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5"/>
  </p:notesMasterIdLst>
  <p:sldIdLst>
    <p:sldId id="323" r:id="rId2"/>
    <p:sldId id="410" r:id="rId3"/>
    <p:sldId id="397" r:id="rId4"/>
    <p:sldId id="389" r:id="rId5"/>
    <p:sldId id="398" r:id="rId6"/>
    <p:sldId id="388" r:id="rId7"/>
    <p:sldId id="409" r:id="rId8"/>
    <p:sldId id="408" r:id="rId9"/>
    <p:sldId id="390" r:id="rId10"/>
    <p:sldId id="391" r:id="rId11"/>
    <p:sldId id="392" r:id="rId12"/>
    <p:sldId id="393" r:id="rId13"/>
    <p:sldId id="411" r:id="rId14"/>
    <p:sldId id="395" r:id="rId15"/>
    <p:sldId id="399" r:id="rId16"/>
    <p:sldId id="406" r:id="rId17"/>
    <p:sldId id="401" r:id="rId18"/>
    <p:sldId id="412" r:id="rId19"/>
    <p:sldId id="403" r:id="rId20"/>
    <p:sldId id="407" r:id="rId21"/>
    <p:sldId id="396" r:id="rId22"/>
    <p:sldId id="404" r:id="rId23"/>
    <p:sldId id="40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4" autoAdjust="0"/>
    <p:restoredTop sz="91577" autoAdjust="0"/>
  </p:normalViewPr>
  <p:slideViewPr>
    <p:cSldViewPr snapToGrid="0">
      <p:cViewPr varScale="1">
        <p:scale>
          <a:sx n="67" d="100"/>
          <a:sy n="67" d="100"/>
        </p:scale>
        <p:origin x="654" y="54"/>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6D1F9-9F4C-496C-BDCC-4A9FDD68C929}" type="datetimeFigureOut">
              <a:rPr lang="en-US"/>
              <a:pPr/>
              <a:t>10/6/2021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EC7602-6E33-407F-94B3-377BE62CDAC7}" type="slidenum">
              <a:rPr lang="en-US"/>
              <a:pPr/>
              <a:t>‹#›</a:t>
            </a:fld>
            <a:endParaRPr lang="en-US"/>
          </a:p>
        </p:txBody>
      </p:sp>
    </p:spTree>
    <p:extLst>
      <p:ext uri="{BB962C8B-B14F-4D97-AF65-F5344CB8AC3E}">
        <p14:creationId xmlns:p14="http://schemas.microsoft.com/office/powerpoint/2010/main" val="2662972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dirty="0"/>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92020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5677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dirty="0"/>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1641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dirty="0"/>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3043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891927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1721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dirty="0"/>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61257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dirty="0"/>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95439" y="6391838"/>
            <a:ext cx="990599" cy="304799"/>
          </a:xfrm>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9542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0653104" y="6391838"/>
            <a:ext cx="992135" cy="304799"/>
          </a:xfrm>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6805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4525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51414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863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7068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4221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167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676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dirty="0"/>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45567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B61BEF0D-F0BB-DE4B-95CE-6DB70DBA9567}" type="datetimeFigureOut">
              <a:rPr lang="en-US" dirty="0"/>
              <a:pPr/>
              <a:t>10/6/2021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2620878"/>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beginnersbook.com/2013/04/java-throws/" TargetMode="External"/><Relationship Id="rId2" Type="http://schemas.openxmlformats.org/officeDocument/2006/relationships/hyperlink" Target="https://beginnersbook.com/2013/04/try-catch-in-java/"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6589" y="3200400"/>
            <a:ext cx="9222603" cy="1371600"/>
          </a:xfrm>
        </p:spPr>
        <p:txBody>
          <a:bodyPr/>
          <a:lstStyle/>
          <a:p>
            <a:pPr algn="ctr"/>
            <a:r>
              <a:rPr lang="en-US" dirty="0"/>
              <a:t>Object Oriented Programming </a:t>
            </a:r>
            <a:br>
              <a:rPr lang="en-US" dirty="0"/>
            </a:br>
            <a:r>
              <a:rPr lang="en-US" dirty="0"/>
              <a:t>  in</a:t>
            </a:r>
            <a:br>
              <a:rPr lang="en-US" dirty="0"/>
            </a:br>
            <a:r>
              <a:rPr lang="en-US" dirty="0"/>
              <a:t>JAVA</a:t>
            </a:r>
          </a:p>
        </p:txBody>
      </p:sp>
      <p:sp>
        <p:nvSpPr>
          <p:cNvPr id="3" name="Subtitle 2"/>
          <p:cNvSpPr>
            <a:spLocks noGrp="1"/>
          </p:cNvSpPr>
          <p:nvPr>
            <p:ph type="subTitle" idx="1"/>
          </p:nvPr>
        </p:nvSpPr>
        <p:spPr>
          <a:xfrm>
            <a:off x="913051" y="4876800"/>
            <a:ext cx="9756141" cy="1295400"/>
          </a:xfrm>
        </p:spPr>
        <p:txBody>
          <a:bodyPr>
            <a:normAutofit/>
          </a:bodyPr>
          <a:lstStyle/>
          <a:p>
            <a:pPr algn="ctr"/>
            <a:r>
              <a:rPr lang="en-US" b="1" dirty="0"/>
              <a:t> (Practical</a:t>
            </a:r>
            <a:r>
              <a:rPr lang="en-US" b="1"/>
              <a:t>#12)</a:t>
            </a:r>
            <a:endParaRPr lang="en-US" b="1" dirty="0"/>
          </a:p>
          <a:p>
            <a:endParaRPr lang="en-US" b="1" dirty="0"/>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939054" y="2301688"/>
            <a:ext cx="10541746" cy="4421094"/>
          </a:xfrm>
        </p:spPr>
        <p:txBody>
          <a:bodyPr>
            <a:normAutofit/>
          </a:bodyPr>
          <a:lstStyle/>
          <a:p>
            <a:r>
              <a:rPr lang="en-US" sz="2000" dirty="0"/>
              <a:t>Java </a:t>
            </a:r>
            <a:r>
              <a:rPr lang="en-US" sz="2000" b="1" dirty="0"/>
              <a:t>try block </a:t>
            </a:r>
            <a:r>
              <a:rPr lang="en-US" sz="2000" dirty="0"/>
              <a:t>is used to enclose the code that might throw an exception.</a:t>
            </a:r>
          </a:p>
          <a:p>
            <a:r>
              <a:rPr lang="en-US" sz="2000" dirty="0"/>
              <a:t>If an exception occurs the remaining code in the try block will be skipped.</a:t>
            </a:r>
          </a:p>
          <a:p>
            <a:r>
              <a:rPr lang="en-US" sz="2000" dirty="0"/>
              <a:t>Java try block must be followed by either catch or finally block.</a:t>
            </a:r>
          </a:p>
          <a:p>
            <a:r>
              <a:rPr lang="en-US" sz="2000" b="1" dirty="0"/>
              <a:t>Syntax of java try-catch</a:t>
            </a:r>
          </a:p>
          <a:p>
            <a:r>
              <a:rPr lang="en-US" sz="2000" b="1" dirty="0"/>
              <a:t>try</a:t>
            </a:r>
            <a:r>
              <a:rPr lang="en-US" sz="2000" dirty="0"/>
              <a:t>{ //code that may throw exception }</a:t>
            </a:r>
          </a:p>
          <a:p>
            <a:r>
              <a:rPr lang="en-US" sz="2000" b="1" dirty="0"/>
              <a:t>catch</a:t>
            </a:r>
            <a:r>
              <a:rPr lang="en-US" sz="2000" dirty="0"/>
              <a:t>(</a:t>
            </a:r>
            <a:r>
              <a:rPr lang="en-US" sz="2000" dirty="0" err="1"/>
              <a:t>Exception_class_Name</a:t>
            </a:r>
            <a:r>
              <a:rPr lang="en-US" sz="2000" dirty="0"/>
              <a:t> ref){ }  </a:t>
            </a:r>
          </a:p>
          <a:p>
            <a:endParaRPr lang="en-US" sz="2000" dirty="0"/>
          </a:p>
          <a:p>
            <a:r>
              <a:rPr lang="en-US" sz="2000" b="1" dirty="0"/>
              <a:t>Syntax of try-finally block</a:t>
            </a:r>
          </a:p>
          <a:p>
            <a:r>
              <a:rPr lang="en-US" sz="2000" b="1" dirty="0"/>
              <a:t>try</a:t>
            </a:r>
            <a:r>
              <a:rPr lang="en-US" sz="2000" dirty="0"/>
              <a:t>{  //code that may throw exception  }</a:t>
            </a:r>
          </a:p>
          <a:p>
            <a:r>
              <a:rPr lang="en-US" sz="2000" b="1" dirty="0"/>
              <a:t>finally</a:t>
            </a:r>
            <a:r>
              <a:rPr lang="en-US" sz="2000" dirty="0"/>
              <a:t>{ }  </a:t>
            </a:r>
          </a:p>
          <a:p>
            <a:endParaRPr lang="en-US" sz="1600" dirty="0"/>
          </a:p>
          <a:p>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380254" y="2263588"/>
            <a:ext cx="11113246" cy="4421094"/>
          </a:xfrm>
        </p:spPr>
        <p:txBody>
          <a:bodyPr>
            <a:normAutofit lnSpcReduction="10000"/>
          </a:bodyPr>
          <a:lstStyle/>
          <a:p>
            <a:r>
              <a:rPr lang="en-US" b="1" dirty="0"/>
              <a:t>catch block</a:t>
            </a:r>
            <a:r>
              <a:rPr lang="en-US" dirty="0"/>
              <a:t> is used to handle or resolve the Exception. It must be used after the try block only.</a:t>
            </a:r>
          </a:p>
          <a:p>
            <a:r>
              <a:rPr lang="en-US" dirty="0"/>
              <a:t>You can use multiple catch block with a single try.</a:t>
            </a:r>
          </a:p>
          <a:p>
            <a:r>
              <a:rPr lang="en-US" sz="1400" b="1" dirty="0"/>
              <a:t> </a:t>
            </a:r>
            <a:r>
              <a:rPr lang="en-US" b="1" dirty="0"/>
              <a:t>Problem without exception handling</a:t>
            </a:r>
          </a:p>
          <a:p>
            <a:r>
              <a:rPr lang="en-US" dirty="0"/>
              <a:t>Let's try to understand the problem if we don't use try-catch block.</a:t>
            </a:r>
          </a:p>
          <a:p>
            <a:r>
              <a:rPr lang="en-US" b="1" dirty="0"/>
              <a:t>public</a:t>
            </a:r>
            <a:r>
              <a:rPr lang="en-US" dirty="0"/>
              <a:t> </a:t>
            </a:r>
            <a:r>
              <a:rPr lang="en-US" b="1" dirty="0"/>
              <a:t>class</a:t>
            </a:r>
            <a:r>
              <a:rPr lang="en-US" dirty="0"/>
              <a:t> Testtrycatch1{  </a:t>
            </a:r>
          </a:p>
          <a:p>
            <a:r>
              <a:rPr lang="en-US" dirty="0"/>
              <a:t>  </a:t>
            </a:r>
            <a:r>
              <a:rPr lang="en-US" b="1" dirty="0"/>
              <a:t>public</a:t>
            </a:r>
            <a:r>
              <a:rPr lang="en-US" dirty="0"/>
              <a:t> </a:t>
            </a:r>
            <a:r>
              <a:rPr lang="en-US" b="1" dirty="0"/>
              <a:t>static</a:t>
            </a:r>
            <a:r>
              <a:rPr lang="en-US" dirty="0"/>
              <a:t> </a:t>
            </a:r>
            <a:r>
              <a:rPr lang="en-US" b="1" dirty="0"/>
              <a:t>void</a:t>
            </a:r>
            <a:r>
              <a:rPr lang="en-US" dirty="0"/>
              <a:t> main(String args[]) {  </a:t>
            </a:r>
          </a:p>
          <a:p>
            <a:r>
              <a:rPr lang="en-US" dirty="0"/>
              <a:t>      </a:t>
            </a:r>
            <a:r>
              <a:rPr lang="en-US" b="1" dirty="0"/>
              <a:t>int</a:t>
            </a:r>
            <a:r>
              <a:rPr lang="en-US" dirty="0"/>
              <a:t> data=50/0;//may throw exception  </a:t>
            </a:r>
          </a:p>
          <a:p>
            <a:r>
              <a:rPr lang="en-US" dirty="0"/>
              <a:t>      System.out.println("rest of the code...") ;} }  </a:t>
            </a:r>
          </a:p>
          <a:p>
            <a:r>
              <a:rPr lang="en-US" dirty="0"/>
              <a:t>As displayed in the above example, rest of the code is not executed (in such case, </a:t>
            </a:r>
            <a:r>
              <a:rPr lang="en-US" b="1" dirty="0"/>
              <a:t>rest of the code... </a:t>
            </a:r>
            <a:r>
              <a:rPr lang="en-US" dirty="0"/>
              <a:t>statement is not printed).</a:t>
            </a:r>
          </a:p>
          <a:p>
            <a:r>
              <a:rPr lang="en-US" dirty="0"/>
              <a:t>There can be 100 lines of code after exception. So all the code after exception will not be executed.</a:t>
            </a:r>
          </a:p>
          <a:p>
            <a:endParaRPr lang="en-US" dirty="0"/>
          </a:p>
          <a:p>
            <a:pPr marL="342900" lvl="1" indent="-342900">
              <a:buNone/>
            </a:pPr>
            <a:endParaRPr lang="en-US" sz="1400" dirty="0"/>
          </a:p>
        </p:txBody>
      </p:sp>
    </p:spTree>
    <p:extLst>
      <p:ext uri="{BB962C8B-B14F-4D97-AF65-F5344CB8AC3E}">
        <p14:creationId xmlns:p14="http://schemas.microsoft.com/office/powerpoint/2010/main" val="4285791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39788"/>
            <a:ext cx="9463516" cy="4421094"/>
          </a:xfrm>
        </p:spPr>
        <p:txBody>
          <a:bodyPr>
            <a:normAutofit/>
          </a:bodyPr>
          <a:lstStyle/>
          <a:p>
            <a:r>
              <a:rPr lang="en-US" sz="1600" b="1" dirty="0"/>
              <a:t>Solution by exception handling</a:t>
            </a:r>
          </a:p>
          <a:p>
            <a:r>
              <a:rPr lang="en-US" sz="1600" dirty="0"/>
              <a:t>Let's see the solution of above problem by java try-catch block.</a:t>
            </a:r>
          </a:p>
          <a:p>
            <a:r>
              <a:rPr lang="en-US" sz="1600" b="1" dirty="0"/>
              <a:t>public</a:t>
            </a:r>
            <a:r>
              <a:rPr lang="en-US" sz="1600" dirty="0"/>
              <a:t> </a:t>
            </a:r>
            <a:r>
              <a:rPr lang="en-US" sz="1600" b="1" dirty="0"/>
              <a:t>class</a:t>
            </a:r>
            <a:r>
              <a:rPr lang="en-US" sz="1600" dirty="0"/>
              <a:t> Testtrycatch2{  </a:t>
            </a:r>
          </a:p>
          <a:p>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args[]){  </a:t>
            </a:r>
          </a:p>
          <a:p>
            <a:r>
              <a:rPr lang="en-US" sz="1600" dirty="0"/>
              <a:t>   </a:t>
            </a:r>
            <a:r>
              <a:rPr lang="en-US" sz="1600" b="1" dirty="0"/>
              <a:t>try</a:t>
            </a:r>
            <a:r>
              <a:rPr lang="en-US" sz="1600" dirty="0"/>
              <a:t>{  </a:t>
            </a:r>
          </a:p>
          <a:p>
            <a:r>
              <a:rPr lang="en-US" sz="1600" dirty="0"/>
              <a:t>      </a:t>
            </a:r>
            <a:r>
              <a:rPr lang="en-US" sz="1600" b="1" dirty="0"/>
              <a:t>int</a:t>
            </a:r>
            <a:r>
              <a:rPr lang="en-US" sz="1600" dirty="0"/>
              <a:t> data=50/0;  </a:t>
            </a:r>
          </a:p>
          <a:p>
            <a:r>
              <a:rPr lang="en-US" sz="1600" dirty="0"/>
              <a:t>   } </a:t>
            </a:r>
            <a:r>
              <a:rPr lang="en-US" sz="1600" b="1" dirty="0"/>
              <a:t>catch</a:t>
            </a:r>
            <a:r>
              <a:rPr lang="en-US" sz="1600" dirty="0"/>
              <a:t>(ArithmeticException e){System.out.println(e);}  </a:t>
            </a:r>
          </a:p>
          <a:p>
            <a:r>
              <a:rPr lang="en-US" sz="1600" dirty="0"/>
              <a:t>   System.out.println("rest of the code...");  </a:t>
            </a:r>
          </a:p>
          <a:p>
            <a:r>
              <a:rPr lang="en-US" sz="1600" dirty="0"/>
              <a:t>}  </a:t>
            </a:r>
          </a:p>
          <a:p>
            <a:r>
              <a:rPr lang="en-US" sz="1600" dirty="0"/>
              <a:t>}  </a:t>
            </a:r>
          </a:p>
          <a:p>
            <a:r>
              <a:rPr lang="en-US" sz="1400" dirty="0"/>
              <a:t>Now, as displayed in the above example, rest of the code is executed i.e. rest of the code... statement is printed.</a:t>
            </a:r>
            <a:endParaRPr lang="en-US" sz="1400" b="1" dirty="0"/>
          </a:p>
        </p:txBody>
      </p:sp>
    </p:spTree>
    <p:extLst>
      <p:ext uri="{BB962C8B-B14F-4D97-AF65-F5344CB8AC3E}">
        <p14:creationId xmlns:p14="http://schemas.microsoft.com/office/powerpoint/2010/main" val="428579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72571" y="710452"/>
            <a:ext cx="10638865" cy="6241677"/>
          </a:xfrm>
          <a:prstGeom prst="rect">
            <a:avLst/>
          </a:prstGeom>
        </p:spPr>
        <p:txBody>
          <a:bodyPr>
            <a:normAutofit fontScale="47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4300" dirty="0"/>
              <a:t>Java Multi catch block    If you have to perform different tasks at the occurrence of different Exceptions, use java multi catch block.         </a:t>
            </a:r>
          </a:p>
          <a:p>
            <a:r>
              <a:rPr lang="en-US" sz="4300" dirty="0"/>
              <a:t>simple example of java multi-catch block.</a:t>
            </a:r>
          </a:p>
          <a:p>
            <a:pPr>
              <a:buFont typeface="Wingdings 3" charset="2"/>
              <a:buNone/>
            </a:pPr>
            <a:r>
              <a:rPr lang="en-US" sz="4300" b="1" dirty="0"/>
              <a:t>public</a:t>
            </a:r>
            <a:r>
              <a:rPr lang="en-US" sz="4300" dirty="0"/>
              <a:t> </a:t>
            </a:r>
            <a:r>
              <a:rPr lang="en-US" sz="4300" b="1" dirty="0"/>
              <a:t>class</a:t>
            </a:r>
            <a:r>
              <a:rPr lang="en-US" sz="4300" dirty="0"/>
              <a:t> </a:t>
            </a:r>
            <a:r>
              <a:rPr lang="en-US" sz="4300" dirty="0" err="1"/>
              <a:t>TestMultipleCatchBlock</a:t>
            </a:r>
            <a:r>
              <a:rPr lang="en-US" sz="4300" dirty="0"/>
              <a:t> {  </a:t>
            </a:r>
          </a:p>
          <a:p>
            <a:pPr>
              <a:buFont typeface="Wingdings 3" charset="2"/>
              <a:buNone/>
            </a:pPr>
            <a:r>
              <a:rPr lang="en-US" sz="4300" dirty="0"/>
              <a:t>  </a:t>
            </a:r>
            <a:r>
              <a:rPr lang="en-US" sz="4300" b="1" dirty="0"/>
              <a:t>public</a:t>
            </a:r>
            <a:r>
              <a:rPr lang="en-US" sz="4300" dirty="0"/>
              <a:t> </a:t>
            </a:r>
            <a:r>
              <a:rPr lang="en-US" sz="4300" b="1" dirty="0"/>
              <a:t>static</a:t>
            </a:r>
            <a:r>
              <a:rPr lang="en-US" sz="4300" dirty="0"/>
              <a:t> </a:t>
            </a:r>
            <a:r>
              <a:rPr lang="en-US" sz="4300" b="1" dirty="0"/>
              <a:t>void</a:t>
            </a:r>
            <a:r>
              <a:rPr lang="en-US" sz="4300" dirty="0"/>
              <a:t> main(String </a:t>
            </a:r>
            <a:r>
              <a:rPr lang="en-US" sz="4300" dirty="0" err="1"/>
              <a:t>args</a:t>
            </a:r>
            <a:r>
              <a:rPr lang="en-US" sz="4300" dirty="0"/>
              <a:t>[]){  </a:t>
            </a:r>
          </a:p>
          <a:p>
            <a:pPr>
              <a:buFont typeface="Wingdings 3" charset="2"/>
              <a:buNone/>
            </a:pPr>
            <a:r>
              <a:rPr lang="en-US" sz="4300" dirty="0"/>
              <a:t> 	   </a:t>
            </a:r>
            <a:r>
              <a:rPr lang="en-US" sz="4300" b="1" dirty="0"/>
              <a:t>try</a:t>
            </a:r>
            <a:r>
              <a:rPr lang="en-US" sz="4300" dirty="0"/>
              <a:t>{  </a:t>
            </a:r>
          </a:p>
          <a:p>
            <a:pPr>
              <a:buFont typeface="Wingdings 3" charset="2"/>
              <a:buNone/>
            </a:pPr>
            <a:r>
              <a:rPr lang="en-US" sz="4300" dirty="0"/>
              <a:t>    </a:t>
            </a:r>
            <a:r>
              <a:rPr lang="en-US" sz="4300" b="1" dirty="0" err="1"/>
              <a:t>int</a:t>
            </a:r>
            <a:r>
              <a:rPr lang="en-US" sz="4300" dirty="0"/>
              <a:t> a[]=</a:t>
            </a:r>
            <a:r>
              <a:rPr lang="en-US" sz="4300" b="1" dirty="0"/>
              <a:t>new</a:t>
            </a:r>
            <a:r>
              <a:rPr lang="en-US" sz="4300" dirty="0"/>
              <a:t> </a:t>
            </a:r>
            <a:r>
              <a:rPr lang="en-US" sz="4300" b="1" dirty="0" err="1"/>
              <a:t>int</a:t>
            </a:r>
            <a:r>
              <a:rPr lang="en-US" sz="4300" dirty="0"/>
              <a:t>[5];  </a:t>
            </a:r>
          </a:p>
          <a:p>
            <a:pPr>
              <a:buFont typeface="Wingdings 3" charset="2"/>
              <a:buNone/>
            </a:pPr>
            <a:r>
              <a:rPr lang="en-US" sz="4300" dirty="0"/>
              <a:t>    a[5]=5;</a:t>
            </a:r>
          </a:p>
          <a:p>
            <a:pPr marL="0" indent="0">
              <a:buFont typeface="Wingdings 3" charset="2"/>
              <a:buNone/>
            </a:pPr>
            <a:r>
              <a:rPr lang="en-US" sz="4300" dirty="0"/>
              <a:t>             </a:t>
            </a:r>
            <a:r>
              <a:rPr lang="en-US" sz="4300" dirty="0" err="1"/>
              <a:t>Int</a:t>
            </a:r>
            <a:r>
              <a:rPr lang="en-US" sz="4300" dirty="0"/>
              <a:t> result 30/0;   </a:t>
            </a:r>
          </a:p>
          <a:p>
            <a:pPr>
              <a:buFont typeface="Wingdings 3" charset="2"/>
              <a:buNone/>
            </a:pPr>
            <a:r>
              <a:rPr lang="en-US" sz="4300" dirty="0"/>
              <a:t>   }  </a:t>
            </a:r>
          </a:p>
          <a:p>
            <a:pPr>
              <a:buFont typeface="Wingdings 3" charset="2"/>
              <a:buNone/>
            </a:pPr>
            <a:r>
              <a:rPr lang="en-US" sz="4300" dirty="0"/>
              <a:t>   </a:t>
            </a:r>
            <a:r>
              <a:rPr lang="en-US" sz="4300" b="1" dirty="0"/>
              <a:t>catch</a:t>
            </a:r>
            <a:r>
              <a:rPr lang="en-US" sz="4300" dirty="0"/>
              <a:t>(</a:t>
            </a:r>
            <a:r>
              <a:rPr lang="en-US" sz="4300" dirty="0" err="1"/>
              <a:t>ArithmeticException</a:t>
            </a:r>
            <a:r>
              <a:rPr lang="en-US" sz="4300" dirty="0"/>
              <a:t> e){</a:t>
            </a:r>
            <a:r>
              <a:rPr lang="en-US" sz="4300" dirty="0" err="1"/>
              <a:t>System.out.println</a:t>
            </a:r>
            <a:r>
              <a:rPr lang="en-US" sz="4300" dirty="0"/>
              <a:t>("task1 is completed");}  </a:t>
            </a:r>
          </a:p>
          <a:p>
            <a:pPr>
              <a:buFont typeface="Wingdings 3" charset="2"/>
              <a:buNone/>
            </a:pPr>
            <a:r>
              <a:rPr lang="en-US" sz="4300" dirty="0"/>
              <a:t>   </a:t>
            </a:r>
            <a:r>
              <a:rPr lang="en-US" sz="4300" b="1" dirty="0"/>
              <a:t>catch</a:t>
            </a:r>
            <a:r>
              <a:rPr lang="en-US" sz="4300" dirty="0"/>
              <a:t>(</a:t>
            </a:r>
            <a:r>
              <a:rPr lang="en-US" sz="4300" dirty="0" err="1"/>
              <a:t>ArrayIndexOutOfBoundsException</a:t>
            </a:r>
            <a:r>
              <a:rPr lang="en-US" sz="4300" dirty="0"/>
              <a:t> e){</a:t>
            </a:r>
            <a:r>
              <a:rPr lang="en-US" sz="4300" dirty="0" err="1"/>
              <a:t>System.out.println</a:t>
            </a:r>
            <a:r>
              <a:rPr lang="en-US" sz="4300" dirty="0"/>
              <a:t>("task 2 completed");}  </a:t>
            </a:r>
          </a:p>
          <a:p>
            <a:pPr>
              <a:buFont typeface="Wingdings 3" charset="2"/>
              <a:buNone/>
            </a:pPr>
            <a:r>
              <a:rPr lang="en-US" sz="4300" dirty="0"/>
              <a:t>   </a:t>
            </a:r>
            <a:r>
              <a:rPr lang="en-US" sz="4300" b="1" dirty="0"/>
              <a:t>catch</a:t>
            </a:r>
            <a:r>
              <a:rPr lang="en-US" sz="4300" dirty="0"/>
              <a:t>(Exception e){</a:t>
            </a:r>
            <a:r>
              <a:rPr lang="en-US" sz="4300" dirty="0" err="1"/>
              <a:t>System.out.println</a:t>
            </a:r>
            <a:r>
              <a:rPr lang="en-US" sz="4300" dirty="0"/>
              <a:t>("common task completed");}  </a:t>
            </a:r>
          </a:p>
          <a:p>
            <a:pPr>
              <a:buFont typeface="Wingdings 3" charset="2"/>
              <a:buNone/>
            </a:pPr>
            <a:r>
              <a:rPr lang="en-US" sz="4300" dirty="0"/>
              <a:t>  </a:t>
            </a:r>
          </a:p>
          <a:p>
            <a:pPr>
              <a:buFont typeface="Wingdings 3" charset="2"/>
              <a:buNone/>
            </a:pPr>
            <a:r>
              <a:rPr lang="en-US" sz="4300" dirty="0"/>
              <a:t>   </a:t>
            </a:r>
            <a:r>
              <a:rPr lang="en-US" sz="4300" dirty="0" err="1"/>
              <a:t>System.out.println</a:t>
            </a:r>
            <a:r>
              <a:rPr lang="en-US" sz="4300" dirty="0"/>
              <a:t>("rest of the code...");     }     }  </a:t>
            </a:r>
          </a:p>
          <a:p>
            <a:endParaRPr lang="en-US" dirty="0"/>
          </a:p>
        </p:txBody>
      </p:sp>
    </p:spTree>
    <p:extLst>
      <p:ext uri="{BB962C8B-B14F-4D97-AF65-F5344CB8AC3E}">
        <p14:creationId xmlns:p14="http://schemas.microsoft.com/office/powerpoint/2010/main" val="3066707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fontScale="85000" lnSpcReduction="20000"/>
          </a:bodyPr>
          <a:lstStyle/>
          <a:p>
            <a:r>
              <a:rPr lang="en-US" sz="1600" b="1" dirty="0"/>
              <a:t>Java finally block</a:t>
            </a:r>
            <a:r>
              <a:rPr lang="en-US" sz="1600" dirty="0"/>
              <a:t> is a block that is used </a:t>
            </a:r>
            <a:r>
              <a:rPr lang="en-US" sz="1600" i="1" dirty="0"/>
              <a:t>to execute important code</a:t>
            </a:r>
            <a:r>
              <a:rPr lang="en-US" sz="1600" dirty="0"/>
              <a:t> such as closing connection, stream etc.</a:t>
            </a:r>
          </a:p>
          <a:p>
            <a:r>
              <a:rPr lang="en-US" sz="1600" dirty="0"/>
              <a:t>Java finally block is always executed whether exception is handled or not.</a:t>
            </a:r>
          </a:p>
          <a:p>
            <a:r>
              <a:rPr lang="en-US" sz="1600" dirty="0"/>
              <a:t>Java finally block follows try or catch block.</a:t>
            </a:r>
          </a:p>
          <a:p>
            <a:r>
              <a:rPr lang="en-US" sz="1600" dirty="0"/>
              <a:t>finally example where </a:t>
            </a:r>
            <a:r>
              <a:rPr lang="en-US" sz="1600" b="1" dirty="0"/>
              <a:t>exception doesn't occur</a:t>
            </a:r>
            <a:r>
              <a:rPr lang="en-US" sz="1600" dirty="0"/>
              <a:t>.</a:t>
            </a:r>
          </a:p>
          <a:p>
            <a:r>
              <a:rPr lang="en-US" sz="1600" b="1" dirty="0"/>
              <a:t>class</a:t>
            </a:r>
            <a:r>
              <a:rPr lang="en-US" sz="1600" dirty="0"/>
              <a:t> </a:t>
            </a:r>
            <a:r>
              <a:rPr lang="en-US" sz="1600" dirty="0" err="1"/>
              <a:t>TestFinallyBlock</a:t>
            </a:r>
            <a:r>
              <a:rPr lang="en-US" sz="1600" dirty="0"/>
              <a:t>{  </a:t>
            </a:r>
          </a:p>
          <a:p>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args[]){  </a:t>
            </a:r>
          </a:p>
          <a:p>
            <a:r>
              <a:rPr lang="en-US" sz="1600" dirty="0"/>
              <a:t>  </a:t>
            </a:r>
            <a:r>
              <a:rPr lang="en-US" sz="1600" b="1" dirty="0"/>
              <a:t>try</a:t>
            </a:r>
            <a:r>
              <a:rPr lang="en-US" sz="1600" dirty="0"/>
              <a:t>{  </a:t>
            </a:r>
          </a:p>
          <a:p>
            <a:r>
              <a:rPr lang="en-US" sz="1600" dirty="0"/>
              <a:t>   </a:t>
            </a:r>
            <a:r>
              <a:rPr lang="en-US" sz="1600" b="1" dirty="0"/>
              <a:t>int</a:t>
            </a:r>
            <a:r>
              <a:rPr lang="en-US" sz="1600" dirty="0"/>
              <a:t> data=25/5;  </a:t>
            </a:r>
          </a:p>
          <a:p>
            <a:r>
              <a:rPr lang="en-US" sz="1600" dirty="0"/>
              <a:t>   System.out.println(data);  </a:t>
            </a:r>
          </a:p>
          <a:p>
            <a:r>
              <a:rPr lang="en-US" sz="1600" dirty="0"/>
              <a:t>  }  </a:t>
            </a:r>
          </a:p>
          <a:p>
            <a:r>
              <a:rPr lang="en-US" sz="1600" dirty="0"/>
              <a:t>  </a:t>
            </a:r>
            <a:r>
              <a:rPr lang="en-US" sz="1600" b="1" dirty="0"/>
              <a:t>catch</a:t>
            </a:r>
            <a:r>
              <a:rPr lang="en-US" sz="1600" dirty="0"/>
              <a:t>(NullPointerException e){System.out.println(e);}  </a:t>
            </a:r>
          </a:p>
          <a:p>
            <a:r>
              <a:rPr lang="en-US" sz="1600" dirty="0"/>
              <a:t>  </a:t>
            </a:r>
            <a:r>
              <a:rPr lang="en-US" sz="1600" b="1" dirty="0"/>
              <a:t>finally</a:t>
            </a:r>
            <a:r>
              <a:rPr lang="en-US" sz="1600" dirty="0"/>
              <a:t>{System.out.println("finally block is always executed");}  </a:t>
            </a:r>
          </a:p>
          <a:p>
            <a:r>
              <a:rPr lang="en-US" sz="1600" dirty="0"/>
              <a:t>  System.out.println("rest of the code...");  </a:t>
            </a:r>
          </a:p>
          <a:p>
            <a:r>
              <a:rPr lang="en-US" sz="1600" dirty="0"/>
              <a:t>  }  </a:t>
            </a:r>
          </a:p>
          <a:p>
            <a:r>
              <a:rPr lang="en-US" sz="1600" dirty="0"/>
              <a:t>}  </a:t>
            </a:r>
          </a:p>
          <a:p>
            <a:endParaRPr lang="en-US" sz="1600" dirty="0"/>
          </a:p>
        </p:txBody>
      </p:sp>
    </p:spTree>
    <p:extLst>
      <p:ext uri="{BB962C8B-B14F-4D97-AF65-F5344CB8AC3E}">
        <p14:creationId xmlns:p14="http://schemas.microsoft.com/office/powerpoint/2010/main" val="4285791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600" b="1" dirty="0"/>
              <a:t>throw keyword</a:t>
            </a:r>
          </a:p>
          <a:p>
            <a:r>
              <a:rPr lang="en-US" sz="1600" dirty="0"/>
              <a:t>The Java </a:t>
            </a:r>
            <a:r>
              <a:rPr lang="en-US" sz="1600" b="1" dirty="0"/>
              <a:t>throw keyword </a:t>
            </a:r>
            <a:r>
              <a:rPr lang="en-US" sz="1600" dirty="0"/>
              <a:t>is used to explicitly throw an exception.</a:t>
            </a:r>
          </a:p>
          <a:p>
            <a:r>
              <a:rPr lang="en-US" sz="1600" dirty="0"/>
              <a:t>We can throw either checked or unchecked exception in java </a:t>
            </a:r>
            <a:r>
              <a:rPr lang="en-US" sz="1600" b="1" dirty="0"/>
              <a:t>by throw keyword</a:t>
            </a:r>
            <a:r>
              <a:rPr lang="en-US" sz="1600" dirty="0"/>
              <a:t>. The throw keyword is mainly used to throw custom exception.</a:t>
            </a:r>
          </a:p>
          <a:p>
            <a:r>
              <a:rPr lang="en-US" sz="1600" dirty="0"/>
              <a:t>The syntax of java throw keyword is given below.</a:t>
            </a:r>
          </a:p>
          <a:p>
            <a:r>
              <a:rPr lang="en-US" sz="1600" b="1" dirty="0"/>
              <a:t>throw</a:t>
            </a:r>
            <a:r>
              <a:rPr lang="en-US" sz="1600" dirty="0"/>
              <a:t> exception;  </a:t>
            </a:r>
          </a:p>
          <a:p>
            <a:r>
              <a:rPr lang="en-US" sz="1600" dirty="0"/>
              <a:t>example of throw IOException.</a:t>
            </a:r>
          </a:p>
          <a:p>
            <a:r>
              <a:rPr lang="en-US" sz="1600" b="1" dirty="0"/>
              <a:t>throw</a:t>
            </a:r>
            <a:r>
              <a:rPr lang="en-US" sz="1600" dirty="0"/>
              <a:t> </a:t>
            </a:r>
            <a:r>
              <a:rPr lang="en-US" sz="1600" b="1" dirty="0"/>
              <a:t>new</a:t>
            </a:r>
            <a:r>
              <a:rPr lang="en-US" sz="1600" dirty="0"/>
              <a:t> IOException("sorry device error);  </a:t>
            </a:r>
          </a:p>
          <a:p>
            <a:endParaRPr lang="en-US" sz="1600" dirty="0"/>
          </a:p>
          <a:p>
            <a:r>
              <a:rPr lang="en-US" sz="1600" dirty="0"/>
              <a:t>The operand of a throw  can be any class derived from class Throwable.</a:t>
            </a:r>
          </a:p>
        </p:txBody>
      </p:sp>
    </p:spTree>
    <p:extLst>
      <p:ext uri="{BB962C8B-B14F-4D97-AF65-F5344CB8AC3E}">
        <p14:creationId xmlns:p14="http://schemas.microsoft.com/office/powerpoint/2010/main" val="2478929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lnSpcReduction="10000"/>
          </a:bodyPr>
          <a:lstStyle/>
          <a:p>
            <a:r>
              <a:rPr lang="en-US" sz="1400" dirty="0"/>
              <a:t>In this example, we have created the validate method that takes integer value as a parameter. If the age is less than 18, we are throwing the ArithmeticException otherwise print a message welcome to vote.</a:t>
            </a:r>
          </a:p>
          <a:p>
            <a:r>
              <a:rPr lang="en-US" sz="1400" b="1" dirty="0"/>
              <a:t>public</a:t>
            </a:r>
            <a:r>
              <a:rPr lang="en-US" sz="1400" dirty="0"/>
              <a:t> </a:t>
            </a:r>
            <a:r>
              <a:rPr lang="en-US" sz="1400" b="1" dirty="0"/>
              <a:t>class</a:t>
            </a:r>
            <a:r>
              <a:rPr lang="en-US" sz="1400" dirty="0"/>
              <a:t> TestThrow1{  </a:t>
            </a:r>
          </a:p>
          <a:p>
            <a:r>
              <a:rPr lang="en-US" sz="1400" dirty="0"/>
              <a:t>   </a:t>
            </a:r>
            <a:r>
              <a:rPr lang="en-US" sz="1400" b="1" dirty="0"/>
              <a:t>static</a:t>
            </a:r>
            <a:r>
              <a:rPr lang="en-US" sz="1400" dirty="0"/>
              <a:t> </a:t>
            </a:r>
            <a:r>
              <a:rPr lang="en-US" sz="1400" b="1" dirty="0"/>
              <a:t>void</a:t>
            </a:r>
            <a:r>
              <a:rPr lang="en-US" sz="1400" dirty="0"/>
              <a:t> validate(</a:t>
            </a:r>
            <a:r>
              <a:rPr lang="en-US" sz="1400" b="1" dirty="0"/>
              <a:t>int</a:t>
            </a:r>
            <a:r>
              <a:rPr lang="en-US" sz="1400" dirty="0"/>
              <a:t> age){  </a:t>
            </a:r>
          </a:p>
          <a:p>
            <a:r>
              <a:rPr lang="en-US" sz="1400" dirty="0"/>
              <a:t>     </a:t>
            </a:r>
            <a:r>
              <a:rPr lang="en-US" sz="1400" b="1" dirty="0"/>
              <a:t>if</a:t>
            </a:r>
            <a:r>
              <a:rPr lang="en-US" sz="1400" dirty="0"/>
              <a:t>(age&lt;18)  </a:t>
            </a:r>
          </a:p>
          <a:p>
            <a:r>
              <a:rPr lang="en-US" sz="1400" dirty="0"/>
              <a:t>      </a:t>
            </a:r>
            <a:r>
              <a:rPr lang="en-US" sz="1400" b="1" dirty="0"/>
              <a:t>throw</a:t>
            </a:r>
            <a:r>
              <a:rPr lang="en-US" sz="1400" dirty="0"/>
              <a:t> </a:t>
            </a:r>
            <a:r>
              <a:rPr lang="en-US" sz="1400" b="1" dirty="0"/>
              <a:t>new</a:t>
            </a:r>
            <a:r>
              <a:rPr lang="en-US" sz="1400" dirty="0"/>
              <a:t> ArithmeticException("not valid");  </a:t>
            </a:r>
          </a:p>
          <a:p>
            <a:r>
              <a:rPr lang="en-US" sz="1400" dirty="0"/>
              <a:t>     </a:t>
            </a:r>
            <a:r>
              <a:rPr lang="en-US" sz="1400" b="1" dirty="0"/>
              <a:t>else</a:t>
            </a:r>
            <a:r>
              <a:rPr lang="en-US" sz="1400" dirty="0"/>
              <a:t>  </a:t>
            </a:r>
          </a:p>
          <a:p>
            <a:r>
              <a:rPr lang="en-US" sz="1400" dirty="0"/>
              <a:t>      System.out.println("welcome to vote");  </a:t>
            </a:r>
          </a:p>
          <a:p>
            <a:r>
              <a:rPr lang="en-US" sz="1400" dirty="0"/>
              <a:t>   }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dirty="0"/>
              <a:t>      validate(13);  </a:t>
            </a:r>
          </a:p>
          <a:p>
            <a:r>
              <a:rPr lang="en-US" sz="1400" dirty="0"/>
              <a:t>      System.out.println("rest of the code...");  </a:t>
            </a:r>
          </a:p>
          <a:p>
            <a:r>
              <a:rPr lang="en-US" sz="1400" dirty="0"/>
              <a:t>  }  </a:t>
            </a:r>
          </a:p>
          <a:p>
            <a:r>
              <a:rPr lang="en-US" sz="1400" dirty="0"/>
              <a:t>}  </a:t>
            </a:r>
          </a:p>
        </p:txBody>
      </p:sp>
    </p:spTree>
    <p:extLst>
      <p:ext uri="{BB962C8B-B14F-4D97-AF65-F5344CB8AC3E}">
        <p14:creationId xmlns:p14="http://schemas.microsoft.com/office/powerpoint/2010/main" val="1985937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400" dirty="0"/>
              <a:t>Java throws keyword</a:t>
            </a:r>
          </a:p>
          <a:p>
            <a:r>
              <a:rPr lang="en-US" sz="1400" dirty="0"/>
              <a:t>The </a:t>
            </a:r>
            <a:r>
              <a:rPr lang="en-US" sz="1400" b="1" dirty="0"/>
              <a:t>Java throws keyword</a:t>
            </a:r>
            <a:r>
              <a:rPr lang="en-US" sz="1400" dirty="0"/>
              <a:t> is used to declare an exception. </a:t>
            </a:r>
          </a:p>
          <a:p>
            <a:pPr marL="0" indent="0">
              <a:buNone/>
            </a:pPr>
            <a:r>
              <a:rPr lang="en-US" sz="1400" dirty="0"/>
              <a:t> The</a:t>
            </a:r>
            <a:r>
              <a:rPr lang="en-US" sz="1400" b="1" dirty="0"/>
              <a:t> throws keyword</a:t>
            </a:r>
            <a:r>
              <a:rPr lang="en-US" sz="1400" b="1" dirty="0">
                <a:solidFill>
                  <a:srgbClr val="00B050"/>
                </a:solidFill>
              </a:rPr>
              <a:t> </a:t>
            </a:r>
            <a:r>
              <a:rPr lang="en-US" sz="1400" dirty="0"/>
              <a:t> is  used in method declaration, in order to explicitly specify the exceptions that a particular method might throw.</a:t>
            </a:r>
          </a:p>
          <a:p>
            <a:pPr marL="0" indent="0">
              <a:buNone/>
            </a:pPr>
            <a:r>
              <a:rPr lang="en-US" sz="1400" dirty="0"/>
              <a:t>	When a method declaration has one or more exceptions defined using throws clause then the method-call 	must handle all the defined exceptions.</a:t>
            </a:r>
          </a:p>
          <a:p>
            <a:endParaRPr lang="en-US" sz="1400" dirty="0"/>
          </a:p>
          <a:p>
            <a:r>
              <a:rPr lang="en-US" sz="1400" dirty="0"/>
              <a:t>It gives an information to the programmer that there may occur an exception so it is better for the programmer to provide the exception handling code so that normal flow can be maintained.</a:t>
            </a:r>
          </a:p>
          <a:p>
            <a:endParaRPr lang="en-US" sz="1400" dirty="0"/>
          </a:p>
          <a:p>
            <a:r>
              <a:rPr lang="en-US" sz="1400" dirty="0"/>
              <a:t>Syntax of java throws</a:t>
            </a:r>
          </a:p>
          <a:p>
            <a:r>
              <a:rPr lang="en-US" sz="1400" dirty="0" err="1"/>
              <a:t>return_type</a:t>
            </a:r>
            <a:r>
              <a:rPr lang="en-US" sz="1400" dirty="0"/>
              <a:t> </a:t>
            </a:r>
            <a:r>
              <a:rPr lang="en-US" sz="1400" dirty="0" err="1"/>
              <a:t>method_name</a:t>
            </a:r>
            <a:r>
              <a:rPr lang="en-US" sz="1400" dirty="0"/>
              <a:t>() </a:t>
            </a:r>
            <a:r>
              <a:rPr lang="en-US" sz="1400" b="1" dirty="0"/>
              <a:t>throws</a:t>
            </a:r>
            <a:r>
              <a:rPr lang="en-US" sz="1400" dirty="0"/>
              <a:t> </a:t>
            </a:r>
            <a:r>
              <a:rPr lang="en-US" sz="1400" dirty="0" err="1"/>
              <a:t>exception_class_name</a:t>
            </a:r>
            <a:r>
              <a:rPr lang="en-US" sz="1400" dirty="0"/>
              <a:t>{  </a:t>
            </a:r>
          </a:p>
          <a:p>
            <a:r>
              <a:rPr lang="en-US" sz="1400" dirty="0"/>
              <a:t>//method code  </a:t>
            </a:r>
          </a:p>
          <a:p>
            <a:r>
              <a:rPr lang="en-US" sz="1400" dirty="0"/>
              <a:t>}  </a:t>
            </a:r>
          </a:p>
        </p:txBody>
      </p:sp>
    </p:spTree>
    <p:extLst>
      <p:ext uri="{BB962C8B-B14F-4D97-AF65-F5344CB8AC3E}">
        <p14:creationId xmlns:p14="http://schemas.microsoft.com/office/powerpoint/2010/main" val="20981799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776" y="5827530"/>
            <a:ext cx="11577918" cy="646331"/>
          </a:xfrm>
          <a:prstGeom prst="rect">
            <a:avLst/>
          </a:prstGeom>
        </p:spPr>
        <p:txBody>
          <a:bodyPr wrap="square">
            <a:spAutoFit/>
          </a:bodyPr>
          <a:lstStyle/>
          <a:p>
            <a:r>
              <a:rPr lang="en-US" b="1" dirty="0">
                <a:solidFill>
                  <a:srgbClr val="222426"/>
                </a:solidFill>
                <a:latin typeface="PT Sans"/>
              </a:rPr>
              <a:t>Throw keyword is used in the method body to throw an exception, while throws is used in method signature to declare the exceptions that can occur in the statements present in the method.</a:t>
            </a:r>
            <a:endParaRPr lang="en-US" b="1" dirty="0"/>
          </a:p>
        </p:txBody>
      </p:sp>
      <p:sp>
        <p:nvSpPr>
          <p:cNvPr id="3" name="Content Placeholder 6"/>
          <p:cNvSpPr txBox="1">
            <a:spLocks/>
          </p:cNvSpPr>
          <p:nvPr/>
        </p:nvSpPr>
        <p:spPr>
          <a:xfrm>
            <a:off x="301924" y="416112"/>
            <a:ext cx="10617088" cy="4797612"/>
          </a:xfrm>
          <a:prstGeom prst="rect">
            <a:avLst/>
          </a:prstGeom>
        </p:spPr>
        <p:txBody>
          <a:bodyPr>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dirty="0"/>
              <a:t>Java throws keyword</a:t>
            </a:r>
          </a:p>
          <a:p>
            <a:r>
              <a:rPr lang="en-US" dirty="0"/>
              <a:t>The </a:t>
            </a:r>
            <a:r>
              <a:rPr lang="en-US" b="1" dirty="0"/>
              <a:t>Java throws keyword</a:t>
            </a:r>
            <a:r>
              <a:rPr lang="en-US" dirty="0"/>
              <a:t> is used to declare an exception. </a:t>
            </a:r>
          </a:p>
          <a:p>
            <a:pPr marL="0" indent="0">
              <a:buFont typeface="Wingdings 3" charset="2"/>
              <a:buNone/>
            </a:pPr>
            <a:r>
              <a:rPr lang="en-US" dirty="0"/>
              <a:t> The</a:t>
            </a:r>
            <a:r>
              <a:rPr lang="en-US" b="1" dirty="0"/>
              <a:t> throws keyword</a:t>
            </a:r>
            <a:r>
              <a:rPr lang="en-US" b="1" dirty="0">
                <a:solidFill>
                  <a:srgbClr val="00B050"/>
                </a:solidFill>
              </a:rPr>
              <a:t> </a:t>
            </a:r>
            <a:r>
              <a:rPr lang="en-US" dirty="0"/>
              <a:t> is  used in method declaration, in order to explicitly specify the exceptions that a particular method might throw.</a:t>
            </a:r>
          </a:p>
          <a:p>
            <a:pPr marL="0" indent="0">
              <a:buFont typeface="Wingdings 3" charset="2"/>
              <a:buNone/>
            </a:pPr>
            <a:r>
              <a:rPr lang="en-US" dirty="0"/>
              <a:t>	When a method declaration has one or more exceptions defined using throws clause then the method-call 	must handle all the defined exceptions.</a:t>
            </a:r>
          </a:p>
          <a:p>
            <a:endParaRPr lang="en-US" dirty="0"/>
          </a:p>
          <a:p>
            <a:r>
              <a:rPr lang="en-US" dirty="0"/>
              <a:t>It gives an information to the programmer that there may occur an exception so it is better for the programmer to provide the exception handling code so that normal flow can be maintained.</a:t>
            </a:r>
          </a:p>
          <a:p>
            <a:endParaRPr lang="en-US" dirty="0"/>
          </a:p>
          <a:p>
            <a:r>
              <a:rPr lang="en-US" dirty="0"/>
              <a:t>Syntax of java throws</a:t>
            </a:r>
          </a:p>
          <a:p>
            <a:r>
              <a:rPr lang="en-US" dirty="0" err="1"/>
              <a:t>return_type</a:t>
            </a:r>
            <a:r>
              <a:rPr lang="en-US" dirty="0"/>
              <a:t> </a:t>
            </a:r>
            <a:r>
              <a:rPr lang="en-US" dirty="0" err="1"/>
              <a:t>method_name</a:t>
            </a:r>
            <a:r>
              <a:rPr lang="en-US" dirty="0"/>
              <a:t>() </a:t>
            </a:r>
            <a:r>
              <a:rPr lang="en-US" b="1" dirty="0"/>
              <a:t>throws</a:t>
            </a:r>
            <a:r>
              <a:rPr lang="en-US" dirty="0"/>
              <a:t> </a:t>
            </a:r>
            <a:r>
              <a:rPr lang="en-US" dirty="0" err="1"/>
              <a:t>exception_class_name</a:t>
            </a:r>
            <a:r>
              <a:rPr lang="en-US" dirty="0"/>
              <a:t>{  </a:t>
            </a:r>
          </a:p>
          <a:p>
            <a:r>
              <a:rPr lang="en-US" dirty="0"/>
              <a:t>//method code  </a:t>
            </a:r>
          </a:p>
          <a:p>
            <a:r>
              <a:rPr lang="en-US" dirty="0"/>
              <a:t>}  </a:t>
            </a:r>
          </a:p>
        </p:txBody>
      </p:sp>
    </p:spTree>
    <p:extLst>
      <p:ext uri="{BB962C8B-B14F-4D97-AF65-F5344CB8AC3E}">
        <p14:creationId xmlns:p14="http://schemas.microsoft.com/office/powerpoint/2010/main" val="2987233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fontScale="92500" lnSpcReduction="20000"/>
          </a:bodyPr>
          <a:lstStyle/>
          <a:p>
            <a:r>
              <a:rPr lang="en-US" sz="1400" b="1" dirty="0"/>
              <a:t>import</a:t>
            </a:r>
            <a:r>
              <a:rPr lang="en-US" sz="1400" dirty="0"/>
              <a:t> java.io.*;  </a:t>
            </a:r>
          </a:p>
          <a:p>
            <a:r>
              <a:rPr lang="en-US" sz="1400" b="1" dirty="0"/>
              <a:t>class</a:t>
            </a:r>
            <a:r>
              <a:rPr lang="en-US" sz="1400" dirty="0"/>
              <a:t> M{  </a:t>
            </a:r>
          </a:p>
          <a:p>
            <a:r>
              <a:rPr lang="en-US" sz="1400" dirty="0"/>
              <a:t> </a:t>
            </a:r>
            <a:r>
              <a:rPr lang="en-US" sz="1400" b="1" dirty="0"/>
              <a:t>void</a:t>
            </a:r>
            <a:r>
              <a:rPr lang="en-US" sz="1400" dirty="0"/>
              <a:t> method()</a:t>
            </a:r>
            <a:r>
              <a:rPr lang="en-US" sz="1400" b="1" dirty="0"/>
              <a:t>throws</a:t>
            </a:r>
            <a:r>
              <a:rPr lang="en-US" sz="1400" dirty="0"/>
              <a:t> IOException{  </a:t>
            </a:r>
          </a:p>
          <a:p>
            <a:r>
              <a:rPr lang="en-US" sz="1400" dirty="0"/>
              <a:t>  </a:t>
            </a:r>
            <a:r>
              <a:rPr lang="en-US" sz="1400" b="1" dirty="0"/>
              <a:t>throw</a:t>
            </a:r>
            <a:r>
              <a:rPr lang="en-US" sz="1400" dirty="0"/>
              <a:t> </a:t>
            </a:r>
            <a:r>
              <a:rPr lang="en-US" sz="1400" b="1" dirty="0"/>
              <a:t>new</a:t>
            </a:r>
            <a:r>
              <a:rPr lang="en-US" sz="1400" dirty="0"/>
              <a:t> IOException("device error");  </a:t>
            </a:r>
          </a:p>
          <a:p>
            <a:r>
              <a:rPr lang="en-US" sz="1400" dirty="0"/>
              <a:t> }  </a:t>
            </a:r>
          </a:p>
          <a:p>
            <a:r>
              <a:rPr lang="en-US" sz="1400" dirty="0"/>
              <a:t>}  </a:t>
            </a:r>
          </a:p>
          <a:p>
            <a:r>
              <a:rPr lang="en-US" sz="1400" b="1" dirty="0"/>
              <a:t>public</a:t>
            </a:r>
            <a:r>
              <a:rPr lang="en-US" sz="1400" dirty="0"/>
              <a:t> </a:t>
            </a:r>
            <a:r>
              <a:rPr lang="en-US" sz="1400" b="1" dirty="0"/>
              <a:t>class</a:t>
            </a:r>
            <a:r>
              <a:rPr lang="en-US" sz="1400" dirty="0"/>
              <a:t> Testthrows2{  </a:t>
            </a:r>
          </a:p>
          <a:p>
            <a:r>
              <a:rPr lang="en-US" sz="1400" dirty="0"/>
              <a:t>   </a:t>
            </a:r>
            <a:r>
              <a:rPr lang="en-US" sz="1400" b="1" dirty="0"/>
              <a:t>public</a:t>
            </a:r>
            <a:r>
              <a:rPr lang="en-US" sz="1400" dirty="0"/>
              <a:t> </a:t>
            </a:r>
            <a:r>
              <a:rPr lang="en-US" sz="1400" b="1" dirty="0"/>
              <a:t>static</a:t>
            </a:r>
            <a:r>
              <a:rPr lang="en-US" sz="1400" dirty="0"/>
              <a:t> </a:t>
            </a:r>
            <a:r>
              <a:rPr lang="en-US" sz="1400" b="1" dirty="0"/>
              <a:t>void</a:t>
            </a:r>
            <a:r>
              <a:rPr lang="en-US" sz="1400" dirty="0"/>
              <a:t> main(String args[]){  </a:t>
            </a:r>
          </a:p>
          <a:p>
            <a:r>
              <a:rPr lang="en-US" sz="1400" dirty="0"/>
              <a:t>    </a:t>
            </a:r>
            <a:r>
              <a:rPr lang="en-US" sz="1400" b="1" dirty="0"/>
              <a:t>try</a:t>
            </a:r>
            <a:r>
              <a:rPr lang="en-US" sz="1400" dirty="0"/>
              <a:t>{  </a:t>
            </a:r>
          </a:p>
          <a:p>
            <a:r>
              <a:rPr lang="en-US" sz="1400" dirty="0"/>
              <a:t>     M m=</a:t>
            </a:r>
            <a:r>
              <a:rPr lang="en-US" sz="1400" b="1" dirty="0"/>
              <a:t>new</a:t>
            </a:r>
            <a:r>
              <a:rPr lang="en-US" sz="1400" dirty="0"/>
              <a:t> M();  </a:t>
            </a:r>
          </a:p>
          <a:p>
            <a:r>
              <a:rPr lang="en-US" sz="1400" dirty="0"/>
              <a:t>     </a:t>
            </a:r>
            <a:r>
              <a:rPr lang="en-US" sz="1400" dirty="0" err="1"/>
              <a:t>m.method</a:t>
            </a:r>
            <a:r>
              <a:rPr lang="en-US" sz="1400" dirty="0"/>
              <a:t>();  </a:t>
            </a:r>
          </a:p>
          <a:p>
            <a:r>
              <a:rPr lang="en-US" sz="1400" dirty="0"/>
              <a:t>    }</a:t>
            </a:r>
            <a:r>
              <a:rPr lang="en-US" sz="1400" b="1" dirty="0"/>
              <a:t>catch</a:t>
            </a:r>
            <a:r>
              <a:rPr lang="en-US" sz="1400" dirty="0"/>
              <a:t>(Exception e){System.out.println("exception handled");}     </a:t>
            </a:r>
          </a:p>
          <a:p>
            <a:r>
              <a:rPr lang="en-US" sz="1400" dirty="0"/>
              <a:t>  </a:t>
            </a:r>
          </a:p>
          <a:p>
            <a:r>
              <a:rPr lang="en-US" sz="1400" dirty="0"/>
              <a:t>    System.out.println("normal flow...");  </a:t>
            </a:r>
          </a:p>
          <a:p>
            <a:r>
              <a:rPr lang="en-US" sz="1400" dirty="0"/>
              <a:t>  }  </a:t>
            </a:r>
          </a:p>
          <a:p>
            <a:pPr lvl="0"/>
            <a:r>
              <a:rPr lang="en-US" sz="1400" dirty="0"/>
              <a:t>}     </a:t>
            </a:r>
            <a:r>
              <a:rPr lang="en-US" altLang="en-US" sz="1400" dirty="0" err="1">
                <a:solidFill>
                  <a:srgbClr val="000000"/>
                </a:solidFill>
                <a:latin typeface="Arial Unicode MS" panose="020B0604020202020204" pitchFamily="34" charset="-128"/>
              </a:rPr>
              <a:t>Output:exception</a:t>
            </a:r>
            <a:r>
              <a:rPr lang="en-US" altLang="en-US" sz="1400" dirty="0">
                <a:solidFill>
                  <a:srgbClr val="000000"/>
                </a:solidFill>
                <a:latin typeface="Arial Unicode MS" panose="020B0604020202020204" pitchFamily="34" charset="-128"/>
              </a:rPr>
              <a:t> handled normal flow...</a:t>
            </a:r>
            <a:r>
              <a:rPr lang="en-US" altLang="en-US" sz="2400" dirty="0">
                <a:solidFill>
                  <a:schemeClr val="tx1"/>
                </a:solidFill>
              </a:rPr>
              <a:t> </a:t>
            </a:r>
            <a:endParaRPr lang="en-US" altLang="en-US" sz="3600" dirty="0">
              <a:solidFill>
                <a:schemeClr val="tx1"/>
              </a:solidFill>
              <a:latin typeface="Arial" panose="020B0604020202020204" pitchFamily="34" charset="0"/>
            </a:endParaRPr>
          </a:p>
          <a:p>
            <a:endParaRPr lang="en-US" sz="1400" dirty="0"/>
          </a:p>
        </p:txBody>
      </p:sp>
    </p:spTree>
    <p:extLst>
      <p:ext uri="{BB962C8B-B14F-4D97-AF65-F5344CB8AC3E}">
        <p14:creationId xmlns:p14="http://schemas.microsoft.com/office/powerpoint/2010/main" val="3427577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p:cNvSpPr txBox="1">
            <a:spLocks/>
          </p:cNvSpPr>
          <p:nvPr/>
        </p:nvSpPr>
        <p:spPr>
          <a:xfrm>
            <a:off x="939800" y="443753"/>
            <a:ext cx="10745693" cy="6172200"/>
          </a:xfrm>
          <a:prstGeom prst="rect">
            <a:avLst/>
          </a:prstGeom>
        </p:spPr>
        <p:txBody>
          <a:bodyPr>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600" b="1" u="sng" dirty="0"/>
              <a:t>Objective:  To become familiar with Exception Handling.</a:t>
            </a:r>
          </a:p>
          <a:p>
            <a:endParaRPr lang="en-US" b="1" dirty="0"/>
          </a:p>
          <a:p>
            <a:r>
              <a:rPr lang="en-US" sz="2400" b="1" dirty="0"/>
              <a:t>What is an Exception?</a:t>
            </a:r>
          </a:p>
          <a:p>
            <a:pPr algn="just"/>
            <a:r>
              <a:rPr lang="en-US" sz="3000" b="1" dirty="0">
                <a:solidFill>
                  <a:schemeClr val="tx1"/>
                </a:solidFill>
              </a:rPr>
              <a:t>Definition: </a:t>
            </a:r>
            <a:r>
              <a:rPr lang="en-US" sz="3000" dirty="0">
                <a:solidFill>
                  <a:schemeClr val="tx1"/>
                </a:solidFill>
              </a:rPr>
              <a:t>An exception is an indication of a problem that occurs during a program’s execution.  				</a:t>
            </a:r>
            <a:r>
              <a:rPr lang="en-US" sz="3000" b="1" dirty="0">
                <a:solidFill>
                  <a:schemeClr val="tx1"/>
                </a:solidFill>
              </a:rPr>
              <a:t>OR </a:t>
            </a:r>
          </a:p>
          <a:p>
            <a:pPr algn="just"/>
            <a:endParaRPr lang="en-US" sz="3000" dirty="0">
              <a:solidFill>
                <a:schemeClr val="tx1"/>
              </a:solidFill>
            </a:endParaRPr>
          </a:p>
          <a:p>
            <a:pPr algn="just"/>
            <a:r>
              <a:rPr lang="en-US" sz="3000" dirty="0">
                <a:solidFill>
                  <a:schemeClr val="tx1"/>
                </a:solidFill>
                <a:latin typeface="Calibri Light"/>
              </a:rPr>
              <a:t>An exception is an event that occurs during the execution of a program that disrupts the normal flow of instructions.</a:t>
            </a:r>
          </a:p>
          <a:p>
            <a:pPr algn="just"/>
            <a:r>
              <a:rPr lang="en-US" sz="3000" b="1" dirty="0">
                <a:solidFill>
                  <a:schemeClr val="tx1"/>
                </a:solidFill>
              </a:rPr>
              <a:t> </a:t>
            </a:r>
            <a:r>
              <a:rPr lang="en-US" sz="3000" b="1" dirty="0">
                <a:solidFill>
                  <a:schemeClr val="tx1"/>
                </a:solidFill>
                <a:latin typeface="Calibri Light"/>
              </a:rPr>
              <a:t>An exception is </a:t>
            </a:r>
            <a:r>
              <a:rPr lang="en-US" sz="3000" dirty="0">
                <a:solidFill>
                  <a:schemeClr val="tx1"/>
                </a:solidFill>
              </a:rPr>
              <a:t>a problem that arises during the execution of a program.</a:t>
            </a:r>
          </a:p>
          <a:p>
            <a:pPr algn="just"/>
            <a:r>
              <a:rPr lang="en-US" sz="3000" dirty="0">
                <a:solidFill>
                  <a:schemeClr val="tx1"/>
                </a:solidFill>
              </a:rPr>
              <a:t>When an </a:t>
            </a:r>
            <a:r>
              <a:rPr lang="en-US" sz="3000" b="1" dirty="0">
                <a:solidFill>
                  <a:schemeClr val="tx1"/>
                </a:solidFill>
              </a:rPr>
              <a:t>Exception</a:t>
            </a:r>
            <a:r>
              <a:rPr lang="en-US" sz="3000" dirty="0">
                <a:solidFill>
                  <a:schemeClr val="tx1"/>
                </a:solidFill>
              </a:rPr>
              <a:t> occurs the normal flow of the program is disrupted and the program/Application terminates abnormally, which is not recommended, therefore, these exceptions are to be handled.</a:t>
            </a:r>
            <a:endParaRPr lang="en-US" sz="3000" b="1" dirty="0">
              <a:solidFill>
                <a:schemeClr val="tx1"/>
              </a:solidFill>
              <a:latin typeface="Calibri Light"/>
            </a:endParaRPr>
          </a:p>
          <a:p>
            <a:pPr marL="0" indent="0">
              <a:buFont typeface="Wingdings 3" charset="2"/>
              <a:buNone/>
            </a:pPr>
            <a:r>
              <a:rPr lang="en-US" dirty="0"/>
              <a:t/>
            </a:r>
            <a:br>
              <a:rPr lang="en-US" dirty="0"/>
            </a:br>
            <a:endParaRPr lang="en-US" b="1" dirty="0">
              <a:solidFill>
                <a:srgbClr val="000000"/>
              </a:solidFill>
              <a:latin typeface="Calibri Light"/>
            </a:endParaRPr>
          </a:p>
          <a:p>
            <a:endParaRPr lang="en-US" dirty="0"/>
          </a:p>
          <a:p>
            <a:endParaRPr lang="en-US" dirty="0"/>
          </a:p>
          <a:p>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247509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r>
              <a:rPr lang="en-US" sz="1400" dirty="0"/>
              <a:t>Description</a:t>
            </a:r>
          </a:p>
          <a:p>
            <a:endParaRPr lang="en-US" sz="1400" dirty="0"/>
          </a:p>
          <a:p>
            <a:endParaRPr lang="en-US" sz="1400" dirty="0"/>
          </a:p>
          <a:p>
            <a:pPr marL="0" lvl="0" indent="0" defTabSz="914400" eaLnBrk="0" fontAlgn="base" hangingPunct="0">
              <a:spcBef>
                <a:spcPct val="0"/>
              </a:spcBef>
              <a:spcAft>
                <a:spcPct val="0"/>
              </a:spcAft>
              <a:buClrTx/>
              <a:buSzTx/>
              <a:buNone/>
            </a:pPr>
            <a:r>
              <a:rPr lang="en-US" altLang="en-US" sz="1400" dirty="0">
                <a:solidFill>
                  <a:srgbClr val="3D3D4E"/>
                </a:solidFill>
                <a:latin typeface="Droid Serif"/>
              </a:rPr>
              <a:t>The </a:t>
            </a:r>
            <a:r>
              <a:rPr lang="en-US" altLang="en-US" sz="1400" b="1" dirty="0" err="1">
                <a:solidFill>
                  <a:srgbClr val="C7254E"/>
                </a:solidFill>
                <a:latin typeface="Menlo"/>
              </a:rPr>
              <a:t>printStackTrace</a:t>
            </a:r>
            <a:r>
              <a:rPr lang="en-US" altLang="en-US" sz="1400" b="1" dirty="0">
                <a:solidFill>
                  <a:srgbClr val="C7254E"/>
                </a:solidFill>
                <a:latin typeface="Menlo"/>
              </a:rPr>
              <a:t>()</a:t>
            </a:r>
            <a:r>
              <a:rPr lang="en-US" altLang="en-US" sz="1400" b="1" dirty="0">
                <a:solidFill>
                  <a:srgbClr val="3D3D4E"/>
                </a:solidFill>
                <a:latin typeface="Droid Serif"/>
              </a:rPr>
              <a:t> method</a:t>
            </a:r>
            <a:r>
              <a:rPr lang="en-US" altLang="en-US" sz="1400" dirty="0">
                <a:solidFill>
                  <a:srgbClr val="3D3D4E"/>
                </a:solidFill>
                <a:latin typeface="Droid Serif"/>
              </a:rPr>
              <a:t> in Java is a tool used to handle exceptions and errors. It is a method of Java’s </a:t>
            </a:r>
            <a:r>
              <a:rPr lang="en-US" altLang="en-US" sz="1400" b="1" dirty="0" err="1">
                <a:solidFill>
                  <a:srgbClr val="3D3D4E"/>
                </a:solidFill>
                <a:latin typeface="Droid Serif"/>
              </a:rPr>
              <a:t>throwable</a:t>
            </a:r>
            <a:r>
              <a:rPr lang="en-US" altLang="en-US" sz="1400" b="1" dirty="0">
                <a:solidFill>
                  <a:srgbClr val="3D3D4E"/>
                </a:solidFill>
                <a:latin typeface="Droid Serif"/>
              </a:rPr>
              <a:t> class</a:t>
            </a:r>
            <a:r>
              <a:rPr lang="en-US" altLang="en-US" sz="1400" dirty="0">
                <a:solidFill>
                  <a:srgbClr val="3D3D4E"/>
                </a:solidFill>
                <a:latin typeface="Droid Serif"/>
              </a:rPr>
              <a:t> which prints the </a:t>
            </a:r>
            <a:r>
              <a:rPr lang="en-US" altLang="en-US" sz="1400" dirty="0" err="1">
                <a:solidFill>
                  <a:srgbClr val="3D3D4E"/>
                </a:solidFill>
                <a:latin typeface="Droid Serif"/>
              </a:rPr>
              <a:t>throwable</a:t>
            </a:r>
            <a:r>
              <a:rPr lang="en-US" altLang="en-US" sz="1400" dirty="0">
                <a:solidFill>
                  <a:srgbClr val="3D3D4E"/>
                </a:solidFill>
                <a:latin typeface="Droid Serif"/>
              </a:rPr>
              <a:t> along with other details like the line number and class name where the exception occurred.</a:t>
            </a:r>
            <a:endParaRPr lang="en-US" altLang="en-US" sz="1400" dirty="0">
              <a:solidFill>
                <a:schemeClr val="tx1"/>
              </a:solidFill>
            </a:endParaRPr>
          </a:p>
          <a:p>
            <a:pPr marL="0" lvl="0" indent="0" defTabSz="914400" eaLnBrk="0" fontAlgn="base" hangingPunct="0">
              <a:spcBef>
                <a:spcPct val="0"/>
              </a:spcBef>
              <a:spcAft>
                <a:spcPct val="0"/>
              </a:spcAft>
              <a:buClrTx/>
              <a:buSzTx/>
              <a:buNone/>
            </a:pPr>
            <a:r>
              <a:rPr lang="en-US" altLang="en-US" sz="1400" dirty="0" err="1">
                <a:solidFill>
                  <a:srgbClr val="C7254E"/>
                </a:solidFill>
                <a:latin typeface="Menlo"/>
              </a:rPr>
              <a:t>printStackTrace</a:t>
            </a:r>
            <a:r>
              <a:rPr lang="en-US" altLang="en-US" sz="1400" dirty="0">
                <a:solidFill>
                  <a:srgbClr val="C7254E"/>
                </a:solidFill>
                <a:latin typeface="Menlo"/>
              </a:rPr>
              <a:t>()</a:t>
            </a:r>
            <a:r>
              <a:rPr lang="en-US" altLang="en-US" sz="1400" dirty="0">
                <a:solidFill>
                  <a:srgbClr val="3D3D4E"/>
                </a:solidFill>
                <a:latin typeface="Droid Serif"/>
              </a:rPr>
              <a:t> is very useful in diagnosing exceptions.</a:t>
            </a:r>
            <a:endParaRPr lang="en-US" altLang="en-US" sz="2000" dirty="0">
              <a:solidFill>
                <a:schemeClr val="tx1"/>
              </a:solidFill>
              <a:latin typeface="Arial" panose="020B0604020202020204" pitchFamily="34" charset="0"/>
            </a:endParaRPr>
          </a:p>
          <a:p>
            <a:endParaRPr lang="en-US" sz="1400" dirty="0"/>
          </a:p>
        </p:txBody>
      </p:sp>
      <p:sp>
        <p:nvSpPr>
          <p:cNvPr id="6" name="Rectangle 3"/>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099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2"/>
          <p:cNvSpPr txBox="1"/>
          <p:nvPr/>
        </p:nvSpPr>
        <p:spPr>
          <a:xfrm>
            <a:off x="838080" y="1570067"/>
            <a:ext cx="11003400" cy="5476192"/>
          </a:xfrm>
          <a:prstGeom prst="rect">
            <a:avLst/>
          </a:prstGeom>
        </p:spPr>
        <p:txBody>
          <a:bodyPr/>
          <a:lstStyle/>
          <a:p>
            <a:endParaRPr lang="en-US" sz="1600" b="1" dirty="0"/>
          </a:p>
          <a:p>
            <a:endParaRPr lang="en-US" sz="1600" b="1" dirty="0"/>
          </a:p>
          <a:p>
            <a:endParaRPr lang="en-US" sz="1600" b="1" dirty="0"/>
          </a:p>
          <a:p>
            <a:endParaRPr lang="en-US" sz="1100" b="1" dirty="0"/>
          </a:p>
        </p:txBody>
      </p:sp>
      <p:pic>
        <p:nvPicPr>
          <p:cNvPr id="2" name="Picture 1"/>
          <p:cNvPicPr>
            <a:picLocks noChangeAspect="1"/>
          </p:cNvPicPr>
          <p:nvPr/>
        </p:nvPicPr>
        <p:blipFill>
          <a:blip r:embed="rId2"/>
          <a:stretch>
            <a:fillRect/>
          </a:stretch>
        </p:blipFill>
        <p:spPr>
          <a:xfrm>
            <a:off x="711080" y="954087"/>
            <a:ext cx="9906120" cy="4875213"/>
          </a:xfrm>
          <a:prstGeom prst="rect">
            <a:avLst/>
          </a:prstGeom>
        </p:spPr>
      </p:pic>
    </p:spTree>
    <p:extLst>
      <p:ext uri="{BB962C8B-B14F-4D97-AF65-F5344CB8AC3E}">
        <p14:creationId xmlns:p14="http://schemas.microsoft.com/office/powerpoint/2010/main" val="211269798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368180" y="0"/>
            <a:ext cx="10515240" cy="5946860"/>
          </a:xfrm>
          <a:prstGeom prst="rect">
            <a:avLst/>
          </a:prstGeom>
        </p:spPr>
        <p:txBody>
          <a:bodyPr anchor="t"/>
          <a:lstStyle/>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package</a:t>
            </a:r>
            <a:r>
              <a:rPr lang="en-US" altLang="en-US" sz="2000" dirty="0">
                <a:solidFill>
                  <a:srgbClr val="000000"/>
                </a:solidFill>
                <a:latin typeface="Consolas" panose="020B0609020204030204" pitchFamily="49" charset="0"/>
                <a:cs typeface="Consolas" panose="020B0609020204030204" pitchFamily="49" charset="0"/>
              </a:rPr>
              <a:t> beginnersbook.com;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import</a:t>
            </a:r>
            <a:r>
              <a:rPr lang="en-US" altLang="en-US" sz="2000" dirty="0">
                <a:solidFill>
                  <a:srgbClr val="000000"/>
                </a:solidFill>
                <a:latin typeface="Consolas" panose="020B0609020204030204" pitchFamily="49" charset="0"/>
                <a:cs typeface="Consolas" panose="020B0609020204030204" pitchFamily="49" charset="0"/>
              </a:rPr>
              <a:t> java.io.*;</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public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class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void</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mymethod</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int</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num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throws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ClassNotFoundException</a:t>
            </a:r>
            <a:r>
              <a:rPr lang="en-US" altLang="en-US" sz="2000" dirty="0">
                <a:solidFill>
                  <a:srgbClr val="2B91AF"/>
                </a:solidFill>
                <a:latin typeface="Consolas" panose="020B0609020204030204" pitchFamily="49" charset="0"/>
                <a:cs typeface="Consolas" panose="020B0609020204030204" pitchFamily="49" charset="0"/>
              </a:rPr>
              <a:t> </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if</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err="1">
                <a:solidFill>
                  <a:srgbClr val="000000"/>
                </a:solidFill>
                <a:latin typeface="Consolas" panose="020B0609020204030204" pitchFamily="49" charset="0"/>
                <a:cs typeface="Consolas" panose="020B0609020204030204" pitchFamily="49" charset="0"/>
              </a:rPr>
              <a:t>num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1</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throw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"Exception Message1"</a:t>
            </a:r>
            <a:r>
              <a:rPr lang="en-US" altLang="en-US" sz="2000" dirty="0">
                <a:solidFill>
                  <a:srgbClr val="000000"/>
                </a:solidFill>
                <a:latin typeface="Consolas" panose="020B0609020204030204" pitchFamily="49" charset="0"/>
                <a:cs typeface="Consolas" panose="020B0609020204030204" pitchFamily="49" charset="0"/>
              </a:rPr>
              <a:t>);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else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throw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ClassNotFoundException</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"Exception Message2"</a:t>
            </a:r>
            <a:r>
              <a:rPr lang="en-US" altLang="en-US" sz="2000" dirty="0">
                <a:solidFill>
                  <a:srgbClr val="000000"/>
                </a:solidFill>
                <a:latin typeface="Consolas" panose="020B0609020204030204" pitchFamily="49" charset="0"/>
                <a:cs typeface="Consolas" panose="020B0609020204030204" pitchFamily="49" charset="0"/>
              </a:rPr>
              <a:t>); } } </a:t>
            </a:r>
          </a:p>
          <a:p>
            <a:pPr lvl="0" defTabSz="914400" eaLnBrk="0" fontAlgn="base" hangingPunct="0">
              <a:spcBef>
                <a:spcPct val="0"/>
              </a:spcBef>
              <a:spcAft>
                <a:spcPct val="0"/>
              </a:spcAft>
            </a:pPr>
            <a:endParaRPr lang="en-US" altLang="en-US" sz="2000" dirty="0">
              <a:solidFill>
                <a:srgbClr val="00008B"/>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class</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Demo</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public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static</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00008B"/>
                </a:solidFill>
                <a:latin typeface="Consolas" panose="020B0609020204030204" pitchFamily="49" charset="0"/>
                <a:cs typeface="Consolas" panose="020B0609020204030204" pitchFamily="49" charset="0"/>
              </a:rPr>
              <a:t>void</a:t>
            </a:r>
            <a:r>
              <a:rPr lang="en-US" altLang="en-US" sz="2000" dirty="0">
                <a:solidFill>
                  <a:srgbClr val="000000"/>
                </a:solidFill>
                <a:latin typeface="Consolas" panose="020B0609020204030204" pitchFamily="49" charset="0"/>
                <a:cs typeface="Consolas" panose="020B0609020204030204" pitchFamily="49" charset="0"/>
              </a:rPr>
              <a:t> main(</a:t>
            </a:r>
            <a:r>
              <a:rPr lang="en-US" altLang="en-US" sz="2000" dirty="0">
                <a:solidFill>
                  <a:srgbClr val="2B91AF"/>
                </a:solidFill>
                <a:latin typeface="Consolas" panose="020B0609020204030204" pitchFamily="49" charset="0"/>
                <a:cs typeface="Consolas" panose="020B0609020204030204" pitchFamily="49" charset="0"/>
              </a:rPr>
              <a:t>String</a:t>
            </a:r>
            <a:r>
              <a:rPr lang="en-US" altLang="en-US" sz="2000" dirty="0">
                <a:solidFill>
                  <a:srgbClr val="000000"/>
                </a:solidFill>
                <a:latin typeface="Consolas" panose="020B0609020204030204" pitchFamily="49" charset="0"/>
                <a:cs typeface="Consolas" panose="020B0609020204030204" pitchFamily="49" charset="0"/>
              </a:rPr>
              <a:t> args[])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Try </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obj</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new</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2B91AF"/>
                </a:solidFill>
                <a:latin typeface="Consolas" panose="020B0609020204030204" pitchFamily="49" charset="0"/>
                <a:cs typeface="Consolas" panose="020B0609020204030204" pitchFamily="49" charset="0"/>
              </a:rPr>
              <a:t>ThrowExample</a:t>
            </a:r>
            <a:r>
              <a:rPr lang="en-US" altLang="en-US" sz="2000" dirty="0">
                <a:solidFill>
                  <a:srgbClr val="000000"/>
                </a:solidFill>
                <a:latin typeface="Consolas" panose="020B0609020204030204" pitchFamily="49" charset="0"/>
                <a:cs typeface="Consolas" panose="020B0609020204030204" pitchFamily="49" charset="0"/>
              </a:rPr>
              <a:t>();</a:t>
            </a:r>
          </a:p>
          <a:p>
            <a:pPr lvl="0" defTabSz="914400" eaLnBrk="0" fontAlgn="base" hangingPunct="0">
              <a:spcBef>
                <a:spcPct val="0"/>
              </a:spcBef>
              <a:spcAft>
                <a:spcPct val="0"/>
              </a:spcAft>
            </a:pP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err="1">
                <a:solidFill>
                  <a:srgbClr val="000000"/>
                </a:solidFill>
                <a:latin typeface="Consolas" panose="020B0609020204030204" pitchFamily="49" charset="0"/>
                <a:cs typeface="Consolas" panose="020B0609020204030204" pitchFamily="49" charset="0"/>
              </a:rPr>
              <a:t>obj.mymethod</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800000"/>
                </a:solidFill>
                <a:latin typeface="Consolas" panose="020B0609020204030204" pitchFamily="49" charset="0"/>
                <a:cs typeface="Consolas" panose="020B0609020204030204" pitchFamily="49" charset="0"/>
              </a:rPr>
              <a:t>1</a:t>
            </a:r>
            <a:r>
              <a:rPr lang="en-US" altLang="en-US" sz="2000" dirty="0">
                <a:solidFill>
                  <a:srgbClr val="000000"/>
                </a:solidFill>
                <a:latin typeface="Consolas" panose="020B0609020204030204" pitchFamily="49" charset="0"/>
                <a:cs typeface="Consolas" panose="020B0609020204030204" pitchFamily="49" charset="0"/>
              </a:rPr>
              <a:t>); } </a:t>
            </a:r>
          </a:p>
          <a:p>
            <a:pPr lvl="0" defTabSz="914400" eaLnBrk="0" fontAlgn="base" hangingPunct="0">
              <a:spcBef>
                <a:spcPct val="0"/>
              </a:spcBef>
              <a:spcAft>
                <a:spcPct val="0"/>
              </a:spcAft>
            </a:pPr>
            <a:r>
              <a:rPr lang="en-US" altLang="en-US" sz="2000" dirty="0">
                <a:solidFill>
                  <a:srgbClr val="00008B"/>
                </a:solidFill>
                <a:latin typeface="Consolas" panose="020B0609020204030204" pitchFamily="49" charset="0"/>
                <a:cs typeface="Consolas" panose="020B0609020204030204" pitchFamily="49" charset="0"/>
              </a:rPr>
              <a:t>catch</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2B91AF"/>
                </a:solidFill>
                <a:latin typeface="Consolas" panose="020B0609020204030204" pitchFamily="49" charset="0"/>
                <a:cs typeface="Consolas" panose="020B0609020204030204" pitchFamily="49" charset="0"/>
              </a:rPr>
              <a:t>Exception</a:t>
            </a:r>
            <a:r>
              <a:rPr lang="en-US" altLang="en-US" sz="2000" dirty="0">
                <a:solidFill>
                  <a:srgbClr val="000000"/>
                </a:solidFill>
                <a:latin typeface="Consolas" panose="020B0609020204030204" pitchFamily="49" charset="0"/>
                <a:cs typeface="Consolas" panose="020B0609020204030204" pitchFamily="49" charset="0"/>
              </a:rPr>
              <a:t> ex) { </a:t>
            </a:r>
          </a:p>
          <a:p>
            <a:pPr lvl="0" defTabSz="914400" eaLnBrk="0" fontAlgn="base" hangingPunct="0">
              <a:spcBef>
                <a:spcPct val="0"/>
              </a:spcBef>
              <a:spcAft>
                <a:spcPct val="0"/>
              </a:spcAft>
            </a:pPr>
            <a:r>
              <a:rPr lang="en-US" altLang="en-US" sz="2000" dirty="0">
                <a:solidFill>
                  <a:srgbClr val="2B91AF"/>
                </a:solidFill>
                <a:latin typeface="Consolas" panose="020B0609020204030204" pitchFamily="49" charset="0"/>
                <a:cs typeface="Consolas" panose="020B0609020204030204" pitchFamily="49" charset="0"/>
              </a:rPr>
              <a:t>System</a:t>
            </a:r>
            <a:r>
              <a:rPr lang="en-US" altLang="en-US" sz="2000" dirty="0">
                <a:solidFill>
                  <a:srgbClr val="000000"/>
                </a:solidFill>
                <a:latin typeface="Consolas" panose="020B0609020204030204" pitchFamily="49" charset="0"/>
                <a:cs typeface="Consolas" panose="020B0609020204030204" pitchFamily="49" charset="0"/>
              </a:rPr>
              <a:t>.</a:t>
            </a:r>
            <a:r>
              <a:rPr lang="en-US" altLang="en-US" sz="2000" dirty="0">
                <a:solidFill>
                  <a:srgbClr val="00008B"/>
                </a:solidFill>
                <a:latin typeface="Consolas" panose="020B0609020204030204" pitchFamily="49" charset="0"/>
                <a:cs typeface="Consolas" panose="020B0609020204030204" pitchFamily="49" charset="0"/>
              </a:rPr>
              <a:t>out</a:t>
            </a:r>
            <a:r>
              <a:rPr lang="en-US" altLang="en-US" sz="2000" dirty="0">
                <a:solidFill>
                  <a:srgbClr val="000000"/>
                </a:solidFill>
                <a:latin typeface="Consolas" panose="020B0609020204030204" pitchFamily="49" charset="0"/>
                <a:cs typeface="Consolas" panose="020B0609020204030204" pitchFamily="49" charset="0"/>
              </a:rPr>
              <a:t>.println(ex); } } }</a:t>
            </a:r>
            <a:endParaRPr lang="en-US" altLang="en-US" sz="2000" dirty="0"/>
          </a:p>
          <a:p>
            <a:pPr lvl="0" defTabSz="914400" eaLnBrk="0" fontAlgn="base" hangingPunct="0">
              <a:spcBef>
                <a:spcPct val="0"/>
              </a:spcBef>
              <a:spcAft>
                <a:spcPct val="0"/>
              </a:spcAft>
            </a:pPr>
            <a:endParaRPr lang="en-US" altLang="en-US" sz="2000" dirty="0">
              <a:solidFill>
                <a:srgbClr val="222426"/>
              </a:solidFill>
              <a:latin typeface="PT Sans"/>
            </a:endParaRPr>
          </a:p>
          <a:p>
            <a:pPr lvl="0" defTabSz="914400" eaLnBrk="0" fontAlgn="base" hangingPunct="0">
              <a:spcBef>
                <a:spcPct val="0"/>
              </a:spcBef>
              <a:spcAft>
                <a:spcPct val="0"/>
              </a:spcAft>
            </a:pPr>
            <a:r>
              <a:rPr lang="en-US" altLang="en-US" sz="2000" dirty="0">
                <a:solidFill>
                  <a:srgbClr val="222426"/>
                </a:solidFill>
                <a:latin typeface="PT Sans"/>
              </a:rPr>
              <a:t>Output:</a:t>
            </a:r>
            <a:endParaRPr lang="en-US" altLang="en-US" sz="2000" dirty="0">
              <a:solidFill>
                <a:srgbClr val="000000"/>
              </a:solidFill>
              <a:latin typeface="Consolas" panose="020B0609020204030204" pitchFamily="49" charset="0"/>
              <a:cs typeface="Consolas" panose="020B0609020204030204" pitchFamily="49" charset="0"/>
            </a:endParaRPr>
          </a:p>
          <a:p>
            <a:pPr lvl="0" defTabSz="914400" eaLnBrk="0" fontAlgn="base" hangingPunct="0">
              <a:spcBef>
                <a:spcPct val="0"/>
              </a:spcBef>
              <a:spcAft>
                <a:spcPct val="0"/>
              </a:spcAft>
            </a:pPr>
            <a:r>
              <a:rPr lang="en-US" altLang="en-US" sz="2000" dirty="0" err="1">
                <a:solidFill>
                  <a:srgbClr val="000000"/>
                </a:solidFill>
                <a:latin typeface="Consolas" panose="020B0609020204030204" pitchFamily="49" charset="0"/>
                <a:cs typeface="Consolas" panose="020B0609020204030204" pitchFamily="49" charset="0"/>
              </a:rPr>
              <a:t>java.io.</a:t>
            </a:r>
            <a:r>
              <a:rPr lang="en-US" altLang="en-US" sz="2000" dirty="0" err="1">
                <a:solidFill>
                  <a:srgbClr val="2B91AF"/>
                </a:solidFill>
                <a:latin typeface="Consolas" panose="020B0609020204030204" pitchFamily="49" charset="0"/>
                <a:cs typeface="Consolas" panose="020B0609020204030204" pitchFamily="49" charset="0"/>
              </a:rPr>
              <a:t>IOException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Exception</a:t>
            </a:r>
            <a:r>
              <a:rPr lang="en-US" altLang="en-US" sz="2000" dirty="0">
                <a:solidFill>
                  <a:srgbClr val="000000"/>
                </a:solidFill>
                <a:latin typeface="Consolas" panose="020B0609020204030204" pitchFamily="49" charset="0"/>
                <a:cs typeface="Consolas" panose="020B0609020204030204" pitchFamily="49" charset="0"/>
              </a:rPr>
              <a:t> </a:t>
            </a:r>
            <a:r>
              <a:rPr lang="en-US" altLang="en-US" sz="2000" dirty="0">
                <a:solidFill>
                  <a:srgbClr val="2B91AF"/>
                </a:solidFill>
                <a:latin typeface="Consolas" panose="020B0609020204030204" pitchFamily="49" charset="0"/>
                <a:cs typeface="Consolas" panose="020B0609020204030204" pitchFamily="49" charset="0"/>
              </a:rPr>
              <a:t>Message1</a:t>
            </a:r>
            <a:r>
              <a:rPr lang="en-US" altLang="en-US" sz="2000" dirty="0"/>
              <a:t> </a:t>
            </a:r>
            <a:endParaRPr lang="en-US" altLang="en-US" sz="2000" dirty="0">
              <a:latin typeface="Arial" panose="020B0604020202020204" pitchFamily="34" charset="0"/>
            </a:endParaRPr>
          </a:p>
        </p:txBody>
      </p:sp>
    </p:spTree>
    <p:extLst>
      <p:ext uri="{BB962C8B-B14F-4D97-AF65-F5344CB8AC3E}">
        <p14:creationId xmlns:p14="http://schemas.microsoft.com/office/powerpoint/2010/main" val="319635642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352488"/>
            <a:ext cx="9463516" cy="4797612"/>
          </a:xfrm>
        </p:spPr>
        <p:txBody>
          <a:bodyPr>
            <a:normAutofit/>
          </a:bodyPr>
          <a:lstStyle/>
          <a:p>
            <a:pPr marL="0" indent="0">
              <a:buNone/>
            </a:pPr>
            <a:r>
              <a:rPr lang="en-US" sz="1400" b="1" u="heavy" dirty="0"/>
              <a:t>Task # 1:</a:t>
            </a:r>
            <a:endParaRPr lang="en-US" sz="1400" dirty="0"/>
          </a:p>
          <a:p>
            <a:pPr marL="0" indent="0">
              <a:buNone/>
            </a:pPr>
            <a:r>
              <a:rPr lang="en-US" sz="1400" dirty="0"/>
              <a:t>Write a program based on Exception handling and include any three types of built-in exceptions in your program.</a:t>
            </a:r>
          </a:p>
          <a:p>
            <a:pPr marL="0" indent="0">
              <a:buNone/>
            </a:pPr>
            <a:endParaRPr lang="en-US" sz="1400" dirty="0"/>
          </a:p>
          <a:p>
            <a:pPr marL="0" indent="0">
              <a:buNone/>
            </a:pPr>
            <a:r>
              <a:rPr lang="en-US" sz="1400" b="1" u="heavy" dirty="0"/>
              <a:t>Task # 2:</a:t>
            </a:r>
            <a:endParaRPr lang="en-US" sz="1400" dirty="0"/>
          </a:p>
          <a:p>
            <a:pPr marL="0" indent="0">
              <a:buNone/>
            </a:pPr>
            <a:r>
              <a:rPr lang="en-US" sz="1400" dirty="0"/>
              <a:t>  Write a program and create your own exception in it.</a:t>
            </a:r>
          </a:p>
          <a:p>
            <a:pPr marL="0" indent="0">
              <a:buNone/>
            </a:pPr>
            <a:endParaRPr lang="en-US" sz="1400" dirty="0"/>
          </a:p>
          <a:p>
            <a:endParaRPr lang="en-US" sz="1400" dirty="0"/>
          </a:p>
        </p:txBody>
      </p:sp>
    </p:spTree>
    <p:extLst>
      <p:ext uri="{BB962C8B-B14F-4D97-AF65-F5344CB8AC3E}">
        <p14:creationId xmlns:p14="http://schemas.microsoft.com/office/powerpoint/2010/main" val="3254135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189196" cy="706964"/>
          </a:xfrm>
        </p:spPr>
        <p:txBody>
          <a:bodyPr/>
          <a:lstStyle/>
          <a:p>
            <a:r>
              <a:rPr lang="en-US" sz="3200" b="1" dirty="0"/>
              <a:t>Exception Handling</a:t>
            </a:r>
            <a:endParaRPr lang="en-US" sz="3200" dirty="0"/>
          </a:p>
        </p:txBody>
      </p:sp>
      <p:sp>
        <p:nvSpPr>
          <p:cNvPr id="7" name="Content Placeholder 6"/>
          <p:cNvSpPr>
            <a:spLocks noGrp="1"/>
          </p:cNvSpPr>
          <p:nvPr>
            <p:ph idx="1"/>
          </p:nvPr>
        </p:nvSpPr>
        <p:spPr>
          <a:xfrm>
            <a:off x="1154954" y="2363694"/>
            <a:ext cx="9830546" cy="4289612"/>
          </a:xfrm>
        </p:spPr>
        <p:txBody>
          <a:bodyPr>
            <a:normAutofit/>
          </a:bodyPr>
          <a:lstStyle/>
          <a:p>
            <a:r>
              <a:rPr lang="en-US" sz="2400" b="1" dirty="0"/>
              <a:t>What is  Exception Handling ?</a:t>
            </a:r>
          </a:p>
          <a:p>
            <a:pPr algn="just"/>
            <a:r>
              <a:rPr lang="en-US" b="1" dirty="0">
                <a:solidFill>
                  <a:schemeClr val="tx1"/>
                </a:solidFill>
              </a:rPr>
              <a:t>Definition: </a:t>
            </a:r>
            <a:r>
              <a:rPr lang="en-US" dirty="0"/>
              <a:t>The </a:t>
            </a:r>
            <a:r>
              <a:rPr lang="en-US" b="1" dirty="0"/>
              <a:t>exception handling in java</a:t>
            </a:r>
            <a:r>
              <a:rPr lang="en-US" dirty="0"/>
              <a:t> is one of the powerful</a:t>
            </a:r>
            <a:r>
              <a:rPr lang="en-US"/>
              <a:t> </a:t>
            </a:r>
            <a:r>
              <a:rPr lang="en-US" i="1"/>
              <a:t>mechanisms </a:t>
            </a:r>
            <a:r>
              <a:rPr lang="en-US" i="1" dirty="0"/>
              <a:t>to handle the runtime problems</a:t>
            </a:r>
            <a:r>
              <a:rPr lang="en-US" dirty="0"/>
              <a:t> so that normal flow of the application can be maintained.</a:t>
            </a:r>
          </a:p>
          <a:p>
            <a:endParaRPr lang="en-US" dirty="0"/>
          </a:p>
          <a:p>
            <a:r>
              <a:rPr lang="en-US" b="1" dirty="0"/>
              <a:t>Exception </a:t>
            </a:r>
            <a:r>
              <a:rPr lang="en-US" dirty="0"/>
              <a:t>Handling provides the programmer the ability to write programs that can resolve</a:t>
            </a:r>
            <a:r>
              <a:rPr lang="en-US" b="1" dirty="0"/>
              <a:t> (i.e. catch or  handle) </a:t>
            </a:r>
            <a:r>
              <a:rPr lang="en-US" dirty="0"/>
              <a:t>exceptions.</a:t>
            </a:r>
            <a:br>
              <a:rPr lang="en-US" dirty="0"/>
            </a:br>
            <a:endParaRPr lang="en-US" dirty="0"/>
          </a:p>
          <a:p>
            <a:r>
              <a:rPr lang="en-US" b="1" dirty="0"/>
              <a:t>Advantage of Exception Handling</a:t>
            </a:r>
          </a:p>
          <a:p>
            <a:r>
              <a:rPr lang="en-US" dirty="0"/>
              <a:t>The core advantage of exception handling is </a:t>
            </a:r>
            <a:r>
              <a:rPr lang="en-US" b="1" dirty="0"/>
              <a:t>to maintain the normal flow of the application</a:t>
            </a:r>
            <a:r>
              <a:rPr lang="en-US" dirty="0"/>
              <a:t>. Exception normally disrupts the normal flow of the application that is why we use exception handling.</a:t>
            </a:r>
          </a:p>
          <a:p>
            <a:endParaRPr lang="en-US" b="1" dirty="0">
              <a:solidFill>
                <a:srgbClr val="000000"/>
              </a:solidFill>
              <a:latin typeface="Calibri Light"/>
            </a:endParaRPr>
          </a:p>
          <a:p>
            <a:endParaRPr lang="en-US" dirty="0"/>
          </a:p>
          <a:p>
            <a:endParaRPr lang="en-US" dirty="0"/>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149495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 Handling</a:t>
            </a:r>
            <a:endParaRPr lang="en-US" dirty="0"/>
          </a:p>
        </p:txBody>
      </p:sp>
      <p:sp>
        <p:nvSpPr>
          <p:cNvPr id="3" name="Content Placeholder 2"/>
          <p:cNvSpPr>
            <a:spLocks noGrp="1"/>
          </p:cNvSpPr>
          <p:nvPr>
            <p:ph idx="1"/>
          </p:nvPr>
        </p:nvSpPr>
        <p:spPr>
          <a:xfrm>
            <a:off x="1154954" y="2463800"/>
            <a:ext cx="9347946" cy="4394200"/>
          </a:xfrm>
        </p:spPr>
        <p:txBody>
          <a:bodyPr>
            <a:normAutofit/>
          </a:bodyPr>
          <a:lstStyle/>
          <a:p>
            <a:r>
              <a:rPr lang="en-US" dirty="0"/>
              <a:t> Let's take a scenario:</a:t>
            </a:r>
          </a:p>
          <a:p>
            <a:r>
              <a:rPr lang="en-US" dirty="0"/>
              <a:t>statement 1;  </a:t>
            </a:r>
          </a:p>
          <a:p>
            <a:r>
              <a:rPr lang="en-US" dirty="0"/>
              <a:t>statement 2;  </a:t>
            </a:r>
          </a:p>
          <a:p>
            <a:r>
              <a:rPr lang="en-US" dirty="0"/>
              <a:t>statement 3; 		</a:t>
            </a:r>
            <a:r>
              <a:rPr lang="en-US" dirty="0">
                <a:solidFill>
                  <a:srgbClr val="00B050"/>
                </a:solidFill>
              </a:rPr>
              <a:t>//</a:t>
            </a:r>
            <a:r>
              <a:rPr lang="en-US" sz="2000" dirty="0">
                <a:solidFill>
                  <a:srgbClr val="00B050"/>
                </a:solidFill>
              </a:rPr>
              <a:t>exception occurs   </a:t>
            </a:r>
            <a:r>
              <a:rPr lang="en-US" sz="2000" dirty="0"/>
              <a:t> </a:t>
            </a:r>
          </a:p>
          <a:p>
            <a:r>
              <a:rPr lang="en-US" dirty="0"/>
              <a:t>statement 4;  </a:t>
            </a:r>
          </a:p>
          <a:p>
            <a:r>
              <a:rPr lang="en-US" dirty="0"/>
              <a:t>statement 5;</a:t>
            </a:r>
          </a:p>
          <a:p>
            <a:r>
              <a:rPr lang="en-US" dirty="0"/>
              <a:t> statement 6;  </a:t>
            </a:r>
          </a:p>
          <a:p>
            <a:r>
              <a:rPr lang="en-US" dirty="0"/>
              <a:t>Suppose there are 6 statements in your program and there occurs an exception at statement 3, rest of the code will not be executed i.e. statement 4 to 6 will not run. If we perform exception handling, rest of the statement will be executed. That is why we use exception handling.</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838080" y="365040"/>
            <a:ext cx="10515240" cy="6340560"/>
          </a:xfrm>
          <a:prstGeom prst="rect">
            <a:avLst/>
          </a:prstGeom>
        </p:spPr>
        <p:txBody>
          <a:bodyPr anchor="ctr"/>
          <a:lstStyle/>
          <a:p>
            <a:pPr>
              <a:lnSpc>
                <a:spcPct val="90000"/>
              </a:lnSpc>
            </a:pPr>
            <a:endParaRPr dirty="0"/>
          </a:p>
        </p:txBody>
      </p:sp>
      <p:sp>
        <p:nvSpPr>
          <p:cNvPr id="124" name="TextShape 2"/>
          <p:cNvSpPr txBox="1"/>
          <p:nvPr/>
        </p:nvSpPr>
        <p:spPr>
          <a:xfrm>
            <a:off x="838080" y="1570067"/>
            <a:ext cx="11003400" cy="5476192"/>
          </a:xfrm>
          <a:prstGeom prst="rect">
            <a:avLst/>
          </a:prstGeom>
        </p:spPr>
        <p:txBody>
          <a:bodyPr/>
          <a:lstStyle/>
          <a:p>
            <a:endParaRPr lang="en-US" sz="1100" b="1" dirty="0"/>
          </a:p>
        </p:txBody>
      </p:sp>
      <p:pic>
        <p:nvPicPr>
          <p:cNvPr id="2050" name="Picture 2" descr="hierarchy of exception hand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900" y="165100"/>
            <a:ext cx="10045699" cy="669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8532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Exception Handling</a:t>
            </a:r>
            <a:endParaRPr lang="en-US" dirty="0"/>
          </a:p>
        </p:txBody>
      </p:sp>
      <p:sp>
        <p:nvSpPr>
          <p:cNvPr id="3" name="Content Placeholder 2"/>
          <p:cNvSpPr>
            <a:spLocks noGrp="1"/>
          </p:cNvSpPr>
          <p:nvPr>
            <p:ph idx="1"/>
          </p:nvPr>
        </p:nvSpPr>
        <p:spPr>
          <a:xfrm>
            <a:off x="1154954" y="2307666"/>
            <a:ext cx="8825659" cy="3416300"/>
          </a:xfrm>
        </p:spPr>
        <p:txBody>
          <a:bodyPr/>
          <a:lstStyle/>
          <a:p>
            <a:endParaRPr lang="en-US" dirty="0"/>
          </a:p>
          <a:p>
            <a:r>
              <a:rPr lang="en-US" dirty="0"/>
              <a:t>There are mainly two types of exceptions: checked and unchecked where error is considered as unchecked exception. </a:t>
            </a:r>
          </a:p>
          <a:p>
            <a:r>
              <a:rPr lang="en-US" dirty="0"/>
              <a:t>The sun microsystem says there are two types of exceptions:</a:t>
            </a:r>
          </a:p>
          <a:p>
            <a:r>
              <a:rPr lang="en-US" dirty="0"/>
              <a:t>Checked Exception</a:t>
            </a:r>
          </a:p>
          <a:p>
            <a:r>
              <a:rPr lang="en-US" dirty="0"/>
              <a:t>Unchecked Exception</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800" y="1254036"/>
            <a:ext cx="10693400" cy="646331"/>
          </a:xfrm>
          <a:prstGeom prst="rect">
            <a:avLst/>
          </a:prstGeom>
        </p:spPr>
        <p:txBody>
          <a:bodyPr wrap="square">
            <a:spAutoFit/>
          </a:bodyPr>
          <a:lstStyle/>
          <a:p>
            <a:r>
              <a:rPr lang="en-US">
                <a:solidFill>
                  <a:srgbClr val="222426"/>
                </a:solidFill>
                <a:latin typeface="PT Sans"/>
              </a:rPr>
              <a:t>The main </a:t>
            </a:r>
            <a:r>
              <a:rPr lang="en-US" b="1">
                <a:solidFill>
                  <a:srgbClr val="222426"/>
                </a:solidFill>
                <a:latin typeface="PT Sans"/>
              </a:rPr>
              <a:t>difference between checked and unchecked exception</a:t>
            </a:r>
            <a:r>
              <a:rPr lang="en-US">
                <a:solidFill>
                  <a:srgbClr val="222426"/>
                </a:solidFill>
                <a:latin typeface="PT Sans"/>
              </a:rPr>
              <a:t> is that the checked exceptions are checked at compile-time while unchecked exceptions are checked at runtime.</a:t>
            </a:r>
            <a:endParaRPr lang="en-US" dirty="0"/>
          </a:p>
        </p:txBody>
      </p:sp>
      <p:sp>
        <p:nvSpPr>
          <p:cNvPr id="4" name="Content Placeholder 6"/>
          <p:cNvSpPr txBox="1">
            <a:spLocks/>
          </p:cNvSpPr>
          <p:nvPr/>
        </p:nvSpPr>
        <p:spPr>
          <a:xfrm>
            <a:off x="177800" y="382771"/>
            <a:ext cx="11137900" cy="722130"/>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b="1" dirty="0"/>
              <a:t>Difference between checked and unchecked exceptions</a:t>
            </a:r>
          </a:p>
        </p:txBody>
      </p:sp>
      <p:sp>
        <p:nvSpPr>
          <p:cNvPr id="3" name="Rectangle 2"/>
          <p:cNvSpPr/>
          <p:nvPr/>
        </p:nvSpPr>
        <p:spPr>
          <a:xfrm>
            <a:off x="330200" y="2183537"/>
            <a:ext cx="10883900" cy="1200329"/>
          </a:xfrm>
          <a:prstGeom prst="rect">
            <a:avLst/>
          </a:prstGeom>
        </p:spPr>
        <p:txBody>
          <a:bodyPr wrap="square">
            <a:spAutoFit/>
          </a:bodyPr>
          <a:lstStyle/>
          <a:p>
            <a:r>
              <a:rPr lang="en-US" b="1" dirty="0">
                <a:solidFill>
                  <a:srgbClr val="444542"/>
                </a:solidFill>
                <a:latin typeface="PT Sans"/>
              </a:rPr>
              <a:t>What are checked exceptions?</a:t>
            </a:r>
          </a:p>
          <a:p>
            <a:r>
              <a:rPr lang="en-US" dirty="0">
                <a:solidFill>
                  <a:srgbClr val="222426"/>
                </a:solidFill>
                <a:latin typeface="PT Sans"/>
              </a:rPr>
              <a:t>Checked exceptions are checked at compile-time. It means if a method is throwing a checked exception then it should handle the exception using </a:t>
            </a:r>
            <a:r>
              <a:rPr lang="en-US" b="1" dirty="0">
                <a:solidFill>
                  <a:srgbClr val="7DC246"/>
                </a:solidFill>
                <a:latin typeface="PT Sans"/>
                <a:hlinkClick r:id="rId2"/>
              </a:rPr>
              <a:t>try-catch block</a:t>
            </a:r>
            <a:r>
              <a:rPr lang="en-US" dirty="0">
                <a:solidFill>
                  <a:srgbClr val="222426"/>
                </a:solidFill>
                <a:latin typeface="PT Sans"/>
              </a:rPr>
              <a:t> or it should declare the exception using </a:t>
            </a:r>
            <a:r>
              <a:rPr lang="en-US" b="1" dirty="0">
                <a:solidFill>
                  <a:srgbClr val="7DC246"/>
                </a:solidFill>
                <a:latin typeface="PT Sans"/>
                <a:hlinkClick r:id="rId3"/>
              </a:rPr>
              <a:t>throws keyword</a:t>
            </a:r>
            <a:r>
              <a:rPr lang="en-US" dirty="0">
                <a:solidFill>
                  <a:srgbClr val="222426"/>
                </a:solidFill>
                <a:latin typeface="PT Sans"/>
              </a:rPr>
              <a:t>, otherwise the program will give a compilation error.</a:t>
            </a:r>
            <a:endParaRPr lang="en-US" b="0" i="0" dirty="0">
              <a:solidFill>
                <a:srgbClr val="222426"/>
              </a:solidFill>
              <a:effectLst/>
              <a:latin typeface="PT Sans"/>
            </a:endParaRPr>
          </a:p>
        </p:txBody>
      </p:sp>
      <p:sp>
        <p:nvSpPr>
          <p:cNvPr id="5" name="Rectangle 4"/>
          <p:cNvSpPr/>
          <p:nvPr/>
        </p:nvSpPr>
        <p:spPr>
          <a:xfrm>
            <a:off x="177800" y="3667036"/>
            <a:ext cx="11036300" cy="1754326"/>
          </a:xfrm>
          <a:prstGeom prst="rect">
            <a:avLst/>
          </a:prstGeom>
        </p:spPr>
        <p:txBody>
          <a:bodyPr wrap="square">
            <a:spAutoFit/>
          </a:bodyPr>
          <a:lstStyle/>
          <a:p>
            <a:r>
              <a:rPr lang="en-US" dirty="0">
                <a:solidFill>
                  <a:srgbClr val="222426"/>
                </a:solidFill>
                <a:latin typeface="PT Sans"/>
              </a:rPr>
              <a:t>Unchecked exceptions are not checked at compile time. It means if your program is throwing an unchecked exception and even if you didn’t handle/declare that exception, the program won’t give a compilation error. Most of the times these exception occurs due to the bad data provided by user during the user-program interaction. It is up to the programmer to judge the conditions in advance, that can cause such exceptions and handle them appropriately. All Unchecked exceptions are direct sub classes of </a:t>
            </a:r>
            <a:r>
              <a:rPr lang="en-US" b="1" dirty="0" err="1">
                <a:solidFill>
                  <a:srgbClr val="222426"/>
                </a:solidFill>
                <a:latin typeface="PT Sans"/>
              </a:rPr>
              <a:t>RuntimeException</a:t>
            </a:r>
            <a:r>
              <a:rPr lang="en-US" dirty="0">
                <a:solidFill>
                  <a:srgbClr val="222426"/>
                </a:solidFill>
                <a:latin typeface="PT Sans"/>
              </a:rPr>
              <a:t> class.</a:t>
            </a:r>
            <a:endParaRPr lang="en-US" dirty="0"/>
          </a:p>
        </p:txBody>
      </p:sp>
    </p:spTree>
    <p:extLst>
      <p:ext uri="{BB962C8B-B14F-4D97-AF65-F5344CB8AC3E}">
        <p14:creationId xmlns:p14="http://schemas.microsoft.com/office/powerpoint/2010/main" val="2238567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204694" y="839970"/>
            <a:ext cx="11137900" cy="4633729"/>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1600" dirty="0"/>
              <a:t>Difference between checked and unchecked exceptions</a:t>
            </a:r>
          </a:p>
          <a:p>
            <a:r>
              <a:rPr lang="en-US" sz="1600" b="1" dirty="0"/>
              <a:t>1) Checked Exception</a:t>
            </a:r>
          </a:p>
          <a:p>
            <a:r>
              <a:rPr lang="en-US" sz="1600" dirty="0"/>
              <a:t>The classes that extend </a:t>
            </a:r>
            <a:r>
              <a:rPr lang="en-US" sz="1600" b="1" dirty="0" err="1"/>
              <a:t>Throwable</a:t>
            </a:r>
            <a:r>
              <a:rPr lang="en-US" sz="1600" b="1" dirty="0"/>
              <a:t> class </a:t>
            </a:r>
            <a:r>
              <a:rPr lang="en-US" sz="1600" dirty="0"/>
              <a:t>except </a:t>
            </a:r>
            <a:r>
              <a:rPr lang="en-US" sz="1600" b="1" dirty="0" err="1"/>
              <a:t>RuntimeException</a:t>
            </a:r>
            <a:r>
              <a:rPr lang="en-US" sz="1600" b="1" dirty="0"/>
              <a:t> </a:t>
            </a:r>
            <a:r>
              <a:rPr lang="en-US" sz="1600" dirty="0"/>
              <a:t>and </a:t>
            </a:r>
            <a:r>
              <a:rPr lang="en-US" sz="1600" b="1" dirty="0"/>
              <a:t>Error</a:t>
            </a:r>
            <a:r>
              <a:rPr lang="en-US" sz="1600" dirty="0"/>
              <a:t> are known as checked exceptions </a:t>
            </a:r>
          </a:p>
          <a:p>
            <a:r>
              <a:rPr lang="en-US" sz="1600" dirty="0"/>
              <a:t>Examples </a:t>
            </a:r>
            <a:r>
              <a:rPr lang="en-US" sz="1600" b="1" dirty="0" err="1"/>
              <a:t>IOException</a:t>
            </a:r>
            <a:r>
              <a:rPr lang="en-US" sz="1600" b="1" dirty="0"/>
              <a:t>, </a:t>
            </a:r>
            <a:r>
              <a:rPr lang="en-US" sz="1600" b="1" dirty="0" err="1"/>
              <a:t>SQLException</a:t>
            </a:r>
            <a:r>
              <a:rPr lang="en-US" sz="1600" b="1" dirty="0"/>
              <a:t> </a:t>
            </a:r>
            <a:r>
              <a:rPr lang="en-US" sz="1600" dirty="0"/>
              <a:t>etc. Checked exceptions are checked at </a:t>
            </a:r>
            <a:r>
              <a:rPr lang="en-US" sz="1600" b="1" dirty="0"/>
              <a:t>compile-time</a:t>
            </a:r>
            <a:r>
              <a:rPr lang="en-US" sz="1600" dirty="0"/>
              <a:t>.</a:t>
            </a:r>
          </a:p>
          <a:p>
            <a:endParaRPr lang="en-US" sz="1600" b="1" dirty="0"/>
          </a:p>
          <a:p>
            <a:endParaRPr lang="en-US" sz="1600" b="1" dirty="0"/>
          </a:p>
          <a:p>
            <a:endParaRPr lang="en-US" sz="1600" b="1" dirty="0"/>
          </a:p>
          <a:p>
            <a:endParaRPr lang="en-US" sz="1600" b="1" dirty="0"/>
          </a:p>
          <a:p>
            <a:r>
              <a:rPr lang="en-US" sz="1600" b="1" dirty="0"/>
              <a:t>2) Unchecked Exception</a:t>
            </a:r>
          </a:p>
          <a:p>
            <a:r>
              <a:rPr lang="en-US" sz="1600" dirty="0"/>
              <a:t>The classes that extend </a:t>
            </a:r>
            <a:r>
              <a:rPr lang="en-US" sz="1600" b="1" dirty="0" err="1"/>
              <a:t>RuntimeException</a:t>
            </a:r>
            <a:r>
              <a:rPr lang="en-US" sz="1600" dirty="0"/>
              <a:t> are known as </a:t>
            </a:r>
            <a:r>
              <a:rPr lang="en-US" sz="1600" b="1" dirty="0"/>
              <a:t>unchecked exceptions </a:t>
            </a:r>
          </a:p>
          <a:p>
            <a:r>
              <a:rPr lang="en-US" sz="1600" dirty="0"/>
              <a:t>Examples: </a:t>
            </a:r>
            <a:r>
              <a:rPr lang="en-US" sz="1600" b="1" dirty="0" err="1"/>
              <a:t>ArithmeticException</a:t>
            </a:r>
            <a:r>
              <a:rPr lang="en-US" sz="1600" b="1" dirty="0"/>
              <a:t>, </a:t>
            </a:r>
            <a:r>
              <a:rPr lang="en-US" sz="1600" b="1" dirty="0" err="1"/>
              <a:t>NullPointerException</a:t>
            </a:r>
            <a:r>
              <a:rPr lang="en-US" sz="1600" b="1" dirty="0"/>
              <a:t>, </a:t>
            </a:r>
            <a:r>
              <a:rPr lang="en-US" sz="1600" b="1" dirty="0" err="1"/>
              <a:t>ArrayIndexOutOfBoundsException</a:t>
            </a:r>
            <a:r>
              <a:rPr lang="en-US" sz="1600" b="1" dirty="0"/>
              <a:t> </a:t>
            </a:r>
            <a:r>
              <a:rPr lang="en-US" sz="1600" dirty="0"/>
              <a:t>etc. Unchecked exceptions are not checked at compile-time rather they are checked at runtime.</a:t>
            </a:r>
          </a:p>
          <a:p>
            <a:pPr marL="0" indent="0">
              <a:buFont typeface="Wingdings" pitchFamily="2" charset="2"/>
              <a:buChar char="Ø"/>
            </a:pPr>
            <a:endParaRPr lang="en-US" sz="1600" dirty="0"/>
          </a:p>
        </p:txBody>
      </p:sp>
    </p:spTree>
    <p:extLst>
      <p:ext uri="{BB962C8B-B14F-4D97-AF65-F5344CB8AC3E}">
        <p14:creationId xmlns:p14="http://schemas.microsoft.com/office/powerpoint/2010/main" val="370244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9844740" cy="706964"/>
          </a:xfrm>
        </p:spPr>
        <p:txBody>
          <a:bodyPr/>
          <a:lstStyle/>
          <a:p>
            <a:r>
              <a:rPr lang="en-US" sz="2800" b="1" dirty="0"/>
              <a:t>Exception Handling</a:t>
            </a:r>
            <a:endParaRPr lang="en-US" sz="2800" dirty="0"/>
          </a:p>
        </p:txBody>
      </p:sp>
      <p:sp>
        <p:nvSpPr>
          <p:cNvPr id="7" name="Content Placeholder 6"/>
          <p:cNvSpPr>
            <a:spLocks noGrp="1"/>
          </p:cNvSpPr>
          <p:nvPr>
            <p:ph idx="1"/>
          </p:nvPr>
        </p:nvSpPr>
        <p:spPr>
          <a:xfrm>
            <a:off x="1154954" y="2191871"/>
            <a:ext cx="9463516" cy="4421094"/>
          </a:xfrm>
        </p:spPr>
        <p:txBody>
          <a:bodyPr>
            <a:normAutofit/>
          </a:bodyPr>
          <a:lstStyle/>
          <a:p>
            <a:endParaRPr lang="en-US" sz="1600" dirty="0"/>
          </a:p>
          <a:p>
            <a:r>
              <a:rPr lang="en-US" sz="1600" dirty="0"/>
              <a:t>Java Exception Handling Keywords</a:t>
            </a:r>
          </a:p>
          <a:p>
            <a:r>
              <a:rPr lang="en-US" sz="1600" dirty="0"/>
              <a:t>There are 5 keywords used in java exception handling.</a:t>
            </a:r>
          </a:p>
          <a:p>
            <a:r>
              <a:rPr lang="en-US" sz="2800" b="1" dirty="0"/>
              <a:t>try</a:t>
            </a:r>
          </a:p>
          <a:p>
            <a:r>
              <a:rPr lang="en-US" sz="2800" b="1" dirty="0"/>
              <a:t>catch</a:t>
            </a:r>
          </a:p>
          <a:p>
            <a:r>
              <a:rPr lang="en-US" sz="2800" b="1" dirty="0"/>
              <a:t>finally</a:t>
            </a:r>
          </a:p>
          <a:p>
            <a:r>
              <a:rPr lang="en-US" sz="2800" b="1" dirty="0"/>
              <a:t>throw</a:t>
            </a:r>
          </a:p>
          <a:p>
            <a:r>
              <a:rPr lang="en-US" sz="2800" b="1" dirty="0"/>
              <a:t>throws</a:t>
            </a:r>
          </a:p>
          <a:p>
            <a:pPr marL="0" indent="0">
              <a:buFont typeface="Wingdings" pitchFamily="2" charset="2"/>
              <a:buChar char="Ø"/>
            </a:pPr>
            <a:endParaRPr lang="en-US" sz="1600" dirty="0"/>
          </a:p>
        </p:txBody>
      </p:sp>
    </p:spTree>
    <p:extLst>
      <p:ext uri="{BB962C8B-B14F-4D97-AF65-F5344CB8AC3E}">
        <p14:creationId xmlns:p14="http://schemas.microsoft.com/office/powerpoint/2010/main" val="42857913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16</TotalTime>
  <Words>730</Words>
  <Application>Microsoft Office PowerPoint</Application>
  <PresentationFormat>Widescreen</PresentationFormat>
  <Paragraphs>225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Unicode MS</vt:lpstr>
      <vt:lpstr>Calibri</vt:lpstr>
      <vt:lpstr>Calibri Light</vt:lpstr>
      <vt:lpstr>Century Gothic</vt:lpstr>
      <vt:lpstr>Consolas</vt:lpstr>
      <vt:lpstr>Droid Serif</vt:lpstr>
      <vt:lpstr>Menlo</vt:lpstr>
      <vt:lpstr>PT Sans</vt:lpstr>
      <vt:lpstr>Wingdings</vt:lpstr>
      <vt:lpstr>Wingdings 3</vt:lpstr>
      <vt:lpstr>Ion Boardroom</vt:lpstr>
      <vt:lpstr>Object Oriented Programming    in JAVA</vt:lpstr>
      <vt:lpstr>PowerPoint Presentation</vt:lpstr>
      <vt:lpstr>Exception Handling</vt:lpstr>
      <vt:lpstr>Exception Handling</vt:lpstr>
      <vt:lpstr>PowerPoint Presentation</vt:lpstr>
      <vt:lpstr>Exception Handling</vt:lpstr>
      <vt:lpstr>PowerPoint Presentation</vt:lpstr>
      <vt:lpstr>PowerPoint Presentation</vt:lpstr>
      <vt:lpstr>Exception Handling</vt:lpstr>
      <vt:lpstr>Exception Handling</vt:lpstr>
      <vt:lpstr>Exception Handling</vt:lpstr>
      <vt:lpstr>Exception Handling</vt:lpstr>
      <vt:lpstr>PowerPoint Presentation</vt:lpstr>
      <vt:lpstr>Exception Handling</vt:lpstr>
      <vt:lpstr>Exception Handling</vt:lpstr>
      <vt:lpstr>Exception Handling</vt:lpstr>
      <vt:lpstr>Exception Handling</vt:lpstr>
      <vt:lpstr>PowerPoint Presentation</vt:lpstr>
      <vt:lpstr>Exception Handling</vt:lpstr>
      <vt:lpstr>Exception Handling</vt:lpstr>
      <vt:lpstr>PowerPoint Presentation</vt:lpstr>
      <vt:lpstr>PowerPoint Presentation</vt:lpstr>
      <vt:lpstr>Exception Handling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Sharmeen</dc:creator>
  <cp:lastModifiedBy>Sajjad</cp:lastModifiedBy>
  <cp:revision>858</cp:revision>
  <dcterms:created xsi:type="dcterms:W3CDTF">2014-09-12T02:08:24Z</dcterms:created>
  <dcterms:modified xsi:type="dcterms:W3CDTF">2021-10-06T16:56:23Z</dcterms:modified>
</cp:coreProperties>
</file>