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bookmarkIdSeed="2">
  <p:sldMasterIdLst>
    <p:sldMasterId id="2147483791" r:id="rId1"/>
  </p:sldMasterIdLst>
  <p:notesMasterIdLst>
    <p:notesMasterId r:id="rId36"/>
  </p:notesMasterIdLst>
  <p:sldIdLst>
    <p:sldId id="323" r:id="rId2"/>
    <p:sldId id="416" r:id="rId3"/>
    <p:sldId id="438" r:id="rId4"/>
    <p:sldId id="441" r:id="rId5"/>
    <p:sldId id="442" r:id="rId6"/>
    <p:sldId id="439" r:id="rId7"/>
    <p:sldId id="443" r:id="rId8"/>
    <p:sldId id="440" r:id="rId9"/>
    <p:sldId id="418" r:id="rId10"/>
    <p:sldId id="421" r:id="rId11"/>
    <p:sldId id="419" r:id="rId12"/>
    <p:sldId id="423" r:id="rId13"/>
    <p:sldId id="424" r:id="rId14"/>
    <p:sldId id="425" r:id="rId15"/>
    <p:sldId id="426" r:id="rId16"/>
    <p:sldId id="451" r:id="rId17"/>
    <p:sldId id="444" r:id="rId18"/>
    <p:sldId id="427" r:id="rId19"/>
    <p:sldId id="428" r:id="rId20"/>
    <p:sldId id="445" r:id="rId21"/>
    <p:sldId id="431" r:id="rId22"/>
    <p:sldId id="413" r:id="rId23"/>
    <p:sldId id="414" r:id="rId24"/>
    <p:sldId id="415" r:id="rId25"/>
    <p:sldId id="448" r:id="rId26"/>
    <p:sldId id="447" r:id="rId27"/>
    <p:sldId id="449" r:id="rId28"/>
    <p:sldId id="432" r:id="rId29"/>
    <p:sldId id="433" r:id="rId30"/>
    <p:sldId id="434" r:id="rId31"/>
    <p:sldId id="435" r:id="rId32"/>
    <p:sldId id="436" r:id="rId33"/>
    <p:sldId id="437" r:id="rId34"/>
    <p:sldId id="40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9" autoAdjust="0"/>
    <p:restoredTop sz="91577" autoAdjust="0"/>
  </p:normalViewPr>
  <p:slideViewPr>
    <p:cSldViewPr snapToGrid="0">
      <p:cViewPr varScale="1">
        <p:scale>
          <a:sx n="73" d="100"/>
          <a:sy n="73" d="100"/>
        </p:scale>
        <p:origin x="420" y="7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6D1F9-9F4C-496C-BDCC-4A9FDD68C929}" type="datetimeFigureOut">
              <a:rPr lang="en-US"/>
              <a:pPr/>
              <a:t>10/19/2021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C7602-6E33-407F-94B3-377BE62CDAC7}" type="slidenum">
              <a:rPr lang="en-US"/>
              <a:pPr/>
              <a:t>‹#›</a:t>
            </a:fld>
            <a:endParaRPr lang="en-US"/>
          </a:p>
        </p:txBody>
      </p:sp>
    </p:spTree>
    <p:extLst>
      <p:ext uri="{BB962C8B-B14F-4D97-AF65-F5344CB8AC3E}">
        <p14:creationId xmlns:p14="http://schemas.microsoft.com/office/powerpoint/2010/main" val="266297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dirty="0"/>
              <a:pPr/>
              <a:t>10/19/2021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202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77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16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43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19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10/19/2021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72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10/19/2021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1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dirty="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954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dirty="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80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5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41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6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706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221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6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676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556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dirty="0"/>
              <a:pPr/>
              <a:t>10/19/2021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62087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tutorialspoint.com/mysql/index.htm" TargetMode="External"/><Relationship Id="rId2" Type="http://schemas.openxmlformats.org/officeDocument/2006/relationships/hyperlink" Target="https://www.tutorialspoint.com/java/index.htm" TargetMode="External"/><Relationship Id="rId1" Type="http://schemas.openxmlformats.org/officeDocument/2006/relationships/slideLayout" Target="../slideLayouts/slideLayout7.xml"/><Relationship Id="rId4" Type="http://schemas.openxmlformats.org/officeDocument/2006/relationships/hyperlink" Target="http://java.sun.com/j2se/1.5.0/download.jsp"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dev.mysql.com/downloads/gui-tools/" TargetMode="External"/><Relationship Id="rId3" Type="http://schemas.openxmlformats.org/officeDocument/2006/relationships/hyperlink" Target="https://www.tutorialspoint.com/jdbc/jdbc-environment-setup.htm" TargetMode="External"/><Relationship Id="rId7" Type="http://schemas.openxmlformats.org/officeDocument/2006/relationships/hyperlink" Target="https://dev.mysql.com/downloads/installer/" TargetMode="External"/><Relationship Id="rId2" Type="http://schemas.openxmlformats.org/officeDocument/2006/relationships/hyperlink" Target="https://www.tutorialspoint.com/mysql/index.htm" TargetMode="External"/><Relationship Id="rId1" Type="http://schemas.openxmlformats.org/officeDocument/2006/relationships/slideLayout" Target="../slideLayouts/slideLayout7.xml"/><Relationship Id="rId6" Type="http://schemas.openxmlformats.org/officeDocument/2006/relationships/hyperlink" Target="https://dev.mysql.com/downloads/" TargetMode="External"/><Relationship Id="rId5" Type="http://schemas.openxmlformats.org/officeDocument/2006/relationships/hyperlink" Target="http://dev.mysql.com/downloads/mysql" TargetMode="External"/><Relationship Id="rId4" Type="http://schemas.openxmlformats.org/officeDocument/2006/relationships/hyperlink" Target="https://www3.ntu.edu.sg/home/ehchua/programming/sql/MySQL_HowTo.html"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ge.tt/4QETwMf" TargetMode="External"/><Relationship Id="rId2" Type="http://schemas.openxmlformats.org/officeDocument/2006/relationships/hyperlink" Target="http://dev.mysql.com/downloads/connector/j/" TargetMode="External"/><Relationship Id="rId1" Type="http://schemas.openxmlformats.org/officeDocument/2006/relationships/slideLayout" Target="../slideLayouts/slideLayout7.xml"/><Relationship Id="rId4" Type="http://schemas.openxmlformats.org/officeDocument/2006/relationships/hyperlink" Target="http://dev.mysql.com/downloads/connector/j/3.1.html"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Data_(computing)"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oracle.com/database/nosql-cloud.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589" y="3200400"/>
            <a:ext cx="9222603" cy="1371600"/>
          </a:xfrm>
        </p:spPr>
        <p:txBody>
          <a:bodyPr/>
          <a:lstStyle/>
          <a:p>
            <a:pPr algn="ctr"/>
            <a:r>
              <a:rPr lang="en-US" dirty="0"/>
              <a:t>Object Oriented Programming </a:t>
            </a:r>
            <a:br>
              <a:rPr lang="en-US" dirty="0"/>
            </a:br>
            <a:r>
              <a:rPr lang="en-US" dirty="0"/>
              <a:t>  in</a:t>
            </a:r>
            <a:br>
              <a:rPr lang="en-US" dirty="0"/>
            </a:br>
            <a:r>
              <a:rPr lang="en-US" dirty="0"/>
              <a:t>JAVA</a:t>
            </a:r>
          </a:p>
        </p:txBody>
      </p:sp>
      <p:sp>
        <p:nvSpPr>
          <p:cNvPr id="3" name="Subtitle 2"/>
          <p:cNvSpPr>
            <a:spLocks noGrp="1"/>
          </p:cNvSpPr>
          <p:nvPr>
            <p:ph type="subTitle" idx="1"/>
          </p:nvPr>
        </p:nvSpPr>
        <p:spPr>
          <a:xfrm>
            <a:off x="913051" y="4876800"/>
            <a:ext cx="9756141" cy="1295400"/>
          </a:xfrm>
        </p:spPr>
        <p:txBody>
          <a:bodyPr>
            <a:normAutofit/>
          </a:bodyPr>
          <a:lstStyle/>
          <a:p>
            <a:pPr algn="ctr"/>
            <a:r>
              <a:rPr lang="en-US" b="1" dirty="0"/>
              <a:t> (Practical#15)</a:t>
            </a:r>
          </a:p>
          <a:p>
            <a:endParaRPr lang="en-US" b="1"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9025" y="1182215"/>
            <a:ext cx="9944100" cy="646331"/>
          </a:xfrm>
          <a:prstGeom prst="rect">
            <a:avLst/>
          </a:prstGeom>
        </p:spPr>
        <p:txBody>
          <a:bodyPr wrap="square">
            <a:spAutoFit/>
          </a:bodyPr>
          <a:lstStyle/>
          <a:p>
            <a:r>
              <a:rPr lang="en-US" dirty="0">
                <a:solidFill>
                  <a:srgbClr val="000000"/>
                </a:solidFill>
                <a:latin typeface="Times New Roman" panose="02020603050405020304" pitchFamily="18" charset="0"/>
                <a:cs typeface="Times New Roman" panose="02020603050405020304" pitchFamily="18" charset="0"/>
              </a:rPr>
              <a:t>Following is the architectural diagram, which shows the location of the driver manager with respect to the JDBC drivers and the Java application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1973994"/>
            <a:ext cx="9626600" cy="4680806"/>
          </a:xfrm>
          <a:prstGeom prst="rect">
            <a:avLst/>
          </a:prstGeom>
        </p:spPr>
      </p:pic>
      <p:sp>
        <p:nvSpPr>
          <p:cNvPr id="4" name="Rectangle 3"/>
          <p:cNvSpPr/>
          <p:nvPr/>
        </p:nvSpPr>
        <p:spPr>
          <a:xfrm>
            <a:off x="908050" y="113437"/>
            <a:ext cx="10306050" cy="923330"/>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JDBC API uses JDBC drivers to connect with the database. </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JDBC Driver is a software component that enables java application to interact with the database. </a:t>
            </a:r>
          </a:p>
        </p:txBody>
      </p:sp>
    </p:spTree>
    <p:extLst>
      <p:ext uri="{BB962C8B-B14F-4D97-AF65-F5344CB8AC3E}">
        <p14:creationId xmlns:p14="http://schemas.microsoft.com/office/powerpoint/2010/main" val="372709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9400" y="0"/>
            <a:ext cx="11176000" cy="6878806"/>
          </a:xfrm>
          <a:prstGeom prst="rect">
            <a:avLst/>
          </a:prstGeom>
        </p:spPr>
        <p:txBody>
          <a:bodyPr wrap="square">
            <a:spAutoFit/>
          </a:bodyPr>
          <a:lstStyle/>
          <a:p>
            <a:pPr>
              <a:lnSpc>
                <a:spcPct val="200000"/>
              </a:lnSpc>
            </a:pPr>
            <a:r>
              <a:rPr lang="en-US" dirty="0">
                <a:latin typeface="Arial" panose="020B0604020202020204" pitchFamily="34" charset="0"/>
              </a:rPr>
              <a:t>JDBC with MYSQL</a:t>
            </a:r>
          </a:p>
          <a:p>
            <a:pPr>
              <a:lnSpc>
                <a:spcPct val="200000"/>
              </a:lnSpc>
            </a:pPr>
            <a:r>
              <a:rPr lang="en-US" dirty="0">
                <a:latin typeface="Arial" panose="020B0604020202020204" pitchFamily="34" charset="0"/>
              </a:rPr>
              <a:t>Pre-Requisite</a:t>
            </a:r>
          </a:p>
          <a:p>
            <a:pPr algn="just">
              <a:lnSpc>
                <a:spcPct val="200000"/>
              </a:lnSpc>
            </a:pPr>
            <a:r>
              <a:rPr lang="en-US" dirty="0">
                <a:solidFill>
                  <a:srgbClr val="000000"/>
                </a:solidFill>
                <a:latin typeface="Arial" panose="020B0604020202020204" pitchFamily="34" charset="0"/>
              </a:rPr>
              <a:t>Before moving further, you need to have a good understanding of the following two subjects −</a:t>
            </a:r>
          </a:p>
          <a:p>
            <a:pPr algn="just">
              <a:lnSpc>
                <a:spcPct val="200000"/>
              </a:lnSpc>
              <a:buFont typeface="Arial" panose="020B0604020202020204" pitchFamily="34" charset="0"/>
              <a:buChar char="•"/>
            </a:pPr>
            <a:r>
              <a:rPr lang="en-US" b="1" dirty="0">
                <a:solidFill>
                  <a:schemeClr val="tx1">
                    <a:lumMod val="95000"/>
                    <a:lumOff val="5000"/>
                  </a:schemeClr>
                </a:solidFill>
                <a:latin typeface="Arial" panose="020B0604020202020204" pitchFamily="34" charset="0"/>
                <a:hlinkClick r:id="rId2"/>
              </a:rPr>
              <a:t>Core JAVA Programming</a:t>
            </a:r>
            <a:r>
              <a:rPr lang="en-US" b="1" dirty="0">
                <a:solidFill>
                  <a:schemeClr val="tx1">
                    <a:lumMod val="95000"/>
                    <a:lumOff val="5000"/>
                  </a:schemeClr>
                </a:solidFill>
                <a:latin typeface="Arial" panose="020B0604020202020204" pitchFamily="34" charset="0"/>
              </a:rPr>
              <a:t> </a:t>
            </a:r>
          </a:p>
          <a:p>
            <a:pPr algn="just">
              <a:lnSpc>
                <a:spcPct val="200000"/>
              </a:lnSpc>
              <a:buFont typeface="Arial" panose="020B0604020202020204" pitchFamily="34" charset="0"/>
              <a:buChar char="•"/>
            </a:pPr>
            <a:r>
              <a:rPr lang="en-US" b="1" dirty="0">
                <a:solidFill>
                  <a:schemeClr val="tx1">
                    <a:lumMod val="95000"/>
                    <a:lumOff val="5000"/>
                  </a:schemeClr>
                </a:solidFill>
                <a:latin typeface="Arial" panose="020B0604020202020204" pitchFamily="34" charset="0"/>
                <a:hlinkClick r:id="rId3"/>
              </a:rPr>
              <a:t>MySQL Database</a:t>
            </a:r>
            <a:r>
              <a:rPr lang="en-US" b="1" dirty="0">
                <a:solidFill>
                  <a:schemeClr val="tx1">
                    <a:lumMod val="95000"/>
                    <a:lumOff val="5000"/>
                  </a:schemeClr>
                </a:solidFill>
                <a:latin typeface="Arial" panose="020B0604020202020204" pitchFamily="34" charset="0"/>
              </a:rPr>
              <a:t>   </a:t>
            </a:r>
          </a:p>
          <a:p>
            <a:r>
              <a:rPr lang="en-US" b="1" dirty="0"/>
              <a:t>Install Java</a:t>
            </a:r>
          </a:p>
          <a:p>
            <a:r>
              <a:rPr lang="en-US" dirty="0"/>
              <a:t>Install J2SE Development Kit 5.0 (JDK 5.0) from </a:t>
            </a:r>
            <a:r>
              <a:rPr lang="en-US" dirty="0">
                <a:hlinkClick r:id="rId4"/>
              </a:rPr>
              <a:t>Java Official Site</a:t>
            </a:r>
            <a:r>
              <a:rPr lang="en-US" dirty="0"/>
              <a:t>. https://www.oracle.com/java/technologies/javase-downloads.html</a:t>
            </a:r>
          </a:p>
          <a:p>
            <a:endParaRPr lang="en-US" dirty="0"/>
          </a:p>
          <a:p>
            <a:pPr>
              <a:lnSpc>
                <a:spcPct val="150000"/>
              </a:lnSpc>
            </a:pPr>
            <a:r>
              <a:rPr lang="en-US" dirty="0"/>
              <a:t>Make sure following environment variables are set as described below −</a:t>
            </a:r>
          </a:p>
          <a:p>
            <a:pPr>
              <a:lnSpc>
                <a:spcPct val="150000"/>
              </a:lnSpc>
            </a:pPr>
            <a:r>
              <a:rPr lang="en-US" b="1" dirty="0"/>
              <a:t>JAVA_HOME:</a:t>
            </a:r>
            <a:r>
              <a:rPr lang="en-US" dirty="0"/>
              <a:t> This environment variable should point to the directory where you installed the JDK, e.g. C:\Program Files\Java\jdk1.5.0.</a:t>
            </a:r>
          </a:p>
          <a:p>
            <a:pPr>
              <a:lnSpc>
                <a:spcPct val="150000"/>
              </a:lnSpc>
            </a:pPr>
            <a:r>
              <a:rPr lang="en-US" b="1" dirty="0"/>
              <a:t>CLASSPATH:</a:t>
            </a:r>
            <a:r>
              <a:rPr lang="en-US" dirty="0"/>
              <a:t> This environment variable should have appropriate paths set, e.g. C:\Program Files\Java\jdk1.5.0_20\</a:t>
            </a:r>
            <a:r>
              <a:rPr lang="en-US" dirty="0" err="1"/>
              <a:t>jre</a:t>
            </a:r>
            <a:r>
              <a:rPr lang="en-US" dirty="0"/>
              <a:t>\lib.</a:t>
            </a:r>
          </a:p>
          <a:p>
            <a:pPr>
              <a:lnSpc>
                <a:spcPct val="150000"/>
              </a:lnSpc>
            </a:pPr>
            <a:r>
              <a:rPr lang="en-US" b="1" dirty="0"/>
              <a:t>PATH:</a:t>
            </a:r>
            <a:r>
              <a:rPr lang="en-US" dirty="0"/>
              <a:t> This environment variable should point to appropriate JRE bin, e.g. C:\Program Files\Java\jre1.5.0_20\bin.   </a:t>
            </a:r>
          </a:p>
        </p:txBody>
      </p:sp>
    </p:spTree>
    <p:extLst>
      <p:ext uri="{BB962C8B-B14F-4D97-AF65-F5344CB8AC3E}">
        <p14:creationId xmlns:p14="http://schemas.microsoft.com/office/powerpoint/2010/main" val="37939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0100" y="99536"/>
            <a:ext cx="3276600" cy="1200329"/>
          </a:xfrm>
          <a:prstGeom prst="rect">
            <a:avLst/>
          </a:prstGeom>
        </p:spPr>
        <p:txBody>
          <a:bodyPr wrap="square">
            <a:spAutoFit/>
          </a:bodyPr>
          <a:lstStyle/>
          <a:p>
            <a:pPr algn="just">
              <a:lnSpc>
                <a:spcPct val="200000"/>
              </a:lnSpc>
              <a:buFont typeface="Arial" panose="020B0604020202020204" pitchFamily="34" charset="0"/>
              <a:buChar char="•"/>
            </a:pPr>
            <a:r>
              <a:rPr lang="en-US" b="1" dirty="0">
                <a:solidFill>
                  <a:schemeClr val="tx1">
                    <a:lumMod val="95000"/>
                    <a:lumOff val="5000"/>
                  </a:schemeClr>
                </a:solidFill>
                <a:latin typeface="Arial" panose="020B0604020202020204" pitchFamily="34" charset="0"/>
                <a:hlinkClick r:id="rId2"/>
              </a:rPr>
              <a:t> Install MySQL Database</a:t>
            </a:r>
            <a:r>
              <a:rPr lang="en-US" b="1" dirty="0">
                <a:solidFill>
                  <a:schemeClr val="tx1">
                    <a:lumMod val="95000"/>
                    <a:lumOff val="5000"/>
                  </a:schemeClr>
                </a:solidFill>
                <a:latin typeface="Arial" panose="020B0604020202020204" pitchFamily="34" charset="0"/>
              </a:rPr>
              <a:t> </a:t>
            </a:r>
          </a:p>
          <a:p>
            <a:pPr algn="just">
              <a:lnSpc>
                <a:spcPct val="200000"/>
              </a:lnSpc>
              <a:buFont typeface="Arial" panose="020B0604020202020204" pitchFamily="34" charset="0"/>
              <a:buChar char="•"/>
            </a:pPr>
            <a:endParaRPr lang="en-US" b="1" dirty="0">
              <a:solidFill>
                <a:schemeClr val="tx1">
                  <a:lumMod val="95000"/>
                  <a:lumOff val="5000"/>
                </a:schemeClr>
              </a:solidFill>
              <a:latin typeface="Arial" panose="020B0604020202020204" pitchFamily="34" charset="0"/>
            </a:endParaRPr>
          </a:p>
        </p:txBody>
      </p:sp>
      <p:sp>
        <p:nvSpPr>
          <p:cNvPr id="2" name="Rectangle 1"/>
          <p:cNvSpPr/>
          <p:nvPr/>
        </p:nvSpPr>
        <p:spPr>
          <a:xfrm>
            <a:off x="558800" y="746214"/>
            <a:ext cx="10198100" cy="369332"/>
          </a:xfrm>
          <a:prstGeom prst="rect">
            <a:avLst/>
          </a:prstGeom>
        </p:spPr>
        <p:txBody>
          <a:bodyPr wrap="square">
            <a:spAutoFit/>
          </a:bodyPr>
          <a:lstStyle/>
          <a:p>
            <a:r>
              <a:rPr lang="en-US" dirty="0">
                <a:hlinkClick r:id="rId3"/>
              </a:rPr>
              <a:t>https://www.tutorialspoint.com/jdbc/jdbc-environment-setup.htm</a:t>
            </a:r>
            <a:endParaRPr lang="en-US" dirty="0"/>
          </a:p>
        </p:txBody>
      </p:sp>
      <p:sp>
        <p:nvSpPr>
          <p:cNvPr id="4" name="Rectangle 3"/>
          <p:cNvSpPr/>
          <p:nvPr/>
        </p:nvSpPr>
        <p:spPr>
          <a:xfrm>
            <a:off x="685800" y="1300559"/>
            <a:ext cx="7785100" cy="923330"/>
          </a:xfrm>
          <a:prstGeom prst="rect">
            <a:avLst/>
          </a:prstGeom>
        </p:spPr>
        <p:txBody>
          <a:bodyPr wrap="square">
            <a:spAutoFit/>
          </a:bodyPr>
          <a:lstStyle/>
          <a:p>
            <a:r>
              <a:rPr lang="en-US" dirty="0">
                <a:hlinkClick r:id="rId4"/>
              </a:rPr>
              <a:t>https://www3.ntu.edu.sg/home/ehchua/programming/sql/MySQL_HowTo.html</a:t>
            </a:r>
            <a:endParaRPr lang="en-US" dirty="0"/>
          </a:p>
          <a:p>
            <a:endParaRPr lang="en-US" dirty="0"/>
          </a:p>
        </p:txBody>
      </p:sp>
      <p:sp>
        <p:nvSpPr>
          <p:cNvPr id="5" name="Rectangle 4"/>
          <p:cNvSpPr/>
          <p:nvPr/>
        </p:nvSpPr>
        <p:spPr>
          <a:xfrm>
            <a:off x="419100" y="2846189"/>
            <a:ext cx="9575800" cy="3085460"/>
          </a:xfrm>
          <a:prstGeom prst="rect">
            <a:avLst/>
          </a:prstGeom>
        </p:spPr>
        <p:txBody>
          <a:bodyPr wrap="square">
            <a:spAutoFit/>
          </a:bodyPr>
          <a:lstStyle/>
          <a:p>
            <a:pPr marL="342900" marR="30480" lvl="0" indent="-342900" algn="just">
              <a:lnSpc>
                <a:spcPct val="150000"/>
              </a:lnSpc>
              <a:spcBef>
                <a:spcPts val="600"/>
              </a:spcBef>
              <a:spcAft>
                <a:spcPts val="720"/>
              </a:spcAft>
              <a:buFont typeface="Arial" panose="020B0604020202020204" pitchFamily="34" charset="0"/>
              <a:buChar char="•"/>
              <a:tabLst>
                <a:tab pos="457200" algn="l"/>
              </a:tabLst>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MySQL DB:</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MySQL is an open source database. You can download it from </a:t>
            </a:r>
            <a:r>
              <a:rPr lang="en-US" u="sng" dirty="0">
                <a:solidFill>
                  <a:srgbClr val="313131"/>
                </a:solidFill>
                <a:latin typeface="Times New Roman" panose="02020603050405020304" pitchFamily="18" charset="0"/>
                <a:ea typeface="Times New Roman" panose="02020603050405020304" pitchFamily="18" charset="0"/>
                <a:cs typeface="Times New Roman" panose="02020603050405020304" pitchFamily="18" charset="0"/>
                <a:hlinkClick r:id="rId5"/>
              </a:rPr>
              <a:t>MySQL Official Site</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Download full windows installation ( Recommended )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hlinkClick r:id="rId6"/>
              </a:rPr>
              <a:t>https://dev.mysql.com/downloads/</a:t>
            </a: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 lvl="0" indent="-342900" algn="just">
              <a:lnSpc>
                <a:spcPct val="150000"/>
              </a:lnSpc>
              <a:spcBef>
                <a:spcPts val="600"/>
              </a:spcBef>
              <a:spcAft>
                <a:spcPts val="720"/>
              </a:spcAft>
              <a:buFont typeface="Arial" panose="020B0604020202020204" pitchFamily="34" charset="0"/>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hlinkClick r:id="rId7"/>
              </a:rPr>
              <a:t>https://dev.mysql.com/downloads/installer/</a:t>
            </a: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 lvl="0" indent="-342900" algn="just">
              <a:lnSpc>
                <a:spcPct val="150000"/>
              </a:lnSpc>
              <a:spcBef>
                <a:spcPts val="600"/>
              </a:spcBef>
              <a:spcAft>
                <a:spcPts val="720"/>
              </a:spcAft>
              <a:buFont typeface="Arial" panose="020B0604020202020204" pitchFamily="34" charset="0"/>
              <a:buChar char="•"/>
              <a:tabLst>
                <a:tab pos="457200" algn="l"/>
              </a:tabLst>
            </a:pP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30480" lvl="0" indent="-342900" algn="just">
              <a:lnSpc>
                <a:spcPct val="150000"/>
              </a:lnSpc>
              <a:spcBef>
                <a:spcPts val="600"/>
              </a:spcBef>
              <a:spcAft>
                <a:spcPts val="720"/>
              </a:spcAft>
              <a:buFont typeface="Arial" panose="020B0604020202020204" pitchFamily="34" charset="0"/>
              <a:buChar char="•"/>
              <a:tabLst>
                <a:tab pos="457200" algn="l"/>
              </a:tabLs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 addition, download and install </a:t>
            </a:r>
            <a:r>
              <a:rPr lang="en-US" u="sng" dirty="0">
                <a:solidFill>
                  <a:srgbClr val="313131"/>
                </a:solidFill>
                <a:latin typeface="Times New Roman" panose="02020603050405020304" pitchFamily="18" charset="0"/>
                <a:ea typeface="Times New Roman" panose="02020603050405020304" pitchFamily="18" charset="0"/>
                <a:cs typeface="Times New Roman" panose="02020603050405020304" pitchFamily="18" charset="0"/>
                <a:hlinkClick r:id="rId8"/>
              </a:rPr>
              <a:t>MySQL Administrator</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as well as </a:t>
            </a:r>
            <a:r>
              <a:rPr lang="en-US" u="sng" dirty="0">
                <a:solidFill>
                  <a:srgbClr val="313131"/>
                </a:solidFill>
                <a:latin typeface="Times New Roman" panose="02020603050405020304" pitchFamily="18" charset="0"/>
                <a:ea typeface="Times New Roman" panose="02020603050405020304" pitchFamily="18" charset="0"/>
                <a:cs typeface="Times New Roman" panose="02020603050405020304" pitchFamily="18" charset="0"/>
                <a:hlinkClick r:id="rId8"/>
              </a:rPr>
              <a:t>MySQL Query Browser.</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These are GUI based tools that will make your development much easier.</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855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0755" y="214867"/>
            <a:ext cx="9728200" cy="50783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JDBC API uses JDBC drivers to connect with the database. </a:t>
            </a:r>
          </a:p>
        </p:txBody>
      </p:sp>
      <p:sp>
        <p:nvSpPr>
          <p:cNvPr id="3" name="Rectangle 2"/>
          <p:cNvSpPr/>
          <p:nvPr/>
        </p:nvSpPr>
        <p:spPr>
          <a:xfrm>
            <a:off x="1320755" y="644850"/>
            <a:ext cx="8051891" cy="463397"/>
          </a:xfrm>
          <a:prstGeom prst="rect">
            <a:avLst/>
          </a:prstGeom>
        </p:spPr>
        <p:txBody>
          <a:bodyPr wrap="square">
            <a:spAutoFit/>
          </a:bodyPr>
          <a:lstStyle/>
          <a:p>
            <a:pPr marL="285750" indent="-285750">
              <a:lnSpc>
                <a:spcPct val="150000"/>
              </a:lnSpc>
              <a:spcAft>
                <a:spcPts val="800"/>
              </a:spcAft>
              <a:buFont typeface="Wingdings" panose="05000000000000000000" pitchFamily="2" charset="2"/>
              <a:buChar char="Ø"/>
            </a:pPr>
            <a:r>
              <a:rPr lang="en-US" b="1" dirty="0">
                <a:solidFill>
                  <a:srgbClr val="222222"/>
                </a:solidFill>
                <a:latin typeface="Times New Roman" panose="02020603050405020304" pitchFamily="18" charset="0"/>
                <a:ea typeface="Calibri" panose="020F0502020204030204" pitchFamily="34" charset="0"/>
                <a:cs typeface="Arial" panose="020B0604020202020204" pitchFamily="34" charset="0"/>
              </a:rPr>
              <a:t>MySQL Connector</a:t>
            </a:r>
            <a:r>
              <a:rPr lang="en-US" dirty="0">
                <a:solidFill>
                  <a:srgbClr val="222222"/>
                </a:solidFill>
                <a:latin typeface="Times New Roman" panose="02020603050405020304" pitchFamily="18" charset="0"/>
                <a:ea typeface="Calibri" panose="020F0502020204030204" pitchFamily="34" charset="0"/>
                <a:cs typeface="Arial" panose="020B0604020202020204" pitchFamily="34" charset="0"/>
              </a:rPr>
              <a:t>/J is the official </a:t>
            </a:r>
            <a:r>
              <a:rPr lang="en-US" b="1" dirty="0">
                <a:solidFill>
                  <a:srgbClr val="222222"/>
                </a:solidFill>
                <a:latin typeface="Times New Roman" panose="02020603050405020304" pitchFamily="18" charset="0"/>
                <a:ea typeface="Calibri" panose="020F0502020204030204" pitchFamily="34" charset="0"/>
                <a:cs typeface="Arial" panose="020B0604020202020204" pitchFamily="34" charset="0"/>
              </a:rPr>
              <a:t>JDBC driver for MySQL</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Rectangle 3"/>
          <p:cNvSpPr/>
          <p:nvPr/>
        </p:nvSpPr>
        <p:spPr>
          <a:xfrm>
            <a:off x="787309" y="1152681"/>
            <a:ext cx="10566492" cy="5078313"/>
          </a:xfrm>
          <a:prstGeom prst="rect">
            <a:avLst/>
          </a:prstGeom>
        </p:spPr>
        <p:txBody>
          <a:bodyPr wrap="square">
            <a:spAutoFit/>
          </a:bodyPr>
          <a:lstStyle/>
          <a:p>
            <a:pPr fontAlgn="base">
              <a:lnSpc>
                <a:spcPct val="150000"/>
              </a:lnSpc>
            </a:pPr>
            <a:r>
              <a:rPr lang="en-US" dirty="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rPr>
              <a:t>Download </a:t>
            </a:r>
            <a:r>
              <a:rPr lang="en-US" i="1" dirty="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rPr>
              <a:t>“mysql-connector-java-5.1.24.zip”</a:t>
            </a:r>
            <a:r>
              <a:rPr lang="en-US" dirty="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rPr>
              <a:t> from below link and extract it anywhere in your computer.</a:t>
            </a:r>
            <a:endParaRPr lang="en-US" dirty="0">
              <a:latin typeface="Times New Roman" panose="02020603050405020304" pitchFamily="18" charset="0"/>
              <a:ea typeface="Times New Roman" panose="02020603050405020304" pitchFamily="18" charset="0"/>
            </a:endParaRPr>
          </a:p>
          <a:p>
            <a:pPr fontAlgn="base">
              <a:lnSpc>
                <a:spcPct val="150000"/>
              </a:lnSpc>
            </a:pPr>
            <a:r>
              <a:rPr lang="en-US" i="1" u="sng" dirty="0">
                <a:solidFill>
                  <a:srgbClr val="21759B"/>
                </a:solidFill>
                <a:latin typeface="Times New Roman" panose="02020603050405020304" pitchFamily="18" charset="0"/>
                <a:ea typeface="Times New Roman" panose="02020603050405020304" pitchFamily="18" charset="0"/>
                <a:cs typeface="Times New Roman" panose="02020603050405020304" pitchFamily="18" charset="0"/>
                <a:hlinkClick r:id="rId2" tooltip="mysql-connector-java-5.1.24"/>
              </a:rPr>
              <a:t>http://dev.mysql.com/downloads/connector/j/</a:t>
            </a:r>
            <a:r>
              <a:rPr lang="en-US" i="1" u="sng" dirty="0">
                <a:solidFill>
                  <a:srgbClr val="21759B"/>
                </a:solidFill>
                <a:latin typeface="Times New Roman" panose="02020603050405020304" pitchFamily="18" charset="0"/>
                <a:ea typeface="Times New Roman" panose="02020603050405020304" pitchFamily="18" charset="0"/>
                <a:cs typeface="Times New Roman" panose="02020603050405020304" pitchFamily="18" charset="0"/>
              </a:rPr>
              <a:t>  o</a:t>
            </a:r>
            <a:r>
              <a:rPr lang="en-US" i="1" dirty="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rPr>
              <a:t>r   </a:t>
            </a:r>
            <a:r>
              <a:rPr lang="en-US" i="1" u="sng" dirty="0">
                <a:solidFill>
                  <a:srgbClr val="21759B"/>
                </a:solidFill>
                <a:latin typeface="Times New Roman" panose="02020603050405020304" pitchFamily="18" charset="0"/>
                <a:ea typeface="Times New Roman" panose="02020603050405020304" pitchFamily="18" charset="0"/>
                <a:cs typeface="Times New Roman" panose="02020603050405020304" pitchFamily="18" charset="0"/>
                <a:hlinkClick r:id="rId3" tooltip="mysql-connector-java-5.1.24-bin.jar"/>
              </a:rPr>
              <a:t>http://ge.tt/4QETwMf</a:t>
            </a:r>
            <a:r>
              <a:rPr lang="en-US" i="1" dirty="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rPr>
              <a:t> (Direct download extracted jar file).</a:t>
            </a:r>
          </a:p>
          <a:p>
            <a:pPr fontAlgn="base">
              <a:lnSpc>
                <a:spcPct val="150000"/>
              </a:lnSpc>
            </a:pPr>
            <a:endParaRPr lang="en-US" i="1" dirty="0">
              <a:solidFill>
                <a:srgbClr val="3F3F3F"/>
              </a:solidFill>
              <a:latin typeface="Times New Roman" panose="02020603050405020304" pitchFamily="18" charset="0"/>
              <a:ea typeface="Times New Roman" panose="02020603050405020304" pitchFamily="18" charset="0"/>
              <a:cs typeface="Times New Roman" panose="02020603050405020304" pitchFamily="18" charset="0"/>
            </a:endParaRPr>
          </a:p>
          <a:p>
            <a:pPr lvl="0" fontAlgn="base">
              <a:lnSpc>
                <a:spcPct val="150000"/>
              </a:lnSpc>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Finally, unzip </a:t>
            </a:r>
            <a:r>
              <a:rPr lang="en-US" u="sng" dirty="0">
                <a:solidFill>
                  <a:srgbClr val="313131"/>
                </a:solidFill>
                <a:latin typeface="Times New Roman" panose="02020603050405020304" pitchFamily="18" charset="0"/>
                <a:ea typeface="Times New Roman" panose="02020603050405020304" pitchFamily="18" charset="0"/>
                <a:cs typeface="Times New Roman" panose="02020603050405020304" pitchFamily="18" charset="0"/>
                <a:hlinkClick r:id="rId4"/>
              </a:rPr>
              <a:t>MySQL Connector/J</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(the MySQL JDBC driver) in a convenient directory. For the purpose of this tutorial we will assume that you have installed the driver at C:\Program Files\MySQL\mysql-connector-java-5.1.8.</a:t>
            </a:r>
          </a:p>
          <a:p>
            <a:pPr fontAlgn="base">
              <a:lnSpc>
                <a:spcPct val="150000"/>
              </a:lnSpc>
            </a:pPr>
            <a:r>
              <a:rPr lang="en-US" dirty="0"/>
              <a:t>In order for Java applications working with a database engine via </a:t>
            </a:r>
            <a:r>
              <a:rPr lang="en-US" i="1" dirty="0"/>
              <a:t>(JDBC)</a:t>
            </a:r>
            <a:r>
              <a:rPr lang="en-US" dirty="0"/>
              <a:t>, an appropriate JDBC driver library is required to be available in the application’s </a:t>
            </a:r>
            <a:r>
              <a:rPr lang="en-US" b="1" dirty="0" err="1"/>
              <a:t>classpath</a:t>
            </a:r>
            <a:r>
              <a:rPr lang="en-US" dirty="0"/>
              <a:t>. A JDBC driver library consists of Java classes which implement low-level communication with the database engine. </a:t>
            </a:r>
          </a:p>
          <a:p>
            <a:pPr fontAlgn="base">
              <a:lnSpc>
                <a:spcPct val="150000"/>
              </a:lnSpc>
            </a:pPr>
            <a:r>
              <a:rPr lang="en-US" dirty="0"/>
              <a:t>It talks with Java applications via JDBC API and usually bundled as </a:t>
            </a:r>
            <a:r>
              <a:rPr lang="en-US" b="1" dirty="0"/>
              <a:t>a JAR or ZIP file.</a:t>
            </a:r>
            <a:endParaRPr lang="en-US" dirty="0"/>
          </a:p>
          <a:p>
            <a:pPr fontAlgn="base">
              <a:lnSpc>
                <a:spcPct val="150000"/>
              </a:lnSpc>
            </a:pP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16701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209" y="160297"/>
            <a:ext cx="10566492" cy="923330"/>
          </a:xfrm>
          <a:prstGeom prst="rect">
            <a:avLst/>
          </a:prstGeom>
        </p:spPr>
        <p:txBody>
          <a:bodyPr wrap="square">
            <a:spAutoFit/>
          </a:bodyPr>
          <a:lstStyle/>
          <a:p>
            <a:r>
              <a:rPr lang="en-US" dirty="0"/>
              <a:t>In the table below, click on the download link corresponding to the database you want to download its JDBC driver JAR file:</a:t>
            </a:r>
          </a:p>
          <a:p>
            <a:r>
              <a:rPr lang="en-US" dirty="0"/>
              <a:t> </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62001" y="825500"/>
            <a:ext cx="10374858" cy="6032500"/>
          </a:xfrm>
          <a:prstGeom prst="rect">
            <a:avLst/>
          </a:prstGeom>
          <a:noFill/>
          <a:ln>
            <a:noFill/>
          </a:ln>
        </p:spPr>
      </p:pic>
    </p:spTree>
    <p:extLst>
      <p:ext uri="{BB962C8B-B14F-4D97-AF65-F5344CB8AC3E}">
        <p14:creationId xmlns:p14="http://schemas.microsoft.com/office/powerpoint/2010/main" val="3415865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90500" y="426135"/>
            <a:ext cx="103670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After downloading driver  u will get . zip.  Extract it and copy only the </a:t>
            </a:r>
            <a:r>
              <a:rPr kumimoji="0" lang="en-US" altLang="en-US" b="1" i="0" u="none" strike="noStrike" cap="none" normalizeH="0" baseline="0" dirty="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mysql-connector-java-5.1.15-bin.jar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file </a:t>
            </a:r>
            <a:r>
              <a:rPr kumimoji="0" lang="en-US" altLang="en-US" b="0" i="0" u="none" strike="noStrike" cap="none" normalizeH="0" baseline="0" dirty="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into</a:t>
            </a:r>
            <a:r>
              <a:rPr kumimoji="0" lang="en-US" altLang="en-US" b="0" i="0" u="none" strike="noStrike" cap="none" normalizeH="0" baseline="0" dirty="0">
                <a:ln>
                  <a:noFill/>
                </a:ln>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rgbClr val="C7254E"/>
                </a:solidFill>
                <a:effectLst/>
                <a:latin typeface="Times New Roman" panose="02020603050405020304" pitchFamily="18" charset="0"/>
                <a:ea typeface="Calibri" panose="020F0502020204030204" pitchFamily="34" charset="0"/>
                <a:cs typeface="Times New Roman" panose="02020603050405020304" pitchFamily="18" charset="0"/>
              </a:rPr>
              <a:t>C:\Program Files\Java\jre7\lib\</a:t>
            </a:r>
            <a:r>
              <a:rPr kumimoji="0" lang="en-US" altLang="en-US" b="0" i="0" u="none" strike="noStrike" cap="none" normalizeH="0" baseline="0" dirty="0" err="1">
                <a:ln>
                  <a:noFill/>
                </a:ln>
                <a:solidFill>
                  <a:srgbClr val="C7254E"/>
                </a:solidFill>
                <a:effectLst/>
                <a:latin typeface="Times New Roman" panose="02020603050405020304" pitchFamily="18" charset="0"/>
                <a:ea typeface="Calibri" panose="020F0502020204030204" pitchFamily="34" charset="0"/>
                <a:cs typeface="Times New Roman" panose="02020603050405020304" pitchFamily="18" charset="0"/>
              </a:rPr>
              <a:t>ext</a:t>
            </a:r>
            <a:r>
              <a:rPr kumimoji="0" lang="en-US" altLang="en-US" b="0" i="0" u="none" strike="noStrike" cap="none" normalizeH="0" baseline="0" dirty="0">
                <a:ln>
                  <a:noFill/>
                </a:ln>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b="0" i="0" u="none" strike="noStrike" cap="none" normalizeH="0" baseline="0" dirty="0">
                <a:ln>
                  <a:noFill/>
                </a:ln>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folder.</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190500" y="1598910"/>
            <a:ext cx="9715500" cy="507831"/>
          </a:xfrm>
          <a:prstGeom prst="rect">
            <a:avLst/>
          </a:prstGeom>
        </p:spPr>
        <p:txBody>
          <a:bodyPr wrap="square">
            <a:spAutoFit/>
          </a:bodyPr>
          <a:lstStyle/>
          <a:p>
            <a:pPr>
              <a:lnSpc>
                <a:spcPct val="150000"/>
              </a:lnSpc>
              <a:spcAft>
                <a:spcPts val="800"/>
              </a:spcAft>
            </a:pPr>
            <a:r>
              <a:rPr lang="en-US" dirty="0">
                <a:solidFill>
                  <a:srgbClr val="3F3F3F"/>
                </a:solidFill>
                <a:latin typeface="Times New Roman" panose="02020603050405020304" pitchFamily="18" charset="0"/>
                <a:ea typeface="Calibri" panose="020F0502020204030204" pitchFamily="34" charset="0"/>
                <a:cs typeface="Arial" panose="020B0604020202020204" pitchFamily="34" charset="0"/>
              </a:rPr>
              <a:t>set CLASSPATH to your </a:t>
            </a:r>
            <a:r>
              <a:rPr lang="en-US" i="1" dirty="0">
                <a:solidFill>
                  <a:srgbClr val="3F3F3F"/>
                </a:solidFill>
                <a:latin typeface="Times New Roman" panose="02020603050405020304" pitchFamily="18" charset="0"/>
                <a:ea typeface="Calibri" panose="020F0502020204030204" pitchFamily="34" charset="0"/>
                <a:cs typeface="Times New Roman" panose="02020603050405020304" pitchFamily="18" charset="0"/>
              </a:rPr>
              <a:t>“mysql-connector-java-5.1.24</a:t>
            </a:r>
            <a:r>
              <a:rPr lang="en-US" i="1" dirty="0">
                <a:solidFill>
                  <a:srgbClr val="3F3F3F"/>
                </a:solidFill>
                <a:latin typeface="Times New Roman" panose="02020603050405020304" pitchFamily="18" charset="0"/>
                <a:ea typeface="Calibri" panose="020F0502020204030204" pitchFamily="34" charset="0"/>
                <a:cs typeface="Arial" panose="020B0604020202020204" pitchFamily="34" charset="0"/>
              </a:rPr>
              <a:t>-bin.jar</a:t>
            </a:r>
            <a:r>
              <a:rPr lang="en-US" i="1" dirty="0">
                <a:solidFill>
                  <a:srgbClr val="3F3F3F"/>
                </a:solidFill>
                <a:latin typeface="Times New Roman" panose="02020603050405020304" pitchFamily="18" charset="0"/>
                <a:ea typeface="Calibri" panose="020F0502020204030204" pitchFamily="34" charset="0"/>
                <a:cs typeface="Times New Roman" panose="02020603050405020304" pitchFamily="18" charset="0"/>
              </a:rPr>
              <a:t>”</a:t>
            </a:r>
            <a:r>
              <a:rPr lang="en-US" dirty="0">
                <a:solidFill>
                  <a:srgbClr val="3F3F3F"/>
                </a:solidFill>
                <a:latin typeface="Times New Roman" panose="02020603050405020304" pitchFamily="18" charset="0"/>
                <a:ea typeface="Calibri" panose="020F0502020204030204" pitchFamily="34" charset="0"/>
                <a:cs typeface="Arial" panose="020B0604020202020204" pitchFamily="34" charset="0"/>
              </a:rPr>
              <a:t> file</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02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7700" y="2106741"/>
            <a:ext cx="7213600" cy="47512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a:spLocks noChangeArrowheads="1"/>
          </p:cNvSpPr>
          <p:nvPr/>
        </p:nvSpPr>
        <p:spPr bwMode="auto">
          <a:xfrm>
            <a:off x="762000" y="68580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27574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118504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5000" y="187742"/>
            <a:ext cx="9740900" cy="6740307"/>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The </a:t>
            </a:r>
            <a:r>
              <a:rPr lang="en-US" b="1" dirty="0" err="1">
                <a:solidFill>
                  <a:srgbClr val="000000"/>
                </a:solidFill>
                <a:latin typeface="Times New Roman" panose="02020603050405020304" pitchFamily="18" charset="0"/>
                <a:cs typeface="Times New Roman" panose="02020603050405020304" pitchFamily="18" charset="0"/>
              </a:rPr>
              <a:t>java.sql</a:t>
            </a:r>
            <a:r>
              <a:rPr lang="en-US" b="1" dirty="0">
                <a:solidFill>
                  <a:srgbClr val="000000"/>
                </a:solidFill>
                <a:latin typeface="Times New Roman" panose="02020603050405020304" pitchFamily="18" charset="0"/>
                <a:cs typeface="Times New Roman" panose="02020603050405020304" pitchFamily="18" charset="0"/>
              </a:rPr>
              <a:t> package </a:t>
            </a:r>
            <a:r>
              <a:rPr lang="en-US" dirty="0">
                <a:solidFill>
                  <a:srgbClr val="000000"/>
                </a:solidFill>
                <a:latin typeface="Times New Roman" panose="02020603050405020304" pitchFamily="18" charset="0"/>
                <a:cs typeface="Times New Roman" panose="02020603050405020304" pitchFamily="18" charset="0"/>
              </a:rPr>
              <a:t>contains classes and interfaces for JDBC API. </a:t>
            </a:r>
          </a:p>
          <a:p>
            <a:pPr marL="285750" indent="-285750">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A list of popular </a:t>
            </a:r>
            <a:r>
              <a:rPr lang="en-US" i="1" dirty="0">
                <a:solidFill>
                  <a:srgbClr val="000000"/>
                </a:solidFill>
                <a:latin typeface="Times New Roman" panose="02020603050405020304" pitchFamily="18" charset="0"/>
                <a:cs typeface="Times New Roman" panose="02020603050405020304" pitchFamily="18" charset="0"/>
              </a:rPr>
              <a:t>interfaces</a:t>
            </a:r>
            <a:r>
              <a:rPr lang="en-US" dirty="0">
                <a:solidFill>
                  <a:srgbClr val="000000"/>
                </a:solidFill>
                <a:latin typeface="Times New Roman" panose="02020603050405020304" pitchFamily="18" charset="0"/>
                <a:cs typeface="Times New Roman" panose="02020603050405020304" pitchFamily="18" charset="0"/>
              </a:rPr>
              <a:t> of JDBC API are given below:</a:t>
            </a:r>
          </a:p>
          <a:p>
            <a:pPr marL="285750" indent="-285750">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Driver interface</a:t>
            </a:r>
          </a:p>
          <a:p>
            <a:pPr marL="285750" indent="-285750">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Connection interface</a:t>
            </a:r>
          </a:p>
          <a:p>
            <a:pPr marL="285750" indent="-285750">
              <a:lnSpc>
                <a:spcPct val="150000"/>
              </a:lnSpc>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Statement interface</a:t>
            </a:r>
          </a:p>
          <a:p>
            <a:pPr marL="285750" indent="-285750">
              <a:lnSpc>
                <a:spcPct val="150000"/>
              </a:lnSpc>
              <a:buFont typeface="Wingdings" panose="05000000000000000000" pitchFamily="2" charset="2"/>
              <a:buChar char="Ø"/>
            </a:pPr>
            <a:r>
              <a:rPr lang="en-US" dirty="0" err="1">
                <a:solidFill>
                  <a:srgbClr val="000000"/>
                </a:solidFill>
                <a:latin typeface="Times New Roman" panose="02020603050405020304" pitchFamily="18" charset="0"/>
                <a:cs typeface="Times New Roman" panose="02020603050405020304" pitchFamily="18" charset="0"/>
              </a:rPr>
              <a:t>PreparedStatement</a:t>
            </a:r>
            <a:r>
              <a:rPr lang="en-US" dirty="0">
                <a:solidFill>
                  <a:srgbClr val="000000"/>
                </a:solidFill>
                <a:latin typeface="Times New Roman" panose="02020603050405020304" pitchFamily="18" charset="0"/>
                <a:cs typeface="Times New Roman" panose="02020603050405020304" pitchFamily="18" charset="0"/>
              </a:rPr>
              <a:t> interface</a:t>
            </a:r>
          </a:p>
          <a:p>
            <a:pPr marL="285750" indent="-285750">
              <a:lnSpc>
                <a:spcPct val="150000"/>
              </a:lnSpc>
              <a:buFont typeface="Wingdings" panose="05000000000000000000" pitchFamily="2" charset="2"/>
              <a:buChar char="Ø"/>
            </a:pPr>
            <a:r>
              <a:rPr lang="en-US" dirty="0" err="1">
                <a:solidFill>
                  <a:srgbClr val="000000"/>
                </a:solidFill>
                <a:latin typeface="Times New Roman" panose="02020603050405020304" pitchFamily="18" charset="0"/>
                <a:cs typeface="Times New Roman" panose="02020603050405020304" pitchFamily="18" charset="0"/>
              </a:rPr>
              <a:t>CallableStatement</a:t>
            </a:r>
            <a:r>
              <a:rPr lang="en-US" dirty="0">
                <a:solidFill>
                  <a:srgbClr val="000000"/>
                </a:solidFill>
                <a:latin typeface="Times New Roman" panose="02020603050405020304" pitchFamily="18" charset="0"/>
                <a:cs typeface="Times New Roman" panose="02020603050405020304" pitchFamily="18" charset="0"/>
              </a:rPr>
              <a:t> interface</a:t>
            </a:r>
          </a:p>
          <a:p>
            <a:pPr marL="285750" indent="-285750">
              <a:lnSpc>
                <a:spcPct val="150000"/>
              </a:lnSpc>
              <a:buFont typeface="Wingdings" panose="05000000000000000000" pitchFamily="2" charset="2"/>
              <a:buChar char="Ø"/>
            </a:pPr>
            <a:r>
              <a:rPr lang="en-US" dirty="0" err="1">
                <a:solidFill>
                  <a:srgbClr val="000000"/>
                </a:solidFill>
                <a:latin typeface="Times New Roman" panose="02020603050405020304" pitchFamily="18" charset="0"/>
                <a:cs typeface="Times New Roman" panose="02020603050405020304" pitchFamily="18" charset="0"/>
              </a:rPr>
              <a:t>ResultSet</a:t>
            </a:r>
            <a:r>
              <a:rPr lang="en-US" dirty="0">
                <a:solidFill>
                  <a:srgbClr val="000000"/>
                </a:solidFill>
                <a:latin typeface="Times New Roman" panose="02020603050405020304" pitchFamily="18" charset="0"/>
                <a:cs typeface="Times New Roman" panose="02020603050405020304" pitchFamily="18" charset="0"/>
              </a:rPr>
              <a:t> interface</a:t>
            </a:r>
          </a:p>
          <a:p>
            <a:pPr marL="285750" indent="-285750">
              <a:lnSpc>
                <a:spcPct val="150000"/>
              </a:lnSpc>
              <a:buFont typeface="Wingdings" panose="05000000000000000000" pitchFamily="2" charset="2"/>
              <a:buChar char="Ø"/>
            </a:pPr>
            <a:r>
              <a:rPr lang="en-US" dirty="0" err="1">
                <a:solidFill>
                  <a:srgbClr val="000000"/>
                </a:solidFill>
                <a:latin typeface="Times New Roman" panose="02020603050405020304" pitchFamily="18" charset="0"/>
                <a:cs typeface="Times New Roman" panose="02020603050405020304" pitchFamily="18" charset="0"/>
              </a:rPr>
              <a:t>ResultSetMetaData</a:t>
            </a:r>
            <a:r>
              <a:rPr lang="en-US" dirty="0">
                <a:solidFill>
                  <a:srgbClr val="000000"/>
                </a:solidFill>
                <a:latin typeface="Times New Roman" panose="02020603050405020304" pitchFamily="18" charset="0"/>
                <a:cs typeface="Times New Roman" panose="02020603050405020304" pitchFamily="18" charset="0"/>
              </a:rPr>
              <a:t> interface</a:t>
            </a:r>
          </a:p>
          <a:p>
            <a:pPr marL="285750" indent="-285750">
              <a:lnSpc>
                <a:spcPct val="150000"/>
              </a:lnSpc>
              <a:buFont typeface="Wingdings" panose="05000000000000000000" pitchFamily="2" charset="2"/>
              <a:buChar char="Ø"/>
            </a:pPr>
            <a:r>
              <a:rPr lang="en-US" dirty="0" err="1">
                <a:solidFill>
                  <a:srgbClr val="000000"/>
                </a:solidFill>
                <a:latin typeface="Times New Roman" panose="02020603050405020304" pitchFamily="18" charset="0"/>
                <a:cs typeface="Times New Roman" panose="02020603050405020304" pitchFamily="18" charset="0"/>
              </a:rPr>
              <a:t>DatabaseMetaData</a:t>
            </a:r>
            <a:r>
              <a:rPr lang="en-US" dirty="0">
                <a:solidFill>
                  <a:srgbClr val="000000"/>
                </a:solidFill>
                <a:latin typeface="Times New Roman" panose="02020603050405020304" pitchFamily="18" charset="0"/>
                <a:cs typeface="Times New Roman" panose="02020603050405020304" pitchFamily="18" charset="0"/>
              </a:rPr>
              <a:t> interface</a:t>
            </a:r>
          </a:p>
          <a:p>
            <a:pPr marL="285750" indent="-285750">
              <a:lnSpc>
                <a:spcPct val="150000"/>
              </a:lnSpc>
              <a:buFont typeface="Wingdings" panose="05000000000000000000" pitchFamily="2" charset="2"/>
              <a:buChar char="Ø"/>
            </a:pPr>
            <a:r>
              <a:rPr lang="en-US" dirty="0" err="1">
                <a:solidFill>
                  <a:srgbClr val="000000"/>
                </a:solidFill>
                <a:latin typeface="Times New Roman" panose="02020603050405020304" pitchFamily="18" charset="0"/>
                <a:cs typeface="Times New Roman" panose="02020603050405020304" pitchFamily="18" charset="0"/>
              </a:rPr>
              <a:t>RowSet</a:t>
            </a:r>
            <a:r>
              <a:rPr lang="en-US" dirty="0">
                <a:solidFill>
                  <a:srgbClr val="000000"/>
                </a:solidFill>
                <a:latin typeface="Times New Roman" panose="02020603050405020304" pitchFamily="18" charset="0"/>
                <a:cs typeface="Times New Roman" panose="02020603050405020304" pitchFamily="18" charset="0"/>
              </a:rPr>
              <a:t> interface</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 list of popular </a:t>
            </a:r>
            <a:r>
              <a:rPr lang="en-US" b="1" i="1" dirty="0">
                <a:latin typeface="Times New Roman" panose="02020603050405020304" pitchFamily="18" charset="0"/>
                <a:cs typeface="Times New Roman" panose="02020603050405020304" pitchFamily="18" charset="0"/>
              </a:rPr>
              <a:t>classes</a:t>
            </a:r>
            <a:r>
              <a:rPr lang="en-US" b="1" dirty="0">
                <a:latin typeface="Times New Roman" panose="02020603050405020304" pitchFamily="18" charset="0"/>
                <a:cs typeface="Times New Roman" panose="02020603050405020304" pitchFamily="18" charset="0"/>
              </a:rPr>
              <a:t> of JDBC API are given below:</a:t>
            </a:r>
          </a:p>
          <a:p>
            <a:pPr marL="285750" indent="-285750">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DriverManager</a:t>
            </a:r>
            <a:r>
              <a:rPr lang="en-US" dirty="0">
                <a:latin typeface="Times New Roman" panose="02020603050405020304" pitchFamily="18" charset="0"/>
                <a:cs typeface="Times New Roman" panose="02020603050405020304" pitchFamily="18" charset="0"/>
              </a:rPr>
              <a:t> class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Blob class</a:t>
            </a:r>
          </a:p>
          <a:p>
            <a:pPr marL="285750" indent="-285750">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Clob</a:t>
            </a:r>
            <a:r>
              <a:rPr lang="en-US" dirty="0">
                <a:latin typeface="Times New Roman" panose="02020603050405020304" pitchFamily="18" charset="0"/>
                <a:cs typeface="Times New Roman" panose="02020603050405020304" pitchFamily="18" charset="0"/>
              </a:rPr>
              <a:t> class</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Types class</a:t>
            </a:r>
            <a:endParaRPr lang="en-US" b="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852044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300" y="335608"/>
            <a:ext cx="11023600" cy="5455661"/>
          </a:xfrm>
          <a:prstGeom prst="rect">
            <a:avLst/>
          </a:prstGeom>
        </p:spPr>
        <p:txBody>
          <a:bodyPr wrap="square">
            <a:spAutoFit/>
          </a:bodyPr>
          <a:lstStyle/>
          <a:p>
            <a:pPr>
              <a:lnSpc>
                <a:spcPct val="107000"/>
              </a:lnSpc>
              <a:spcBef>
                <a:spcPts val="200"/>
              </a:spcBef>
            </a:pPr>
            <a:r>
              <a:rPr lang="en-US" sz="3600" b="1" dirty="0">
                <a:solidFill>
                  <a:srgbClr val="2E74B5"/>
                </a:solidFill>
                <a:latin typeface="Arial" panose="020B0604020202020204" pitchFamily="34" charset="0"/>
                <a:ea typeface="Times New Roman" panose="02020603050405020304" pitchFamily="18" charset="0"/>
                <a:cs typeface="Times New Roman" panose="02020603050405020304" pitchFamily="18" charset="0"/>
              </a:rPr>
              <a:t>Creating JDBC Application</a:t>
            </a:r>
            <a:endParaRPr lang="en-US" sz="28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marL="30480" marR="30480" algn="just">
              <a:spcBef>
                <a:spcPts val="600"/>
              </a:spcBef>
              <a:spcAft>
                <a:spcPts val="720"/>
              </a:spcAft>
            </a:pPr>
            <a:r>
              <a:rPr lang="en-US" sz="2400" dirty="0">
                <a:solidFill>
                  <a:srgbClr val="000000"/>
                </a:solidFill>
                <a:latin typeface="Arial" panose="020B0604020202020204" pitchFamily="34" charset="0"/>
                <a:ea typeface="Times New Roman" panose="02020603050405020304" pitchFamily="18" charset="0"/>
              </a:rPr>
              <a:t>There are following six steps involved in building a JDBC application −</a:t>
            </a:r>
            <a:endParaRPr lang="en-US" sz="2400" dirty="0">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b="1" dirty="0">
                <a:solidFill>
                  <a:srgbClr val="000000"/>
                </a:solidFill>
                <a:latin typeface="Arial" panose="020B0604020202020204" pitchFamily="34" charset="0"/>
                <a:ea typeface="Times New Roman" panose="02020603050405020304" pitchFamily="18" charset="0"/>
              </a:rPr>
              <a:t>Import the packages:</a:t>
            </a:r>
            <a:r>
              <a:rPr lang="en-US" dirty="0">
                <a:solidFill>
                  <a:srgbClr val="000000"/>
                </a:solidFill>
                <a:latin typeface="Arial" panose="020B0604020202020204" pitchFamily="34" charset="0"/>
                <a:ea typeface="Times New Roman" panose="02020603050405020304" pitchFamily="18" charset="0"/>
              </a:rPr>
              <a:t> Requires that you include the packages containing the JDBC classes needed for database programming. Most often, using </a:t>
            </a:r>
            <a:r>
              <a:rPr lang="en-US" i="1" dirty="0">
                <a:solidFill>
                  <a:srgbClr val="000000"/>
                </a:solidFill>
                <a:latin typeface="Arial" panose="020B0604020202020204" pitchFamily="34" charset="0"/>
                <a:ea typeface="Times New Roman" panose="02020603050405020304" pitchFamily="18" charset="0"/>
              </a:rPr>
              <a:t>import java.sql.*</a:t>
            </a:r>
            <a:r>
              <a:rPr lang="en-US" dirty="0">
                <a:solidFill>
                  <a:srgbClr val="000000"/>
                </a:solidFill>
                <a:latin typeface="Arial" panose="020B0604020202020204" pitchFamily="34" charset="0"/>
                <a:ea typeface="Times New Roman" panose="02020603050405020304" pitchFamily="18" charset="0"/>
              </a:rPr>
              <a:t> will suffice.</a:t>
            </a:r>
            <a:endParaRPr lang="en-US" sz="2400" dirty="0">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b="1" dirty="0">
                <a:solidFill>
                  <a:srgbClr val="000000"/>
                </a:solidFill>
                <a:latin typeface="Arial" panose="020B0604020202020204" pitchFamily="34" charset="0"/>
                <a:ea typeface="Times New Roman" panose="02020603050405020304" pitchFamily="18" charset="0"/>
              </a:rPr>
              <a:t>Register the JDBC driver:</a:t>
            </a:r>
            <a:r>
              <a:rPr lang="en-US" dirty="0">
                <a:solidFill>
                  <a:srgbClr val="000000"/>
                </a:solidFill>
                <a:latin typeface="Arial" panose="020B0604020202020204" pitchFamily="34" charset="0"/>
                <a:ea typeface="Times New Roman" panose="02020603050405020304" pitchFamily="18" charset="0"/>
              </a:rPr>
              <a:t> Requires that you initialize a driver so you can open a communication channel with the database.</a:t>
            </a:r>
            <a:endParaRPr lang="en-US" sz="2400" dirty="0">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b="1" dirty="0">
                <a:solidFill>
                  <a:srgbClr val="000000"/>
                </a:solidFill>
                <a:latin typeface="Arial" panose="020B0604020202020204" pitchFamily="34" charset="0"/>
                <a:ea typeface="Times New Roman" panose="02020603050405020304" pitchFamily="18" charset="0"/>
              </a:rPr>
              <a:t>Open a connection:</a:t>
            </a:r>
            <a:r>
              <a:rPr lang="en-US" dirty="0">
                <a:solidFill>
                  <a:srgbClr val="000000"/>
                </a:solidFill>
                <a:latin typeface="Arial" panose="020B0604020202020204" pitchFamily="34" charset="0"/>
                <a:ea typeface="Times New Roman" panose="02020603050405020304" pitchFamily="18" charset="0"/>
              </a:rPr>
              <a:t> Requires using the </a:t>
            </a:r>
            <a:r>
              <a:rPr lang="en-US" i="1" dirty="0" err="1">
                <a:solidFill>
                  <a:srgbClr val="000000"/>
                </a:solidFill>
                <a:latin typeface="Arial" panose="020B0604020202020204" pitchFamily="34" charset="0"/>
                <a:ea typeface="Times New Roman" panose="02020603050405020304" pitchFamily="18" charset="0"/>
              </a:rPr>
              <a:t>DriverManager.getConnection</a:t>
            </a:r>
            <a:r>
              <a:rPr lang="en-US" i="1" dirty="0">
                <a:solidFill>
                  <a:srgbClr val="000000"/>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method to create a Connection object, which represents a physical connection with the database.</a:t>
            </a:r>
            <a:endParaRPr lang="en-US" sz="2400" dirty="0">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b="1" dirty="0">
                <a:solidFill>
                  <a:srgbClr val="000000"/>
                </a:solidFill>
                <a:latin typeface="Arial" panose="020B0604020202020204" pitchFamily="34" charset="0"/>
                <a:ea typeface="Times New Roman" panose="02020603050405020304" pitchFamily="18" charset="0"/>
              </a:rPr>
              <a:t>Execute a query:</a:t>
            </a:r>
            <a:r>
              <a:rPr lang="en-US" dirty="0">
                <a:solidFill>
                  <a:srgbClr val="000000"/>
                </a:solidFill>
                <a:latin typeface="Arial" panose="020B0604020202020204" pitchFamily="34" charset="0"/>
                <a:ea typeface="Times New Roman" panose="02020603050405020304" pitchFamily="18" charset="0"/>
              </a:rPr>
              <a:t> Requires using an object of type Statement for building and submitting an SQL statement to the database.</a:t>
            </a:r>
            <a:endParaRPr lang="en-US" sz="2400" dirty="0">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b="1" dirty="0">
                <a:solidFill>
                  <a:srgbClr val="000000"/>
                </a:solidFill>
                <a:latin typeface="Arial" panose="020B0604020202020204" pitchFamily="34" charset="0"/>
                <a:ea typeface="Times New Roman" panose="02020603050405020304" pitchFamily="18" charset="0"/>
              </a:rPr>
              <a:t>Extract data from result set:</a:t>
            </a:r>
            <a:r>
              <a:rPr lang="en-US" dirty="0">
                <a:solidFill>
                  <a:srgbClr val="000000"/>
                </a:solidFill>
                <a:latin typeface="Arial" panose="020B0604020202020204" pitchFamily="34" charset="0"/>
                <a:ea typeface="Times New Roman" panose="02020603050405020304" pitchFamily="18" charset="0"/>
              </a:rPr>
              <a:t> Requires that you use the appropriate </a:t>
            </a:r>
            <a:r>
              <a:rPr lang="en-US" i="1" dirty="0" err="1">
                <a:solidFill>
                  <a:srgbClr val="000000"/>
                </a:solidFill>
                <a:latin typeface="Arial" panose="020B0604020202020204" pitchFamily="34" charset="0"/>
                <a:ea typeface="Times New Roman" panose="02020603050405020304" pitchFamily="18" charset="0"/>
              </a:rPr>
              <a:t>ResultSet.getXXX</a:t>
            </a:r>
            <a:r>
              <a:rPr lang="en-US" i="1" dirty="0">
                <a:solidFill>
                  <a:srgbClr val="000000"/>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method to retrieve the data from the result set.</a:t>
            </a:r>
            <a:endParaRPr lang="en-US" sz="2400" dirty="0">
              <a:latin typeface="Times New Roman" panose="02020603050405020304" pitchFamily="18" charset="0"/>
              <a:ea typeface="Times New Roman" panose="02020603050405020304" pitchFamily="18" charset="0"/>
            </a:endParaRPr>
          </a:p>
          <a:p>
            <a:pPr marL="342900" marR="30480" lvl="0" indent="-342900" algn="just">
              <a:spcBef>
                <a:spcPts val="600"/>
              </a:spcBef>
              <a:spcAft>
                <a:spcPts val="720"/>
              </a:spcAft>
              <a:buSzPts val="1000"/>
              <a:buFont typeface="Symbol" panose="05050102010706020507" pitchFamily="18" charset="2"/>
              <a:buChar char=""/>
              <a:tabLst>
                <a:tab pos="457200" algn="l"/>
              </a:tabLst>
            </a:pPr>
            <a:r>
              <a:rPr lang="en-US" b="1" dirty="0">
                <a:solidFill>
                  <a:srgbClr val="000000"/>
                </a:solidFill>
                <a:latin typeface="Arial" panose="020B0604020202020204" pitchFamily="34" charset="0"/>
                <a:ea typeface="Times New Roman" panose="02020603050405020304" pitchFamily="18" charset="0"/>
              </a:rPr>
              <a:t>Clean up the environment:</a:t>
            </a:r>
            <a:r>
              <a:rPr lang="en-US" dirty="0">
                <a:solidFill>
                  <a:srgbClr val="000000"/>
                </a:solidFill>
                <a:latin typeface="Arial" panose="020B0604020202020204" pitchFamily="34" charset="0"/>
                <a:ea typeface="Times New Roman" panose="02020603050405020304" pitchFamily="18" charset="0"/>
              </a:rPr>
              <a:t> Requires explicitly closing all database resources versus relying on the JVM's garbage collection.</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5714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21554" y="313268"/>
            <a:ext cx="8761413" cy="706964"/>
          </a:xfrm>
          <a:prstGeom prst="rect">
            <a:avLst/>
          </a:prstGeom>
        </p:spPr>
        <p:txBody>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tx1">
                    <a:lumMod val="65000"/>
                    <a:lumOff val="35000"/>
                  </a:schemeClr>
                </a:solidFill>
              </a:rPr>
              <a:t>Steps to connect to the database in java</a:t>
            </a:r>
          </a:p>
        </p:txBody>
      </p:sp>
      <p:sp>
        <p:nvSpPr>
          <p:cNvPr id="3" name="Content Placeholder 2"/>
          <p:cNvSpPr txBox="1">
            <a:spLocks/>
          </p:cNvSpPr>
          <p:nvPr/>
        </p:nvSpPr>
        <p:spPr>
          <a:xfrm>
            <a:off x="1269254" y="1171389"/>
            <a:ext cx="9347946" cy="4394200"/>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t>Import JDBC Packages</a:t>
            </a:r>
          </a:p>
          <a:p>
            <a:r>
              <a:rPr lang="en-US" dirty="0"/>
              <a:t>import java.sql.* ;  // </a:t>
            </a:r>
            <a:r>
              <a:rPr lang="en-US" b="1" dirty="0"/>
              <a:t>for standard JDBC programs</a:t>
            </a:r>
          </a:p>
          <a:p>
            <a:endParaRPr lang="en-US" dirty="0"/>
          </a:p>
          <a:p>
            <a:r>
              <a:rPr lang="en-US" dirty="0"/>
              <a:t>Register the driver class</a:t>
            </a:r>
          </a:p>
          <a:p>
            <a:endParaRPr lang="en-US" dirty="0"/>
          </a:p>
          <a:p>
            <a:r>
              <a:rPr lang="en-US" dirty="0"/>
              <a:t>Creating connection</a:t>
            </a:r>
          </a:p>
          <a:p>
            <a:endParaRPr lang="en-US" dirty="0"/>
          </a:p>
          <a:p>
            <a:r>
              <a:rPr lang="en-US" dirty="0"/>
              <a:t>Creating statement</a:t>
            </a:r>
          </a:p>
          <a:p>
            <a:endParaRPr lang="en-US" dirty="0"/>
          </a:p>
          <a:p>
            <a:r>
              <a:rPr lang="en-US" dirty="0"/>
              <a:t>Executing queries</a:t>
            </a:r>
          </a:p>
          <a:p>
            <a:endParaRPr lang="en-US" dirty="0"/>
          </a:p>
          <a:p>
            <a:r>
              <a:rPr lang="en-US" dirty="0"/>
              <a:t>Closing connection</a:t>
            </a:r>
          </a:p>
          <a:p>
            <a:endParaRPr lang="en-US" dirty="0"/>
          </a:p>
        </p:txBody>
      </p:sp>
    </p:spTree>
    <p:extLst>
      <p:ext uri="{BB962C8B-B14F-4D97-AF65-F5344CB8AC3E}">
        <p14:creationId xmlns:p14="http://schemas.microsoft.com/office/powerpoint/2010/main" val="249370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400" y="1066632"/>
            <a:ext cx="11709400" cy="3739485"/>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000" dirty="0">
                <a:solidFill>
                  <a:srgbClr val="000000"/>
                </a:solidFill>
                <a:latin typeface="Arial" panose="020B0604020202020204" pitchFamily="34" charset="0"/>
              </a:rPr>
              <a:t>JDBC stands for </a:t>
            </a:r>
            <a:r>
              <a:rPr lang="en-US" sz="2000" b="1" dirty="0">
                <a:solidFill>
                  <a:srgbClr val="000000"/>
                </a:solidFill>
                <a:latin typeface="Arial" panose="020B0604020202020204" pitchFamily="34" charset="0"/>
              </a:rPr>
              <a:t>J</a:t>
            </a:r>
            <a:r>
              <a:rPr lang="en-US" sz="2000" dirty="0">
                <a:solidFill>
                  <a:srgbClr val="000000"/>
                </a:solidFill>
                <a:latin typeface="Arial" panose="020B0604020202020204" pitchFamily="34" charset="0"/>
              </a:rPr>
              <a:t>ava </a:t>
            </a:r>
            <a:r>
              <a:rPr lang="en-US" sz="2000" b="1" dirty="0">
                <a:solidFill>
                  <a:srgbClr val="000000"/>
                </a:solidFill>
                <a:latin typeface="Arial" panose="020B0604020202020204" pitchFamily="34" charset="0"/>
              </a:rPr>
              <a:t>D</a:t>
            </a:r>
            <a:r>
              <a:rPr lang="en-US" sz="2000" dirty="0">
                <a:solidFill>
                  <a:srgbClr val="000000"/>
                </a:solidFill>
                <a:latin typeface="Arial" panose="020B0604020202020204" pitchFamily="34" charset="0"/>
              </a:rPr>
              <a:t>ata</a:t>
            </a:r>
            <a:r>
              <a:rPr lang="en-US" sz="2000" b="1" dirty="0">
                <a:solidFill>
                  <a:srgbClr val="000000"/>
                </a:solidFill>
                <a:latin typeface="Arial" panose="020B0604020202020204" pitchFamily="34" charset="0"/>
              </a:rPr>
              <a:t>b</a:t>
            </a:r>
            <a:r>
              <a:rPr lang="en-US" sz="2000" dirty="0">
                <a:solidFill>
                  <a:srgbClr val="000000"/>
                </a:solidFill>
                <a:latin typeface="Arial" panose="020B0604020202020204" pitchFamily="34" charset="0"/>
              </a:rPr>
              <a:t>ase </a:t>
            </a:r>
            <a:r>
              <a:rPr lang="en-US" sz="2000" b="1" dirty="0">
                <a:solidFill>
                  <a:srgbClr val="000000"/>
                </a:solidFill>
                <a:latin typeface="Arial" panose="020B0604020202020204" pitchFamily="34" charset="0"/>
              </a:rPr>
              <a:t>C</a:t>
            </a:r>
            <a:r>
              <a:rPr lang="en-US" sz="2000" dirty="0">
                <a:solidFill>
                  <a:srgbClr val="000000"/>
                </a:solidFill>
                <a:latin typeface="Arial" panose="020B0604020202020204" pitchFamily="34" charset="0"/>
              </a:rPr>
              <a:t>onnectivity, which is a standard Java API for database connectivity between the Java programming language and a wide range of databases.</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Java </a:t>
            </a:r>
            <a:r>
              <a:rPr lang="en-US" sz="2000" i="1" dirty="0">
                <a:latin typeface="Times New Roman" panose="02020603050405020304" pitchFamily="18" charset="0"/>
                <a:cs typeface="Times New Roman" panose="02020603050405020304" pitchFamily="18" charset="0"/>
              </a:rPr>
              <a:t>JDBC</a:t>
            </a:r>
            <a:r>
              <a:rPr lang="en-US" sz="2000" dirty="0">
                <a:latin typeface="Times New Roman" panose="02020603050405020304" pitchFamily="18" charset="0"/>
                <a:cs typeface="Times New Roman" panose="02020603050405020304" pitchFamily="18" charset="0"/>
              </a:rPr>
              <a:t> API enables Java applications to connect to relational databases like MySQL, PostgreSQL, MS SQL Server, Oracle, H2 Database etc.</a:t>
            </a:r>
          </a:p>
          <a:p>
            <a:pPr marL="285750" indent="-285750" algn="just">
              <a:lnSpc>
                <a:spcPct val="150000"/>
              </a:lnSpc>
              <a:buFont typeface="Wingdings" panose="05000000000000000000" pitchFamily="2" charset="2"/>
              <a:buChar char="Ø"/>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JDBC is a Java API that can access any kind of tabular data, especially data stored in a Relational Database. </a:t>
            </a:r>
            <a:endParaRPr lang="en-US" sz="200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JDBC Contains a set of classes and interface the allows the developer to establish a connection to a database.</a:t>
            </a:r>
            <a:endParaRPr lang="en-US" sz="2000"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JDBC is a Java API to connect and execute the query with the database. </a:t>
            </a:r>
          </a:p>
        </p:txBody>
      </p:sp>
      <p:sp>
        <p:nvSpPr>
          <p:cNvPr id="3" name="Rectangle 2"/>
          <p:cNvSpPr/>
          <p:nvPr/>
        </p:nvSpPr>
        <p:spPr>
          <a:xfrm>
            <a:off x="279400" y="221447"/>
            <a:ext cx="10147300" cy="677108"/>
          </a:xfrm>
          <a:prstGeom prst="rect">
            <a:avLst/>
          </a:prstGeom>
        </p:spPr>
        <p:txBody>
          <a:bodyPr wrap="square">
            <a:spAutoFit/>
          </a:bodyPr>
          <a:lstStyle/>
          <a:p>
            <a:r>
              <a:rPr lang="en-US" b="1" dirty="0"/>
              <a:t>Objective:  To become familiar with JDBC (Java Database Connectivity) </a:t>
            </a:r>
          </a:p>
          <a:p>
            <a:endParaRPr lang="en-US" sz="20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9250" y="4829453"/>
            <a:ext cx="6908800" cy="2028547"/>
          </a:xfrm>
          <a:prstGeom prst="rect">
            <a:avLst/>
          </a:prstGeom>
        </p:spPr>
      </p:pic>
    </p:spTree>
    <p:extLst>
      <p:ext uri="{BB962C8B-B14F-4D97-AF65-F5344CB8AC3E}">
        <p14:creationId xmlns:p14="http://schemas.microsoft.com/office/powerpoint/2010/main" val="4183349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621554" y="815789"/>
            <a:ext cx="10643346" cy="43942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t>1) Register the driver class</a:t>
            </a:r>
          </a:p>
          <a:p>
            <a:r>
              <a:rPr lang="en-US" dirty="0"/>
              <a:t>You must register the driver in your program before you use it. Registering the driver is the process by which the </a:t>
            </a:r>
            <a:r>
              <a:rPr lang="en-US" dirty="0" err="1"/>
              <a:t>MySQl</a:t>
            </a:r>
            <a:r>
              <a:rPr lang="en-US" dirty="0"/>
              <a:t> driver's class file is loaded into the memory, so it can be utilized as an implementation of the JDBC interfaces.</a:t>
            </a:r>
          </a:p>
          <a:p>
            <a:r>
              <a:rPr lang="en-US" b="1" dirty="0"/>
              <a:t>Driver class: </a:t>
            </a:r>
            <a:r>
              <a:rPr lang="en-US" dirty="0"/>
              <a:t>The driver class for the </a:t>
            </a:r>
            <a:r>
              <a:rPr lang="en-US" dirty="0" err="1"/>
              <a:t>mysql</a:t>
            </a:r>
            <a:r>
              <a:rPr lang="en-US" dirty="0"/>
              <a:t> database is </a:t>
            </a:r>
            <a:r>
              <a:rPr lang="en-US" b="1" dirty="0" err="1"/>
              <a:t>com.mysql.jdbc.Driver</a:t>
            </a:r>
            <a:r>
              <a:rPr lang="en-US" dirty="0"/>
              <a:t>.</a:t>
            </a:r>
          </a:p>
          <a:p>
            <a:endParaRPr lang="en-US" b="1" dirty="0"/>
          </a:p>
        </p:txBody>
      </p:sp>
      <p:sp>
        <p:nvSpPr>
          <p:cNvPr id="3" name="Rectangle 2"/>
          <p:cNvSpPr/>
          <p:nvPr/>
        </p:nvSpPr>
        <p:spPr>
          <a:xfrm>
            <a:off x="621554" y="3392438"/>
            <a:ext cx="10706100" cy="2031325"/>
          </a:xfrm>
          <a:prstGeom prst="rect">
            <a:avLst/>
          </a:prstGeom>
        </p:spPr>
        <p:txBody>
          <a:bodyPr wrap="square">
            <a:spAutoFit/>
          </a:bodyPr>
          <a:lstStyle/>
          <a:p>
            <a:r>
              <a:rPr lang="en-US" dirty="0"/>
              <a:t>The </a:t>
            </a:r>
            <a:r>
              <a:rPr lang="en-US" b="1" dirty="0" err="1"/>
              <a:t>forName</a:t>
            </a:r>
            <a:r>
              <a:rPr lang="en-US" b="1" dirty="0"/>
              <a:t>()</a:t>
            </a:r>
            <a:r>
              <a:rPr lang="en-US" dirty="0"/>
              <a:t> method of </a:t>
            </a:r>
            <a:r>
              <a:rPr lang="en-US" b="1" dirty="0"/>
              <a:t>Class</a:t>
            </a:r>
            <a:r>
              <a:rPr lang="en-US" dirty="0"/>
              <a:t> </a:t>
            </a:r>
            <a:r>
              <a:rPr lang="en-US" dirty="0" err="1"/>
              <a:t>class</a:t>
            </a:r>
            <a:r>
              <a:rPr lang="en-US" dirty="0"/>
              <a:t> is used to register the driver class. This method is used to dynamically load the driver class.</a:t>
            </a:r>
          </a:p>
          <a:p>
            <a:r>
              <a:rPr lang="en-US" b="1" dirty="0"/>
              <a:t>Syntax of </a:t>
            </a:r>
            <a:r>
              <a:rPr lang="en-US" b="1" dirty="0" err="1"/>
              <a:t>forName</a:t>
            </a:r>
            <a:r>
              <a:rPr lang="en-US" b="1" dirty="0"/>
              <a:t>() method</a:t>
            </a:r>
          </a:p>
          <a:p>
            <a:endParaRPr lang="en-US" dirty="0"/>
          </a:p>
          <a:p>
            <a:r>
              <a:rPr lang="en-US" dirty="0"/>
              <a:t>Example to register the </a:t>
            </a:r>
            <a:r>
              <a:rPr lang="en-US" dirty="0" err="1"/>
              <a:t>MYSQLDriver</a:t>
            </a:r>
            <a:r>
              <a:rPr lang="en-US" dirty="0"/>
              <a:t> class</a:t>
            </a:r>
            <a:endParaRPr lang="en-US" b="1" dirty="0"/>
          </a:p>
          <a:p>
            <a:endParaRPr lang="en-US" dirty="0"/>
          </a:p>
          <a:p>
            <a:r>
              <a:rPr lang="en-US" b="1" dirty="0" err="1"/>
              <a:t>Class.forName</a:t>
            </a:r>
            <a:r>
              <a:rPr lang="en-US" b="1" dirty="0"/>
              <a:t>("</a:t>
            </a:r>
            <a:r>
              <a:rPr lang="en-US" b="1" dirty="0" err="1"/>
              <a:t>oracle.jdbc.driver.OracleDriver</a:t>
            </a:r>
            <a:r>
              <a:rPr lang="en-US" b="1" dirty="0"/>
              <a:t>");</a:t>
            </a:r>
          </a:p>
        </p:txBody>
      </p:sp>
    </p:spTree>
    <p:extLst>
      <p:ext uri="{BB962C8B-B14F-4D97-AF65-F5344CB8AC3E}">
        <p14:creationId xmlns:p14="http://schemas.microsoft.com/office/powerpoint/2010/main" val="1110087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952500" y="829629"/>
            <a:ext cx="9347946" cy="439420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t>2) Create the connection object</a:t>
            </a:r>
          </a:p>
          <a:p>
            <a:r>
              <a:rPr lang="en-US" dirty="0"/>
              <a:t>The </a:t>
            </a:r>
            <a:r>
              <a:rPr lang="en-US" b="1" dirty="0" err="1"/>
              <a:t>getConnection</a:t>
            </a:r>
            <a:r>
              <a:rPr lang="en-US" dirty="0"/>
              <a:t>() method of </a:t>
            </a:r>
            <a:r>
              <a:rPr lang="en-US" b="1" dirty="0" err="1"/>
              <a:t>DriverManager</a:t>
            </a:r>
            <a:r>
              <a:rPr lang="en-US" dirty="0"/>
              <a:t> class is used to establish connection with the database.</a:t>
            </a:r>
          </a:p>
          <a:p>
            <a:r>
              <a:rPr lang="en-US" b="1" dirty="0"/>
              <a:t>Syntax of </a:t>
            </a:r>
            <a:r>
              <a:rPr lang="en-US" b="1" dirty="0" err="1"/>
              <a:t>getConnection</a:t>
            </a:r>
            <a:r>
              <a:rPr lang="en-US" b="1" dirty="0"/>
              <a:t>() method</a:t>
            </a:r>
          </a:p>
          <a:p>
            <a:r>
              <a:rPr lang="en-US" dirty="0"/>
              <a:t>1) </a:t>
            </a:r>
            <a:r>
              <a:rPr lang="en-US" b="1" dirty="0"/>
              <a:t>public</a:t>
            </a:r>
            <a:r>
              <a:rPr lang="en-US" dirty="0"/>
              <a:t> </a:t>
            </a:r>
            <a:r>
              <a:rPr lang="en-US" b="1" dirty="0"/>
              <a:t>static</a:t>
            </a:r>
            <a:r>
              <a:rPr lang="en-US" dirty="0"/>
              <a:t> Connection </a:t>
            </a:r>
            <a:r>
              <a:rPr lang="en-US" dirty="0" err="1"/>
              <a:t>getConnection</a:t>
            </a:r>
            <a:r>
              <a:rPr lang="en-US" dirty="0"/>
              <a:t>(String </a:t>
            </a:r>
            <a:r>
              <a:rPr lang="en-US" dirty="0" err="1"/>
              <a:t>url</a:t>
            </a:r>
            <a:r>
              <a:rPr lang="en-US" dirty="0"/>
              <a:t>) </a:t>
            </a:r>
            <a:r>
              <a:rPr lang="en-US" b="1" dirty="0"/>
              <a:t>throws</a:t>
            </a:r>
            <a:r>
              <a:rPr lang="en-US" dirty="0"/>
              <a:t> </a:t>
            </a:r>
            <a:r>
              <a:rPr lang="en-US" dirty="0" err="1"/>
              <a:t>SQLException</a:t>
            </a:r>
            <a:r>
              <a:rPr lang="en-US" dirty="0"/>
              <a:t>  </a:t>
            </a:r>
          </a:p>
          <a:p>
            <a:r>
              <a:rPr lang="en-US" dirty="0"/>
              <a:t>2) </a:t>
            </a:r>
            <a:r>
              <a:rPr lang="en-US" b="1" dirty="0"/>
              <a:t>public</a:t>
            </a:r>
            <a:r>
              <a:rPr lang="en-US" dirty="0"/>
              <a:t> </a:t>
            </a:r>
            <a:r>
              <a:rPr lang="en-US" b="1" dirty="0"/>
              <a:t>static</a:t>
            </a:r>
            <a:r>
              <a:rPr lang="en-US" dirty="0"/>
              <a:t> Connection </a:t>
            </a:r>
            <a:r>
              <a:rPr lang="en-US" dirty="0" err="1"/>
              <a:t>getConnection</a:t>
            </a:r>
            <a:r>
              <a:rPr lang="en-US" dirty="0"/>
              <a:t>(String </a:t>
            </a:r>
            <a:r>
              <a:rPr lang="en-US" dirty="0" err="1"/>
              <a:t>url,String</a:t>
            </a:r>
            <a:r>
              <a:rPr lang="en-US" dirty="0"/>
              <a:t> </a:t>
            </a:r>
            <a:r>
              <a:rPr lang="en-US" dirty="0" err="1"/>
              <a:t>name,String</a:t>
            </a:r>
            <a:r>
              <a:rPr lang="en-US" dirty="0"/>
              <a:t> </a:t>
            </a:r>
            <a:r>
              <a:rPr lang="en-US" dirty="0" err="1"/>
              <a:t>passwor</a:t>
            </a:r>
            <a:endParaRPr lang="en-US" dirty="0"/>
          </a:p>
          <a:p>
            <a:r>
              <a:rPr lang="en-US" b="1" dirty="0"/>
              <a:t>throws</a:t>
            </a:r>
            <a:r>
              <a:rPr lang="en-US" dirty="0"/>
              <a:t> </a:t>
            </a:r>
            <a:r>
              <a:rPr lang="en-US" dirty="0" err="1"/>
              <a:t>SQLException</a:t>
            </a:r>
            <a:r>
              <a:rPr lang="en-US" dirty="0"/>
              <a:t>  </a:t>
            </a:r>
          </a:p>
          <a:p>
            <a:endParaRPr lang="en-US" dirty="0"/>
          </a:p>
        </p:txBody>
      </p:sp>
      <p:sp>
        <p:nvSpPr>
          <p:cNvPr id="3" name="Rectangle 2"/>
          <p:cNvSpPr/>
          <p:nvPr/>
        </p:nvSpPr>
        <p:spPr>
          <a:xfrm>
            <a:off x="381746" y="3900390"/>
            <a:ext cx="11175254" cy="2028761"/>
          </a:xfrm>
          <a:prstGeom prst="rect">
            <a:avLst/>
          </a:prstGeom>
        </p:spPr>
        <p:txBody>
          <a:bodyPr wrap="square">
            <a:spAutoFit/>
          </a:bodyPr>
          <a:lstStyle/>
          <a:p>
            <a:pPr marR="0" lvl="0">
              <a:lnSpc>
                <a:spcPts val="1575"/>
              </a:lnSpc>
              <a:spcBef>
                <a:spcPts val="300"/>
              </a:spcBef>
              <a:spcAft>
                <a:spcPts val="800"/>
              </a:spcAft>
              <a:tabLst>
                <a:tab pos="457200" algn="l"/>
              </a:tabLst>
            </a:pPr>
            <a:r>
              <a:rPr lang="en-US"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Connection URL: </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The connection URL for the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mysql</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database is</a:t>
            </a:r>
          </a:p>
          <a:p>
            <a:pPr marR="0" lvl="0">
              <a:lnSpc>
                <a:spcPts val="1575"/>
              </a:lnSpc>
              <a:spcBef>
                <a:spcPts val="300"/>
              </a:spcBef>
              <a:spcAft>
                <a:spcPts val="800"/>
              </a:spcAft>
              <a:tabLst>
                <a:tab pos="457200" algn="l"/>
              </a:tabLst>
            </a:pPr>
            <a:r>
              <a:rPr lang="en-US" b="1"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jdbc:mysql</a:t>
            </a:r>
            <a:r>
              <a:rPr lang="en-US" b="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://localhost:3306/software</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p>
          <a:p>
            <a:pPr marR="0" lvl="0">
              <a:lnSpc>
                <a:spcPts val="1575"/>
              </a:lnSpc>
              <a:spcBef>
                <a:spcPts val="300"/>
              </a:spcBef>
              <a:spcAft>
                <a:spcPts val="800"/>
              </a:spcAft>
              <a:tabLst>
                <a:tab pos="457200" algn="l"/>
              </a:tabLst>
            </a:pPr>
            <a:endPar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endParaRPr>
          </a:p>
          <a:p>
            <a:pPr marR="0" lvl="0">
              <a:lnSpc>
                <a:spcPts val="1575"/>
              </a:lnSpc>
              <a:spcBef>
                <a:spcPts val="300"/>
              </a:spcBef>
              <a:spcAft>
                <a:spcPts val="800"/>
              </a:spcAft>
              <a:tabLst>
                <a:tab pos="457200" algn="l"/>
              </a:tabLst>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where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jdbc</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is the API,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mysql</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is the database, localhost is the server name on which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mysql</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is</a:t>
            </a:r>
          </a:p>
          <a:p>
            <a:pPr marR="0" lvl="0">
              <a:lnSpc>
                <a:spcPts val="1575"/>
              </a:lnSpc>
              <a:spcBef>
                <a:spcPts val="300"/>
              </a:spcBef>
              <a:spcAft>
                <a:spcPts val="800"/>
              </a:spcAft>
              <a:tabLst>
                <a:tab pos="457200" algn="l"/>
              </a:tabLst>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running, we may also use IP address, 3306 is the port number and </a:t>
            </a:r>
            <a:r>
              <a:rPr lang="en-US" dirty="0" err="1">
                <a:solidFill>
                  <a:srgbClr val="000000"/>
                </a:solidFill>
                <a:latin typeface="Verdana" panose="020B0604030504040204" pitchFamily="34" charset="0"/>
                <a:ea typeface="Times New Roman" panose="02020603050405020304" pitchFamily="18" charset="0"/>
                <a:cs typeface="Times New Roman" panose="02020603050405020304" pitchFamily="18" charset="0"/>
              </a:rPr>
              <a:t>dbname</a:t>
            </a: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is the database </a:t>
            </a:r>
          </a:p>
          <a:p>
            <a:pPr marR="0" lvl="0">
              <a:lnSpc>
                <a:spcPts val="1575"/>
              </a:lnSpc>
              <a:spcBef>
                <a:spcPts val="300"/>
              </a:spcBef>
              <a:spcAft>
                <a:spcPts val="800"/>
              </a:spcAft>
              <a:tabLst>
                <a:tab pos="457200" algn="l"/>
              </a:tabLst>
            </a:pPr>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name. </a:t>
            </a:r>
            <a:endParaRPr lang="en-US" sz="2400" dirty="0">
              <a:solidFill>
                <a:srgbClr val="000000"/>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84913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Steps to connect to the database in java</a:t>
            </a:r>
          </a:p>
        </p:txBody>
      </p:sp>
      <p:sp>
        <p:nvSpPr>
          <p:cNvPr id="3" name="Content Placeholder 2"/>
          <p:cNvSpPr>
            <a:spLocks noGrp="1"/>
          </p:cNvSpPr>
          <p:nvPr>
            <p:ph idx="1"/>
          </p:nvPr>
        </p:nvSpPr>
        <p:spPr>
          <a:xfrm>
            <a:off x="1128060" y="2369671"/>
            <a:ext cx="9347946" cy="4394200"/>
          </a:xfrm>
        </p:spPr>
        <p:txBody>
          <a:bodyPr>
            <a:normAutofit/>
          </a:bodyPr>
          <a:lstStyle/>
          <a:p>
            <a:r>
              <a:rPr lang="en-US" b="1" dirty="0"/>
              <a:t>3) Create the Statement object</a:t>
            </a:r>
          </a:p>
          <a:p>
            <a:r>
              <a:rPr lang="en-US" dirty="0"/>
              <a:t>The </a:t>
            </a:r>
            <a:r>
              <a:rPr lang="en-US" b="1" dirty="0"/>
              <a:t>createStatement</a:t>
            </a:r>
            <a:r>
              <a:rPr lang="en-US" dirty="0"/>
              <a:t>() method of </a:t>
            </a:r>
            <a:r>
              <a:rPr lang="en-US" b="1" dirty="0"/>
              <a:t>Connection</a:t>
            </a:r>
            <a:r>
              <a:rPr lang="en-US" dirty="0"/>
              <a:t> interface is used to create statement. The object of statement is responsible to execute queries with the database.</a:t>
            </a:r>
          </a:p>
          <a:p>
            <a:r>
              <a:rPr lang="en-US" dirty="0"/>
              <a:t>Syntax of createStatement() method</a:t>
            </a:r>
          </a:p>
          <a:p>
            <a:r>
              <a:rPr lang="en-US" b="1" dirty="0"/>
              <a:t>public</a:t>
            </a:r>
            <a:r>
              <a:rPr lang="en-US" dirty="0"/>
              <a:t> Statement createStatement()</a:t>
            </a:r>
            <a:r>
              <a:rPr lang="en-US" b="1" dirty="0"/>
              <a:t>throws</a:t>
            </a:r>
            <a:r>
              <a:rPr lang="en-US" dirty="0"/>
              <a:t> </a:t>
            </a:r>
            <a:r>
              <a:rPr lang="en-US" dirty="0" err="1"/>
              <a:t>SQLException</a:t>
            </a:r>
            <a:r>
              <a:rPr lang="en-US" dirty="0"/>
              <a:t> </a:t>
            </a:r>
          </a:p>
          <a:p>
            <a:r>
              <a:rPr lang="en-US" dirty="0"/>
              <a:t> </a:t>
            </a:r>
          </a:p>
          <a:p>
            <a:r>
              <a:rPr lang="en-US" dirty="0"/>
              <a:t>Example to create the statement object</a:t>
            </a:r>
            <a:endParaRPr lang="en-US" b="1" dirty="0"/>
          </a:p>
          <a:p>
            <a:pPr lvl="0"/>
            <a:r>
              <a:rPr lang="en-US" b="1" dirty="0"/>
              <a:t>Statement stmt=</a:t>
            </a:r>
            <a:r>
              <a:rPr lang="en-US" b="1" dirty="0" err="1"/>
              <a:t>con.createStatement</a:t>
            </a:r>
            <a:r>
              <a:rPr lang="en-US" b="1" dirty="0"/>
              <a:t>();</a:t>
            </a:r>
            <a:r>
              <a:rPr lang="en-US" dirty="0"/>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Steps to connect to the database in java</a:t>
            </a:r>
          </a:p>
        </p:txBody>
      </p:sp>
      <p:sp>
        <p:nvSpPr>
          <p:cNvPr id="3" name="Content Placeholder 2"/>
          <p:cNvSpPr>
            <a:spLocks noGrp="1"/>
          </p:cNvSpPr>
          <p:nvPr>
            <p:ph idx="1"/>
          </p:nvPr>
        </p:nvSpPr>
        <p:spPr>
          <a:xfrm>
            <a:off x="1128060" y="2369671"/>
            <a:ext cx="9347946" cy="4394200"/>
          </a:xfrm>
        </p:spPr>
        <p:txBody>
          <a:bodyPr>
            <a:normAutofit lnSpcReduction="10000"/>
          </a:bodyPr>
          <a:lstStyle/>
          <a:p>
            <a:pPr lvl="0"/>
            <a:r>
              <a:rPr lang="en-US" b="1" dirty="0"/>
              <a:t>4) Execute the query</a:t>
            </a:r>
          </a:p>
          <a:p>
            <a:r>
              <a:rPr lang="en-US" dirty="0"/>
              <a:t>The </a:t>
            </a:r>
            <a:r>
              <a:rPr lang="en-US" b="1" dirty="0"/>
              <a:t>executeQuery</a:t>
            </a:r>
            <a:r>
              <a:rPr lang="en-US" dirty="0"/>
              <a:t>() method of Statement interface is used to execute queries to the database. This method returns the object of ResultSet that can be used to get all the records of a table.</a:t>
            </a:r>
          </a:p>
          <a:p>
            <a:pPr lvl="0"/>
            <a:r>
              <a:rPr lang="en-US" dirty="0"/>
              <a:t>Syntax of executeQuery() method</a:t>
            </a:r>
          </a:p>
          <a:p>
            <a:pPr lvl="0"/>
            <a:r>
              <a:rPr lang="en-US" b="1" dirty="0"/>
              <a:t>public</a:t>
            </a:r>
            <a:r>
              <a:rPr lang="en-US" dirty="0"/>
              <a:t> ResultSet executeQuery(String </a:t>
            </a:r>
            <a:r>
              <a:rPr lang="en-US" dirty="0" err="1"/>
              <a:t>sql</a:t>
            </a:r>
            <a:r>
              <a:rPr lang="en-US" dirty="0"/>
              <a:t>)</a:t>
            </a:r>
            <a:r>
              <a:rPr lang="en-US" b="1" dirty="0"/>
              <a:t>throws</a:t>
            </a:r>
            <a:r>
              <a:rPr lang="en-US" dirty="0"/>
              <a:t> </a:t>
            </a:r>
            <a:r>
              <a:rPr lang="en-US" dirty="0" err="1"/>
              <a:t>SQLException</a:t>
            </a:r>
            <a:r>
              <a:rPr lang="en-US" dirty="0"/>
              <a:t>  </a:t>
            </a:r>
          </a:p>
          <a:p>
            <a:r>
              <a:rPr lang="en-US" dirty="0"/>
              <a:t>Example to execute query</a:t>
            </a:r>
            <a:endParaRPr lang="en-US" b="1" dirty="0"/>
          </a:p>
          <a:p>
            <a:pPr lvl="0"/>
            <a:r>
              <a:rPr lang="en-US" dirty="0"/>
              <a:t>ResultSet rs=</a:t>
            </a:r>
            <a:r>
              <a:rPr lang="en-US" dirty="0" err="1"/>
              <a:t>stmt.executeQuery</a:t>
            </a:r>
            <a:r>
              <a:rPr lang="en-US" dirty="0"/>
              <a:t>("select * from </a:t>
            </a:r>
            <a:r>
              <a:rPr lang="en-US" dirty="0" err="1"/>
              <a:t>emp</a:t>
            </a:r>
            <a:r>
              <a:rPr lang="en-US" dirty="0"/>
              <a:t>");  </a:t>
            </a:r>
          </a:p>
          <a:p>
            <a:pPr lvl="0"/>
            <a:r>
              <a:rPr lang="en-US" dirty="0"/>
              <a:t>  </a:t>
            </a:r>
          </a:p>
          <a:p>
            <a:pPr lvl="0"/>
            <a:r>
              <a:rPr lang="en-US" b="1" dirty="0"/>
              <a:t>while</a:t>
            </a:r>
            <a:r>
              <a:rPr lang="en-US" dirty="0"/>
              <a:t>(</a:t>
            </a:r>
            <a:r>
              <a:rPr lang="en-US" dirty="0" err="1"/>
              <a:t>rs.next</a:t>
            </a:r>
            <a:r>
              <a:rPr lang="en-US" dirty="0"/>
              <a:t>()){  </a:t>
            </a:r>
          </a:p>
          <a:p>
            <a:pPr lvl="0"/>
            <a:r>
              <a:rPr lang="en-US" dirty="0" err="1"/>
              <a:t>System.out.println</a:t>
            </a:r>
            <a:r>
              <a:rPr lang="en-US" dirty="0"/>
              <a:t>(</a:t>
            </a:r>
            <a:r>
              <a:rPr lang="en-US" dirty="0" err="1"/>
              <a:t>rs.getInt</a:t>
            </a:r>
            <a:r>
              <a:rPr lang="en-US" dirty="0"/>
              <a:t>(1)+" "+</a:t>
            </a:r>
            <a:r>
              <a:rPr lang="en-US" dirty="0" err="1"/>
              <a:t>rs.getString</a:t>
            </a:r>
            <a:r>
              <a:rPr lang="en-US" dirty="0"/>
              <a:t>(2));  </a:t>
            </a:r>
          </a:p>
          <a:p>
            <a:r>
              <a:rPr 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t>Steps to connect to the database in java</a:t>
            </a:r>
          </a:p>
        </p:txBody>
      </p:sp>
      <p:sp>
        <p:nvSpPr>
          <p:cNvPr id="3" name="Content Placeholder 2"/>
          <p:cNvSpPr>
            <a:spLocks noGrp="1"/>
          </p:cNvSpPr>
          <p:nvPr>
            <p:ph idx="1"/>
          </p:nvPr>
        </p:nvSpPr>
        <p:spPr>
          <a:xfrm>
            <a:off x="1115533" y="2221754"/>
            <a:ext cx="10288493" cy="4394200"/>
          </a:xfrm>
        </p:spPr>
        <p:txBody>
          <a:bodyPr>
            <a:normAutofit fontScale="40000" lnSpcReduction="20000"/>
          </a:bodyPr>
          <a:lstStyle/>
          <a:p>
            <a:pPr lvl="0"/>
            <a:r>
              <a:rPr lang="en-US" sz="4800" b="1" dirty="0"/>
              <a:t>5) Close the connection object</a:t>
            </a:r>
          </a:p>
          <a:p>
            <a:r>
              <a:rPr lang="en-US" sz="4800" dirty="0"/>
              <a:t>By closing connection object statement and ResultSet will be closed automatically. The close() method of Connection interface is used to close the connection.</a:t>
            </a:r>
          </a:p>
          <a:p>
            <a:pPr lvl="0"/>
            <a:r>
              <a:rPr lang="en-US" sz="4800" dirty="0"/>
              <a:t>Syntax of close() method</a:t>
            </a:r>
          </a:p>
          <a:p>
            <a:r>
              <a:rPr lang="en-US" sz="4800" dirty="0"/>
              <a:t> </a:t>
            </a:r>
          </a:p>
          <a:p>
            <a:r>
              <a:rPr lang="en-US" sz="4800" dirty="0"/>
              <a:t> </a:t>
            </a:r>
          </a:p>
          <a:p>
            <a:pPr lvl="0"/>
            <a:r>
              <a:rPr lang="en-US" sz="4800" b="1" dirty="0"/>
              <a:t>public</a:t>
            </a:r>
            <a:r>
              <a:rPr lang="en-US" sz="4800" dirty="0"/>
              <a:t> </a:t>
            </a:r>
            <a:r>
              <a:rPr lang="en-US" sz="4800" b="1" dirty="0"/>
              <a:t>void</a:t>
            </a:r>
            <a:r>
              <a:rPr lang="en-US" sz="4800" dirty="0"/>
              <a:t> close()</a:t>
            </a:r>
            <a:r>
              <a:rPr lang="en-US" sz="4800" b="1" dirty="0"/>
              <a:t>throws</a:t>
            </a:r>
            <a:r>
              <a:rPr lang="en-US" sz="4800" dirty="0"/>
              <a:t> </a:t>
            </a:r>
            <a:r>
              <a:rPr lang="en-US" sz="4800" dirty="0" err="1"/>
              <a:t>SQLException</a:t>
            </a:r>
            <a:r>
              <a:rPr lang="en-US" sz="4800" dirty="0"/>
              <a:t>  </a:t>
            </a:r>
          </a:p>
          <a:p>
            <a:r>
              <a:rPr lang="en-US" sz="4800" dirty="0"/>
              <a:t> </a:t>
            </a:r>
          </a:p>
          <a:p>
            <a:r>
              <a:rPr lang="en-US" sz="4800" dirty="0"/>
              <a:t>Example to close connection</a:t>
            </a:r>
            <a:endParaRPr lang="en-US" sz="4800" b="1" dirty="0"/>
          </a:p>
          <a:p>
            <a:pPr lvl="0"/>
            <a:r>
              <a:rPr lang="en-US" sz="4800" dirty="0" err="1"/>
              <a:t>con.close</a:t>
            </a:r>
            <a:r>
              <a:rPr lang="en-US" sz="4800" dirty="0"/>
              <a:t>();  </a:t>
            </a:r>
          </a:p>
          <a:p>
            <a:r>
              <a:rPr lang="en-US" sz="4800" dirty="0"/>
              <a:t> </a:t>
            </a:r>
          </a:p>
          <a:p>
            <a:pPr lvl="0"/>
            <a:endParaRPr lang="en-US" sz="45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730240"/>
            <a:ext cx="10134600" cy="6093976"/>
          </a:xfrm>
          <a:prstGeom prst="rect">
            <a:avLst/>
          </a:prstGeom>
        </p:spPr>
        <p:txBody>
          <a:bodyPr wrap="square">
            <a:spAutoFit/>
          </a:bodyPr>
          <a:lstStyle/>
          <a:p>
            <a:r>
              <a:rPr lang="en-US" b="1" dirty="0">
                <a:solidFill>
                  <a:srgbClr val="3A3A3A"/>
                </a:solidFill>
                <a:latin typeface="Work Sans"/>
              </a:rPr>
              <a:t>JDBC </a:t>
            </a:r>
            <a:r>
              <a:rPr lang="en-US" b="1" dirty="0" err="1">
                <a:solidFill>
                  <a:srgbClr val="3A3A3A"/>
                </a:solidFill>
                <a:latin typeface="Work Sans"/>
              </a:rPr>
              <a:t>ResultSet</a:t>
            </a:r>
            <a:r>
              <a:rPr lang="en-US" b="1" dirty="0">
                <a:solidFill>
                  <a:srgbClr val="3A3A3A"/>
                </a:solidFill>
                <a:latin typeface="Work Sans"/>
              </a:rPr>
              <a:t> Interface</a:t>
            </a:r>
          </a:p>
          <a:p>
            <a:endParaRPr lang="en-US" b="1" dirty="0">
              <a:solidFill>
                <a:srgbClr val="3A3A3A"/>
              </a:solidFill>
              <a:latin typeface="Work Sans"/>
            </a:endParaRPr>
          </a:p>
          <a:p>
            <a:pPr algn="just"/>
            <a:r>
              <a:rPr lang="en-US" dirty="0">
                <a:solidFill>
                  <a:srgbClr val="000000"/>
                </a:solidFill>
                <a:latin typeface="Arial" panose="020B0604020202020204" pitchFamily="34" charset="0"/>
              </a:rPr>
              <a:t>The SQL statements that read data from a database query, return the data in a result set. The </a:t>
            </a:r>
            <a:r>
              <a:rPr lang="en-US" i="1" dirty="0" err="1">
                <a:solidFill>
                  <a:srgbClr val="000000"/>
                </a:solidFill>
                <a:latin typeface="Arial" panose="020B0604020202020204" pitchFamily="34" charset="0"/>
              </a:rPr>
              <a:t>java.sql.ResultSet</a:t>
            </a:r>
            <a:r>
              <a:rPr lang="en-US" dirty="0">
                <a:solidFill>
                  <a:srgbClr val="000000"/>
                </a:solidFill>
                <a:latin typeface="Arial" panose="020B0604020202020204" pitchFamily="34" charset="0"/>
              </a:rPr>
              <a:t> interface represents the result set of a database query.</a:t>
            </a:r>
          </a:p>
          <a:p>
            <a:pPr algn="just"/>
            <a:endParaRPr lang="en-US" dirty="0">
              <a:solidFill>
                <a:srgbClr val="000000"/>
              </a:solidFill>
              <a:latin typeface="Arial" panose="020B0604020202020204" pitchFamily="34" charset="0"/>
            </a:endParaRPr>
          </a:p>
          <a:p>
            <a:endParaRPr lang="en-US" b="1" dirty="0">
              <a:solidFill>
                <a:srgbClr val="3A3A3A"/>
              </a:solidFill>
              <a:latin typeface="Work Sans"/>
            </a:endParaRPr>
          </a:p>
          <a:p>
            <a:endParaRPr lang="en-US" b="1" dirty="0">
              <a:solidFill>
                <a:srgbClr val="3A3A3A"/>
              </a:solidFill>
              <a:latin typeface="Work Sans"/>
            </a:endParaRPr>
          </a:p>
          <a:p>
            <a:r>
              <a:rPr lang="en-US" dirty="0" err="1">
                <a:solidFill>
                  <a:srgbClr val="3A3A3A"/>
                </a:solidFill>
                <a:latin typeface="Work Sans"/>
              </a:rPr>
              <a:t>ResultSet</a:t>
            </a:r>
            <a:r>
              <a:rPr lang="en-US" dirty="0">
                <a:solidFill>
                  <a:srgbClr val="3A3A3A"/>
                </a:solidFill>
                <a:latin typeface="Work Sans"/>
              </a:rPr>
              <a:t> Interface is present in the </a:t>
            </a:r>
            <a:r>
              <a:rPr lang="en-US" dirty="0" err="1">
                <a:solidFill>
                  <a:srgbClr val="3A3A3A"/>
                </a:solidFill>
                <a:latin typeface="Work Sans"/>
              </a:rPr>
              <a:t>java.sql</a:t>
            </a:r>
            <a:r>
              <a:rPr lang="en-US" dirty="0">
                <a:solidFill>
                  <a:srgbClr val="3A3A3A"/>
                </a:solidFill>
                <a:latin typeface="Work Sans"/>
              </a:rPr>
              <a:t> package. It is used to store the data which are returned from the database table after the execution of the SQL statements in the Java Program. The object of </a:t>
            </a:r>
            <a:r>
              <a:rPr lang="en-US" dirty="0" err="1">
                <a:solidFill>
                  <a:srgbClr val="3A3A3A"/>
                </a:solidFill>
                <a:latin typeface="Work Sans"/>
              </a:rPr>
              <a:t>ResultSet</a:t>
            </a:r>
            <a:r>
              <a:rPr lang="en-US" dirty="0">
                <a:solidFill>
                  <a:srgbClr val="3A3A3A"/>
                </a:solidFill>
                <a:latin typeface="Work Sans"/>
              </a:rPr>
              <a:t> maintains cursor point at the result data. </a:t>
            </a:r>
          </a:p>
          <a:p>
            <a:endParaRPr lang="en-US" dirty="0">
              <a:solidFill>
                <a:srgbClr val="3A3A3A"/>
              </a:solidFill>
              <a:latin typeface="Work Sans"/>
            </a:endParaRPr>
          </a:p>
          <a:p>
            <a:r>
              <a:rPr lang="en-US" dirty="0">
                <a:solidFill>
                  <a:srgbClr val="3A3A3A"/>
                </a:solidFill>
                <a:latin typeface="Work Sans"/>
              </a:rPr>
              <a:t>In default, the cursor positions before the first row of the result data.</a:t>
            </a:r>
          </a:p>
          <a:p>
            <a:endParaRPr lang="en-US" dirty="0">
              <a:solidFill>
                <a:srgbClr val="3A3A3A"/>
              </a:solidFill>
              <a:latin typeface="Work Sans"/>
            </a:endParaRPr>
          </a:p>
          <a:p>
            <a:r>
              <a:rPr lang="en-US" dirty="0">
                <a:solidFill>
                  <a:srgbClr val="3A3A3A"/>
                </a:solidFill>
                <a:latin typeface="Work Sans"/>
              </a:rPr>
              <a:t>The next() method is used to move the cursor to the next position in a forward direction. It will return FALSE if there are no more records. </a:t>
            </a:r>
          </a:p>
          <a:p>
            <a:endParaRPr lang="en-US" dirty="0">
              <a:solidFill>
                <a:srgbClr val="3A3A3A"/>
              </a:solidFill>
              <a:latin typeface="Work Sans"/>
            </a:endParaRPr>
          </a:p>
          <a:p>
            <a:r>
              <a:rPr lang="en-US" dirty="0">
                <a:solidFill>
                  <a:srgbClr val="3A3A3A"/>
                </a:solidFill>
                <a:latin typeface="Work Sans"/>
              </a:rPr>
              <a:t>It retrieves data by calling the </a:t>
            </a:r>
            <a:r>
              <a:rPr lang="en-US" dirty="0" err="1">
                <a:solidFill>
                  <a:srgbClr val="3A3A3A"/>
                </a:solidFill>
                <a:latin typeface="Work Sans"/>
              </a:rPr>
              <a:t>executeQuery</a:t>
            </a:r>
            <a:r>
              <a:rPr lang="en-US" dirty="0">
                <a:solidFill>
                  <a:srgbClr val="3A3A3A"/>
                </a:solidFill>
                <a:latin typeface="Work Sans"/>
              </a:rPr>
              <a:t>() method using any of the statement objects.</a:t>
            </a:r>
          </a:p>
          <a:p>
            <a:endParaRPr lang="en-US" b="0" i="0" dirty="0">
              <a:solidFill>
                <a:srgbClr val="3A3A3A"/>
              </a:solidFill>
              <a:effectLst/>
              <a:latin typeface="Work Sans"/>
            </a:endParaRPr>
          </a:p>
          <a:p>
            <a:r>
              <a:rPr lang="en-US" dirty="0"/>
              <a:t>The object of </a:t>
            </a:r>
            <a:r>
              <a:rPr lang="en-US" dirty="0" err="1"/>
              <a:t>ResultSet</a:t>
            </a:r>
            <a:r>
              <a:rPr lang="en-US" dirty="0"/>
              <a:t> maintains a cursor pointing to a row of a table. Initially, cursor points to before the first row.</a:t>
            </a:r>
            <a:endParaRPr lang="en-US" dirty="0">
              <a:solidFill>
                <a:srgbClr val="000000"/>
              </a:solidFill>
              <a:latin typeface="Arial" panose="020B0604020202020204" pitchFamily="34" charset="0"/>
            </a:endParaRPr>
          </a:p>
          <a:p>
            <a:endParaRPr lang="en-US" b="0" i="0" dirty="0">
              <a:solidFill>
                <a:srgbClr val="3A3A3A"/>
              </a:solidFill>
              <a:effectLst/>
              <a:latin typeface="Work Sans"/>
            </a:endParaRPr>
          </a:p>
        </p:txBody>
      </p:sp>
    </p:spTree>
    <p:extLst>
      <p:ext uri="{BB962C8B-B14F-4D97-AF65-F5344CB8AC3E}">
        <p14:creationId xmlns:p14="http://schemas.microsoft.com/office/powerpoint/2010/main" val="966808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5974" y="625474"/>
            <a:ext cx="10360025" cy="6232525"/>
          </a:xfrm>
          <a:prstGeom prst="rect">
            <a:avLst/>
          </a:prstGeom>
        </p:spPr>
      </p:pic>
    </p:spTree>
    <p:extLst>
      <p:ext uri="{BB962C8B-B14F-4D97-AF65-F5344CB8AC3E}">
        <p14:creationId xmlns:p14="http://schemas.microsoft.com/office/powerpoint/2010/main" val="941215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C5E4C3-6CE8-4720-9CF5-6A7566510C8A}"/>
              </a:ext>
            </a:extLst>
          </p:cNvPr>
          <p:cNvSpPr txBox="1"/>
          <p:nvPr/>
        </p:nvSpPr>
        <p:spPr>
          <a:xfrm>
            <a:off x="371060" y="1290361"/>
            <a:ext cx="10694505" cy="3539430"/>
          </a:xfrm>
          <a:prstGeom prst="rect">
            <a:avLst/>
          </a:prstGeom>
          <a:noFill/>
        </p:spPr>
        <p:txBody>
          <a:bodyPr wrap="square">
            <a:spAutoFit/>
          </a:bodyPr>
          <a:lstStyle/>
          <a:p>
            <a:pPr algn="just"/>
            <a:r>
              <a:rPr lang="en-US" sz="3200" b="0" i="0" dirty="0">
                <a:solidFill>
                  <a:srgbClr val="242729"/>
                </a:solidFill>
                <a:effectLst/>
                <a:latin typeface="Arial" panose="020B0604020202020204" pitchFamily="34" charset="0"/>
              </a:rPr>
              <a:t>We cannot create any object for any interface. But it is possible to assign a class object which is implementing that interface to the reference variable of that interface. </a:t>
            </a:r>
          </a:p>
          <a:p>
            <a:pPr algn="just"/>
            <a:endParaRPr lang="en-US" sz="3200" dirty="0">
              <a:solidFill>
                <a:srgbClr val="242729"/>
              </a:solidFill>
              <a:latin typeface="Arial" panose="020B0604020202020204" pitchFamily="34" charset="0"/>
            </a:endParaRPr>
          </a:p>
          <a:p>
            <a:pPr algn="just"/>
            <a:r>
              <a:rPr lang="en-US" sz="3200" b="0" i="0" dirty="0">
                <a:solidFill>
                  <a:srgbClr val="242729"/>
                </a:solidFill>
                <a:effectLst/>
                <a:latin typeface="Arial" panose="020B0604020202020204" pitchFamily="34" charset="0"/>
              </a:rPr>
              <a:t>Here </a:t>
            </a:r>
            <a:r>
              <a:rPr lang="en-US" sz="3200" b="0" i="1" dirty="0">
                <a:solidFill>
                  <a:srgbClr val="242729"/>
                </a:solidFill>
                <a:effectLst/>
                <a:latin typeface="Arial" panose="020B0604020202020204" pitchFamily="34" charset="0"/>
              </a:rPr>
              <a:t>connect</a:t>
            </a:r>
            <a:r>
              <a:rPr lang="en-US" sz="3200" b="0" i="0" dirty="0">
                <a:solidFill>
                  <a:srgbClr val="242729"/>
                </a:solidFill>
                <a:effectLst/>
                <a:latin typeface="Arial" panose="020B0604020202020204" pitchFamily="34" charset="0"/>
              </a:rPr>
              <a:t> is a reference variable to that interface, and </a:t>
            </a:r>
            <a:r>
              <a:rPr lang="en-US" sz="3200" b="0" i="1" dirty="0" err="1">
                <a:solidFill>
                  <a:srgbClr val="242729"/>
                </a:solidFill>
                <a:effectLst/>
                <a:latin typeface="Arial" panose="020B0604020202020204" pitchFamily="34" charset="0"/>
              </a:rPr>
              <a:t>DriverManager.getConnection</a:t>
            </a:r>
            <a:r>
              <a:rPr lang="en-US" sz="3200" b="0" i="1" dirty="0">
                <a:solidFill>
                  <a:srgbClr val="242729"/>
                </a:solidFill>
                <a:effectLst/>
                <a:latin typeface="Arial" panose="020B0604020202020204" pitchFamily="34" charset="0"/>
              </a:rPr>
              <a:t>()</a:t>
            </a:r>
            <a:r>
              <a:rPr lang="en-US" sz="3200" b="0" i="0" dirty="0">
                <a:solidFill>
                  <a:srgbClr val="242729"/>
                </a:solidFill>
                <a:effectLst/>
                <a:latin typeface="Arial" panose="020B0604020202020204" pitchFamily="34" charset="0"/>
              </a:rPr>
              <a:t> returns a class object which implements the </a:t>
            </a:r>
            <a:r>
              <a:rPr lang="en-US" sz="3200" b="0" i="1" dirty="0">
                <a:solidFill>
                  <a:srgbClr val="242729"/>
                </a:solidFill>
                <a:effectLst/>
                <a:latin typeface="Arial" panose="020B0604020202020204" pitchFamily="34" charset="0"/>
              </a:rPr>
              <a:t>Connection</a:t>
            </a:r>
            <a:r>
              <a:rPr lang="en-US" sz="3200" b="0" i="0" dirty="0">
                <a:solidFill>
                  <a:srgbClr val="242729"/>
                </a:solidFill>
                <a:effectLst/>
                <a:latin typeface="Arial" panose="020B0604020202020204" pitchFamily="34" charset="0"/>
              </a:rPr>
              <a:t> interface.</a:t>
            </a:r>
            <a:endParaRPr lang="en-US" sz="3200" dirty="0"/>
          </a:p>
        </p:txBody>
      </p:sp>
    </p:spTree>
    <p:extLst>
      <p:ext uri="{BB962C8B-B14F-4D97-AF65-F5344CB8AC3E}">
        <p14:creationId xmlns:p14="http://schemas.microsoft.com/office/powerpoint/2010/main" val="835439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154954" y="2312894"/>
            <a:ext cx="9830546" cy="4289612"/>
          </a:xfrm>
        </p:spPr>
        <p:txBody>
          <a:bodyPr>
            <a:normAutofit/>
          </a:bodyPr>
          <a:lstStyle/>
          <a:p>
            <a:pPr algn="just"/>
            <a:r>
              <a:rPr lang="en-US" dirty="0"/>
              <a:t>JDBC API uses </a:t>
            </a:r>
            <a:r>
              <a:rPr lang="en-US" dirty="0" err="1"/>
              <a:t>jdbc</a:t>
            </a:r>
            <a:r>
              <a:rPr lang="en-US" dirty="0"/>
              <a:t> drivers to connect with the database.</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154954" y="3429285"/>
            <a:ext cx="9830546" cy="2869915"/>
          </a:xfrm>
          <a:prstGeom prst="rect">
            <a:avLst/>
          </a:prstGeom>
        </p:spPr>
      </p:pic>
    </p:spTree>
    <p:extLst>
      <p:ext uri="{BB962C8B-B14F-4D97-AF65-F5344CB8AC3E}">
        <p14:creationId xmlns:p14="http://schemas.microsoft.com/office/powerpoint/2010/main" val="11680079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b="1" dirty="0"/>
              <a:t>JDBC</a:t>
            </a:r>
            <a:endParaRPr lang="en-US" sz="3200" dirty="0"/>
          </a:p>
        </p:txBody>
      </p:sp>
      <p:sp>
        <p:nvSpPr>
          <p:cNvPr id="7" name="Content Placeholder 6"/>
          <p:cNvSpPr>
            <a:spLocks noGrp="1"/>
          </p:cNvSpPr>
          <p:nvPr>
            <p:ph idx="1"/>
          </p:nvPr>
        </p:nvSpPr>
        <p:spPr>
          <a:xfrm>
            <a:off x="1154954" y="2363694"/>
            <a:ext cx="9830546" cy="4289612"/>
          </a:xfrm>
        </p:spPr>
        <p:txBody>
          <a:bodyPr>
            <a:normAutofit/>
          </a:bodyPr>
          <a:lstStyle/>
          <a:p>
            <a:r>
              <a:rPr lang="en-US" dirty="0"/>
              <a:t>JDBC Driver is a software component that enables java application to interact with the database. </a:t>
            </a:r>
          </a:p>
          <a:p>
            <a:pPr>
              <a:lnSpc>
                <a:spcPct val="200000"/>
              </a:lnSpc>
            </a:pPr>
            <a:r>
              <a:rPr lang="en-US" b="1" dirty="0"/>
              <a:t>There are 4 types of JDBC drivers:</a:t>
            </a:r>
          </a:p>
          <a:p>
            <a:pPr lvl="0">
              <a:lnSpc>
                <a:spcPct val="200000"/>
              </a:lnSpc>
            </a:pPr>
            <a:r>
              <a:rPr lang="en-US" b="1" dirty="0"/>
              <a:t>JDBC-ODBC</a:t>
            </a:r>
            <a:r>
              <a:rPr lang="en-US" dirty="0"/>
              <a:t> bridge driver</a:t>
            </a:r>
          </a:p>
          <a:p>
            <a:pPr lvl="0">
              <a:lnSpc>
                <a:spcPct val="200000"/>
              </a:lnSpc>
            </a:pPr>
            <a:r>
              <a:rPr lang="en-US" b="1" dirty="0"/>
              <a:t>Native-API</a:t>
            </a:r>
            <a:r>
              <a:rPr lang="en-US" dirty="0"/>
              <a:t> driver (partially java driver)</a:t>
            </a:r>
          </a:p>
          <a:p>
            <a:pPr lvl="0">
              <a:lnSpc>
                <a:spcPct val="200000"/>
              </a:lnSpc>
            </a:pPr>
            <a:r>
              <a:rPr lang="en-US" b="1" dirty="0"/>
              <a:t>Network Protocol</a:t>
            </a:r>
            <a:r>
              <a:rPr lang="en-US" dirty="0"/>
              <a:t> driver (fully java driver)</a:t>
            </a:r>
          </a:p>
          <a:p>
            <a:pPr lvl="0">
              <a:lnSpc>
                <a:spcPct val="200000"/>
              </a:lnSpc>
            </a:pPr>
            <a:r>
              <a:rPr lang="en-US" b="1" dirty="0"/>
              <a:t>Thin driver </a:t>
            </a:r>
            <a:r>
              <a:rPr lang="en-US" dirty="0"/>
              <a:t>(fully java driver) </a:t>
            </a:r>
          </a:p>
          <a:p>
            <a:endParaRPr lang="en-US" b="1" dirty="0">
              <a:solidFill>
                <a:srgbClr val="000000"/>
              </a:solidFill>
              <a:latin typeface="Calibri Light"/>
            </a:endParaRP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22393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200" y="302042"/>
            <a:ext cx="9804400" cy="2031325"/>
          </a:xfrm>
          <a:prstGeom prst="rect">
            <a:avLst/>
          </a:prstGeom>
        </p:spPr>
        <p:txBody>
          <a:bodyPr wrap="square">
            <a:spAutoFit/>
          </a:bodyPr>
          <a:lstStyle/>
          <a:p>
            <a:r>
              <a:rPr lang="en-US" b="1" dirty="0">
                <a:solidFill>
                  <a:srgbClr val="000000"/>
                </a:solidFill>
                <a:latin typeface="OracleSansVF"/>
              </a:rPr>
              <a:t>Database defined</a:t>
            </a:r>
          </a:p>
          <a:p>
            <a:endParaRPr lang="en-US" dirty="0"/>
          </a:p>
          <a:p>
            <a:r>
              <a:rPr lang="en-US" dirty="0"/>
              <a:t>A </a:t>
            </a:r>
            <a:r>
              <a:rPr lang="en-US" b="1" dirty="0"/>
              <a:t>database</a:t>
            </a:r>
            <a:r>
              <a:rPr lang="en-US" dirty="0"/>
              <a:t> is an organized collection of </a:t>
            </a:r>
            <a:r>
              <a:rPr lang="en-US" dirty="0">
                <a:hlinkClick r:id="rId2" tooltip="Data (computing)"/>
              </a:rPr>
              <a:t>data</a:t>
            </a:r>
            <a:r>
              <a:rPr lang="en-US" dirty="0"/>
              <a:t>.</a:t>
            </a:r>
          </a:p>
          <a:p>
            <a:endParaRPr lang="en-US" dirty="0">
              <a:solidFill>
                <a:srgbClr val="000000"/>
              </a:solidFill>
              <a:latin typeface="OracleSansVF"/>
            </a:endParaRPr>
          </a:p>
          <a:p>
            <a:r>
              <a:rPr lang="en-US" dirty="0">
                <a:solidFill>
                  <a:srgbClr val="000000"/>
                </a:solidFill>
                <a:latin typeface="OracleSansVF"/>
              </a:rPr>
              <a:t>A database is an organized collection of structured information, or data, typically stored electronically in a computer system. </a:t>
            </a:r>
          </a:p>
          <a:p>
            <a:endParaRPr lang="en-US" dirty="0">
              <a:solidFill>
                <a:srgbClr val="000000"/>
              </a:solidFill>
              <a:latin typeface="OracleSansVF"/>
            </a:endParaRPr>
          </a:p>
        </p:txBody>
      </p:sp>
      <p:sp>
        <p:nvSpPr>
          <p:cNvPr id="4" name="Rectangle 3"/>
          <p:cNvSpPr/>
          <p:nvPr/>
        </p:nvSpPr>
        <p:spPr>
          <a:xfrm>
            <a:off x="330200" y="2433935"/>
            <a:ext cx="9931400" cy="923330"/>
          </a:xfrm>
          <a:prstGeom prst="rect">
            <a:avLst/>
          </a:prstGeom>
        </p:spPr>
        <p:txBody>
          <a:bodyPr wrap="square">
            <a:spAutoFit/>
          </a:bodyPr>
          <a:lstStyle/>
          <a:p>
            <a:r>
              <a:rPr lang="en-US" dirty="0">
                <a:solidFill>
                  <a:srgbClr val="00AEEF"/>
                </a:solidFill>
                <a:latin typeface="AvenirNext"/>
              </a:rPr>
              <a:t>What is a Relational Database?</a:t>
            </a:r>
          </a:p>
          <a:p>
            <a:pPr fontAlgn="base"/>
            <a:r>
              <a:rPr lang="en-US" dirty="0">
                <a:solidFill>
                  <a:srgbClr val="3D3D3D"/>
                </a:solidFill>
                <a:latin typeface="IBM Plex Sans"/>
              </a:rPr>
              <a:t>A relational database organizes data into tables which can be linked—or </a:t>
            </a:r>
            <a:r>
              <a:rPr lang="en-US" i="1" dirty="0">
                <a:solidFill>
                  <a:srgbClr val="3D3D3D"/>
                </a:solidFill>
                <a:latin typeface="IBM Plex Sans"/>
              </a:rPr>
              <a:t>related—</a:t>
            </a:r>
            <a:r>
              <a:rPr lang="en-US" dirty="0">
                <a:solidFill>
                  <a:srgbClr val="3D3D3D"/>
                </a:solidFill>
                <a:latin typeface="IBM Plex Sans"/>
              </a:rPr>
              <a:t>based on data common to each. </a:t>
            </a:r>
            <a:endParaRPr lang="en-US" b="0" i="0" dirty="0">
              <a:solidFill>
                <a:srgbClr val="3D3D3D"/>
              </a:solidFill>
              <a:effectLst/>
              <a:latin typeface="IBM Plex Sans"/>
            </a:endParaRPr>
          </a:p>
        </p:txBody>
      </p:sp>
      <p:sp>
        <p:nvSpPr>
          <p:cNvPr id="5" name="Rectangle 4"/>
          <p:cNvSpPr/>
          <p:nvPr/>
        </p:nvSpPr>
        <p:spPr>
          <a:xfrm>
            <a:off x="444500" y="3696038"/>
            <a:ext cx="10464800" cy="1754326"/>
          </a:xfrm>
          <a:prstGeom prst="rect">
            <a:avLst/>
          </a:prstGeom>
        </p:spPr>
        <p:txBody>
          <a:bodyPr wrap="square">
            <a:spAutoFit/>
          </a:bodyPr>
          <a:lstStyle/>
          <a:p>
            <a:r>
              <a:rPr lang="en-US" dirty="0">
                <a:solidFill>
                  <a:srgbClr val="212529"/>
                </a:solidFill>
                <a:latin typeface="AvenirNext"/>
              </a:rPr>
              <a:t>Relational databases maintain data in tables, providing an efficient and flexible way to store and access structured information. </a:t>
            </a:r>
          </a:p>
          <a:p>
            <a:endParaRPr lang="en-US" dirty="0">
              <a:solidFill>
                <a:srgbClr val="212529"/>
              </a:solidFill>
              <a:latin typeface="AvenirNext"/>
            </a:endParaRPr>
          </a:p>
          <a:p>
            <a:r>
              <a:rPr lang="en-US" dirty="0">
                <a:solidFill>
                  <a:srgbClr val="212529"/>
                </a:solidFill>
                <a:latin typeface="AvenirNext"/>
              </a:rPr>
              <a:t>Tables, also known as relations, consist of columns containing one or more data categories, and </a:t>
            </a:r>
          </a:p>
          <a:p>
            <a:endParaRPr lang="en-US" dirty="0">
              <a:solidFill>
                <a:srgbClr val="212529"/>
              </a:solidFill>
              <a:latin typeface="AvenirNext"/>
            </a:endParaRPr>
          </a:p>
          <a:p>
            <a:r>
              <a:rPr lang="en-US" dirty="0">
                <a:solidFill>
                  <a:srgbClr val="212529"/>
                </a:solidFill>
                <a:latin typeface="AvenirNext"/>
              </a:rPr>
              <a:t>rows, also known as table records, containing a set of data defined by the category</a:t>
            </a:r>
            <a:endParaRPr lang="en-US" b="0" i="0" dirty="0">
              <a:solidFill>
                <a:srgbClr val="212529"/>
              </a:solidFill>
              <a:effectLst/>
              <a:latin typeface="AvenirNext"/>
            </a:endParaRPr>
          </a:p>
        </p:txBody>
      </p:sp>
    </p:spTree>
    <p:extLst>
      <p:ext uri="{BB962C8B-B14F-4D97-AF65-F5344CB8AC3E}">
        <p14:creationId xmlns:p14="http://schemas.microsoft.com/office/powerpoint/2010/main" val="3737213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99240" y="188257"/>
            <a:ext cx="5951936" cy="6468037"/>
          </a:xfrm>
          <a:prstGeom prst="rect">
            <a:avLst/>
          </a:prstGeom>
        </p:spPr>
        <p:txBody>
          <a:bodyPr anchor="t"/>
          <a:lstStyle/>
          <a:p>
            <a:pPr marL="457200" indent="-457200">
              <a:buAutoNum type="arabicParenR"/>
            </a:pPr>
            <a:r>
              <a:rPr lang="en-US" sz="2000" b="1" dirty="0"/>
              <a:t>JDBC-ODBC bridge driver :</a:t>
            </a:r>
            <a:r>
              <a:rPr lang="en-US" sz="2000" dirty="0"/>
              <a:t> uses ODBC driver to connect to the database. The JDBC-ODBC bridge driver converts JDBC method calls into the ODBC function calls. This is now discouraged because of thin driver.</a:t>
            </a:r>
          </a:p>
          <a:p>
            <a:pPr marL="457200" indent="-457200"/>
            <a:endParaRPr lang="en-US" sz="2000" dirty="0"/>
          </a:p>
          <a:p>
            <a:r>
              <a:rPr lang="en-US" sz="2000" b="1" dirty="0"/>
              <a:t>Advantages</a:t>
            </a:r>
            <a:r>
              <a:rPr lang="en-US" sz="2000" dirty="0"/>
              <a:t>:</a:t>
            </a:r>
            <a:endParaRPr lang="en-US" sz="2000" b="1" dirty="0"/>
          </a:p>
          <a:p>
            <a:pPr lvl="0"/>
            <a:r>
              <a:rPr lang="en-US" sz="2000" dirty="0"/>
              <a:t>easy to use.</a:t>
            </a:r>
          </a:p>
          <a:p>
            <a:pPr lvl="0"/>
            <a:r>
              <a:rPr lang="en-US" sz="2000" dirty="0"/>
              <a:t>can be easily connected to any database.</a:t>
            </a:r>
          </a:p>
          <a:p>
            <a:endParaRPr lang="en-US" sz="2000" dirty="0"/>
          </a:p>
          <a:p>
            <a:r>
              <a:rPr lang="en-US" sz="2000" b="1" dirty="0"/>
              <a:t>Disadvantages:</a:t>
            </a:r>
          </a:p>
          <a:p>
            <a:pPr lvl="0"/>
            <a:r>
              <a:rPr lang="en-US" sz="2000" dirty="0"/>
              <a:t>Performance degraded because JDBC method call is converted into the ODBC function calls.</a:t>
            </a:r>
          </a:p>
          <a:p>
            <a:r>
              <a:rPr lang="en-US" sz="2000" dirty="0"/>
              <a:t>The ODBC driver needs to be installed on the client machine.</a:t>
            </a:r>
          </a:p>
          <a:p>
            <a:pPr lvl="0" defTabSz="914400" eaLnBrk="0" fontAlgn="base" hangingPunct="0">
              <a:spcBef>
                <a:spcPct val="0"/>
              </a:spcBef>
              <a:spcAft>
                <a:spcPct val="0"/>
              </a:spcAft>
            </a:pPr>
            <a:endParaRPr lang="en-US" altLang="en-US" sz="2000" dirty="0">
              <a:solidFill>
                <a:srgbClr val="00008B"/>
              </a:solidFill>
              <a:latin typeface="Consolas" panose="020B0609020204030204" pitchFamily="49" charset="0"/>
              <a:cs typeface="Consolas" panose="020B0609020204030204" pitchFamily="49" charset="0"/>
            </a:endParaRPr>
          </a:p>
        </p:txBody>
      </p:sp>
      <p:sp>
        <p:nvSpPr>
          <p:cNvPr id="3" name="TextShape 1"/>
          <p:cNvSpPr txBox="1"/>
          <p:nvPr/>
        </p:nvSpPr>
        <p:spPr>
          <a:xfrm>
            <a:off x="6665869" y="1281952"/>
            <a:ext cx="4956855" cy="3939988"/>
          </a:xfrm>
          <a:prstGeom prst="rect">
            <a:avLst/>
          </a:prstGeom>
        </p:spPr>
        <p:txBody>
          <a:bodyPr anchor="t"/>
          <a:lstStyle/>
          <a:p>
            <a:pPr lvl="0" defTabSz="914400" eaLnBrk="0" fontAlgn="base" hangingPunct="0">
              <a:spcBef>
                <a:spcPct val="0"/>
              </a:spcBef>
              <a:spcAft>
                <a:spcPct val="0"/>
              </a:spcAft>
            </a:pPr>
            <a:endParaRPr lang="en-US" altLang="en-US" sz="2000" dirty="0">
              <a:solidFill>
                <a:srgbClr val="00008B"/>
              </a:solidFill>
              <a:latin typeface="Consolas" panose="020B0609020204030204" pitchFamily="49" charset="0"/>
              <a:cs typeface="Consolas" panose="020B0609020204030204" pitchFamily="49" charset="0"/>
            </a:endParaRPr>
          </a:p>
        </p:txBody>
      </p:sp>
      <p:pic>
        <p:nvPicPr>
          <p:cNvPr id="4" name="Picture 3" descr="bridge driver"/>
          <p:cNvPicPr/>
          <p:nvPr/>
        </p:nvPicPr>
        <p:blipFill>
          <a:blip r:embed="rId2">
            <a:extLst>
              <a:ext uri="{28A0092B-C50C-407E-A947-70E740481C1C}">
                <a14:useLocalDpi xmlns:a14="http://schemas.microsoft.com/office/drawing/2010/main" val="0"/>
              </a:ext>
            </a:extLst>
          </a:blip>
          <a:srcRect/>
          <a:stretch>
            <a:fillRect/>
          </a:stretch>
        </p:blipFill>
        <p:spPr bwMode="auto">
          <a:xfrm>
            <a:off x="5983941" y="900957"/>
            <a:ext cx="6638363" cy="4881278"/>
          </a:xfrm>
          <a:prstGeom prst="rect">
            <a:avLst/>
          </a:prstGeom>
          <a:noFill/>
          <a:ln>
            <a:noFill/>
          </a:ln>
        </p:spPr>
      </p:pic>
    </p:spTree>
    <p:extLst>
      <p:ext uri="{BB962C8B-B14F-4D97-AF65-F5344CB8AC3E}">
        <p14:creationId xmlns:p14="http://schemas.microsoft.com/office/powerpoint/2010/main" val="30593076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99240" y="188257"/>
            <a:ext cx="5951936" cy="6468037"/>
          </a:xfrm>
          <a:prstGeom prst="rect">
            <a:avLst/>
          </a:prstGeom>
        </p:spPr>
        <p:txBody>
          <a:bodyPr anchor="t"/>
          <a:lstStyle/>
          <a:p>
            <a:r>
              <a:rPr lang="en-US" sz="2000" b="1" dirty="0"/>
              <a:t>2) Native-API driver</a:t>
            </a:r>
          </a:p>
          <a:p>
            <a:r>
              <a:rPr lang="en-US" sz="2000" dirty="0"/>
              <a:t>The Native API driver uses the client-side libraries of the database. The driver converts JDBC method calls into native calls of the database API. It is not written entirely in java.</a:t>
            </a:r>
          </a:p>
          <a:p>
            <a:endParaRPr lang="en-US" sz="2000" dirty="0"/>
          </a:p>
          <a:p>
            <a:r>
              <a:rPr lang="en-US" sz="2000" b="1" dirty="0"/>
              <a:t>Advantage:</a:t>
            </a:r>
          </a:p>
          <a:p>
            <a:pPr lvl="0"/>
            <a:r>
              <a:rPr lang="en-US" sz="2000" dirty="0"/>
              <a:t>performance upgraded than JDBC-ODBC bridge driver.</a:t>
            </a:r>
          </a:p>
          <a:p>
            <a:endParaRPr lang="en-US" sz="2000" dirty="0"/>
          </a:p>
          <a:p>
            <a:endParaRPr lang="en-US" sz="2000" dirty="0"/>
          </a:p>
          <a:p>
            <a:r>
              <a:rPr lang="en-US" sz="2000" b="1" dirty="0"/>
              <a:t>Disadvantage:</a:t>
            </a:r>
          </a:p>
          <a:p>
            <a:pPr lvl="0"/>
            <a:r>
              <a:rPr lang="en-US" sz="2000" dirty="0"/>
              <a:t>The Native driver needs to be installed on the each client machine.</a:t>
            </a:r>
          </a:p>
          <a:p>
            <a:pPr lvl="0"/>
            <a:r>
              <a:rPr lang="en-US" sz="2000" dirty="0"/>
              <a:t>The Vendor client library needs to be installed on client machine.</a:t>
            </a:r>
          </a:p>
          <a:p>
            <a:pPr lvl="0" defTabSz="914400" eaLnBrk="0" fontAlgn="base" hangingPunct="0">
              <a:spcBef>
                <a:spcPct val="0"/>
              </a:spcBef>
              <a:spcAft>
                <a:spcPct val="0"/>
              </a:spcAft>
            </a:pPr>
            <a:endParaRPr lang="en-US" altLang="en-US" sz="2000" dirty="0">
              <a:solidFill>
                <a:srgbClr val="00008B"/>
              </a:solidFill>
              <a:latin typeface="Consolas" panose="020B0609020204030204" pitchFamily="49" charset="0"/>
              <a:cs typeface="Consolas" panose="020B0609020204030204" pitchFamily="49" charset="0"/>
            </a:endParaRPr>
          </a:p>
        </p:txBody>
      </p:sp>
      <p:sp>
        <p:nvSpPr>
          <p:cNvPr id="3" name="TextShape 1"/>
          <p:cNvSpPr txBox="1"/>
          <p:nvPr/>
        </p:nvSpPr>
        <p:spPr>
          <a:xfrm>
            <a:off x="6665869" y="1281952"/>
            <a:ext cx="4956855" cy="3939988"/>
          </a:xfrm>
          <a:prstGeom prst="rect">
            <a:avLst/>
          </a:prstGeom>
        </p:spPr>
        <p:txBody>
          <a:bodyPr anchor="t"/>
          <a:lstStyle/>
          <a:p>
            <a:pPr lvl="0" defTabSz="914400" eaLnBrk="0" fontAlgn="base" hangingPunct="0">
              <a:spcBef>
                <a:spcPct val="0"/>
              </a:spcBef>
              <a:spcAft>
                <a:spcPct val="0"/>
              </a:spcAft>
            </a:pPr>
            <a:endParaRPr lang="en-US" altLang="en-US" sz="2000" dirty="0">
              <a:solidFill>
                <a:srgbClr val="00008B"/>
              </a:solidFill>
              <a:latin typeface="Consolas" panose="020B0609020204030204" pitchFamily="49" charset="0"/>
              <a:cs typeface="Consolas" panose="020B0609020204030204" pitchFamily="49" charset="0"/>
            </a:endParaRPr>
          </a:p>
        </p:txBody>
      </p:sp>
      <p:pic>
        <p:nvPicPr>
          <p:cNvPr id="5" name="Picture 4" descr="Native-API driver"/>
          <p:cNvPicPr/>
          <p:nvPr/>
        </p:nvPicPr>
        <p:blipFill>
          <a:blip r:embed="rId2">
            <a:extLst>
              <a:ext uri="{28A0092B-C50C-407E-A947-70E740481C1C}">
                <a14:useLocalDpi xmlns:a14="http://schemas.microsoft.com/office/drawing/2010/main" val="0"/>
              </a:ext>
            </a:extLst>
          </a:blip>
          <a:srcRect/>
          <a:stretch>
            <a:fillRect/>
          </a:stretch>
        </p:blipFill>
        <p:spPr bwMode="auto">
          <a:xfrm>
            <a:off x="5862918" y="1993527"/>
            <a:ext cx="6329081" cy="4111438"/>
          </a:xfrm>
          <a:prstGeom prst="rect">
            <a:avLst/>
          </a:prstGeom>
          <a:noFill/>
          <a:ln>
            <a:noFill/>
          </a:ln>
        </p:spPr>
      </p:pic>
    </p:spTree>
    <p:extLst>
      <p:ext uri="{BB962C8B-B14F-4D97-AF65-F5344CB8AC3E}">
        <p14:creationId xmlns:p14="http://schemas.microsoft.com/office/powerpoint/2010/main" val="11954584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99240" y="188257"/>
            <a:ext cx="5951936" cy="6468037"/>
          </a:xfrm>
          <a:prstGeom prst="rect">
            <a:avLst/>
          </a:prstGeom>
        </p:spPr>
        <p:txBody>
          <a:bodyPr anchor="t"/>
          <a:lstStyle/>
          <a:p>
            <a:r>
              <a:rPr lang="en-US" sz="2000" b="1" dirty="0"/>
              <a:t>3) Network Protocol driver</a:t>
            </a:r>
          </a:p>
          <a:p>
            <a:r>
              <a:rPr lang="en-US" sz="2000" dirty="0"/>
              <a:t>The Network Protocol driver uses middleware (application server) that converts JDBC calls directly or indirectly into the vendor-specific database protocol. It is fully written in java.</a:t>
            </a:r>
          </a:p>
          <a:p>
            <a:endParaRPr lang="en-US" sz="2000" dirty="0"/>
          </a:p>
          <a:p>
            <a:r>
              <a:rPr lang="en-US" sz="2000" b="1" dirty="0"/>
              <a:t>Advantage:</a:t>
            </a:r>
          </a:p>
          <a:p>
            <a:pPr lvl="0"/>
            <a:r>
              <a:rPr lang="en-US" sz="2000" dirty="0"/>
              <a:t>No client side library is required because of application server that can perform many tasks like auditing, load balancing, logging etc.</a:t>
            </a:r>
          </a:p>
          <a:p>
            <a:endParaRPr lang="en-US" sz="2000" dirty="0"/>
          </a:p>
          <a:p>
            <a:r>
              <a:rPr lang="en-US" sz="2000" b="1" dirty="0"/>
              <a:t>Disadvantages:</a:t>
            </a:r>
          </a:p>
          <a:p>
            <a:pPr lvl="0"/>
            <a:r>
              <a:rPr lang="en-US" sz="2000" dirty="0"/>
              <a:t>Network support is required on client machine.</a:t>
            </a:r>
          </a:p>
          <a:p>
            <a:pPr lvl="0"/>
            <a:endParaRPr lang="en-US" sz="2000" dirty="0"/>
          </a:p>
          <a:p>
            <a:pPr lvl="0"/>
            <a:r>
              <a:rPr lang="en-US" sz="2000" dirty="0"/>
              <a:t>Requires database-specific coding to be done in the middle tier.</a:t>
            </a:r>
          </a:p>
          <a:p>
            <a:pPr lvl="0"/>
            <a:endParaRPr lang="en-US" sz="2000" dirty="0"/>
          </a:p>
          <a:p>
            <a:pPr lvl="0"/>
            <a:r>
              <a:rPr lang="en-US" sz="2000" dirty="0"/>
              <a:t>Maintenance of Network Protocol driver becomes costly because it requires database-specific coding to be done in the middle tier.</a:t>
            </a:r>
          </a:p>
          <a:p>
            <a:pPr lvl="0" defTabSz="914400" eaLnBrk="0" fontAlgn="base" hangingPunct="0">
              <a:spcBef>
                <a:spcPct val="0"/>
              </a:spcBef>
              <a:spcAft>
                <a:spcPct val="0"/>
              </a:spcAft>
            </a:pPr>
            <a:endParaRPr lang="en-US" altLang="en-US" sz="2000" dirty="0">
              <a:solidFill>
                <a:srgbClr val="00008B"/>
              </a:solidFill>
              <a:latin typeface="Consolas" panose="020B0609020204030204" pitchFamily="49" charset="0"/>
              <a:cs typeface="Consolas" panose="020B0609020204030204" pitchFamily="49" charset="0"/>
            </a:endParaRPr>
          </a:p>
        </p:txBody>
      </p:sp>
      <p:sp>
        <p:nvSpPr>
          <p:cNvPr id="3" name="TextShape 1"/>
          <p:cNvSpPr txBox="1"/>
          <p:nvPr/>
        </p:nvSpPr>
        <p:spPr>
          <a:xfrm>
            <a:off x="6665869" y="1281952"/>
            <a:ext cx="4956855" cy="3939988"/>
          </a:xfrm>
          <a:prstGeom prst="rect">
            <a:avLst/>
          </a:prstGeom>
        </p:spPr>
        <p:txBody>
          <a:bodyPr anchor="t"/>
          <a:lstStyle/>
          <a:p>
            <a:pPr lvl="0" defTabSz="914400" eaLnBrk="0" fontAlgn="base" hangingPunct="0">
              <a:spcBef>
                <a:spcPct val="0"/>
              </a:spcBef>
              <a:spcAft>
                <a:spcPct val="0"/>
              </a:spcAft>
            </a:pPr>
            <a:endParaRPr lang="en-US" altLang="en-US" sz="2000" dirty="0">
              <a:solidFill>
                <a:srgbClr val="00008B"/>
              </a:solidFill>
              <a:latin typeface="Consolas" panose="020B0609020204030204" pitchFamily="49" charset="0"/>
              <a:cs typeface="Consolas" panose="020B0609020204030204" pitchFamily="49" charset="0"/>
            </a:endParaRPr>
          </a:p>
        </p:txBody>
      </p:sp>
      <p:pic>
        <p:nvPicPr>
          <p:cNvPr id="6" name="Picture 5" descr="Network Protocol driver"/>
          <p:cNvPicPr/>
          <p:nvPr/>
        </p:nvPicPr>
        <p:blipFill>
          <a:blip r:embed="rId2">
            <a:extLst>
              <a:ext uri="{28A0092B-C50C-407E-A947-70E740481C1C}">
                <a14:useLocalDpi xmlns:a14="http://schemas.microsoft.com/office/drawing/2010/main" val="0"/>
              </a:ext>
            </a:extLst>
          </a:blip>
          <a:srcRect/>
          <a:stretch>
            <a:fillRect/>
          </a:stretch>
        </p:blipFill>
        <p:spPr bwMode="auto">
          <a:xfrm>
            <a:off x="6129896" y="960623"/>
            <a:ext cx="6452067" cy="5251918"/>
          </a:xfrm>
          <a:prstGeom prst="rect">
            <a:avLst/>
          </a:prstGeom>
          <a:noFill/>
          <a:ln>
            <a:noFill/>
          </a:ln>
        </p:spPr>
      </p:pic>
    </p:spTree>
    <p:extLst>
      <p:ext uri="{BB962C8B-B14F-4D97-AF65-F5344CB8AC3E}">
        <p14:creationId xmlns:p14="http://schemas.microsoft.com/office/powerpoint/2010/main" val="10170625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99240" y="188257"/>
            <a:ext cx="5951936" cy="6468037"/>
          </a:xfrm>
          <a:prstGeom prst="rect">
            <a:avLst/>
          </a:prstGeom>
        </p:spPr>
        <p:txBody>
          <a:bodyPr anchor="t"/>
          <a:lstStyle/>
          <a:p>
            <a:r>
              <a:rPr lang="en-US" sz="2000" b="1" dirty="0"/>
              <a:t>4) Thin driver</a:t>
            </a:r>
          </a:p>
          <a:p>
            <a:r>
              <a:rPr lang="en-US" sz="2000" dirty="0"/>
              <a:t>The thin driver converts JDBC calls directly into the vendor-specific database protocol. That is why it is known as thin driver. It is fully written in Java language.</a:t>
            </a:r>
          </a:p>
          <a:p>
            <a:endParaRPr lang="en-US" sz="2000" dirty="0"/>
          </a:p>
          <a:p>
            <a:r>
              <a:rPr lang="en-US" sz="2000" b="1" dirty="0"/>
              <a:t>Advantage:</a:t>
            </a:r>
          </a:p>
          <a:p>
            <a:pPr lvl="0"/>
            <a:r>
              <a:rPr lang="en-US" sz="2000" dirty="0"/>
              <a:t>Better performance than all other drivers.</a:t>
            </a:r>
          </a:p>
          <a:p>
            <a:pPr lvl="0"/>
            <a:r>
              <a:rPr lang="en-US" sz="2000" dirty="0"/>
              <a:t>No software is required at client side or server side.</a:t>
            </a:r>
          </a:p>
          <a:p>
            <a:endParaRPr lang="en-US" sz="2000" dirty="0"/>
          </a:p>
          <a:p>
            <a:r>
              <a:rPr lang="en-US" sz="2000" b="1" dirty="0"/>
              <a:t>Disadvantage:</a:t>
            </a:r>
          </a:p>
          <a:p>
            <a:pPr lvl="0"/>
            <a:r>
              <a:rPr lang="en-US" sz="2000" dirty="0"/>
              <a:t>Drivers depends on the Database</a:t>
            </a:r>
          </a:p>
          <a:p>
            <a:pPr lvl="0" defTabSz="914400" eaLnBrk="0" fontAlgn="base" hangingPunct="0">
              <a:spcBef>
                <a:spcPct val="0"/>
              </a:spcBef>
              <a:spcAft>
                <a:spcPct val="0"/>
              </a:spcAft>
            </a:pPr>
            <a:endParaRPr lang="en-US" altLang="en-US" sz="2000" dirty="0">
              <a:solidFill>
                <a:srgbClr val="00008B"/>
              </a:solidFill>
              <a:latin typeface="Consolas" panose="020B0609020204030204" pitchFamily="49" charset="0"/>
              <a:cs typeface="Consolas" panose="020B0609020204030204" pitchFamily="49" charset="0"/>
            </a:endParaRPr>
          </a:p>
        </p:txBody>
      </p:sp>
      <p:sp>
        <p:nvSpPr>
          <p:cNvPr id="3" name="TextShape 1"/>
          <p:cNvSpPr txBox="1"/>
          <p:nvPr/>
        </p:nvSpPr>
        <p:spPr>
          <a:xfrm>
            <a:off x="6665869" y="1281952"/>
            <a:ext cx="4956855" cy="3939988"/>
          </a:xfrm>
          <a:prstGeom prst="rect">
            <a:avLst/>
          </a:prstGeom>
        </p:spPr>
        <p:txBody>
          <a:bodyPr anchor="t"/>
          <a:lstStyle/>
          <a:p>
            <a:pPr lvl="0" defTabSz="914400" eaLnBrk="0" fontAlgn="base" hangingPunct="0">
              <a:spcBef>
                <a:spcPct val="0"/>
              </a:spcBef>
              <a:spcAft>
                <a:spcPct val="0"/>
              </a:spcAft>
            </a:pPr>
            <a:endParaRPr lang="en-US" altLang="en-US" sz="2000" dirty="0">
              <a:solidFill>
                <a:srgbClr val="00008B"/>
              </a:solidFill>
              <a:latin typeface="Consolas" panose="020B0609020204030204" pitchFamily="49" charset="0"/>
              <a:cs typeface="Consolas" panose="020B0609020204030204" pitchFamily="49" charset="0"/>
            </a:endParaRPr>
          </a:p>
        </p:txBody>
      </p:sp>
      <p:pic>
        <p:nvPicPr>
          <p:cNvPr id="5" name="Picture 4" descr="Thin driver"/>
          <p:cNvPicPr/>
          <p:nvPr/>
        </p:nvPicPr>
        <p:blipFill>
          <a:blip r:embed="rId2">
            <a:extLst>
              <a:ext uri="{28A0092B-C50C-407E-A947-70E740481C1C}">
                <a14:useLocalDpi xmlns:a14="http://schemas.microsoft.com/office/drawing/2010/main" val="0"/>
              </a:ext>
            </a:extLst>
          </a:blip>
          <a:srcRect/>
          <a:stretch>
            <a:fillRect/>
          </a:stretch>
        </p:blipFill>
        <p:spPr bwMode="auto">
          <a:xfrm>
            <a:off x="6064624" y="2001650"/>
            <a:ext cx="6373905" cy="3915056"/>
          </a:xfrm>
          <a:prstGeom prst="rect">
            <a:avLst/>
          </a:prstGeom>
          <a:noFill/>
          <a:ln>
            <a:noFill/>
          </a:ln>
        </p:spPr>
      </p:pic>
    </p:spTree>
    <p:extLst>
      <p:ext uri="{BB962C8B-B14F-4D97-AF65-F5344CB8AC3E}">
        <p14:creationId xmlns:p14="http://schemas.microsoft.com/office/powerpoint/2010/main" val="32877349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Tasks for Lab # 15</a:t>
            </a:r>
            <a:endParaRPr lang="en-US" sz="2800" dirty="0"/>
          </a:p>
        </p:txBody>
      </p:sp>
      <p:sp>
        <p:nvSpPr>
          <p:cNvPr id="7" name="Content Placeholder 6"/>
          <p:cNvSpPr>
            <a:spLocks noGrp="1"/>
          </p:cNvSpPr>
          <p:nvPr>
            <p:ph idx="1"/>
          </p:nvPr>
        </p:nvSpPr>
        <p:spPr>
          <a:xfrm>
            <a:off x="1154954" y="2352488"/>
            <a:ext cx="9463516" cy="4797612"/>
          </a:xfrm>
        </p:spPr>
        <p:txBody>
          <a:bodyPr>
            <a:normAutofit/>
          </a:bodyPr>
          <a:lstStyle/>
          <a:p>
            <a:pPr marL="0" indent="0">
              <a:buNone/>
            </a:pPr>
            <a:r>
              <a:rPr lang="en-US" sz="1400" b="1" u="heavy" dirty="0"/>
              <a:t>Task </a:t>
            </a:r>
            <a:r>
              <a:rPr lang="en-US" sz="1400" b="1" u="heavy"/>
              <a:t># 15:</a:t>
            </a:r>
            <a:endParaRPr lang="en-US" sz="1400" dirty="0"/>
          </a:p>
          <a:p>
            <a:pPr marL="0" indent="0">
              <a:buNone/>
            </a:pPr>
            <a:endParaRPr lang="en-US" sz="1400" dirty="0"/>
          </a:p>
          <a:p>
            <a:endParaRPr lang="en-US" sz="1400" dirty="0"/>
          </a:p>
        </p:txBody>
      </p:sp>
    </p:spTree>
    <p:extLst>
      <p:ext uri="{BB962C8B-B14F-4D97-AF65-F5344CB8AC3E}">
        <p14:creationId xmlns:p14="http://schemas.microsoft.com/office/powerpoint/2010/main" val="3254135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177056"/>
            <a:ext cx="7651390" cy="523220"/>
          </a:xfrm>
          <a:prstGeom prst="rect">
            <a:avLst/>
          </a:prstGeom>
        </p:spPr>
        <p:txBody>
          <a:bodyPr wrap="none">
            <a:spAutoFit/>
          </a:bodyPr>
          <a:lstStyle/>
          <a:p>
            <a:r>
              <a:rPr lang="en-US" sz="2800" dirty="0">
                <a:solidFill>
                  <a:srgbClr val="484848"/>
                </a:solidFill>
                <a:latin typeface="Times New Roman" panose="02020603050405020304" pitchFamily="18" charset="0"/>
                <a:cs typeface="Times New Roman" panose="02020603050405020304" pitchFamily="18" charset="0"/>
              </a:rPr>
              <a:t>data in a relational database is organized into tables.</a:t>
            </a: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342900" y="1684685"/>
            <a:ext cx="7888288" cy="3481388"/>
          </a:xfrm>
          <a:prstGeom prst="rect">
            <a:avLst/>
          </a:prstGeom>
        </p:spPr>
      </p:pic>
      <p:sp>
        <p:nvSpPr>
          <p:cNvPr id="5" name="Rectangle 4"/>
          <p:cNvSpPr/>
          <p:nvPr/>
        </p:nvSpPr>
        <p:spPr>
          <a:xfrm>
            <a:off x="342900" y="809536"/>
            <a:ext cx="10883900" cy="646331"/>
          </a:xfrm>
          <a:prstGeom prst="rect">
            <a:avLst/>
          </a:prstGeom>
        </p:spPr>
        <p:txBody>
          <a:bodyPr wrap="square">
            <a:spAutoFit/>
          </a:bodyPr>
          <a:lstStyle/>
          <a:p>
            <a:pPr lvl="0" defTabSz="914400" eaLnBrk="0" fontAlgn="base" hangingPunct="0">
              <a:spcBef>
                <a:spcPct val="0"/>
              </a:spcBef>
              <a:spcAft>
                <a:spcPct val="0"/>
              </a:spcAft>
            </a:pPr>
            <a:r>
              <a:rPr lang="en-US" altLang="en-US" dirty="0">
                <a:solidFill>
                  <a:srgbClr val="484848"/>
                </a:solidFill>
                <a:latin typeface="Apercu"/>
              </a:rPr>
              <a:t>Columns are labeled with a descriptive name (say, </a:t>
            </a:r>
            <a:r>
              <a:rPr lang="en-US" altLang="en-US" dirty="0">
                <a:solidFill>
                  <a:srgbClr val="15141F"/>
                </a:solidFill>
                <a:latin typeface="Monaco"/>
              </a:rPr>
              <a:t>age</a:t>
            </a:r>
            <a:r>
              <a:rPr lang="en-US" altLang="en-US" dirty="0">
                <a:solidFill>
                  <a:srgbClr val="484848"/>
                </a:solidFill>
                <a:latin typeface="Apercu"/>
              </a:rPr>
              <a:t> for example) and have a specific </a:t>
            </a:r>
            <a:r>
              <a:rPr lang="en-US" altLang="en-US" i="1" dirty="0">
                <a:solidFill>
                  <a:srgbClr val="484848"/>
                </a:solidFill>
                <a:latin typeface="Apercu"/>
              </a:rPr>
              <a:t>data type</a:t>
            </a:r>
            <a:r>
              <a:rPr lang="en-US" altLang="en-US" dirty="0">
                <a:solidFill>
                  <a:srgbClr val="484848"/>
                </a:solidFill>
                <a:latin typeface="Apercu"/>
              </a:rPr>
              <a:t>. </a:t>
            </a:r>
          </a:p>
          <a:p>
            <a:pPr lvl="0" defTabSz="914400" eaLnBrk="0" fontAlgn="base" hangingPunct="0">
              <a:spcBef>
                <a:spcPct val="0"/>
              </a:spcBef>
              <a:spcAft>
                <a:spcPct val="0"/>
              </a:spcAft>
            </a:pPr>
            <a:r>
              <a:rPr lang="en-US" altLang="en-US" dirty="0">
                <a:solidFill>
                  <a:srgbClr val="484848"/>
                </a:solidFill>
                <a:latin typeface="Apercu"/>
              </a:rPr>
              <a:t>For example, a column called </a:t>
            </a:r>
            <a:r>
              <a:rPr lang="en-US" altLang="en-US" dirty="0">
                <a:solidFill>
                  <a:srgbClr val="15141F"/>
                </a:solidFill>
                <a:latin typeface="Monaco"/>
              </a:rPr>
              <a:t>age</a:t>
            </a:r>
            <a:r>
              <a:rPr lang="en-US" altLang="en-US" dirty="0">
                <a:solidFill>
                  <a:srgbClr val="484848"/>
                </a:solidFill>
                <a:latin typeface="Apercu"/>
              </a:rPr>
              <a:t> may have a type of </a:t>
            </a:r>
            <a:r>
              <a:rPr lang="en-US" altLang="en-US" dirty="0">
                <a:solidFill>
                  <a:srgbClr val="15141F"/>
                </a:solidFill>
                <a:latin typeface="Monaco"/>
              </a:rPr>
              <a:t>INTEGER</a:t>
            </a:r>
            <a:r>
              <a:rPr lang="en-US" altLang="en-US" dirty="0">
                <a:solidFill>
                  <a:srgbClr val="484848"/>
                </a:solidFill>
                <a:latin typeface="Apercu"/>
              </a:rPr>
              <a:t>.</a:t>
            </a:r>
            <a:endParaRPr lang="en-US" altLang="en-US" dirty="0">
              <a:latin typeface="Arial" panose="020B0604020202020204" pitchFamily="34" charset="0"/>
            </a:endParaRPr>
          </a:p>
        </p:txBody>
      </p:sp>
      <p:sp>
        <p:nvSpPr>
          <p:cNvPr id="7" name="Rectangle 6"/>
          <p:cNvSpPr/>
          <p:nvPr/>
        </p:nvSpPr>
        <p:spPr>
          <a:xfrm>
            <a:off x="465822" y="5394891"/>
            <a:ext cx="11294378" cy="830997"/>
          </a:xfrm>
          <a:prstGeom prst="rect">
            <a:avLst/>
          </a:prstGeom>
        </p:spPr>
        <p:txBody>
          <a:bodyPr wrap="square">
            <a:spAutoFit/>
          </a:bodyPr>
          <a:lstStyle/>
          <a:p>
            <a:r>
              <a:rPr lang="en-US" sz="2400" dirty="0">
                <a:solidFill>
                  <a:srgbClr val="484848"/>
                </a:solidFill>
                <a:latin typeface="Times New Roman" panose="02020603050405020304" pitchFamily="18" charset="0"/>
                <a:cs typeface="Times New Roman" panose="02020603050405020304" pitchFamily="18" charset="0"/>
              </a:rPr>
              <a:t>The table also has four rows, or records, in it (one each for Natalia, Ned, </a:t>
            </a:r>
            <a:r>
              <a:rPr lang="en-US" sz="2400" dirty="0" err="1">
                <a:solidFill>
                  <a:srgbClr val="484848"/>
                </a:solidFill>
                <a:latin typeface="Times New Roman" panose="02020603050405020304" pitchFamily="18" charset="0"/>
                <a:cs typeface="Times New Roman" panose="02020603050405020304" pitchFamily="18" charset="0"/>
              </a:rPr>
              <a:t>Zenas</a:t>
            </a:r>
            <a:r>
              <a:rPr lang="en-US" sz="2400" dirty="0">
                <a:solidFill>
                  <a:srgbClr val="484848"/>
                </a:solidFill>
                <a:latin typeface="Times New Roman" panose="02020603050405020304" pitchFamily="18" charset="0"/>
                <a:cs typeface="Times New Roman" panose="02020603050405020304" pitchFamily="18" charset="0"/>
              </a:rPr>
              <a:t>, and Laura).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2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500" y="673438"/>
            <a:ext cx="10718800" cy="1938992"/>
          </a:xfrm>
          <a:prstGeom prst="rect">
            <a:avLst/>
          </a:prstGeom>
        </p:spPr>
        <p:txBody>
          <a:bodyPr wrap="square">
            <a:spAutoFit/>
          </a:bodyPr>
          <a:lstStyle/>
          <a:p>
            <a:r>
              <a:rPr lang="en-US" b="1" dirty="0">
                <a:solidFill>
                  <a:srgbClr val="19191A"/>
                </a:solidFill>
                <a:latin typeface="Apercu"/>
              </a:rPr>
              <a:t>What is a Relational Database Management System (RDBMS)?</a:t>
            </a:r>
          </a:p>
          <a:p>
            <a:endParaRPr lang="en-US" b="1" dirty="0">
              <a:solidFill>
                <a:srgbClr val="19191A"/>
              </a:solidFill>
              <a:latin typeface="Apercu"/>
            </a:endParaRPr>
          </a:p>
          <a:p>
            <a:r>
              <a:rPr lang="en-US" sz="2800" dirty="0">
                <a:latin typeface="Times New Roman" panose="02020603050405020304" pitchFamily="18" charset="0"/>
                <a:cs typeface="Times New Roman" panose="02020603050405020304" pitchFamily="18" charset="0"/>
              </a:rPr>
              <a:t>A relational database management system (RDBMS) is a Software / program that allows you to create, update, and administer a relational database. </a:t>
            </a:r>
            <a:endParaRPr lang="en-US" sz="2800" b="0" i="0" dirty="0">
              <a:effectLst/>
              <a:latin typeface="Times New Roman" panose="02020603050405020304" pitchFamily="18" charset="0"/>
              <a:cs typeface="Times New Roman" panose="02020603050405020304" pitchFamily="18" charset="0"/>
            </a:endParaRPr>
          </a:p>
        </p:txBody>
      </p:sp>
      <p:sp>
        <p:nvSpPr>
          <p:cNvPr id="3" name="Rectangle 2"/>
          <p:cNvSpPr/>
          <p:nvPr/>
        </p:nvSpPr>
        <p:spPr>
          <a:xfrm>
            <a:off x="215900" y="4089757"/>
            <a:ext cx="11430000" cy="2246769"/>
          </a:xfrm>
          <a:prstGeom prst="rect">
            <a:avLst/>
          </a:prstGeom>
        </p:spPr>
        <p:txBody>
          <a:bodyPr wrap="square">
            <a:spAutoFit/>
          </a:bodyPr>
          <a:lstStyle/>
          <a:p>
            <a:r>
              <a:rPr lang="en-US" sz="2800" dirty="0">
                <a:solidFill>
                  <a:srgbClr val="000000"/>
                </a:solidFill>
                <a:latin typeface="Times New Roman" panose="02020603050405020304" pitchFamily="18" charset="0"/>
                <a:cs typeface="Times New Roman" panose="02020603050405020304" pitchFamily="18" charset="0"/>
              </a:rPr>
              <a:t>A Relational database is usually controlled by a </a:t>
            </a:r>
            <a:r>
              <a:rPr lang="en-US" sz="2800" u="sng" dirty="0">
                <a:solidFill>
                  <a:srgbClr val="000000"/>
                </a:solidFill>
                <a:latin typeface="Times New Roman" panose="02020603050405020304" pitchFamily="18" charset="0"/>
                <a:cs typeface="Times New Roman" panose="02020603050405020304" pitchFamily="18" charset="0"/>
              </a:rPr>
              <a:t>Relational Database management system (RDBMS)</a:t>
            </a:r>
          </a:p>
          <a:p>
            <a:endParaRPr lang="en-US" sz="2800" dirty="0">
              <a:solidFill>
                <a:srgbClr val="000000"/>
              </a:solidFill>
              <a:latin typeface="Times New Roman" panose="02020603050405020304" pitchFamily="18" charset="0"/>
              <a:cs typeface="Times New Roman" panose="02020603050405020304" pitchFamily="18" charset="0"/>
            </a:endParaRPr>
          </a:p>
          <a:p>
            <a:r>
              <a:rPr lang="en-US" sz="2800" dirty="0">
                <a:solidFill>
                  <a:srgbClr val="000000"/>
                </a:solidFill>
                <a:latin typeface="Times New Roman" panose="02020603050405020304" pitchFamily="18" charset="0"/>
                <a:cs typeface="Times New Roman" panose="02020603050405020304" pitchFamily="18" charset="0"/>
              </a:rPr>
              <a:t>Together, the data and the RDBMS, along with the applications that are associated with them, are referred to as a database system.</a:t>
            </a:r>
          </a:p>
        </p:txBody>
      </p:sp>
      <p:sp>
        <p:nvSpPr>
          <p:cNvPr id="4" name="Rectangle 3"/>
          <p:cNvSpPr/>
          <p:nvPr/>
        </p:nvSpPr>
        <p:spPr>
          <a:xfrm>
            <a:off x="444500" y="2773065"/>
            <a:ext cx="11391900"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(RDBMS)</a:t>
            </a:r>
            <a:r>
              <a:rPr lang="en-US" sz="2400" dirty="0">
                <a:latin typeface="Times New Roman" panose="02020603050405020304" pitchFamily="18" charset="0"/>
                <a:cs typeface="Times New Roman" panose="02020603050405020304" pitchFamily="18" charset="0"/>
              </a:rPr>
              <a:t> is a software that is used to define, create and maintain a database and provides controlled access to the data.</a:t>
            </a:r>
          </a:p>
        </p:txBody>
      </p:sp>
    </p:spTree>
    <p:extLst>
      <p:ext uri="{BB962C8B-B14F-4D97-AF65-F5344CB8AC3E}">
        <p14:creationId xmlns:p14="http://schemas.microsoft.com/office/powerpoint/2010/main" val="2237881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09624" y="1041400"/>
            <a:ext cx="10328275" cy="4076700"/>
          </a:xfrm>
          <a:prstGeom prst="rect">
            <a:avLst/>
          </a:prstGeom>
        </p:spPr>
      </p:pic>
    </p:spTree>
    <p:extLst>
      <p:ext uri="{BB962C8B-B14F-4D97-AF65-F5344CB8AC3E}">
        <p14:creationId xmlns:p14="http://schemas.microsoft.com/office/powerpoint/2010/main" val="1322669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416342"/>
            <a:ext cx="10591800" cy="6278642"/>
          </a:xfrm>
          <a:prstGeom prst="rect">
            <a:avLst/>
          </a:prstGeom>
        </p:spPr>
        <p:txBody>
          <a:bodyPr wrap="square">
            <a:spAutoFit/>
          </a:bodyPr>
          <a:lstStyle/>
          <a:p>
            <a:r>
              <a:rPr lang="en-US" b="1" dirty="0">
                <a:solidFill>
                  <a:srgbClr val="19191A"/>
                </a:solidFill>
                <a:latin typeface="Apercu"/>
              </a:rPr>
              <a:t>What is SQL?</a:t>
            </a:r>
          </a:p>
          <a:p>
            <a:r>
              <a:rPr lang="en-US" sz="2400" dirty="0">
                <a:latin typeface="Times New Roman" panose="02020603050405020304" pitchFamily="18" charset="0"/>
                <a:cs typeface="Times New Roman" panose="02020603050405020304" pitchFamily="18" charset="0"/>
              </a:rPr>
              <a:t>SQL (</a:t>
            </a:r>
            <a:r>
              <a:rPr lang="en-US" sz="2400" b="1"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tructured </a:t>
            </a:r>
            <a:r>
              <a:rPr lang="en-US" sz="2400" b="1" dirty="0">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uery </a:t>
            </a:r>
            <a:r>
              <a:rPr lang="en-US" sz="2400" b="1"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anguage) is a programming language used to communicate with data stored in a relational database.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Most relational database management systems use the SQL language to access the database.</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SQL syntax is similar to the English language, which makes it relatively easy to write, read, and interpret.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Many RDBMSs use SQL (and variations of SQL) to access the data in tables. </a:t>
            </a:r>
          </a:p>
          <a:p>
            <a:r>
              <a:rPr lang="en-US" sz="2400" dirty="0">
                <a:latin typeface="Times New Roman" panose="02020603050405020304" pitchFamily="18" charset="0"/>
                <a:cs typeface="Times New Roman" panose="02020603050405020304" pitchFamily="18" charset="0"/>
              </a:rPr>
              <a:t>(SQL is often pronounced in one of two ways. </a:t>
            </a:r>
          </a:p>
          <a:p>
            <a:endParaRPr lang="en-US" sz="2400" dirty="0">
              <a:solidFill>
                <a:srgbClr val="484848"/>
              </a:solidFill>
              <a:latin typeface="Times New Roman" panose="02020603050405020304" pitchFamily="18" charset="0"/>
              <a:cs typeface="Times New Roman" panose="02020603050405020304" pitchFamily="18" charset="0"/>
            </a:endParaRPr>
          </a:p>
          <a:p>
            <a:r>
              <a:rPr lang="en-US" sz="2400" dirty="0">
                <a:solidFill>
                  <a:srgbClr val="484848"/>
                </a:solidFill>
                <a:latin typeface="Times New Roman" panose="02020603050405020304" pitchFamily="18" charset="0"/>
                <a:cs typeface="Times New Roman" panose="02020603050405020304" pitchFamily="18" charset="0"/>
              </a:rPr>
              <a:t>You can pronounce it by speaking each letter individually like “S-Q-L”, or pronounce it using the word “sequel”.)</a:t>
            </a:r>
            <a:endParaRPr lang="en-US" sz="2400" b="0" i="0" dirty="0">
              <a:solidFill>
                <a:srgbClr val="484848"/>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0" y="2536736"/>
            <a:ext cx="10718800" cy="2492990"/>
          </a:xfrm>
          <a:prstGeom prst="rect">
            <a:avLst/>
          </a:prstGeom>
        </p:spPr>
        <p:txBody>
          <a:bodyPr wrap="square">
            <a:spAutoFit/>
          </a:bodyPr>
          <a:lstStyle/>
          <a:p>
            <a:pPr fontAlgn="base"/>
            <a:r>
              <a:rPr lang="en-US" sz="2400" dirty="0">
                <a:latin typeface="Times New Roman" panose="02020603050405020304" pitchFamily="18" charset="0"/>
                <a:cs typeface="Times New Roman" panose="02020603050405020304" pitchFamily="18" charset="0"/>
              </a:rPr>
              <a:t>You can communicate with relational databases using Structured Query Language (SQL), the standard language for interacting with data stored relational database.</a:t>
            </a:r>
          </a:p>
          <a:p>
            <a:pPr fontAlgn="base"/>
            <a:endParaRPr lang="en-US" sz="2400" dirty="0">
              <a:latin typeface="Times New Roman" panose="02020603050405020304" pitchFamily="18" charset="0"/>
              <a:cs typeface="Times New Roman" panose="02020603050405020304" pitchFamily="18" charset="0"/>
            </a:endParaRPr>
          </a:p>
          <a:p>
            <a:pPr fontAlgn="base"/>
            <a:endParaRPr lang="en-US" sz="2400" dirty="0">
              <a:latin typeface="Times New Roman" panose="02020603050405020304" pitchFamily="18" charset="0"/>
              <a:cs typeface="Times New Roman" panose="02020603050405020304" pitchFamily="18" charset="0"/>
            </a:endParaRPr>
          </a:p>
          <a:p>
            <a:pPr fontAlgn="base"/>
            <a:endParaRPr lang="en-US" sz="2400" dirty="0">
              <a:latin typeface="Times New Roman" panose="02020603050405020304" pitchFamily="18" charset="0"/>
              <a:cs typeface="Times New Roman" panose="02020603050405020304" pitchFamily="18" charset="0"/>
            </a:endParaRPr>
          </a:p>
          <a:p>
            <a:pPr fontAlgn="base"/>
            <a:r>
              <a:rPr lang="en-US" dirty="0">
                <a:solidFill>
                  <a:srgbClr val="3D3D3D"/>
                </a:solidFill>
                <a:latin typeface="IBM Plex Sans"/>
              </a:rPr>
              <a:t>. </a:t>
            </a:r>
          </a:p>
          <a:p>
            <a:pPr fontAlgn="base"/>
            <a:endParaRPr lang="en-US" dirty="0">
              <a:solidFill>
                <a:srgbClr val="3D3D3D"/>
              </a:solidFill>
              <a:latin typeface="IBM Plex Sans"/>
            </a:endParaRPr>
          </a:p>
        </p:txBody>
      </p:sp>
    </p:spTree>
    <p:extLst>
      <p:ext uri="{BB962C8B-B14F-4D97-AF65-F5344CB8AC3E}">
        <p14:creationId xmlns:p14="http://schemas.microsoft.com/office/powerpoint/2010/main" val="2903671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30751"/>
            <a:ext cx="8928100" cy="6463308"/>
          </a:xfrm>
          <a:prstGeom prst="rect">
            <a:avLst/>
          </a:prstGeom>
        </p:spPr>
        <p:txBody>
          <a:bodyPr wrap="square">
            <a:spAutoFit/>
          </a:bodyPr>
          <a:lstStyle/>
          <a:p>
            <a:r>
              <a:rPr lang="en-US" b="1" dirty="0">
                <a:solidFill>
                  <a:srgbClr val="000000"/>
                </a:solidFill>
                <a:latin typeface="OracleSansVF"/>
              </a:rPr>
              <a:t>Types of Databases</a:t>
            </a:r>
          </a:p>
          <a:p>
            <a:r>
              <a:rPr lang="en-US" dirty="0">
                <a:solidFill>
                  <a:srgbClr val="000000"/>
                </a:solidFill>
                <a:latin typeface="OracleSansVF"/>
              </a:rPr>
              <a:t>There are many different types of databases. The best database for a specific organization depends on how the organization intends to use the data.</a:t>
            </a:r>
          </a:p>
          <a:p>
            <a:pPr>
              <a:buFont typeface="Arial" panose="020B0604020202020204" pitchFamily="34" charset="0"/>
              <a:buChar char="•"/>
            </a:pPr>
            <a:r>
              <a:rPr lang="en-US" b="1" dirty="0">
                <a:solidFill>
                  <a:srgbClr val="000000"/>
                </a:solidFill>
                <a:latin typeface="OracleSansVF"/>
              </a:rPr>
              <a:t>Relational databases.</a:t>
            </a:r>
            <a:r>
              <a:rPr lang="en-US" dirty="0">
                <a:solidFill>
                  <a:srgbClr val="000000"/>
                </a:solidFill>
                <a:latin typeface="OracleSansVF"/>
              </a:rPr>
              <a:t> Relational databases became dominant in the 1980s. Items in a relational database are organized as a set of tables with columns and rows. Relational database technology provides the most efficient and flexible way to access structured information.</a:t>
            </a:r>
          </a:p>
          <a:p>
            <a:pPr>
              <a:buFont typeface="Arial" panose="020B0604020202020204" pitchFamily="34" charset="0"/>
              <a:buChar char="•"/>
            </a:pPr>
            <a:r>
              <a:rPr lang="en-US" b="1" dirty="0">
                <a:solidFill>
                  <a:srgbClr val="000000"/>
                </a:solidFill>
                <a:latin typeface="OracleSansVF"/>
              </a:rPr>
              <a:t>Object-oriented databases.</a:t>
            </a:r>
            <a:r>
              <a:rPr lang="en-US" dirty="0">
                <a:solidFill>
                  <a:srgbClr val="000000"/>
                </a:solidFill>
                <a:latin typeface="OracleSansVF"/>
              </a:rPr>
              <a:t> Information in an object-oriented database is represented in the form of objects, as in object-oriented programming.</a:t>
            </a:r>
          </a:p>
          <a:p>
            <a:pPr>
              <a:buFont typeface="Arial" panose="020B0604020202020204" pitchFamily="34" charset="0"/>
              <a:buChar char="•"/>
            </a:pPr>
            <a:r>
              <a:rPr lang="en-US" b="1" dirty="0">
                <a:solidFill>
                  <a:srgbClr val="000000"/>
                </a:solidFill>
                <a:latin typeface="OracleSansVF"/>
              </a:rPr>
              <a:t>Distributed databases.</a:t>
            </a:r>
            <a:r>
              <a:rPr lang="en-US" dirty="0">
                <a:solidFill>
                  <a:srgbClr val="000000"/>
                </a:solidFill>
                <a:latin typeface="OracleSansVF"/>
              </a:rPr>
              <a:t> A distributed database consists of two or more files located in different sites. The database may be stored on multiple computers, located in the same physical location, or scattered over different networks.</a:t>
            </a:r>
          </a:p>
          <a:p>
            <a:pPr>
              <a:buFont typeface="Arial" panose="020B0604020202020204" pitchFamily="34" charset="0"/>
              <a:buChar char="•"/>
            </a:pPr>
            <a:r>
              <a:rPr lang="en-US" b="1" dirty="0">
                <a:solidFill>
                  <a:srgbClr val="000000"/>
                </a:solidFill>
                <a:latin typeface="OracleSansVF"/>
              </a:rPr>
              <a:t>Data warehouses.</a:t>
            </a:r>
            <a:r>
              <a:rPr lang="en-US" dirty="0">
                <a:solidFill>
                  <a:srgbClr val="000000"/>
                </a:solidFill>
                <a:latin typeface="OracleSansVF"/>
              </a:rPr>
              <a:t> A central repository for data, a data warehouse is a type of database specifically designed for fast query and analysis.</a:t>
            </a:r>
          </a:p>
          <a:p>
            <a:pPr>
              <a:buFont typeface="Arial" panose="020B0604020202020204" pitchFamily="34" charset="0"/>
              <a:buChar char="•"/>
            </a:pPr>
            <a:r>
              <a:rPr lang="en-US" b="1" dirty="0">
                <a:solidFill>
                  <a:srgbClr val="000000"/>
                </a:solidFill>
                <a:latin typeface="OracleSansVF"/>
              </a:rPr>
              <a:t>NoSQL databases.</a:t>
            </a:r>
            <a:r>
              <a:rPr lang="en-US" dirty="0">
                <a:solidFill>
                  <a:srgbClr val="000000"/>
                </a:solidFill>
                <a:latin typeface="OracleSansVF"/>
              </a:rPr>
              <a:t> A </a:t>
            </a:r>
            <a:r>
              <a:rPr lang="en-US" dirty="0">
                <a:solidFill>
                  <a:srgbClr val="00688C"/>
                </a:solidFill>
                <a:latin typeface="OracleSansVF"/>
                <a:hlinkClick r:id="rId2"/>
              </a:rPr>
              <a:t>NoSQL</a:t>
            </a:r>
            <a:r>
              <a:rPr lang="en-US" dirty="0">
                <a:solidFill>
                  <a:srgbClr val="000000"/>
                </a:solidFill>
                <a:latin typeface="OracleSansVF"/>
              </a:rPr>
              <a:t>, or </a:t>
            </a:r>
            <a:r>
              <a:rPr lang="en-US" dirty="0" err="1">
                <a:solidFill>
                  <a:srgbClr val="000000"/>
                </a:solidFill>
                <a:latin typeface="OracleSansVF"/>
              </a:rPr>
              <a:t>nonrelational</a:t>
            </a:r>
            <a:r>
              <a:rPr lang="en-US" dirty="0">
                <a:solidFill>
                  <a:srgbClr val="000000"/>
                </a:solidFill>
                <a:latin typeface="OracleSansVF"/>
              </a:rPr>
              <a:t> database, allows unstructured and </a:t>
            </a:r>
            <a:r>
              <a:rPr lang="en-US" dirty="0" err="1">
                <a:solidFill>
                  <a:srgbClr val="000000"/>
                </a:solidFill>
                <a:latin typeface="OracleSansVF"/>
              </a:rPr>
              <a:t>semistructured</a:t>
            </a:r>
            <a:r>
              <a:rPr lang="en-US" dirty="0">
                <a:solidFill>
                  <a:srgbClr val="000000"/>
                </a:solidFill>
                <a:latin typeface="OracleSansVF"/>
              </a:rPr>
              <a:t> data to be stored and manipulated (in contrast to a relational database, which defines how all data inserted into the database must be composed). NoSQL databases grew popular as web applications became more common and more complex.</a:t>
            </a:r>
          </a:p>
          <a:p>
            <a:pPr>
              <a:buFont typeface="Arial" panose="020B0604020202020204" pitchFamily="34" charset="0"/>
              <a:buChar char="•"/>
            </a:pPr>
            <a:r>
              <a:rPr lang="en-US" b="1" dirty="0">
                <a:solidFill>
                  <a:srgbClr val="000000"/>
                </a:solidFill>
                <a:latin typeface="OracleSansVF"/>
              </a:rPr>
              <a:t>Graph databases.</a:t>
            </a:r>
            <a:r>
              <a:rPr lang="en-US" dirty="0">
                <a:solidFill>
                  <a:srgbClr val="000000"/>
                </a:solidFill>
                <a:latin typeface="OracleSansVF"/>
              </a:rPr>
              <a:t> A graph database stores data in terms of entities and the relationships between entities.</a:t>
            </a:r>
          </a:p>
          <a:p>
            <a:pPr>
              <a:buFont typeface="Arial" panose="020B0604020202020204" pitchFamily="34" charset="0"/>
              <a:buChar char="•"/>
            </a:pPr>
            <a:r>
              <a:rPr lang="en-US" b="1" dirty="0">
                <a:solidFill>
                  <a:srgbClr val="000000"/>
                </a:solidFill>
                <a:latin typeface="OracleSansVF"/>
              </a:rPr>
              <a:t>OLTP databases.</a:t>
            </a:r>
            <a:r>
              <a:rPr lang="en-US" dirty="0">
                <a:solidFill>
                  <a:srgbClr val="000000"/>
                </a:solidFill>
                <a:latin typeface="OracleSansVF"/>
              </a:rPr>
              <a:t> An OLTP database is a speedy, analytic database designed for large numbers of transactions performed by multiple users.</a:t>
            </a:r>
            <a:endParaRPr lang="en-US" b="0" i="0" dirty="0">
              <a:solidFill>
                <a:srgbClr val="000000"/>
              </a:solidFill>
              <a:effectLst/>
              <a:latin typeface="OracleSansVF"/>
            </a:endParaRPr>
          </a:p>
        </p:txBody>
      </p:sp>
    </p:spTree>
    <p:extLst>
      <p:ext uri="{BB962C8B-B14F-4D97-AF65-F5344CB8AC3E}">
        <p14:creationId xmlns:p14="http://schemas.microsoft.com/office/powerpoint/2010/main" val="3854065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24340"/>
            <a:ext cx="11874500" cy="4980851"/>
          </a:xfrm>
          <a:prstGeom prst="rect">
            <a:avLst/>
          </a:prstGeom>
        </p:spPr>
        <p:txBody>
          <a:bodyPr wrap="square">
            <a:spAutoFit/>
          </a:bodyPr>
          <a:lstStyle/>
          <a:p>
            <a:r>
              <a:rPr lang="en-US" sz="2800" dirty="0">
                <a:solidFill>
                  <a:srgbClr val="000000"/>
                </a:solidFill>
                <a:latin typeface="Times New Roman" panose="02020603050405020304" pitchFamily="18" charset="0"/>
                <a:cs typeface="Times New Roman" panose="02020603050405020304" pitchFamily="18" charset="0"/>
              </a:rPr>
              <a:t>The JDBC library includes APIs for each of the tasks mentioned below that are commonly </a:t>
            </a:r>
          </a:p>
          <a:p>
            <a:r>
              <a:rPr lang="en-US" sz="2800" dirty="0">
                <a:solidFill>
                  <a:srgbClr val="000000"/>
                </a:solidFill>
                <a:latin typeface="Times New Roman" panose="02020603050405020304" pitchFamily="18" charset="0"/>
                <a:cs typeface="Times New Roman" panose="02020603050405020304" pitchFamily="18" charset="0"/>
              </a:rPr>
              <a:t> associated with database usage. </a:t>
            </a:r>
          </a:p>
          <a:p>
            <a:pPr marL="342900" indent="-342900" algn="just">
              <a:lnSpc>
                <a:spcPct val="150000"/>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Making a connection to a database.</a:t>
            </a:r>
          </a:p>
          <a:p>
            <a:pPr marL="342900" indent="-342900" algn="just">
              <a:lnSpc>
                <a:spcPct val="150000"/>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Creating SQL statements.</a:t>
            </a:r>
          </a:p>
          <a:p>
            <a:pPr marL="342900" indent="-342900" algn="just">
              <a:lnSpc>
                <a:spcPct val="150000"/>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Executing SQL queries in the database.</a:t>
            </a:r>
          </a:p>
          <a:p>
            <a:pPr marL="342900" indent="-342900" algn="just">
              <a:lnSpc>
                <a:spcPct val="150000"/>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Viewing &amp; Modifying the resulting records.</a:t>
            </a:r>
          </a:p>
          <a:p>
            <a:pPr marL="342900" indent="-342900" algn="just">
              <a:lnSpc>
                <a:spcPct val="150000"/>
              </a:lnSpc>
              <a:buFont typeface="Wingdings" panose="05000000000000000000" pitchFamily="2" charset="2"/>
              <a:buChar char="Ø"/>
            </a:pP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1825692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TotalTime>
  <Words>1209</Words>
  <Application>Microsoft Office PowerPoint</Application>
  <PresentationFormat>Widescreen</PresentationFormat>
  <Paragraphs>258</Paragraphs>
  <Slides>34</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34</vt:i4>
      </vt:variant>
    </vt:vector>
  </HeadingPairs>
  <TitlesOfParts>
    <vt:vector size="52" baseType="lpstr">
      <vt:lpstr>Apercu</vt:lpstr>
      <vt:lpstr>Arial</vt:lpstr>
      <vt:lpstr>AvenirNext</vt:lpstr>
      <vt:lpstr>Calibri</vt:lpstr>
      <vt:lpstr>Calibri Light</vt:lpstr>
      <vt:lpstr>Century Gothic</vt:lpstr>
      <vt:lpstr>Consolas</vt:lpstr>
      <vt:lpstr>IBM Plex Sans</vt:lpstr>
      <vt:lpstr>Monaco</vt:lpstr>
      <vt:lpstr>OracleSansVF</vt:lpstr>
      <vt:lpstr>Symbol</vt:lpstr>
      <vt:lpstr>Times New Roman</vt:lpstr>
      <vt:lpstr>Verdana</vt:lpstr>
      <vt:lpstr>Verdana</vt:lpstr>
      <vt:lpstr>Wingdings</vt:lpstr>
      <vt:lpstr>Wingdings 3</vt:lpstr>
      <vt:lpstr>Work Sans</vt:lpstr>
      <vt:lpstr>Ion Boardroom</vt:lpstr>
      <vt:lpstr>Object Oriented Programming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to connect to the database in java</vt:lpstr>
      <vt:lpstr>Steps to connect to the database in java</vt:lpstr>
      <vt:lpstr>Steps to connect to the database in java</vt:lpstr>
      <vt:lpstr>PowerPoint Presentation</vt:lpstr>
      <vt:lpstr>PowerPoint Presentation</vt:lpstr>
      <vt:lpstr>PowerPoint Presentation</vt:lpstr>
      <vt:lpstr>PowerPoint Presentation</vt:lpstr>
      <vt:lpstr>JDBC</vt:lpstr>
      <vt:lpstr>PowerPoint Presentation</vt:lpstr>
      <vt:lpstr>PowerPoint Presentation</vt:lpstr>
      <vt:lpstr>PowerPoint Presentation</vt:lpstr>
      <vt:lpstr>PowerPoint Presentation</vt:lpstr>
      <vt:lpstr>Tasks for Lab # 15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Sharmeen</dc:creator>
  <cp:lastModifiedBy>Sajjad</cp:lastModifiedBy>
  <cp:revision>1024</cp:revision>
  <dcterms:created xsi:type="dcterms:W3CDTF">2014-09-12T02:08:24Z</dcterms:created>
  <dcterms:modified xsi:type="dcterms:W3CDTF">2021-10-19T16:05:32Z</dcterms:modified>
</cp:coreProperties>
</file>