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2" r:id="rId9"/>
    <p:sldId id="263"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2121"/>
    <a:srgbClr val="990000"/>
    <a:srgbClr val="DF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94660"/>
  </p:normalViewPr>
  <p:slideViewPr>
    <p:cSldViewPr snapToGrid="0">
      <p:cViewPr varScale="1">
        <p:scale>
          <a:sx n="84" d="100"/>
          <a:sy n="84" d="100"/>
        </p:scale>
        <p:origin x="13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44FA7DF9-63BE-4470-87F8-D4F60F252924}" type="datetimeFigureOut">
              <a:rPr lang="en-GB" smtClean="0"/>
              <a:t>02/12/2024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937DE9-2DF5-4DF5-A108-8978EBA40086}" type="slidenum">
              <a:rPr lang="en-GB" smtClean="0"/>
              <a:t>‹#›</a:t>
            </a:fld>
            <a:endParaRPr lang="en-GB"/>
          </a:p>
        </p:txBody>
      </p:sp>
    </p:spTree>
    <p:extLst>
      <p:ext uri="{BB962C8B-B14F-4D97-AF65-F5344CB8AC3E}">
        <p14:creationId xmlns:p14="http://schemas.microsoft.com/office/powerpoint/2010/main" val="3836076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4FA7DF9-63BE-4470-87F8-D4F60F252924}" type="datetimeFigureOut">
              <a:rPr lang="en-GB" smtClean="0"/>
              <a:t>02/12/2024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937DE9-2DF5-4DF5-A108-8978EBA40086}" type="slidenum">
              <a:rPr lang="en-GB" smtClean="0"/>
              <a:t>‹#›</a:t>
            </a:fld>
            <a:endParaRPr lang="en-GB"/>
          </a:p>
        </p:txBody>
      </p:sp>
    </p:spTree>
    <p:extLst>
      <p:ext uri="{BB962C8B-B14F-4D97-AF65-F5344CB8AC3E}">
        <p14:creationId xmlns:p14="http://schemas.microsoft.com/office/powerpoint/2010/main" val="554560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4FA7DF9-63BE-4470-87F8-D4F60F252924}" type="datetimeFigureOut">
              <a:rPr lang="en-GB" smtClean="0"/>
              <a:t>02/12/2024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937DE9-2DF5-4DF5-A108-8978EBA40086}" type="slidenum">
              <a:rPr lang="en-GB" smtClean="0"/>
              <a:t>‹#›</a:t>
            </a:fld>
            <a:endParaRPr lang="en-GB"/>
          </a:p>
        </p:txBody>
      </p:sp>
    </p:spTree>
    <p:extLst>
      <p:ext uri="{BB962C8B-B14F-4D97-AF65-F5344CB8AC3E}">
        <p14:creationId xmlns:p14="http://schemas.microsoft.com/office/powerpoint/2010/main" val="2001282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4FA7DF9-63BE-4470-87F8-D4F60F252924}" type="datetimeFigureOut">
              <a:rPr lang="en-GB" smtClean="0"/>
              <a:t>02/12/2024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937DE9-2DF5-4DF5-A108-8978EBA40086}" type="slidenum">
              <a:rPr lang="en-GB" smtClean="0"/>
              <a:t>‹#›</a:t>
            </a:fld>
            <a:endParaRPr lang="en-GB"/>
          </a:p>
        </p:txBody>
      </p:sp>
    </p:spTree>
    <p:extLst>
      <p:ext uri="{BB962C8B-B14F-4D97-AF65-F5344CB8AC3E}">
        <p14:creationId xmlns:p14="http://schemas.microsoft.com/office/powerpoint/2010/main" val="2904164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FA7DF9-63BE-4470-87F8-D4F60F252924}" type="datetimeFigureOut">
              <a:rPr lang="en-GB" smtClean="0"/>
              <a:t>02/12/2024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937DE9-2DF5-4DF5-A108-8978EBA40086}" type="slidenum">
              <a:rPr lang="en-GB" smtClean="0"/>
              <a:t>‹#›</a:t>
            </a:fld>
            <a:endParaRPr lang="en-GB"/>
          </a:p>
        </p:txBody>
      </p:sp>
    </p:spTree>
    <p:extLst>
      <p:ext uri="{BB962C8B-B14F-4D97-AF65-F5344CB8AC3E}">
        <p14:creationId xmlns:p14="http://schemas.microsoft.com/office/powerpoint/2010/main" val="425161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44FA7DF9-63BE-4470-87F8-D4F60F252924}" type="datetimeFigureOut">
              <a:rPr lang="en-GB" smtClean="0"/>
              <a:t>02/12/2024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1937DE9-2DF5-4DF5-A108-8978EBA40086}" type="slidenum">
              <a:rPr lang="en-GB" smtClean="0"/>
              <a:t>‹#›</a:t>
            </a:fld>
            <a:endParaRPr lang="en-GB"/>
          </a:p>
        </p:txBody>
      </p:sp>
    </p:spTree>
    <p:extLst>
      <p:ext uri="{BB962C8B-B14F-4D97-AF65-F5344CB8AC3E}">
        <p14:creationId xmlns:p14="http://schemas.microsoft.com/office/powerpoint/2010/main" val="3410731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44FA7DF9-63BE-4470-87F8-D4F60F252924}" type="datetimeFigureOut">
              <a:rPr lang="en-GB" smtClean="0"/>
              <a:t>02/12/2024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1937DE9-2DF5-4DF5-A108-8978EBA40086}" type="slidenum">
              <a:rPr lang="en-GB" smtClean="0"/>
              <a:t>‹#›</a:t>
            </a:fld>
            <a:endParaRPr lang="en-GB"/>
          </a:p>
        </p:txBody>
      </p:sp>
    </p:spTree>
    <p:extLst>
      <p:ext uri="{BB962C8B-B14F-4D97-AF65-F5344CB8AC3E}">
        <p14:creationId xmlns:p14="http://schemas.microsoft.com/office/powerpoint/2010/main" val="3959647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44FA7DF9-63BE-4470-87F8-D4F60F252924}" type="datetimeFigureOut">
              <a:rPr lang="en-GB" smtClean="0"/>
              <a:t>02/12/2024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1937DE9-2DF5-4DF5-A108-8978EBA40086}" type="slidenum">
              <a:rPr lang="en-GB" smtClean="0"/>
              <a:t>‹#›</a:t>
            </a:fld>
            <a:endParaRPr lang="en-GB"/>
          </a:p>
        </p:txBody>
      </p:sp>
    </p:spTree>
    <p:extLst>
      <p:ext uri="{BB962C8B-B14F-4D97-AF65-F5344CB8AC3E}">
        <p14:creationId xmlns:p14="http://schemas.microsoft.com/office/powerpoint/2010/main" val="1861177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FA7DF9-63BE-4470-87F8-D4F60F252924}" type="datetimeFigureOut">
              <a:rPr lang="en-GB" smtClean="0"/>
              <a:t>02/12/2024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1937DE9-2DF5-4DF5-A108-8978EBA40086}" type="slidenum">
              <a:rPr lang="en-GB" smtClean="0"/>
              <a:t>‹#›</a:t>
            </a:fld>
            <a:endParaRPr lang="en-GB"/>
          </a:p>
        </p:txBody>
      </p:sp>
    </p:spTree>
    <p:extLst>
      <p:ext uri="{BB962C8B-B14F-4D97-AF65-F5344CB8AC3E}">
        <p14:creationId xmlns:p14="http://schemas.microsoft.com/office/powerpoint/2010/main" val="3245897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FA7DF9-63BE-4470-87F8-D4F60F252924}" type="datetimeFigureOut">
              <a:rPr lang="en-GB" smtClean="0"/>
              <a:t>02/12/2024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1937DE9-2DF5-4DF5-A108-8978EBA40086}" type="slidenum">
              <a:rPr lang="en-GB" smtClean="0"/>
              <a:t>‹#›</a:t>
            </a:fld>
            <a:endParaRPr lang="en-GB"/>
          </a:p>
        </p:txBody>
      </p:sp>
    </p:spTree>
    <p:extLst>
      <p:ext uri="{BB962C8B-B14F-4D97-AF65-F5344CB8AC3E}">
        <p14:creationId xmlns:p14="http://schemas.microsoft.com/office/powerpoint/2010/main" val="1074613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FA7DF9-63BE-4470-87F8-D4F60F252924}" type="datetimeFigureOut">
              <a:rPr lang="en-GB" smtClean="0"/>
              <a:t>02/12/2024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1937DE9-2DF5-4DF5-A108-8978EBA40086}" type="slidenum">
              <a:rPr lang="en-GB" smtClean="0"/>
              <a:t>‹#›</a:t>
            </a:fld>
            <a:endParaRPr lang="en-GB"/>
          </a:p>
        </p:txBody>
      </p:sp>
    </p:spTree>
    <p:extLst>
      <p:ext uri="{BB962C8B-B14F-4D97-AF65-F5344CB8AC3E}">
        <p14:creationId xmlns:p14="http://schemas.microsoft.com/office/powerpoint/2010/main" val="2394482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FA7DF9-63BE-4470-87F8-D4F60F252924}" type="datetimeFigureOut">
              <a:rPr lang="en-GB" smtClean="0"/>
              <a:t>02/12/2024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937DE9-2DF5-4DF5-A108-8978EBA40086}" type="slidenum">
              <a:rPr lang="en-GB" smtClean="0"/>
              <a:t>‹#›</a:t>
            </a:fld>
            <a:endParaRPr lang="en-GB"/>
          </a:p>
        </p:txBody>
      </p:sp>
    </p:spTree>
    <p:extLst>
      <p:ext uri="{BB962C8B-B14F-4D97-AF65-F5344CB8AC3E}">
        <p14:creationId xmlns:p14="http://schemas.microsoft.com/office/powerpoint/2010/main" val="24131328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75028" y="-31692"/>
            <a:ext cx="12192000"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itle 3"/>
          <p:cNvSpPr>
            <a:spLocks noGrp="1"/>
          </p:cNvSpPr>
          <p:nvPr>
            <p:ph type="ctrTitle"/>
          </p:nvPr>
        </p:nvSpPr>
        <p:spPr>
          <a:xfrm>
            <a:off x="1524000" y="2448408"/>
            <a:ext cx="9144000" cy="1961184"/>
          </a:xfrm>
        </p:spPr>
        <p:txBody>
          <a:bodyPr anchor="ctr">
            <a:noAutofit/>
          </a:bodyPr>
          <a:lstStyle/>
          <a:p>
            <a:pPr>
              <a:lnSpc>
                <a:spcPct val="100000"/>
              </a:lnSpc>
            </a:pPr>
            <a:r>
              <a:rPr lang="en-US" sz="6200" b="1" spc="300" dirty="0">
                <a:solidFill>
                  <a:schemeClr val="tx2">
                    <a:lumMod val="75000"/>
                  </a:schemeClr>
                </a:solidFill>
                <a:effectLst>
                  <a:outerShdw blurRad="38100" dist="38100" dir="2700000" algn="tl">
                    <a:srgbClr val="000000">
                      <a:alpha val="43137"/>
                    </a:srgbClr>
                  </a:outerShdw>
                </a:effectLst>
                <a:latin typeface="Bebas Neue" panose="020B0606020202050201" pitchFamily="34" charset="0"/>
              </a:rPr>
              <a:t>Attendance</a:t>
            </a:r>
            <a:br>
              <a:rPr lang="en-US" sz="6200" b="1" spc="300" dirty="0">
                <a:solidFill>
                  <a:schemeClr val="tx2">
                    <a:lumMod val="75000"/>
                  </a:schemeClr>
                </a:solidFill>
                <a:effectLst>
                  <a:outerShdw blurRad="38100" dist="38100" dir="2700000" algn="tl">
                    <a:srgbClr val="000000">
                      <a:alpha val="43137"/>
                    </a:srgbClr>
                  </a:outerShdw>
                </a:effectLst>
                <a:latin typeface="Bebas Neue" panose="020B0606020202050201" pitchFamily="34" charset="0"/>
              </a:rPr>
            </a:br>
            <a:r>
              <a:rPr lang="en-US" sz="6200" b="1" spc="300" dirty="0">
                <a:solidFill>
                  <a:schemeClr val="tx2">
                    <a:lumMod val="75000"/>
                  </a:schemeClr>
                </a:solidFill>
                <a:effectLst>
                  <a:outerShdw blurRad="38100" dist="38100" dir="2700000" algn="tl">
                    <a:srgbClr val="000000">
                      <a:alpha val="43137"/>
                    </a:srgbClr>
                  </a:outerShdw>
                </a:effectLst>
                <a:latin typeface="Bebas Neue" panose="020B0606020202050201" pitchFamily="34" charset="0"/>
              </a:rPr>
              <a:t>System</a:t>
            </a:r>
            <a:br>
              <a:rPr lang="en-US" sz="6200" b="1" spc="300" dirty="0">
                <a:solidFill>
                  <a:schemeClr val="tx2">
                    <a:lumMod val="75000"/>
                  </a:schemeClr>
                </a:solidFill>
                <a:effectLst>
                  <a:outerShdw blurRad="38100" dist="38100" dir="2700000" algn="tl">
                    <a:srgbClr val="000000">
                      <a:alpha val="43137"/>
                    </a:srgbClr>
                  </a:outerShdw>
                </a:effectLst>
                <a:latin typeface="Bebas Neue" panose="020B0606020202050201" pitchFamily="34" charset="0"/>
              </a:rPr>
            </a:br>
            <a:r>
              <a:rPr lang="en-US" sz="3200" b="1" spc="300" dirty="0">
                <a:solidFill>
                  <a:schemeClr val="tx2">
                    <a:lumMod val="75000"/>
                  </a:schemeClr>
                </a:solidFill>
                <a:effectLst>
                  <a:outerShdw blurRad="38100" dist="38100" dir="2700000" algn="tl">
                    <a:srgbClr val="000000">
                      <a:alpha val="43137"/>
                    </a:srgbClr>
                  </a:outerShdw>
                </a:effectLst>
                <a:latin typeface="Bebas Neue" panose="020B0606020202050201" pitchFamily="34" charset="0"/>
              </a:rPr>
              <a:t> in c++</a:t>
            </a:r>
            <a:endParaRPr lang="en-GB" sz="3200" b="1" spc="300" dirty="0">
              <a:solidFill>
                <a:schemeClr val="tx2">
                  <a:lumMod val="75000"/>
                </a:schemeClr>
              </a:solidFill>
              <a:effectLst>
                <a:outerShdw blurRad="38100" dist="38100" dir="2700000" algn="tl">
                  <a:srgbClr val="000000">
                    <a:alpha val="43137"/>
                  </a:srgbClr>
                </a:outerShdw>
              </a:effectLst>
              <a:latin typeface="Bebas Neue" panose="020B0606020202050201" pitchFamily="34" charset="0"/>
            </a:endParaRPr>
          </a:p>
        </p:txBody>
      </p:sp>
      <p:sp>
        <p:nvSpPr>
          <p:cNvPr id="13" name="TextBox 12"/>
          <p:cNvSpPr txBox="1"/>
          <p:nvPr/>
        </p:nvSpPr>
        <p:spPr>
          <a:xfrm>
            <a:off x="2855496" y="522198"/>
            <a:ext cx="7335252" cy="1200329"/>
          </a:xfrm>
          <a:prstGeom prst="rect">
            <a:avLst/>
          </a:prstGeom>
          <a:noFill/>
        </p:spPr>
        <p:txBody>
          <a:bodyPr wrap="square" rtlCol="0">
            <a:spAutoFit/>
          </a:bodyPr>
          <a:lstStyle/>
          <a:p>
            <a:pPr algn="ctr"/>
            <a:r>
              <a:rPr lang="en-US" sz="3600" dirty="0">
                <a:solidFill>
                  <a:schemeClr val="tx2">
                    <a:lumMod val="75000"/>
                  </a:schemeClr>
                </a:solidFill>
                <a:latin typeface="Bebas Neue" panose="020B0606020202050201" pitchFamily="34" charset="0"/>
              </a:rPr>
              <a:t>Mehran University of engineering and </a:t>
            </a:r>
          </a:p>
          <a:p>
            <a:pPr algn="ctr"/>
            <a:r>
              <a:rPr lang="en-US" sz="3600" dirty="0">
                <a:solidFill>
                  <a:schemeClr val="tx2">
                    <a:lumMod val="75000"/>
                  </a:schemeClr>
                </a:solidFill>
                <a:latin typeface="Bebas Neue" panose="020B0606020202050201" pitchFamily="34" charset="0"/>
              </a:rPr>
              <a:t>technology</a:t>
            </a:r>
            <a:endParaRPr lang="en-GB" sz="3600" dirty="0">
              <a:solidFill>
                <a:schemeClr val="tx2">
                  <a:lumMod val="75000"/>
                </a:schemeClr>
              </a:solidFill>
              <a:latin typeface="Bebas Neue" panose="020B0606020202050201" pitchFamily="34" charset="0"/>
            </a:endParaRPr>
          </a:p>
        </p:txBody>
      </p:sp>
      <p:sp>
        <p:nvSpPr>
          <p:cNvPr id="5" name="Rectangle 4"/>
          <p:cNvSpPr/>
          <p:nvPr/>
        </p:nvSpPr>
        <p:spPr>
          <a:xfrm>
            <a:off x="0" y="5054472"/>
            <a:ext cx="12277908" cy="1835220"/>
          </a:xfrm>
          <a:prstGeom prst="rect">
            <a:avLst/>
          </a:prstGeom>
          <a:solidFill>
            <a:schemeClr val="bg1">
              <a:lumMod val="7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2136" y="133665"/>
            <a:ext cx="1943100" cy="1828800"/>
          </a:xfrm>
          <a:prstGeom prst="rect">
            <a:avLst/>
          </a:prstGeom>
          <a:ln>
            <a:noFill/>
          </a:ln>
          <a:effectLst>
            <a:outerShdw blurRad="152400" dist="317500" dir="5400000" sx="90000" sy="-19000" rotWithShape="0">
              <a:prstClr val="black">
                <a:alpha val="15000"/>
              </a:prstClr>
            </a:outerShdw>
          </a:effectLst>
        </p:spPr>
      </p:pic>
      <p:sp>
        <p:nvSpPr>
          <p:cNvPr id="17" name="TextBox 16"/>
          <p:cNvSpPr txBox="1"/>
          <p:nvPr/>
        </p:nvSpPr>
        <p:spPr>
          <a:xfrm>
            <a:off x="5782922" y="5550970"/>
            <a:ext cx="7816096" cy="1242648"/>
          </a:xfrm>
          <a:prstGeom prst="rect">
            <a:avLst/>
          </a:prstGeom>
          <a:noFill/>
        </p:spPr>
        <p:txBody>
          <a:bodyPr wrap="square" rtlCol="0">
            <a:spAutoFit/>
          </a:bodyPr>
          <a:lstStyle/>
          <a:p>
            <a:pPr marL="342900" indent="-342900">
              <a:lnSpc>
                <a:spcPct val="150000"/>
              </a:lnSpc>
              <a:buBlip>
                <a:blip r:embed="rId4"/>
              </a:buBlip>
            </a:pPr>
            <a:r>
              <a:rPr lang="en-US" sz="2600" dirty="0">
                <a:solidFill>
                  <a:schemeClr val="accent1">
                    <a:lumMod val="75000"/>
                  </a:schemeClr>
                </a:solidFill>
                <a:latin typeface="Bebas Neue" panose="020B0606020202050201" pitchFamily="34" charset="0"/>
              </a:rPr>
              <a:t>Syed Muhammad Shaheer ali  </a:t>
            </a:r>
            <a:r>
              <a:rPr lang="en-US" sz="2600" b="1" spc="300" dirty="0">
                <a:solidFill>
                  <a:schemeClr val="accent1">
                    <a:lumMod val="75000"/>
                  </a:schemeClr>
                </a:solidFill>
                <a:latin typeface="Bebas Neue" panose="020B0606020202050201" pitchFamily="34" charset="0"/>
              </a:rPr>
              <a:t>(24bsai052)</a:t>
            </a:r>
            <a:endParaRPr lang="en-US" sz="2600" spc="300" dirty="0">
              <a:solidFill>
                <a:schemeClr val="accent1">
                  <a:lumMod val="75000"/>
                </a:schemeClr>
              </a:solidFill>
              <a:latin typeface="Bebas Neue" panose="020B0606020202050201" pitchFamily="34" charset="0"/>
            </a:endParaRPr>
          </a:p>
          <a:p>
            <a:pPr marL="342900" indent="-342900">
              <a:lnSpc>
                <a:spcPct val="150000"/>
              </a:lnSpc>
              <a:buBlip>
                <a:blip r:embed="rId4"/>
              </a:buBlip>
            </a:pPr>
            <a:r>
              <a:rPr lang="en-US" sz="2600" dirty="0">
                <a:solidFill>
                  <a:schemeClr val="accent1">
                    <a:lumMod val="75000"/>
                  </a:schemeClr>
                </a:solidFill>
                <a:latin typeface="Bebas Neue" panose="020B0606020202050201" pitchFamily="34" charset="0"/>
              </a:rPr>
              <a:t>Muhammad Safeer </a:t>
            </a:r>
            <a:r>
              <a:rPr lang="en-US" sz="2600" b="1" spc="300" dirty="0">
                <a:solidFill>
                  <a:schemeClr val="accent1">
                    <a:lumMod val="75000"/>
                  </a:schemeClr>
                </a:solidFill>
                <a:latin typeface="Bebas Neue" panose="020B0606020202050201" pitchFamily="34" charset="0"/>
              </a:rPr>
              <a:t>(24bsai022)</a:t>
            </a:r>
          </a:p>
        </p:txBody>
      </p:sp>
      <p:sp>
        <p:nvSpPr>
          <p:cNvPr id="2" name="Rectangle 1"/>
          <p:cNvSpPr/>
          <p:nvPr/>
        </p:nvSpPr>
        <p:spPr>
          <a:xfrm>
            <a:off x="427122" y="5567315"/>
            <a:ext cx="6096000" cy="1242648"/>
          </a:xfrm>
          <a:prstGeom prst="rect">
            <a:avLst/>
          </a:prstGeom>
        </p:spPr>
        <p:txBody>
          <a:bodyPr>
            <a:spAutoFit/>
          </a:bodyPr>
          <a:lstStyle/>
          <a:p>
            <a:pPr marL="342900" indent="-342900">
              <a:lnSpc>
                <a:spcPct val="150000"/>
              </a:lnSpc>
              <a:buBlip>
                <a:blip r:embed="rId4"/>
              </a:buBlip>
            </a:pPr>
            <a:r>
              <a:rPr lang="en-US" sz="2600" dirty="0">
                <a:solidFill>
                  <a:schemeClr val="accent1">
                    <a:lumMod val="75000"/>
                  </a:schemeClr>
                </a:solidFill>
                <a:latin typeface="Bebas Neue" panose="020B0606020202050201" pitchFamily="34" charset="0"/>
              </a:rPr>
              <a:t>Syed Muhammad Qasim  </a:t>
            </a:r>
            <a:r>
              <a:rPr lang="en-US" sz="2600" b="1" spc="300" dirty="0">
                <a:solidFill>
                  <a:schemeClr val="accent1">
                    <a:lumMod val="75000"/>
                  </a:schemeClr>
                </a:solidFill>
                <a:latin typeface="Bebas Neue" panose="020B0606020202050201" pitchFamily="34" charset="0"/>
              </a:rPr>
              <a:t>(24bsai029)  </a:t>
            </a:r>
          </a:p>
          <a:p>
            <a:pPr marL="342900" indent="-342900">
              <a:lnSpc>
                <a:spcPct val="150000"/>
              </a:lnSpc>
              <a:buBlip>
                <a:blip r:embed="rId4"/>
              </a:buBlip>
            </a:pPr>
            <a:r>
              <a:rPr lang="en-US" sz="2600" dirty="0">
                <a:solidFill>
                  <a:schemeClr val="accent1">
                    <a:lumMod val="75000"/>
                  </a:schemeClr>
                </a:solidFill>
                <a:latin typeface="Bebas Neue" panose="020B0606020202050201" pitchFamily="34" charset="0"/>
              </a:rPr>
              <a:t>Muhammad Sadiq qazi </a:t>
            </a:r>
            <a:r>
              <a:rPr lang="en-US" sz="2600" b="1" spc="300" dirty="0">
                <a:solidFill>
                  <a:schemeClr val="accent1">
                    <a:lumMod val="75000"/>
                  </a:schemeClr>
                </a:solidFill>
                <a:latin typeface="Bebas Neue" panose="020B0606020202050201" pitchFamily="34" charset="0"/>
              </a:rPr>
              <a:t>(24bsai033)</a:t>
            </a:r>
          </a:p>
        </p:txBody>
      </p:sp>
      <p:sp>
        <p:nvSpPr>
          <p:cNvPr id="3" name="Rectangle 2"/>
          <p:cNvSpPr/>
          <p:nvPr/>
        </p:nvSpPr>
        <p:spPr>
          <a:xfrm>
            <a:off x="4565685" y="5054472"/>
            <a:ext cx="2646878" cy="769441"/>
          </a:xfrm>
          <a:prstGeom prst="rect">
            <a:avLst/>
          </a:prstGeom>
        </p:spPr>
        <p:txBody>
          <a:bodyPr wrap="none">
            <a:spAutoFit/>
          </a:bodyPr>
          <a:lstStyle/>
          <a:p>
            <a:r>
              <a:rPr lang="en-US" sz="4400" dirty="0">
                <a:solidFill>
                  <a:schemeClr val="accent1">
                    <a:lumMod val="75000"/>
                  </a:schemeClr>
                </a:solidFill>
                <a:latin typeface="Bebas Neue" panose="020B0606020202050201" pitchFamily="34" charset="0"/>
              </a:rPr>
              <a:t>Submitted by</a:t>
            </a:r>
          </a:p>
        </p:txBody>
      </p:sp>
    </p:spTree>
    <p:extLst>
      <p:ext uri="{BB962C8B-B14F-4D97-AF65-F5344CB8AC3E}">
        <p14:creationId xmlns:p14="http://schemas.microsoft.com/office/powerpoint/2010/main" val="1922285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75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750"/>
                                        <p:tgtEl>
                                          <p:spTgt spid="13">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xEl>
                                              <p:pRg st="1" end="1"/>
                                            </p:txEl>
                                          </p:spTgt>
                                        </p:tgtEl>
                                        <p:attrNameLst>
                                          <p:attrName>style.visibility</p:attrName>
                                        </p:attrNameLst>
                                      </p:cBhvr>
                                      <p:to>
                                        <p:strVal val="visible"/>
                                      </p:to>
                                    </p:set>
                                    <p:animEffect transition="in" filter="fade">
                                      <p:cBhvr>
                                        <p:cTn id="13" dur="500"/>
                                        <p:tgtEl>
                                          <p:spTgt spid="13">
                                            <p:txEl>
                                              <p:pRg st="1" end="1"/>
                                            </p:txEl>
                                          </p:spTgt>
                                        </p:tgtEl>
                                      </p:cBhvr>
                                    </p:animEffect>
                                  </p:childTnLst>
                                </p:cTn>
                              </p:par>
                            </p:childTnLst>
                          </p:cTn>
                        </p:par>
                        <p:par>
                          <p:cTn id="14" fill="hold">
                            <p:stCondLst>
                              <p:cond delay="750"/>
                            </p:stCondLst>
                            <p:childTnLst>
                              <p:par>
                                <p:cTn id="15" presetID="10" presetClass="entr" presetSubtype="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750"/>
                                        <p:tgtEl>
                                          <p:spTgt spid="4"/>
                                        </p:tgtEl>
                                      </p:cBhvr>
                                    </p:animEffect>
                                  </p:childTnLst>
                                </p:cTn>
                              </p:par>
                            </p:childTnLst>
                          </p:cTn>
                        </p:par>
                        <p:par>
                          <p:cTn id="18" fill="hold">
                            <p:stCondLst>
                              <p:cond delay="1500"/>
                            </p:stCondLst>
                            <p:childTnLst>
                              <p:par>
                                <p:cTn id="19" presetID="2" presetClass="entr" presetSubtype="4"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500"/>
                                        <p:tgtEl>
                                          <p:spTgt spid="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17" grpId="0"/>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28136" y="-31692"/>
            <a:ext cx="12192000"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le 1"/>
          <p:cNvSpPr>
            <a:spLocks noGrp="1"/>
          </p:cNvSpPr>
          <p:nvPr>
            <p:ph type="title"/>
          </p:nvPr>
        </p:nvSpPr>
        <p:spPr>
          <a:xfrm>
            <a:off x="866336" y="2975978"/>
            <a:ext cx="10515600" cy="1325563"/>
          </a:xfrm>
        </p:spPr>
        <p:txBody>
          <a:bodyPr>
            <a:normAutofit fontScale="90000"/>
          </a:bodyPr>
          <a:lstStyle/>
          <a:p>
            <a:pPr algn="ctr"/>
            <a:r>
              <a:rPr lang="en-US" sz="6600" b="1" spc="300" dirty="0">
                <a:solidFill>
                  <a:schemeClr val="tx2">
                    <a:lumMod val="75000"/>
                  </a:schemeClr>
                </a:solidFill>
                <a:effectLst>
                  <a:outerShdw blurRad="38100" dist="38100" dir="2700000" algn="tl">
                    <a:srgbClr val="000000">
                      <a:alpha val="43137"/>
                    </a:srgbClr>
                  </a:outerShdw>
                </a:effectLst>
                <a:latin typeface="Bebas Neue" panose="020B0606020202050201" pitchFamily="34" charset="0"/>
              </a:rPr>
              <a:t>Thank you</a:t>
            </a:r>
            <a:br>
              <a:rPr lang="en-US" sz="6600" b="1" spc="300" dirty="0">
                <a:solidFill>
                  <a:schemeClr val="tx2">
                    <a:lumMod val="75000"/>
                  </a:schemeClr>
                </a:solidFill>
                <a:effectLst>
                  <a:outerShdw blurRad="38100" dist="38100" dir="2700000" algn="tl">
                    <a:srgbClr val="000000">
                      <a:alpha val="43137"/>
                    </a:srgbClr>
                  </a:outerShdw>
                </a:effectLst>
                <a:latin typeface="Bebas Neue" panose="020B0606020202050201" pitchFamily="34" charset="0"/>
              </a:rPr>
            </a:br>
            <a:r>
              <a:rPr lang="en-US" sz="6600" b="1" spc="300" dirty="0">
                <a:solidFill>
                  <a:schemeClr val="tx2">
                    <a:lumMod val="75000"/>
                  </a:schemeClr>
                </a:solidFill>
                <a:effectLst>
                  <a:outerShdw blurRad="38100" dist="38100" dir="2700000" algn="tl">
                    <a:srgbClr val="000000">
                      <a:alpha val="43137"/>
                    </a:srgbClr>
                  </a:outerShdw>
                </a:effectLst>
                <a:latin typeface="Bebas Neue" panose="020B0606020202050201" pitchFamily="34" charset="0"/>
              </a:rPr>
              <a:t>for </a:t>
            </a:r>
            <a:br>
              <a:rPr lang="en-US" sz="6600" b="1" spc="300" dirty="0">
                <a:solidFill>
                  <a:schemeClr val="tx2">
                    <a:lumMod val="75000"/>
                  </a:schemeClr>
                </a:solidFill>
                <a:effectLst>
                  <a:outerShdw blurRad="38100" dist="38100" dir="2700000" algn="tl">
                    <a:srgbClr val="000000">
                      <a:alpha val="43137"/>
                    </a:srgbClr>
                  </a:outerShdw>
                </a:effectLst>
                <a:latin typeface="Bebas Neue" panose="020B0606020202050201" pitchFamily="34" charset="0"/>
              </a:rPr>
            </a:br>
            <a:r>
              <a:rPr lang="en-US" sz="6600" b="1" spc="300" dirty="0">
                <a:solidFill>
                  <a:schemeClr val="tx2">
                    <a:lumMod val="75000"/>
                  </a:schemeClr>
                </a:solidFill>
                <a:effectLst>
                  <a:outerShdw blurRad="38100" dist="38100" dir="2700000" algn="tl">
                    <a:srgbClr val="000000">
                      <a:alpha val="43137"/>
                    </a:srgbClr>
                  </a:outerShdw>
                </a:effectLst>
                <a:latin typeface="Bebas Neue" panose="020B0606020202050201" pitchFamily="34" charset="0"/>
              </a:rPr>
              <a:t>attention</a:t>
            </a:r>
            <a:endParaRPr lang="en-GB" sz="6600" dirty="0"/>
          </a:p>
        </p:txBody>
      </p:sp>
      <p:sp>
        <p:nvSpPr>
          <p:cNvPr id="6" name="TextBox 5"/>
          <p:cNvSpPr txBox="1"/>
          <p:nvPr/>
        </p:nvSpPr>
        <p:spPr>
          <a:xfrm>
            <a:off x="8109447" y="4563650"/>
            <a:ext cx="7335252" cy="2000548"/>
          </a:xfrm>
          <a:prstGeom prst="rect">
            <a:avLst/>
          </a:prstGeom>
          <a:noFill/>
        </p:spPr>
        <p:txBody>
          <a:bodyPr wrap="square" rtlCol="0">
            <a:spAutoFit/>
          </a:bodyPr>
          <a:lstStyle/>
          <a:p>
            <a:r>
              <a:rPr lang="en-US" sz="3600" dirty="0">
                <a:solidFill>
                  <a:schemeClr val="accent1">
                    <a:lumMod val="75000"/>
                  </a:schemeClr>
                </a:solidFill>
                <a:latin typeface="Bebas Neue" panose="020B0606020202050201" pitchFamily="34" charset="0"/>
              </a:rPr>
              <a:t>Submitted to:</a:t>
            </a:r>
          </a:p>
          <a:p>
            <a:r>
              <a:rPr lang="en-US" sz="2400" dirty="0">
                <a:solidFill>
                  <a:schemeClr val="accent1">
                    <a:lumMod val="75000"/>
                  </a:schemeClr>
                </a:solidFill>
                <a:latin typeface="Bebas Neue" panose="020B0606020202050201" pitchFamily="34" charset="0"/>
              </a:rPr>
              <a:t>Ma’am. Fahama barkzai</a:t>
            </a:r>
          </a:p>
          <a:p>
            <a:r>
              <a:rPr lang="en-US" sz="3600" dirty="0">
                <a:solidFill>
                  <a:schemeClr val="accent1">
                    <a:lumMod val="75000"/>
                  </a:schemeClr>
                </a:solidFill>
                <a:latin typeface="Bebas Neue" panose="020B0606020202050201" pitchFamily="34" charset="0"/>
              </a:rPr>
              <a:t>Subject:</a:t>
            </a:r>
          </a:p>
          <a:p>
            <a:r>
              <a:rPr lang="en-US" sz="2800" dirty="0">
                <a:solidFill>
                  <a:schemeClr val="accent1">
                    <a:lumMod val="75000"/>
                  </a:schemeClr>
                </a:solidFill>
                <a:latin typeface="Bebas Neue" panose="020B0606020202050201" pitchFamily="34" charset="0"/>
              </a:rPr>
              <a:t>Programming Fundamentals</a:t>
            </a:r>
          </a:p>
        </p:txBody>
      </p:sp>
    </p:spTree>
    <p:extLst>
      <p:ext uri="{BB962C8B-B14F-4D97-AF65-F5344CB8AC3E}">
        <p14:creationId xmlns:p14="http://schemas.microsoft.com/office/powerpoint/2010/main" val="54465691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FDDDD"/>
        </a:soli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0" y="0"/>
            <a:ext cx="12192000" cy="6858000"/>
          </a:xfrm>
        </p:spPr>
      </p:pic>
      <p:sp>
        <p:nvSpPr>
          <p:cNvPr id="2" name="Title 1"/>
          <p:cNvSpPr>
            <a:spLocks noGrp="1"/>
          </p:cNvSpPr>
          <p:nvPr>
            <p:ph type="title"/>
          </p:nvPr>
        </p:nvSpPr>
        <p:spPr/>
        <p:txBody>
          <a:bodyPr/>
          <a:lstStyle/>
          <a:p>
            <a:pPr algn="ctr"/>
            <a:r>
              <a:rPr lang="en-US" sz="6600" b="1" dirty="0">
                <a:solidFill>
                  <a:schemeClr val="accent1">
                    <a:lumMod val="75000"/>
                  </a:schemeClr>
                </a:solidFill>
                <a:effectLst>
                  <a:outerShdw blurRad="38100" dist="38100" dir="2700000" algn="tl">
                    <a:srgbClr val="000000">
                      <a:alpha val="43137"/>
                    </a:srgbClr>
                  </a:outerShdw>
                </a:effectLst>
                <a:latin typeface="Bebas Neue" panose="020B0606020202050201" pitchFamily="34" charset="0"/>
              </a:rPr>
              <a:t>Introduction</a:t>
            </a:r>
            <a:endParaRPr lang="en-GB" sz="6600" b="1" dirty="0">
              <a:solidFill>
                <a:schemeClr val="accent1">
                  <a:lumMod val="75000"/>
                </a:schemeClr>
              </a:solidFill>
              <a:effectLst>
                <a:outerShdw blurRad="38100" dist="38100" dir="2700000" algn="tl">
                  <a:srgbClr val="000000">
                    <a:alpha val="43137"/>
                  </a:srgbClr>
                </a:outerShdw>
              </a:effectLst>
              <a:latin typeface="Bebas Neue" panose="020B0606020202050201" pitchFamily="34" charset="0"/>
            </a:endParaRPr>
          </a:p>
        </p:txBody>
      </p:sp>
      <p:sp>
        <p:nvSpPr>
          <p:cNvPr id="5" name="TextBox 4"/>
          <p:cNvSpPr txBox="1"/>
          <p:nvPr/>
        </p:nvSpPr>
        <p:spPr>
          <a:xfrm>
            <a:off x="778412" y="1690688"/>
            <a:ext cx="10635176" cy="4401205"/>
          </a:xfrm>
          <a:prstGeom prst="rect">
            <a:avLst/>
          </a:prstGeom>
          <a:noFill/>
        </p:spPr>
        <p:txBody>
          <a:bodyPr wrap="square" rtlCol="0">
            <a:spAutoFit/>
          </a:bodyPr>
          <a:lstStyle/>
          <a:p>
            <a:pPr algn="ctr"/>
            <a:r>
              <a:rPr lang="en-US" sz="2800" b="1" dirty="0">
                <a:solidFill>
                  <a:schemeClr val="tx2">
                    <a:lumMod val="75000"/>
                  </a:schemeClr>
                </a:solidFill>
                <a:latin typeface="Merriweather" panose="00000500000000000000" pitchFamily="2" charset="0"/>
              </a:rPr>
              <a:t>The Attendance system is console based project Developed using C++ language . This program can record attendance of class quickly and accurately. This program Show Roll numbers of whole class one by one automatically and allow user to mark them as present or absent, once user done marking  the program will show summary of attendance displaying total present and absent students alongside of their roll numbers. This program is designed to save time, reduce errors, and showcase the practical use of loops, arrays, and input validation in C++.</a:t>
            </a:r>
            <a:endParaRPr lang="en-GB" sz="2800" b="1" dirty="0">
              <a:solidFill>
                <a:schemeClr val="tx2">
                  <a:lumMod val="75000"/>
                </a:schemeClr>
              </a:solidFill>
              <a:latin typeface="Merriweather" panose="00000500000000000000" pitchFamily="2" charset="0"/>
            </a:endParaRPr>
          </a:p>
        </p:txBody>
      </p:sp>
    </p:spTree>
    <p:extLst>
      <p:ext uri="{BB962C8B-B14F-4D97-AF65-F5344CB8AC3E}">
        <p14:creationId xmlns:p14="http://schemas.microsoft.com/office/powerpoint/2010/main" val="33685424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par>
                                <p:cTn id="9" presetID="10" presetClass="entr" presetSubtype="0" fill="hold" grpId="1"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750"/>
                                        <p:tgtEl>
                                          <p:spTgt spid="2"/>
                                        </p:tgtEl>
                                      </p:cBhvr>
                                    </p:animEffect>
                                  </p:childTnLst>
                                </p:cTn>
                              </p:par>
                            </p:childTnLst>
                          </p:cTn>
                        </p:par>
                        <p:par>
                          <p:cTn id="12" fill="hold">
                            <p:stCondLst>
                              <p:cond delay="750"/>
                            </p:stCondLst>
                            <p:childTnLst>
                              <p:par>
                                <p:cTn id="13" presetID="10" presetClass="entr" presetSubtype="0" fill="hold" grpId="0" nodeType="after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fade">
                                      <p:cBhvr>
                                        <p:cTn id="15" dur="1000"/>
                                        <p:tgtEl>
                                          <p:spTgt spid="5">
                                            <p:txEl>
                                              <p:pRg st="0" end="0"/>
                                            </p:txEl>
                                          </p:spTgt>
                                        </p:tgtEl>
                                      </p:cBhvr>
                                    </p:animEffect>
                                  </p:childTnLst>
                                </p:cTn>
                              </p:par>
                              <p:par>
                                <p:cTn id="16" presetID="2" presetClass="entr" presetSubtype="4" fill="hold" grpId="1" nodeType="with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 calcmode="lin" valueType="num">
                                      <p:cBhvr additive="base">
                                        <p:cTn id="18" dur="11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9" dur="11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5" grpId="0" build="allAtOnce"/>
      <p:bldP spid="5" grpId="1"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normAutofit/>
          </a:bodyPr>
          <a:lstStyle/>
          <a:p>
            <a:pPr algn="ctr"/>
            <a:r>
              <a:rPr lang="en-US" sz="6000" b="1" spc="300" dirty="0">
                <a:effectLst>
                  <a:outerShdw blurRad="38100" dist="38100" dir="2700000" algn="tl">
                    <a:srgbClr val="000000">
                      <a:alpha val="43137"/>
                    </a:srgbClr>
                  </a:outerShdw>
                </a:effectLst>
                <a:latin typeface="Bebas Neue" panose="020B0606020202050201" pitchFamily="34" charset="0"/>
              </a:rPr>
              <a:t>Program features</a:t>
            </a:r>
            <a:endParaRPr lang="en-GB" sz="6000" b="1" spc="300" dirty="0">
              <a:effectLst>
                <a:outerShdw blurRad="38100" dist="38100" dir="2700000" algn="tl">
                  <a:srgbClr val="000000">
                    <a:alpha val="43137"/>
                  </a:srgbClr>
                </a:outerShdw>
              </a:effectLst>
              <a:latin typeface="Bebas Neue" panose="020B0606020202050201" pitchFamily="34" charset="0"/>
            </a:endParaRPr>
          </a:p>
        </p:txBody>
      </p:sp>
      <p:sp>
        <p:nvSpPr>
          <p:cNvPr id="3" name="Content Placeholder 2"/>
          <p:cNvSpPr>
            <a:spLocks noGrp="1"/>
          </p:cNvSpPr>
          <p:nvPr>
            <p:ph idx="1"/>
          </p:nvPr>
        </p:nvSpPr>
        <p:spPr>
          <a:xfrm>
            <a:off x="838200" y="1825624"/>
            <a:ext cx="10515600" cy="5184776"/>
          </a:xfrm>
        </p:spPr>
        <p:txBody>
          <a:bodyPr>
            <a:normAutofit/>
          </a:bodyPr>
          <a:lstStyle/>
          <a:p>
            <a:endParaRPr lang="en-US" sz="2400" dirty="0">
              <a:solidFill>
                <a:schemeClr val="tx2">
                  <a:lumMod val="75000"/>
                </a:schemeClr>
              </a:solidFill>
              <a:latin typeface="Merriweather" panose="00000800000000000000" pitchFamily="2" charset="0"/>
            </a:endParaRPr>
          </a:p>
          <a:p>
            <a:endParaRPr lang="en-US" dirty="0">
              <a:solidFill>
                <a:schemeClr val="tx2">
                  <a:lumMod val="75000"/>
                </a:schemeClr>
              </a:solidFill>
              <a:latin typeface="Merriweather" panose="00000800000000000000" pitchFamily="2" charset="0"/>
            </a:endParaRPr>
          </a:p>
          <a:p>
            <a:endParaRPr lang="en-US" sz="2400" dirty="0">
              <a:solidFill>
                <a:schemeClr val="tx2">
                  <a:lumMod val="75000"/>
                </a:schemeClr>
              </a:solidFill>
              <a:latin typeface="Merriweather" panose="00000800000000000000" pitchFamily="2" charset="0"/>
            </a:endParaRPr>
          </a:p>
          <a:p>
            <a:endParaRPr lang="en-US" sz="2400" dirty="0">
              <a:solidFill>
                <a:schemeClr val="tx2">
                  <a:lumMod val="75000"/>
                </a:schemeClr>
              </a:solidFill>
              <a:latin typeface="Merriweather" panose="00000800000000000000" pitchFamily="2" charset="0"/>
            </a:endParaRPr>
          </a:p>
          <a:p>
            <a:endParaRPr lang="en-GB" sz="2400" b="1" dirty="0">
              <a:solidFill>
                <a:schemeClr val="tx2">
                  <a:lumMod val="75000"/>
                </a:schemeClr>
              </a:solidFill>
              <a:latin typeface="Merriweather" panose="00000800000000000000" pitchFamily="2" charset="0"/>
            </a:endParaRPr>
          </a:p>
        </p:txBody>
      </p:sp>
      <p:sp>
        <p:nvSpPr>
          <p:cNvPr id="5" name="TextBox 4"/>
          <p:cNvSpPr txBox="1"/>
          <p:nvPr/>
        </p:nvSpPr>
        <p:spPr>
          <a:xfrm>
            <a:off x="827314" y="1690688"/>
            <a:ext cx="11364686" cy="5047536"/>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en-US" sz="2800" b="1" dirty="0">
                <a:solidFill>
                  <a:schemeClr val="tx2">
                    <a:lumMod val="75000"/>
                  </a:schemeClr>
                </a:solidFill>
                <a:latin typeface="Merriweather" panose="00000500000000000000" pitchFamily="2" charset="0"/>
              </a:rPr>
              <a:t>Allow user to enter current date for record-keeping</a:t>
            </a:r>
          </a:p>
          <a:p>
            <a:pPr marL="457200" indent="-457200">
              <a:lnSpc>
                <a:spcPct val="150000"/>
              </a:lnSpc>
              <a:buFont typeface="Arial" panose="020B0604020202020204" pitchFamily="34" charset="0"/>
              <a:buChar char="•"/>
            </a:pPr>
            <a:r>
              <a:rPr lang="en-US" sz="2800" b="1" dirty="0">
                <a:solidFill>
                  <a:schemeClr val="tx2">
                    <a:lumMod val="75000"/>
                  </a:schemeClr>
                </a:solidFill>
                <a:latin typeface="Merriweather" panose="00000500000000000000" pitchFamily="2" charset="0"/>
              </a:rPr>
              <a:t>Generates roll numbers (24BSAI01 to 24BSAI56).</a:t>
            </a:r>
          </a:p>
          <a:p>
            <a:pPr marL="457200" indent="-457200">
              <a:lnSpc>
                <a:spcPct val="150000"/>
              </a:lnSpc>
              <a:buFont typeface="Arial" panose="020B0604020202020204" pitchFamily="34" charset="0"/>
              <a:buChar char="•"/>
            </a:pPr>
            <a:r>
              <a:rPr lang="en-US" sz="2800" b="1" dirty="0">
                <a:solidFill>
                  <a:schemeClr val="tx2">
                    <a:lumMod val="75000"/>
                  </a:schemeClr>
                </a:solidFill>
                <a:latin typeface="Merriweather" panose="00000500000000000000" pitchFamily="2" charset="0"/>
              </a:rPr>
              <a:t>Input attendance as 'p' (present) or 'a' (absent).</a:t>
            </a:r>
          </a:p>
          <a:p>
            <a:pPr marL="457200" indent="-457200">
              <a:lnSpc>
                <a:spcPct val="150000"/>
              </a:lnSpc>
              <a:buFont typeface="Arial" panose="020B0604020202020204" pitchFamily="34" charset="0"/>
              <a:buChar char="•"/>
            </a:pPr>
            <a:r>
              <a:rPr lang="en-US" sz="2800" b="1" dirty="0">
                <a:solidFill>
                  <a:schemeClr val="tx2">
                    <a:lumMod val="75000"/>
                  </a:schemeClr>
                </a:solidFill>
                <a:latin typeface="Merriweather" panose="00000500000000000000" pitchFamily="2" charset="0"/>
              </a:rPr>
              <a:t>Ensures only 'p' or 'a' is accepted as input.</a:t>
            </a:r>
          </a:p>
          <a:p>
            <a:pPr marL="457200" indent="-457200">
              <a:lnSpc>
                <a:spcPct val="150000"/>
              </a:lnSpc>
              <a:buFont typeface="Arial" panose="020B0604020202020204" pitchFamily="34" charset="0"/>
              <a:buChar char="•"/>
            </a:pPr>
            <a:r>
              <a:rPr lang="en-US" sz="2800" b="1" dirty="0">
                <a:solidFill>
                  <a:schemeClr val="tx2">
                    <a:lumMod val="75000"/>
                  </a:schemeClr>
                </a:solidFill>
                <a:latin typeface="Merriweather" panose="00000500000000000000" pitchFamily="2" charset="0"/>
              </a:rPr>
              <a:t>Displays total counts and lists of present and absent students.</a:t>
            </a:r>
          </a:p>
          <a:p>
            <a:pPr marL="457200" indent="-457200">
              <a:buFont typeface="Arial" panose="020B0604020202020204" pitchFamily="34" charset="0"/>
              <a:buChar char="•"/>
            </a:pPr>
            <a:endParaRPr lang="en-US" sz="2800" dirty="0">
              <a:solidFill>
                <a:schemeClr val="tx2">
                  <a:lumMod val="75000"/>
                </a:schemeClr>
              </a:solidFill>
              <a:latin typeface="Merriweather" panose="00000500000000000000" pitchFamily="2" charset="0"/>
            </a:endParaRPr>
          </a:p>
          <a:p>
            <a:endParaRPr lang="en-GB" sz="2800" b="1" dirty="0">
              <a:solidFill>
                <a:schemeClr val="tx2">
                  <a:lumMod val="75000"/>
                </a:schemeClr>
              </a:solidFill>
              <a:latin typeface="Merriweather" panose="00000500000000000000" pitchFamily="2" charset="0"/>
            </a:endParaRPr>
          </a:p>
        </p:txBody>
      </p:sp>
    </p:spTree>
    <p:extLst>
      <p:ext uri="{BB962C8B-B14F-4D97-AF65-F5344CB8AC3E}">
        <p14:creationId xmlns:p14="http://schemas.microsoft.com/office/powerpoint/2010/main" val="1722784033"/>
      </p:ext>
    </p:extLst>
  </p:cSld>
  <p:clrMapOvr>
    <a:masterClrMapping/>
  </p:clrMapOvr>
  <mc:AlternateContent xmlns:mc="http://schemas.openxmlformats.org/markup-compatibility/2006" xmlns:p14="http://schemas.microsoft.com/office/powerpoint/2010/main">
    <mc:Choice Requires="p14">
      <p:transition spd="slow" p14:dur="17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par>
                                <p:cTn id="9" presetID="1" presetClass="entr" presetSubtype="0" fill="hold" grpId="1"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par>
                          <p:cTn id="11" fill="hold">
                            <p:stCondLst>
                              <p:cond delay="750"/>
                            </p:stCondLst>
                            <p:childTnLst>
                              <p:par>
                                <p:cTn id="12" presetID="2" presetClass="entr" presetSubtype="4" fill="hold" grpId="0" nodeType="after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5">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 calcmode="lin" valueType="num">
                                      <p:cBhvr additive="base">
                                        <p:cTn id="18"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
                                            <p:txEl>
                                              <p:pRg st="1" end="1"/>
                                            </p:txEl>
                                          </p:spTgt>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 calcmode="lin" valueType="num">
                                      <p:cBhvr additive="base">
                                        <p:cTn id="22"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
                                            <p:txEl>
                                              <p:pRg st="2" end="2"/>
                                            </p:txEl>
                                          </p:spTgt>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 calcmode="lin" valueType="num">
                                      <p:cBhvr additive="base">
                                        <p:cTn id="26"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5">
                                            <p:txEl>
                                              <p:pRg st="4" end="4"/>
                                            </p:txEl>
                                          </p:spTgt>
                                        </p:tgtEl>
                                        <p:attrNameLst>
                                          <p:attrName>style.visibility</p:attrName>
                                        </p:attrNameLst>
                                      </p:cBhvr>
                                      <p:to>
                                        <p:strVal val="visible"/>
                                      </p:to>
                                    </p:set>
                                    <p:anim calcmode="lin" valueType="num">
                                      <p:cBhvr additive="base">
                                        <p:cTn id="30"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5">
                                            <p:txEl>
                                              <p:pRg st="4" end="4"/>
                                            </p:txEl>
                                          </p:spTgt>
                                        </p:tgtEl>
                                        <p:attrNameLst>
                                          <p:attrName>ppt_y</p:attrName>
                                        </p:attrNameLst>
                                      </p:cBhvr>
                                      <p:tavLst>
                                        <p:tav tm="0">
                                          <p:val>
                                            <p:strVal val="1+#ppt_h/2"/>
                                          </p:val>
                                        </p:tav>
                                        <p:tav tm="100000">
                                          <p:val>
                                            <p:strVal val="#ppt_y"/>
                                          </p:val>
                                        </p:tav>
                                      </p:tavLst>
                                    </p:anim>
                                  </p:childTnLst>
                                </p:cTn>
                              </p:par>
                              <p:par>
                                <p:cTn id="32" presetID="10" presetClass="entr" presetSubtype="0" fill="hold" grpId="1" nodeType="withEffect">
                                  <p:stCondLst>
                                    <p:cond delay="0"/>
                                  </p:stCondLst>
                                  <p:childTnLst>
                                    <p:set>
                                      <p:cBhvr>
                                        <p:cTn id="33" dur="1" fill="hold">
                                          <p:stCondLst>
                                            <p:cond delay="0"/>
                                          </p:stCondLst>
                                        </p:cTn>
                                        <p:tgtEl>
                                          <p:spTgt spid="5">
                                            <p:txEl>
                                              <p:pRg st="0" end="0"/>
                                            </p:txEl>
                                          </p:spTgt>
                                        </p:tgtEl>
                                        <p:attrNameLst>
                                          <p:attrName>style.visibility</p:attrName>
                                        </p:attrNameLst>
                                      </p:cBhvr>
                                      <p:to>
                                        <p:strVal val="visible"/>
                                      </p:to>
                                    </p:set>
                                    <p:animEffect transition="in" filter="fade">
                                      <p:cBhvr>
                                        <p:cTn id="34" dur="500"/>
                                        <p:tgtEl>
                                          <p:spTgt spid="5">
                                            <p:txEl>
                                              <p:pRg st="0" end="0"/>
                                            </p:txEl>
                                          </p:spTgt>
                                        </p:tgtEl>
                                      </p:cBhvr>
                                    </p:animEffect>
                                  </p:childTnLst>
                                </p:cTn>
                              </p:par>
                              <p:par>
                                <p:cTn id="35" presetID="10" presetClass="entr" presetSubtype="0" fill="hold" grpId="1"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animEffect transition="in" filter="fade">
                                      <p:cBhvr>
                                        <p:cTn id="37" dur="500"/>
                                        <p:tgtEl>
                                          <p:spTgt spid="5">
                                            <p:txEl>
                                              <p:pRg st="1" end="1"/>
                                            </p:txEl>
                                          </p:spTgt>
                                        </p:tgtEl>
                                      </p:cBhvr>
                                    </p:animEffect>
                                  </p:childTnLst>
                                </p:cTn>
                              </p:par>
                              <p:par>
                                <p:cTn id="38" presetID="10" presetClass="entr" presetSubtype="0" fill="hold" grpId="1" nodeType="withEffect">
                                  <p:stCondLst>
                                    <p:cond delay="0"/>
                                  </p:stCondLst>
                                  <p:childTnLst>
                                    <p:set>
                                      <p:cBhvr>
                                        <p:cTn id="39" dur="1" fill="hold">
                                          <p:stCondLst>
                                            <p:cond delay="0"/>
                                          </p:stCondLst>
                                        </p:cTn>
                                        <p:tgtEl>
                                          <p:spTgt spid="5">
                                            <p:txEl>
                                              <p:pRg st="2" end="2"/>
                                            </p:txEl>
                                          </p:spTgt>
                                        </p:tgtEl>
                                        <p:attrNameLst>
                                          <p:attrName>style.visibility</p:attrName>
                                        </p:attrNameLst>
                                      </p:cBhvr>
                                      <p:to>
                                        <p:strVal val="visible"/>
                                      </p:to>
                                    </p:set>
                                    <p:animEffect transition="in" filter="fade">
                                      <p:cBhvr>
                                        <p:cTn id="40" dur="500"/>
                                        <p:tgtEl>
                                          <p:spTgt spid="5">
                                            <p:txEl>
                                              <p:pRg st="2" end="2"/>
                                            </p:txEl>
                                          </p:spTgt>
                                        </p:tgtEl>
                                      </p:cBhvr>
                                    </p:animEffect>
                                  </p:childTnLst>
                                </p:cTn>
                              </p:par>
                              <p:par>
                                <p:cTn id="41" presetID="10" presetClass="entr" presetSubtype="0" fill="hold" grpId="1" nodeType="withEffect">
                                  <p:stCondLst>
                                    <p:cond delay="0"/>
                                  </p:stCondLst>
                                  <p:childTnLst>
                                    <p:set>
                                      <p:cBhvr>
                                        <p:cTn id="42" dur="1" fill="hold">
                                          <p:stCondLst>
                                            <p:cond delay="0"/>
                                          </p:stCondLst>
                                        </p:cTn>
                                        <p:tgtEl>
                                          <p:spTgt spid="5">
                                            <p:txEl>
                                              <p:pRg st="3" end="3"/>
                                            </p:txEl>
                                          </p:spTgt>
                                        </p:tgtEl>
                                        <p:attrNameLst>
                                          <p:attrName>style.visibility</p:attrName>
                                        </p:attrNameLst>
                                      </p:cBhvr>
                                      <p:to>
                                        <p:strVal val="visible"/>
                                      </p:to>
                                    </p:set>
                                    <p:animEffect transition="in" filter="fade">
                                      <p:cBhvr>
                                        <p:cTn id="43" dur="500"/>
                                        <p:tgtEl>
                                          <p:spTgt spid="5">
                                            <p:txEl>
                                              <p:pRg st="3" end="3"/>
                                            </p:txEl>
                                          </p:spTgt>
                                        </p:tgtEl>
                                      </p:cBhvr>
                                    </p:animEffect>
                                  </p:childTnLst>
                                </p:cTn>
                              </p:par>
                              <p:par>
                                <p:cTn id="44" presetID="10" presetClass="entr" presetSubtype="0" fill="hold" grpId="1" nodeType="withEffect">
                                  <p:stCondLst>
                                    <p:cond delay="0"/>
                                  </p:stCondLst>
                                  <p:childTnLst>
                                    <p:set>
                                      <p:cBhvr>
                                        <p:cTn id="45" dur="1" fill="hold">
                                          <p:stCondLst>
                                            <p:cond delay="0"/>
                                          </p:stCondLst>
                                        </p:cTn>
                                        <p:tgtEl>
                                          <p:spTgt spid="5">
                                            <p:txEl>
                                              <p:pRg st="4" end="4"/>
                                            </p:txEl>
                                          </p:spTgt>
                                        </p:tgtEl>
                                        <p:attrNameLst>
                                          <p:attrName>style.visibility</p:attrName>
                                        </p:attrNameLst>
                                      </p:cBhvr>
                                      <p:to>
                                        <p:strVal val="visible"/>
                                      </p:to>
                                    </p:set>
                                    <p:animEffect transition="in" filter="fade">
                                      <p:cBhvr>
                                        <p:cTn id="46"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5" grpId="0" build="allAtOnce"/>
      <p:bldP spid="5" grpId="1"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838200" y="365125"/>
            <a:ext cx="10709366" cy="980349"/>
          </a:xfrm>
        </p:spPr>
        <p:txBody>
          <a:bodyPr>
            <a:normAutofit fontScale="90000"/>
          </a:bodyPr>
          <a:lstStyle/>
          <a:p>
            <a:pPr algn="ctr"/>
            <a:r>
              <a:rPr lang="en-US" sz="6600" b="1" dirty="0">
                <a:solidFill>
                  <a:schemeClr val="accent1">
                    <a:lumMod val="75000"/>
                  </a:schemeClr>
                </a:solidFill>
                <a:effectLst>
                  <a:outerShdw blurRad="38100" dist="38100" dir="2700000" algn="tl">
                    <a:srgbClr val="000000">
                      <a:alpha val="43137"/>
                    </a:srgbClr>
                  </a:outerShdw>
                </a:effectLst>
                <a:latin typeface="Bebas Neue" panose="020B0606020202050201" pitchFamily="34" charset="0"/>
              </a:rPr>
              <a:t>Code breakdown</a:t>
            </a:r>
            <a:endParaRPr lang="en-GB" sz="6600" b="1" dirty="0">
              <a:solidFill>
                <a:schemeClr val="accent1">
                  <a:lumMod val="75000"/>
                </a:schemeClr>
              </a:solidFill>
              <a:effectLst>
                <a:outerShdw blurRad="38100" dist="38100" dir="2700000" algn="tl">
                  <a:srgbClr val="000000">
                    <a:alpha val="43137"/>
                  </a:srgbClr>
                </a:outerShdw>
              </a:effectLst>
              <a:latin typeface="Bebas Neue" panose="020B0606020202050201"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rcRect/>
          <a:stretch/>
        </p:blipFill>
        <p:spPr>
          <a:xfrm>
            <a:off x="3774614" y="1425067"/>
            <a:ext cx="4542861" cy="5083678"/>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5491294" y="352774"/>
            <a:ext cx="6021977" cy="1000274"/>
          </a:xfrm>
          <a:prstGeom prst="rect">
            <a:avLst/>
          </a:prstGeom>
          <a:noFill/>
        </p:spPr>
        <p:txBody>
          <a:bodyPr wrap="square" rtlCol="0">
            <a:spAutoFit/>
          </a:bodyPr>
          <a:lstStyle/>
          <a:p>
            <a:r>
              <a:rPr lang="en-US" sz="5400" dirty="0">
                <a:solidFill>
                  <a:schemeClr val="accent1">
                    <a:lumMod val="75000"/>
                  </a:schemeClr>
                </a:solidFill>
                <a:effectLst>
                  <a:outerShdw blurRad="38100" dist="38100" dir="2700000" algn="tl">
                    <a:srgbClr val="000000">
                      <a:alpha val="43137"/>
                    </a:srgbClr>
                  </a:outerShdw>
                </a:effectLst>
                <a:latin typeface="Bebas Neue" panose="020B0606020202050201" pitchFamily="34" charset="0"/>
              </a:rPr>
              <a:t>–</a:t>
            </a:r>
            <a:r>
              <a:rPr lang="en-US" dirty="0">
                <a:solidFill>
                  <a:schemeClr val="accent1">
                    <a:lumMod val="75000"/>
                  </a:schemeClr>
                </a:solidFill>
                <a:effectLst>
                  <a:outerShdw blurRad="38100" dist="38100" dir="2700000" algn="tl">
                    <a:srgbClr val="000000">
                      <a:alpha val="43137"/>
                    </a:srgbClr>
                  </a:outerShdw>
                </a:effectLst>
                <a:latin typeface="Bebas Neue" panose="020B0606020202050201" pitchFamily="34" charset="0"/>
              </a:rPr>
              <a:t> </a:t>
            </a:r>
            <a:r>
              <a:rPr lang="en-US" sz="5900" b="1" dirty="0">
                <a:solidFill>
                  <a:schemeClr val="accent1">
                    <a:lumMod val="75000"/>
                  </a:schemeClr>
                </a:solidFill>
                <a:effectLst>
                  <a:outerShdw blurRad="38100" dist="38100" dir="2700000" algn="tl">
                    <a:srgbClr val="000000">
                      <a:alpha val="43137"/>
                    </a:srgbClr>
                  </a:outerShdw>
                </a:effectLst>
                <a:latin typeface="Bebas Neue" panose="020B0606020202050201" pitchFamily="34" charset="0"/>
              </a:rPr>
              <a:t>headers and variables</a:t>
            </a:r>
            <a:endParaRPr lang="en-GB" sz="5900" b="1" dirty="0"/>
          </a:p>
        </p:txBody>
      </p:sp>
      <p:sp>
        <p:nvSpPr>
          <p:cNvPr id="7" name="TextBox 6"/>
          <p:cNvSpPr txBox="1"/>
          <p:nvPr/>
        </p:nvSpPr>
        <p:spPr>
          <a:xfrm>
            <a:off x="838200" y="1316964"/>
            <a:ext cx="10826931" cy="830997"/>
          </a:xfrm>
          <a:prstGeom prst="rect">
            <a:avLst/>
          </a:prstGeom>
          <a:noFill/>
        </p:spPr>
        <p:txBody>
          <a:bodyPr wrap="square" rtlCol="0">
            <a:spAutoFit/>
          </a:bodyPr>
          <a:lstStyle/>
          <a:p>
            <a:pPr algn="ctr"/>
            <a:r>
              <a:rPr lang="en-US" sz="2400" b="1" dirty="0">
                <a:solidFill>
                  <a:schemeClr val="tx2">
                    <a:lumMod val="75000"/>
                  </a:schemeClr>
                </a:solidFill>
                <a:latin typeface="Merriweather" panose="00000500000000000000" pitchFamily="2" charset="0"/>
              </a:rPr>
              <a:t>This program contain many variable  some important of them are discussed below with header files</a:t>
            </a:r>
            <a:endParaRPr lang="en-GB" sz="2400" dirty="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735" y="1573587"/>
            <a:ext cx="5498530" cy="7768058"/>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698" y="391069"/>
            <a:ext cx="5053902" cy="7139909"/>
          </a:xfrm>
          <a:prstGeom prst="rect">
            <a:avLst/>
          </a:prstGeom>
          <a:ln>
            <a:noFill/>
          </a:ln>
          <a:effectLst>
            <a:outerShdw blurRad="292100" dist="139700" dir="2700000" algn="tl" rotWithShape="0">
              <a:srgbClr val="333333">
                <a:alpha val="65000"/>
              </a:srgbClr>
            </a:outerShdw>
          </a:effectLst>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3354804"/>
            <a:ext cx="5197298" cy="7342492"/>
          </a:xfrm>
          <a:prstGeom prst="rect">
            <a:avLst/>
          </a:prstGeom>
          <a:ln>
            <a:noFill/>
          </a:ln>
          <a:effectLst>
            <a:outerShdw blurRad="292100" dist="139700" dir="2700000" algn="tl" rotWithShape="0">
              <a:srgbClr val="333333">
                <a:alpha val="65000"/>
              </a:srgbClr>
            </a:outerShdw>
          </a:effectLst>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34265" y="197660"/>
            <a:ext cx="5300453" cy="7526726"/>
          </a:xfrm>
          <a:prstGeom prst="rect">
            <a:avLst/>
          </a:prstGeom>
          <a:ln>
            <a:noFill/>
          </a:ln>
          <a:effectLst>
            <a:outerShdw blurRad="292100" dist="139700" dir="2700000" algn="tl" rotWithShape="0">
              <a:srgbClr val="333333">
                <a:alpha val="65000"/>
              </a:srgbClr>
            </a:outerShdw>
          </a:effectLst>
        </p:spPr>
      </p:pic>
      <p:pic>
        <p:nvPicPr>
          <p:cNvPr id="12" name="Pictur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67912" y="3030560"/>
            <a:ext cx="5495108" cy="776322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3564920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par>
                                <p:cTn id="9" presetID="10" presetClass="entr" presetSubtype="0" fill="hold" grpId="1"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750"/>
                                        <p:tgtEl>
                                          <p:spTgt spid="2"/>
                                        </p:tgtEl>
                                      </p:cBhvr>
                                    </p:animEffect>
                                  </p:childTnLst>
                                </p:cTn>
                              </p:par>
                            </p:childTnLst>
                          </p:cTn>
                        </p:par>
                        <p:par>
                          <p:cTn id="12" fill="hold">
                            <p:stCondLst>
                              <p:cond delay="750"/>
                            </p:stCondLst>
                            <p:childTnLst>
                              <p:par>
                                <p:cTn id="13" presetID="2" presetClass="entr" presetSubtype="4"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ppt_x"/>
                                          </p:val>
                                        </p:tav>
                                        <p:tav tm="100000">
                                          <p:val>
                                            <p:strVal val="#ppt_x"/>
                                          </p:val>
                                        </p:tav>
                                      </p:tavLst>
                                    </p:anim>
                                    <p:anim calcmode="lin" valueType="num">
                                      <p:cBhvr additive="base">
                                        <p:cTn id="16" dur="750" fill="hold"/>
                                        <p:tgtEl>
                                          <p:spTgt spid="5"/>
                                        </p:tgtEl>
                                        <p:attrNameLst>
                                          <p:attrName>ppt_y</p:attrName>
                                        </p:attrNameLst>
                                      </p:cBhvr>
                                      <p:tavLst>
                                        <p:tav tm="0">
                                          <p:val>
                                            <p:strVal val="1+#ppt_h/2"/>
                                          </p:val>
                                        </p:tav>
                                        <p:tav tm="100000">
                                          <p:val>
                                            <p:strVal val="#ppt_y"/>
                                          </p:val>
                                        </p:tav>
                                      </p:tavLst>
                                    </p:anim>
                                  </p:childTnLst>
                                </p:cTn>
                              </p:par>
                              <p:par>
                                <p:cTn id="17" presetID="42" presetClass="path" presetSubtype="0" accel="50000" decel="50000" fill="hold" grpId="2" nodeType="withEffect">
                                  <p:stCondLst>
                                    <p:cond delay="1250"/>
                                  </p:stCondLst>
                                  <p:childTnLst>
                                    <p:animMotion origin="layout" path="M 0.02917 0.00069 L -0.2276 -0.00023 " pathEditMode="relative" rAng="0" ptsTypes="AA">
                                      <p:cBhvr>
                                        <p:cTn id="18" dur="1000" fill="hold"/>
                                        <p:tgtEl>
                                          <p:spTgt spid="2"/>
                                        </p:tgtEl>
                                        <p:attrNameLst>
                                          <p:attrName>ppt_x</p:attrName>
                                          <p:attrName>ppt_y</p:attrName>
                                        </p:attrNameLst>
                                      </p:cBhvr>
                                      <p:rCtr x="-12839" y="-46"/>
                                    </p:animMotion>
                                  </p:childTnLst>
                                </p:cTn>
                              </p:par>
                              <p:par>
                                <p:cTn id="19" presetID="1" presetClass="entr" presetSubtype="0" fill="hold" nodeType="withEffect">
                                  <p:stCondLst>
                                    <p:cond delay="1250"/>
                                  </p:stCondLst>
                                  <p:childTnLst>
                                    <p:set>
                                      <p:cBhvr>
                                        <p:cTn id="20" dur="1" fill="hold">
                                          <p:stCondLst>
                                            <p:cond delay="999"/>
                                          </p:stCondLst>
                                        </p:cTn>
                                        <p:tgtEl>
                                          <p:spTgt spid="3">
                                            <p:txEl>
                                              <p:pRg st="0" end="0"/>
                                            </p:txEl>
                                          </p:spTgt>
                                        </p:tgtEl>
                                        <p:attrNameLst>
                                          <p:attrName>style.visibility</p:attrName>
                                        </p:attrNameLst>
                                      </p:cBhvr>
                                      <p:to>
                                        <p:strVal val="visible"/>
                                      </p:to>
                                    </p:set>
                                  </p:childTnLst>
                                </p:cTn>
                              </p:par>
                              <p:par>
                                <p:cTn id="21" presetID="10" presetClass="entr" presetSubtype="0" fill="hold" grpId="0" nodeType="withEffect">
                                  <p:stCondLst>
                                    <p:cond delay="125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fade">
                                      <p:cBhvr>
                                        <p:cTn id="23" dur="1000"/>
                                        <p:tgtEl>
                                          <p:spTgt spid="3">
                                            <p:txEl>
                                              <p:pRg st="0" end="0"/>
                                            </p:txEl>
                                          </p:spTgt>
                                        </p:tgtEl>
                                      </p:cBhvr>
                                    </p:animEffect>
                                  </p:childTnLst>
                                </p:cTn>
                              </p:par>
                            </p:childTnLst>
                          </p:cTn>
                        </p:par>
                        <p:par>
                          <p:cTn id="24" fill="hold">
                            <p:stCondLst>
                              <p:cond delay="3000"/>
                            </p:stCondLst>
                            <p:childTnLst>
                              <p:par>
                                <p:cTn id="25" presetID="10"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750"/>
                                        <p:tgtEl>
                                          <p:spTgt spid="7"/>
                                        </p:tgtEl>
                                      </p:cBhvr>
                                    </p:animEffect>
                                  </p:childTnLst>
                                </p:cTn>
                              </p:par>
                              <p:par>
                                <p:cTn id="28" presetID="1" presetClass="entr" presetSubtype="0" fill="hold" grpId="1" nodeType="withEffect">
                                  <p:stCondLst>
                                    <p:cond delay="0"/>
                                  </p:stCondLst>
                                  <p:childTnLst>
                                    <p:set>
                                      <p:cBhvr>
                                        <p:cTn id="29" dur="1" fill="hold">
                                          <p:stCondLst>
                                            <p:cond delay="749"/>
                                          </p:stCondLst>
                                        </p:cTn>
                                        <p:tgtEl>
                                          <p:spTgt spid="7"/>
                                        </p:tgtEl>
                                        <p:attrNameLst>
                                          <p:attrName>style.visibility</p:attrName>
                                        </p:attrNameLst>
                                      </p:cBhvr>
                                      <p:to>
                                        <p:strVal val="visible"/>
                                      </p:to>
                                    </p:set>
                                  </p:childTnLst>
                                </p:cTn>
                              </p:par>
                            </p:childTnLst>
                          </p:cTn>
                        </p:par>
                        <p:par>
                          <p:cTn id="30" fill="hold">
                            <p:stCondLst>
                              <p:cond delay="3750"/>
                            </p:stCondLst>
                            <p:childTnLst>
                              <p:par>
                                <p:cTn id="31" presetID="53" presetClass="entr" presetSubtype="16" fill="hold" nodeType="afterEffect">
                                  <p:stCondLst>
                                    <p:cond delay="1500"/>
                                  </p:stCondLst>
                                  <p:childTnLst>
                                    <p:set>
                                      <p:cBhvr>
                                        <p:cTn id="32" dur="1" fill="hold">
                                          <p:stCondLst>
                                            <p:cond delay="0"/>
                                          </p:stCondLst>
                                        </p:cTn>
                                        <p:tgtEl>
                                          <p:spTgt spid="8"/>
                                        </p:tgtEl>
                                        <p:attrNameLst>
                                          <p:attrName>style.visibility</p:attrName>
                                        </p:attrNameLst>
                                      </p:cBhvr>
                                      <p:to>
                                        <p:strVal val="visible"/>
                                      </p:to>
                                    </p:set>
                                    <p:anim calcmode="lin" valueType="num">
                                      <p:cBhvr>
                                        <p:cTn id="33" dur="250" fill="hold"/>
                                        <p:tgtEl>
                                          <p:spTgt spid="8"/>
                                        </p:tgtEl>
                                        <p:attrNameLst>
                                          <p:attrName>ppt_w</p:attrName>
                                        </p:attrNameLst>
                                      </p:cBhvr>
                                      <p:tavLst>
                                        <p:tav tm="0">
                                          <p:val>
                                            <p:fltVal val="0"/>
                                          </p:val>
                                        </p:tav>
                                        <p:tav tm="100000">
                                          <p:val>
                                            <p:strVal val="#ppt_w"/>
                                          </p:val>
                                        </p:tav>
                                      </p:tavLst>
                                    </p:anim>
                                    <p:anim calcmode="lin" valueType="num">
                                      <p:cBhvr>
                                        <p:cTn id="34" dur="250" fill="hold"/>
                                        <p:tgtEl>
                                          <p:spTgt spid="8"/>
                                        </p:tgtEl>
                                        <p:attrNameLst>
                                          <p:attrName>ppt_h</p:attrName>
                                        </p:attrNameLst>
                                      </p:cBhvr>
                                      <p:tavLst>
                                        <p:tav tm="0">
                                          <p:val>
                                            <p:fltVal val="0"/>
                                          </p:val>
                                        </p:tav>
                                        <p:tav tm="100000">
                                          <p:val>
                                            <p:strVal val="#ppt_h"/>
                                          </p:val>
                                        </p:tav>
                                      </p:tavLst>
                                    </p:anim>
                                    <p:animEffect transition="in" filter="fade">
                                      <p:cBhvr>
                                        <p:cTn id="35" dur="250"/>
                                        <p:tgtEl>
                                          <p:spTgt spid="8"/>
                                        </p:tgtEl>
                                      </p:cBhvr>
                                    </p:animEffect>
                                  </p:childTnLst>
                                </p:cTn>
                              </p:par>
                              <p:par>
                                <p:cTn id="36" presetID="10" presetClass="entr" presetSubtype="0" fill="hold" nodeType="withEffect">
                                  <p:stCondLst>
                                    <p:cond delay="150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250"/>
                                        <p:tgtEl>
                                          <p:spTgt spid="8"/>
                                        </p:tgtEl>
                                      </p:cBhvr>
                                    </p:animEffect>
                                  </p:childTnLst>
                                </p:cTn>
                              </p:par>
                            </p:childTnLst>
                          </p:cTn>
                        </p:par>
                        <p:par>
                          <p:cTn id="39" fill="hold">
                            <p:stCondLst>
                              <p:cond delay="5500"/>
                            </p:stCondLst>
                            <p:childTnLst>
                              <p:par>
                                <p:cTn id="40" presetID="53" presetClass="entr" presetSubtype="16" fill="hold" nodeType="afterEffect">
                                  <p:stCondLst>
                                    <p:cond delay="1750"/>
                                  </p:stCondLst>
                                  <p:childTnLst>
                                    <p:set>
                                      <p:cBhvr>
                                        <p:cTn id="41" dur="1" fill="hold">
                                          <p:stCondLst>
                                            <p:cond delay="0"/>
                                          </p:stCondLst>
                                        </p:cTn>
                                        <p:tgtEl>
                                          <p:spTgt spid="9"/>
                                        </p:tgtEl>
                                        <p:attrNameLst>
                                          <p:attrName>style.visibility</p:attrName>
                                        </p:attrNameLst>
                                      </p:cBhvr>
                                      <p:to>
                                        <p:strVal val="visible"/>
                                      </p:to>
                                    </p:set>
                                    <p:anim calcmode="lin" valueType="num">
                                      <p:cBhvr>
                                        <p:cTn id="42" dur="250" fill="hold"/>
                                        <p:tgtEl>
                                          <p:spTgt spid="9"/>
                                        </p:tgtEl>
                                        <p:attrNameLst>
                                          <p:attrName>ppt_w</p:attrName>
                                        </p:attrNameLst>
                                      </p:cBhvr>
                                      <p:tavLst>
                                        <p:tav tm="0">
                                          <p:val>
                                            <p:fltVal val="0"/>
                                          </p:val>
                                        </p:tav>
                                        <p:tav tm="100000">
                                          <p:val>
                                            <p:strVal val="#ppt_w"/>
                                          </p:val>
                                        </p:tav>
                                      </p:tavLst>
                                    </p:anim>
                                    <p:anim calcmode="lin" valueType="num">
                                      <p:cBhvr>
                                        <p:cTn id="43" dur="250" fill="hold"/>
                                        <p:tgtEl>
                                          <p:spTgt spid="9"/>
                                        </p:tgtEl>
                                        <p:attrNameLst>
                                          <p:attrName>ppt_h</p:attrName>
                                        </p:attrNameLst>
                                      </p:cBhvr>
                                      <p:tavLst>
                                        <p:tav tm="0">
                                          <p:val>
                                            <p:fltVal val="0"/>
                                          </p:val>
                                        </p:tav>
                                        <p:tav tm="100000">
                                          <p:val>
                                            <p:strVal val="#ppt_h"/>
                                          </p:val>
                                        </p:tav>
                                      </p:tavLst>
                                    </p:anim>
                                    <p:animEffect transition="in" filter="fade">
                                      <p:cBhvr>
                                        <p:cTn id="44" dur="250"/>
                                        <p:tgtEl>
                                          <p:spTgt spid="9"/>
                                        </p:tgtEl>
                                      </p:cBhvr>
                                    </p:animEffect>
                                  </p:childTnLst>
                                </p:cTn>
                              </p:par>
                              <p:par>
                                <p:cTn id="45" presetID="10" presetClass="entr" presetSubtype="0" fill="hold" nodeType="withEffect">
                                  <p:stCondLst>
                                    <p:cond delay="175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250"/>
                                        <p:tgtEl>
                                          <p:spTgt spid="9"/>
                                        </p:tgtEl>
                                      </p:cBhvr>
                                    </p:animEffect>
                                  </p:childTnLst>
                                </p:cTn>
                              </p:par>
                            </p:childTnLst>
                          </p:cTn>
                        </p:par>
                        <p:par>
                          <p:cTn id="48" fill="hold">
                            <p:stCondLst>
                              <p:cond delay="7500"/>
                            </p:stCondLst>
                            <p:childTnLst>
                              <p:par>
                                <p:cTn id="49" presetID="10" presetClass="entr" presetSubtype="0" fill="hold" nodeType="afterEffect">
                                  <p:stCondLst>
                                    <p:cond delay="200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250"/>
                                        <p:tgtEl>
                                          <p:spTgt spid="10"/>
                                        </p:tgtEl>
                                      </p:cBhvr>
                                    </p:animEffect>
                                  </p:childTnLst>
                                </p:cTn>
                              </p:par>
                              <p:par>
                                <p:cTn id="52" presetID="53" presetClass="entr" presetSubtype="16" fill="hold" nodeType="withEffect">
                                  <p:stCondLst>
                                    <p:cond delay="2000"/>
                                  </p:stCondLst>
                                  <p:childTnLst>
                                    <p:set>
                                      <p:cBhvr>
                                        <p:cTn id="53" dur="1" fill="hold">
                                          <p:stCondLst>
                                            <p:cond delay="0"/>
                                          </p:stCondLst>
                                        </p:cTn>
                                        <p:tgtEl>
                                          <p:spTgt spid="10"/>
                                        </p:tgtEl>
                                        <p:attrNameLst>
                                          <p:attrName>style.visibility</p:attrName>
                                        </p:attrNameLst>
                                      </p:cBhvr>
                                      <p:to>
                                        <p:strVal val="visible"/>
                                      </p:to>
                                    </p:set>
                                    <p:anim calcmode="lin" valueType="num">
                                      <p:cBhvr>
                                        <p:cTn id="54" dur="250" fill="hold"/>
                                        <p:tgtEl>
                                          <p:spTgt spid="10"/>
                                        </p:tgtEl>
                                        <p:attrNameLst>
                                          <p:attrName>ppt_w</p:attrName>
                                        </p:attrNameLst>
                                      </p:cBhvr>
                                      <p:tavLst>
                                        <p:tav tm="0">
                                          <p:val>
                                            <p:fltVal val="0"/>
                                          </p:val>
                                        </p:tav>
                                        <p:tav tm="100000">
                                          <p:val>
                                            <p:strVal val="#ppt_w"/>
                                          </p:val>
                                        </p:tav>
                                      </p:tavLst>
                                    </p:anim>
                                    <p:anim calcmode="lin" valueType="num">
                                      <p:cBhvr>
                                        <p:cTn id="55" dur="250" fill="hold"/>
                                        <p:tgtEl>
                                          <p:spTgt spid="10"/>
                                        </p:tgtEl>
                                        <p:attrNameLst>
                                          <p:attrName>ppt_h</p:attrName>
                                        </p:attrNameLst>
                                      </p:cBhvr>
                                      <p:tavLst>
                                        <p:tav tm="0">
                                          <p:val>
                                            <p:fltVal val="0"/>
                                          </p:val>
                                        </p:tav>
                                        <p:tav tm="100000">
                                          <p:val>
                                            <p:strVal val="#ppt_h"/>
                                          </p:val>
                                        </p:tav>
                                      </p:tavLst>
                                    </p:anim>
                                    <p:animEffect transition="in" filter="fade">
                                      <p:cBhvr>
                                        <p:cTn id="56" dur="250"/>
                                        <p:tgtEl>
                                          <p:spTgt spid="10"/>
                                        </p:tgtEl>
                                      </p:cBhvr>
                                    </p:animEffect>
                                  </p:childTnLst>
                                </p:cTn>
                              </p:par>
                            </p:childTnLst>
                          </p:cTn>
                        </p:par>
                        <p:par>
                          <p:cTn id="57" fill="hold">
                            <p:stCondLst>
                              <p:cond delay="9750"/>
                            </p:stCondLst>
                            <p:childTnLst>
                              <p:par>
                                <p:cTn id="58" presetID="53" presetClass="entr" presetSubtype="16" fill="hold" nodeType="afterEffect">
                                  <p:stCondLst>
                                    <p:cond delay="1750"/>
                                  </p:stCondLst>
                                  <p:childTnLst>
                                    <p:set>
                                      <p:cBhvr>
                                        <p:cTn id="59" dur="1" fill="hold">
                                          <p:stCondLst>
                                            <p:cond delay="0"/>
                                          </p:stCondLst>
                                        </p:cTn>
                                        <p:tgtEl>
                                          <p:spTgt spid="11"/>
                                        </p:tgtEl>
                                        <p:attrNameLst>
                                          <p:attrName>style.visibility</p:attrName>
                                        </p:attrNameLst>
                                      </p:cBhvr>
                                      <p:to>
                                        <p:strVal val="visible"/>
                                      </p:to>
                                    </p:set>
                                    <p:anim calcmode="lin" valueType="num">
                                      <p:cBhvr>
                                        <p:cTn id="60" dur="250" fill="hold"/>
                                        <p:tgtEl>
                                          <p:spTgt spid="11"/>
                                        </p:tgtEl>
                                        <p:attrNameLst>
                                          <p:attrName>ppt_w</p:attrName>
                                        </p:attrNameLst>
                                      </p:cBhvr>
                                      <p:tavLst>
                                        <p:tav tm="0">
                                          <p:val>
                                            <p:fltVal val="0"/>
                                          </p:val>
                                        </p:tav>
                                        <p:tav tm="100000">
                                          <p:val>
                                            <p:strVal val="#ppt_w"/>
                                          </p:val>
                                        </p:tav>
                                      </p:tavLst>
                                    </p:anim>
                                    <p:anim calcmode="lin" valueType="num">
                                      <p:cBhvr>
                                        <p:cTn id="61" dur="250" fill="hold"/>
                                        <p:tgtEl>
                                          <p:spTgt spid="11"/>
                                        </p:tgtEl>
                                        <p:attrNameLst>
                                          <p:attrName>ppt_h</p:attrName>
                                        </p:attrNameLst>
                                      </p:cBhvr>
                                      <p:tavLst>
                                        <p:tav tm="0">
                                          <p:val>
                                            <p:fltVal val="0"/>
                                          </p:val>
                                        </p:tav>
                                        <p:tav tm="100000">
                                          <p:val>
                                            <p:strVal val="#ppt_h"/>
                                          </p:val>
                                        </p:tav>
                                      </p:tavLst>
                                    </p:anim>
                                    <p:animEffect transition="in" filter="fade">
                                      <p:cBhvr>
                                        <p:cTn id="62" dur="250"/>
                                        <p:tgtEl>
                                          <p:spTgt spid="11"/>
                                        </p:tgtEl>
                                      </p:cBhvr>
                                    </p:animEffect>
                                  </p:childTnLst>
                                </p:cTn>
                              </p:par>
                              <p:par>
                                <p:cTn id="63" presetID="10" presetClass="entr" presetSubtype="0" fill="hold" nodeType="withEffect">
                                  <p:stCondLst>
                                    <p:cond delay="1750"/>
                                  </p:stCondLst>
                                  <p:childTnLst>
                                    <p:set>
                                      <p:cBhvr>
                                        <p:cTn id="64" dur="1" fill="hold">
                                          <p:stCondLst>
                                            <p:cond delay="0"/>
                                          </p:stCondLst>
                                        </p:cTn>
                                        <p:tgtEl>
                                          <p:spTgt spid="11"/>
                                        </p:tgtEl>
                                        <p:attrNameLst>
                                          <p:attrName>style.visibility</p:attrName>
                                        </p:attrNameLst>
                                      </p:cBhvr>
                                      <p:to>
                                        <p:strVal val="visible"/>
                                      </p:to>
                                    </p:set>
                                    <p:animEffect transition="in" filter="fade">
                                      <p:cBhvr>
                                        <p:cTn id="65" dur="250"/>
                                        <p:tgtEl>
                                          <p:spTgt spid="11"/>
                                        </p:tgtEl>
                                      </p:cBhvr>
                                    </p:animEffect>
                                  </p:childTnLst>
                                </p:cTn>
                              </p:par>
                            </p:childTnLst>
                          </p:cTn>
                        </p:par>
                        <p:par>
                          <p:cTn id="66" fill="hold">
                            <p:stCondLst>
                              <p:cond delay="11750"/>
                            </p:stCondLst>
                            <p:childTnLst>
                              <p:par>
                                <p:cTn id="67" presetID="53" presetClass="entr" presetSubtype="16" fill="hold" nodeType="afterEffect">
                                  <p:stCondLst>
                                    <p:cond delay="1750"/>
                                  </p:stCondLst>
                                  <p:childTnLst>
                                    <p:set>
                                      <p:cBhvr>
                                        <p:cTn id="68" dur="1" fill="hold">
                                          <p:stCondLst>
                                            <p:cond delay="0"/>
                                          </p:stCondLst>
                                        </p:cTn>
                                        <p:tgtEl>
                                          <p:spTgt spid="12"/>
                                        </p:tgtEl>
                                        <p:attrNameLst>
                                          <p:attrName>style.visibility</p:attrName>
                                        </p:attrNameLst>
                                      </p:cBhvr>
                                      <p:to>
                                        <p:strVal val="visible"/>
                                      </p:to>
                                    </p:set>
                                    <p:anim calcmode="lin" valueType="num">
                                      <p:cBhvr>
                                        <p:cTn id="69" dur="250" fill="hold"/>
                                        <p:tgtEl>
                                          <p:spTgt spid="12"/>
                                        </p:tgtEl>
                                        <p:attrNameLst>
                                          <p:attrName>ppt_w</p:attrName>
                                        </p:attrNameLst>
                                      </p:cBhvr>
                                      <p:tavLst>
                                        <p:tav tm="0">
                                          <p:val>
                                            <p:fltVal val="0"/>
                                          </p:val>
                                        </p:tav>
                                        <p:tav tm="100000">
                                          <p:val>
                                            <p:strVal val="#ppt_w"/>
                                          </p:val>
                                        </p:tav>
                                      </p:tavLst>
                                    </p:anim>
                                    <p:anim calcmode="lin" valueType="num">
                                      <p:cBhvr>
                                        <p:cTn id="70" dur="250" fill="hold"/>
                                        <p:tgtEl>
                                          <p:spTgt spid="12"/>
                                        </p:tgtEl>
                                        <p:attrNameLst>
                                          <p:attrName>ppt_h</p:attrName>
                                        </p:attrNameLst>
                                      </p:cBhvr>
                                      <p:tavLst>
                                        <p:tav tm="0">
                                          <p:val>
                                            <p:fltVal val="0"/>
                                          </p:val>
                                        </p:tav>
                                        <p:tav tm="100000">
                                          <p:val>
                                            <p:strVal val="#ppt_h"/>
                                          </p:val>
                                        </p:tav>
                                      </p:tavLst>
                                    </p:anim>
                                    <p:animEffect transition="in" filter="fade">
                                      <p:cBhvr>
                                        <p:cTn id="71" dur="250"/>
                                        <p:tgtEl>
                                          <p:spTgt spid="12"/>
                                        </p:tgtEl>
                                      </p:cBhvr>
                                    </p:animEffect>
                                  </p:childTnLst>
                                </p:cTn>
                              </p:par>
                              <p:par>
                                <p:cTn id="72" presetID="10" presetClass="entr" presetSubtype="0" fill="hold" nodeType="withEffect">
                                  <p:stCondLst>
                                    <p:cond delay="1750"/>
                                  </p:stCondLst>
                                  <p:childTnLst>
                                    <p:set>
                                      <p:cBhvr>
                                        <p:cTn id="73" dur="1" fill="hold">
                                          <p:stCondLst>
                                            <p:cond delay="0"/>
                                          </p:stCondLst>
                                        </p:cTn>
                                        <p:tgtEl>
                                          <p:spTgt spid="12"/>
                                        </p:tgtEl>
                                        <p:attrNameLst>
                                          <p:attrName>style.visibility</p:attrName>
                                        </p:attrNameLst>
                                      </p:cBhvr>
                                      <p:to>
                                        <p:strVal val="visible"/>
                                      </p:to>
                                    </p:set>
                                    <p:animEffect transition="in" filter="fade">
                                      <p:cBhvr>
                                        <p:cTn id="74"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P spid="3" grpId="0" build="allAtOnce"/>
      <p:bldP spid="7" grpId="0"/>
      <p:bldP spid="7"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35169" y="0"/>
            <a:ext cx="12192000" cy="6858000"/>
          </a:xfrm>
          <a:prstGeom prst="rect">
            <a:avLst/>
          </a:prstGeom>
        </p:spPr>
      </p:pic>
      <p:sp>
        <p:nvSpPr>
          <p:cNvPr id="2" name="Title 1"/>
          <p:cNvSpPr>
            <a:spLocks noGrp="1"/>
          </p:cNvSpPr>
          <p:nvPr>
            <p:ph type="title"/>
          </p:nvPr>
        </p:nvSpPr>
        <p:spPr/>
        <p:txBody>
          <a:bodyPr>
            <a:normAutofit/>
          </a:bodyPr>
          <a:lstStyle/>
          <a:p>
            <a:r>
              <a:rPr lang="en-US" sz="6000" b="1" spc="300" dirty="0">
                <a:effectLst>
                  <a:outerShdw blurRad="38100" dist="38100" dir="2700000" algn="tl">
                    <a:srgbClr val="000000">
                      <a:alpha val="43137"/>
                    </a:srgbClr>
                  </a:outerShdw>
                </a:effectLst>
                <a:latin typeface="Bebas Neue" panose="020B0606020202050201" pitchFamily="34" charset="0"/>
              </a:rPr>
              <a:t>Code breakdown –attendance input</a:t>
            </a:r>
            <a:endParaRPr lang="en-GB" sz="6000" dirty="0"/>
          </a:p>
        </p:txBody>
      </p:sp>
      <p:sp>
        <p:nvSpPr>
          <p:cNvPr id="5" name="Rectangle 1"/>
          <p:cNvSpPr>
            <a:spLocks noGrp="1" noChangeArrowheads="1"/>
          </p:cNvSpPr>
          <p:nvPr>
            <p:ph idx="1"/>
          </p:nvPr>
        </p:nvSpPr>
        <p:spPr bwMode="auto">
          <a:xfrm>
            <a:off x="-7567009" y="1494277"/>
            <a:ext cx="7147909"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2">
                    <a:lumMod val="75000"/>
                  </a:schemeClr>
                </a:solidFill>
                <a:effectLst>
                  <a:outerShdw blurRad="38100" dist="38100" dir="2700000" algn="tl">
                    <a:srgbClr val="000000">
                      <a:alpha val="43137"/>
                    </a:srgbClr>
                  </a:outerShdw>
                </a:effectLst>
                <a:latin typeface="Arial" panose="020B0604020202020204" pitchFamily="34" charset="0"/>
              </a:rPr>
              <a:t>How Attendance Input Works: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2">
                    <a:lumMod val="75000"/>
                  </a:schemeClr>
                </a:solidFill>
                <a:effectLst/>
                <a:latin typeface="Arial" panose="020B0604020202020204" pitchFamily="34" charset="0"/>
              </a:rPr>
              <a:t>The program uses a loop to go through each roll number, from 1 to 56.</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2">
                    <a:lumMod val="75000"/>
                  </a:schemeClr>
                </a:solidFill>
                <a:effectLst/>
                <a:latin typeface="Arial" panose="020B0604020202020204" pitchFamily="34" charset="0"/>
              </a:rPr>
              <a:t>For every student, it asks the user to mark attendance as 'p' (present) or 'a' (absent) using the </a:t>
            </a:r>
            <a:r>
              <a:rPr kumimoji="0" lang="en-US" altLang="en-US" sz="2000" b="1" i="0" u="none" strike="noStrike" cap="none" normalizeH="0" baseline="0" dirty="0" err="1">
                <a:ln>
                  <a:noFill/>
                </a:ln>
                <a:solidFill>
                  <a:schemeClr val="tx2">
                    <a:lumMod val="75000"/>
                  </a:schemeClr>
                </a:solidFill>
                <a:effectLst/>
                <a:latin typeface="Arial Unicode MS" panose="020B0604020202020204" pitchFamily="34" charset="-128"/>
              </a:rPr>
              <a:t>getch</a:t>
            </a:r>
            <a:r>
              <a:rPr kumimoji="0" lang="en-US" altLang="en-US" sz="2000" b="1" i="0" u="none" strike="noStrike" cap="none" normalizeH="0" baseline="0" dirty="0">
                <a:ln>
                  <a:noFill/>
                </a:ln>
                <a:solidFill>
                  <a:schemeClr val="tx2">
                    <a:lumMod val="75000"/>
                  </a:schemeClr>
                </a:solidFill>
                <a:effectLst/>
                <a:latin typeface="Arial Unicode MS" panose="020B0604020202020204" pitchFamily="34" charset="-128"/>
              </a:rPr>
              <a:t>()</a:t>
            </a:r>
            <a:r>
              <a:rPr kumimoji="0" lang="en-US" altLang="en-US" sz="2000" b="1" i="0" u="none" strike="noStrike" cap="none" normalizeH="0" baseline="0" dirty="0">
                <a:ln>
                  <a:noFill/>
                </a:ln>
                <a:solidFill>
                  <a:schemeClr val="tx2">
                    <a:lumMod val="75000"/>
                  </a:schemeClr>
                </a:solidFill>
                <a:effectLst/>
              </a:rPr>
              <a:t> function.</a:t>
            </a:r>
            <a:endParaRPr lang="en-US" altLang="en-US" sz="2000" b="1" dirty="0">
              <a:solidFill>
                <a:schemeClr val="tx2">
                  <a:lumMod val="75000"/>
                </a:schemeClr>
              </a:solidFill>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i="0" u="none" strike="noStrike" cap="none" normalizeH="0" baseline="0" dirty="0">
                <a:ln>
                  <a:noFill/>
                </a:ln>
                <a:solidFill>
                  <a:schemeClr val="tx2">
                    <a:lumMod val="75000"/>
                  </a:schemeClr>
                </a:solidFill>
                <a:effectLst/>
                <a:latin typeface="Arial" panose="020B0604020202020204" pitchFamily="34" charset="0"/>
              </a:rPr>
              <a:t>Roll numbers of present students are added to the present array.</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i="0" u="none" strike="noStrike" cap="none" normalizeH="0" baseline="0" dirty="0">
                <a:ln>
                  <a:noFill/>
                </a:ln>
                <a:solidFill>
                  <a:schemeClr val="tx2">
                    <a:lumMod val="75000"/>
                  </a:schemeClr>
                </a:solidFill>
                <a:effectLst/>
                <a:latin typeface="Arial" panose="020B0604020202020204" pitchFamily="34" charset="0"/>
              </a:rPr>
              <a:t>Roll numbers of absent students are added to the absent array.</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2">
                    <a:lumMod val="75000"/>
                  </a:schemeClr>
                </a:solidFill>
                <a:effectLst/>
                <a:latin typeface="Arial" panose="020B0604020202020204" pitchFamily="34" charset="0"/>
              </a:rPr>
              <a:t>If the input is invalid (anything other than 'p' or 'a'), the program asks for re-entry without moving to the next roll number.</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2">
                    <a:lumMod val="75000"/>
                  </a:schemeClr>
                </a:solidFill>
                <a:effectLst>
                  <a:outerShdw blurRad="38100" dist="38100" dir="2700000" algn="tl">
                    <a:srgbClr val="000000">
                      <a:alpha val="43137"/>
                    </a:srgbClr>
                  </a:outerShdw>
                </a:effectLst>
                <a:latin typeface="Arial" panose="020B0604020202020204" pitchFamily="34" charset="0"/>
              </a:rPr>
              <a:t>Key Point</a:t>
            </a:r>
            <a:r>
              <a:rPr kumimoji="0" lang="en-US" altLang="en-US" sz="2000" b="1" i="0" u="none" strike="noStrike" cap="none" normalizeH="0" baseline="0" dirty="0">
                <a:ln>
                  <a:noFill/>
                </a:ln>
                <a:solidFill>
                  <a:schemeClr val="tx2">
                    <a:lumMod val="75000"/>
                  </a:schemeClr>
                </a:solidFill>
                <a:effectLst/>
                <a:latin typeface="Arial" panose="020B0604020202020204" pitchFamily="34" charset="0"/>
              </a:rPr>
              <a:t>:</a:t>
            </a:r>
            <a:br>
              <a:rPr kumimoji="0" lang="en-US" altLang="en-US" sz="2000" b="1" i="0" u="none" strike="noStrike" cap="none" normalizeH="0" baseline="0" dirty="0">
                <a:ln>
                  <a:noFill/>
                </a:ln>
                <a:solidFill>
                  <a:schemeClr val="tx2">
                    <a:lumMod val="75000"/>
                  </a:schemeClr>
                </a:solidFill>
                <a:effectLst/>
                <a:latin typeface="Arial" panose="020B0604020202020204" pitchFamily="34" charset="0"/>
              </a:rPr>
            </a:br>
            <a:r>
              <a:rPr kumimoji="0" lang="en-US" altLang="en-US" sz="2000" b="1" i="0" u="none" strike="noStrike" cap="none" normalizeH="0" baseline="0" dirty="0">
                <a:ln>
                  <a:noFill/>
                </a:ln>
                <a:solidFill>
                  <a:schemeClr val="tx2">
                    <a:lumMod val="75000"/>
                  </a:schemeClr>
                </a:solidFill>
                <a:effectLst/>
                <a:latin typeface="Arial" panose="020B0604020202020204" pitchFamily="34" charset="0"/>
              </a:rPr>
              <a:t>The program ensures input validation, making it impossible to skip or enter incorrect attendance entries. This keeps the attendance data accurate and reliable.</a:t>
            </a:r>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69960" y="1690688"/>
            <a:ext cx="4846321" cy="4290227"/>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66314975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par>
                                <p:cTn id="9" presetID="10" presetClass="entr" presetSubtype="0" fill="hold" grpId="1"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750"/>
                                        <p:tgtEl>
                                          <p:spTgt spid="2"/>
                                        </p:tgtEl>
                                      </p:cBhvr>
                                    </p:animEffect>
                                  </p:childTnLst>
                                </p:cTn>
                              </p:par>
                            </p:childTnLst>
                          </p:cTn>
                        </p:par>
                        <p:par>
                          <p:cTn id="12" fill="hold">
                            <p:stCondLst>
                              <p:cond delay="750"/>
                            </p:stCondLst>
                            <p:childTnLst>
                              <p:par>
                                <p:cTn id="13" presetID="63" presetClass="path" presetSubtype="0" accel="50000" decel="50000" fill="hold" grpId="0" nodeType="afterEffect">
                                  <p:stCondLst>
                                    <p:cond delay="0"/>
                                  </p:stCondLst>
                                  <p:childTnLst>
                                    <p:animMotion origin="layout" path="M 0.20794 0.01713 L 0.62747 0.0125 " pathEditMode="relative" rAng="0" ptsTypes="AA">
                                      <p:cBhvr>
                                        <p:cTn id="14" dur="1500" fill="hold"/>
                                        <p:tgtEl>
                                          <p:spTgt spid="5"/>
                                        </p:tgtEl>
                                        <p:attrNameLst>
                                          <p:attrName>ppt_x</p:attrName>
                                          <p:attrName>ppt_y</p:attrName>
                                        </p:attrNameLst>
                                      </p:cBhvr>
                                      <p:rCtr x="20977" y="-231"/>
                                    </p:animMotion>
                                  </p:childTnLst>
                                </p:cTn>
                              </p:par>
                              <p:par>
                                <p:cTn id="15" presetID="10" presetClass="entr" presetSubtype="0" fill="hold" grpId="1"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750"/>
                                        <p:tgtEl>
                                          <p:spTgt spid="5"/>
                                        </p:tgtEl>
                                      </p:cBhvr>
                                    </p:animEffect>
                                  </p:childTnLst>
                                </p:cTn>
                              </p:par>
                              <p:par>
                                <p:cTn id="18" presetID="35" presetClass="path" presetSubtype="0" accel="50000" decel="50000" fill="hold" nodeType="withEffect">
                                  <p:stCondLst>
                                    <p:cond delay="250"/>
                                  </p:stCondLst>
                                  <p:childTnLst>
                                    <p:animMotion origin="layout" path="M 0.05508 0.02014 L -0.43581 0.03125 " pathEditMode="relative" rAng="0" ptsTypes="AA">
                                      <p:cBhvr>
                                        <p:cTn id="19" dur="2000" fill="hold"/>
                                        <p:tgtEl>
                                          <p:spTgt spid="17"/>
                                        </p:tgtEl>
                                        <p:attrNameLst>
                                          <p:attrName>ppt_x</p:attrName>
                                          <p:attrName>ppt_y</p:attrName>
                                        </p:attrNameLst>
                                      </p:cBhvr>
                                      <p:rCtr x="-24544" y="556"/>
                                    </p:animMotion>
                                  </p:childTnLst>
                                </p:cTn>
                              </p:par>
                              <p:par>
                                <p:cTn id="20" presetID="1" presetClass="entr" presetSubtype="0" fill="hold" nodeType="withEffect">
                                  <p:stCondLst>
                                    <p:cond delay="250"/>
                                  </p:stCondLst>
                                  <p:childTnLst>
                                    <p:set>
                                      <p:cBhvr>
                                        <p:cTn id="21" dur="1" fill="hold">
                                          <p:stCondLst>
                                            <p:cond delay="999"/>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5" grpId="0"/>
      <p:bldP spid="5" grpId="1"/>
    </p:bldLst>
  </p:timing>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Content Placeholder 3"/>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normAutofit/>
          </a:bodyPr>
          <a:lstStyle/>
          <a:p>
            <a:r>
              <a:rPr lang="en-US" sz="6000" b="1" dirty="0">
                <a:solidFill>
                  <a:schemeClr val="accent1">
                    <a:lumMod val="75000"/>
                  </a:schemeClr>
                </a:solidFill>
                <a:effectLst>
                  <a:outerShdw blurRad="38100" dist="38100" dir="2700000" algn="tl">
                    <a:srgbClr val="000000">
                      <a:alpha val="43137"/>
                    </a:srgbClr>
                  </a:outerShdw>
                </a:effectLst>
                <a:latin typeface="Bebas Neue" panose="020B0606020202050201" pitchFamily="34" charset="0"/>
              </a:rPr>
              <a:t>Code breakdown- Attendance summary </a:t>
            </a:r>
            <a:endParaRPr lang="en-GB" sz="6000" dirty="0"/>
          </a:p>
        </p:txBody>
      </p:sp>
      <p:sp>
        <p:nvSpPr>
          <p:cNvPr id="3" name="Content Placeholder 2"/>
          <p:cNvSpPr>
            <a:spLocks noGrp="1"/>
          </p:cNvSpPr>
          <p:nvPr>
            <p:ph idx="1"/>
          </p:nvPr>
        </p:nvSpPr>
        <p:spPr>
          <a:xfrm>
            <a:off x="-7028905" y="1670142"/>
            <a:ext cx="6609805" cy="4679678"/>
          </a:xfrm>
        </p:spPr>
        <p:txBody>
          <a:bodyPr>
            <a:normAutofit fontScale="92500" lnSpcReduction="10000"/>
          </a:bodyPr>
          <a:lstStyle/>
          <a:p>
            <a:pPr>
              <a:buFont typeface="Wingdings" panose="05000000000000000000" pitchFamily="2" charset="2"/>
              <a:buChar char="q"/>
            </a:pPr>
            <a:r>
              <a:rPr lang="en-US" b="1" dirty="0">
                <a:solidFill>
                  <a:schemeClr val="tx2">
                    <a:lumMod val="75000"/>
                  </a:schemeClr>
                </a:solidFill>
                <a:effectLst>
                  <a:outerShdw blurRad="38100" dist="38100" dir="2700000" algn="tl">
                    <a:srgbClr val="000000">
                      <a:alpha val="43137"/>
                    </a:srgbClr>
                  </a:outerShdw>
                </a:effectLst>
              </a:rPr>
              <a:t>How Attendance Summary Works:</a:t>
            </a:r>
          </a:p>
          <a:p>
            <a:pPr>
              <a:buFont typeface="Wingdings" panose="05000000000000000000" pitchFamily="2" charset="2"/>
              <a:buChar char="q"/>
            </a:pPr>
            <a:r>
              <a:rPr lang="en-US" dirty="0">
                <a:solidFill>
                  <a:schemeClr val="tx2">
                    <a:lumMod val="75000"/>
                  </a:schemeClr>
                </a:solidFill>
              </a:rPr>
              <a:t>After attendance is recorded, the program shows the total number of students who are present and absent.</a:t>
            </a:r>
          </a:p>
          <a:p>
            <a:pPr>
              <a:buFont typeface="Wingdings" panose="05000000000000000000" pitchFamily="2" charset="2"/>
              <a:buChar char="q"/>
            </a:pPr>
            <a:r>
              <a:rPr lang="en-US" dirty="0">
                <a:solidFill>
                  <a:schemeClr val="tx2">
                    <a:lumMod val="75000"/>
                  </a:schemeClr>
                </a:solidFill>
              </a:rPr>
              <a:t>It also lists the roll numbers of all present and absent students.</a:t>
            </a:r>
          </a:p>
          <a:p>
            <a:pPr>
              <a:buFont typeface="Wingdings" panose="05000000000000000000" pitchFamily="2" charset="2"/>
              <a:buChar char="q"/>
            </a:pPr>
            <a:r>
              <a:rPr lang="en-US" b="1" dirty="0">
                <a:solidFill>
                  <a:schemeClr val="tx2">
                    <a:lumMod val="75000"/>
                  </a:schemeClr>
                </a:solidFill>
                <a:effectLst>
                  <a:outerShdw blurRad="38100" dist="38100" dir="2700000" algn="tl">
                    <a:srgbClr val="000000">
                      <a:alpha val="43137"/>
                    </a:srgbClr>
                  </a:outerShdw>
                </a:effectLst>
              </a:rPr>
              <a:t>How It’s Done in Code</a:t>
            </a:r>
            <a:r>
              <a:rPr lang="en-US" b="1" dirty="0">
                <a:solidFill>
                  <a:schemeClr val="tx2">
                    <a:lumMod val="75000"/>
                  </a:schemeClr>
                </a:solidFill>
              </a:rPr>
              <a:t>:</a:t>
            </a:r>
            <a:endParaRPr lang="en-US" dirty="0">
              <a:solidFill>
                <a:schemeClr val="tx2">
                  <a:lumMod val="75000"/>
                </a:schemeClr>
              </a:solidFill>
            </a:endParaRPr>
          </a:p>
          <a:p>
            <a:pPr>
              <a:buFont typeface="Wingdings" panose="05000000000000000000" pitchFamily="2" charset="2"/>
              <a:buChar char="q"/>
            </a:pPr>
            <a:r>
              <a:rPr lang="en-US" b="1" dirty="0">
                <a:solidFill>
                  <a:schemeClr val="tx2">
                    <a:lumMod val="75000"/>
                  </a:schemeClr>
                </a:solidFill>
                <a:effectLst>
                  <a:outerShdw blurRad="38100" dist="38100" dir="2700000" algn="tl">
                    <a:srgbClr val="000000">
                      <a:alpha val="43137"/>
                    </a:srgbClr>
                  </a:outerShdw>
                </a:effectLst>
              </a:rPr>
              <a:t>Two separate for loops </a:t>
            </a:r>
            <a:r>
              <a:rPr lang="en-US" dirty="0">
                <a:solidFill>
                  <a:schemeClr val="tx2">
                    <a:lumMod val="75000"/>
                  </a:schemeClr>
                </a:solidFill>
              </a:rPr>
              <a:t>are used:</a:t>
            </a:r>
          </a:p>
          <a:p>
            <a:pPr lvl="1">
              <a:buFont typeface="Wingdings" panose="05000000000000000000" pitchFamily="2" charset="2"/>
              <a:buChar char="q"/>
            </a:pPr>
            <a:r>
              <a:rPr lang="en-US" dirty="0">
                <a:solidFill>
                  <a:schemeClr val="tx2">
                    <a:lumMod val="75000"/>
                  </a:schemeClr>
                </a:solidFill>
              </a:rPr>
              <a:t>One loop goes through the </a:t>
            </a:r>
            <a:r>
              <a:rPr lang="en-US" b="1" dirty="0">
                <a:solidFill>
                  <a:schemeClr val="tx2">
                    <a:lumMod val="75000"/>
                  </a:schemeClr>
                </a:solidFill>
              </a:rPr>
              <a:t>present</a:t>
            </a:r>
            <a:r>
              <a:rPr lang="en-US" dirty="0">
                <a:solidFill>
                  <a:schemeClr val="tx2">
                    <a:lumMod val="75000"/>
                  </a:schemeClr>
                </a:solidFill>
              </a:rPr>
              <a:t> array to print roll numbers of students marked present.</a:t>
            </a:r>
          </a:p>
          <a:p>
            <a:pPr lvl="1">
              <a:buFont typeface="Wingdings" panose="05000000000000000000" pitchFamily="2" charset="2"/>
              <a:buChar char="q"/>
            </a:pPr>
            <a:r>
              <a:rPr lang="en-US" dirty="0">
                <a:solidFill>
                  <a:schemeClr val="tx2">
                    <a:lumMod val="75000"/>
                  </a:schemeClr>
                </a:solidFill>
              </a:rPr>
              <a:t>The other loop goes through the </a:t>
            </a:r>
            <a:r>
              <a:rPr lang="en-US" b="1" dirty="0">
                <a:solidFill>
                  <a:schemeClr val="tx2">
                    <a:lumMod val="75000"/>
                  </a:schemeClr>
                </a:solidFill>
              </a:rPr>
              <a:t>absent</a:t>
            </a:r>
            <a:r>
              <a:rPr lang="en-US" dirty="0">
                <a:solidFill>
                  <a:schemeClr val="tx2">
                    <a:lumMod val="75000"/>
                  </a:schemeClr>
                </a:solidFill>
              </a:rPr>
              <a:t> array to print roll numbers of students marked absent.</a:t>
            </a:r>
          </a:p>
          <a:p>
            <a:pPr>
              <a:buFont typeface="Wingdings" panose="05000000000000000000" pitchFamily="2" charset="2"/>
              <a:buChar char="q"/>
            </a:pPr>
            <a:endParaRPr lang="en-GB"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28124" y="1560060"/>
            <a:ext cx="4558937" cy="4035277"/>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404606458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par>
                                <p:cTn id="9" presetID="10" presetClass="entr" presetSubtype="0" fill="hold" grpId="1"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750"/>
                                        <p:tgtEl>
                                          <p:spTgt spid="2"/>
                                        </p:tgtEl>
                                      </p:cBhvr>
                                    </p:animEffect>
                                  </p:childTnLst>
                                </p:cTn>
                              </p:par>
                            </p:childTnLst>
                          </p:cTn>
                        </p:par>
                        <p:par>
                          <p:cTn id="12" fill="hold">
                            <p:stCondLst>
                              <p:cond delay="750"/>
                            </p:stCondLst>
                            <p:childTnLst>
                              <p:par>
                                <p:cTn id="13" presetID="63" presetClass="path" presetSubtype="0" accel="50000" decel="50000" fill="hold" grpId="0" nodeType="afterEffect">
                                  <p:stCondLst>
                                    <p:cond delay="0"/>
                                  </p:stCondLst>
                                  <p:childTnLst>
                                    <p:animMotion origin="layout" path="M 0.20794 0.01713 L 0.62748 0.0125 " pathEditMode="relative" rAng="0" ptsTypes="AA">
                                      <p:cBhvr>
                                        <p:cTn id="14" dur="1500" fill="hold"/>
                                        <p:tgtEl>
                                          <p:spTgt spid="3"/>
                                        </p:tgtEl>
                                        <p:attrNameLst>
                                          <p:attrName>ppt_x</p:attrName>
                                          <p:attrName>ppt_y</p:attrName>
                                        </p:attrNameLst>
                                      </p:cBhvr>
                                      <p:rCtr x="20977" y="-231"/>
                                    </p:animMotion>
                                  </p:childTnLst>
                                </p:cTn>
                              </p:par>
                              <p:par>
                                <p:cTn id="15" presetID="10" presetClass="entr" presetSubtype="0" fill="hold" grpId="1"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childTnLst>
                                </p:cTn>
                              </p:par>
                              <p:par>
                                <p:cTn id="18" presetID="35" presetClass="path" presetSubtype="0" accel="50000" decel="50000" fill="hold" nodeType="withEffect">
                                  <p:stCondLst>
                                    <p:cond delay="500"/>
                                  </p:stCondLst>
                                  <p:childTnLst>
                                    <p:animMotion origin="layout" path="M 0.2181 0.02384 L -0.71732 0.04213 " pathEditMode="relative" rAng="0" ptsTypes="AA">
                                      <p:cBhvr>
                                        <p:cTn id="19" dur="2000" fill="hold"/>
                                        <p:tgtEl>
                                          <p:spTgt spid="5"/>
                                        </p:tgtEl>
                                        <p:attrNameLst>
                                          <p:attrName>ppt_x</p:attrName>
                                          <p:attrName>ppt_y</p:attrName>
                                        </p:attrNameLst>
                                      </p:cBhvr>
                                      <p:rCtr x="-46771" y="903"/>
                                    </p:animMotion>
                                  </p:childTnLst>
                                </p:cTn>
                              </p:par>
                              <p:par>
                                <p:cTn id="20" presetID="1" presetClass="entr" presetSubtype="0" fill="hold" nodeType="withEffect">
                                  <p:stCondLst>
                                    <p:cond delay="500"/>
                                  </p:stCondLst>
                                  <p:childTnLst>
                                    <p:set>
                                      <p:cBhvr>
                                        <p:cTn id="21" dur="1" fill="hold">
                                          <p:stCondLst>
                                            <p:cond delay="1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normAutofit/>
          </a:bodyPr>
          <a:lstStyle/>
          <a:p>
            <a:pPr algn="ctr"/>
            <a:r>
              <a:rPr lang="en-US" sz="6000" b="1" dirty="0">
                <a:solidFill>
                  <a:schemeClr val="accent1">
                    <a:lumMod val="75000"/>
                  </a:schemeClr>
                </a:solidFill>
                <a:effectLst>
                  <a:outerShdw blurRad="38100" dist="38100" dir="2700000" algn="tl">
                    <a:srgbClr val="000000">
                      <a:alpha val="43137"/>
                    </a:srgbClr>
                  </a:outerShdw>
                </a:effectLst>
                <a:latin typeface="Bebas Neue" panose="020B0606020202050201" pitchFamily="34" charset="0"/>
              </a:rPr>
              <a:t>Brief demo Output </a:t>
            </a:r>
            <a:r>
              <a:rPr lang="en-US" sz="3600" b="1" dirty="0">
                <a:solidFill>
                  <a:schemeClr val="accent1">
                    <a:lumMod val="75000"/>
                  </a:schemeClr>
                </a:solidFill>
                <a:effectLst>
                  <a:outerShdw blurRad="38100" dist="38100" dir="2700000" algn="tl">
                    <a:srgbClr val="000000">
                      <a:alpha val="43137"/>
                    </a:srgbClr>
                  </a:outerShdw>
                </a:effectLst>
                <a:latin typeface="Bebas Neue" panose="020B0606020202050201" pitchFamily="34" charset="0"/>
              </a:rPr>
              <a:t>(For only five roll numbers)</a:t>
            </a:r>
            <a:endParaRPr lang="en-GB" sz="6000"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128759" y="1067246"/>
            <a:ext cx="7537268" cy="481076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52920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par>
                                <p:cTn id="9" presetID="10" presetClass="entr" presetSubtype="0" fill="hold" grpId="1"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750"/>
                            </p:stCondLst>
                            <p:childTnLst>
                              <p:par>
                                <p:cTn id="13" presetID="1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childTnLst>
                                </p:cTn>
                              </p:par>
                              <p:par>
                                <p:cTn id="16" presetID="63" presetClass="path" presetSubtype="0" accel="50000" decel="50000" fill="hold" nodeType="withEffect">
                                  <p:stCondLst>
                                    <p:cond delay="0"/>
                                  </p:stCondLst>
                                  <p:childTnLst>
                                    <p:animMotion origin="layout" path="M -0.00183 0.07083 L 0.94101 0.07083 " pathEditMode="relative" rAng="0" ptsTypes="AA">
                                      <p:cBhvr>
                                        <p:cTn id="17" dur="1500" fill="hold"/>
                                        <p:tgtEl>
                                          <p:spTgt spid="6"/>
                                        </p:tgtEl>
                                        <p:attrNameLst>
                                          <p:attrName>ppt_x</p:attrName>
                                          <p:attrName>ppt_y</p:attrName>
                                        </p:attrNameLst>
                                      </p:cBhvr>
                                      <p:rCtr x="4713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normAutofit/>
          </a:bodyPr>
          <a:lstStyle/>
          <a:p>
            <a:r>
              <a:rPr lang="en-US" sz="6000" b="1" spc="300" dirty="0">
                <a:effectLst>
                  <a:outerShdw blurRad="38100" dist="38100" dir="2700000" algn="tl">
                    <a:srgbClr val="000000">
                      <a:alpha val="43137"/>
                    </a:srgbClr>
                  </a:outerShdw>
                </a:effectLst>
                <a:latin typeface="Bebas Neue" panose="020B0606020202050201" pitchFamily="34" charset="0"/>
              </a:rPr>
              <a:t>Scope for improvement</a:t>
            </a:r>
            <a:endParaRPr lang="en-GB" sz="6000" dirty="0"/>
          </a:p>
        </p:txBody>
      </p:sp>
      <p:sp>
        <p:nvSpPr>
          <p:cNvPr id="4" name="Rectangle 1"/>
          <p:cNvSpPr>
            <a:spLocks noGrp="1" noChangeArrowheads="1"/>
          </p:cNvSpPr>
          <p:nvPr>
            <p:ph idx="1"/>
          </p:nvPr>
        </p:nvSpPr>
        <p:spPr bwMode="auto">
          <a:xfrm>
            <a:off x="838200" y="3077965"/>
            <a:ext cx="10317480"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600" b="1" i="0" u="none" strike="noStrike" cap="none" normalizeH="0" baseline="0" dirty="0">
                <a:ln>
                  <a:noFill/>
                </a:ln>
                <a:solidFill>
                  <a:schemeClr val="tx2">
                    <a:lumMod val="75000"/>
                  </a:schemeClr>
                </a:solidFill>
                <a:effectLst>
                  <a:outerShdw blurRad="38100" dist="38100" dir="2700000" algn="tl">
                    <a:srgbClr val="000000">
                      <a:alpha val="43137"/>
                    </a:srgbClr>
                  </a:outerShdw>
                </a:effectLst>
                <a:latin typeface="Merriweather" panose="00000500000000000000" pitchFamily="2" charset="0"/>
              </a:rPr>
              <a:t>Add a Graphical Interface</a:t>
            </a:r>
            <a:r>
              <a:rPr kumimoji="0" lang="en-US" altLang="en-US" sz="2600" b="1" i="0" u="none" strike="noStrike" cap="none" normalizeH="0" baseline="0" dirty="0">
                <a:ln>
                  <a:noFill/>
                </a:ln>
                <a:solidFill>
                  <a:schemeClr val="tx2">
                    <a:lumMod val="75000"/>
                  </a:schemeClr>
                </a:solidFill>
                <a:effectLst/>
                <a:latin typeface="Merriweather" panose="00000500000000000000" pitchFamily="2" charset="0"/>
              </a:rPr>
              <a:t>:</a:t>
            </a:r>
            <a:r>
              <a:rPr kumimoji="0" lang="en-US" altLang="en-US" sz="2600" b="0" i="0" u="none" strike="noStrike" cap="none" normalizeH="0" baseline="0" dirty="0">
                <a:ln>
                  <a:noFill/>
                </a:ln>
                <a:solidFill>
                  <a:schemeClr val="tx2">
                    <a:lumMod val="75000"/>
                  </a:schemeClr>
                </a:solidFill>
                <a:effectLst/>
                <a:latin typeface="Merriweather" panose="00000500000000000000" pitchFamily="2" charset="0"/>
              </a:rPr>
              <a:t> Replace the text-based console with a user-friendly graphical UI to make it easier to use.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8846414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par>
                                <p:cTn id="9" presetID="10" presetClass="entr" presetSubtype="0" fill="hold" grpId="1"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750"/>
                                        <p:tgtEl>
                                          <p:spTgt spid="2"/>
                                        </p:tgtEl>
                                      </p:cBhvr>
                                    </p:animEffect>
                                  </p:childTnLst>
                                </p:cTn>
                              </p:par>
                            </p:childTnLst>
                          </p:cTn>
                        </p:par>
                        <p:par>
                          <p:cTn id="12" fill="hold">
                            <p:stCondLst>
                              <p:cond delay="750"/>
                            </p:stCondLst>
                            <p:childTnLst>
                              <p:par>
                                <p:cTn id="13" presetID="2" presetClass="entr" presetSubtype="4" fill="hold" grpId="0" nodeType="after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 calcmode="lin" valueType="num">
                                      <p:cBhvr additive="base">
                                        <p:cTn id="15" dur="75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6" dur="750" fill="hold"/>
                                        <p:tgtEl>
                                          <p:spTgt spid="4">
                                            <p:txEl>
                                              <p:pRg st="1" end="1"/>
                                            </p:txEl>
                                          </p:spTgt>
                                        </p:tgtEl>
                                        <p:attrNameLst>
                                          <p:attrName>ppt_y</p:attrName>
                                        </p:attrNameLst>
                                      </p:cBhvr>
                                      <p:tavLst>
                                        <p:tav tm="0">
                                          <p:val>
                                            <p:strVal val="1+#ppt_h/2"/>
                                          </p:val>
                                        </p:tav>
                                        <p:tav tm="100000">
                                          <p:val>
                                            <p:strVal val="#ppt_y"/>
                                          </p:val>
                                        </p:tav>
                                      </p:tavLst>
                                    </p:anim>
                                  </p:childTnLst>
                                </p:cTn>
                              </p:par>
                              <p:par>
                                <p:cTn id="17" presetID="10" presetClass="entr" presetSubtype="0" fill="hold" grpId="1" nodeType="with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75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build="allAtOnce"/>
      <p:bldP spid="4" grpId="1"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3"/>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normAutofit/>
          </a:bodyPr>
          <a:lstStyle/>
          <a:p>
            <a:pPr algn="ctr"/>
            <a:r>
              <a:rPr lang="en-US" sz="6000" b="1" dirty="0">
                <a:solidFill>
                  <a:schemeClr val="accent1">
                    <a:lumMod val="75000"/>
                  </a:schemeClr>
                </a:solidFill>
                <a:effectLst>
                  <a:outerShdw blurRad="38100" dist="38100" dir="2700000" algn="tl">
                    <a:srgbClr val="000000">
                      <a:alpha val="43137"/>
                    </a:srgbClr>
                  </a:outerShdw>
                </a:effectLst>
                <a:latin typeface="Bebas Neue" panose="020B0606020202050201" pitchFamily="34" charset="0"/>
              </a:rPr>
              <a:t>Conclusion</a:t>
            </a:r>
            <a:endParaRPr lang="en-GB" sz="6000" dirty="0"/>
          </a:p>
        </p:txBody>
      </p:sp>
      <p:sp>
        <p:nvSpPr>
          <p:cNvPr id="3" name="Content Placeholder 2"/>
          <p:cNvSpPr>
            <a:spLocks noGrp="1"/>
          </p:cNvSpPr>
          <p:nvPr>
            <p:ph idx="1"/>
          </p:nvPr>
        </p:nvSpPr>
        <p:spPr>
          <a:xfrm>
            <a:off x="287383" y="1319350"/>
            <a:ext cx="11612879" cy="5120640"/>
          </a:xfrm>
        </p:spPr>
        <p:txBody>
          <a:bodyPr>
            <a:normAutofit/>
          </a:bodyPr>
          <a:lstStyle/>
          <a:p>
            <a:pPr marL="0" indent="0">
              <a:lnSpc>
                <a:spcPct val="150000"/>
              </a:lnSpc>
              <a:buNone/>
            </a:pPr>
            <a:r>
              <a:rPr lang="en-US" b="1" dirty="0">
                <a:solidFill>
                  <a:schemeClr val="tx2">
                    <a:lumMod val="75000"/>
                  </a:schemeClr>
                </a:solidFill>
                <a:latin typeface="Merriweather" panose="00000500000000000000" pitchFamily="2" charset="0"/>
              </a:rPr>
              <a:t>This program showcases how loops, arrays, and conditional statements can be used in C++ to solve practical problems like attendance tracking. The program is simple, easy to use, and demonstrates the importance of structured programming. While it works well for its current purpose, there is also room for improvement, making it a strong foundation for building more advanced and user-friendly solutions in the future.</a:t>
            </a:r>
            <a:endParaRPr lang="en-GB" b="1" dirty="0">
              <a:solidFill>
                <a:schemeClr val="tx2">
                  <a:lumMod val="75000"/>
                </a:schemeClr>
              </a:solidFill>
              <a:latin typeface="Merriweather" panose="00000500000000000000" pitchFamily="2" charset="0"/>
            </a:endParaRPr>
          </a:p>
        </p:txBody>
      </p:sp>
    </p:spTree>
    <p:extLst>
      <p:ext uri="{BB962C8B-B14F-4D97-AF65-F5344CB8AC3E}">
        <p14:creationId xmlns:p14="http://schemas.microsoft.com/office/powerpoint/2010/main" val="398162409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par>
                                <p:cTn id="9" presetID="10" presetClass="entr" presetSubtype="0" fill="hold" grpId="1"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750"/>
                                        <p:tgtEl>
                                          <p:spTgt spid="2"/>
                                        </p:tgtEl>
                                      </p:cBhvr>
                                    </p:animEffect>
                                  </p:childTnLst>
                                </p:cTn>
                              </p:par>
                            </p:childTnLst>
                          </p:cTn>
                        </p:par>
                        <p:par>
                          <p:cTn id="12" fill="hold">
                            <p:stCondLst>
                              <p:cond delay="750"/>
                            </p:stCondLst>
                            <p:childTnLst>
                              <p:par>
                                <p:cTn id="13" presetID="2" presetClass="entr" presetSubtype="4"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6" dur="750" fill="hold"/>
                                        <p:tgtEl>
                                          <p:spTgt spid="3">
                                            <p:txEl>
                                              <p:pRg st="0" end="0"/>
                                            </p:txEl>
                                          </p:spTgt>
                                        </p:tgtEl>
                                        <p:attrNameLst>
                                          <p:attrName>ppt_y</p:attrName>
                                        </p:attrNameLst>
                                      </p:cBhvr>
                                      <p:tavLst>
                                        <p:tav tm="0">
                                          <p:val>
                                            <p:strVal val="1+#ppt_h/2"/>
                                          </p:val>
                                        </p:tav>
                                        <p:tav tm="100000">
                                          <p:val>
                                            <p:strVal val="#ppt_y"/>
                                          </p:val>
                                        </p:tav>
                                      </p:tavLst>
                                    </p:anim>
                                  </p:childTnLst>
                                </p:cTn>
                              </p:par>
                              <p:par>
                                <p:cTn id="17" presetID="10" presetClass="entr" presetSubtype="0" fill="hold" grpId="1" nodeType="with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75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allAtOnce"/>
      <p:bldP spid="3" grpId="1" build="allAtOnce"/>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727</TotalTime>
  <Words>564</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 Unicode MS</vt:lpstr>
      <vt:lpstr>Arial</vt:lpstr>
      <vt:lpstr>Bebas Neue</vt:lpstr>
      <vt:lpstr>Calibri</vt:lpstr>
      <vt:lpstr>Calibri Light</vt:lpstr>
      <vt:lpstr>Merriweather</vt:lpstr>
      <vt:lpstr>Wingdings</vt:lpstr>
      <vt:lpstr>Office Theme</vt:lpstr>
      <vt:lpstr>Attendance System  in c++</vt:lpstr>
      <vt:lpstr>Introduction</vt:lpstr>
      <vt:lpstr>Program features</vt:lpstr>
      <vt:lpstr>Code breakdown</vt:lpstr>
      <vt:lpstr>Code breakdown –attendance input</vt:lpstr>
      <vt:lpstr>Code breakdown- Attendance summary </vt:lpstr>
      <vt:lpstr>Brief demo Output (For only five roll numbers)</vt:lpstr>
      <vt:lpstr>Scope for improvement</vt:lpstr>
      <vt:lpstr>Conclusion</vt:lpstr>
      <vt:lpstr>Thank you for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24BSAI052</dc:creator>
  <cp:lastModifiedBy>24BSAI029</cp:lastModifiedBy>
  <cp:revision>59</cp:revision>
  <dcterms:created xsi:type="dcterms:W3CDTF">2024-11-21T13:34:08Z</dcterms:created>
  <dcterms:modified xsi:type="dcterms:W3CDTF">2024-12-02T10:31:31Z</dcterms:modified>
</cp:coreProperties>
</file>