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646DF0-DBD7-4064-B094-B20B6526A3F9}" type="datetimeFigureOut">
              <a:rPr lang="en-GB" smtClean="0"/>
              <a:t>22/08/2023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257342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46DF0-DBD7-4064-B094-B20B6526A3F9}" type="datetimeFigureOut">
              <a:rPr lang="en-GB" smtClean="0"/>
              <a:t>22/08/2023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91799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46DF0-DBD7-4064-B094-B20B6526A3F9}" type="datetimeFigureOut">
              <a:rPr lang="en-GB" smtClean="0"/>
              <a:t>22/08/2023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1607409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46DF0-DBD7-4064-B094-B20B6526A3F9}" type="datetimeFigureOut">
              <a:rPr lang="en-GB" smtClean="0"/>
              <a:t>22/08/2023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69FDEB10-37BD-493A-8A41-9027144776A8}"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41642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46DF0-DBD7-4064-B094-B20B6526A3F9}" type="datetimeFigureOut">
              <a:rPr lang="en-GB" smtClean="0"/>
              <a:t>22/08/2023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4184051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646DF0-DBD7-4064-B094-B20B6526A3F9}" type="datetimeFigureOut">
              <a:rPr lang="en-GB" smtClean="0"/>
              <a:t>22/08/2023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41805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646DF0-DBD7-4064-B094-B20B6526A3F9}" type="datetimeFigureOut">
              <a:rPr lang="en-GB" smtClean="0"/>
              <a:t>22/08/2023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4267614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46DF0-DBD7-4064-B094-B20B6526A3F9}" type="datetimeFigureOut">
              <a:rPr lang="en-GB" smtClean="0"/>
              <a:t>22/08/2023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1984458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6646DF0-DBD7-4064-B094-B20B6526A3F9}" type="datetimeFigureOut">
              <a:rPr lang="en-GB" smtClean="0"/>
              <a:t>22/08/2023</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9FDEB10-37BD-493A-8A41-9027144776A8}" type="slidenum">
              <a:rPr lang="en-GB" smtClean="0"/>
              <a:t>‹#›</a:t>
            </a:fld>
            <a:endParaRPr lang="en-GB"/>
          </a:p>
        </p:txBody>
      </p:sp>
    </p:spTree>
    <p:extLst>
      <p:ext uri="{BB962C8B-B14F-4D97-AF65-F5344CB8AC3E}">
        <p14:creationId xmlns:p14="http://schemas.microsoft.com/office/powerpoint/2010/main" val="273468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46DF0-DBD7-4064-B094-B20B6526A3F9}" type="datetimeFigureOut">
              <a:rPr lang="en-GB" smtClean="0"/>
              <a:t>22/08/2023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28520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46DF0-DBD7-4064-B094-B20B6526A3F9}" type="datetimeFigureOut">
              <a:rPr lang="en-GB" smtClean="0"/>
              <a:t>22/08/2023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22603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646DF0-DBD7-4064-B094-B20B6526A3F9}" type="datetimeFigureOut">
              <a:rPr lang="en-GB" smtClean="0"/>
              <a:t>22/08/2023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130028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646DF0-DBD7-4064-B094-B20B6526A3F9}" type="datetimeFigureOut">
              <a:rPr lang="en-GB" smtClean="0"/>
              <a:t>22/08/2023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75269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646DF0-DBD7-4064-B094-B20B6526A3F9}" type="datetimeFigureOut">
              <a:rPr lang="en-GB" smtClean="0"/>
              <a:t>22/08/2023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423400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6646DF0-DBD7-4064-B094-B20B6526A3F9}" type="datetimeFigureOut">
              <a:rPr lang="en-GB" smtClean="0"/>
              <a:t>22/08/2023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2599102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46DF0-DBD7-4064-B094-B20B6526A3F9}" type="datetimeFigureOut">
              <a:rPr lang="en-GB" smtClean="0"/>
              <a:t>22/08/2023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83683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46DF0-DBD7-4064-B094-B20B6526A3F9}" type="datetimeFigureOut">
              <a:rPr lang="en-GB" smtClean="0"/>
              <a:t>22/08/2023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FDEB10-37BD-493A-8A41-9027144776A8}" type="slidenum">
              <a:rPr lang="en-GB" smtClean="0"/>
              <a:t>‹#›</a:t>
            </a:fld>
            <a:endParaRPr lang="en-GB"/>
          </a:p>
        </p:txBody>
      </p:sp>
    </p:spTree>
    <p:extLst>
      <p:ext uri="{BB962C8B-B14F-4D97-AF65-F5344CB8AC3E}">
        <p14:creationId xmlns:p14="http://schemas.microsoft.com/office/powerpoint/2010/main" val="197506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646DF0-DBD7-4064-B094-B20B6526A3F9}" type="datetimeFigureOut">
              <a:rPr lang="en-GB" smtClean="0"/>
              <a:t>22/08/2023</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9FDEB10-37BD-493A-8A41-9027144776A8}" type="slidenum">
              <a:rPr lang="en-GB" smtClean="0"/>
              <a:t>‹#›</a:t>
            </a:fld>
            <a:endParaRPr lang="en-GB"/>
          </a:p>
        </p:txBody>
      </p:sp>
    </p:spTree>
    <p:extLst>
      <p:ext uri="{BB962C8B-B14F-4D97-AF65-F5344CB8AC3E}">
        <p14:creationId xmlns:p14="http://schemas.microsoft.com/office/powerpoint/2010/main" val="36892436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74E3-7ACE-43A3-B7F6-2F356BB8096B}"/>
              </a:ext>
            </a:extLst>
          </p:cNvPr>
          <p:cNvSpPr>
            <a:spLocks noGrp="1"/>
          </p:cNvSpPr>
          <p:nvPr>
            <p:ph type="ctrTitle"/>
          </p:nvPr>
        </p:nvSpPr>
        <p:spPr/>
        <p:txBody>
          <a:bodyPr/>
          <a:lstStyle/>
          <a:p>
            <a:r>
              <a:rPr lang="en-US" dirty="0"/>
              <a:t>Technical &amp; Business Writing</a:t>
            </a:r>
            <a:endParaRPr lang="en-GB" dirty="0"/>
          </a:p>
        </p:txBody>
      </p:sp>
      <p:sp>
        <p:nvSpPr>
          <p:cNvPr id="3" name="Subtitle 2">
            <a:extLst>
              <a:ext uri="{FF2B5EF4-FFF2-40B4-BE49-F238E27FC236}">
                <a16:creationId xmlns:a16="http://schemas.microsoft.com/office/drawing/2014/main" id="{8F6C0ACE-8FA7-9184-C1E9-1F96798448BE}"/>
              </a:ext>
            </a:extLst>
          </p:cNvPr>
          <p:cNvSpPr>
            <a:spLocks noGrp="1"/>
          </p:cNvSpPr>
          <p:nvPr>
            <p:ph type="subTitle" idx="1"/>
          </p:nvPr>
        </p:nvSpPr>
        <p:spPr/>
        <p:txBody>
          <a:bodyPr/>
          <a:lstStyle/>
          <a:p>
            <a:r>
              <a:rPr lang="en-US" dirty="0"/>
              <a:t>Lecture 2</a:t>
            </a:r>
          </a:p>
          <a:p>
            <a:r>
              <a:rPr lang="en-US" dirty="0"/>
              <a:t>Noreen Shah</a:t>
            </a:r>
            <a:endParaRPr lang="en-GB" dirty="0"/>
          </a:p>
        </p:txBody>
      </p:sp>
    </p:spTree>
    <p:extLst>
      <p:ext uri="{BB962C8B-B14F-4D97-AF65-F5344CB8AC3E}">
        <p14:creationId xmlns:p14="http://schemas.microsoft.com/office/powerpoint/2010/main" val="4199320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9A6BB1-6CF7-1031-FA6F-AB0CCAAEFA1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1562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6414-E6E5-5C43-FF25-A9C8712C45A4}"/>
              </a:ext>
            </a:extLst>
          </p:cNvPr>
          <p:cNvSpPr>
            <a:spLocks noGrp="1"/>
          </p:cNvSpPr>
          <p:nvPr>
            <p:ph type="title"/>
          </p:nvPr>
        </p:nvSpPr>
        <p:spPr/>
        <p:txBody>
          <a:bodyPr/>
          <a:lstStyle/>
          <a:p>
            <a:r>
              <a:rPr lang="en-US" sz="1800" b="1" i="0" dirty="0">
                <a:effectLst/>
                <a:latin typeface="Georgia" panose="02040502050405020303" pitchFamily="18" charset="0"/>
              </a:rPr>
              <a:t>UNDERSTANDING WHAT EMPLOYERS EXPECT FROM YOU</a:t>
            </a:r>
            <a:r>
              <a:rPr lang="en-US" b="1" dirty="0">
                <a:latin typeface="Georgia" panose="02040502050405020303" pitchFamily="18" charset="0"/>
              </a:rPr>
              <a:t> </a:t>
            </a:r>
            <a:endParaRPr lang="en-GB" b="1" dirty="0">
              <a:latin typeface="Georgia" panose="02040502050405020303" pitchFamily="18" charset="0"/>
            </a:endParaRPr>
          </a:p>
        </p:txBody>
      </p:sp>
      <p:sp>
        <p:nvSpPr>
          <p:cNvPr id="3" name="Content Placeholder 2">
            <a:extLst>
              <a:ext uri="{FF2B5EF4-FFF2-40B4-BE49-F238E27FC236}">
                <a16:creationId xmlns:a16="http://schemas.microsoft.com/office/drawing/2014/main" id="{E132CC88-5472-A4E7-BFD9-A758AF0FE0A1}"/>
              </a:ext>
            </a:extLst>
          </p:cNvPr>
          <p:cNvSpPr>
            <a:spLocks noGrp="1"/>
          </p:cNvSpPr>
          <p:nvPr>
            <p:ph idx="1"/>
          </p:nvPr>
        </p:nvSpPr>
        <p:spPr>
          <a:xfrm>
            <a:off x="680321" y="2156604"/>
            <a:ext cx="10016434" cy="4244196"/>
          </a:xfrm>
        </p:spPr>
        <p:txBody>
          <a:bodyPr>
            <a:normAutofit fontScale="77500" lnSpcReduction="20000"/>
          </a:bodyPr>
          <a:lstStyle/>
          <a:p>
            <a:r>
              <a:rPr lang="en-US" sz="1800" b="0" i="0" dirty="0">
                <a:solidFill>
                  <a:srgbClr val="242021"/>
                </a:solidFill>
                <a:effectLst/>
                <a:latin typeface="ZapfDingbatsStd-Identity-H"/>
              </a:rPr>
              <a:t>● </a:t>
            </a:r>
            <a:r>
              <a:rPr lang="en-US" sz="1800" b="0" i="0" dirty="0">
                <a:solidFill>
                  <a:srgbClr val="242021"/>
                </a:solidFill>
                <a:effectLst/>
                <a:latin typeface="SabonMTPro-Regular"/>
              </a:rPr>
              <a:t>Recognizing information needs, using efficient search techniques to locate reliable sources of information (particularly from online sources), and using gathered information ethically; this collection of skills is often referred to as </a:t>
            </a:r>
            <a:r>
              <a:rPr lang="en-US" sz="1800" b="0" i="1" dirty="0">
                <a:solidFill>
                  <a:srgbClr val="242021"/>
                </a:solidFill>
                <a:effectLst/>
                <a:latin typeface="SabonMTPro-Italic"/>
              </a:rPr>
              <a:t>digital information fluency</a:t>
            </a:r>
            <a:r>
              <a:rPr lang="en-US" sz="1800" b="0" i="0" dirty="0">
                <a:solidFill>
                  <a:srgbClr val="242021"/>
                </a:solidFill>
                <a:effectLst/>
                <a:latin typeface="SabonMTPro-Regular"/>
              </a:rPr>
              <a:t>9</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Organizing ideas and information logically and completely </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Expressing ideas and information coherently, persuasively, and concisely</a:t>
            </a:r>
          </a:p>
          <a:p>
            <a:r>
              <a:rPr lang="en-US" sz="1800" b="0" i="0" dirty="0">
                <a:solidFill>
                  <a:srgbClr val="242021"/>
                </a:solidFill>
                <a:effectLst/>
                <a:latin typeface="SabonMTPro-Regular"/>
              </a:rPr>
              <a:t> </a:t>
            </a:r>
            <a:r>
              <a:rPr lang="en-US" sz="1800" b="0" i="0" dirty="0">
                <a:solidFill>
                  <a:srgbClr val="242021"/>
                </a:solidFill>
                <a:effectLst/>
                <a:latin typeface="ZapfDingbatsStd-Identity-H"/>
              </a:rPr>
              <a:t>●● </a:t>
            </a:r>
            <a:r>
              <a:rPr lang="en-US" sz="1800" b="0" i="0" dirty="0">
                <a:solidFill>
                  <a:srgbClr val="242021"/>
                </a:solidFill>
                <a:effectLst/>
                <a:latin typeface="SabonMTPro-Regular"/>
              </a:rPr>
              <a:t>Actively listening to others</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Communicating effectively with people from diverse backgrounds and experiences </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Using communication technologies effectively and efficiently</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Following accepted standards of grammar, spelling, and other aspects of high-quality writing and speaking</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Communicating in a civilized manner that reflects contemporary expectations of business etiquette, even when dealing with indifferent or hostile audiences</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Communicating ethically, even when choices aren’t crystal clear or you have to share news that people don’t want to hear</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Managing your time wisely and using resources efficiently</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Using </a:t>
            </a:r>
            <a:r>
              <a:rPr lang="en-US" sz="1800" b="1" i="0" dirty="0">
                <a:solidFill>
                  <a:srgbClr val="242021"/>
                </a:solidFill>
                <a:effectLst/>
                <a:latin typeface="SabonMTPro-Semibold"/>
              </a:rPr>
              <a:t>critical thinking</a:t>
            </a:r>
            <a:r>
              <a:rPr lang="en-US" sz="1800" b="0" i="0" dirty="0">
                <a:solidFill>
                  <a:srgbClr val="242021"/>
                </a:solidFill>
                <a:effectLst/>
                <a:latin typeface="SabonMTPro-Regular"/>
              </a:rPr>
              <a:t>, which is the ability to evaluate evidence completely and objectively in order to form logical conclusions and make sound recommendations</a:t>
            </a:r>
            <a:r>
              <a:rPr lang="en-US" dirty="0"/>
              <a:t> </a:t>
            </a:r>
            <a:br>
              <a:rPr lang="en-US" dirty="0"/>
            </a:br>
            <a:r>
              <a:rPr lang="en-US" dirty="0"/>
              <a:t> </a:t>
            </a:r>
            <a:br>
              <a:rPr lang="en-US" dirty="0"/>
            </a:br>
            <a:endParaRPr lang="en-GB" dirty="0"/>
          </a:p>
        </p:txBody>
      </p:sp>
    </p:spTree>
    <p:extLst>
      <p:ext uri="{BB962C8B-B14F-4D97-AF65-F5344CB8AC3E}">
        <p14:creationId xmlns:p14="http://schemas.microsoft.com/office/powerpoint/2010/main" val="280477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C362-19BC-FEEC-B1A5-9C474D2E3267}"/>
              </a:ext>
            </a:extLst>
          </p:cNvPr>
          <p:cNvSpPr>
            <a:spLocks noGrp="1"/>
          </p:cNvSpPr>
          <p:nvPr>
            <p:ph type="title"/>
          </p:nvPr>
        </p:nvSpPr>
        <p:spPr/>
        <p:txBody>
          <a:bodyPr/>
          <a:lstStyle/>
          <a:p>
            <a:r>
              <a:rPr lang="en-US" sz="1800" b="1" i="0" dirty="0">
                <a:effectLst/>
                <a:latin typeface="Georgia" panose="02040502050405020303" pitchFamily="18" charset="0"/>
              </a:rPr>
              <a:t>COMMUNICATING IN AN ORGANIZATIONAL CONTEXT</a:t>
            </a:r>
            <a:r>
              <a:rPr lang="en-US" b="1" dirty="0">
                <a:latin typeface="Georgia" panose="02040502050405020303" pitchFamily="18" charset="0"/>
              </a:rPr>
              <a:t> </a:t>
            </a:r>
            <a:endParaRPr lang="en-GB" b="1" dirty="0"/>
          </a:p>
        </p:txBody>
      </p:sp>
      <p:sp>
        <p:nvSpPr>
          <p:cNvPr id="3" name="Content Placeholder 2">
            <a:extLst>
              <a:ext uri="{FF2B5EF4-FFF2-40B4-BE49-F238E27FC236}">
                <a16:creationId xmlns:a16="http://schemas.microsoft.com/office/drawing/2014/main" id="{DEC69AE0-3C74-1F8A-1B51-7B465E0D0C1B}"/>
              </a:ext>
            </a:extLst>
          </p:cNvPr>
          <p:cNvSpPr>
            <a:spLocks noGrp="1"/>
          </p:cNvSpPr>
          <p:nvPr>
            <p:ph idx="1"/>
          </p:nvPr>
        </p:nvSpPr>
        <p:spPr>
          <a:xfrm>
            <a:off x="680321" y="2336873"/>
            <a:ext cx="9613861" cy="4046674"/>
          </a:xfrm>
        </p:spPr>
        <p:txBody>
          <a:bodyPr>
            <a:normAutofit lnSpcReduction="10000"/>
          </a:bodyPr>
          <a:lstStyle/>
          <a:p>
            <a:pPr algn="just"/>
            <a:r>
              <a:rPr lang="en-US" sz="1800" b="0" i="0" dirty="0">
                <a:solidFill>
                  <a:srgbClr val="242021"/>
                </a:solidFill>
                <a:effectLst/>
                <a:latin typeface="SabonMTPro-Regular"/>
              </a:rPr>
              <a:t>Every organization has a </a:t>
            </a:r>
            <a:r>
              <a:rPr lang="en-US" sz="1800" b="1" i="0" dirty="0">
                <a:solidFill>
                  <a:srgbClr val="242021"/>
                </a:solidFill>
                <a:effectLst/>
                <a:latin typeface="SabonMTPro-Semibold"/>
              </a:rPr>
              <a:t>formal communication network</a:t>
            </a:r>
            <a:r>
              <a:rPr lang="en-US" sz="1800" b="0" i="0" dirty="0">
                <a:solidFill>
                  <a:srgbClr val="242021"/>
                </a:solidFill>
                <a:effectLst/>
                <a:latin typeface="SabonMTPro-Regular"/>
              </a:rPr>
              <a:t>, in which ideas and information flow along the lines of command (the hierarchical levels) in the company’s organization structure (see Figure 1.4). Throughout the formal network, information flows in three directions. </a:t>
            </a:r>
            <a:r>
              <a:rPr lang="en-US" sz="1800" b="0" i="1" dirty="0">
                <a:solidFill>
                  <a:srgbClr val="242021"/>
                </a:solidFill>
                <a:effectLst/>
                <a:latin typeface="SabonMTPro-Italic"/>
              </a:rPr>
              <a:t>Downward communication </a:t>
            </a:r>
            <a:r>
              <a:rPr lang="en-US" sz="1800" b="0" i="0" dirty="0">
                <a:solidFill>
                  <a:srgbClr val="242021"/>
                </a:solidFill>
                <a:effectLst/>
                <a:latin typeface="SabonMTPro-Regular"/>
              </a:rPr>
              <a:t>flows from executives to employees, conveying executive decisions and providing information that helps employees do their jobs. </a:t>
            </a:r>
            <a:r>
              <a:rPr lang="en-US" sz="1800" b="0" i="1" dirty="0">
                <a:solidFill>
                  <a:srgbClr val="242021"/>
                </a:solidFill>
                <a:effectLst/>
                <a:latin typeface="SabonMTPro-Italic"/>
              </a:rPr>
              <a:t>Upward communication </a:t>
            </a:r>
            <a:r>
              <a:rPr lang="en-US" sz="1800" b="0" i="0" dirty="0">
                <a:solidFill>
                  <a:srgbClr val="242021"/>
                </a:solidFill>
                <a:effectLst/>
                <a:latin typeface="SabonMTPro-Regular"/>
              </a:rPr>
              <a:t>flows from employees to executives, providing insight into problems, trends, opportunities, grievances, and performance, thus allowing executives to solve problems and make intelligent decisions. </a:t>
            </a:r>
            <a:r>
              <a:rPr lang="en-US" sz="1800" b="0" i="1" dirty="0">
                <a:solidFill>
                  <a:srgbClr val="242021"/>
                </a:solidFill>
                <a:effectLst/>
                <a:latin typeface="SabonMTPro-Italic"/>
              </a:rPr>
              <a:t>Horizontal communication </a:t>
            </a:r>
            <a:r>
              <a:rPr lang="en-US" sz="1800" b="0" i="0" dirty="0">
                <a:solidFill>
                  <a:srgbClr val="242021"/>
                </a:solidFill>
                <a:effectLst/>
                <a:latin typeface="SabonMTPro-Regular"/>
              </a:rPr>
              <a:t>flows between departments to help employees share information, coordinate tasks, and solve complex problems.10</a:t>
            </a:r>
          </a:p>
          <a:p>
            <a:pPr algn="just"/>
            <a:r>
              <a:rPr lang="en-US" sz="1800" b="0" i="0" dirty="0">
                <a:solidFill>
                  <a:srgbClr val="242021"/>
                </a:solidFill>
                <a:effectLst/>
                <a:latin typeface="SabonMTPro-Regular"/>
              </a:rPr>
              <a:t>Every organization also has an </a:t>
            </a:r>
            <a:r>
              <a:rPr lang="en-US" sz="1800" b="1" i="0" dirty="0">
                <a:solidFill>
                  <a:srgbClr val="242021"/>
                </a:solidFill>
                <a:effectLst/>
                <a:latin typeface="SabonMTPro-Semibold"/>
              </a:rPr>
              <a:t>informal communication network</a:t>
            </a:r>
            <a:r>
              <a:rPr lang="en-US" sz="1800" b="0" i="0" dirty="0">
                <a:solidFill>
                  <a:srgbClr val="242021"/>
                </a:solidFill>
                <a:effectLst/>
                <a:latin typeface="SabonMTPro-Regular"/>
              </a:rPr>
              <a:t>, often referred to as the </a:t>
            </a:r>
            <a:r>
              <a:rPr lang="en-US" sz="1800" b="0" i="1" dirty="0">
                <a:solidFill>
                  <a:srgbClr val="242021"/>
                </a:solidFill>
                <a:effectLst/>
                <a:latin typeface="SabonMTPro-Italic"/>
              </a:rPr>
              <a:t>grapevine </a:t>
            </a:r>
            <a:r>
              <a:rPr lang="en-US" sz="1800" b="0" i="0" dirty="0">
                <a:solidFill>
                  <a:srgbClr val="242021"/>
                </a:solidFill>
                <a:effectLst/>
                <a:latin typeface="SabonMTPro-Regular"/>
              </a:rPr>
              <a:t>or the </a:t>
            </a:r>
            <a:r>
              <a:rPr lang="en-US" sz="1800" b="0" i="1" dirty="0">
                <a:solidFill>
                  <a:srgbClr val="242021"/>
                </a:solidFill>
                <a:effectLst/>
                <a:latin typeface="SabonMTPro-Italic"/>
              </a:rPr>
              <a:t>rumor mill</a:t>
            </a:r>
            <a:r>
              <a:rPr lang="en-US" sz="1800" b="0" i="0" dirty="0">
                <a:solidFill>
                  <a:srgbClr val="242021"/>
                </a:solidFill>
                <a:effectLst/>
                <a:latin typeface="SabonMTPro-Regular"/>
              </a:rPr>
              <a:t>, which encompasses all communication that occurs outside the formal network. Some of this informal communication takes place naturally as a result of employee interaction on the job and in social settings, and some of it takes place when the formal network doesn’t provide information that employees want. In fact, the inherent limitations of formal communication networks helped spur the growth of social media in the business environment.</a:t>
            </a:r>
            <a:r>
              <a:rPr lang="en-US" dirty="0"/>
              <a:t> </a:t>
            </a:r>
            <a:br>
              <a:rPr lang="en-US" dirty="0"/>
            </a:br>
            <a:endParaRPr lang="en-GB" dirty="0"/>
          </a:p>
        </p:txBody>
      </p:sp>
    </p:spTree>
    <p:extLst>
      <p:ext uri="{BB962C8B-B14F-4D97-AF65-F5344CB8AC3E}">
        <p14:creationId xmlns:p14="http://schemas.microsoft.com/office/powerpoint/2010/main" val="266343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EEFE42-2B86-DE5D-2A55-5384C6F53B5B}"/>
              </a:ext>
            </a:extLst>
          </p:cNvPr>
          <p:cNvPicPr>
            <a:picLocks noChangeAspect="1"/>
          </p:cNvPicPr>
          <p:nvPr/>
        </p:nvPicPr>
        <p:blipFill>
          <a:blip r:embed="rId2"/>
          <a:stretch>
            <a:fillRect/>
          </a:stretch>
        </p:blipFill>
        <p:spPr>
          <a:xfrm>
            <a:off x="0" y="1"/>
            <a:ext cx="12192000" cy="5649852"/>
          </a:xfrm>
          <a:prstGeom prst="rect">
            <a:avLst/>
          </a:prstGeom>
        </p:spPr>
      </p:pic>
      <p:pic>
        <p:nvPicPr>
          <p:cNvPr id="7" name="Picture 6">
            <a:extLst>
              <a:ext uri="{FF2B5EF4-FFF2-40B4-BE49-F238E27FC236}">
                <a16:creationId xmlns:a16="http://schemas.microsoft.com/office/drawing/2014/main" id="{762ABC50-E879-A167-5633-38B5A696C508}"/>
              </a:ext>
            </a:extLst>
          </p:cNvPr>
          <p:cNvPicPr>
            <a:picLocks noChangeAspect="1"/>
          </p:cNvPicPr>
          <p:nvPr/>
        </p:nvPicPr>
        <p:blipFill>
          <a:blip r:embed="rId3"/>
          <a:stretch>
            <a:fillRect/>
          </a:stretch>
        </p:blipFill>
        <p:spPr>
          <a:xfrm>
            <a:off x="0" y="5649852"/>
            <a:ext cx="12192000" cy="1208147"/>
          </a:xfrm>
          <a:prstGeom prst="rect">
            <a:avLst/>
          </a:prstGeom>
        </p:spPr>
      </p:pic>
    </p:spTree>
    <p:extLst>
      <p:ext uri="{BB962C8B-B14F-4D97-AF65-F5344CB8AC3E}">
        <p14:creationId xmlns:p14="http://schemas.microsoft.com/office/powerpoint/2010/main" val="321441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8AD8-F3C1-633F-EBB8-97383A54505D}"/>
              </a:ext>
            </a:extLst>
          </p:cNvPr>
          <p:cNvSpPr>
            <a:spLocks noGrp="1"/>
          </p:cNvSpPr>
          <p:nvPr>
            <p:ph type="title"/>
          </p:nvPr>
        </p:nvSpPr>
        <p:spPr/>
        <p:txBody>
          <a:bodyPr>
            <a:normAutofit/>
          </a:bodyPr>
          <a:lstStyle/>
          <a:p>
            <a:r>
              <a:rPr lang="en-GB" sz="2000" b="1" i="0" dirty="0">
                <a:effectLst/>
                <a:latin typeface="HelveticaNeueLTW1G-BdEx"/>
              </a:rPr>
              <a:t>ADOPTING AN AUDIENCE-CENTERED APPROACH</a:t>
            </a:r>
            <a:r>
              <a:rPr lang="en-GB" sz="4000" b="1" dirty="0"/>
              <a:t> </a:t>
            </a:r>
          </a:p>
        </p:txBody>
      </p:sp>
      <p:sp>
        <p:nvSpPr>
          <p:cNvPr id="3" name="Content Placeholder 2">
            <a:extLst>
              <a:ext uri="{FF2B5EF4-FFF2-40B4-BE49-F238E27FC236}">
                <a16:creationId xmlns:a16="http://schemas.microsoft.com/office/drawing/2014/main" id="{846A9AE8-135B-F943-C3A8-D441A493FFEF}"/>
              </a:ext>
            </a:extLst>
          </p:cNvPr>
          <p:cNvSpPr>
            <a:spLocks noGrp="1"/>
          </p:cNvSpPr>
          <p:nvPr>
            <p:ph idx="1"/>
          </p:nvPr>
        </p:nvSpPr>
        <p:spPr/>
        <p:txBody>
          <a:bodyPr/>
          <a:lstStyle/>
          <a:p>
            <a:r>
              <a:rPr lang="en-US" sz="1800" b="0" i="0" dirty="0">
                <a:solidFill>
                  <a:srgbClr val="242021"/>
                </a:solidFill>
                <a:effectLst/>
                <a:latin typeface="SabonMTPro-Regular"/>
              </a:rPr>
              <a:t>An audience-centered approach involves understanding, respecting, and meeting the needs of your audience members.</a:t>
            </a:r>
            <a:r>
              <a:rPr lang="en-US" dirty="0"/>
              <a:t> </a:t>
            </a:r>
            <a:br>
              <a:rPr lang="en-US" dirty="0"/>
            </a:br>
            <a:endParaRPr lang="en-GB" dirty="0"/>
          </a:p>
        </p:txBody>
      </p:sp>
    </p:spTree>
    <p:extLst>
      <p:ext uri="{BB962C8B-B14F-4D97-AF65-F5344CB8AC3E}">
        <p14:creationId xmlns:p14="http://schemas.microsoft.com/office/powerpoint/2010/main" val="394051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8D1F-733F-D8B6-430F-A75F95E40AED}"/>
              </a:ext>
            </a:extLst>
          </p:cNvPr>
          <p:cNvSpPr>
            <a:spLocks noGrp="1"/>
          </p:cNvSpPr>
          <p:nvPr>
            <p:ph type="title"/>
          </p:nvPr>
        </p:nvSpPr>
        <p:spPr/>
        <p:txBody>
          <a:bodyPr>
            <a:normAutofit/>
          </a:bodyPr>
          <a:lstStyle/>
          <a:p>
            <a:r>
              <a:rPr lang="en-GB" sz="2400" b="0" i="0" dirty="0">
                <a:effectLst/>
                <a:latin typeface="Georgia" panose="02040502050405020303" pitchFamily="18" charset="0"/>
              </a:rPr>
              <a:t>Exploring the Communication Process</a:t>
            </a:r>
            <a:r>
              <a:rPr lang="en-GB" sz="4400" dirty="0">
                <a:latin typeface="Georgia" panose="02040502050405020303" pitchFamily="18" charset="0"/>
              </a:rPr>
              <a:t> </a:t>
            </a:r>
          </a:p>
        </p:txBody>
      </p:sp>
      <p:pic>
        <p:nvPicPr>
          <p:cNvPr id="5" name="Content Placeholder 4">
            <a:extLst>
              <a:ext uri="{FF2B5EF4-FFF2-40B4-BE49-F238E27FC236}">
                <a16:creationId xmlns:a16="http://schemas.microsoft.com/office/drawing/2014/main" id="{975A05A3-9B5F-AC55-12F9-D3D65935122A}"/>
              </a:ext>
            </a:extLst>
          </p:cNvPr>
          <p:cNvPicPr>
            <a:picLocks noGrp="1" noChangeAspect="1"/>
          </p:cNvPicPr>
          <p:nvPr>
            <p:ph idx="1"/>
          </p:nvPr>
        </p:nvPicPr>
        <p:blipFill>
          <a:blip r:embed="rId2"/>
          <a:stretch>
            <a:fillRect/>
          </a:stretch>
        </p:blipFill>
        <p:spPr>
          <a:xfrm>
            <a:off x="0" y="1992702"/>
            <a:ext cx="12192000" cy="4865298"/>
          </a:xfrm>
        </p:spPr>
      </p:pic>
    </p:spTree>
    <p:extLst>
      <p:ext uri="{BB962C8B-B14F-4D97-AF65-F5344CB8AC3E}">
        <p14:creationId xmlns:p14="http://schemas.microsoft.com/office/powerpoint/2010/main" val="1781520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2915-DAA8-10BE-0EC0-CD11013BB3EE}"/>
              </a:ext>
            </a:extLst>
          </p:cNvPr>
          <p:cNvSpPr>
            <a:spLocks noGrp="1"/>
          </p:cNvSpPr>
          <p:nvPr>
            <p:ph type="title"/>
          </p:nvPr>
        </p:nvSpPr>
        <p:spPr/>
        <p:txBody>
          <a:bodyPr>
            <a:normAutofit/>
          </a:bodyPr>
          <a:lstStyle/>
          <a:p>
            <a:r>
              <a:rPr lang="en-GB" sz="2400" b="0" i="0" dirty="0">
                <a:effectLst/>
                <a:latin typeface="Georgia" panose="02040502050405020303" pitchFamily="18" charset="0"/>
              </a:rPr>
              <a:t>THE BASIC COMMUNICATION MODEL</a:t>
            </a:r>
            <a:r>
              <a:rPr lang="en-GB" sz="4400" dirty="0">
                <a:latin typeface="Georgia" panose="02040502050405020303" pitchFamily="18" charset="0"/>
              </a:rPr>
              <a:t> </a:t>
            </a:r>
          </a:p>
        </p:txBody>
      </p:sp>
      <p:sp>
        <p:nvSpPr>
          <p:cNvPr id="3" name="Content Placeholder 2">
            <a:extLst>
              <a:ext uri="{FF2B5EF4-FFF2-40B4-BE49-F238E27FC236}">
                <a16:creationId xmlns:a16="http://schemas.microsoft.com/office/drawing/2014/main" id="{98DA779E-FD5A-A1D1-0920-64845B2D38C4}"/>
              </a:ext>
            </a:extLst>
          </p:cNvPr>
          <p:cNvSpPr>
            <a:spLocks noGrp="1"/>
          </p:cNvSpPr>
          <p:nvPr>
            <p:ph idx="1"/>
          </p:nvPr>
        </p:nvSpPr>
        <p:spPr/>
        <p:txBody>
          <a:bodyPr>
            <a:normAutofit fontScale="85000" lnSpcReduction="20000"/>
          </a:bodyPr>
          <a:lstStyle/>
          <a:p>
            <a:r>
              <a:rPr lang="en-US" sz="1800" b="0" i="0" dirty="0">
                <a:solidFill>
                  <a:srgbClr val="242021"/>
                </a:solidFill>
                <a:effectLst/>
                <a:latin typeface="SabonMTPro-Regular"/>
              </a:rPr>
              <a:t>By viewing communication as a process (Figure 1.5), you can identify and improve the skills you need to be more successful. Many variations on this process model exist, but these eight steps provide a practical overview:</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The sender has an idea. </a:t>
            </a:r>
            <a:r>
              <a:rPr lang="en-US" sz="1800" b="0" i="0" dirty="0">
                <a:solidFill>
                  <a:srgbClr val="242021"/>
                </a:solidFill>
                <a:effectLst/>
                <a:latin typeface="SabonMTPro-Regular"/>
              </a:rPr>
              <a:t>Whether a communication effort will ultimately be effective starts right here and depends on the nature of the idea and the motivation for sending it.</a:t>
            </a:r>
            <a:r>
              <a:rPr lang="en-US" dirty="0"/>
              <a:t> </a:t>
            </a:r>
            <a:br>
              <a:rPr lang="en-US" dirty="0"/>
            </a:br>
            <a:r>
              <a:rPr lang="en-US" sz="1800" b="0" i="0" dirty="0">
                <a:solidFill>
                  <a:srgbClr val="242021"/>
                </a:solidFill>
                <a:effectLst/>
                <a:latin typeface="SabonMTPro-Regular"/>
              </a:rPr>
              <a:t>For example, if your motivation is to offer a solution to a problem, you have a better chance of crafting a meaningful message than if your motivation is merely to complain about a problem.</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The sender encodes the idea as a message. </a:t>
            </a:r>
            <a:r>
              <a:rPr lang="en-US" sz="1800" b="0" i="0" dirty="0">
                <a:solidFill>
                  <a:srgbClr val="242021"/>
                </a:solidFill>
                <a:effectLst/>
                <a:latin typeface="SabonMTPro-Regular"/>
              </a:rPr>
              <a:t>When someone puts an idea into a </a:t>
            </a:r>
            <a:r>
              <a:rPr lang="en-US" sz="1800" b="1" i="0" dirty="0">
                <a:solidFill>
                  <a:srgbClr val="242021"/>
                </a:solidFill>
                <a:effectLst/>
                <a:latin typeface="SabonMTPro-Semibold"/>
              </a:rPr>
              <a:t>message</a:t>
            </a:r>
            <a:r>
              <a:rPr lang="en-US" sz="1800" b="0" i="0" dirty="0">
                <a:solidFill>
                  <a:srgbClr val="242021"/>
                </a:solidFill>
                <a:effectLst/>
                <a:latin typeface="SabonMTPro-Regular"/>
              </a:rPr>
              <a:t>—which you can think of as the “container” for an idea—he or she is </a:t>
            </a:r>
            <a:r>
              <a:rPr lang="en-US" sz="1800" b="1" i="0" dirty="0">
                <a:solidFill>
                  <a:srgbClr val="242021"/>
                </a:solidFill>
                <a:effectLst/>
                <a:latin typeface="SabonMTPro-Semibold"/>
              </a:rPr>
              <a:t>encoding </a:t>
            </a:r>
            <a:r>
              <a:rPr lang="en-US" sz="1800" b="0" i="0" dirty="0">
                <a:solidFill>
                  <a:srgbClr val="242021"/>
                </a:solidFill>
                <a:effectLst/>
                <a:latin typeface="SabonMTPro-Regular"/>
              </a:rPr>
              <a:t>it, or expressing it in words or images. Much of the focus of this course is on developing the skills needed to successfully encode your ideas into effective messages.</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The sender produces the message in a transmittable medium. </a:t>
            </a:r>
            <a:r>
              <a:rPr lang="en-US" sz="1800" b="0" i="0" dirty="0">
                <a:solidFill>
                  <a:srgbClr val="242021"/>
                </a:solidFill>
                <a:effectLst/>
                <a:latin typeface="SabonMTPro-Regular"/>
              </a:rPr>
              <a:t>With the appropriate message to express an idea, the sender now needs a </a:t>
            </a:r>
            <a:r>
              <a:rPr lang="en-US" sz="1800" b="1" i="0" dirty="0">
                <a:solidFill>
                  <a:srgbClr val="242021"/>
                </a:solidFill>
                <a:effectLst/>
                <a:latin typeface="SabonMTPro-Semibold"/>
              </a:rPr>
              <a:t>communication medium </a:t>
            </a:r>
            <a:r>
              <a:rPr lang="en-US" sz="1800" b="0" i="0" dirty="0">
                <a:solidFill>
                  <a:srgbClr val="242021"/>
                </a:solidFill>
                <a:effectLst/>
                <a:latin typeface="SabonMTPro-Regular"/>
              </a:rPr>
              <a:t>to present that message to the intended audience. To update your boss on the status of a project, for instance, you might have a dozen or more media choices, from a phone call to an instant message to a slideshow presentation.</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The sender transmits the message through a channel. </a:t>
            </a:r>
            <a:r>
              <a:rPr lang="en-US" sz="1800" b="0" i="0" dirty="0">
                <a:solidFill>
                  <a:srgbClr val="242021"/>
                </a:solidFill>
                <a:effectLst/>
                <a:latin typeface="SabonMTPro-Regular"/>
              </a:rPr>
              <a:t>Just as technology continues to increase the number of media options at your disposal, it continues to provide new </a:t>
            </a:r>
            <a:r>
              <a:rPr lang="en-US" sz="1800" b="1" i="0" dirty="0">
                <a:solidFill>
                  <a:srgbClr val="242021"/>
                </a:solidFill>
                <a:effectLst/>
                <a:latin typeface="SabonMTPro-Semibold"/>
              </a:rPr>
              <a:t>communication channels </a:t>
            </a:r>
            <a:r>
              <a:rPr lang="en-US" sz="1800" b="0" i="0" dirty="0">
                <a:solidFill>
                  <a:srgbClr val="242021"/>
                </a:solidFill>
                <a:effectLst/>
                <a:latin typeface="SabonMTPro-Regular"/>
              </a:rPr>
              <a:t>you can use to transmit your messages. The distinction between medium and channel can get a bit murky, but think of the medium as the </a:t>
            </a:r>
            <a:r>
              <a:rPr lang="en-US" sz="1800" b="0" i="1" dirty="0">
                <a:solidFill>
                  <a:srgbClr val="242021"/>
                </a:solidFill>
                <a:effectLst/>
                <a:latin typeface="SabonMTPro-Italic"/>
              </a:rPr>
              <a:t>form </a:t>
            </a:r>
            <a:r>
              <a:rPr lang="en-US" sz="1800" b="0" i="0" dirty="0">
                <a:solidFill>
                  <a:srgbClr val="242021"/>
                </a:solidFill>
                <a:effectLst/>
                <a:latin typeface="SabonMTPro-Regular"/>
              </a:rPr>
              <a:t>a message takes (such as a Twitter update) and the channel as the system used to </a:t>
            </a:r>
            <a:r>
              <a:rPr lang="en-US" sz="1800" b="0" i="1" dirty="0">
                <a:solidFill>
                  <a:srgbClr val="242021"/>
                </a:solidFill>
                <a:effectLst/>
                <a:latin typeface="SabonMTPro-Italic"/>
              </a:rPr>
              <a:t>deliver </a:t>
            </a:r>
            <a:r>
              <a:rPr lang="en-US" sz="1800" b="0" i="0" dirty="0">
                <a:solidFill>
                  <a:srgbClr val="242021"/>
                </a:solidFill>
                <a:effectLst/>
                <a:latin typeface="SabonMTPro-Regular"/>
              </a:rPr>
              <a:t>the message (such as a mobile phone).</a:t>
            </a:r>
          </a:p>
        </p:txBody>
      </p:sp>
    </p:spTree>
    <p:extLst>
      <p:ext uri="{BB962C8B-B14F-4D97-AF65-F5344CB8AC3E}">
        <p14:creationId xmlns:p14="http://schemas.microsoft.com/office/powerpoint/2010/main" val="3921091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2EA3-1B27-752F-FAA3-A73F14144988}"/>
              </a:ext>
            </a:extLst>
          </p:cNvPr>
          <p:cNvSpPr>
            <a:spLocks noGrp="1"/>
          </p:cNvSpPr>
          <p:nvPr>
            <p:ph type="title"/>
          </p:nvPr>
        </p:nvSpPr>
        <p:spPr/>
        <p:txBody>
          <a:bodyPr/>
          <a:lstStyle/>
          <a:p>
            <a:r>
              <a:rPr lang="en-GB" sz="3600" b="0" i="0" dirty="0">
                <a:effectLst/>
                <a:latin typeface="Georgia" panose="02040502050405020303" pitchFamily="18" charset="0"/>
              </a:rPr>
              <a:t>THE BASIC COMMUNICATION MODEL</a:t>
            </a:r>
            <a:r>
              <a:rPr lang="en-GB" dirty="0">
                <a:latin typeface="Georgia" panose="02040502050405020303" pitchFamily="18" charset="0"/>
              </a:rPr>
              <a:t> </a:t>
            </a:r>
            <a:endParaRPr lang="en-GB" dirty="0"/>
          </a:p>
        </p:txBody>
      </p:sp>
      <p:sp>
        <p:nvSpPr>
          <p:cNvPr id="3" name="Content Placeholder 2">
            <a:extLst>
              <a:ext uri="{FF2B5EF4-FFF2-40B4-BE49-F238E27FC236}">
                <a16:creationId xmlns:a16="http://schemas.microsoft.com/office/drawing/2014/main" id="{0AF226B0-8CB3-7CF5-EABA-4F62E0CF39D6}"/>
              </a:ext>
            </a:extLst>
          </p:cNvPr>
          <p:cNvSpPr>
            <a:spLocks noGrp="1"/>
          </p:cNvSpPr>
          <p:nvPr>
            <p:ph idx="1"/>
          </p:nvPr>
        </p:nvSpPr>
        <p:spPr>
          <a:xfrm>
            <a:off x="680321" y="2336873"/>
            <a:ext cx="9613861" cy="4176070"/>
          </a:xfrm>
        </p:spPr>
        <p:txBody>
          <a:bodyPr>
            <a:normAutofit fontScale="62500" lnSpcReduction="20000"/>
          </a:bodyPr>
          <a:lstStyle/>
          <a:p>
            <a:r>
              <a:rPr lang="en-US" sz="2400" b="0" i="0" dirty="0">
                <a:solidFill>
                  <a:srgbClr val="242021"/>
                </a:solidFill>
                <a:effectLst/>
                <a:latin typeface="ZapfDingbatsStd-Identity-H"/>
              </a:rPr>
              <a:t>●● </a:t>
            </a:r>
            <a:r>
              <a:rPr lang="en-US" sz="2400" b="1" i="0" dirty="0">
                <a:solidFill>
                  <a:srgbClr val="242021"/>
                </a:solidFill>
                <a:effectLst/>
                <a:latin typeface="SabonMTPro-Semibold"/>
              </a:rPr>
              <a:t>The audience receives the message. </a:t>
            </a:r>
            <a:r>
              <a:rPr lang="en-US" sz="2400" b="0" i="0" dirty="0">
                <a:solidFill>
                  <a:srgbClr val="242021"/>
                </a:solidFill>
                <a:effectLst/>
                <a:latin typeface="SabonMTPro-Regular"/>
              </a:rPr>
              <a:t>If the channel functions properly, the message reaches its intended audience. However, mere arrival at the destination is no guarantee that the message will be noticed or understood correctly. As “How Audiences Receive Messages” (page 60) explains, many messages are either ignored or misinterpreted as noise.</a:t>
            </a:r>
          </a:p>
          <a:p>
            <a:r>
              <a:rPr lang="en-US" sz="2400" b="0" i="0" dirty="0">
                <a:solidFill>
                  <a:srgbClr val="242021"/>
                </a:solidFill>
                <a:effectLst/>
                <a:latin typeface="ZapfDingbatsStd-Identity-H"/>
              </a:rPr>
              <a:t>●● </a:t>
            </a:r>
            <a:r>
              <a:rPr lang="en-US" sz="2400" b="1" i="0" dirty="0">
                <a:solidFill>
                  <a:srgbClr val="242021"/>
                </a:solidFill>
                <a:effectLst/>
                <a:latin typeface="SabonMTPro-Semibold"/>
              </a:rPr>
              <a:t>The audience decodes the message. </a:t>
            </a:r>
            <a:r>
              <a:rPr lang="en-US" sz="2400" b="0" i="0" dirty="0">
                <a:solidFill>
                  <a:srgbClr val="242021"/>
                </a:solidFill>
                <a:effectLst/>
                <a:latin typeface="SabonMTPro-Regular"/>
              </a:rPr>
              <a:t>After a message is received, the receiver needs to extract the idea from the message, a step known as </a:t>
            </a:r>
            <a:r>
              <a:rPr lang="en-US" sz="2400" b="1" i="0" dirty="0">
                <a:solidFill>
                  <a:srgbClr val="242021"/>
                </a:solidFill>
                <a:effectLst/>
                <a:latin typeface="SabonMTPro-Semibold"/>
              </a:rPr>
              <a:t>decoding</a:t>
            </a:r>
            <a:r>
              <a:rPr lang="en-US" sz="2400" b="0" i="0" dirty="0">
                <a:solidFill>
                  <a:srgbClr val="242021"/>
                </a:solidFill>
                <a:effectLst/>
                <a:latin typeface="SabonMTPro-Regular"/>
              </a:rPr>
              <a:t>. “How Audiences Decode Messages” (page 61) takes a closer look at this complex and subtle step in the process.</a:t>
            </a:r>
          </a:p>
          <a:p>
            <a:r>
              <a:rPr lang="en-US" sz="2400" b="0" i="0" dirty="0">
                <a:solidFill>
                  <a:srgbClr val="242021"/>
                </a:solidFill>
                <a:effectLst/>
                <a:latin typeface="ZapfDingbatsStd-Identity-H"/>
              </a:rPr>
              <a:t>●● </a:t>
            </a:r>
            <a:r>
              <a:rPr lang="en-US" sz="2400" b="1" i="0" dirty="0">
                <a:solidFill>
                  <a:srgbClr val="242021"/>
                </a:solidFill>
                <a:effectLst/>
                <a:latin typeface="SabonMTPro-Semibold"/>
              </a:rPr>
              <a:t>The audience responds to the message. </a:t>
            </a:r>
            <a:r>
              <a:rPr lang="en-US" sz="2400" b="0" i="0" dirty="0">
                <a:solidFill>
                  <a:srgbClr val="242021"/>
                </a:solidFill>
                <a:effectLst/>
                <a:latin typeface="SabonMTPro-Regular"/>
              </a:rPr>
              <a:t>By crafting messages in ways that show the benefits of responding, senders can increase the chances that recipients will respond in positive ways. However, as “How Audiences Respond to Messages” (page 62) points out, whether a receiver responds as the sender hopes depends on the receiver (1) </a:t>
            </a:r>
            <a:r>
              <a:rPr lang="en-US" sz="2400" b="0" i="1" dirty="0">
                <a:solidFill>
                  <a:srgbClr val="242021"/>
                </a:solidFill>
                <a:effectLst/>
                <a:latin typeface="SabonMTPro-Italic"/>
              </a:rPr>
              <a:t>remembering </a:t>
            </a:r>
            <a:r>
              <a:rPr lang="en-US" sz="2400" b="0" i="0" dirty="0">
                <a:solidFill>
                  <a:srgbClr val="242021"/>
                </a:solidFill>
                <a:effectLst/>
                <a:latin typeface="SabonMTPro-Regular"/>
              </a:rPr>
              <a:t>the message long enough to act on it, (2) being </a:t>
            </a:r>
            <a:r>
              <a:rPr lang="en-US" sz="2400" b="0" i="1" dirty="0">
                <a:solidFill>
                  <a:srgbClr val="242021"/>
                </a:solidFill>
                <a:effectLst/>
                <a:latin typeface="SabonMTPro-Italic"/>
              </a:rPr>
              <a:t>able </a:t>
            </a:r>
            <a:r>
              <a:rPr lang="en-US" sz="2400" b="0" i="0" dirty="0">
                <a:solidFill>
                  <a:srgbClr val="242021"/>
                </a:solidFill>
                <a:effectLst/>
                <a:latin typeface="SabonMTPro-Regular"/>
              </a:rPr>
              <a:t>to act on it, and (3) being </a:t>
            </a:r>
            <a:r>
              <a:rPr lang="en-US" sz="2400" b="0" i="1" dirty="0">
                <a:solidFill>
                  <a:srgbClr val="242021"/>
                </a:solidFill>
                <a:effectLst/>
                <a:latin typeface="SabonMTPro-Italic"/>
              </a:rPr>
              <a:t>motivated </a:t>
            </a:r>
            <a:r>
              <a:rPr lang="en-US" sz="2400" b="0" i="0" dirty="0">
                <a:solidFill>
                  <a:srgbClr val="242021"/>
                </a:solidFill>
                <a:effectLst/>
                <a:latin typeface="SabonMTPro-Regular"/>
              </a:rPr>
              <a:t>to respond.</a:t>
            </a:r>
          </a:p>
          <a:p>
            <a:r>
              <a:rPr lang="en-US" sz="2400" b="0" i="0" dirty="0">
                <a:solidFill>
                  <a:srgbClr val="242021"/>
                </a:solidFill>
                <a:effectLst/>
                <a:latin typeface="ZapfDingbatsStd-Identity-H"/>
              </a:rPr>
              <a:t>●● </a:t>
            </a:r>
            <a:r>
              <a:rPr lang="en-US" sz="2400" b="1" i="0" dirty="0">
                <a:solidFill>
                  <a:srgbClr val="242021"/>
                </a:solidFill>
                <a:effectLst/>
                <a:latin typeface="SabonMTPro-Semibold"/>
              </a:rPr>
              <a:t>The audience provides feedback to the sender. </a:t>
            </a:r>
            <a:r>
              <a:rPr lang="en-US" sz="2400" b="0" i="0" dirty="0">
                <a:solidFill>
                  <a:srgbClr val="242021"/>
                </a:solidFill>
                <a:effectLst/>
                <a:latin typeface="SabonMTPro-Regular"/>
              </a:rPr>
              <a:t>In addition to responding (or not responding) to the message, audience members may give </a:t>
            </a:r>
            <a:r>
              <a:rPr lang="en-US" sz="2400" b="1" i="0" dirty="0">
                <a:solidFill>
                  <a:srgbClr val="242021"/>
                </a:solidFill>
                <a:effectLst/>
                <a:latin typeface="SabonMTPro-Semibold"/>
              </a:rPr>
              <a:t>feedback </a:t>
            </a:r>
            <a:r>
              <a:rPr lang="en-US" sz="2400" b="0" i="0" dirty="0">
                <a:solidFill>
                  <a:srgbClr val="242021"/>
                </a:solidFill>
                <a:effectLst/>
                <a:latin typeface="SabonMTPro-Regular"/>
              </a:rPr>
              <a:t>that helps the sender evaluate the effectiveness of the communication effort. Feedback can be verbal (using written or spoken words), nonverbal (using gestures, facial expressions, or other signals), or both. Just like the original message, however, this feedback from the receiver also needs to be decoded carefully. A smile, for example, can have many meanings.</a:t>
            </a:r>
          </a:p>
          <a:p>
            <a:r>
              <a:rPr lang="en-US" sz="2400" b="0" i="0" dirty="0">
                <a:solidFill>
                  <a:srgbClr val="242021"/>
                </a:solidFill>
                <a:effectLst/>
                <a:latin typeface="SabonMTPro-Regular"/>
              </a:rPr>
              <a:t>Considering the complexity of this process—and the barriers and distractions that often stand between sender and receiver—it should come as no surprise that communication efforts often fail to achieve the sender’s objective. Fortunately, the better you understand the process, the more successful you’ll be.</a:t>
            </a:r>
            <a:r>
              <a:rPr lang="en-US" dirty="0"/>
              <a:t> </a:t>
            </a:r>
            <a:br>
              <a:rPr lang="en-US" dirty="0"/>
            </a:br>
            <a:endParaRPr lang="en-GB" dirty="0"/>
          </a:p>
          <a:p>
            <a:endParaRPr lang="en-GB" dirty="0"/>
          </a:p>
        </p:txBody>
      </p:sp>
    </p:spTree>
    <p:extLst>
      <p:ext uri="{BB962C8B-B14F-4D97-AF65-F5344CB8AC3E}">
        <p14:creationId xmlns:p14="http://schemas.microsoft.com/office/powerpoint/2010/main" val="270844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E08F-75DA-7606-9131-B061F4503E18}"/>
              </a:ext>
            </a:extLst>
          </p:cNvPr>
          <p:cNvSpPr>
            <a:spLocks noGrp="1"/>
          </p:cNvSpPr>
          <p:nvPr>
            <p:ph type="title"/>
          </p:nvPr>
        </p:nvSpPr>
        <p:spPr/>
        <p:txBody>
          <a:bodyPr/>
          <a:lstStyle/>
          <a:p>
            <a:r>
              <a:rPr lang="en-GB" sz="1800" b="0" i="0" dirty="0">
                <a:effectLst/>
                <a:latin typeface="HelveticaNeueLTW1G-MdEx"/>
              </a:rPr>
              <a:t>BARRIERS IN THE COMMUNICATION </a:t>
            </a:r>
            <a:r>
              <a:rPr lang="en-GB" sz="1800" b="0" i="0">
                <a:effectLst/>
                <a:latin typeface="HelveticaNeueLTW1G-MdEx"/>
              </a:rPr>
              <a:t>ENVIRONMENT</a:t>
            </a:r>
            <a:r>
              <a:rPr lang="en-GB"/>
              <a:t> </a:t>
            </a:r>
            <a:endParaRPr lang="en-GB" dirty="0"/>
          </a:p>
        </p:txBody>
      </p:sp>
      <p:sp>
        <p:nvSpPr>
          <p:cNvPr id="3" name="Content Placeholder 2">
            <a:extLst>
              <a:ext uri="{FF2B5EF4-FFF2-40B4-BE49-F238E27FC236}">
                <a16:creationId xmlns:a16="http://schemas.microsoft.com/office/drawing/2014/main" id="{2E363CCD-E470-3095-DC3D-05C07B046852}"/>
              </a:ext>
            </a:extLst>
          </p:cNvPr>
          <p:cNvSpPr>
            <a:spLocks noGrp="1"/>
          </p:cNvSpPr>
          <p:nvPr>
            <p:ph idx="1"/>
          </p:nvPr>
        </p:nvSpPr>
        <p:spPr/>
        <p:txBody>
          <a:bodyPr/>
          <a:lstStyle/>
          <a:p>
            <a:pPr>
              <a:buFont typeface="Wingdings" panose="05000000000000000000" pitchFamily="2" charset="2"/>
              <a:buChar char="§"/>
            </a:pPr>
            <a:r>
              <a:rPr lang="en-GB" sz="1800" b="1" i="0" dirty="0">
                <a:solidFill>
                  <a:srgbClr val="242021"/>
                </a:solidFill>
                <a:effectLst/>
                <a:latin typeface="SabonMTPro-Semibold"/>
              </a:rPr>
              <a:t>Noise and distractions.</a:t>
            </a:r>
            <a:r>
              <a:rPr lang="en-GB" dirty="0"/>
              <a:t> </a:t>
            </a:r>
          </a:p>
          <a:p>
            <a:pPr>
              <a:buFont typeface="Wingdings" panose="05000000000000000000" pitchFamily="2" charset="2"/>
              <a:buChar char="§"/>
            </a:pPr>
            <a:r>
              <a:rPr lang="en-GB" sz="1800" b="1" i="0" dirty="0">
                <a:solidFill>
                  <a:srgbClr val="242021"/>
                </a:solidFill>
                <a:effectLst/>
                <a:latin typeface="SabonMTPro-Semibold"/>
              </a:rPr>
              <a:t>Competing messages.</a:t>
            </a:r>
            <a:r>
              <a:rPr lang="en-GB" dirty="0"/>
              <a:t> </a:t>
            </a:r>
          </a:p>
          <a:p>
            <a:pPr>
              <a:buFont typeface="Wingdings" panose="05000000000000000000" pitchFamily="2" charset="2"/>
              <a:buChar char="§"/>
            </a:pPr>
            <a:r>
              <a:rPr lang="en-GB" sz="1800" b="1" i="0" dirty="0">
                <a:solidFill>
                  <a:srgbClr val="242021"/>
                </a:solidFill>
                <a:effectLst/>
                <a:latin typeface="SabonMTPro-Semibold"/>
              </a:rPr>
              <a:t>Filters.</a:t>
            </a:r>
            <a:r>
              <a:rPr lang="en-GB" dirty="0"/>
              <a:t> </a:t>
            </a:r>
          </a:p>
          <a:p>
            <a:pPr>
              <a:buFont typeface="Wingdings" panose="05000000000000000000" pitchFamily="2" charset="2"/>
              <a:buChar char="§"/>
            </a:pPr>
            <a:r>
              <a:rPr lang="en-GB" sz="1800" b="1" i="0" dirty="0">
                <a:solidFill>
                  <a:srgbClr val="242021"/>
                </a:solidFill>
                <a:effectLst/>
                <a:latin typeface="SabonMTPro-Semibold"/>
              </a:rPr>
              <a:t>Channel breakdowns.</a:t>
            </a:r>
            <a:r>
              <a:rPr lang="en-GB" dirty="0"/>
              <a:t> </a:t>
            </a:r>
            <a:br>
              <a:rPr lang="en-GB" dirty="0"/>
            </a:br>
            <a:endParaRPr lang="en-GB" dirty="0"/>
          </a:p>
        </p:txBody>
      </p:sp>
    </p:spTree>
    <p:extLst>
      <p:ext uri="{BB962C8B-B14F-4D97-AF65-F5344CB8AC3E}">
        <p14:creationId xmlns:p14="http://schemas.microsoft.com/office/powerpoint/2010/main" val="2203265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4D4E-1C94-9876-7D45-B7D39834214D}"/>
              </a:ext>
            </a:extLst>
          </p:cNvPr>
          <p:cNvSpPr>
            <a:spLocks noGrp="1"/>
          </p:cNvSpPr>
          <p:nvPr>
            <p:ph type="title"/>
          </p:nvPr>
        </p:nvSpPr>
        <p:spPr/>
        <p:txBody>
          <a:bodyPr>
            <a:normAutofit/>
          </a:bodyPr>
          <a:lstStyle/>
          <a:p>
            <a:r>
              <a:rPr lang="en-US" sz="2000" b="1" i="0" dirty="0">
                <a:effectLst/>
                <a:latin typeface="Georgia" panose="02040502050405020303" pitchFamily="18" charset="0"/>
              </a:rPr>
              <a:t>INSIDE THE MIND OF YOUR AUDIENCE</a:t>
            </a:r>
            <a:r>
              <a:rPr lang="en-US" sz="4000" b="1" dirty="0">
                <a:latin typeface="Georgia" panose="02040502050405020303" pitchFamily="18" charset="0"/>
              </a:rPr>
              <a:t> </a:t>
            </a:r>
            <a:endParaRPr lang="en-GB" sz="4000" b="1" dirty="0">
              <a:latin typeface="Georgia" panose="02040502050405020303" pitchFamily="18" charset="0"/>
            </a:endParaRPr>
          </a:p>
        </p:txBody>
      </p:sp>
      <p:sp>
        <p:nvSpPr>
          <p:cNvPr id="3" name="Content Placeholder 2">
            <a:extLst>
              <a:ext uri="{FF2B5EF4-FFF2-40B4-BE49-F238E27FC236}">
                <a16:creationId xmlns:a16="http://schemas.microsoft.com/office/drawing/2014/main" id="{3A20F298-DA17-1587-D5FB-AFFE597D22AD}"/>
              </a:ext>
            </a:extLst>
          </p:cNvPr>
          <p:cNvSpPr>
            <a:spLocks noGrp="1"/>
          </p:cNvSpPr>
          <p:nvPr>
            <p:ph idx="1"/>
          </p:nvPr>
        </p:nvSpPr>
        <p:spPr>
          <a:xfrm>
            <a:off x="680321" y="2336872"/>
            <a:ext cx="9999181" cy="4305467"/>
          </a:xfrm>
        </p:spPr>
        <p:txBody>
          <a:bodyPr>
            <a:normAutofit fontScale="55000" lnSpcReduction="20000"/>
          </a:bodyPr>
          <a:lstStyle/>
          <a:p>
            <a:r>
              <a:rPr lang="en-GB" sz="2500" b="1" i="0" dirty="0">
                <a:solidFill>
                  <a:srgbClr val="242021"/>
                </a:solidFill>
                <a:effectLst/>
                <a:latin typeface="HelveticaNeueLTW1G-Bd"/>
              </a:rPr>
              <a:t>How Audiences Receive Messages </a:t>
            </a:r>
            <a:br>
              <a:rPr lang="en-GB" sz="3300" dirty="0"/>
            </a:br>
            <a:r>
              <a:rPr lang="en-US" sz="2500" b="0" i="0" dirty="0">
                <a:solidFill>
                  <a:srgbClr val="242021"/>
                </a:solidFill>
                <a:effectLst/>
                <a:latin typeface="SabonMTPro-Regular"/>
              </a:rPr>
              <a:t>To truly receive a message, audience members need to sense it, select it, then perceive it as a message.</a:t>
            </a:r>
            <a:r>
              <a:rPr lang="en-US" sz="3300" dirty="0"/>
              <a:t> </a:t>
            </a:r>
          </a:p>
          <a:p>
            <a:pPr lvl="1"/>
            <a:r>
              <a:rPr lang="en-GB" sz="2500" b="1" dirty="0">
                <a:solidFill>
                  <a:srgbClr val="242021"/>
                </a:solidFill>
                <a:latin typeface="SabonMTPro-Semibold"/>
              </a:rPr>
              <a:t>Consider audience expectations. </a:t>
            </a:r>
            <a:r>
              <a:rPr lang="en-US" sz="2500" b="0" i="0" dirty="0">
                <a:solidFill>
                  <a:srgbClr val="242021"/>
                </a:solidFill>
                <a:effectLst/>
                <a:latin typeface="SabonMTPro-Regular"/>
              </a:rPr>
              <a:t>To improve the odds that your messages will be successfully perceived by your audience, pay close attention to expectations, ease of use, familiarity, empathy, and technical compatibility</a:t>
            </a:r>
            <a:r>
              <a:rPr lang="en-US" sz="2900" dirty="0"/>
              <a:t> </a:t>
            </a:r>
          </a:p>
          <a:p>
            <a:pPr lvl="1"/>
            <a:r>
              <a:rPr lang="en-GB" sz="2500" b="1" i="0" dirty="0">
                <a:solidFill>
                  <a:srgbClr val="242021"/>
                </a:solidFill>
                <a:effectLst/>
                <a:latin typeface="SabonMTPro-Semibold"/>
              </a:rPr>
              <a:t>Ensure ease of use. </a:t>
            </a:r>
          </a:p>
          <a:p>
            <a:pPr lvl="1"/>
            <a:r>
              <a:rPr lang="en-GB" sz="2500" b="1" i="0" dirty="0">
                <a:solidFill>
                  <a:srgbClr val="242021"/>
                </a:solidFill>
                <a:effectLst/>
                <a:latin typeface="SabonMTPro-Semibold"/>
              </a:rPr>
              <a:t>Emphasize familiarity.</a:t>
            </a:r>
            <a:r>
              <a:rPr lang="en-GB" sz="2900" dirty="0"/>
              <a:t> </a:t>
            </a:r>
          </a:p>
          <a:p>
            <a:pPr lvl="1"/>
            <a:r>
              <a:rPr lang="en-GB" sz="2500" b="1" i="0" dirty="0">
                <a:solidFill>
                  <a:srgbClr val="242021"/>
                </a:solidFill>
                <a:effectLst/>
                <a:latin typeface="SabonMTPro-Semibold"/>
              </a:rPr>
              <a:t>Practice empathy. </a:t>
            </a:r>
          </a:p>
          <a:p>
            <a:pPr lvl="1"/>
            <a:r>
              <a:rPr lang="en-GB" sz="2500" b="1" i="0" dirty="0">
                <a:solidFill>
                  <a:srgbClr val="242021"/>
                </a:solidFill>
                <a:effectLst/>
                <a:latin typeface="SabonMTPro-Semibold"/>
              </a:rPr>
              <a:t>Design for compatibility.</a:t>
            </a:r>
            <a:r>
              <a:rPr lang="en-GB" sz="2900" dirty="0"/>
              <a:t> </a:t>
            </a:r>
            <a:br>
              <a:rPr lang="en-GB" sz="2900" dirty="0"/>
            </a:br>
            <a:endParaRPr lang="en-GB" sz="2900" dirty="0"/>
          </a:p>
          <a:p>
            <a:r>
              <a:rPr lang="en-GB" sz="2500" b="1" i="0" dirty="0">
                <a:solidFill>
                  <a:srgbClr val="242021"/>
                </a:solidFill>
                <a:effectLst/>
                <a:latin typeface="HelveticaNeueLTW1G-Bd"/>
              </a:rPr>
              <a:t>How Audiences Decode Messages</a:t>
            </a:r>
            <a:r>
              <a:rPr lang="en-GB" sz="3300" dirty="0"/>
              <a:t> </a:t>
            </a:r>
            <a:r>
              <a:rPr lang="en-US" sz="2500" b="0" i="0" dirty="0">
                <a:solidFill>
                  <a:srgbClr val="242021"/>
                </a:solidFill>
                <a:effectLst/>
                <a:latin typeface="SabonMTPro-Regular"/>
              </a:rPr>
              <a:t>Decoding is a complex process; receivers often extract different meanings from messages than senders attempt to encode in them.</a:t>
            </a:r>
            <a:r>
              <a:rPr lang="en-US" sz="3300" dirty="0"/>
              <a:t> </a:t>
            </a:r>
            <a:br>
              <a:rPr lang="en-US" sz="3300" dirty="0"/>
            </a:br>
            <a:endParaRPr lang="en-US" sz="3300" dirty="0"/>
          </a:p>
          <a:p>
            <a:pPr lvl="1"/>
            <a:r>
              <a:rPr lang="en-GB" sz="2500" b="1" dirty="0">
                <a:solidFill>
                  <a:srgbClr val="242021"/>
                </a:solidFill>
                <a:latin typeface="SabonMTPro-Semibold"/>
              </a:rPr>
              <a:t>perception of reality </a:t>
            </a:r>
          </a:p>
          <a:p>
            <a:pPr lvl="1"/>
            <a:r>
              <a:rPr lang="en-US" sz="2500" b="1" dirty="0">
                <a:solidFill>
                  <a:srgbClr val="242021"/>
                </a:solidFill>
                <a:latin typeface="SabonMTPro-Semibold"/>
              </a:rPr>
              <a:t>Selective perception </a:t>
            </a:r>
            <a:br>
              <a:rPr lang="en-US" sz="2500" b="1" dirty="0">
                <a:solidFill>
                  <a:srgbClr val="242021"/>
                </a:solidFill>
                <a:latin typeface="SabonMTPro-Semibold"/>
              </a:rPr>
            </a:br>
            <a:br>
              <a:rPr lang="en-GB" sz="2500" b="1" dirty="0">
                <a:solidFill>
                  <a:srgbClr val="242021"/>
                </a:solidFill>
                <a:latin typeface="SabonMTPro-Semibold"/>
              </a:rPr>
            </a:br>
            <a:br>
              <a:rPr lang="en-GB" dirty="0"/>
            </a:br>
            <a:br>
              <a:rPr lang="en-GB" dirty="0"/>
            </a:br>
            <a:br>
              <a:rPr lang="en-US" dirty="0"/>
            </a:br>
            <a:br>
              <a:rPr lang="en-GB" dirty="0"/>
            </a:br>
            <a:br>
              <a:rPr lang="en-US" dirty="0"/>
            </a:br>
            <a:endParaRPr lang="en-GB" dirty="0"/>
          </a:p>
        </p:txBody>
      </p:sp>
    </p:spTree>
    <p:extLst>
      <p:ext uri="{BB962C8B-B14F-4D97-AF65-F5344CB8AC3E}">
        <p14:creationId xmlns:p14="http://schemas.microsoft.com/office/powerpoint/2010/main" val="187013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71A9-1E73-2B19-F79F-C18064EE1478}"/>
              </a:ext>
            </a:extLst>
          </p:cNvPr>
          <p:cNvSpPr>
            <a:spLocks noGrp="1"/>
          </p:cNvSpPr>
          <p:nvPr>
            <p:ph type="title"/>
          </p:nvPr>
        </p:nvSpPr>
        <p:spPr/>
        <p:txBody>
          <a:bodyPr/>
          <a:lstStyle/>
          <a:p>
            <a:r>
              <a:rPr lang="en-US" sz="1800" b="0" i="0" u="none" strike="noStrike" baseline="0" dirty="0">
                <a:solidFill>
                  <a:srgbClr val="FF6400"/>
                </a:solidFill>
                <a:latin typeface="Georgia" panose="02040502050405020303" pitchFamily="18" charset="0"/>
              </a:rPr>
              <a:t>Communication is Important to Your Career</a:t>
            </a:r>
            <a:endParaRPr lang="en-GB" dirty="0">
              <a:latin typeface="Georgia" panose="02040502050405020303" pitchFamily="18" charset="0"/>
            </a:endParaRPr>
          </a:p>
        </p:txBody>
      </p:sp>
      <p:sp>
        <p:nvSpPr>
          <p:cNvPr id="3" name="Content Placeholder 2">
            <a:extLst>
              <a:ext uri="{FF2B5EF4-FFF2-40B4-BE49-F238E27FC236}">
                <a16:creationId xmlns:a16="http://schemas.microsoft.com/office/drawing/2014/main" id="{C0F38B38-05FB-CFA8-A956-44B5CBAAB612}"/>
              </a:ext>
            </a:extLst>
          </p:cNvPr>
          <p:cNvSpPr>
            <a:spLocks noGrp="1"/>
          </p:cNvSpPr>
          <p:nvPr>
            <p:ph idx="1"/>
          </p:nvPr>
        </p:nvSpPr>
        <p:spPr/>
        <p:txBody>
          <a:bodyPr/>
          <a:lstStyle/>
          <a:p>
            <a:pPr algn="l"/>
            <a:r>
              <a:rPr lang="en-GB" sz="1800" b="0" i="0" u="none" strike="noStrike" baseline="0" dirty="0">
                <a:latin typeface="SabonMTPro-Regular"/>
              </a:rPr>
              <a:t>Communication is the process of transferring information and meaning between senders and</a:t>
            </a:r>
          </a:p>
          <a:p>
            <a:pPr algn="l"/>
            <a:r>
              <a:rPr lang="en-GB" sz="1800" b="0" i="0" u="none" strike="noStrike" baseline="0" dirty="0">
                <a:latin typeface="SabonMTPro-Regular"/>
              </a:rPr>
              <a:t>receivers.</a:t>
            </a:r>
          </a:p>
          <a:p>
            <a:pPr algn="l"/>
            <a:r>
              <a:rPr lang="en-US" sz="1800" b="0" i="0" u="none" strike="noStrike" baseline="0" dirty="0">
                <a:latin typeface="SabonMTPro-Regular"/>
              </a:rPr>
              <a:t>Ambition and great ideas aren’t enough; you need to be able to communicate with people to succeed </a:t>
            </a:r>
            <a:r>
              <a:rPr lang="en-GB" sz="1800" b="0" i="0" u="none" strike="noStrike" baseline="0" dirty="0">
                <a:latin typeface="SabonMTPro-Regular"/>
              </a:rPr>
              <a:t>in business.</a:t>
            </a:r>
          </a:p>
          <a:p>
            <a:pPr algn="l"/>
            <a:r>
              <a:rPr lang="en-GB" sz="1800" b="0" i="0" u="none" strike="noStrike" baseline="0" dirty="0">
                <a:latin typeface="SabonMTPro-Regular"/>
              </a:rPr>
              <a:t>Strong communication skills </a:t>
            </a:r>
            <a:r>
              <a:rPr lang="en-US" sz="1800" b="0" i="0" u="none" strike="noStrike" baseline="0" dirty="0">
                <a:latin typeface="SabonMTPro-Regular"/>
              </a:rPr>
              <a:t>give you an advantage in the job </a:t>
            </a:r>
            <a:r>
              <a:rPr lang="en-GB" sz="1800" b="0" i="0" u="none" strike="noStrike" baseline="0" dirty="0">
                <a:latin typeface="SabonMTPro-Regular"/>
              </a:rPr>
              <a:t>market.</a:t>
            </a:r>
            <a:endParaRPr lang="en-GB" dirty="0"/>
          </a:p>
        </p:txBody>
      </p:sp>
    </p:spTree>
    <p:extLst>
      <p:ext uri="{BB962C8B-B14F-4D97-AF65-F5344CB8AC3E}">
        <p14:creationId xmlns:p14="http://schemas.microsoft.com/office/powerpoint/2010/main" val="9782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C14CD2-114A-AE6C-9A5A-7C28D489E343}"/>
              </a:ext>
            </a:extLst>
          </p:cNvPr>
          <p:cNvPicPr>
            <a:picLocks noChangeAspect="1"/>
          </p:cNvPicPr>
          <p:nvPr/>
        </p:nvPicPr>
        <p:blipFill>
          <a:blip r:embed="rId2"/>
          <a:stretch>
            <a:fillRect/>
          </a:stretch>
        </p:blipFill>
        <p:spPr>
          <a:xfrm>
            <a:off x="577970" y="1966823"/>
            <a:ext cx="10041147" cy="4685777"/>
          </a:xfrm>
          <a:prstGeom prst="rect">
            <a:avLst/>
          </a:prstGeom>
        </p:spPr>
      </p:pic>
      <p:sp>
        <p:nvSpPr>
          <p:cNvPr id="7" name="TextBox 6">
            <a:extLst>
              <a:ext uri="{FF2B5EF4-FFF2-40B4-BE49-F238E27FC236}">
                <a16:creationId xmlns:a16="http://schemas.microsoft.com/office/drawing/2014/main" id="{D2B789FA-EB07-7017-305C-DD8DE0BFC7E9}"/>
              </a:ext>
            </a:extLst>
          </p:cNvPr>
          <p:cNvSpPr txBox="1"/>
          <p:nvPr/>
        </p:nvSpPr>
        <p:spPr>
          <a:xfrm>
            <a:off x="1045953" y="1009616"/>
            <a:ext cx="6094562" cy="646331"/>
          </a:xfrm>
          <a:prstGeom prst="rect">
            <a:avLst/>
          </a:prstGeom>
          <a:noFill/>
        </p:spPr>
        <p:txBody>
          <a:bodyPr wrap="square">
            <a:spAutoFit/>
          </a:bodyPr>
          <a:lstStyle/>
          <a:p>
            <a:r>
              <a:rPr lang="en-US" sz="1800" b="1" i="0" dirty="0">
                <a:effectLst/>
                <a:latin typeface="Georgia" panose="02040502050405020303" pitchFamily="18" charset="0"/>
              </a:rPr>
              <a:t>INSIDE THE MIND OF YOUR AUDIENCE</a:t>
            </a:r>
            <a:r>
              <a:rPr lang="en-US" sz="3600" b="1" dirty="0">
                <a:latin typeface="Georgia" panose="02040502050405020303" pitchFamily="18" charset="0"/>
              </a:rPr>
              <a:t> </a:t>
            </a:r>
            <a:endParaRPr lang="en-GB" dirty="0"/>
          </a:p>
        </p:txBody>
      </p:sp>
    </p:spTree>
    <p:extLst>
      <p:ext uri="{BB962C8B-B14F-4D97-AF65-F5344CB8AC3E}">
        <p14:creationId xmlns:p14="http://schemas.microsoft.com/office/powerpoint/2010/main" val="3877520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4E2D-2036-AB7B-6C58-A564DD5F2016}"/>
              </a:ext>
            </a:extLst>
          </p:cNvPr>
          <p:cNvSpPr>
            <a:spLocks noGrp="1"/>
          </p:cNvSpPr>
          <p:nvPr>
            <p:ph type="title"/>
          </p:nvPr>
        </p:nvSpPr>
        <p:spPr/>
        <p:txBody>
          <a:bodyPr>
            <a:normAutofit/>
          </a:bodyPr>
          <a:lstStyle/>
          <a:p>
            <a:r>
              <a:rPr lang="en-US" sz="2800" b="1" i="0" dirty="0">
                <a:effectLst/>
                <a:latin typeface="Georgia" panose="02040502050405020303" pitchFamily="18" charset="0"/>
              </a:rPr>
              <a:t>INSIDE THE MIND OF YOUR AUDIENCE</a:t>
            </a:r>
            <a:r>
              <a:rPr lang="en-US" sz="4800" b="1" dirty="0">
                <a:latin typeface="Georgia" panose="02040502050405020303" pitchFamily="18" charset="0"/>
              </a:rPr>
              <a:t> </a:t>
            </a:r>
            <a:endParaRPr lang="en-GB" sz="2800" dirty="0"/>
          </a:p>
        </p:txBody>
      </p:sp>
      <p:sp>
        <p:nvSpPr>
          <p:cNvPr id="3" name="Content Placeholder 2">
            <a:extLst>
              <a:ext uri="{FF2B5EF4-FFF2-40B4-BE49-F238E27FC236}">
                <a16:creationId xmlns:a16="http://schemas.microsoft.com/office/drawing/2014/main" id="{FE3715E8-208E-417C-F85F-92AFE762563D}"/>
              </a:ext>
            </a:extLst>
          </p:cNvPr>
          <p:cNvSpPr>
            <a:spLocks noGrp="1"/>
          </p:cNvSpPr>
          <p:nvPr>
            <p:ph idx="1"/>
          </p:nvPr>
        </p:nvSpPr>
        <p:spPr/>
        <p:txBody>
          <a:bodyPr/>
          <a:lstStyle/>
          <a:p>
            <a:r>
              <a:rPr lang="en-US" sz="1800" b="1" i="0" dirty="0">
                <a:solidFill>
                  <a:srgbClr val="242021"/>
                </a:solidFill>
                <a:effectLst/>
                <a:latin typeface="HelveticaNeueLTW1G-Bd"/>
              </a:rPr>
              <a:t>How Audiences Respond to Messages</a:t>
            </a:r>
            <a:r>
              <a:rPr lang="en-US" dirty="0"/>
              <a:t> </a:t>
            </a:r>
          </a:p>
          <a:p>
            <a:pPr marL="0" indent="0" algn="just">
              <a:buNone/>
            </a:pPr>
            <a:br>
              <a:rPr lang="en-US" dirty="0"/>
            </a:br>
            <a:r>
              <a:rPr lang="en-US" sz="1800" b="0" i="0" dirty="0">
                <a:solidFill>
                  <a:srgbClr val="242021"/>
                </a:solidFill>
                <a:effectLst/>
                <a:latin typeface="SabonMTPro-Regular"/>
              </a:rPr>
              <a:t>Audiences will likely respond to a message if they remember it, if they’re able to respond, and if they’re properly motivated to do so.</a:t>
            </a:r>
            <a:r>
              <a:rPr lang="en-US" dirty="0"/>
              <a:t> </a:t>
            </a:r>
            <a:r>
              <a:rPr lang="en-US" sz="1800" b="0" i="0" dirty="0">
                <a:solidFill>
                  <a:srgbClr val="242021"/>
                </a:solidFill>
                <a:effectLst/>
                <a:latin typeface="SabonMTPro-Regular"/>
              </a:rPr>
              <a:t>By explaining how audiences will benefit by responding positively to your messages, you’ll increase their motivation to respond.</a:t>
            </a:r>
            <a:br>
              <a:rPr lang="en-US" dirty="0"/>
            </a:br>
            <a:br>
              <a:rPr lang="en-US" dirty="0"/>
            </a:br>
            <a:endParaRPr lang="en-GB" dirty="0"/>
          </a:p>
        </p:txBody>
      </p:sp>
    </p:spTree>
    <p:extLst>
      <p:ext uri="{BB962C8B-B14F-4D97-AF65-F5344CB8AC3E}">
        <p14:creationId xmlns:p14="http://schemas.microsoft.com/office/powerpoint/2010/main" val="1279976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FB94-23EC-B077-1F78-DDBC189CDF9A}"/>
              </a:ext>
            </a:extLst>
          </p:cNvPr>
          <p:cNvSpPr>
            <a:spLocks noGrp="1"/>
          </p:cNvSpPr>
          <p:nvPr>
            <p:ph type="title"/>
          </p:nvPr>
        </p:nvSpPr>
        <p:spPr/>
        <p:txBody>
          <a:bodyPr>
            <a:normAutofit fontScale="90000"/>
          </a:bodyPr>
          <a:lstStyle/>
          <a:p>
            <a:r>
              <a:rPr lang="en-GB" sz="2000" b="1" i="0" dirty="0">
                <a:solidFill>
                  <a:srgbClr val="FFFFFF"/>
                </a:solidFill>
                <a:effectLst/>
                <a:latin typeface="Georgia" panose="02040502050405020303" pitchFamily="18" charset="0"/>
              </a:rPr>
              <a:t>THE FUTURE OF COMMUNICATION</a:t>
            </a:r>
            <a:r>
              <a:rPr lang="en-GB" sz="4000" b="1" dirty="0">
                <a:latin typeface="Georgia" panose="02040502050405020303" pitchFamily="18" charset="0"/>
              </a:rPr>
              <a:t> </a:t>
            </a:r>
            <a:br>
              <a:rPr lang="en-GB" sz="4000" b="1" dirty="0">
                <a:latin typeface="Georgia" panose="02040502050405020303" pitchFamily="18" charset="0"/>
              </a:rPr>
            </a:br>
            <a:r>
              <a:rPr lang="en-GB" sz="2000" b="1" i="0" dirty="0">
                <a:solidFill>
                  <a:srgbClr val="00A66D"/>
                </a:solidFill>
                <a:effectLst/>
                <a:latin typeface="HelveticaNeueLTW1G-Ex"/>
              </a:rPr>
              <a:t>THE INTERNET OF THINGS</a:t>
            </a:r>
            <a:r>
              <a:rPr lang="en-GB" sz="4000" b="1" dirty="0"/>
              <a:t> </a:t>
            </a:r>
            <a:br>
              <a:rPr lang="en-GB" dirty="0"/>
            </a:br>
            <a:endParaRPr lang="en-GB" dirty="0"/>
          </a:p>
        </p:txBody>
      </p:sp>
      <p:sp>
        <p:nvSpPr>
          <p:cNvPr id="3" name="Content Placeholder 2">
            <a:extLst>
              <a:ext uri="{FF2B5EF4-FFF2-40B4-BE49-F238E27FC236}">
                <a16:creationId xmlns:a16="http://schemas.microsoft.com/office/drawing/2014/main" id="{750476D2-C3A8-3449-5B89-4F787CE39C70}"/>
              </a:ext>
            </a:extLst>
          </p:cNvPr>
          <p:cNvSpPr>
            <a:spLocks noGrp="1"/>
          </p:cNvSpPr>
          <p:nvPr>
            <p:ph idx="1"/>
          </p:nvPr>
        </p:nvSpPr>
        <p:spPr>
          <a:xfrm>
            <a:off x="0" y="2018580"/>
            <a:ext cx="11645659" cy="4675517"/>
          </a:xfrm>
        </p:spPr>
        <p:txBody>
          <a:bodyPr>
            <a:normAutofit fontScale="92500" lnSpcReduction="10000"/>
          </a:bodyPr>
          <a:lstStyle/>
          <a:p>
            <a:pPr algn="just"/>
            <a:r>
              <a:rPr lang="en-US" sz="1600" b="0" i="0" dirty="0">
                <a:solidFill>
                  <a:srgbClr val="242021"/>
                </a:solidFill>
                <a:effectLst/>
                <a:latin typeface="SabonMTPro-Regular"/>
              </a:rPr>
              <a:t>The </a:t>
            </a:r>
            <a:r>
              <a:rPr lang="en-US" sz="1600" b="0" i="1" dirty="0">
                <a:solidFill>
                  <a:srgbClr val="242021"/>
                </a:solidFill>
                <a:effectLst/>
                <a:latin typeface="SabonMTPro-Italic"/>
              </a:rPr>
              <a:t>Internet of Things (IoT) </a:t>
            </a:r>
            <a:r>
              <a:rPr lang="en-US" sz="1600" b="0" i="0" dirty="0">
                <a:solidFill>
                  <a:srgbClr val="242021"/>
                </a:solidFill>
                <a:effectLst/>
                <a:latin typeface="SabonMTPro-Regular"/>
              </a:rPr>
              <a:t>refers to the billions of devices now connected to the Internet and the networking potential of having all these gadgets communicate with each other, feed data into vast information warehouses, and interact with people and the physical environment. These “things” range from simple sensors that measure temperature, location, and other parameters all the way up to robots and other complex systems. People and animals with Internet-capable sensors (such as implanted chips) or devices also qualify as things in this model. Imagine you walk into a department store and your mobile phone automatically gives you directions to the aisle where you could find the clothing styles you have recently been browsing online or discussing in social media. When you reach that aisle and start browsing, a coupon pops up on your phone, offering discounts on the specific items you’re considering. When you pull a garment off the rack, the store’s customer database checks other purchases you’ve made and suggests which items you already own that coordinate with this piece. If you could use an accessory to complete the outfit, the store’s computers can tell your phone just where to take you. And if you need more advice, you can text or talk—and possibly not know whether you’re conversing with a store employee or an automated chatbot on a computer somewhere. Now imagine this simple concept expanded and applied in various ways to industrial facilities, agriculture, transportation, buildings, health care, and other systems. By relying on networked IoT devices for such communication functions as observing, measuring, and reporting, these enhanced systems can supplement or replace communication flows that were previously carried out by human participants. IoT is poised to reshape many business processes on a scale that some experts compare to the Industrial Revolution of the 19th century. It also seems likely to influence business communication as it takes over some routine tasks and brings the power of smart networking and computing to others. Basic communication skills will remain as essential as ever, but don’t be surprised if some of the conversations you have in the future aren’t with your fellow humans.</a:t>
            </a:r>
          </a:p>
          <a:p>
            <a:pPr algn="just"/>
            <a:r>
              <a:rPr lang="en-US" sz="1600" b="1" i="0" dirty="0">
                <a:solidFill>
                  <a:srgbClr val="7030A0"/>
                </a:solidFill>
                <a:effectLst/>
                <a:latin typeface="Georgia" panose="02040502050405020303" pitchFamily="18" charset="0"/>
              </a:rPr>
              <a:t>WHAT’S YOUR PREDICTION?</a:t>
            </a:r>
          </a:p>
          <a:p>
            <a:r>
              <a:rPr lang="en-US" sz="1600" b="0" i="0" dirty="0">
                <a:solidFill>
                  <a:srgbClr val="242021"/>
                </a:solidFill>
                <a:effectLst/>
                <a:latin typeface="SabonMTPro-Regular"/>
              </a:rPr>
              <a:t>Research the current state of IoT innovation to identify one way in which the technology has the potential to change business communication practices, such as automated report writing or conversational bots that mimic human speech or writing. Do you agree with the predictions the experts make? Why or why not?</a:t>
            </a:r>
            <a:r>
              <a:rPr lang="en-US" sz="2000" dirty="0"/>
              <a:t> </a:t>
            </a:r>
            <a:br>
              <a:rPr lang="en-US" sz="2000" dirty="0"/>
            </a:br>
            <a:endParaRPr lang="en-GB" sz="2000" dirty="0"/>
          </a:p>
        </p:txBody>
      </p:sp>
    </p:spTree>
    <p:extLst>
      <p:ext uri="{BB962C8B-B14F-4D97-AF65-F5344CB8AC3E}">
        <p14:creationId xmlns:p14="http://schemas.microsoft.com/office/powerpoint/2010/main" val="4120470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9134-E2F3-0DDA-1FD9-BB67E59A4787}"/>
              </a:ext>
            </a:extLst>
          </p:cNvPr>
          <p:cNvSpPr>
            <a:spLocks noGrp="1"/>
          </p:cNvSpPr>
          <p:nvPr>
            <p:ph type="title"/>
          </p:nvPr>
        </p:nvSpPr>
        <p:spPr/>
        <p:txBody>
          <a:bodyPr>
            <a:normAutofit/>
          </a:bodyPr>
          <a:lstStyle/>
          <a:p>
            <a:r>
              <a:rPr lang="en-GB" sz="2200" b="1" i="0" dirty="0">
                <a:effectLst/>
                <a:latin typeface="Georgia" panose="02040502050405020303" pitchFamily="18" charset="0"/>
              </a:rPr>
              <a:t>THE SOCIAL COMMUNICATION MODEL</a:t>
            </a:r>
            <a:r>
              <a:rPr lang="en-GB" sz="4400" b="1" dirty="0">
                <a:latin typeface="Georgia" panose="02040502050405020303" pitchFamily="18" charset="0"/>
              </a:rPr>
              <a:t> </a:t>
            </a:r>
            <a:endParaRPr lang="en-GB" dirty="0"/>
          </a:p>
        </p:txBody>
      </p:sp>
      <p:sp>
        <p:nvSpPr>
          <p:cNvPr id="3" name="Content Placeholder 2">
            <a:extLst>
              <a:ext uri="{FF2B5EF4-FFF2-40B4-BE49-F238E27FC236}">
                <a16:creationId xmlns:a16="http://schemas.microsoft.com/office/drawing/2014/main" id="{BD39D50D-F5EE-50B3-8291-3CC144A2211F}"/>
              </a:ext>
            </a:extLst>
          </p:cNvPr>
          <p:cNvSpPr>
            <a:spLocks noGrp="1"/>
          </p:cNvSpPr>
          <p:nvPr>
            <p:ph idx="1"/>
          </p:nvPr>
        </p:nvSpPr>
        <p:spPr/>
        <p:txBody>
          <a:bodyPr/>
          <a:lstStyle/>
          <a:p>
            <a:r>
              <a:rPr lang="en-US" sz="1800" b="0" i="0" dirty="0">
                <a:solidFill>
                  <a:srgbClr val="242021"/>
                </a:solidFill>
                <a:effectLst/>
                <a:latin typeface="SabonMTPro-Regular"/>
              </a:rPr>
              <a:t>The conversational and interactive </a:t>
            </a:r>
            <a:r>
              <a:rPr lang="en-US" sz="1800" b="0" i="1" dirty="0">
                <a:solidFill>
                  <a:srgbClr val="242021"/>
                </a:solidFill>
                <a:effectLst/>
                <a:latin typeface="SabonMTPro-Italic"/>
              </a:rPr>
              <a:t>social communication model </a:t>
            </a:r>
            <a:r>
              <a:rPr lang="en-US" sz="1800" b="0" i="0" dirty="0">
                <a:solidFill>
                  <a:srgbClr val="242021"/>
                </a:solidFill>
                <a:effectLst/>
                <a:latin typeface="SabonMTPro-Regular"/>
              </a:rPr>
              <a:t>is revolutionizing business communication.</a:t>
            </a:r>
            <a:r>
              <a:rPr lang="en-US" dirty="0"/>
              <a:t> </a:t>
            </a:r>
          </a:p>
          <a:p>
            <a:r>
              <a:rPr lang="en-US" sz="1800" b="0" i="0" dirty="0">
                <a:solidFill>
                  <a:srgbClr val="242021"/>
                </a:solidFill>
                <a:effectLst/>
                <a:latin typeface="SabonMTPro-Regular"/>
              </a:rPr>
              <a:t>The social communication model can increase the speed of communication, reduce costs, improve access to expertise, and boost employee satisfaction.</a:t>
            </a:r>
          </a:p>
          <a:p>
            <a:r>
              <a:rPr lang="en-US" sz="1800" b="0" i="0" dirty="0">
                <a:solidFill>
                  <a:srgbClr val="242021"/>
                </a:solidFill>
                <a:effectLst/>
                <a:latin typeface="SabonMTPro-Regular"/>
              </a:rPr>
              <a:t>For all their advantages, social media tools also present a number of communication challenges.</a:t>
            </a:r>
            <a:r>
              <a:rPr lang="en-US" dirty="0"/>
              <a:t> </a:t>
            </a:r>
            <a:br>
              <a:rPr lang="en-US" dirty="0"/>
            </a:br>
            <a:br>
              <a:rPr lang="en-US" dirty="0"/>
            </a:br>
            <a:endParaRPr lang="en-GB" dirty="0"/>
          </a:p>
        </p:txBody>
      </p:sp>
    </p:spTree>
    <p:extLst>
      <p:ext uri="{BB962C8B-B14F-4D97-AF65-F5344CB8AC3E}">
        <p14:creationId xmlns:p14="http://schemas.microsoft.com/office/powerpoint/2010/main" val="1838151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7F36-259C-A67E-542C-A2157C35AE5B}"/>
              </a:ext>
            </a:extLst>
          </p:cNvPr>
          <p:cNvSpPr>
            <a:spLocks noGrp="1"/>
          </p:cNvSpPr>
          <p:nvPr>
            <p:ph type="title"/>
          </p:nvPr>
        </p:nvSpPr>
        <p:spPr/>
        <p:txBody>
          <a:bodyPr>
            <a:normAutofit fontScale="90000"/>
          </a:bodyPr>
          <a:lstStyle/>
          <a:p>
            <a:r>
              <a:rPr lang="en-GB" sz="3600" b="1" i="0" dirty="0">
                <a:effectLst/>
                <a:latin typeface="Georgia" panose="02040502050405020303" pitchFamily="18" charset="0"/>
              </a:rPr>
              <a:t>THE SOCIAL COMMUNICATION MODEL</a:t>
            </a:r>
            <a:r>
              <a:rPr lang="en-GB" sz="6000" b="1" dirty="0">
                <a:latin typeface="Georgia" panose="02040502050405020303" pitchFamily="18" charset="0"/>
              </a:rPr>
              <a:t> </a:t>
            </a:r>
            <a:endParaRPr lang="en-GB" dirty="0"/>
          </a:p>
        </p:txBody>
      </p:sp>
      <p:pic>
        <p:nvPicPr>
          <p:cNvPr id="5" name="Content Placeholder 4">
            <a:extLst>
              <a:ext uri="{FF2B5EF4-FFF2-40B4-BE49-F238E27FC236}">
                <a16:creationId xmlns:a16="http://schemas.microsoft.com/office/drawing/2014/main" id="{464C14B5-E4C7-8BB7-C6E6-E9F4A47F4A4E}"/>
              </a:ext>
            </a:extLst>
          </p:cNvPr>
          <p:cNvPicPr>
            <a:picLocks noGrp="1" noChangeAspect="1"/>
          </p:cNvPicPr>
          <p:nvPr>
            <p:ph idx="1"/>
          </p:nvPr>
        </p:nvPicPr>
        <p:blipFill>
          <a:blip r:embed="rId2"/>
          <a:stretch>
            <a:fillRect/>
          </a:stretch>
        </p:blipFill>
        <p:spPr>
          <a:xfrm>
            <a:off x="680321" y="1923691"/>
            <a:ext cx="9451633" cy="4934309"/>
          </a:xfrm>
        </p:spPr>
      </p:pic>
    </p:spTree>
    <p:extLst>
      <p:ext uri="{BB962C8B-B14F-4D97-AF65-F5344CB8AC3E}">
        <p14:creationId xmlns:p14="http://schemas.microsoft.com/office/powerpoint/2010/main" val="289746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1077-1E63-D6D6-F9BB-B1FCCAA43B48}"/>
              </a:ext>
            </a:extLst>
          </p:cNvPr>
          <p:cNvSpPr>
            <a:spLocks noGrp="1"/>
          </p:cNvSpPr>
          <p:nvPr>
            <p:ph type="title"/>
          </p:nvPr>
        </p:nvSpPr>
        <p:spPr/>
        <p:txBody>
          <a:bodyPr>
            <a:normAutofit/>
          </a:bodyPr>
          <a:lstStyle/>
          <a:p>
            <a:r>
              <a:rPr lang="en-GB" sz="2000" b="1" i="0" dirty="0">
                <a:effectLst/>
                <a:latin typeface="Georgia" panose="02040502050405020303" pitchFamily="18" charset="0"/>
              </a:rPr>
              <a:t>THE MOBILE REVOLUTION</a:t>
            </a:r>
            <a:r>
              <a:rPr lang="en-GB" sz="4000" b="1" dirty="0">
                <a:latin typeface="Georgia" panose="02040502050405020303" pitchFamily="18" charset="0"/>
              </a:rPr>
              <a:t> </a:t>
            </a:r>
            <a:endParaRPr lang="en-GB" sz="4000" dirty="0"/>
          </a:p>
        </p:txBody>
      </p:sp>
      <p:sp>
        <p:nvSpPr>
          <p:cNvPr id="3" name="Content Placeholder 2">
            <a:extLst>
              <a:ext uri="{FF2B5EF4-FFF2-40B4-BE49-F238E27FC236}">
                <a16:creationId xmlns:a16="http://schemas.microsoft.com/office/drawing/2014/main" id="{87C8BB7A-136F-5313-2EDE-00DCC6EFAEBC}"/>
              </a:ext>
            </a:extLst>
          </p:cNvPr>
          <p:cNvSpPr>
            <a:spLocks noGrp="1"/>
          </p:cNvSpPr>
          <p:nvPr>
            <p:ph idx="1"/>
          </p:nvPr>
        </p:nvSpPr>
        <p:spPr/>
        <p:txBody>
          <a:bodyPr/>
          <a:lstStyle/>
          <a:p>
            <a:r>
              <a:rPr lang="en-US" sz="1800" b="0" i="0" dirty="0">
                <a:solidFill>
                  <a:srgbClr val="242021"/>
                </a:solidFill>
                <a:effectLst/>
                <a:latin typeface="SabonMTPro-Regular"/>
              </a:rPr>
              <a:t>Companies recognize the value of integrating mobile technology, from communication platforms to banking to retail. Mobile apps and communication systems can boost employee productivity, help companies form closer relationships with customers and business partners, and spur innovation in products and services</a:t>
            </a:r>
            <a:r>
              <a:rPr lang="en-US" dirty="0"/>
              <a:t> </a:t>
            </a:r>
            <a:br>
              <a:rPr lang="en-US" dirty="0"/>
            </a:br>
            <a:endParaRPr lang="en-GB" dirty="0"/>
          </a:p>
        </p:txBody>
      </p:sp>
    </p:spTree>
    <p:extLst>
      <p:ext uri="{BB962C8B-B14F-4D97-AF65-F5344CB8AC3E}">
        <p14:creationId xmlns:p14="http://schemas.microsoft.com/office/powerpoint/2010/main" val="848442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F29C-A258-5AB4-9AB7-0B577317432F}"/>
              </a:ext>
            </a:extLst>
          </p:cNvPr>
          <p:cNvSpPr>
            <a:spLocks noGrp="1"/>
          </p:cNvSpPr>
          <p:nvPr>
            <p:ph type="title"/>
          </p:nvPr>
        </p:nvSpPr>
        <p:spPr/>
        <p:txBody>
          <a:bodyPr/>
          <a:lstStyle/>
          <a:p>
            <a:r>
              <a:rPr lang="en-GB" sz="3600" b="1" i="0" dirty="0">
                <a:effectLst/>
                <a:latin typeface="Georgia" panose="02040502050405020303" pitchFamily="18" charset="0"/>
              </a:rPr>
              <a:t>THE MOBILE REVOLUTION</a:t>
            </a:r>
            <a:r>
              <a:rPr lang="en-GB" sz="6000" b="1" dirty="0">
                <a:latin typeface="Georgia" panose="02040502050405020303" pitchFamily="18" charset="0"/>
              </a:rPr>
              <a:t> </a:t>
            </a:r>
            <a:endParaRPr lang="en-GB" dirty="0"/>
          </a:p>
        </p:txBody>
      </p:sp>
      <p:sp>
        <p:nvSpPr>
          <p:cNvPr id="3" name="Content Placeholder 2">
            <a:extLst>
              <a:ext uri="{FF2B5EF4-FFF2-40B4-BE49-F238E27FC236}">
                <a16:creationId xmlns:a16="http://schemas.microsoft.com/office/drawing/2014/main" id="{5AED8B6B-C891-E919-B6F4-A02224142AD9}"/>
              </a:ext>
            </a:extLst>
          </p:cNvPr>
          <p:cNvSpPr>
            <a:spLocks noGrp="1"/>
          </p:cNvSpPr>
          <p:nvPr>
            <p:ph idx="1"/>
          </p:nvPr>
        </p:nvSpPr>
        <p:spPr/>
        <p:txBody>
          <a:bodyPr/>
          <a:lstStyle/>
          <a:p>
            <a:br>
              <a:rPr lang="en-US" dirty="0"/>
            </a:br>
            <a:endParaRPr lang="en-GB" dirty="0"/>
          </a:p>
        </p:txBody>
      </p:sp>
      <p:pic>
        <p:nvPicPr>
          <p:cNvPr id="5" name="Picture 4">
            <a:extLst>
              <a:ext uri="{FF2B5EF4-FFF2-40B4-BE49-F238E27FC236}">
                <a16:creationId xmlns:a16="http://schemas.microsoft.com/office/drawing/2014/main" id="{6EEBCEAE-5E82-88A5-B995-C52AAFEF4FC6}"/>
              </a:ext>
            </a:extLst>
          </p:cNvPr>
          <p:cNvPicPr>
            <a:picLocks noChangeAspect="1"/>
          </p:cNvPicPr>
          <p:nvPr/>
        </p:nvPicPr>
        <p:blipFill>
          <a:blip r:embed="rId2"/>
          <a:stretch>
            <a:fillRect/>
          </a:stretch>
        </p:blipFill>
        <p:spPr>
          <a:xfrm>
            <a:off x="680320" y="1975448"/>
            <a:ext cx="9792147" cy="4882552"/>
          </a:xfrm>
          <a:prstGeom prst="rect">
            <a:avLst/>
          </a:prstGeom>
        </p:spPr>
      </p:pic>
    </p:spTree>
    <p:extLst>
      <p:ext uri="{BB962C8B-B14F-4D97-AF65-F5344CB8AC3E}">
        <p14:creationId xmlns:p14="http://schemas.microsoft.com/office/powerpoint/2010/main" val="3135361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2012-0299-BA5E-9CB2-A37384118427}"/>
              </a:ext>
            </a:extLst>
          </p:cNvPr>
          <p:cNvSpPr>
            <a:spLocks noGrp="1"/>
          </p:cNvSpPr>
          <p:nvPr>
            <p:ph type="title"/>
          </p:nvPr>
        </p:nvSpPr>
        <p:spPr/>
        <p:txBody>
          <a:bodyPr/>
          <a:lstStyle/>
          <a:p>
            <a:r>
              <a:rPr lang="en-US" sz="1800" b="1" i="0" dirty="0">
                <a:effectLst/>
                <a:latin typeface="Georgia" panose="02040502050405020303" pitchFamily="18" charset="0"/>
              </a:rPr>
              <a:t>THE RISE OF MOBILE AS A COMMUNICATION PLATFORM</a:t>
            </a:r>
            <a:r>
              <a:rPr lang="en-US" b="1" dirty="0">
                <a:latin typeface="Georgia" panose="02040502050405020303" pitchFamily="18" charset="0"/>
              </a:rPr>
              <a:t> </a:t>
            </a:r>
            <a:endParaRPr lang="en-GB" dirty="0"/>
          </a:p>
        </p:txBody>
      </p:sp>
      <p:sp>
        <p:nvSpPr>
          <p:cNvPr id="3" name="Content Placeholder 2">
            <a:extLst>
              <a:ext uri="{FF2B5EF4-FFF2-40B4-BE49-F238E27FC236}">
                <a16:creationId xmlns:a16="http://schemas.microsoft.com/office/drawing/2014/main" id="{82359D87-2D57-EBCA-E419-05615CE57677}"/>
              </a:ext>
            </a:extLst>
          </p:cNvPr>
          <p:cNvSpPr>
            <a:spLocks noGrp="1"/>
          </p:cNvSpPr>
          <p:nvPr>
            <p:ph idx="1"/>
          </p:nvPr>
        </p:nvSpPr>
        <p:spPr/>
        <p:txBody>
          <a:bodyPr/>
          <a:lstStyle/>
          <a:p>
            <a:r>
              <a:rPr lang="en-US" sz="1800" b="0" i="0" dirty="0">
                <a:solidFill>
                  <a:srgbClr val="242021"/>
                </a:solidFill>
                <a:effectLst/>
                <a:latin typeface="SabonMTPro-Regular"/>
              </a:rPr>
              <a:t>Mobile devices are rapidly taking over as the primary communication platform for many business professionals.</a:t>
            </a:r>
            <a:r>
              <a:rPr lang="en-US" dirty="0"/>
              <a:t> </a:t>
            </a:r>
          </a:p>
          <a:p>
            <a:r>
              <a:rPr lang="en-US" sz="1800" dirty="0">
                <a:solidFill>
                  <a:schemeClr val="bg1"/>
                </a:solidFill>
                <a:latin typeface="Georgia" panose="02040502050405020303" pitchFamily="18" charset="0"/>
                <a:ea typeface="+mj-ea"/>
                <a:cs typeface="+mj-cs"/>
              </a:rPr>
              <a:t>HOW MOBILE TECHNOLOGIES ARE CHANGING BUSINESS COMMUNICATION </a:t>
            </a:r>
            <a:br>
              <a:rPr lang="en-US" dirty="0"/>
            </a:br>
            <a:endParaRPr lang="en-GB" dirty="0"/>
          </a:p>
        </p:txBody>
      </p:sp>
      <p:pic>
        <p:nvPicPr>
          <p:cNvPr id="5" name="Picture 4">
            <a:extLst>
              <a:ext uri="{FF2B5EF4-FFF2-40B4-BE49-F238E27FC236}">
                <a16:creationId xmlns:a16="http://schemas.microsoft.com/office/drawing/2014/main" id="{F8FF95A8-A101-DC17-AF7E-107EF2CA5F22}"/>
              </a:ext>
            </a:extLst>
          </p:cNvPr>
          <p:cNvPicPr>
            <a:picLocks noChangeAspect="1"/>
          </p:cNvPicPr>
          <p:nvPr/>
        </p:nvPicPr>
        <p:blipFill>
          <a:blip r:embed="rId2"/>
          <a:stretch>
            <a:fillRect/>
          </a:stretch>
        </p:blipFill>
        <p:spPr>
          <a:xfrm>
            <a:off x="1389752" y="3352800"/>
            <a:ext cx="7600950" cy="3505200"/>
          </a:xfrm>
          <a:prstGeom prst="rect">
            <a:avLst/>
          </a:prstGeom>
        </p:spPr>
      </p:pic>
    </p:spTree>
    <p:extLst>
      <p:ext uri="{BB962C8B-B14F-4D97-AF65-F5344CB8AC3E}">
        <p14:creationId xmlns:p14="http://schemas.microsoft.com/office/powerpoint/2010/main" val="2638681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A6E4-9A63-6C2B-E071-0D51A61010D1}"/>
              </a:ext>
            </a:extLst>
          </p:cNvPr>
          <p:cNvSpPr>
            <a:spLocks noGrp="1"/>
          </p:cNvSpPr>
          <p:nvPr>
            <p:ph type="title"/>
          </p:nvPr>
        </p:nvSpPr>
        <p:spPr/>
        <p:txBody>
          <a:bodyPr/>
          <a:lstStyle/>
          <a:p>
            <a:r>
              <a:rPr lang="en-US" sz="3600" b="1" i="0" dirty="0">
                <a:effectLst/>
                <a:latin typeface="Georgia" panose="02040502050405020303" pitchFamily="18" charset="0"/>
              </a:rPr>
              <a:t>THE RISE OF MOBILE AS A COMMUNICATION PLATFORM</a:t>
            </a:r>
            <a:r>
              <a:rPr lang="en-US" b="1" dirty="0">
                <a:latin typeface="Georgia" panose="02040502050405020303" pitchFamily="18" charset="0"/>
              </a:rPr>
              <a:t> </a:t>
            </a:r>
            <a:endParaRPr lang="en-GB" dirty="0"/>
          </a:p>
        </p:txBody>
      </p:sp>
      <p:sp>
        <p:nvSpPr>
          <p:cNvPr id="3" name="Content Placeholder 2">
            <a:extLst>
              <a:ext uri="{FF2B5EF4-FFF2-40B4-BE49-F238E27FC236}">
                <a16:creationId xmlns:a16="http://schemas.microsoft.com/office/drawing/2014/main" id="{4D638A80-5E69-3EB6-C0FE-8A4DC21DB985}"/>
              </a:ext>
            </a:extLst>
          </p:cNvPr>
          <p:cNvSpPr>
            <a:spLocks noGrp="1"/>
          </p:cNvSpPr>
          <p:nvPr>
            <p:ph idx="1"/>
          </p:nvPr>
        </p:nvSpPr>
        <p:spPr>
          <a:xfrm>
            <a:off x="680322" y="2001328"/>
            <a:ext cx="9938796" cy="4856671"/>
          </a:xfrm>
        </p:spPr>
        <p:txBody>
          <a:bodyPr>
            <a:normAutofit fontScale="55000" lnSpcReduction="20000"/>
          </a:bodyPr>
          <a:lstStyle/>
          <a:p>
            <a:pPr>
              <a:lnSpc>
                <a:spcPct val="120000"/>
              </a:lnSpc>
            </a:pPr>
            <a:r>
              <a:rPr lang="en-US" sz="2800" b="0" i="0" dirty="0">
                <a:solidFill>
                  <a:srgbClr val="242021"/>
                </a:solidFill>
                <a:effectLst/>
                <a:latin typeface="Georgia" panose="02040502050405020303" pitchFamily="18" charset="0"/>
              </a:rPr>
              <a:t>People who grew up with mobile phones often expect to have the same level of connectivity in their roles as both customers and as employees.</a:t>
            </a:r>
            <a:r>
              <a:rPr lang="en-US" sz="4000" dirty="0">
                <a:latin typeface="Georgia" panose="02040502050405020303" pitchFamily="18" charset="0"/>
              </a:rPr>
              <a:t> </a:t>
            </a:r>
          </a:p>
          <a:p>
            <a:pPr>
              <a:lnSpc>
                <a:spcPct val="120000"/>
              </a:lnSpc>
            </a:pPr>
            <a:r>
              <a:rPr lang="en-US" sz="2800" b="0" i="0" dirty="0">
                <a:solidFill>
                  <a:srgbClr val="242021"/>
                </a:solidFill>
                <a:effectLst/>
                <a:latin typeface="Georgia" panose="02040502050405020303" pitchFamily="18" charset="0"/>
              </a:rPr>
              <a:t>Constant connectivity is a mixed blessing: You can work from anywhere at any time, but it’s more difficult to disconnect from work and recharge yourself.</a:t>
            </a:r>
            <a:r>
              <a:rPr lang="en-US" sz="4000" dirty="0">
                <a:latin typeface="Georgia" panose="02040502050405020303" pitchFamily="18" charset="0"/>
              </a:rPr>
              <a:t> </a:t>
            </a:r>
            <a:r>
              <a:rPr lang="en-US" sz="2800" b="0" i="0" dirty="0">
                <a:solidFill>
                  <a:srgbClr val="242021"/>
                </a:solidFill>
                <a:effectLst/>
                <a:latin typeface="Georgia" panose="02040502050405020303" pitchFamily="18" charset="0"/>
              </a:rPr>
              <a:t>Mobile users are often multitasking—roughly half of mobile phone usage happens while people are walking, for instance—so they can’t give full attention to the information on their screens.36 Moreover, mobile use often occurs in environments with multiple distractions and barriers to successful communication.</a:t>
            </a:r>
          </a:p>
          <a:p>
            <a:pPr>
              <a:lnSpc>
                <a:spcPct val="120000"/>
              </a:lnSpc>
            </a:pPr>
            <a:r>
              <a:rPr lang="en-US" sz="2800" b="0" i="0" dirty="0">
                <a:solidFill>
                  <a:srgbClr val="242021"/>
                </a:solidFill>
                <a:effectLst/>
                <a:latin typeface="Georgia" panose="02040502050405020303" pitchFamily="18" charset="0"/>
              </a:rPr>
              <a:t>Mobile communication, particularly text messaging, has put pressure on traditional standards of grammar, punctuation, and writing in general. Chapter 4 has more on this topic.</a:t>
            </a:r>
          </a:p>
          <a:p>
            <a:pPr>
              <a:lnSpc>
                <a:spcPct val="120000"/>
              </a:lnSpc>
            </a:pPr>
            <a:r>
              <a:rPr lang="en-US" sz="2800" b="0" i="0" dirty="0">
                <a:solidFill>
                  <a:srgbClr val="242021"/>
                </a:solidFill>
                <a:effectLst/>
                <a:latin typeface="Georgia" panose="02040502050405020303" pitchFamily="18" charset="0"/>
              </a:rPr>
              <a:t>Mobile devices can serve as sensory and cognitive extensions.37 For example, they can help people experience more of their environment (such as augmented reality apps that superimpose information on a live camera view) and have instant access to information without relying on faulty and limited human memory. The addition of </a:t>
            </a:r>
            <a:r>
              <a:rPr lang="en-US" sz="2800" b="0" i="1" dirty="0">
                <a:solidFill>
                  <a:srgbClr val="242021"/>
                </a:solidFill>
                <a:effectLst/>
                <a:latin typeface="Georgia" panose="02040502050405020303" pitchFamily="18" charset="0"/>
              </a:rPr>
              <a:t>location-aware content</a:t>
            </a:r>
            <a:r>
              <a:rPr lang="en-US" sz="2800" b="0" i="0" dirty="0">
                <a:solidFill>
                  <a:srgbClr val="242021"/>
                </a:solidFill>
                <a:effectLst/>
                <a:latin typeface="Georgia" panose="02040502050405020303" pitchFamily="18" charset="0"/>
              </a:rPr>
              <a:t>, such as facility maps and property information, enhances the mobile experience.</a:t>
            </a:r>
          </a:p>
          <a:p>
            <a:pPr>
              <a:lnSpc>
                <a:spcPct val="120000"/>
              </a:lnSpc>
            </a:pPr>
            <a:br>
              <a:rPr lang="en-US" dirty="0"/>
            </a:br>
            <a:endParaRPr lang="en-GB" dirty="0"/>
          </a:p>
        </p:txBody>
      </p:sp>
    </p:spTree>
    <p:extLst>
      <p:ext uri="{BB962C8B-B14F-4D97-AF65-F5344CB8AC3E}">
        <p14:creationId xmlns:p14="http://schemas.microsoft.com/office/powerpoint/2010/main" val="2474509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DFA0-74D4-C285-7FF8-55664FD2AE30}"/>
              </a:ext>
            </a:extLst>
          </p:cNvPr>
          <p:cNvSpPr>
            <a:spLocks noGrp="1"/>
          </p:cNvSpPr>
          <p:nvPr>
            <p:ph type="title"/>
          </p:nvPr>
        </p:nvSpPr>
        <p:spPr/>
        <p:txBody>
          <a:bodyPr/>
          <a:lstStyle/>
          <a:p>
            <a:r>
              <a:rPr lang="en-US" sz="3600" b="1" i="0" dirty="0">
                <a:effectLst/>
                <a:latin typeface="Georgia" panose="02040502050405020303" pitchFamily="18" charset="0"/>
              </a:rPr>
              <a:t>THE RISE OF MOBILE AS A COMMUNICATION PLATFORM</a:t>
            </a:r>
            <a:r>
              <a:rPr lang="en-US" b="1" dirty="0">
                <a:latin typeface="Georgia" panose="02040502050405020303" pitchFamily="18" charset="0"/>
              </a:rPr>
              <a:t> </a:t>
            </a:r>
            <a:endParaRPr lang="en-GB" dirty="0"/>
          </a:p>
        </p:txBody>
      </p:sp>
      <p:sp>
        <p:nvSpPr>
          <p:cNvPr id="3" name="Content Placeholder 2">
            <a:extLst>
              <a:ext uri="{FF2B5EF4-FFF2-40B4-BE49-F238E27FC236}">
                <a16:creationId xmlns:a16="http://schemas.microsoft.com/office/drawing/2014/main" id="{BEAB36B4-FD86-23A7-73BF-5D018B3F38CF}"/>
              </a:ext>
            </a:extLst>
          </p:cNvPr>
          <p:cNvSpPr>
            <a:spLocks noGrp="1"/>
          </p:cNvSpPr>
          <p:nvPr>
            <p:ph idx="1"/>
          </p:nvPr>
        </p:nvSpPr>
        <p:spPr/>
        <p:txBody>
          <a:bodyPr>
            <a:normAutofit fontScale="62500" lnSpcReduction="20000"/>
          </a:bodyPr>
          <a:lstStyle/>
          <a:p>
            <a:pPr>
              <a:lnSpc>
                <a:spcPct val="120000"/>
              </a:lnSpc>
            </a:pPr>
            <a:r>
              <a:rPr lang="en-US" sz="2400" b="0" i="0" dirty="0">
                <a:solidFill>
                  <a:srgbClr val="242021"/>
                </a:solidFill>
                <a:effectLst/>
                <a:latin typeface="Georgia" panose="02040502050405020303" pitchFamily="18" charset="0"/>
              </a:rPr>
              <a:t>Mobile devices create a host of security and privacy concerns for end users and corporate technology managers alike.38 Companies are wrestling with the “bring your own device” or “BYOD” phenomenon, in which employees want to be able to access company networks and files with their personal smartphones and tablets, both in the office and away from it. These devices don’t always have the rigorous security controls that corporate networks need, however, and users don’t always use the devices in secure ways.</a:t>
            </a:r>
          </a:p>
          <a:p>
            <a:pPr>
              <a:lnSpc>
                <a:spcPct val="120000"/>
              </a:lnSpc>
            </a:pPr>
            <a:r>
              <a:rPr lang="en-US" sz="2400" b="0" i="0" dirty="0">
                <a:solidFill>
                  <a:srgbClr val="242021"/>
                </a:solidFill>
                <a:effectLst/>
                <a:latin typeface="Georgia" panose="02040502050405020303" pitchFamily="18" charset="0"/>
              </a:rPr>
              <a:t>Mobile tools can enhance productivity and collaboration by making it easier for employees to stay connected and giving them access to information and work tasks during forced gaps in the workday or while traveling.39</a:t>
            </a:r>
          </a:p>
          <a:p>
            <a:pPr>
              <a:lnSpc>
                <a:spcPct val="120000"/>
              </a:lnSpc>
            </a:pPr>
            <a:r>
              <a:rPr lang="en-US" sz="2400" b="0" i="0" dirty="0">
                <a:solidFill>
                  <a:srgbClr val="242021"/>
                </a:solidFill>
                <a:effectLst/>
                <a:latin typeface="Georgia" panose="02040502050405020303" pitchFamily="18" charset="0"/>
              </a:rPr>
              <a:t>Mobile apps can assist in a wide variety of business tasks, from research to presentations40 (see Figure 1.10). Companies aren’t restricted to commercially available apps, either. With digital publishing tools, companies can create custom apps with content and capabilities geared specifically toward their customers or employees.</a:t>
            </a:r>
            <a:br>
              <a:rPr lang="en-US" sz="3600" dirty="0">
                <a:latin typeface="Georgia" panose="02040502050405020303" pitchFamily="18" charset="0"/>
              </a:rPr>
            </a:br>
            <a:endParaRPr lang="en-GB" dirty="0"/>
          </a:p>
        </p:txBody>
      </p:sp>
    </p:spTree>
    <p:extLst>
      <p:ext uri="{BB962C8B-B14F-4D97-AF65-F5344CB8AC3E}">
        <p14:creationId xmlns:p14="http://schemas.microsoft.com/office/powerpoint/2010/main" val="179486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14576D-6C92-91B2-B586-42025F95B9B9}"/>
              </a:ext>
            </a:extLst>
          </p:cNvPr>
          <p:cNvSpPr txBox="1"/>
          <p:nvPr/>
        </p:nvSpPr>
        <p:spPr>
          <a:xfrm>
            <a:off x="543464" y="4211967"/>
            <a:ext cx="10955547" cy="2308324"/>
          </a:xfrm>
          <a:prstGeom prst="rect">
            <a:avLst/>
          </a:prstGeom>
          <a:noFill/>
        </p:spPr>
        <p:txBody>
          <a:bodyPr wrap="square">
            <a:spAutoFit/>
          </a:bodyPr>
          <a:lstStyle/>
          <a:p>
            <a:pPr algn="l"/>
            <a:r>
              <a:rPr lang="en-GB" sz="1800" b="0" i="0" u="none" strike="noStrike" baseline="0" dirty="0">
                <a:solidFill>
                  <a:srgbClr val="00FF33"/>
                </a:solidFill>
                <a:latin typeface="HelveticaNeueLTW1G-Hv"/>
              </a:rPr>
              <a:t>Figure 1.1 </a:t>
            </a:r>
            <a:r>
              <a:rPr lang="en-GB" sz="1800" b="0" i="0" u="none" strike="noStrike" baseline="0" dirty="0">
                <a:solidFill>
                  <a:srgbClr val="000000"/>
                </a:solidFill>
                <a:latin typeface="HelveticaNeueLTW1G-Bd"/>
              </a:rPr>
              <a:t>Sharing Information</a:t>
            </a:r>
          </a:p>
          <a:p>
            <a:pPr algn="just"/>
            <a:r>
              <a:rPr lang="en-US" sz="1800" b="0" i="0" u="none" strike="noStrike" baseline="0" dirty="0">
                <a:solidFill>
                  <a:srgbClr val="000000"/>
                </a:solidFill>
                <a:latin typeface="HelveticaNeueLTW1G-Lt"/>
              </a:rPr>
              <a:t>These three exchanges between a software project manager (</a:t>
            </a:r>
            <a:r>
              <a:rPr lang="en-US" sz="1800" b="0" i="1" u="none" strike="noStrike" baseline="0" dirty="0">
                <a:solidFill>
                  <a:srgbClr val="000000"/>
                </a:solidFill>
                <a:latin typeface="HelveticaNeueLTW1G-LtIt"/>
              </a:rPr>
              <a:t>left</a:t>
            </a:r>
            <a:r>
              <a:rPr lang="en-US" sz="1800" b="0" i="0" u="none" strike="noStrike" baseline="0" dirty="0">
                <a:solidFill>
                  <a:srgbClr val="000000"/>
                </a:solidFill>
                <a:latin typeface="HelveticaNeueLTW1G-Lt"/>
              </a:rPr>
              <a:t>) and his boss (</a:t>
            </a:r>
            <a:r>
              <a:rPr lang="en-US" sz="1800" b="0" i="1" u="none" strike="noStrike" baseline="0" dirty="0">
                <a:solidFill>
                  <a:srgbClr val="000000"/>
                </a:solidFill>
                <a:latin typeface="HelveticaNeueLTW1G-LtIt"/>
              </a:rPr>
              <a:t>right</a:t>
            </a:r>
            <a:r>
              <a:rPr lang="en-US" sz="1800" b="0" i="0" u="none" strike="noStrike" baseline="0" dirty="0">
                <a:solidFill>
                  <a:srgbClr val="000000"/>
                </a:solidFill>
                <a:latin typeface="HelveticaNeueLTW1G-Lt"/>
              </a:rPr>
              <a:t>) illustrate the variety of ways in which information is shared between senders and receivers. In the top exchange, the sender’s meaning is transmitted intact to the receiver, who accepts what the sender says at face value. In the middle exchange, the sender and receiver negotiate the meaning by discussing the situation. The negotiated meaning is that everything is fine </a:t>
            </a:r>
            <a:r>
              <a:rPr lang="en-US" sz="1800" b="0" i="1" u="none" strike="noStrike" baseline="0" dirty="0">
                <a:solidFill>
                  <a:srgbClr val="000000"/>
                </a:solidFill>
                <a:latin typeface="HelveticaNeueLTW1G-LtIt"/>
              </a:rPr>
              <a:t>so far</a:t>
            </a:r>
            <a:r>
              <a:rPr lang="en-US" sz="1800" b="0" i="0" u="none" strike="noStrike" baseline="0" dirty="0">
                <a:solidFill>
                  <a:srgbClr val="000000"/>
                </a:solidFill>
                <a:latin typeface="HelveticaNeueLTW1G-Lt"/>
              </a:rPr>
              <a:t>, but the risk of a schedule slip is now higher than it was before. In the bottom exchange, the receiver has a negative emotional reaction to the word </a:t>
            </a:r>
            <a:r>
              <a:rPr lang="en-US" sz="1800" b="0" i="1" u="none" strike="noStrike" baseline="0" dirty="0">
                <a:solidFill>
                  <a:srgbClr val="000000"/>
                </a:solidFill>
                <a:latin typeface="HelveticaNeueLTW1G-LtIt"/>
              </a:rPr>
              <a:t>think </a:t>
            </a:r>
            <a:r>
              <a:rPr lang="en-US" sz="1800" b="0" i="0" u="none" strike="noStrike" baseline="0" dirty="0">
                <a:solidFill>
                  <a:srgbClr val="000000"/>
                </a:solidFill>
                <a:latin typeface="HelveticaNeueLTW1G-Lt"/>
              </a:rPr>
              <a:t>and as a result creates her own meaning—that everything probably </a:t>
            </a:r>
            <a:r>
              <a:rPr lang="en-US" sz="1800" b="0" i="1" u="none" strike="noStrike" baseline="0" dirty="0">
                <a:solidFill>
                  <a:srgbClr val="000000"/>
                </a:solidFill>
                <a:latin typeface="HelveticaNeueLTW1G-LtIt"/>
              </a:rPr>
              <a:t>is not </a:t>
            </a:r>
            <a:r>
              <a:rPr lang="en-US" sz="1800" b="0" i="0" u="none" strike="noStrike" baseline="0" dirty="0">
                <a:solidFill>
                  <a:srgbClr val="000000"/>
                </a:solidFill>
                <a:latin typeface="HelveticaNeueLTW1G-Lt"/>
              </a:rPr>
              <a:t>fine, despite what the sender says.</a:t>
            </a:r>
            <a:endParaRPr lang="en-GB" dirty="0"/>
          </a:p>
        </p:txBody>
      </p:sp>
      <p:pic>
        <p:nvPicPr>
          <p:cNvPr id="10" name="Picture 9">
            <a:extLst>
              <a:ext uri="{FF2B5EF4-FFF2-40B4-BE49-F238E27FC236}">
                <a16:creationId xmlns:a16="http://schemas.microsoft.com/office/drawing/2014/main" id="{4BB53541-083E-1AC7-80E9-F914AD1C0023}"/>
              </a:ext>
            </a:extLst>
          </p:cNvPr>
          <p:cNvPicPr>
            <a:picLocks noChangeAspect="1"/>
          </p:cNvPicPr>
          <p:nvPr/>
        </p:nvPicPr>
        <p:blipFill>
          <a:blip r:embed="rId2"/>
          <a:stretch>
            <a:fillRect/>
          </a:stretch>
        </p:blipFill>
        <p:spPr>
          <a:xfrm>
            <a:off x="1923691" y="577970"/>
            <a:ext cx="7988060" cy="3633997"/>
          </a:xfrm>
          <a:prstGeom prst="rect">
            <a:avLst/>
          </a:prstGeom>
        </p:spPr>
      </p:pic>
    </p:spTree>
    <p:extLst>
      <p:ext uri="{BB962C8B-B14F-4D97-AF65-F5344CB8AC3E}">
        <p14:creationId xmlns:p14="http://schemas.microsoft.com/office/powerpoint/2010/main" val="1851236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58565B-DE0F-AAC0-67AC-06BD61DEDA8E}"/>
              </a:ext>
            </a:extLst>
          </p:cNvPr>
          <p:cNvPicPr>
            <a:picLocks noGrp="1" noChangeAspect="1"/>
          </p:cNvPicPr>
          <p:nvPr>
            <p:ph idx="1"/>
          </p:nvPr>
        </p:nvPicPr>
        <p:blipFill>
          <a:blip r:embed="rId2"/>
          <a:stretch>
            <a:fillRect/>
          </a:stretch>
        </p:blipFill>
        <p:spPr>
          <a:xfrm>
            <a:off x="1259456" y="595223"/>
            <a:ext cx="8281359" cy="6167887"/>
          </a:xfrm>
        </p:spPr>
      </p:pic>
    </p:spTree>
    <p:extLst>
      <p:ext uri="{BB962C8B-B14F-4D97-AF65-F5344CB8AC3E}">
        <p14:creationId xmlns:p14="http://schemas.microsoft.com/office/powerpoint/2010/main" val="2702146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E2A2-58DC-7EEC-DD9A-C6B9F30C36F9}"/>
              </a:ext>
            </a:extLst>
          </p:cNvPr>
          <p:cNvSpPr>
            <a:spLocks noGrp="1"/>
          </p:cNvSpPr>
          <p:nvPr>
            <p:ph type="title"/>
          </p:nvPr>
        </p:nvSpPr>
        <p:spPr/>
        <p:txBody>
          <a:bodyPr/>
          <a:lstStyle/>
          <a:p>
            <a:r>
              <a:rPr lang="en-US" sz="1800" b="1" i="0" dirty="0">
                <a:effectLst/>
                <a:latin typeface="Georgia" panose="02040502050405020303" pitchFamily="18" charset="0"/>
              </a:rPr>
              <a:t>USING TECHNOLOGY TO IMPROVE BUSINESS COMMUNICATION</a:t>
            </a:r>
            <a:r>
              <a:rPr lang="en-US" b="1" dirty="0">
                <a:latin typeface="Georgia" panose="02040502050405020303" pitchFamily="18" charset="0"/>
              </a:rPr>
              <a:t> </a:t>
            </a:r>
            <a:endParaRPr lang="en-GB" dirty="0"/>
          </a:p>
        </p:txBody>
      </p:sp>
      <p:sp>
        <p:nvSpPr>
          <p:cNvPr id="3" name="Content Placeholder 2">
            <a:extLst>
              <a:ext uri="{FF2B5EF4-FFF2-40B4-BE49-F238E27FC236}">
                <a16:creationId xmlns:a16="http://schemas.microsoft.com/office/drawing/2014/main" id="{834EC927-7517-CE67-1F28-438A78157EA0}"/>
              </a:ext>
            </a:extLst>
          </p:cNvPr>
          <p:cNvSpPr>
            <a:spLocks noGrp="1"/>
          </p:cNvSpPr>
          <p:nvPr>
            <p:ph idx="1"/>
          </p:nvPr>
        </p:nvSpPr>
        <p:spPr/>
        <p:txBody>
          <a:bodyPr>
            <a:normAutofit fontScale="70000" lnSpcReduction="20000"/>
          </a:bodyPr>
          <a:lstStyle/>
          <a:p>
            <a:r>
              <a:rPr lang="en-GB" sz="1800" b="1" i="0" dirty="0">
                <a:solidFill>
                  <a:schemeClr val="bg1"/>
                </a:solidFill>
                <a:effectLst/>
                <a:latin typeface="Georgia" panose="02040502050405020303" pitchFamily="18" charset="0"/>
              </a:rPr>
              <a:t>KEEPING TECHNOLOGY IN PERSPECTIVE: </a:t>
            </a:r>
            <a:r>
              <a:rPr lang="en-US" sz="1800" b="0" i="0" dirty="0">
                <a:solidFill>
                  <a:srgbClr val="242021"/>
                </a:solidFill>
                <a:effectLst/>
                <a:latin typeface="SabonMTPro-Regular"/>
              </a:rPr>
              <a:t>Don’t rely too much on technology or let it overwhelm the communication process.</a:t>
            </a:r>
            <a:r>
              <a:rPr lang="en-US" dirty="0"/>
              <a:t> </a:t>
            </a:r>
          </a:p>
          <a:p>
            <a:r>
              <a:rPr lang="en-GB" sz="1800" b="1" dirty="0">
                <a:solidFill>
                  <a:schemeClr val="bg1"/>
                </a:solidFill>
                <a:latin typeface="Georgia" panose="02040502050405020303" pitchFamily="18" charset="0"/>
              </a:rPr>
              <a:t>GUARDING AGAINST INFORMATION OVERLOAD: </a:t>
            </a:r>
            <a:r>
              <a:rPr lang="en-US" sz="1800" b="0" i="0" dirty="0">
                <a:solidFill>
                  <a:srgbClr val="242021"/>
                </a:solidFill>
                <a:effectLst/>
                <a:latin typeface="SabonMTPro-Regular"/>
              </a:rPr>
              <a:t>Information overload results when people receive more information than they can effectively process.</a:t>
            </a:r>
            <a:r>
              <a:rPr lang="en-US" dirty="0"/>
              <a:t> </a:t>
            </a:r>
            <a:r>
              <a:rPr lang="en-US" sz="1800" b="0" i="0" dirty="0">
                <a:solidFill>
                  <a:srgbClr val="242021"/>
                </a:solidFill>
                <a:effectLst/>
                <a:latin typeface="SabonMTPro-Regular"/>
              </a:rPr>
              <a:t>An important step in reducing information overload is to avoid sending unnecessary messages.</a:t>
            </a:r>
            <a:r>
              <a:rPr lang="en-US" dirty="0"/>
              <a:t> </a:t>
            </a:r>
          </a:p>
          <a:p>
            <a:r>
              <a:rPr lang="en-GB" sz="1800" b="1" dirty="0">
                <a:solidFill>
                  <a:schemeClr val="bg1"/>
                </a:solidFill>
                <a:latin typeface="Georgia" panose="02040502050405020303" pitchFamily="18" charset="0"/>
              </a:rPr>
              <a:t>USING TECHNOLOGICAL TOOLS PRODUCTIVELY: </a:t>
            </a:r>
            <a:r>
              <a:rPr lang="en-US" sz="1800" b="0" i="0" dirty="0">
                <a:solidFill>
                  <a:srgbClr val="242021"/>
                </a:solidFill>
                <a:effectLst/>
                <a:latin typeface="SabonMTPro-Regular"/>
              </a:rPr>
              <a:t>Communicating in today’s business environment requires at least a basic level of technical competence.</a:t>
            </a:r>
            <a:r>
              <a:rPr lang="en-US" dirty="0"/>
              <a:t> </a:t>
            </a:r>
            <a:endParaRPr lang="en-US" sz="1800" b="0" i="0" dirty="0">
              <a:solidFill>
                <a:srgbClr val="8DB74F"/>
              </a:solidFill>
              <a:effectLst/>
              <a:latin typeface="HelveticaNeueLTW1G-MdEx"/>
            </a:endParaRPr>
          </a:p>
          <a:p>
            <a:pPr lvl="1"/>
            <a:r>
              <a:rPr lang="en-US" sz="1400" b="1" i="0" dirty="0">
                <a:solidFill>
                  <a:srgbClr val="242021"/>
                </a:solidFill>
                <a:effectLst/>
                <a:latin typeface="HelveticaNeueLTW1G-Bd"/>
              </a:rPr>
              <a:t>WhatsApp </a:t>
            </a:r>
            <a:r>
              <a:rPr lang="en-US" sz="1400" b="0" i="0" dirty="0">
                <a:solidFill>
                  <a:srgbClr val="242021"/>
                </a:solidFill>
                <a:effectLst/>
                <a:latin typeface="HelveticaNeueLTW1G-Lt"/>
              </a:rPr>
              <a:t>lets you send and receive messages, videos, and other content via your phone’s Internet connection.</a:t>
            </a:r>
            <a:r>
              <a:rPr lang="en-US" dirty="0"/>
              <a:t> </a:t>
            </a:r>
          </a:p>
          <a:p>
            <a:pPr lvl="1"/>
            <a:r>
              <a:rPr lang="en-US" sz="1400" b="1" i="0" dirty="0">
                <a:solidFill>
                  <a:srgbClr val="242021"/>
                </a:solidFill>
                <a:effectLst/>
                <a:latin typeface="HelveticaNeueLTW1G-Bd"/>
              </a:rPr>
              <a:t>Pocket </a:t>
            </a:r>
            <a:r>
              <a:rPr lang="en-US" sz="1400" b="0" i="0" dirty="0">
                <a:solidFill>
                  <a:srgbClr val="242021"/>
                </a:solidFill>
                <a:effectLst/>
                <a:latin typeface="HelveticaNeueLTW1G-Lt"/>
              </a:rPr>
              <a:t>collects content you’d like to read or view later and syncs it across your mobile devices.</a:t>
            </a:r>
            <a:r>
              <a:rPr lang="en-US" dirty="0"/>
              <a:t> </a:t>
            </a:r>
            <a:br>
              <a:rPr lang="en-US" dirty="0"/>
            </a:br>
            <a:br>
              <a:rPr lang="en-US" dirty="0"/>
            </a:br>
            <a:br>
              <a:rPr lang="en-US" dirty="0"/>
            </a:br>
            <a:br>
              <a:rPr lang="en-GB" dirty="0"/>
            </a:br>
            <a:br>
              <a:rPr lang="en-US" dirty="0"/>
            </a:br>
            <a:br>
              <a:rPr lang="en-US" dirty="0"/>
            </a:br>
            <a:br>
              <a:rPr lang="en-GB" dirty="0"/>
            </a:br>
            <a:br>
              <a:rPr lang="en-US" dirty="0"/>
            </a:br>
            <a:br>
              <a:rPr lang="en-GB" dirty="0"/>
            </a:br>
            <a:endParaRPr lang="en-GB" dirty="0"/>
          </a:p>
        </p:txBody>
      </p:sp>
    </p:spTree>
    <p:extLst>
      <p:ext uri="{BB962C8B-B14F-4D97-AF65-F5344CB8AC3E}">
        <p14:creationId xmlns:p14="http://schemas.microsoft.com/office/powerpoint/2010/main" val="66481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1C83-3AC3-239F-6C40-827854CE26FB}"/>
              </a:ext>
            </a:extLst>
          </p:cNvPr>
          <p:cNvSpPr>
            <a:spLocks noGrp="1"/>
          </p:cNvSpPr>
          <p:nvPr>
            <p:ph type="title"/>
          </p:nvPr>
        </p:nvSpPr>
        <p:spPr/>
        <p:txBody>
          <a:bodyPr/>
          <a:lstStyle/>
          <a:p>
            <a:r>
              <a:rPr lang="fr-FR" sz="1800" b="1" i="0" dirty="0">
                <a:solidFill>
                  <a:srgbClr val="FFFFFF"/>
                </a:solidFill>
                <a:effectLst/>
                <a:latin typeface="Georgia" panose="02040502050405020303" pitchFamily="18" charset="0"/>
              </a:rPr>
              <a:t>DIGITAL 1 SOCIAL 1 MOBILE: TODAY’S COMMUNICATION ENVIRONMENT</a:t>
            </a:r>
            <a:r>
              <a:rPr lang="fr-FR" b="1" dirty="0">
                <a:latin typeface="Georgia" panose="02040502050405020303" pitchFamily="18" charset="0"/>
              </a:rPr>
              <a:t> </a:t>
            </a:r>
            <a:endParaRPr lang="en-GB" dirty="0"/>
          </a:p>
        </p:txBody>
      </p:sp>
      <p:sp>
        <p:nvSpPr>
          <p:cNvPr id="3" name="Content Placeholder 2">
            <a:extLst>
              <a:ext uri="{FF2B5EF4-FFF2-40B4-BE49-F238E27FC236}">
                <a16:creationId xmlns:a16="http://schemas.microsoft.com/office/drawing/2014/main" id="{D80A577F-65A1-5549-A3FF-2607B3B205F2}"/>
              </a:ext>
            </a:extLst>
          </p:cNvPr>
          <p:cNvSpPr>
            <a:spLocks noGrp="1"/>
          </p:cNvSpPr>
          <p:nvPr>
            <p:ph idx="1"/>
          </p:nvPr>
        </p:nvSpPr>
        <p:spPr/>
        <p:txBody>
          <a:bodyPr>
            <a:normAutofit lnSpcReduction="10000"/>
          </a:bodyPr>
          <a:lstStyle/>
          <a:p>
            <a:r>
              <a:rPr lang="en-US" sz="1800" b="0" i="0" dirty="0">
                <a:solidFill>
                  <a:srgbClr val="722F6A"/>
                </a:solidFill>
                <a:effectLst/>
                <a:latin typeface="HelveticaNeueLTW1G-Ex"/>
              </a:rPr>
              <a:t>it’s all fun and games—and effective Business Communication</a:t>
            </a:r>
            <a:r>
              <a:rPr lang="en-US" dirty="0"/>
              <a:t> </a:t>
            </a:r>
            <a:br>
              <a:rPr lang="en-US" dirty="0"/>
            </a:br>
            <a:r>
              <a:rPr lang="en-US" sz="1800" b="0" i="0" dirty="0">
                <a:solidFill>
                  <a:srgbClr val="242021"/>
                </a:solidFill>
                <a:effectLst/>
                <a:latin typeface="SabonMTPro-Regular"/>
              </a:rPr>
              <a:t>The fact that millions of people spend billions of hours playing games on their mobile devices is not lost on companies looking for ways to enhance communication with employees and customers. Whether they feature skill, chance, or compelling story lines, successful games try to engage users intellectually and emotionally—just as successful business communicators try to do.</a:t>
            </a:r>
          </a:p>
          <a:p>
            <a:r>
              <a:rPr lang="en-US" sz="1800" b="0" i="1" dirty="0">
                <a:solidFill>
                  <a:srgbClr val="242021"/>
                </a:solidFill>
                <a:effectLst/>
                <a:latin typeface="SabonMTPro-Italic"/>
              </a:rPr>
              <a:t>Gamification </a:t>
            </a:r>
            <a:r>
              <a:rPr lang="en-US" sz="1800" b="0" i="0" dirty="0">
                <a:solidFill>
                  <a:srgbClr val="242021"/>
                </a:solidFill>
                <a:effectLst/>
                <a:latin typeface="SabonMTPro-Regular"/>
              </a:rPr>
              <a:t>is the addition of game-playing aspects to an activity or a process with the goal of increasing user engagement, and it’s a natural fit for social media and mobile devices. Foursquare’s check-in competitions, in which the person who “checks in” using Foursquare the most times during a certain time window is crowned the “mayor” of that location, were an early use of gamification. Foursquare wasn’t invented as a way for people to become imaginary mayors of places where they shop or eat, of course. It is an advertising platform that relies on user activity and user-generated content, and the game element encourages people to use the app more frequently</a:t>
            </a:r>
            <a:r>
              <a:rPr lang="en-US" dirty="0"/>
              <a:t> </a:t>
            </a:r>
            <a:br>
              <a:rPr lang="en-US" dirty="0"/>
            </a:br>
            <a:endParaRPr lang="en-GB" dirty="0"/>
          </a:p>
        </p:txBody>
      </p:sp>
    </p:spTree>
    <p:extLst>
      <p:ext uri="{BB962C8B-B14F-4D97-AF65-F5344CB8AC3E}">
        <p14:creationId xmlns:p14="http://schemas.microsoft.com/office/powerpoint/2010/main" val="3380778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34FF-B10A-1080-CEB8-62329F23A602}"/>
              </a:ext>
            </a:extLst>
          </p:cNvPr>
          <p:cNvSpPr>
            <a:spLocks noGrp="1"/>
          </p:cNvSpPr>
          <p:nvPr>
            <p:ph type="title"/>
          </p:nvPr>
        </p:nvSpPr>
        <p:spPr/>
        <p:txBody>
          <a:bodyPr/>
          <a:lstStyle/>
          <a:p>
            <a:r>
              <a:rPr lang="fr-FR" sz="3600" b="1" i="0" dirty="0">
                <a:solidFill>
                  <a:srgbClr val="FFFFFF"/>
                </a:solidFill>
                <a:effectLst/>
                <a:latin typeface="Georgia" panose="02040502050405020303" pitchFamily="18" charset="0"/>
              </a:rPr>
              <a:t>DIGITAL 1 SOCIAL 1 MOBILE: TODAY’S COMMUNICATION ENVIRONMENT</a:t>
            </a:r>
            <a:r>
              <a:rPr lang="fr-FR" b="1" dirty="0">
                <a:latin typeface="Georgia" panose="02040502050405020303" pitchFamily="18" charset="0"/>
              </a:rPr>
              <a:t> </a:t>
            </a:r>
            <a:endParaRPr lang="en-GB" dirty="0"/>
          </a:p>
        </p:txBody>
      </p:sp>
      <p:sp>
        <p:nvSpPr>
          <p:cNvPr id="3" name="Content Placeholder 2">
            <a:extLst>
              <a:ext uri="{FF2B5EF4-FFF2-40B4-BE49-F238E27FC236}">
                <a16:creationId xmlns:a16="http://schemas.microsoft.com/office/drawing/2014/main" id="{2AA866A3-2BC1-CB49-AEF3-4A1B5AB4C7BD}"/>
              </a:ext>
            </a:extLst>
          </p:cNvPr>
          <p:cNvSpPr>
            <a:spLocks noGrp="1"/>
          </p:cNvSpPr>
          <p:nvPr>
            <p:ph idx="1"/>
          </p:nvPr>
        </p:nvSpPr>
        <p:spPr/>
        <p:txBody>
          <a:bodyPr>
            <a:normAutofit lnSpcReduction="10000"/>
          </a:bodyPr>
          <a:lstStyle/>
          <a:p>
            <a:r>
              <a:rPr lang="en-US" sz="1800" b="0" i="0" dirty="0">
                <a:solidFill>
                  <a:srgbClr val="242021"/>
                </a:solidFill>
                <a:effectLst/>
                <a:latin typeface="SabonMTPro-Regular"/>
              </a:rPr>
              <a:t>Foursquare is a simple example of gamification, but other companies are pushing the concept in new ways to engage and motivate employees and other stakeholders. For example, </a:t>
            </a:r>
            <a:r>
              <a:rPr lang="en-US" sz="1800" b="0" i="0" dirty="0" err="1">
                <a:solidFill>
                  <a:srgbClr val="242021"/>
                </a:solidFill>
                <a:effectLst/>
                <a:latin typeface="SabonMTPro-Regular"/>
              </a:rPr>
              <a:t>Bunchball’s</a:t>
            </a:r>
            <a:r>
              <a:rPr lang="en-US" sz="1800" b="0" i="0" dirty="0">
                <a:solidFill>
                  <a:srgbClr val="242021"/>
                </a:solidFill>
                <a:effectLst/>
                <a:latin typeface="SabonMTPro-Regular"/>
              </a:rPr>
              <a:t> Nitro software applies gamification concepts to a number of business communication platforms. On a customer-service system, the software rewards employees for increasing their productivity, meeting their service commitments to customers, and sharing knowledge with their colleagues. On several collaboration and brainstorming systems, gamification encourages people to make more connections, share ideas, and boost their influence within a community. Employee orientation systems can use game concepts to help new hires learn their way around the organization.</a:t>
            </a:r>
          </a:p>
          <a:p>
            <a:r>
              <a:rPr lang="en-US" sz="1800" b="0" i="0" dirty="0">
                <a:solidFill>
                  <a:srgbClr val="242021"/>
                </a:solidFill>
                <a:effectLst/>
                <a:latin typeface="SabonMTPro-Regular"/>
              </a:rPr>
              <a:t>Gamification is also a key strategy for many companies trying to improve customer loyalty. </a:t>
            </a:r>
            <a:r>
              <a:rPr lang="en-US" sz="1800" b="0" i="0" dirty="0" err="1">
                <a:solidFill>
                  <a:srgbClr val="242021"/>
                </a:solidFill>
                <a:effectLst/>
                <a:latin typeface="SabonMTPro-Regular"/>
              </a:rPr>
              <a:t>Badgeville’s</a:t>
            </a:r>
            <a:r>
              <a:rPr lang="en-US" sz="1800" b="0" i="0" dirty="0">
                <a:solidFill>
                  <a:srgbClr val="242021"/>
                </a:solidFill>
                <a:effectLst/>
                <a:latin typeface="SabonMTPro-Regular"/>
              </a:rPr>
              <a:t> Reputation Mechanics system, for example, boosts the profile of knowledgeable customers who share expertise on social media sites and other online forums. By rewarding their </a:t>
            </a:r>
            <a:r>
              <a:rPr lang="en-US" sz="1800" b="0" i="1" dirty="0">
                <a:solidFill>
                  <a:srgbClr val="242021"/>
                </a:solidFill>
                <a:effectLst/>
                <a:latin typeface="SabonMTPro-Italic"/>
              </a:rPr>
              <a:t>product champions </a:t>
            </a:r>
            <a:r>
              <a:rPr lang="en-US" sz="1800" b="0" i="0" dirty="0">
                <a:solidFill>
                  <a:srgbClr val="242021"/>
                </a:solidFill>
                <a:effectLst/>
                <a:latin typeface="SabonMTPro-Regular"/>
              </a:rPr>
              <a:t>(see page 393) this way, companies encourage them to keep contributing their expertise, thereby helping other customers be successful and satisfied.</a:t>
            </a:r>
            <a:r>
              <a:rPr lang="en-US" dirty="0"/>
              <a:t> </a:t>
            </a:r>
            <a:br>
              <a:rPr lang="en-US" dirty="0"/>
            </a:br>
            <a:endParaRPr lang="en-GB" dirty="0"/>
          </a:p>
        </p:txBody>
      </p:sp>
    </p:spTree>
    <p:extLst>
      <p:ext uri="{BB962C8B-B14F-4D97-AF65-F5344CB8AC3E}">
        <p14:creationId xmlns:p14="http://schemas.microsoft.com/office/powerpoint/2010/main" val="1675759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E587-53FA-DC84-F193-A13C372AF496}"/>
              </a:ext>
            </a:extLst>
          </p:cNvPr>
          <p:cNvSpPr>
            <a:spLocks noGrp="1"/>
          </p:cNvSpPr>
          <p:nvPr>
            <p:ph type="title"/>
          </p:nvPr>
        </p:nvSpPr>
        <p:spPr/>
        <p:txBody>
          <a:bodyPr/>
          <a:lstStyle/>
          <a:p>
            <a:r>
              <a:rPr lang="fr-FR" sz="3600" b="1" i="0" dirty="0">
                <a:solidFill>
                  <a:srgbClr val="FFFFFF"/>
                </a:solidFill>
                <a:effectLst/>
                <a:latin typeface="Georgia" panose="02040502050405020303" pitchFamily="18" charset="0"/>
              </a:rPr>
              <a:t>DIGITAL 1 SOCIAL 1 MOBILE: TODAY’S COMMUNICATION ENVIRONMENT</a:t>
            </a:r>
            <a:r>
              <a:rPr lang="fr-FR" b="1" dirty="0">
                <a:latin typeface="Georgia" panose="02040502050405020303" pitchFamily="18" charset="0"/>
              </a:rPr>
              <a:t> </a:t>
            </a:r>
            <a:endParaRPr lang="en-GB" dirty="0"/>
          </a:p>
        </p:txBody>
      </p:sp>
      <p:sp>
        <p:nvSpPr>
          <p:cNvPr id="3" name="Content Placeholder 2">
            <a:extLst>
              <a:ext uri="{FF2B5EF4-FFF2-40B4-BE49-F238E27FC236}">
                <a16:creationId xmlns:a16="http://schemas.microsoft.com/office/drawing/2014/main" id="{BF9F7D27-9E91-A0FA-7353-7A8BE1A17B91}"/>
              </a:ext>
            </a:extLst>
          </p:cNvPr>
          <p:cNvSpPr>
            <a:spLocks noGrp="1"/>
          </p:cNvSpPr>
          <p:nvPr>
            <p:ph idx="1"/>
          </p:nvPr>
        </p:nvSpPr>
        <p:spPr/>
        <p:txBody>
          <a:bodyPr>
            <a:normAutofit lnSpcReduction="10000"/>
          </a:bodyPr>
          <a:lstStyle/>
          <a:p>
            <a:r>
              <a:rPr lang="en-US" sz="1800" b="0" i="0" dirty="0">
                <a:solidFill>
                  <a:srgbClr val="242021"/>
                </a:solidFill>
                <a:effectLst/>
                <a:latin typeface="SabonMTPro-Regular"/>
              </a:rPr>
              <a:t>Incidentally, if you are in the Millennial generation— those born between about 1981 and 1995—you’re a special target of gamification in the workplace and the marketplace, given your generation’s enthusiasm for video games. Don’t be surprised to find more gamified apps and systems on the job and everywhere you turn as a consumer.</a:t>
            </a:r>
          </a:p>
          <a:p>
            <a:r>
              <a:rPr lang="en-US" sz="1800" b="1" i="0" dirty="0">
                <a:solidFill>
                  <a:srgbClr val="722F6A"/>
                </a:solidFill>
                <a:effectLst/>
                <a:latin typeface="Georgia" panose="02040502050405020303" pitchFamily="18" charset="0"/>
              </a:rPr>
              <a:t>CAREER APPLICATIONS</a:t>
            </a:r>
          </a:p>
          <a:p>
            <a:pPr marL="0" indent="0">
              <a:buNone/>
            </a:pPr>
            <a:r>
              <a:rPr lang="en-US" sz="1800" b="1" i="0" dirty="0">
                <a:solidFill>
                  <a:srgbClr val="242021"/>
                </a:solidFill>
                <a:effectLst/>
                <a:latin typeface="SabonMTPro-Semibold"/>
              </a:rPr>
              <a:t>1. </a:t>
            </a:r>
            <a:r>
              <a:rPr lang="en-US" sz="1800" b="0" i="0" dirty="0">
                <a:solidFill>
                  <a:srgbClr val="242021"/>
                </a:solidFill>
                <a:effectLst/>
                <a:latin typeface="SabonMTPro-Regular"/>
              </a:rPr>
              <a:t>Gamification is about influencing employee and customer behaviors in ways that benefit a company. Is this ethical? Explain your answer.</a:t>
            </a:r>
          </a:p>
          <a:p>
            <a:pPr marL="0" indent="0">
              <a:buNone/>
            </a:pPr>
            <a:r>
              <a:rPr lang="en-US" sz="1800" b="1" i="0" dirty="0">
                <a:solidFill>
                  <a:srgbClr val="242021"/>
                </a:solidFill>
                <a:effectLst/>
                <a:latin typeface="SabonMTPro-Semibold"/>
              </a:rPr>
              <a:t>2. </a:t>
            </a:r>
            <a:r>
              <a:rPr lang="en-US" sz="1800" b="0" i="0" dirty="0">
                <a:solidFill>
                  <a:srgbClr val="242021"/>
                </a:solidFill>
                <a:effectLst/>
                <a:latin typeface="SabonMTPro-Regular"/>
              </a:rPr>
              <a:t>Assume a company provides a job-search game app that helps you navigate your way through applying for a job, explore various job openings, and understand what it would be like to work there. Would the app make you feel more positively about the company, or would you find that using a game for this purpose would trivialize something as important as your job search? Explain your answer.</a:t>
            </a:r>
            <a:r>
              <a:rPr lang="en-US" dirty="0"/>
              <a:t> </a:t>
            </a:r>
            <a:br>
              <a:rPr lang="en-US" dirty="0"/>
            </a:br>
            <a:endParaRPr lang="en-GB" dirty="0"/>
          </a:p>
        </p:txBody>
      </p:sp>
    </p:spTree>
    <p:extLst>
      <p:ext uri="{BB962C8B-B14F-4D97-AF65-F5344CB8AC3E}">
        <p14:creationId xmlns:p14="http://schemas.microsoft.com/office/powerpoint/2010/main" val="218988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1E60-6AAF-6420-F461-ABA48F4EC9F9}"/>
              </a:ext>
            </a:extLst>
          </p:cNvPr>
          <p:cNvSpPr>
            <a:spLocks noGrp="1"/>
          </p:cNvSpPr>
          <p:nvPr>
            <p:ph type="title"/>
          </p:nvPr>
        </p:nvSpPr>
        <p:spPr/>
        <p:txBody>
          <a:bodyPr/>
          <a:lstStyle/>
          <a:p>
            <a:r>
              <a:rPr lang="en-US" sz="1800" b="0" i="0" u="none" strike="noStrike" baseline="0" dirty="0">
                <a:solidFill>
                  <a:srgbClr val="FF6400"/>
                </a:solidFill>
                <a:latin typeface="Georgia" panose="02040502050405020303" pitchFamily="18" charset="0"/>
              </a:rPr>
              <a:t>COMMUNICATION IS IMPORTANT TO YOUR COMPANY</a:t>
            </a:r>
            <a:endParaRPr lang="en-GB" dirty="0">
              <a:latin typeface="Georgia" panose="02040502050405020303" pitchFamily="18" charset="0"/>
            </a:endParaRPr>
          </a:p>
        </p:txBody>
      </p:sp>
      <p:sp>
        <p:nvSpPr>
          <p:cNvPr id="3" name="Content Placeholder 2">
            <a:extLst>
              <a:ext uri="{FF2B5EF4-FFF2-40B4-BE49-F238E27FC236}">
                <a16:creationId xmlns:a16="http://schemas.microsoft.com/office/drawing/2014/main" id="{E314D5CF-8F84-9484-C106-9BAAA54C1029}"/>
              </a:ext>
            </a:extLst>
          </p:cNvPr>
          <p:cNvSpPr>
            <a:spLocks noGrp="1"/>
          </p:cNvSpPr>
          <p:nvPr>
            <p:ph idx="1"/>
          </p:nvPr>
        </p:nvSpPr>
        <p:spPr/>
        <p:txBody>
          <a:bodyPr>
            <a:normAutofit fontScale="92500" lnSpcReduction="10000"/>
          </a:bodyPr>
          <a:lstStyle/>
          <a:p>
            <a:pPr marL="0" indent="0" algn="l">
              <a:buNone/>
            </a:pPr>
            <a:r>
              <a:rPr lang="en-US" sz="1800" b="0" i="0" u="none" strike="noStrike" baseline="0" dirty="0">
                <a:latin typeface="SabonMTPro-Regular"/>
              </a:rPr>
              <a:t>Effective communication helps businesses in numerous </a:t>
            </a:r>
            <a:r>
              <a:rPr lang="en-GB" sz="1800" b="0" i="0" u="none" strike="noStrike" baseline="0" dirty="0">
                <a:latin typeface="SabonMTPro-Regular"/>
              </a:rPr>
              <a:t>ways, by promoting:</a:t>
            </a:r>
          </a:p>
          <a:p>
            <a:pPr algn="l"/>
            <a:r>
              <a:rPr lang="en-US" sz="1800" b="0" i="0" u="none" strike="noStrike" baseline="0" dirty="0">
                <a:latin typeface="ZapfDingbatsStd"/>
              </a:rPr>
              <a:t>●● </a:t>
            </a:r>
            <a:r>
              <a:rPr lang="en-US" sz="1800" b="0" i="0" u="none" strike="noStrike" baseline="0" dirty="0">
                <a:latin typeface="SabonMTPro-Regular"/>
              </a:rPr>
              <a:t>A stronger sense of trust between individuals and organizations</a:t>
            </a:r>
          </a:p>
          <a:p>
            <a:pPr algn="l"/>
            <a:r>
              <a:rPr lang="en-US" sz="1800" b="0" i="0" u="none" strike="noStrike" baseline="0" dirty="0">
                <a:latin typeface="ZapfDingbatsStd"/>
              </a:rPr>
              <a:t>●● </a:t>
            </a:r>
            <a:r>
              <a:rPr lang="en-US" sz="1800" b="0" i="0" u="none" strike="noStrike" baseline="0" dirty="0">
                <a:latin typeface="SabonMTPro-Regular"/>
              </a:rPr>
              <a:t>Closer ties with important communities in the marketplace</a:t>
            </a:r>
          </a:p>
          <a:p>
            <a:pPr algn="l"/>
            <a:r>
              <a:rPr lang="en-GB" sz="1800" b="0" i="0" u="none" strike="noStrike" baseline="0" dirty="0">
                <a:latin typeface="ZapfDingbatsStd"/>
              </a:rPr>
              <a:t>●● </a:t>
            </a:r>
            <a:r>
              <a:rPr lang="en-GB" sz="1800" b="0" i="0" u="none" strike="noStrike" baseline="0" dirty="0">
                <a:latin typeface="SabonMTPro-Regular"/>
              </a:rPr>
              <a:t>Opportunities to influence conversations, perceptions, and trends</a:t>
            </a:r>
          </a:p>
          <a:p>
            <a:pPr algn="l"/>
            <a:r>
              <a:rPr lang="en-US" sz="1800" b="0" i="0" u="none" strike="noStrike" baseline="0" dirty="0">
                <a:latin typeface="ZapfDingbatsStd"/>
              </a:rPr>
              <a:t>●● </a:t>
            </a:r>
            <a:r>
              <a:rPr lang="en-US" sz="1800" b="0" i="0" u="none" strike="noStrike" baseline="0" dirty="0">
                <a:latin typeface="SabonMTPro-Regular"/>
              </a:rPr>
              <a:t>Increased productivity and faster problem solving</a:t>
            </a:r>
          </a:p>
          <a:p>
            <a:pPr algn="l"/>
            <a:r>
              <a:rPr lang="en-US" sz="1800" b="0" i="0" u="none" strike="noStrike" baseline="0" dirty="0">
                <a:latin typeface="ZapfDingbatsStd"/>
              </a:rPr>
              <a:t>●● </a:t>
            </a:r>
            <a:r>
              <a:rPr lang="en-US" sz="1800" b="0" i="0" u="none" strike="noStrike" baseline="0" dirty="0">
                <a:latin typeface="SabonMTPro-Regular"/>
              </a:rPr>
              <a:t>Better financial results and higher return for investors</a:t>
            </a:r>
          </a:p>
          <a:p>
            <a:pPr algn="l"/>
            <a:r>
              <a:rPr lang="en-US" sz="1800" b="0" i="0" u="none" strike="noStrike" baseline="0" dirty="0">
                <a:latin typeface="ZapfDingbatsStd"/>
              </a:rPr>
              <a:t>●● </a:t>
            </a:r>
            <a:r>
              <a:rPr lang="en-US" sz="1800" b="0" i="0" u="none" strike="noStrike" baseline="0" dirty="0">
                <a:latin typeface="SabonMTPro-Regular"/>
              </a:rPr>
              <a:t>Earlier warning of potential problems, from increasing business costs to critical safety </a:t>
            </a:r>
            <a:r>
              <a:rPr lang="en-GB" sz="1800" b="0" i="0" u="none" strike="noStrike" baseline="0" dirty="0">
                <a:latin typeface="SabonMTPro-Regular"/>
              </a:rPr>
              <a:t>issues</a:t>
            </a:r>
          </a:p>
          <a:p>
            <a:pPr algn="l"/>
            <a:r>
              <a:rPr lang="en-US" sz="1800" b="0" i="0" u="none" strike="noStrike" baseline="0" dirty="0">
                <a:latin typeface="ZapfDingbatsStd"/>
              </a:rPr>
              <a:t>●● </a:t>
            </a:r>
            <a:r>
              <a:rPr lang="en-US" sz="1800" b="0" i="0" u="none" strike="noStrike" baseline="0" dirty="0">
                <a:latin typeface="SabonMTPro-Regular"/>
              </a:rPr>
              <a:t>Stronger decision making based on timely, reliable information</a:t>
            </a:r>
          </a:p>
          <a:p>
            <a:pPr algn="l"/>
            <a:r>
              <a:rPr lang="en-US" sz="1800" b="0" i="0" u="none" strike="noStrike" baseline="0" dirty="0">
                <a:latin typeface="ZapfDingbatsStd"/>
              </a:rPr>
              <a:t>●● </a:t>
            </a:r>
            <a:r>
              <a:rPr lang="en-US" sz="1800" b="0" i="0" u="none" strike="noStrike" baseline="0" dirty="0">
                <a:latin typeface="SabonMTPro-Regular"/>
              </a:rPr>
              <a:t>Clearer and more persuasive marketing messages</a:t>
            </a:r>
          </a:p>
          <a:p>
            <a:pPr algn="l"/>
            <a:r>
              <a:rPr lang="en-US" sz="1800" b="0" i="0" u="none" strike="noStrike" baseline="0" dirty="0">
                <a:latin typeface="ZapfDingbatsStd"/>
              </a:rPr>
              <a:t>●● </a:t>
            </a:r>
            <a:r>
              <a:rPr lang="en-US" sz="1800" b="0" i="0" u="none" strike="noStrike" baseline="0" dirty="0">
                <a:latin typeface="SabonMTPro-Regular"/>
              </a:rPr>
              <a:t>Greater employee engagement with their work, leading to higher employee satisfaction </a:t>
            </a:r>
            <a:r>
              <a:rPr lang="en-GB" sz="1800" b="0" i="0" u="none" strike="noStrike" baseline="0" dirty="0">
                <a:latin typeface="SabonMTPro-Regular"/>
              </a:rPr>
              <a:t>and lower employee turnover</a:t>
            </a:r>
            <a:endParaRPr lang="en-GB" dirty="0"/>
          </a:p>
        </p:txBody>
      </p:sp>
    </p:spTree>
    <p:extLst>
      <p:ext uri="{BB962C8B-B14F-4D97-AF65-F5344CB8AC3E}">
        <p14:creationId xmlns:p14="http://schemas.microsoft.com/office/powerpoint/2010/main" val="391491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57A0-4628-9F7F-1A1F-AF24A6440EDB}"/>
              </a:ext>
            </a:extLst>
          </p:cNvPr>
          <p:cNvSpPr>
            <a:spLocks noGrp="1"/>
          </p:cNvSpPr>
          <p:nvPr>
            <p:ph type="title"/>
          </p:nvPr>
        </p:nvSpPr>
        <p:spPr/>
        <p:txBody>
          <a:bodyPr/>
          <a:lstStyle/>
          <a:p>
            <a:r>
              <a:rPr lang="en-US" sz="1800" b="0" i="0" u="none" strike="noStrike" baseline="0" dirty="0">
                <a:solidFill>
                  <a:srgbClr val="FF6400"/>
                </a:solidFill>
                <a:latin typeface="Georgia" panose="02040502050405020303" pitchFamily="18" charset="0"/>
              </a:rPr>
              <a:t>WHAT MAKES BUSINESS COMMUNICATION EFFECTIVE?</a:t>
            </a:r>
            <a:endParaRPr lang="en-GB" dirty="0">
              <a:latin typeface="Georgia" panose="02040502050405020303" pitchFamily="18" charset="0"/>
            </a:endParaRPr>
          </a:p>
        </p:txBody>
      </p:sp>
      <p:sp>
        <p:nvSpPr>
          <p:cNvPr id="3" name="Content Placeholder 2">
            <a:extLst>
              <a:ext uri="{FF2B5EF4-FFF2-40B4-BE49-F238E27FC236}">
                <a16:creationId xmlns:a16="http://schemas.microsoft.com/office/drawing/2014/main" id="{CECC069D-683A-B274-EF7F-B593C7751789}"/>
              </a:ext>
            </a:extLst>
          </p:cNvPr>
          <p:cNvSpPr>
            <a:spLocks noGrp="1"/>
          </p:cNvSpPr>
          <p:nvPr>
            <p:ph idx="1"/>
          </p:nvPr>
        </p:nvSpPr>
        <p:spPr>
          <a:xfrm>
            <a:off x="680321" y="2336872"/>
            <a:ext cx="10154456" cy="4107059"/>
          </a:xfrm>
        </p:spPr>
        <p:txBody>
          <a:bodyPr>
            <a:normAutofit fontScale="92500" lnSpcReduction="20000"/>
          </a:bodyPr>
          <a:lstStyle/>
          <a:p>
            <a:pPr marL="0" indent="0" algn="just">
              <a:buNone/>
            </a:pPr>
            <a:r>
              <a:rPr lang="en-US" sz="1800" b="0" i="0" u="none" strike="noStrike" baseline="0" dirty="0">
                <a:latin typeface="SabonMTPro-Regular"/>
              </a:rPr>
              <a:t>To make your communication efforts as effective as possible, focus on making them practical, factual, concise, clear, and persuasive:</a:t>
            </a:r>
          </a:p>
          <a:p>
            <a:pPr algn="just"/>
            <a:r>
              <a:rPr lang="en-US" sz="1800" b="0" i="0" u="none" strike="noStrike" baseline="0" dirty="0">
                <a:latin typeface="ZapfDingbatsStd"/>
              </a:rPr>
              <a:t>●● </a:t>
            </a:r>
            <a:r>
              <a:rPr lang="en-US" sz="1800" b="0" i="0" u="none" strike="noStrike" baseline="0" dirty="0">
                <a:latin typeface="SabonMTPro-Semibold"/>
              </a:rPr>
              <a:t>Provide practical information. </a:t>
            </a:r>
            <a:r>
              <a:rPr lang="en-US" sz="1800" b="0" i="0" u="none" strike="noStrike" baseline="0" dirty="0">
                <a:latin typeface="SabonMTPro-Regular"/>
              </a:rPr>
              <a:t>Give recipients useful information, whether it’s to help them perform a desired action or understand a new company policy.</a:t>
            </a:r>
          </a:p>
          <a:p>
            <a:pPr algn="just"/>
            <a:r>
              <a:rPr lang="en-US" sz="1800" b="0" i="0" u="none" strike="noStrike" baseline="0" dirty="0">
                <a:latin typeface="ZapfDingbatsStd"/>
              </a:rPr>
              <a:t>●● </a:t>
            </a:r>
            <a:r>
              <a:rPr lang="en-US" sz="1800" b="0" i="0" u="none" strike="noStrike" baseline="0" dirty="0">
                <a:latin typeface="SabonMTPro-Semibold"/>
              </a:rPr>
              <a:t>Give facts rather than vague impressions. </a:t>
            </a:r>
            <a:r>
              <a:rPr lang="en-US" sz="1800" b="0" i="0" u="none" strike="noStrike" baseline="0" dirty="0">
                <a:latin typeface="SabonMTPro-Regular"/>
              </a:rPr>
              <a:t>Use concrete language, specific detail, and information that is clear, convincing, accurate, and ethical. Even when an opinion is called for, present compelling evidence to support your conclusion.</a:t>
            </a:r>
          </a:p>
          <a:p>
            <a:pPr algn="just"/>
            <a:r>
              <a:rPr lang="en-GB" sz="1800" b="0" i="0" u="none" strike="noStrike" baseline="0" dirty="0">
                <a:latin typeface="ZapfDingbatsStd"/>
              </a:rPr>
              <a:t>●● </a:t>
            </a:r>
            <a:r>
              <a:rPr lang="en-GB" sz="1800" b="0" i="0" u="none" strike="noStrike" baseline="0" dirty="0">
                <a:latin typeface="SabonMTPro-Semibold"/>
              </a:rPr>
              <a:t>Present information in a concise, efficient manner. </a:t>
            </a:r>
            <a:r>
              <a:rPr lang="en-GB" sz="1800" b="0" i="0" u="none" strike="noStrike" baseline="0" dirty="0">
                <a:latin typeface="SabonMTPro-Regular"/>
              </a:rPr>
              <a:t>Concise messages show respect for </a:t>
            </a:r>
            <a:r>
              <a:rPr lang="en-US" sz="1800" b="0" i="0" u="none" strike="noStrike" baseline="0" dirty="0">
                <a:latin typeface="SabonMTPro-Regular"/>
              </a:rPr>
              <a:t>people’s time, and they increase the chances of a positive response. Do your best to simplify complex subjects to help your readers, and make sure you don’t inadvertently complicate simple subjects through careless writing.7 The ability to explain a complex subject in simple terms is immensely valuable, whether you’re training new employees or pitching a business plan to investors.</a:t>
            </a:r>
          </a:p>
          <a:p>
            <a:pPr algn="just"/>
            <a:r>
              <a:rPr lang="en-US" sz="1800" b="0" i="0" u="none" strike="noStrike" baseline="0" dirty="0">
                <a:latin typeface="ZapfDingbatsStd"/>
              </a:rPr>
              <a:t>●● </a:t>
            </a:r>
            <a:r>
              <a:rPr lang="en-US" sz="1800" b="0" i="0" u="none" strike="noStrike" baseline="0" dirty="0">
                <a:latin typeface="SabonMTPro-Semibold"/>
              </a:rPr>
              <a:t>Clarify expectations and responsibilities. </a:t>
            </a:r>
            <a:r>
              <a:rPr lang="en-US" sz="1800" b="0" i="0" u="none" strike="noStrike" baseline="0" dirty="0">
                <a:latin typeface="SabonMTPro-Regular"/>
              </a:rPr>
              <a:t>Craft messages to generate a specific response from a specific audience. When appropriate, clearly state what you expect from audience members or what you can do for them.</a:t>
            </a:r>
          </a:p>
          <a:p>
            <a:pPr algn="just"/>
            <a:r>
              <a:rPr lang="en-US" sz="1800" b="0" i="0" u="none" strike="noStrike" baseline="0" dirty="0">
                <a:latin typeface="ZapfDingbatsStd"/>
              </a:rPr>
              <a:t>●● </a:t>
            </a:r>
            <a:r>
              <a:rPr lang="en-US" sz="1800" b="0" i="0" u="none" strike="noStrike" baseline="0" dirty="0">
                <a:latin typeface="SabonMTPro-Semibold"/>
              </a:rPr>
              <a:t>Offer compelling, persuasive arguments and recommendations. </a:t>
            </a:r>
            <a:r>
              <a:rPr lang="en-US" sz="1800" b="0" i="0" u="none" strike="noStrike" baseline="0" dirty="0">
                <a:latin typeface="SabonMTPro-Regular"/>
              </a:rPr>
              <a:t>Show your readers precisely how they will benefit by responding to your message in the way you want </a:t>
            </a:r>
            <a:r>
              <a:rPr lang="en-GB" sz="1800" b="0" i="0" u="none" strike="noStrike" baseline="0" dirty="0">
                <a:latin typeface="SabonMTPro-Regular"/>
              </a:rPr>
              <a:t>them to.</a:t>
            </a:r>
            <a:endParaRPr lang="en-GB" dirty="0"/>
          </a:p>
        </p:txBody>
      </p:sp>
    </p:spTree>
    <p:extLst>
      <p:ext uri="{BB962C8B-B14F-4D97-AF65-F5344CB8AC3E}">
        <p14:creationId xmlns:p14="http://schemas.microsoft.com/office/powerpoint/2010/main" val="374329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39D5-9748-E1F5-009B-3233F9A5A1B5}"/>
              </a:ext>
            </a:extLst>
          </p:cNvPr>
          <p:cNvSpPr>
            <a:spLocks noGrp="1"/>
          </p:cNvSpPr>
          <p:nvPr>
            <p:ph type="title"/>
          </p:nvPr>
        </p:nvSpPr>
        <p:spPr/>
        <p:txBody>
          <a:bodyPr/>
          <a:lstStyle/>
          <a:p>
            <a:r>
              <a:rPr lang="en-GB" sz="1800" b="0" i="0" dirty="0">
                <a:effectLst/>
                <a:latin typeface="HelveticaNeueLTW1G-MdEx"/>
              </a:rPr>
              <a:t>Communicating as a Professional</a:t>
            </a:r>
            <a:r>
              <a:rPr lang="en-GB" dirty="0"/>
              <a:t> </a:t>
            </a:r>
          </a:p>
        </p:txBody>
      </p:sp>
      <p:sp>
        <p:nvSpPr>
          <p:cNvPr id="7" name="Content Placeholder 6">
            <a:extLst>
              <a:ext uri="{FF2B5EF4-FFF2-40B4-BE49-F238E27FC236}">
                <a16:creationId xmlns:a16="http://schemas.microsoft.com/office/drawing/2014/main" id="{05B2E166-DE95-54FE-B699-23CE9D924132}"/>
              </a:ext>
            </a:extLst>
          </p:cNvPr>
          <p:cNvSpPr>
            <a:spLocks noGrp="1"/>
          </p:cNvSpPr>
          <p:nvPr>
            <p:ph idx="1"/>
          </p:nvPr>
        </p:nvSpPr>
        <p:spPr/>
        <p:txBody>
          <a:bodyPr>
            <a:normAutofit/>
          </a:bodyPr>
          <a:lstStyle/>
          <a:p>
            <a:pPr algn="just"/>
            <a:r>
              <a:rPr lang="en-US" sz="2000" b="1" i="0" dirty="0">
                <a:solidFill>
                  <a:srgbClr val="242021"/>
                </a:solidFill>
                <a:effectLst/>
                <a:latin typeface="SabonMTPro-Semibold"/>
              </a:rPr>
              <a:t>Professionalism </a:t>
            </a:r>
            <a:r>
              <a:rPr lang="en-US" sz="2000" b="0" i="0" dirty="0">
                <a:solidFill>
                  <a:srgbClr val="242021"/>
                </a:solidFill>
                <a:effectLst/>
                <a:latin typeface="SabonMTPro-Regular"/>
              </a:rPr>
              <a:t>is the quality of performing at a high level and conducting oneself with purpose and pride. It means doing more than putting in the hours and collecting a paycheck: True professionals go beyond minimum expectations and commit to making meaningful contributions. Professionalism can be broken down into six distinct traits: striving to excel, being dependable and accountable, being a team player, demonstrating a sense of etiquette, making ethical decisions, and maintaining a positive outlook.</a:t>
            </a:r>
            <a:br>
              <a:rPr lang="en-US" sz="2800" dirty="0"/>
            </a:br>
            <a:endParaRPr lang="en-GB" sz="2800" dirty="0"/>
          </a:p>
        </p:txBody>
      </p:sp>
    </p:spTree>
    <p:extLst>
      <p:ext uri="{BB962C8B-B14F-4D97-AF65-F5344CB8AC3E}">
        <p14:creationId xmlns:p14="http://schemas.microsoft.com/office/powerpoint/2010/main" val="2581746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18D7-1363-8EEC-A74F-174CE22569B9}"/>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88791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574E9C-11F6-10F9-B612-08DA1E6B4D4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8432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138C-03B4-445D-3944-8865981FD518}"/>
              </a:ext>
            </a:extLst>
          </p:cNvPr>
          <p:cNvSpPr>
            <a:spLocks noGrp="1"/>
          </p:cNvSpPr>
          <p:nvPr>
            <p:ph type="title"/>
          </p:nvPr>
        </p:nvSpPr>
        <p:spPr/>
        <p:txBody>
          <a:bodyPr/>
          <a:lstStyle/>
          <a:p>
            <a:r>
              <a:rPr lang="en-US" sz="3600" b="1" i="0" dirty="0">
                <a:effectLst/>
                <a:latin typeface="HelveticaNeueLTW1G-Bd"/>
              </a:rPr>
              <a:t>Effective Professional Communication</a:t>
            </a:r>
            <a:endParaRPr lang="en-GB" dirty="0"/>
          </a:p>
        </p:txBody>
      </p:sp>
      <p:sp>
        <p:nvSpPr>
          <p:cNvPr id="3" name="Content Placeholder 2">
            <a:extLst>
              <a:ext uri="{FF2B5EF4-FFF2-40B4-BE49-F238E27FC236}">
                <a16:creationId xmlns:a16="http://schemas.microsoft.com/office/drawing/2014/main" id="{142F1D57-1975-2EE9-08EC-2B6651E47755}"/>
              </a:ext>
            </a:extLst>
          </p:cNvPr>
          <p:cNvSpPr>
            <a:spLocks noGrp="1"/>
          </p:cNvSpPr>
          <p:nvPr>
            <p:ph idx="1"/>
          </p:nvPr>
        </p:nvSpPr>
        <p:spPr/>
        <p:txBody>
          <a:bodyPr/>
          <a:lstStyle/>
          <a:p>
            <a:r>
              <a:rPr lang="en-US" sz="1800" b="0" i="0" dirty="0">
                <a:solidFill>
                  <a:srgbClr val="242021"/>
                </a:solidFill>
                <a:effectLst/>
                <a:latin typeface="HelveticaNeueLTW1G-Lt"/>
              </a:rPr>
              <a:t>At first glance, the top email message here looks like a reasonable attempt at communicating with the members of a project team. However, compare it with the bottom version by referencing the notes lettered (a) through (h) to see just how many problems the original message really has.</a:t>
            </a:r>
            <a:r>
              <a:rPr lang="en-US" dirty="0"/>
              <a:t> </a:t>
            </a:r>
            <a:br>
              <a:rPr lang="en-US" dirty="0"/>
            </a:br>
            <a:endParaRPr lang="en-GB" dirty="0"/>
          </a:p>
        </p:txBody>
      </p:sp>
    </p:spTree>
    <p:extLst>
      <p:ext uri="{BB962C8B-B14F-4D97-AF65-F5344CB8AC3E}">
        <p14:creationId xmlns:p14="http://schemas.microsoft.com/office/powerpoint/2010/main" val="209471079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350</TotalTime>
  <Words>3780</Words>
  <Application>Microsoft Office PowerPoint</Application>
  <PresentationFormat>Widescreen</PresentationFormat>
  <Paragraphs>124</Paragraphs>
  <Slides>34</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34</vt:i4>
      </vt:variant>
    </vt:vector>
  </HeadingPairs>
  <TitlesOfParts>
    <vt:vector size="51" baseType="lpstr">
      <vt:lpstr>Arial</vt:lpstr>
      <vt:lpstr>Georgia</vt:lpstr>
      <vt:lpstr>HelveticaNeueLTW1G-Bd</vt:lpstr>
      <vt:lpstr>HelveticaNeueLTW1G-BdEx</vt:lpstr>
      <vt:lpstr>HelveticaNeueLTW1G-Ex</vt:lpstr>
      <vt:lpstr>HelveticaNeueLTW1G-Hv</vt:lpstr>
      <vt:lpstr>HelveticaNeueLTW1G-Lt</vt:lpstr>
      <vt:lpstr>HelveticaNeueLTW1G-LtIt</vt:lpstr>
      <vt:lpstr>HelveticaNeueLTW1G-MdEx</vt:lpstr>
      <vt:lpstr>SabonMTPro-Italic</vt:lpstr>
      <vt:lpstr>SabonMTPro-Regular</vt:lpstr>
      <vt:lpstr>SabonMTPro-Semibold</vt:lpstr>
      <vt:lpstr>Trebuchet MS</vt:lpstr>
      <vt:lpstr>Wingdings</vt:lpstr>
      <vt:lpstr>ZapfDingbatsStd</vt:lpstr>
      <vt:lpstr>ZapfDingbatsStd-Identity-H</vt:lpstr>
      <vt:lpstr>Berlin</vt:lpstr>
      <vt:lpstr>Technical &amp; Business Writing</vt:lpstr>
      <vt:lpstr>Communication is Important to Your Career</vt:lpstr>
      <vt:lpstr>PowerPoint Presentation</vt:lpstr>
      <vt:lpstr>COMMUNICATION IS IMPORTANT TO YOUR COMPANY</vt:lpstr>
      <vt:lpstr>WHAT MAKES BUSINESS COMMUNICATION EFFECTIVE?</vt:lpstr>
      <vt:lpstr>Communicating as a Professional </vt:lpstr>
      <vt:lpstr>PowerPoint Presentation</vt:lpstr>
      <vt:lpstr>PowerPoint Presentation</vt:lpstr>
      <vt:lpstr>Effective Professional Communication</vt:lpstr>
      <vt:lpstr>PowerPoint Presentation</vt:lpstr>
      <vt:lpstr>UNDERSTANDING WHAT EMPLOYERS EXPECT FROM YOU </vt:lpstr>
      <vt:lpstr>COMMUNICATING IN AN ORGANIZATIONAL CONTEXT </vt:lpstr>
      <vt:lpstr>PowerPoint Presentation</vt:lpstr>
      <vt:lpstr>ADOPTING AN AUDIENCE-CENTERED APPROACH </vt:lpstr>
      <vt:lpstr>Exploring the Communication Process </vt:lpstr>
      <vt:lpstr>THE BASIC COMMUNICATION MODEL </vt:lpstr>
      <vt:lpstr>THE BASIC COMMUNICATION MODEL </vt:lpstr>
      <vt:lpstr>BARRIERS IN THE COMMUNICATION ENVIRONMENT </vt:lpstr>
      <vt:lpstr>INSIDE THE MIND OF YOUR AUDIENCE </vt:lpstr>
      <vt:lpstr>PowerPoint Presentation</vt:lpstr>
      <vt:lpstr>INSIDE THE MIND OF YOUR AUDIENCE </vt:lpstr>
      <vt:lpstr>THE FUTURE OF COMMUNICATION  THE INTERNET OF THINGS  </vt:lpstr>
      <vt:lpstr>THE SOCIAL COMMUNICATION MODEL </vt:lpstr>
      <vt:lpstr>THE SOCIAL COMMUNICATION MODEL </vt:lpstr>
      <vt:lpstr>THE MOBILE REVOLUTION </vt:lpstr>
      <vt:lpstr>THE MOBILE REVOLUTION </vt:lpstr>
      <vt:lpstr>THE RISE OF MOBILE AS A COMMUNICATION PLATFORM </vt:lpstr>
      <vt:lpstr>THE RISE OF MOBILE AS A COMMUNICATION PLATFORM </vt:lpstr>
      <vt:lpstr>THE RISE OF MOBILE AS A COMMUNICATION PLATFORM </vt:lpstr>
      <vt:lpstr>PowerPoint Presentation</vt:lpstr>
      <vt:lpstr>USING TECHNOLOGY TO IMPROVE BUSINESS COMMUNICATION </vt:lpstr>
      <vt:lpstr>DIGITAL 1 SOCIAL 1 MOBILE: TODAY’S COMMUNICATION ENVIRONMENT </vt:lpstr>
      <vt:lpstr>DIGITAL 1 SOCIAL 1 MOBILE: TODAY’S COMMUNICATION ENVIRONMENT </vt:lpstr>
      <vt:lpstr>DIGITAL 1 SOCIAL 1 MOBILE: TODAY’S COMMUNICATION ENVIRONMENT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&amp; Business Writing</dc:title>
  <dc:creator>Noreen.ucj@gmail.com</dc:creator>
  <cp:lastModifiedBy>Noreen.ucj@gmail.com</cp:lastModifiedBy>
  <cp:revision>29</cp:revision>
  <dcterms:created xsi:type="dcterms:W3CDTF">2023-08-21T07:23:44Z</dcterms:created>
  <dcterms:modified xsi:type="dcterms:W3CDTF">2023-08-22T10:00:34Z</dcterms:modified>
</cp:coreProperties>
</file>