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67" r:id="rId10"/>
    <p:sldId id="268" r:id="rId11"/>
    <p:sldId id="264" r:id="rId12"/>
    <p:sldId id="269" r:id="rId13"/>
    <p:sldId id="270" r:id="rId14"/>
    <p:sldId id="266" r:id="rId15"/>
    <p:sldId id="271" r:id="rId16"/>
    <p:sldId id="272" r:id="rId17"/>
    <p:sldId id="273" r:id="rId18"/>
    <p:sldId id="274" r:id="rId19"/>
    <p:sldId id="284" r:id="rId20"/>
    <p:sldId id="280" r:id="rId21"/>
    <p:sldId id="275" r:id="rId22"/>
    <p:sldId id="276" r:id="rId23"/>
    <p:sldId id="278" r:id="rId24"/>
    <p:sldId id="277" r:id="rId25"/>
    <p:sldId id="281" r:id="rId26"/>
    <p:sldId id="282" r:id="rId27"/>
    <p:sldId id="283" r:id="rId28"/>
    <p:sldId id="285" r:id="rId29"/>
    <p:sldId id="279" r:id="rId30"/>
    <p:sldId id="286" r:id="rId31"/>
    <p:sldId id="288" r:id="rId32"/>
    <p:sldId id="287"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EE2FF4-C123-4CD3-8870-7B84A38B9CA8}" type="datetimeFigureOut">
              <a:rPr lang="en-GB" smtClean="0"/>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118706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E2FF4-C123-4CD3-8870-7B84A38B9CA8}" type="datetimeFigureOut">
              <a:rPr lang="en-GB" smtClean="0"/>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328206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E2FF4-C123-4CD3-8870-7B84A38B9CA8}" type="datetimeFigureOut">
              <a:rPr lang="en-GB" smtClean="0"/>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139460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E2FF4-C123-4CD3-8870-7B84A38B9CA8}" type="datetimeFigureOut">
              <a:rPr lang="en-GB" smtClean="0"/>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F17C551B-04A2-4BFE-AE13-DB37DB48E47C}"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01376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E2FF4-C123-4CD3-8870-7B84A38B9CA8}" type="datetimeFigureOut">
              <a:rPr lang="en-GB" smtClean="0"/>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2855396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EE2FF4-C123-4CD3-8870-7B84A38B9CA8}" type="datetimeFigureOut">
              <a:rPr lang="en-GB" smtClean="0"/>
              <a:t>21/08/2023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860758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EE2FF4-C123-4CD3-8870-7B84A38B9CA8}" type="datetimeFigureOut">
              <a:rPr lang="en-GB" smtClean="0"/>
              <a:t>21/08/2023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4062532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E2FF4-C123-4CD3-8870-7B84A38B9CA8}" type="datetimeFigureOut">
              <a:rPr lang="en-GB" smtClean="0"/>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284308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EEE2FF4-C123-4CD3-8870-7B84A38B9CA8}" type="datetimeFigureOut">
              <a:rPr lang="en-GB" smtClean="0"/>
              <a:t>21/08/2023</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7C551B-04A2-4BFE-AE13-DB37DB48E47C}" type="slidenum">
              <a:rPr lang="en-GB" smtClean="0"/>
              <a:t>‹#›</a:t>
            </a:fld>
            <a:endParaRPr lang="en-GB"/>
          </a:p>
        </p:txBody>
      </p:sp>
    </p:spTree>
    <p:extLst>
      <p:ext uri="{BB962C8B-B14F-4D97-AF65-F5344CB8AC3E}">
        <p14:creationId xmlns:p14="http://schemas.microsoft.com/office/powerpoint/2010/main" val="327026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E2FF4-C123-4CD3-8870-7B84A38B9CA8}" type="datetimeFigureOut">
              <a:rPr lang="en-GB" smtClean="0"/>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49495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E2FF4-C123-4CD3-8870-7B84A38B9CA8}" type="datetimeFigureOut">
              <a:rPr lang="en-GB" smtClean="0"/>
              <a:t>21/08/2023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134207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EE2FF4-C123-4CD3-8870-7B84A38B9CA8}" type="datetimeFigureOut">
              <a:rPr lang="en-GB" smtClean="0"/>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135638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E2FF4-C123-4CD3-8870-7B84A38B9CA8}" type="datetimeFigureOut">
              <a:rPr lang="en-GB" smtClean="0"/>
              <a:t>21/08/2023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2186786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EE2FF4-C123-4CD3-8870-7B84A38B9CA8}" type="datetimeFigureOut">
              <a:rPr lang="en-GB" smtClean="0"/>
              <a:t>21/08/2023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20643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EEE2FF4-C123-4CD3-8870-7B84A38B9CA8}" type="datetimeFigureOut">
              <a:rPr lang="en-GB" smtClean="0"/>
              <a:t>21/08/2023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384320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E2FF4-C123-4CD3-8870-7B84A38B9CA8}" type="datetimeFigureOut">
              <a:rPr lang="en-GB" smtClean="0"/>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103338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EE2FF4-C123-4CD3-8870-7B84A38B9CA8}" type="datetimeFigureOut">
              <a:rPr lang="en-GB" smtClean="0"/>
              <a:t>21/08/2023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7C551B-04A2-4BFE-AE13-DB37DB48E47C}" type="slidenum">
              <a:rPr lang="en-GB" smtClean="0"/>
              <a:t>‹#›</a:t>
            </a:fld>
            <a:endParaRPr lang="en-GB"/>
          </a:p>
        </p:txBody>
      </p:sp>
    </p:spTree>
    <p:extLst>
      <p:ext uri="{BB962C8B-B14F-4D97-AF65-F5344CB8AC3E}">
        <p14:creationId xmlns:p14="http://schemas.microsoft.com/office/powerpoint/2010/main" val="153066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EE2FF4-C123-4CD3-8870-7B84A38B9CA8}" type="datetimeFigureOut">
              <a:rPr lang="en-GB" smtClean="0"/>
              <a:t>21/08/2023</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7C551B-04A2-4BFE-AE13-DB37DB48E47C}" type="slidenum">
              <a:rPr lang="en-GB" smtClean="0"/>
              <a:t>‹#›</a:t>
            </a:fld>
            <a:endParaRPr lang="en-GB"/>
          </a:p>
        </p:txBody>
      </p:sp>
    </p:spTree>
    <p:extLst>
      <p:ext uri="{BB962C8B-B14F-4D97-AF65-F5344CB8AC3E}">
        <p14:creationId xmlns:p14="http://schemas.microsoft.com/office/powerpoint/2010/main" val="28866466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4735-5979-8CEE-5127-01511CD8923F}"/>
              </a:ext>
            </a:extLst>
          </p:cNvPr>
          <p:cNvSpPr>
            <a:spLocks noGrp="1"/>
          </p:cNvSpPr>
          <p:nvPr>
            <p:ph type="ctrTitle"/>
          </p:nvPr>
        </p:nvSpPr>
        <p:spPr/>
        <p:txBody>
          <a:bodyPr/>
          <a:lstStyle/>
          <a:p>
            <a:r>
              <a:rPr lang="en-US" dirty="0"/>
              <a:t>Technical &amp; Business Writing</a:t>
            </a:r>
            <a:endParaRPr lang="en-GB" dirty="0"/>
          </a:p>
        </p:txBody>
      </p:sp>
      <p:sp>
        <p:nvSpPr>
          <p:cNvPr id="3" name="Subtitle 2">
            <a:extLst>
              <a:ext uri="{FF2B5EF4-FFF2-40B4-BE49-F238E27FC236}">
                <a16:creationId xmlns:a16="http://schemas.microsoft.com/office/drawing/2014/main" id="{8970C581-C5AC-273E-CA66-A5E53CBCB282}"/>
              </a:ext>
            </a:extLst>
          </p:cNvPr>
          <p:cNvSpPr>
            <a:spLocks noGrp="1"/>
          </p:cNvSpPr>
          <p:nvPr>
            <p:ph type="subTitle" idx="1"/>
          </p:nvPr>
        </p:nvSpPr>
        <p:spPr/>
        <p:txBody>
          <a:bodyPr/>
          <a:lstStyle/>
          <a:p>
            <a:r>
              <a:rPr lang="en-US" dirty="0"/>
              <a:t>Lecture 1</a:t>
            </a:r>
          </a:p>
          <a:p>
            <a:r>
              <a:rPr lang="en-US" dirty="0"/>
              <a:t>Noreen Shah</a:t>
            </a:r>
            <a:endParaRPr lang="en-GB" dirty="0"/>
          </a:p>
        </p:txBody>
      </p:sp>
    </p:spTree>
    <p:extLst>
      <p:ext uri="{BB962C8B-B14F-4D97-AF65-F5344CB8AC3E}">
        <p14:creationId xmlns:p14="http://schemas.microsoft.com/office/powerpoint/2010/main" val="298407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29BB-788E-92CD-EDA8-150FAD0D0882}"/>
              </a:ext>
            </a:extLst>
          </p:cNvPr>
          <p:cNvSpPr>
            <a:spLocks noGrp="1"/>
          </p:cNvSpPr>
          <p:nvPr>
            <p:ph type="title"/>
          </p:nvPr>
        </p:nvSpPr>
        <p:spPr/>
        <p:txBody>
          <a:bodyPr/>
          <a:lstStyle/>
          <a:p>
            <a:r>
              <a:rPr lang="en-US" dirty="0"/>
              <a:t>Answers:</a:t>
            </a:r>
            <a:endParaRPr lang="en-GB" dirty="0"/>
          </a:p>
        </p:txBody>
      </p:sp>
      <p:sp>
        <p:nvSpPr>
          <p:cNvPr id="3" name="Content Placeholder 2">
            <a:extLst>
              <a:ext uri="{FF2B5EF4-FFF2-40B4-BE49-F238E27FC236}">
                <a16:creationId xmlns:a16="http://schemas.microsoft.com/office/drawing/2014/main" id="{D1DE19B1-A651-7095-2AD5-5C47716D980B}"/>
              </a:ext>
            </a:extLst>
          </p:cNvPr>
          <p:cNvSpPr>
            <a:spLocks noGrp="1"/>
          </p:cNvSpPr>
          <p:nvPr>
            <p:ph idx="1"/>
          </p:nvPr>
        </p:nvSpPr>
        <p:spPr/>
        <p:txBody>
          <a:bodyPr>
            <a:normAutofit lnSpcReduction="10000"/>
          </a:bodyPr>
          <a:lstStyle/>
          <a:p>
            <a:pPr algn="l">
              <a:buFont typeface="+mj-lt"/>
              <a:buAutoNum type="arabicPeriod"/>
            </a:pPr>
            <a:r>
              <a:rPr lang="en-US" b="0" i="0" dirty="0">
                <a:solidFill>
                  <a:srgbClr val="374151"/>
                </a:solidFill>
                <a:effectLst/>
                <a:latin typeface="Söhne"/>
              </a:rPr>
              <a:t>Revised Sentence: "The software interface was improved through user-centered design changes to enhance user experience."</a:t>
            </a:r>
          </a:p>
          <a:p>
            <a:pPr algn="l">
              <a:buFont typeface="+mj-lt"/>
              <a:buAutoNum type="arabicPeriod"/>
            </a:pPr>
            <a:r>
              <a:rPr lang="en-US" b="0" i="0" dirty="0">
                <a:solidFill>
                  <a:srgbClr val="374151"/>
                </a:solidFill>
                <a:effectLst/>
                <a:latin typeface="Söhne"/>
              </a:rPr>
              <a:t>Revised Sentence: "The study found a correlation between increased screen time and decreased attention span."</a:t>
            </a:r>
          </a:p>
          <a:p>
            <a:pPr algn="l">
              <a:buFont typeface="+mj-lt"/>
              <a:buAutoNum type="arabicPeriod"/>
            </a:pPr>
            <a:r>
              <a:rPr lang="en-US" b="0" i="0" dirty="0">
                <a:solidFill>
                  <a:srgbClr val="374151"/>
                </a:solidFill>
                <a:effectLst/>
                <a:latin typeface="Söhne"/>
              </a:rPr>
              <a:t>Revised Sentence: "The experiment showed reduced energy consumption due to advanced power-saving algorithms."</a:t>
            </a:r>
          </a:p>
          <a:p>
            <a:pPr algn="l">
              <a:buFont typeface="+mj-lt"/>
              <a:buAutoNum type="arabicPeriod"/>
            </a:pPr>
            <a:r>
              <a:rPr lang="en-US" b="0" i="0" dirty="0">
                <a:solidFill>
                  <a:srgbClr val="374151"/>
                </a:solidFill>
                <a:effectLst/>
                <a:latin typeface="Söhne"/>
              </a:rPr>
              <a:t>Revised Sentence: "The procedure uses cutting-edge technology to streamline workflows and increase efficiency."</a:t>
            </a:r>
          </a:p>
          <a:p>
            <a:pPr algn="l">
              <a:buFont typeface="+mj-lt"/>
              <a:buAutoNum type="arabicPeriod"/>
            </a:pPr>
            <a:r>
              <a:rPr lang="en-US" b="0" i="0" dirty="0">
                <a:solidFill>
                  <a:srgbClr val="374151"/>
                </a:solidFill>
                <a:effectLst/>
                <a:latin typeface="Söhne"/>
              </a:rPr>
              <a:t>Revised Sentence: "The manual offers step-by-step instructions for product assembly."</a:t>
            </a:r>
          </a:p>
          <a:p>
            <a:endParaRPr lang="en-GB" dirty="0"/>
          </a:p>
        </p:txBody>
      </p:sp>
    </p:spTree>
    <p:extLst>
      <p:ext uri="{BB962C8B-B14F-4D97-AF65-F5344CB8AC3E}">
        <p14:creationId xmlns:p14="http://schemas.microsoft.com/office/powerpoint/2010/main" val="136016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626E-4F70-0E07-1C21-755F13FD0088}"/>
              </a:ext>
            </a:extLst>
          </p:cNvPr>
          <p:cNvSpPr>
            <a:spLocks noGrp="1"/>
          </p:cNvSpPr>
          <p:nvPr>
            <p:ph type="title"/>
          </p:nvPr>
        </p:nvSpPr>
        <p:spPr/>
        <p:txBody>
          <a:bodyPr/>
          <a:lstStyle/>
          <a:p>
            <a:r>
              <a:rPr lang="en-US" b="1" i="0" dirty="0">
                <a:effectLst/>
                <a:latin typeface="Söhne"/>
              </a:rPr>
              <a:t>Accuracy:</a:t>
            </a:r>
            <a:endParaRPr lang="en-GB" dirty="0"/>
          </a:p>
        </p:txBody>
      </p:sp>
      <p:sp>
        <p:nvSpPr>
          <p:cNvPr id="3" name="Content Placeholder 2">
            <a:extLst>
              <a:ext uri="{FF2B5EF4-FFF2-40B4-BE49-F238E27FC236}">
                <a16:creationId xmlns:a16="http://schemas.microsoft.com/office/drawing/2014/main" id="{3227C2DA-E6B3-484B-F8EF-5DABA392137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Providing accurate and reliable information that can be trusted by the readers.</a:t>
            </a:r>
          </a:p>
          <a:p>
            <a:r>
              <a:rPr lang="en-US" b="0" i="0" dirty="0">
                <a:solidFill>
                  <a:srgbClr val="374151"/>
                </a:solidFill>
                <a:effectLst/>
                <a:latin typeface="Söhne"/>
              </a:rPr>
              <a:t>Example: Original Sentence: "The software has been proven to reduce errors by 90%, according to user feedback." </a:t>
            </a:r>
          </a:p>
          <a:p>
            <a:r>
              <a:rPr lang="en-US" b="0" i="0" dirty="0">
                <a:solidFill>
                  <a:srgbClr val="374151"/>
                </a:solidFill>
                <a:effectLst/>
                <a:latin typeface="Söhne"/>
              </a:rPr>
              <a:t>Revised Sentence: "User feedback indicates that the software reduces errors by 90%."</a:t>
            </a:r>
            <a:endParaRPr lang="en-GB" dirty="0"/>
          </a:p>
        </p:txBody>
      </p:sp>
    </p:spTree>
    <p:extLst>
      <p:ext uri="{BB962C8B-B14F-4D97-AF65-F5344CB8AC3E}">
        <p14:creationId xmlns:p14="http://schemas.microsoft.com/office/powerpoint/2010/main" val="401184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EA00-1D4A-76B4-ADDD-F29720F14FD3}"/>
              </a:ext>
            </a:extLst>
          </p:cNvPr>
          <p:cNvSpPr>
            <a:spLocks noGrp="1"/>
          </p:cNvSpPr>
          <p:nvPr>
            <p:ph type="title"/>
          </p:nvPr>
        </p:nvSpPr>
        <p:spPr/>
        <p:txBody>
          <a:bodyPr/>
          <a:lstStyle/>
          <a:p>
            <a:r>
              <a:rPr lang="en-US" b="1" i="0" dirty="0">
                <a:effectLst/>
                <a:latin typeface="Söhne"/>
              </a:rPr>
              <a:t>Exercise Sentences for Accuracy:</a:t>
            </a:r>
            <a:endParaRPr lang="en-GB" dirty="0"/>
          </a:p>
        </p:txBody>
      </p:sp>
      <p:sp>
        <p:nvSpPr>
          <p:cNvPr id="3" name="Content Placeholder 2">
            <a:extLst>
              <a:ext uri="{FF2B5EF4-FFF2-40B4-BE49-F238E27FC236}">
                <a16:creationId xmlns:a16="http://schemas.microsoft.com/office/drawing/2014/main" id="{D41D46FA-3B29-E65C-4D84-FA99B677C9F4}"/>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374151"/>
                </a:solidFill>
                <a:effectLst/>
                <a:latin typeface="Söhne"/>
              </a:rPr>
              <a:t>Original Sentence: "The research study found that 75% of participants experienced improvement in their symptoms after taking the experimental medication." Revised Sentence:</a:t>
            </a:r>
          </a:p>
          <a:p>
            <a:pPr algn="l">
              <a:buFont typeface="+mj-lt"/>
              <a:buAutoNum type="arabicPeriod"/>
            </a:pPr>
            <a:r>
              <a:rPr lang="en-US" b="0" i="0" dirty="0">
                <a:solidFill>
                  <a:srgbClr val="374151"/>
                </a:solidFill>
                <a:effectLst/>
                <a:latin typeface="Söhne"/>
              </a:rPr>
              <a:t>Original Sentence: "The new version of the app is faster and more reliable, resulting in an 80% decrease in crashes." Revised Sentence:</a:t>
            </a:r>
          </a:p>
          <a:p>
            <a:pPr algn="l">
              <a:buFont typeface="+mj-lt"/>
              <a:buAutoNum type="arabicPeriod"/>
            </a:pPr>
            <a:r>
              <a:rPr lang="en-US" b="0" i="0" dirty="0">
                <a:solidFill>
                  <a:srgbClr val="374151"/>
                </a:solidFill>
                <a:effectLst/>
                <a:latin typeface="Söhne"/>
              </a:rPr>
              <a:t>Original Sentence: "The company's revenue increased by over 150% in the last quarter due to successful marketing strategies." Revised Sentence:</a:t>
            </a:r>
          </a:p>
          <a:p>
            <a:pPr algn="l">
              <a:buFont typeface="+mj-lt"/>
              <a:buAutoNum type="arabicPeriod"/>
            </a:pPr>
            <a:r>
              <a:rPr lang="en-US" b="0" i="0" dirty="0">
                <a:solidFill>
                  <a:srgbClr val="374151"/>
                </a:solidFill>
                <a:effectLst/>
                <a:latin typeface="Söhne"/>
              </a:rPr>
              <a:t>Original Sentence: "The laboratory analysis revealed that the chemical reaction produced a compound with a melting point of approximately 350 degrees Celsius." Revised Sentence:</a:t>
            </a:r>
          </a:p>
          <a:p>
            <a:pPr algn="l">
              <a:buFont typeface="+mj-lt"/>
              <a:buAutoNum type="arabicPeriod"/>
            </a:pPr>
            <a:r>
              <a:rPr lang="en-US" b="0" i="0" dirty="0">
                <a:solidFill>
                  <a:srgbClr val="374151"/>
                </a:solidFill>
                <a:effectLst/>
                <a:latin typeface="Söhne"/>
              </a:rPr>
              <a:t>Original Sentence: "The survey showed that 95% of respondents prefer online shopping due to its convenience and accessibility." Revised Sentence:</a:t>
            </a:r>
          </a:p>
          <a:p>
            <a:endParaRPr lang="en-GB" dirty="0"/>
          </a:p>
        </p:txBody>
      </p:sp>
    </p:spTree>
    <p:extLst>
      <p:ext uri="{BB962C8B-B14F-4D97-AF65-F5344CB8AC3E}">
        <p14:creationId xmlns:p14="http://schemas.microsoft.com/office/powerpoint/2010/main" val="337717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8BD2-437E-8564-4BAB-F558472C3AF7}"/>
              </a:ext>
            </a:extLst>
          </p:cNvPr>
          <p:cNvSpPr>
            <a:spLocks noGrp="1"/>
          </p:cNvSpPr>
          <p:nvPr>
            <p:ph type="title"/>
          </p:nvPr>
        </p:nvSpPr>
        <p:spPr/>
        <p:txBody>
          <a:bodyPr/>
          <a:lstStyle/>
          <a:p>
            <a:r>
              <a:rPr lang="en-US" dirty="0"/>
              <a:t>Answers:</a:t>
            </a:r>
            <a:endParaRPr lang="en-GB" dirty="0"/>
          </a:p>
        </p:txBody>
      </p:sp>
      <p:sp>
        <p:nvSpPr>
          <p:cNvPr id="3" name="Content Placeholder 2">
            <a:extLst>
              <a:ext uri="{FF2B5EF4-FFF2-40B4-BE49-F238E27FC236}">
                <a16:creationId xmlns:a16="http://schemas.microsoft.com/office/drawing/2014/main" id="{2D80D066-CC80-334D-BCF6-E57C2E410A6B}"/>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374151"/>
                </a:solidFill>
                <a:effectLst/>
                <a:latin typeface="Söhne"/>
              </a:rPr>
              <a:t>Revised Sentence: "The research study showed that 75% of participants experienced symptom improvement with the experimental medication."</a:t>
            </a:r>
          </a:p>
          <a:p>
            <a:pPr algn="l">
              <a:buFont typeface="+mj-lt"/>
              <a:buAutoNum type="arabicPeriod"/>
            </a:pPr>
            <a:r>
              <a:rPr lang="en-US" b="0" i="0" dirty="0">
                <a:solidFill>
                  <a:srgbClr val="374151"/>
                </a:solidFill>
                <a:effectLst/>
                <a:latin typeface="Söhne"/>
              </a:rPr>
              <a:t>Revised Sentence: "The new app version is faster and more reliable, resulting in an 80% reduction in crashes."</a:t>
            </a:r>
          </a:p>
          <a:p>
            <a:pPr algn="l">
              <a:buFont typeface="+mj-lt"/>
              <a:buAutoNum type="arabicPeriod"/>
            </a:pPr>
            <a:r>
              <a:rPr lang="en-US" b="0" i="0" dirty="0">
                <a:solidFill>
                  <a:srgbClr val="374151"/>
                </a:solidFill>
                <a:effectLst/>
                <a:latin typeface="Söhne"/>
              </a:rPr>
              <a:t>Revised Sentence: "The company's revenue increased by over 150% in the last quarter due to successful marketing strategies."</a:t>
            </a:r>
          </a:p>
          <a:p>
            <a:pPr algn="l">
              <a:buFont typeface="+mj-lt"/>
              <a:buAutoNum type="arabicPeriod"/>
            </a:pPr>
            <a:r>
              <a:rPr lang="en-US" b="0" i="0" dirty="0">
                <a:solidFill>
                  <a:srgbClr val="374151"/>
                </a:solidFill>
                <a:effectLst/>
                <a:latin typeface="Söhne"/>
              </a:rPr>
              <a:t>Revised Sentence: "Laboratory analysis revealed that the chemical reaction produced a compound with a melting point of approximately 350 degrees Celsius."</a:t>
            </a:r>
          </a:p>
          <a:p>
            <a:pPr algn="l">
              <a:buFont typeface="+mj-lt"/>
              <a:buAutoNum type="arabicPeriod"/>
            </a:pPr>
            <a:r>
              <a:rPr lang="en-US" b="0" i="0" dirty="0">
                <a:solidFill>
                  <a:srgbClr val="374151"/>
                </a:solidFill>
                <a:effectLst/>
                <a:latin typeface="Söhne"/>
              </a:rPr>
              <a:t>Revised Sentence: "The survey indicated that 95% of respondents prefer online shopping due to its convenience and accessibility."</a:t>
            </a:r>
          </a:p>
          <a:p>
            <a:endParaRPr lang="en-GB" dirty="0"/>
          </a:p>
        </p:txBody>
      </p:sp>
    </p:spTree>
    <p:extLst>
      <p:ext uri="{BB962C8B-B14F-4D97-AF65-F5344CB8AC3E}">
        <p14:creationId xmlns:p14="http://schemas.microsoft.com/office/powerpoint/2010/main" val="246553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17D4-B1C1-8986-13EA-B8E5F918E868}"/>
              </a:ext>
            </a:extLst>
          </p:cNvPr>
          <p:cNvSpPr>
            <a:spLocks noGrp="1"/>
          </p:cNvSpPr>
          <p:nvPr>
            <p:ph type="title"/>
          </p:nvPr>
        </p:nvSpPr>
        <p:spPr/>
        <p:txBody>
          <a:bodyPr/>
          <a:lstStyle/>
          <a:p>
            <a:r>
              <a:rPr lang="en-US" b="1" i="0" dirty="0">
                <a:effectLst/>
                <a:latin typeface="Söhne"/>
              </a:rPr>
              <a:t>Conciseness:</a:t>
            </a:r>
            <a:endParaRPr lang="en-GB" dirty="0"/>
          </a:p>
        </p:txBody>
      </p:sp>
      <p:sp>
        <p:nvSpPr>
          <p:cNvPr id="3" name="Content Placeholder 2">
            <a:extLst>
              <a:ext uri="{FF2B5EF4-FFF2-40B4-BE49-F238E27FC236}">
                <a16:creationId xmlns:a16="http://schemas.microsoft.com/office/drawing/2014/main" id="{5F14A059-717A-D56A-C16A-BD2421D31F44}"/>
              </a:ext>
            </a:extLst>
          </p:cNvPr>
          <p:cNvSpPr>
            <a:spLocks noGrp="1"/>
          </p:cNvSpPr>
          <p:nvPr>
            <p:ph idx="1"/>
          </p:nvPr>
        </p:nvSpPr>
        <p:spPr/>
        <p:txBody>
          <a:bodyPr/>
          <a:lstStyle/>
          <a:p>
            <a:r>
              <a:rPr lang="en-US" b="0" i="0" dirty="0">
                <a:solidFill>
                  <a:srgbClr val="374151"/>
                </a:solidFill>
                <a:effectLst/>
                <a:latin typeface="Söhne"/>
              </a:rPr>
              <a:t>Delivering information in a concise manner, eliminating unnecessary jargon or verbosity.</a:t>
            </a:r>
          </a:p>
          <a:p>
            <a:r>
              <a:rPr lang="en-US" b="0" i="0" dirty="0">
                <a:solidFill>
                  <a:srgbClr val="374151"/>
                </a:solidFill>
                <a:effectLst/>
                <a:latin typeface="Söhne"/>
              </a:rPr>
              <a:t>Example: Original Sentence: "The report was written with the intention of providing a detailed analysis of the company's financial performance over the past year." </a:t>
            </a:r>
          </a:p>
          <a:p>
            <a:r>
              <a:rPr lang="en-US" b="0" i="0" dirty="0">
                <a:solidFill>
                  <a:srgbClr val="374151"/>
                </a:solidFill>
                <a:effectLst/>
                <a:latin typeface="Söhne"/>
              </a:rPr>
              <a:t>Revised Sentence: "The report analyzes the company's financial performance over the past year."</a:t>
            </a:r>
            <a:endParaRPr lang="en-GB" dirty="0"/>
          </a:p>
        </p:txBody>
      </p:sp>
    </p:spTree>
    <p:extLst>
      <p:ext uri="{BB962C8B-B14F-4D97-AF65-F5344CB8AC3E}">
        <p14:creationId xmlns:p14="http://schemas.microsoft.com/office/powerpoint/2010/main" val="341318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3251-2806-1ECC-10E7-016D4A60E4D0}"/>
              </a:ext>
            </a:extLst>
          </p:cNvPr>
          <p:cNvSpPr>
            <a:spLocks noGrp="1"/>
          </p:cNvSpPr>
          <p:nvPr>
            <p:ph type="title"/>
          </p:nvPr>
        </p:nvSpPr>
        <p:spPr/>
        <p:txBody>
          <a:bodyPr/>
          <a:lstStyle/>
          <a:p>
            <a:r>
              <a:rPr lang="en-US" b="1" i="0" dirty="0">
                <a:effectLst/>
                <a:latin typeface="Söhne"/>
              </a:rPr>
              <a:t>Exercise Sentences for Conciseness:</a:t>
            </a:r>
            <a:endParaRPr lang="en-GB" dirty="0"/>
          </a:p>
        </p:txBody>
      </p:sp>
      <p:sp>
        <p:nvSpPr>
          <p:cNvPr id="3" name="Content Placeholder 2">
            <a:extLst>
              <a:ext uri="{FF2B5EF4-FFF2-40B4-BE49-F238E27FC236}">
                <a16:creationId xmlns:a16="http://schemas.microsoft.com/office/drawing/2014/main" id="{FA9CF56F-EE2A-02A9-E361-F4D8B136FD33}"/>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374151"/>
                </a:solidFill>
                <a:effectLst/>
                <a:latin typeface="Söhne"/>
              </a:rPr>
              <a:t>Original Sentence: "The presentation will cover a wide range of topics, including the company's history, current projects, and future plans." </a:t>
            </a:r>
          </a:p>
          <a:p>
            <a:pPr algn="l">
              <a:buFont typeface="+mj-lt"/>
              <a:buAutoNum type="arabicPeriod"/>
            </a:pPr>
            <a:r>
              <a:rPr lang="en-US" b="0" i="0" dirty="0">
                <a:solidFill>
                  <a:srgbClr val="374151"/>
                </a:solidFill>
                <a:effectLst/>
                <a:latin typeface="Söhne"/>
              </a:rPr>
              <a:t>Original Sentence: "The software update includes a number of bug fixes that have been identified by users who have encountered issues.“</a:t>
            </a:r>
          </a:p>
          <a:p>
            <a:pPr algn="l">
              <a:buFont typeface="+mj-lt"/>
              <a:buAutoNum type="arabicPeriod"/>
            </a:pPr>
            <a:r>
              <a:rPr lang="en-US" b="0" i="0" dirty="0">
                <a:solidFill>
                  <a:srgbClr val="374151"/>
                </a:solidFill>
                <a:effectLst/>
                <a:latin typeface="Söhne"/>
              </a:rPr>
              <a:t>Original Sentence: "The research study conducted an investigation into the impact of social media usage on mental health among young adults between the ages of 18 and 25." </a:t>
            </a:r>
          </a:p>
          <a:p>
            <a:pPr algn="l">
              <a:buFont typeface="+mj-lt"/>
              <a:buAutoNum type="arabicPeriod"/>
            </a:pPr>
            <a:r>
              <a:rPr lang="en-US" b="0" i="0" dirty="0">
                <a:solidFill>
                  <a:srgbClr val="374151"/>
                </a:solidFill>
                <a:effectLst/>
                <a:latin typeface="Söhne"/>
              </a:rPr>
              <a:t>Original Sentence: "The workshop will provide participants with the opportunity to learn new skills that can be applied in real-world situations and scenarios.“</a:t>
            </a:r>
          </a:p>
          <a:p>
            <a:pPr algn="l">
              <a:buFont typeface="+mj-lt"/>
              <a:buAutoNum type="arabicPeriod"/>
            </a:pPr>
            <a:r>
              <a:rPr lang="en-US" b="0" i="0" dirty="0">
                <a:solidFill>
                  <a:srgbClr val="374151"/>
                </a:solidFill>
                <a:effectLst/>
                <a:latin typeface="Söhne"/>
              </a:rPr>
              <a:t>Original Sentence: "The policy outlines a set of guidelines and procedures that employees are expected to adhere to in order to maintain a safe and respectful work environment."</a:t>
            </a:r>
            <a:endParaRPr lang="en-GB" dirty="0"/>
          </a:p>
        </p:txBody>
      </p:sp>
    </p:spTree>
    <p:extLst>
      <p:ext uri="{BB962C8B-B14F-4D97-AF65-F5344CB8AC3E}">
        <p14:creationId xmlns:p14="http://schemas.microsoft.com/office/powerpoint/2010/main" val="429057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E206-E003-0E38-8ADC-5C55A5377069}"/>
              </a:ext>
            </a:extLst>
          </p:cNvPr>
          <p:cNvSpPr>
            <a:spLocks noGrp="1"/>
          </p:cNvSpPr>
          <p:nvPr>
            <p:ph type="title"/>
          </p:nvPr>
        </p:nvSpPr>
        <p:spPr/>
        <p:txBody>
          <a:bodyPr/>
          <a:lstStyle/>
          <a:p>
            <a:r>
              <a:rPr lang="en-US" dirty="0"/>
              <a:t>Answers:</a:t>
            </a:r>
            <a:endParaRPr lang="en-GB" dirty="0"/>
          </a:p>
        </p:txBody>
      </p:sp>
      <p:sp>
        <p:nvSpPr>
          <p:cNvPr id="3" name="Content Placeholder 2">
            <a:extLst>
              <a:ext uri="{FF2B5EF4-FFF2-40B4-BE49-F238E27FC236}">
                <a16:creationId xmlns:a16="http://schemas.microsoft.com/office/drawing/2014/main" id="{940317BB-AB52-25AB-BF0F-B659EEAC872A}"/>
              </a:ext>
            </a:extLst>
          </p:cNvPr>
          <p:cNvSpPr>
            <a:spLocks noGrp="1"/>
          </p:cNvSpPr>
          <p:nvPr>
            <p:ph idx="1"/>
          </p:nvPr>
        </p:nvSpPr>
        <p:spPr/>
        <p:txBody>
          <a:bodyPr>
            <a:normAutofit lnSpcReduction="10000"/>
          </a:bodyPr>
          <a:lstStyle/>
          <a:p>
            <a:pPr algn="l">
              <a:buFont typeface="+mj-lt"/>
              <a:buAutoNum type="arabicPeriod"/>
            </a:pPr>
            <a:r>
              <a:rPr lang="en-US" b="0" i="0" dirty="0">
                <a:solidFill>
                  <a:srgbClr val="374151"/>
                </a:solidFill>
                <a:effectLst/>
                <a:latin typeface="Söhne"/>
              </a:rPr>
              <a:t>Revised Sentence: "The presentation will cover the company's history, current projects, and future plans."</a:t>
            </a:r>
          </a:p>
          <a:p>
            <a:pPr algn="l">
              <a:buFont typeface="+mj-lt"/>
              <a:buAutoNum type="arabicPeriod"/>
            </a:pPr>
            <a:r>
              <a:rPr lang="en-US" b="0" i="0" dirty="0">
                <a:solidFill>
                  <a:srgbClr val="374151"/>
                </a:solidFill>
                <a:effectLst/>
                <a:latin typeface="Söhne"/>
              </a:rPr>
              <a:t>Revised Sentence: "The software update includes bug fixes identified by users who encountered issues."</a:t>
            </a:r>
          </a:p>
          <a:p>
            <a:pPr algn="l">
              <a:buFont typeface="+mj-lt"/>
              <a:buAutoNum type="arabicPeriod"/>
            </a:pPr>
            <a:r>
              <a:rPr lang="en-US" b="0" i="0" dirty="0">
                <a:solidFill>
                  <a:srgbClr val="374151"/>
                </a:solidFill>
                <a:effectLst/>
                <a:latin typeface="Söhne"/>
              </a:rPr>
              <a:t>Revised Sentence: "The study investigated the impact of social media usage on mental health among adults aged 18 to 25."</a:t>
            </a:r>
          </a:p>
          <a:p>
            <a:pPr algn="l">
              <a:buFont typeface="+mj-lt"/>
              <a:buAutoNum type="arabicPeriod"/>
            </a:pPr>
            <a:r>
              <a:rPr lang="en-US" b="0" i="0" dirty="0">
                <a:solidFill>
                  <a:srgbClr val="374151"/>
                </a:solidFill>
                <a:effectLst/>
                <a:latin typeface="Söhne"/>
              </a:rPr>
              <a:t>Revised Sentence: "The workshop equips participants with skills applicable in real-world scenarios."</a:t>
            </a:r>
          </a:p>
          <a:p>
            <a:pPr algn="l">
              <a:buFont typeface="+mj-lt"/>
              <a:buAutoNum type="arabicPeriod"/>
            </a:pPr>
            <a:r>
              <a:rPr lang="en-US" b="0" i="0" dirty="0">
                <a:solidFill>
                  <a:srgbClr val="374151"/>
                </a:solidFill>
                <a:effectLst/>
                <a:latin typeface="Söhne"/>
              </a:rPr>
              <a:t>Revised Sentence: "The policy outlines guidelines and procedures for maintaining a safe and respectful work environment."</a:t>
            </a:r>
          </a:p>
          <a:p>
            <a:endParaRPr lang="en-GB" dirty="0"/>
          </a:p>
        </p:txBody>
      </p:sp>
    </p:spTree>
    <p:extLst>
      <p:ext uri="{BB962C8B-B14F-4D97-AF65-F5344CB8AC3E}">
        <p14:creationId xmlns:p14="http://schemas.microsoft.com/office/powerpoint/2010/main" val="4091802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ABB9-6ADB-89E6-25C4-B81F17448ED4}"/>
              </a:ext>
            </a:extLst>
          </p:cNvPr>
          <p:cNvSpPr>
            <a:spLocks noGrp="1"/>
          </p:cNvSpPr>
          <p:nvPr>
            <p:ph type="title"/>
          </p:nvPr>
        </p:nvSpPr>
        <p:spPr/>
        <p:txBody>
          <a:bodyPr/>
          <a:lstStyle/>
          <a:p>
            <a:r>
              <a:rPr lang="en-US" b="1" i="0" dirty="0">
                <a:effectLst/>
                <a:latin typeface="Söhne"/>
              </a:rPr>
              <a:t>Importance of Business Writing:</a:t>
            </a:r>
            <a:endParaRPr lang="en-GB" dirty="0"/>
          </a:p>
        </p:txBody>
      </p:sp>
      <p:sp>
        <p:nvSpPr>
          <p:cNvPr id="3" name="Content Placeholder 2">
            <a:extLst>
              <a:ext uri="{FF2B5EF4-FFF2-40B4-BE49-F238E27FC236}">
                <a16:creationId xmlns:a16="http://schemas.microsoft.com/office/drawing/2014/main" id="{86769322-F834-FAD5-74A6-7F7E6AD4ED3A}"/>
              </a:ext>
            </a:extLst>
          </p:cNvPr>
          <p:cNvSpPr>
            <a:spLocks noGrp="1"/>
          </p:cNvSpPr>
          <p:nvPr>
            <p:ph idx="1"/>
          </p:nvPr>
        </p:nvSpPr>
        <p:spPr/>
        <p:txBody>
          <a:bodyPr>
            <a:normAutofit fontScale="85000" lnSpcReduction="10000"/>
          </a:bodyPr>
          <a:lstStyle/>
          <a:p>
            <a:pPr marL="0" indent="0" algn="l">
              <a:buNone/>
            </a:pPr>
            <a:r>
              <a:rPr lang="en-US" b="0" i="0" dirty="0">
                <a:solidFill>
                  <a:srgbClr val="374151"/>
                </a:solidFill>
                <a:effectLst/>
                <a:latin typeface="Söhne"/>
              </a:rPr>
              <a:t>Business writing, on the other hand, focuses on communication within a corporate or professional context. Whether it's emails, proposals, memos, or presentations, effective business writing is crucial for conveying ideas, making persuasive arguments, and maintaining professional relationships. Key aspects of business writing include:</a:t>
            </a:r>
          </a:p>
          <a:p>
            <a:pPr algn="l">
              <a:buFont typeface="Arial" panose="020B0604020202020204" pitchFamily="34" charset="0"/>
              <a:buChar char="•"/>
            </a:pPr>
            <a:r>
              <a:rPr lang="en-US" b="1" i="0" dirty="0">
                <a:solidFill>
                  <a:srgbClr val="374151"/>
                </a:solidFill>
                <a:effectLst/>
                <a:latin typeface="Söhne"/>
              </a:rPr>
              <a:t>Clarity:</a:t>
            </a:r>
            <a:r>
              <a:rPr lang="en-US" b="0" i="0" dirty="0">
                <a:solidFill>
                  <a:srgbClr val="374151"/>
                </a:solidFill>
                <a:effectLst/>
                <a:latin typeface="Söhne"/>
              </a:rPr>
              <a:t> Clearly articulating ideas to avoid misunderstandings and confusion.</a:t>
            </a:r>
          </a:p>
          <a:p>
            <a:r>
              <a:rPr lang="en-US" b="1" i="0" dirty="0">
                <a:solidFill>
                  <a:srgbClr val="374151"/>
                </a:solidFill>
                <a:effectLst/>
                <a:latin typeface="Söhne"/>
              </a:rPr>
              <a:t>Conciseness:</a:t>
            </a:r>
            <a:r>
              <a:rPr lang="en-US" b="0" i="0" dirty="0">
                <a:solidFill>
                  <a:srgbClr val="374151"/>
                </a:solidFill>
                <a:effectLst/>
                <a:latin typeface="Söhne"/>
              </a:rPr>
              <a:t> Expressing ideas succinctly without sacrificing important information.</a:t>
            </a:r>
          </a:p>
          <a:p>
            <a:pPr algn="l">
              <a:buFont typeface="Arial" panose="020B0604020202020204" pitchFamily="34" charset="0"/>
              <a:buChar char="•"/>
            </a:pPr>
            <a:r>
              <a:rPr lang="en-US" b="1" i="0" dirty="0">
                <a:solidFill>
                  <a:srgbClr val="374151"/>
                </a:solidFill>
                <a:effectLst/>
                <a:latin typeface="Söhne"/>
              </a:rPr>
              <a:t>Professionalism:</a:t>
            </a:r>
            <a:r>
              <a:rPr lang="en-US" b="0" i="0" dirty="0">
                <a:solidFill>
                  <a:srgbClr val="374151"/>
                </a:solidFill>
                <a:effectLst/>
                <a:latin typeface="Söhne"/>
              </a:rPr>
              <a:t> Maintaining a formal and respectful tone in all communications.</a:t>
            </a:r>
          </a:p>
          <a:p>
            <a:r>
              <a:rPr lang="en-US" b="0" i="0" dirty="0">
                <a:solidFill>
                  <a:srgbClr val="374151"/>
                </a:solidFill>
                <a:effectLst/>
                <a:latin typeface="Söhne"/>
              </a:rPr>
              <a:t>Example: Original Sentence: "Hey, what's up? I need you to send me those files ASAP.“</a:t>
            </a:r>
          </a:p>
          <a:p>
            <a:r>
              <a:rPr lang="en-US" b="0" i="0" dirty="0">
                <a:solidFill>
                  <a:srgbClr val="374151"/>
                </a:solidFill>
                <a:effectLst/>
                <a:latin typeface="Söhne"/>
              </a:rPr>
              <a:t>Revised Sentence (Professional): "Hello, could you please provide me with the files at your earliest convenience?"</a:t>
            </a:r>
            <a:endParaRPr lang="en-GB" dirty="0"/>
          </a:p>
          <a:p>
            <a:pPr algn="l">
              <a:buFont typeface="Arial" panose="020B0604020202020204" pitchFamily="34" charset="0"/>
              <a:buChar char="•"/>
            </a:pPr>
            <a:endParaRPr lang="en-US" b="0" i="0" dirty="0">
              <a:solidFill>
                <a:srgbClr val="374151"/>
              </a:solidFill>
              <a:effectLst/>
              <a:latin typeface="Söhne"/>
            </a:endParaRPr>
          </a:p>
          <a:p>
            <a:endParaRPr lang="en-GB" dirty="0"/>
          </a:p>
        </p:txBody>
      </p:sp>
    </p:spTree>
    <p:extLst>
      <p:ext uri="{BB962C8B-B14F-4D97-AF65-F5344CB8AC3E}">
        <p14:creationId xmlns:p14="http://schemas.microsoft.com/office/powerpoint/2010/main" val="83814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8349-6B4D-B6FF-5FE2-D3E5A3C19A60}"/>
              </a:ext>
            </a:extLst>
          </p:cNvPr>
          <p:cNvSpPr>
            <a:spLocks noGrp="1"/>
          </p:cNvSpPr>
          <p:nvPr>
            <p:ph type="title"/>
          </p:nvPr>
        </p:nvSpPr>
        <p:spPr/>
        <p:txBody>
          <a:bodyPr/>
          <a:lstStyle/>
          <a:p>
            <a:r>
              <a:rPr lang="en-US" b="1" i="0" dirty="0">
                <a:effectLst/>
                <a:latin typeface="Söhne"/>
              </a:rPr>
              <a:t>Exercise Questions for Professionalism:</a:t>
            </a:r>
            <a:endParaRPr lang="en-GB" dirty="0"/>
          </a:p>
        </p:txBody>
      </p:sp>
      <p:sp>
        <p:nvSpPr>
          <p:cNvPr id="3" name="Content Placeholder 2">
            <a:extLst>
              <a:ext uri="{FF2B5EF4-FFF2-40B4-BE49-F238E27FC236}">
                <a16:creationId xmlns:a16="http://schemas.microsoft.com/office/drawing/2014/main" id="{B8B05301-BD77-2561-6DA6-A9209E8D680D}"/>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374151"/>
                </a:solidFill>
                <a:effectLst/>
                <a:latin typeface="Söhne"/>
              </a:rPr>
              <a:t>Original Sentence: "</a:t>
            </a:r>
            <a:r>
              <a:rPr lang="en-US" b="0" i="0" dirty="0" err="1">
                <a:solidFill>
                  <a:srgbClr val="374151"/>
                </a:solidFill>
                <a:effectLst/>
                <a:latin typeface="Söhne"/>
              </a:rPr>
              <a:t>Yo</a:t>
            </a:r>
            <a:r>
              <a:rPr lang="en-US" b="0" i="0" dirty="0">
                <a:solidFill>
                  <a:srgbClr val="374151"/>
                </a:solidFill>
                <a:effectLst/>
                <a:latin typeface="Söhne"/>
              </a:rPr>
              <a:t>, can you help me out with this problem? It's really bugging me." How would you revise this sentence to ensure professionalism?</a:t>
            </a:r>
          </a:p>
          <a:p>
            <a:pPr algn="l">
              <a:buFont typeface="+mj-lt"/>
              <a:buAutoNum type="arabicPeriod"/>
            </a:pPr>
            <a:r>
              <a:rPr lang="en-US" b="0" i="0" dirty="0">
                <a:solidFill>
                  <a:srgbClr val="374151"/>
                </a:solidFill>
                <a:effectLst/>
                <a:latin typeface="Söhne"/>
              </a:rPr>
              <a:t>Original Sentence: "I want that report now! Hurry up!" How can you rephrase this sentence to convey professionalism?</a:t>
            </a:r>
          </a:p>
          <a:p>
            <a:pPr algn="l">
              <a:buFont typeface="+mj-lt"/>
              <a:buAutoNum type="arabicPeriod"/>
            </a:pPr>
            <a:r>
              <a:rPr lang="en-US" b="0" i="0" dirty="0">
                <a:solidFill>
                  <a:srgbClr val="374151"/>
                </a:solidFill>
                <a:effectLst/>
                <a:latin typeface="Söhne"/>
              </a:rPr>
              <a:t>Original Sentence: "Give me a call when you're free." How can you make this sentence sound more professional?</a:t>
            </a:r>
          </a:p>
          <a:p>
            <a:pPr algn="l">
              <a:buFont typeface="+mj-lt"/>
              <a:buAutoNum type="arabicPeriod"/>
            </a:pPr>
            <a:r>
              <a:rPr lang="en-US" b="0" i="0" dirty="0">
                <a:solidFill>
                  <a:srgbClr val="374151"/>
                </a:solidFill>
                <a:effectLst/>
                <a:latin typeface="Söhne"/>
              </a:rPr>
              <a:t>Original Sentence: "I need those numbers right away, ok?" How would you rewrite this sentence to maintain professionalism?</a:t>
            </a:r>
          </a:p>
          <a:p>
            <a:pPr algn="l">
              <a:buFont typeface="+mj-lt"/>
              <a:buAutoNum type="arabicPeriod"/>
            </a:pPr>
            <a:r>
              <a:rPr lang="en-US" b="0" i="0" dirty="0">
                <a:solidFill>
                  <a:srgbClr val="374151"/>
                </a:solidFill>
                <a:effectLst/>
                <a:latin typeface="Söhne"/>
              </a:rPr>
              <a:t>Original Sentence: "What's your opinion on this matter?" How could you enhance the professionalism of this sentence?</a:t>
            </a:r>
          </a:p>
          <a:p>
            <a:endParaRPr lang="en-GB" dirty="0"/>
          </a:p>
        </p:txBody>
      </p:sp>
    </p:spTree>
    <p:extLst>
      <p:ext uri="{BB962C8B-B14F-4D97-AF65-F5344CB8AC3E}">
        <p14:creationId xmlns:p14="http://schemas.microsoft.com/office/powerpoint/2010/main" val="218794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0F99-BCF8-E46B-F3F6-E70C66740C9F}"/>
              </a:ext>
            </a:extLst>
          </p:cNvPr>
          <p:cNvSpPr>
            <a:spLocks noGrp="1"/>
          </p:cNvSpPr>
          <p:nvPr>
            <p:ph type="title"/>
          </p:nvPr>
        </p:nvSpPr>
        <p:spPr/>
        <p:txBody>
          <a:bodyPr/>
          <a:lstStyle/>
          <a:p>
            <a:r>
              <a:rPr lang="en-US" dirty="0"/>
              <a:t>Answers:</a:t>
            </a:r>
            <a:endParaRPr lang="en-GB" dirty="0"/>
          </a:p>
        </p:txBody>
      </p:sp>
      <p:sp>
        <p:nvSpPr>
          <p:cNvPr id="3" name="Content Placeholder 2">
            <a:extLst>
              <a:ext uri="{FF2B5EF4-FFF2-40B4-BE49-F238E27FC236}">
                <a16:creationId xmlns:a16="http://schemas.microsoft.com/office/drawing/2014/main" id="{DD80B66F-F640-027B-2D43-20B4394803CA}"/>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Revised Sentence: "Hello, could you assist me with this problem? I'd appreciate your help."</a:t>
            </a:r>
          </a:p>
          <a:p>
            <a:pPr algn="l">
              <a:buFont typeface="+mj-lt"/>
              <a:buAutoNum type="arabicPeriod"/>
            </a:pPr>
            <a:r>
              <a:rPr lang="en-US" b="0" i="0" dirty="0">
                <a:solidFill>
                  <a:srgbClr val="374151"/>
                </a:solidFill>
                <a:effectLst/>
                <a:latin typeface="Söhne"/>
              </a:rPr>
              <a:t>Revised Sentence: "Could you please provide me with the report as soon as possible?"</a:t>
            </a:r>
          </a:p>
          <a:p>
            <a:pPr algn="l">
              <a:buFont typeface="+mj-lt"/>
              <a:buAutoNum type="arabicPeriod"/>
            </a:pPr>
            <a:r>
              <a:rPr lang="en-US" b="0" i="0" dirty="0">
                <a:solidFill>
                  <a:srgbClr val="374151"/>
                </a:solidFill>
                <a:effectLst/>
                <a:latin typeface="Söhne"/>
              </a:rPr>
              <a:t>Revised Sentence: "Kindly reach out to me when you have a moment."</a:t>
            </a:r>
          </a:p>
          <a:p>
            <a:pPr algn="l">
              <a:buFont typeface="+mj-lt"/>
              <a:buAutoNum type="arabicPeriod"/>
            </a:pPr>
            <a:r>
              <a:rPr lang="en-US" b="0" i="0" dirty="0">
                <a:solidFill>
                  <a:srgbClr val="374151"/>
                </a:solidFill>
                <a:effectLst/>
                <a:latin typeface="Söhne"/>
              </a:rPr>
              <a:t>Revised Sentence: "I would greatly appreciate it if you could provide me with the numbers promptly."</a:t>
            </a:r>
          </a:p>
          <a:p>
            <a:pPr algn="l">
              <a:buFont typeface="+mj-lt"/>
              <a:buAutoNum type="arabicPeriod"/>
            </a:pPr>
            <a:r>
              <a:rPr lang="en-US" b="0" i="0" dirty="0">
                <a:solidFill>
                  <a:srgbClr val="374151"/>
                </a:solidFill>
                <a:effectLst/>
                <a:latin typeface="Söhne"/>
              </a:rPr>
              <a:t>Revised Sentence: "I would value your input on this matter."</a:t>
            </a:r>
          </a:p>
          <a:p>
            <a:endParaRPr lang="en-GB" dirty="0"/>
          </a:p>
        </p:txBody>
      </p:sp>
    </p:spTree>
    <p:extLst>
      <p:ext uri="{BB962C8B-B14F-4D97-AF65-F5344CB8AC3E}">
        <p14:creationId xmlns:p14="http://schemas.microsoft.com/office/powerpoint/2010/main" val="416763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1E58-A847-41D5-FE23-1224A3289F45}"/>
              </a:ext>
            </a:extLst>
          </p:cNvPr>
          <p:cNvSpPr>
            <a:spLocks noGrp="1"/>
          </p:cNvSpPr>
          <p:nvPr>
            <p:ph type="title"/>
          </p:nvPr>
        </p:nvSpPr>
        <p:spPr/>
        <p:txBody>
          <a:bodyPr/>
          <a:lstStyle/>
          <a:p>
            <a:r>
              <a:rPr lang="en-US" b="1" i="0" dirty="0">
                <a:effectLst/>
                <a:latin typeface="Söhne"/>
              </a:rPr>
              <a:t>Calling All Tech Writers - Exploring the World of Technical Writing</a:t>
            </a:r>
            <a:endParaRPr lang="en-GB" dirty="0"/>
          </a:p>
        </p:txBody>
      </p:sp>
      <p:sp>
        <p:nvSpPr>
          <p:cNvPr id="3" name="Content Placeholder 2">
            <a:extLst>
              <a:ext uri="{FF2B5EF4-FFF2-40B4-BE49-F238E27FC236}">
                <a16:creationId xmlns:a16="http://schemas.microsoft.com/office/drawing/2014/main" id="{B79FABE9-C870-BDCC-21B4-5A93BE652E22}"/>
              </a:ext>
            </a:extLst>
          </p:cNvPr>
          <p:cNvSpPr>
            <a:spLocks noGrp="1"/>
          </p:cNvSpPr>
          <p:nvPr>
            <p:ph idx="1"/>
          </p:nvPr>
        </p:nvSpPr>
        <p:spPr/>
        <p:txBody>
          <a:bodyPr/>
          <a:lstStyle/>
          <a:p>
            <a:pPr marL="0" indent="0" algn="just">
              <a:buNone/>
            </a:pPr>
            <a:r>
              <a:rPr lang="en-US" b="0" i="0" dirty="0">
                <a:solidFill>
                  <a:srgbClr val="374151"/>
                </a:solidFill>
                <a:effectLst/>
                <a:latin typeface="Söhne"/>
              </a:rPr>
              <a:t>In this chapter, we are introduced to the world of technical writing, its significance, and the role it plays in various industries. Let's delve into the key points covered in this chapter:</a:t>
            </a:r>
            <a:endParaRPr lang="en-GB" dirty="0"/>
          </a:p>
        </p:txBody>
      </p:sp>
    </p:spTree>
    <p:extLst>
      <p:ext uri="{BB962C8B-B14F-4D97-AF65-F5344CB8AC3E}">
        <p14:creationId xmlns:p14="http://schemas.microsoft.com/office/powerpoint/2010/main" val="1442946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87D4-8F09-AD22-59E4-A20AB640439D}"/>
              </a:ext>
            </a:extLst>
          </p:cNvPr>
          <p:cNvSpPr>
            <a:spLocks noGrp="1"/>
          </p:cNvSpPr>
          <p:nvPr>
            <p:ph type="title"/>
          </p:nvPr>
        </p:nvSpPr>
        <p:spPr/>
        <p:txBody>
          <a:bodyPr/>
          <a:lstStyle/>
          <a:p>
            <a:r>
              <a:rPr lang="en-US" dirty="0"/>
              <a:t>Persuasiveness</a:t>
            </a:r>
            <a:endParaRPr lang="en-GB" dirty="0"/>
          </a:p>
        </p:txBody>
      </p:sp>
      <p:sp>
        <p:nvSpPr>
          <p:cNvPr id="3" name="Content Placeholder 2">
            <a:extLst>
              <a:ext uri="{FF2B5EF4-FFF2-40B4-BE49-F238E27FC236}">
                <a16:creationId xmlns:a16="http://schemas.microsoft.com/office/drawing/2014/main" id="{1C6E77E7-EC24-0811-152C-7B52D20CFC16}"/>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Persuasiveness:</a:t>
            </a:r>
            <a:r>
              <a:rPr lang="en-US" b="0" i="0" dirty="0">
                <a:solidFill>
                  <a:srgbClr val="374151"/>
                </a:solidFill>
                <a:effectLst/>
                <a:latin typeface="Söhne"/>
              </a:rPr>
              <a:t> Convincing your audience to take a particular action or adopt a certain perspective.</a:t>
            </a:r>
          </a:p>
          <a:p>
            <a:pPr algn="l">
              <a:buFont typeface="Arial" panose="020B0604020202020204" pitchFamily="34" charset="0"/>
              <a:buChar char="•"/>
            </a:pPr>
            <a:r>
              <a:rPr lang="en-US" b="0" i="0" dirty="0">
                <a:solidFill>
                  <a:srgbClr val="374151"/>
                </a:solidFill>
                <a:effectLst/>
                <a:latin typeface="Söhne"/>
              </a:rPr>
              <a:t>Example: Original Sentence: "You should definitely try our new software; it's pretty cool." </a:t>
            </a:r>
          </a:p>
          <a:p>
            <a:pPr algn="l">
              <a:buFont typeface="Arial" panose="020B0604020202020204" pitchFamily="34" charset="0"/>
              <a:buChar char="•"/>
            </a:pPr>
            <a:r>
              <a:rPr lang="en-US" b="0" i="0" dirty="0">
                <a:solidFill>
                  <a:srgbClr val="374151"/>
                </a:solidFill>
                <a:effectLst/>
                <a:latin typeface="Söhne"/>
              </a:rPr>
              <a:t>Persuasive Sentence: "I highly recommend giving our new software a try; it offers a range of exciting features that can greatly enhance your productivity."</a:t>
            </a:r>
          </a:p>
          <a:p>
            <a:endParaRPr lang="en-GB" dirty="0"/>
          </a:p>
        </p:txBody>
      </p:sp>
    </p:spTree>
    <p:extLst>
      <p:ext uri="{BB962C8B-B14F-4D97-AF65-F5344CB8AC3E}">
        <p14:creationId xmlns:p14="http://schemas.microsoft.com/office/powerpoint/2010/main" val="63564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513D-E234-8B30-21A3-37DDC7E013BE}"/>
              </a:ext>
            </a:extLst>
          </p:cNvPr>
          <p:cNvSpPr>
            <a:spLocks noGrp="1"/>
          </p:cNvSpPr>
          <p:nvPr>
            <p:ph type="title"/>
          </p:nvPr>
        </p:nvSpPr>
        <p:spPr/>
        <p:txBody>
          <a:bodyPr/>
          <a:lstStyle/>
          <a:p>
            <a:r>
              <a:rPr lang="en-US" b="1" i="0" dirty="0">
                <a:effectLst/>
                <a:latin typeface="Söhne"/>
              </a:rPr>
              <a:t>Exercise Sentences for Persuasiveness:</a:t>
            </a:r>
            <a:endParaRPr lang="en-GB" dirty="0"/>
          </a:p>
        </p:txBody>
      </p:sp>
      <p:sp>
        <p:nvSpPr>
          <p:cNvPr id="3" name="Content Placeholder 2">
            <a:extLst>
              <a:ext uri="{FF2B5EF4-FFF2-40B4-BE49-F238E27FC236}">
                <a16:creationId xmlns:a16="http://schemas.microsoft.com/office/drawing/2014/main" id="{7F2703BA-C3B1-A7C3-8B33-1A1F6374F89D}"/>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Original Sentence: "Join us for the event, if you feel like it."</a:t>
            </a:r>
          </a:p>
          <a:p>
            <a:pPr algn="l">
              <a:buFont typeface="+mj-lt"/>
              <a:buAutoNum type="arabicPeriod"/>
            </a:pPr>
            <a:r>
              <a:rPr lang="en-US" b="0" i="0" dirty="0">
                <a:solidFill>
                  <a:srgbClr val="374151"/>
                </a:solidFill>
                <a:effectLst/>
                <a:latin typeface="Söhne"/>
              </a:rPr>
              <a:t>Original Sentence: "Consider donating to our cause."</a:t>
            </a:r>
          </a:p>
          <a:p>
            <a:pPr algn="l">
              <a:buFont typeface="+mj-lt"/>
              <a:buAutoNum type="arabicPeriod"/>
            </a:pPr>
            <a:r>
              <a:rPr lang="en-US" b="0" i="0" dirty="0">
                <a:solidFill>
                  <a:srgbClr val="374151"/>
                </a:solidFill>
                <a:effectLst/>
                <a:latin typeface="Söhne"/>
              </a:rPr>
              <a:t>Original Sentence: "Our product is good for you."</a:t>
            </a:r>
          </a:p>
          <a:p>
            <a:pPr algn="l">
              <a:buFont typeface="+mj-lt"/>
              <a:buAutoNum type="arabicPeriod"/>
            </a:pPr>
            <a:r>
              <a:rPr lang="en-US" b="0" i="0" dirty="0">
                <a:solidFill>
                  <a:srgbClr val="374151"/>
                </a:solidFill>
                <a:effectLst/>
                <a:latin typeface="Söhne"/>
              </a:rPr>
              <a:t>Original Sentence: "I think this solution might work for us."</a:t>
            </a:r>
          </a:p>
          <a:p>
            <a:pPr algn="l">
              <a:buFont typeface="+mj-lt"/>
              <a:buAutoNum type="arabicPeriod"/>
            </a:pPr>
            <a:r>
              <a:rPr lang="en-US" b="0" i="0" dirty="0">
                <a:solidFill>
                  <a:srgbClr val="374151"/>
                </a:solidFill>
                <a:effectLst/>
                <a:latin typeface="Söhne"/>
              </a:rPr>
              <a:t>Original Sentence: "Attending the workshop might be beneficial."</a:t>
            </a:r>
            <a:endParaRPr lang="en-GB" dirty="0"/>
          </a:p>
        </p:txBody>
      </p:sp>
    </p:spTree>
    <p:extLst>
      <p:ext uri="{BB962C8B-B14F-4D97-AF65-F5344CB8AC3E}">
        <p14:creationId xmlns:p14="http://schemas.microsoft.com/office/powerpoint/2010/main" val="333668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F74C-FB7C-D815-8649-4F1456557734}"/>
              </a:ext>
            </a:extLst>
          </p:cNvPr>
          <p:cNvSpPr>
            <a:spLocks noGrp="1"/>
          </p:cNvSpPr>
          <p:nvPr>
            <p:ph type="title"/>
          </p:nvPr>
        </p:nvSpPr>
        <p:spPr/>
        <p:txBody>
          <a:bodyPr/>
          <a:lstStyle/>
          <a:p>
            <a:r>
              <a:rPr lang="en-US" dirty="0"/>
              <a:t>Answers:</a:t>
            </a:r>
            <a:endParaRPr lang="en-GB" dirty="0"/>
          </a:p>
        </p:txBody>
      </p:sp>
      <p:sp>
        <p:nvSpPr>
          <p:cNvPr id="3" name="Content Placeholder 2">
            <a:extLst>
              <a:ext uri="{FF2B5EF4-FFF2-40B4-BE49-F238E27FC236}">
                <a16:creationId xmlns:a16="http://schemas.microsoft.com/office/drawing/2014/main" id="{7C42D5A5-0F2A-33E2-2DD7-B48885F1DC09}"/>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"I invite you to join us for the event; it promises to be an exciting and enriching experience."</a:t>
            </a:r>
          </a:p>
          <a:p>
            <a:pPr algn="l">
              <a:buFont typeface="+mj-lt"/>
              <a:buAutoNum type="arabicPeriod"/>
            </a:pPr>
            <a:r>
              <a:rPr lang="en-US" b="0" i="0" dirty="0">
                <a:solidFill>
                  <a:srgbClr val="374151"/>
                </a:solidFill>
                <a:effectLst/>
                <a:latin typeface="Söhne"/>
              </a:rPr>
              <a:t>"Your support through a donation can make a significant impact on our cause."</a:t>
            </a:r>
          </a:p>
          <a:p>
            <a:pPr algn="l">
              <a:buFont typeface="+mj-lt"/>
              <a:buAutoNum type="arabicPeriod"/>
            </a:pPr>
            <a:r>
              <a:rPr lang="en-US" b="0" i="0" dirty="0">
                <a:solidFill>
                  <a:srgbClr val="374151"/>
                </a:solidFill>
                <a:effectLst/>
                <a:latin typeface="Söhne"/>
              </a:rPr>
              <a:t>"Experience the benefits of our product, which has the potential to enhance your daily life."</a:t>
            </a:r>
          </a:p>
          <a:p>
            <a:pPr algn="l">
              <a:buFont typeface="+mj-lt"/>
              <a:buAutoNum type="arabicPeriod"/>
            </a:pPr>
            <a:r>
              <a:rPr lang="en-US" b="0" i="0" dirty="0">
                <a:solidFill>
                  <a:srgbClr val="374151"/>
                </a:solidFill>
                <a:effectLst/>
                <a:latin typeface="Söhne"/>
              </a:rPr>
              <a:t>"I am confident that this solution will prove effective for our needs."</a:t>
            </a:r>
          </a:p>
          <a:p>
            <a:pPr algn="l">
              <a:buFont typeface="+mj-lt"/>
              <a:buAutoNum type="arabicPeriod"/>
            </a:pPr>
            <a:r>
              <a:rPr lang="en-US" b="0" i="0" dirty="0">
                <a:solidFill>
                  <a:srgbClr val="374151"/>
                </a:solidFill>
                <a:effectLst/>
                <a:latin typeface="Söhne"/>
              </a:rPr>
              <a:t>"Attending the workshop is a valuable opportunity to gain insights and skills that can contribute to your growth."</a:t>
            </a:r>
          </a:p>
          <a:p>
            <a:endParaRPr lang="en-GB" dirty="0"/>
          </a:p>
        </p:txBody>
      </p:sp>
    </p:spTree>
    <p:extLst>
      <p:ext uri="{BB962C8B-B14F-4D97-AF65-F5344CB8AC3E}">
        <p14:creationId xmlns:p14="http://schemas.microsoft.com/office/powerpoint/2010/main" val="2675809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2073-FAF6-E037-0C93-3C88A7770DCC}"/>
              </a:ext>
            </a:extLst>
          </p:cNvPr>
          <p:cNvSpPr>
            <a:spLocks noGrp="1"/>
          </p:cNvSpPr>
          <p:nvPr>
            <p:ph type="title"/>
          </p:nvPr>
        </p:nvSpPr>
        <p:spPr/>
        <p:txBody>
          <a:bodyPr>
            <a:normAutofit/>
          </a:bodyPr>
          <a:lstStyle/>
          <a:p>
            <a:r>
              <a:rPr lang="en-US" sz="3200" b="1" i="0" dirty="0">
                <a:effectLst/>
                <a:latin typeface="Söhne"/>
              </a:rPr>
              <a:t>Techniques for Effective Technical and Business Writing:</a:t>
            </a:r>
            <a:endParaRPr lang="en-GB" sz="3200" dirty="0"/>
          </a:p>
        </p:txBody>
      </p:sp>
      <p:sp>
        <p:nvSpPr>
          <p:cNvPr id="3" name="Content Placeholder 2">
            <a:extLst>
              <a:ext uri="{FF2B5EF4-FFF2-40B4-BE49-F238E27FC236}">
                <a16:creationId xmlns:a16="http://schemas.microsoft.com/office/drawing/2014/main" id="{B6398DE0-180D-DC13-8AB0-A24E32D7C5E7}"/>
              </a:ext>
            </a:extLst>
          </p:cNvPr>
          <p:cNvSpPr>
            <a:spLocks noGrp="1"/>
          </p:cNvSpPr>
          <p:nvPr>
            <p:ph idx="1"/>
          </p:nvPr>
        </p:nvSpPr>
        <p:spPr/>
        <p:txBody>
          <a:bodyPr>
            <a:normAutofit lnSpcReduction="10000"/>
          </a:bodyPr>
          <a:lstStyle/>
          <a:p>
            <a:pPr marL="0" indent="0" algn="l">
              <a:buNone/>
            </a:pPr>
            <a:r>
              <a:rPr lang="en-US" b="0" i="0" dirty="0">
                <a:solidFill>
                  <a:srgbClr val="374151"/>
                </a:solidFill>
                <a:effectLst/>
                <a:latin typeface="Söhne"/>
              </a:rPr>
              <a:t>Here are some techniques to enhance your writing skills in these areas:</a:t>
            </a:r>
          </a:p>
          <a:p>
            <a:pPr marL="0" indent="0" algn="l">
              <a:buNone/>
            </a:pPr>
            <a:r>
              <a:rPr lang="en-US" b="1" i="0" dirty="0">
                <a:solidFill>
                  <a:srgbClr val="374151"/>
                </a:solidFill>
                <a:effectLst/>
                <a:latin typeface="Söhne"/>
              </a:rPr>
              <a:t>1. Know Your Audience:</a:t>
            </a:r>
            <a:r>
              <a:rPr lang="en-US" b="0" i="0" dirty="0">
                <a:solidFill>
                  <a:srgbClr val="374151"/>
                </a:solidFill>
                <a:effectLst/>
                <a:latin typeface="Söhne"/>
              </a:rPr>
              <a:t> Understanding your readers' background, expertise, and expectations allows you to tailor your content to their needs. For instance, if you're writing a technical document for software developers, you can use more technical language and assume a certain level of knowledge.</a:t>
            </a:r>
          </a:p>
          <a:p>
            <a:pPr algn="l"/>
            <a:r>
              <a:rPr lang="en-US" b="1" i="0" dirty="0">
                <a:solidFill>
                  <a:srgbClr val="374151"/>
                </a:solidFill>
                <a:effectLst/>
                <a:latin typeface="Söhne"/>
              </a:rPr>
              <a:t>Example:</a:t>
            </a:r>
            <a:r>
              <a:rPr lang="en-US" b="0" i="0" dirty="0">
                <a:solidFill>
                  <a:srgbClr val="374151"/>
                </a:solidFill>
                <a:effectLst/>
                <a:latin typeface="Söhne"/>
              </a:rPr>
              <a:t> If you're writing a user manual for a smartphone, your approach would differ if your target audience is tech-savvy millennials versus elderly users new to smartphones. The former might appreciate shortcuts and advanced features, while the latter would need step-by-step instructions.</a:t>
            </a:r>
          </a:p>
          <a:p>
            <a:pPr algn="l">
              <a:buFont typeface="Arial" panose="020B0604020202020204" pitchFamily="34" charset="0"/>
              <a:buChar char="•"/>
            </a:pPr>
            <a:endParaRPr lang="en-US" b="0" i="0" dirty="0">
              <a:solidFill>
                <a:srgbClr val="374151"/>
              </a:solidFill>
              <a:effectLst/>
              <a:latin typeface="Söhne"/>
            </a:endParaRPr>
          </a:p>
          <a:p>
            <a:endParaRPr lang="en-GB" dirty="0"/>
          </a:p>
        </p:txBody>
      </p:sp>
    </p:spTree>
    <p:extLst>
      <p:ext uri="{BB962C8B-B14F-4D97-AF65-F5344CB8AC3E}">
        <p14:creationId xmlns:p14="http://schemas.microsoft.com/office/powerpoint/2010/main" val="3646200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397A-ECF3-F5C8-94B1-2327FCDCF82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A9C96F1-DEC9-0339-B9EE-E9FB6E4C4409}"/>
              </a:ext>
            </a:extLst>
          </p:cNvPr>
          <p:cNvSpPr>
            <a:spLocks noGrp="1"/>
          </p:cNvSpPr>
          <p:nvPr>
            <p:ph idx="1"/>
          </p:nvPr>
        </p:nvSpPr>
        <p:spPr/>
        <p:txBody>
          <a:bodyPr>
            <a:normAutofit/>
          </a:bodyPr>
          <a:lstStyle/>
          <a:p>
            <a:pPr marL="0" indent="0" algn="l">
              <a:buNone/>
            </a:pPr>
            <a:r>
              <a:rPr lang="en-US" b="1" i="0" dirty="0">
                <a:solidFill>
                  <a:srgbClr val="374151"/>
                </a:solidFill>
                <a:effectLst/>
                <a:latin typeface="Söhne"/>
              </a:rPr>
              <a:t>2. Organizational Structure:</a:t>
            </a:r>
            <a:r>
              <a:rPr lang="en-US" b="0" i="0" dirty="0">
                <a:solidFill>
                  <a:srgbClr val="374151"/>
                </a:solidFill>
                <a:effectLst/>
                <a:latin typeface="Söhne"/>
              </a:rPr>
              <a:t> Using a logical structure with headings, subheadings, and bullet points helps readers navigate your content more easily. This approach enhances the readability of your document, especially for complex topics.</a:t>
            </a:r>
          </a:p>
          <a:p>
            <a:pPr algn="l"/>
            <a:r>
              <a:rPr lang="en-US" b="1" i="0" dirty="0">
                <a:solidFill>
                  <a:srgbClr val="374151"/>
                </a:solidFill>
                <a:effectLst/>
                <a:latin typeface="Söhne"/>
              </a:rPr>
              <a:t>Example:</a:t>
            </a:r>
            <a:r>
              <a:rPr lang="en-US" b="0" i="0" dirty="0">
                <a:solidFill>
                  <a:srgbClr val="374151"/>
                </a:solidFill>
                <a:effectLst/>
                <a:latin typeface="Söhne"/>
              </a:rPr>
              <a:t> When writing a research report, you could organize it into sections such as Introduction, Methodology, Results, and Conclusion. Each section would have subheadings to break down the content further, making it easier for readers to find specific information.</a:t>
            </a:r>
          </a:p>
          <a:p>
            <a:endParaRPr lang="en-GB" dirty="0"/>
          </a:p>
        </p:txBody>
      </p:sp>
    </p:spTree>
    <p:extLst>
      <p:ext uri="{BB962C8B-B14F-4D97-AF65-F5344CB8AC3E}">
        <p14:creationId xmlns:p14="http://schemas.microsoft.com/office/powerpoint/2010/main" val="4221175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B9EB-EA29-B5D7-AF25-8BE0EB1BDF8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3C530D4-4103-D3D7-D7E1-6957B099AEE4}"/>
              </a:ext>
            </a:extLst>
          </p:cNvPr>
          <p:cNvSpPr>
            <a:spLocks noGrp="1"/>
          </p:cNvSpPr>
          <p:nvPr>
            <p:ph idx="1"/>
          </p:nvPr>
        </p:nvSpPr>
        <p:spPr/>
        <p:txBody>
          <a:bodyPr/>
          <a:lstStyle/>
          <a:p>
            <a:pPr marL="0" indent="0" algn="l">
              <a:buNone/>
            </a:pPr>
            <a:r>
              <a:rPr lang="en-US" b="1" i="0" dirty="0">
                <a:solidFill>
                  <a:srgbClr val="374151"/>
                </a:solidFill>
                <a:effectLst/>
                <a:latin typeface="Söhne"/>
              </a:rPr>
              <a:t>3. Clear Language:</a:t>
            </a:r>
            <a:r>
              <a:rPr lang="en-US" b="0" i="0" dirty="0">
                <a:solidFill>
                  <a:srgbClr val="374151"/>
                </a:solidFill>
                <a:effectLst/>
                <a:latin typeface="Söhne"/>
              </a:rPr>
              <a:t> Using simple and clear language is essential to ensure your content is easily understood by a wider audience. Avoid jargon and acronyms, unless you're certain your readers are familiar with them.</a:t>
            </a:r>
          </a:p>
          <a:p>
            <a:pPr algn="l"/>
            <a:r>
              <a:rPr lang="en-US" b="1" i="0" dirty="0">
                <a:solidFill>
                  <a:srgbClr val="374151"/>
                </a:solidFill>
                <a:effectLst/>
                <a:latin typeface="Söhne"/>
              </a:rPr>
              <a:t>Example:</a:t>
            </a:r>
            <a:r>
              <a:rPr lang="en-US" b="0" i="0" dirty="0">
                <a:solidFill>
                  <a:srgbClr val="374151"/>
                </a:solidFill>
                <a:effectLst/>
                <a:latin typeface="Söhne"/>
              </a:rPr>
              <a:t> In a business proposal, instead of using technical terms, opt for plain language that explains the benefits of your proposal clearly. Instead of "ROI," use "return on investment" to ensure everyone comprehends the message.</a:t>
            </a:r>
          </a:p>
          <a:p>
            <a:endParaRPr lang="en-GB" dirty="0"/>
          </a:p>
        </p:txBody>
      </p:sp>
    </p:spTree>
    <p:extLst>
      <p:ext uri="{BB962C8B-B14F-4D97-AF65-F5344CB8AC3E}">
        <p14:creationId xmlns:p14="http://schemas.microsoft.com/office/powerpoint/2010/main" val="2702532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BE2-492E-009A-1EB5-10B8DEE96CE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184C180-14F0-942D-34A5-AF36319BD6C5}"/>
              </a:ext>
            </a:extLst>
          </p:cNvPr>
          <p:cNvSpPr>
            <a:spLocks noGrp="1"/>
          </p:cNvSpPr>
          <p:nvPr>
            <p:ph idx="1"/>
          </p:nvPr>
        </p:nvSpPr>
        <p:spPr/>
        <p:txBody>
          <a:bodyPr/>
          <a:lstStyle/>
          <a:p>
            <a:pPr marL="0" indent="0" algn="l">
              <a:buNone/>
            </a:pPr>
            <a:r>
              <a:rPr lang="en-US" b="1" i="0" dirty="0">
                <a:solidFill>
                  <a:srgbClr val="374151"/>
                </a:solidFill>
                <a:effectLst/>
                <a:latin typeface="Söhne"/>
              </a:rPr>
              <a:t>4. Visual Aids:</a:t>
            </a:r>
            <a:r>
              <a:rPr lang="en-US" b="0" i="0" dirty="0">
                <a:solidFill>
                  <a:srgbClr val="374151"/>
                </a:solidFill>
                <a:effectLst/>
                <a:latin typeface="Söhne"/>
              </a:rPr>
              <a:t> Incorporating visuals like diagrams, graphs, and charts can enhance understanding, especially in technical writing. Visuals provide a visual representation of complex data.</a:t>
            </a:r>
          </a:p>
          <a:p>
            <a:pPr algn="l"/>
            <a:r>
              <a:rPr lang="en-US" b="1" i="0" dirty="0">
                <a:solidFill>
                  <a:srgbClr val="374151"/>
                </a:solidFill>
                <a:effectLst/>
                <a:latin typeface="Söhne"/>
              </a:rPr>
              <a:t>Example:</a:t>
            </a:r>
            <a:r>
              <a:rPr lang="en-US" b="0" i="0" dirty="0">
                <a:solidFill>
                  <a:srgbClr val="374151"/>
                </a:solidFill>
                <a:effectLst/>
                <a:latin typeface="Söhne"/>
              </a:rPr>
              <a:t> When explaining a process, you can use flowcharts or diagrams to illustrate the steps visually. For statistical data, a bar graph or pie chart can help readers grasp the information more quickly than a lengthy text description.</a:t>
            </a:r>
          </a:p>
          <a:p>
            <a:endParaRPr lang="en-GB" dirty="0"/>
          </a:p>
        </p:txBody>
      </p:sp>
    </p:spTree>
    <p:extLst>
      <p:ext uri="{BB962C8B-B14F-4D97-AF65-F5344CB8AC3E}">
        <p14:creationId xmlns:p14="http://schemas.microsoft.com/office/powerpoint/2010/main" val="3657054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3C32-854C-67CB-7938-1758674315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D4D2525-D514-B477-0E79-625548749ABC}"/>
              </a:ext>
            </a:extLst>
          </p:cNvPr>
          <p:cNvSpPr>
            <a:spLocks noGrp="1"/>
          </p:cNvSpPr>
          <p:nvPr>
            <p:ph idx="1"/>
          </p:nvPr>
        </p:nvSpPr>
        <p:spPr/>
        <p:txBody>
          <a:bodyPr>
            <a:normAutofit fontScale="92500"/>
          </a:bodyPr>
          <a:lstStyle/>
          <a:p>
            <a:pPr marL="0" indent="0" algn="l">
              <a:buNone/>
            </a:pPr>
            <a:r>
              <a:rPr lang="en-US" b="1" i="0" dirty="0">
                <a:solidFill>
                  <a:srgbClr val="374151"/>
                </a:solidFill>
                <a:effectLst/>
                <a:latin typeface="Söhne"/>
              </a:rPr>
              <a:t>5. Edit and Proofread:</a:t>
            </a:r>
            <a:r>
              <a:rPr lang="en-US" b="0" i="0" dirty="0">
                <a:solidFill>
                  <a:srgbClr val="374151"/>
                </a:solidFill>
                <a:effectLst/>
                <a:latin typeface="Söhne"/>
              </a:rPr>
              <a:t> Editing and proofreading your work are essential to eliminate errors and improve readability. This step ensures your content is polished and error-free.</a:t>
            </a:r>
          </a:p>
          <a:p>
            <a:pPr algn="l"/>
            <a:r>
              <a:rPr lang="en-US" b="1" i="0" dirty="0">
                <a:solidFill>
                  <a:srgbClr val="374151"/>
                </a:solidFill>
                <a:effectLst/>
                <a:latin typeface="Söhne"/>
              </a:rPr>
              <a:t>Example:</a:t>
            </a:r>
            <a:r>
              <a:rPr lang="en-US" b="0" i="0" dirty="0">
                <a:solidFill>
                  <a:srgbClr val="374151"/>
                </a:solidFill>
                <a:effectLst/>
                <a:latin typeface="Söhne"/>
              </a:rPr>
              <a:t> Before submitting a report to your supervisor, review it for grammar and spelling mistakes. An error-free report reflects professionalism and enhances your credibility as a writer.</a:t>
            </a:r>
          </a:p>
          <a:p>
            <a:pPr marL="0" indent="0" algn="l">
              <a:buNone/>
            </a:pPr>
            <a:r>
              <a:rPr lang="en-US" b="1" i="0" dirty="0">
                <a:solidFill>
                  <a:srgbClr val="374151"/>
                </a:solidFill>
                <a:effectLst/>
                <a:latin typeface="Söhne"/>
              </a:rPr>
              <a:t>6. Active Voice:</a:t>
            </a:r>
            <a:r>
              <a:rPr lang="en-US" b="0" i="0" dirty="0">
                <a:solidFill>
                  <a:srgbClr val="374151"/>
                </a:solidFill>
                <a:effectLst/>
                <a:latin typeface="Söhne"/>
              </a:rPr>
              <a:t> Using active voice makes your writing more direct and engaging. It's clearer and puts the focus on the subject performing the action.</a:t>
            </a:r>
          </a:p>
          <a:p>
            <a:pPr algn="l"/>
            <a:r>
              <a:rPr lang="en-US" b="1" i="0" dirty="0">
                <a:solidFill>
                  <a:srgbClr val="374151"/>
                </a:solidFill>
                <a:effectLst/>
                <a:latin typeface="Söhne"/>
              </a:rPr>
              <a:t>Example:</a:t>
            </a:r>
            <a:r>
              <a:rPr lang="en-US" b="0" i="0" dirty="0">
                <a:solidFill>
                  <a:srgbClr val="374151"/>
                </a:solidFill>
                <a:effectLst/>
                <a:latin typeface="Söhne"/>
              </a:rPr>
              <a:t> Passive Voice: "The report was prepared by the team." Active Voice: "The team prepared the report."</a:t>
            </a:r>
          </a:p>
          <a:p>
            <a:endParaRPr lang="en-GB" dirty="0"/>
          </a:p>
        </p:txBody>
      </p:sp>
    </p:spTree>
    <p:extLst>
      <p:ext uri="{BB962C8B-B14F-4D97-AF65-F5344CB8AC3E}">
        <p14:creationId xmlns:p14="http://schemas.microsoft.com/office/powerpoint/2010/main" val="128354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2847-2609-9D37-6200-0CDDE51AC10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8456E27-A796-5155-368F-394EA62941EE}"/>
              </a:ext>
            </a:extLst>
          </p:cNvPr>
          <p:cNvSpPr>
            <a:spLocks noGrp="1"/>
          </p:cNvSpPr>
          <p:nvPr>
            <p:ph idx="1"/>
          </p:nvPr>
        </p:nvSpPr>
        <p:spPr/>
        <p:txBody>
          <a:bodyPr/>
          <a:lstStyle/>
          <a:p>
            <a:pPr marL="0" indent="0" algn="l">
              <a:buNone/>
            </a:pPr>
            <a:r>
              <a:rPr lang="en-US" b="1" i="0" dirty="0">
                <a:solidFill>
                  <a:srgbClr val="374151"/>
                </a:solidFill>
                <a:effectLst/>
                <a:latin typeface="Söhne"/>
              </a:rPr>
              <a:t>7. Consistency:</a:t>
            </a:r>
            <a:r>
              <a:rPr lang="en-US" b="0" i="0" dirty="0">
                <a:solidFill>
                  <a:srgbClr val="374151"/>
                </a:solidFill>
                <a:effectLst/>
                <a:latin typeface="Söhne"/>
              </a:rPr>
              <a:t> Maintaining consistent terminology, formatting, and style throughout your document creates a cohesive and professional impression.</a:t>
            </a:r>
          </a:p>
          <a:p>
            <a:pPr algn="l"/>
            <a:r>
              <a:rPr lang="en-US" b="1" i="0" dirty="0">
                <a:solidFill>
                  <a:srgbClr val="374151"/>
                </a:solidFill>
                <a:effectLst/>
                <a:latin typeface="Söhne"/>
              </a:rPr>
              <a:t>Example:</a:t>
            </a:r>
            <a:r>
              <a:rPr lang="en-US" b="0" i="0" dirty="0">
                <a:solidFill>
                  <a:srgbClr val="374151"/>
                </a:solidFill>
                <a:effectLst/>
                <a:latin typeface="Söhne"/>
              </a:rPr>
              <a:t> If you're writing a company policy document, make sure to consistently use the same terminology for key concepts, such as "employee," "staff member," or "team member," throughout the document.</a:t>
            </a:r>
          </a:p>
          <a:p>
            <a:endParaRPr lang="en-GB" dirty="0"/>
          </a:p>
        </p:txBody>
      </p:sp>
    </p:spTree>
    <p:extLst>
      <p:ext uri="{BB962C8B-B14F-4D97-AF65-F5344CB8AC3E}">
        <p14:creationId xmlns:p14="http://schemas.microsoft.com/office/powerpoint/2010/main" val="2261413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5A81-91BB-6629-2DAB-23AF466D51C9}"/>
              </a:ext>
            </a:extLst>
          </p:cNvPr>
          <p:cNvSpPr>
            <a:spLocks noGrp="1"/>
          </p:cNvSpPr>
          <p:nvPr>
            <p:ph type="title"/>
          </p:nvPr>
        </p:nvSpPr>
        <p:spPr/>
        <p:txBody>
          <a:bodyPr/>
          <a:lstStyle/>
          <a:p>
            <a:r>
              <a:rPr lang="en-US" b="1" i="0" dirty="0">
                <a:effectLst/>
                <a:latin typeface="Söhne"/>
              </a:rPr>
              <a:t>Common Pitfalls to Avoid:</a:t>
            </a:r>
            <a:endParaRPr lang="en-GB" dirty="0"/>
          </a:p>
        </p:txBody>
      </p:sp>
      <p:sp>
        <p:nvSpPr>
          <p:cNvPr id="3" name="Content Placeholder 2">
            <a:extLst>
              <a:ext uri="{FF2B5EF4-FFF2-40B4-BE49-F238E27FC236}">
                <a16:creationId xmlns:a16="http://schemas.microsoft.com/office/drawing/2014/main" id="{DCB4D080-4DCE-2C6E-3CCA-7E85818FC7FD}"/>
              </a:ext>
            </a:extLst>
          </p:cNvPr>
          <p:cNvSpPr>
            <a:spLocks noGrp="1"/>
          </p:cNvSpPr>
          <p:nvPr>
            <p:ph idx="1"/>
          </p:nvPr>
        </p:nvSpPr>
        <p:spPr/>
        <p:txBody>
          <a:bodyPr/>
          <a:lstStyle/>
          <a:p>
            <a:pPr marL="0" indent="0" algn="l">
              <a:buNone/>
            </a:pPr>
            <a:r>
              <a:rPr lang="en-US" b="1" i="0" dirty="0">
                <a:solidFill>
                  <a:srgbClr val="374151"/>
                </a:solidFill>
                <a:effectLst/>
                <a:latin typeface="Söhne"/>
              </a:rPr>
              <a:t>1. Overcomplicating Language:</a:t>
            </a:r>
            <a:r>
              <a:rPr lang="en-US" b="0" i="0" dirty="0">
                <a:solidFill>
                  <a:srgbClr val="374151"/>
                </a:solidFill>
                <a:effectLst/>
                <a:latin typeface="Söhne"/>
              </a:rPr>
              <a:t> Avoid using unnecessarily complex language that might confuse your readers. Technical and business writing should prioritize clarity over complexity.</a:t>
            </a:r>
          </a:p>
          <a:p>
            <a:pPr algn="l"/>
            <a:r>
              <a:rPr lang="en-US" b="1" i="0" dirty="0">
                <a:solidFill>
                  <a:srgbClr val="374151"/>
                </a:solidFill>
                <a:effectLst/>
                <a:latin typeface="Söhne"/>
              </a:rPr>
              <a:t>Example:</a:t>
            </a:r>
            <a:r>
              <a:rPr lang="en-US" b="0" i="0" dirty="0">
                <a:solidFill>
                  <a:srgbClr val="374151"/>
                </a:solidFill>
                <a:effectLst/>
                <a:latin typeface="Söhne"/>
              </a:rPr>
              <a:t> Overcomplicated: "The implementation of the innovative solution necessitates the assimilation of intricate operational mechanisms." Simplified: "Using the new solution requires understanding its complex operations."</a:t>
            </a:r>
          </a:p>
          <a:p>
            <a:endParaRPr lang="en-GB" dirty="0"/>
          </a:p>
        </p:txBody>
      </p:sp>
    </p:spTree>
    <p:extLst>
      <p:ext uri="{BB962C8B-B14F-4D97-AF65-F5344CB8AC3E}">
        <p14:creationId xmlns:p14="http://schemas.microsoft.com/office/powerpoint/2010/main" val="195719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FE25-8D73-02FD-A325-0FE38F4357ED}"/>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EE5B58E5-E191-C279-22CE-22FE30255DDC}"/>
              </a:ext>
            </a:extLst>
          </p:cNvPr>
          <p:cNvSpPr>
            <a:spLocks noGrp="1"/>
          </p:cNvSpPr>
          <p:nvPr>
            <p:ph idx="1"/>
          </p:nvPr>
        </p:nvSpPr>
        <p:spPr/>
        <p:txBody>
          <a:bodyPr>
            <a:normAutofit fontScale="92500" lnSpcReduction="20000"/>
          </a:bodyPr>
          <a:lstStyle/>
          <a:p>
            <a:pPr marL="0" indent="0" algn="just">
              <a:buNone/>
            </a:pPr>
            <a:r>
              <a:rPr lang="en-US" b="1" i="0" dirty="0">
                <a:solidFill>
                  <a:srgbClr val="374151"/>
                </a:solidFill>
                <a:effectLst/>
                <a:latin typeface="Söhne"/>
              </a:rPr>
              <a:t>1. The Importance of Technical Writing:</a:t>
            </a:r>
            <a:endParaRPr lang="en-US" b="0" i="0" dirty="0">
              <a:solidFill>
                <a:srgbClr val="374151"/>
              </a:solidFill>
              <a:effectLst/>
              <a:latin typeface="Söhne"/>
            </a:endParaRPr>
          </a:p>
          <a:p>
            <a:pPr algn="just">
              <a:buFont typeface="Arial" panose="020B0604020202020204" pitchFamily="34" charset="0"/>
              <a:buChar char="•"/>
            </a:pPr>
            <a:r>
              <a:rPr lang="en-US" b="0" i="0" dirty="0">
                <a:solidFill>
                  <a:srgbClr val="374151"/>
                </a:solidFill>
                <a:effectLst/>
                <a:latin typeface="Söhne"/>
              </a:rPr>
              <a:t>Every gadget, game, software, and product comes with instructions or documentation that guides users on how to use them effectively.</a:t>
            </a:r>
          </a:p>
          <a:p>
            <a:pPr algn="just">
              <a:buFont typeface="Arial" panose="020B0604020202020204" pitchFamily="34" charset="0"/>
              <a:buChar char="•"/>
            </a:pPr>
            <a:r>
              <a:rPr lang="en-US" b="0" i="0" dirty="0">
                <a:solidFill>
                  <a:srgbClr val="374151"/>
                </a:solidFill>
                <a:effectLst/>
                <a:latin typeface="Söhne"/>
              </a:rPr>
              <a:t>Documentation informs, instructs, and sometimes even saves lives, especially in the context of medical devices and complex technologies.</a:t>
            </a:r>
          </a:p>
          <a:p>
            <a:pPr marL="0" indent="0" algn="just">
              <a:buNone/>
            </a:pPr>
            <a:r>
              <a:rPr lang="en-US" b="1" i="0" dirty="0">
                <a:solidFill>
                  <a:srgbClr val="374151"/>
                </a:solidFill>
                <a:effectLst/>
                <a:latin typeface="Söhne"/>
              </a:rPr>
              <a:t>2. Scope of Technical Writing:</a:t>
            </a:r>
            <a:endParaRPr lang="en-US" b="0" i="0" dirty="0">
              <a:solidFill>
                <a:srgbClr val="374151"/>
              </a:solidFill>
              <a:effectLst/>
              <a:latin typeface="Söhne"/>
            </a:endParaRPr>
          </a:p>
          <a:p>
            <a:pPr algn="just">
              <a:buFont typeface="Arial" panose="020B0604020202020204" pitchFamily="34" charset="0"/>
              <a:buChar char="•"/>
            </a:pPr>
            <a:r>
              <a:rPr lang="en-US" b="0" i="0" dirty="0">
                <a:solidFill>
                  <a:srgbClr val="374151"/>
                </a:solidFill>
                <a:effectLst/>
                <a:latin typeface="Söhne"/>
              </a:rPr>
              <a:t>Not only consumers but also companies need technical documentation to understand and utilize their products and technologies.</a:t>
            </a:r>
          </a:p>
          <a:p>
            <a:pPr algn="just">
              <a:buFont typeface="Arial" panose="020B0604020202020204" pitchFamily="34" charset="0"/>
              <a:buChar char="•"/>
            </a:pPr>
            <a:r>
              <a:rPr lang="en-US" b="0" i="0" dirty="0">
                <a:solidFill>
                  <a:srgbClr val="374151"/>
                </a:solidFill>
                <a:effectLst/>
                <a:latin typeface="Söhne"/>
              </a:rPr>
              <a:t>Technical writers help various departments including technical teams, customer support, sales, and more by providing accurate and comprehensible documentation.</a:t>
            </a:r>
          </a:p>
          <a:p>
            <a:endParaRPr lang="en-GB" dirty="0"/>
          </a:p>
        </p:txBody>
      </p:sp>
    </p:spTree>
    <p:extLst>
      <p:ext uri="{BB962C8B-B14F-4D97-AF65-F5344CB8AC3E}">
        <p14:creationId xmlns:p14="http://schemas.microsoft.com/office/powerpoint/2010/main" val="2123439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4138-84EA-02F3-58A5-A0AC27C8BAE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0D33622-0D89-0006-E2EB-C49767E37FB2}"/>
              </a:ext>
            </a:extLst>
          </p:cNvPr>
          <p:cNvSpPr>
            <a:spLocks noGrp="1"/>
          </p:cNvSpPr>
          <p:nvPr>
            <p:ph idx="1"/>
          </p:nvPr>
        </p:nvSpPr>
        <p:spPr/>
        <p:txBody>
          <a:bodyPr>
            <a:normAutofit/>
          </a:bodyPr>
          <a:lstStyle/>
          <a:p>
            <a:pPr marL="0" indent="0" algn="l">
              <a:buNone/>
            </a:pPr>
            <a:r>
              <a:rPr lang="en-US" b="1" i="0" dirty="0">
                <a:solidFill>
                  <a:srgbClr val="374151"/>
                </a:solidFill>
                <a:effectLst/>
                <a:latin typeface="Söhne"/>
              </a:rPr>
              <a:t>2. Lack of Structure:</a:t>
            </a:r>
            <a:r>
              <a:rPr lang="en-US" b="0" i="0" dirty="0">
                <a:solidFill>
                  <a:srgbClr val="374151"/>
                </a:solidFill>
                <a:effectLst/>
                <a:latin typeface="Söhne"/>
              </a:rPr>
              <a:t> Failing to organize your content can make it difficult for readers to follow your message. A clear structure helps readers navigate your content easily.</a:t>
            </a:r>
          </a:p>
          <a:p>
            <a:pPr algn="l"/>
            <a:r>
              <a:rPr lang="en-US" b="1" i="0" dirty="0">
                <a:solidFill>
                  <a:srgbClr val="374151"/>
                </a:solidFill>
                <a:effectLst/>
                <a:latin typeface="Söhne"/>
              </a:rPr>
              <a:t>Example:</a:t>
            </a:r>
            <a:r>
              <a:rPr lang="en-US" b="0" i="0" dirty="0">
                <a:solidFill>
                  <a:srgbClr val="374151"/>
                </a:solidFill>
                <a:effectLst/>
                <a:latin typeface="Söhne"/>
              </a:rPr>
              <a:t> Lack of Structure: An email with multiple unrelated points without clear headings or sections. Clear Structure: An email organized into sections like "Introduction," "Discussion Points," and "Conclusion."</a:t>
            </a:r>
          </a:p>
          <a:p>
            <a:endParaRPr lang="en-GB" dirty="0"/>
          </a:p>
        </p:txBody>
      </p:sp>
    </p:spTree>
    <p:extLst>
      <p:ext uri="{BB962C8B-B14F-4D97-AF65-F5344CB8AC3E}">
        <p14:creationId xmlns:p14="http://schemas.microsoft.com/office/powerpoint/2010/main" val="278776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19EE-FDDE-753E-0F64-5513CCBCD09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E5A2E59-86F3-7977-CE49-66F88BDC6AC9}"/>
              </a:ext>
            </a:extLst>
          </p:cNvPr>
          <p:cNvSpPr>
            <a:spLocks noGrp="1"/>
          </p:cNvSpPr>
          <p:nvPr>
            <p:ph idx="1"/>
          </p:nvPr>
        </p:nvSpPr>
        <p:spPr/>
        <p:txBody>
          <a:bodyPr/>
          <a:lstStyle/>
          <a:p>
            <a:pPr marL="0" indent="0" algn="l">
              <a:buNone/>
            </a:pPr>
            <a:r>
              <a:rPr lang="en-US" b="1" i="0" dirty="0">
                <a:solidFill>
                  <a:srgbClr val="374151"/>
                </a:solidFill>
                <a:effectLst/>
                <a:latin typeface="Söhne"/>
              </a:rPr>
              <a:t>3. Ignoring Proofreading:</a:t>
            </a:r>
            <a:r>
              <a:rPr lang="en-US" b="0" i="0" dirty="0">
                <a:solidFill>
                  <a:srgbClr val="374151"/>
                </a:solidFill>
                <a:effectLst/>
                <a:latin typeface="Söhne"/>
              </a:rPr>
              <a:t> Neglecting to proofread can lead to embarrassing mistakes that undermine your credibility. Proofreading is crucial to catch errors before your content is published or shared.</a:t>
            </a:r>
          </a:p>
          <a:p>
            <a:pPr algn="l"/>
            <a:r>
              <a:rPr lang="en-US" b="1" i="0" dirty="0">
                <a:solidFill>
                  <a:srgbClr val="374151"/>
                </a:solidFill>
                <a:effectLst/>
                <a:latin typeface="Söhne"/>
              </a:rPr>
              <a:t>Example:</a:t>
            </a:r>
            <a:r>
              <a:rPr lang="en-US" b="0" i="0" dirty="0">
                <a:solidFill>
                  <a:srgbClr val="374151"/>
                </a:solidFill>
                <a:effectLst/>
                <a:latin typeface="Söhne"/>
              </a:rPr>
              <a:t> Original: "The board members will meat tomorrow to discuss the budget." Corrected: "The board members will meet tomorrow to discuss the budget."</a:t>
            </a:r>
          </a:p>
          <a:p>
            <a:endParaRPr lang="en-GB" dirty="0"/>
          </a:p>
        </p:txBody>
      </p:sp>
    </p:spTree>
    <p:extLst>
      <p:ext uri="{BB962C8B-B14F-4D97-AF65-F5344CB8AC3E}">
        <p14:creationId xmlns:p14="http://schemas.microsoft.com/office/powerpoint/2010/main" val="87100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44B-AD23-8F5C-AF45-8CB5DACF3C2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8E4CD8D-1C0E-928E-76CE-4DF7BD1FF00D}"/>
              </a:ext>
            </a:extLst>
          </p:cNvPr>
          <p:cNvSpPr>
            <a:spLocks noGrp="1"/>
          </p:cNvSpPr>
          <p:nvPr>
            <p:ph idx="1"/>
          </p:nvPr>
        </p:nvSpPr>
        <p:spPr/>
        <p:txBody>
          <a:bodyPr/>
          <a:lstStyle/>
          <a:p>
            <a:pPr marL="0" indent="0" algn="l">
              <a:buNone/>
            </a:pPr>
            <a:r>
              <a:rPr lang="en-US" b="1" i="0" dirty="0">
                <a:solidFill>
                  <a:srgbClr val="374151"/>
                </a:solidFill>
                <a:effectLst/>
                <a:latin typeface="Söhne"/>
              </a:rPr>
              <a:t>4. Lack of Relevance:</a:t>
            </a:r>
            <a:r>
              <a:rPr lang="en-US" b="0" i="0" dirty="0">
                <a:solidFill>
                  <a:srgbClr val="374151"/>
                </a:solidFill>
                <a:effectLst/>
                <a:latin typeface="Söhne"/>
              </a:rPr>
              <a:t> Ensure that your content is relevant to your audience's needs and expectations. Irrelevant information can cause readers to lose interest or become frustrated.</a:t>
            </a:r>
          </a:p>
          <a:p>
            <a:pPr algn="l"/>
            <a:r>
              <a:rPr lang="en-US" b="1" i="0" dirty="0">
                <a:solidFill>
                  <a:srgbClr val="374151"/>
                </a:solidFill>
                <a:effectLst/>
                <a:latin typeface="Söhne"/>
              </a:rPr>
              <a:t>Example:</a:t>
            </a:r>
            <a:r>
              <a:rPr lang="en-US" b="0" i="0" dirty="0">
                <a:solidFill>
                  <a:srgbClr val="374151"/>
                </a:solidFill>
                <a:effectLst/>
                <a:latin typeface="Söhne"/>
              </a:rPr>
              <a:t> Lack of Relevance: Including detailed technical specifications in a user manual meant for beginners. Relevance: Including user-friendly instructions and practical tips in the manual.</a:t>
            </a:r>
          </a:p>
          <a:p>
            <a:endParaRPr lang="en-GB" dirty="0"/>
          </a:p>
        </p:txBody>
      </p:sp>
    </p:spTree>
    <p:extLst>
      <p:ext uri="{BB962C8B-B14F-4D97-AF65-F5344CB8AC3E}">
        <p14:creationId xmlns:p14="http://schemas.microsoft.com/office/powerpoint/2010/main" val="4257203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2C07-477F-0D7F-5F03-52C352006466}"/>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7FD14661-19E0-EA9C-27A2-4D5F123A7E91}"/>
              </a:ext>
            </a:extLst>
          </p:cNvPr>
          <p:cNvSpPr>
            <a:spLocks noGrp="1"/>
          </p:cNvSpPr>
          <p:nvPr>
            <p:ph idx="1"/>
          </p:nvPr>
        </p:nvSpPr>
        <p:spPr/>
        <p:txBody>
          <a:bodyPr/>
          <a:lstStyle/>
          <a:p>
            <a:pPr marL="0" indent="0" algn="just">
              <a:buNone/>
            </a:pPr>
            <a:r>
              <a:rPr lang="en-US" dirty="0">
                <a:solidFill>
                  <a:srgbClr val="374151"/>
                </a:solidFill>
                <a:latin typeface="Söhne"/>
              </a:rPr>
              <a:t>T</a:t>
            </a:r>
            <a:r>
              <a:rPr lang="en-US" b="0" i="0" dirty="0">
                <a:solidFill>
                  <a:srgbClr val="374151"/>
                </a:solidFill>
                <a:effectLst/>
                <a:latin typeface="Söhne"/>
              </a:rPr>
              <a:t>echnical and business writing are indispensable skills that can significantly impact your professional success. Mastering these skills allows you to effectively communicate complex ideas, build strong relationships, and present yourself as a competent professional. Remember, clear and concise communication is a hallmark of a true professional, and by honing your technical and business writing abilities, you're investing in your own success.</a:t>
            </a:r>
            <a:endParaRPr lang="en-GB" dirty="0"/>
          </a:p>
        </p:txBody>
      </p:sp>
    </p:spTree>
    <p:extLst>
      <p:ext uri="{BB962C8B-B14F-4D97-AF65-F5344CB8AC3E}">
        <p14:creationId xmlns:p14="http://schemas.microsoft.com/office/powerpoint/2010/main" val="418845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0B87-0A21-0EC6-2378-817B3342C64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0BE618-4E0F-AEB2-7D2D-0F3E11597600}"/>
              </a:ext>
            </a:extLst>
          </p:cNvPr>
          <p:cNvSpPr>
            <a:spLocks noGrp="1"/>
          </p:cNvSpPr>
          <p:nvPr>
            <p:ph idx="1"/>
          </p:nvPr>
        </p:nvSpPr>
        <p:spPr/>
        <p:txBody>
          <a:bodyPr>
            <a:normAutofit fontScale="92500" lnSpcReduction="10000"/>
          </a:bodyPr>
          <a:lstStyle/>
          <a:p>
            <a:pPr marL="0" indent="0" algn="l">
              <a:buNone/>
            </a:pPr>
            <a:r>
              <a:rPr lang="en-US" b="1" i="0" dirty="0">
                <a:solidFill>
                  <a:srgbClr val="374151"/>
                </a:solidFill>
                <a:effectLst/>
                <a:latin typeface="Söhne"/>
              </a:rPr>
              <a:t>3. Qualities of a Technical Writer:</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Technical writers need a blend of writing skills and technical aptitude.</a:t>
            </a:r>
          </a:p>
          <a:p>
            <a:pPr algn="l">
              <a:buFont typeface="Arial" panose="020B0604020202020204" pitchFamily="34" charset="0"/>
              <a:buChar char="•"/>
            </a:pPr>
            <a:r>
              <a:rPr lang="en-US" b="0" i="0" dirty="0">
                <a:solidFill>
                  <a:srgbClr val="374151"/>
                </a:solidFill>
                <a:effectLst/>
                <a:latin typeface="Söhne"/>
              </a:rPr>
              <a:t>Essential qualifications include clear writing ability, organizational skills, interest in technology, and a willingness to learn about the topics they write about.</a:t>
            </a:r>
          </a:p>
          <a:p>
            <a:pPr marL="0" indent="0" algn="l">
              <a:buNone/>
            </a:pPr>
            <a:r>
              <a:rPr lang="en-US" b="1" i="0" dirty="0">
                <a:solidFill>
                  <a:srgbClr val="374151"/>
                </a:solidFill>
                <a:effectLst/>
                <a:latin typeface="Söhne"/>
              </a:rPr>
              <a:t>4. Defining a Technical Writer:</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U.S. Department of Labor recognizes technical writers as individuals who prepare documents to communicate complex and technical information more easily.</a:t>
            </a:r>
          </a:p>
          <a:p>
            <a:pPr algn="l">
              <a:buFont typeface="Arial" panose="020B0604020202020204" pitchFamily="34" charset="0"/>
              <a:buChar char="•"/>
            </a:pPr>
            <a:r>
              <a:rPr lang="en-US" b="0" i="0" dirty="0">
                <a:solidFill>
                  <a:srgbClr val="374151"/>
                </a:solidFill>
                <a:effectLst/>
                <a:latin typeface="Söhne"/>
              </a:rPr>
              <a:t>A successful technical writer creates, gathers, and organizes technical information to make it understandable and useful to a defined audience.</a:t>
            </a:r>
          </a:p>
          <a:p>
            <a:endParaRPr lang="en-GB" dirty="0"/>
          </a:p>
        </p:txBody>
      </p:sp>
    </p:spTree>
    <p:extLst>
      <p:ext uri="{BB962C8B-B14F-4D97-AF65-F5344CB8AC3E}">
        <p14:creationId xmlns:p14="http://schemas.microsoft.com/office/powerpoint/2010/main" val="187292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A5BF-6202-2DC5-D365-4E03C1F3C3B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DF37DD-D579-421C-E207-BC42CB2BD4D2}"/>
              </a:ext>
            </a:extLst>
          </p:cNvPr>
          <p:cNvSpPr>
            <a:spLocks noGrp="1"/>
          </p:cNvSpPr>
          <p:nvPr>
            <p:ph idx="1"/>
          </p:nvPr>
        </p:nvSpPr>
        <p:spPr/>
        <p:txBody>
          <a:bodyPr>
            <a:normAutofit fontScale="92500" lnSpcReduction="10000"/>
          </a:bodyPr>
          <a:lstStyle/>
          <a:p>
            <a:pPr marL="0" indent="0" algn="l">
              <a:buNone/>
            </a:pPr>
            <a:r>
              <a:rPr lang="en-US" b="1" i="0" dirty="0">
                <a:solidFill>
                  <a:srgbClr val="374151"/>
                </a:solidFill>
                <a:effectLst/>
                <a:latin typeface="Söhne"/>
              </a:rPr>
              <a:t>5. Roles and Titles: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Technical writers can have various titles, such as technical communicator, documentation specialist, information developer, and more.</a:t>
            </a:r>
          </a:p>
          <a:p>
            <a:pPr algn="l">
              <a:buFont typeface="Arial" panose="020B0604020202020204" pitchFamily="34" charset="0"/>
              <a:buChar char="•"/>
            </a:pPr>
            <a:r>
              <a:rPr lang="en-US" b="0" i="0" dirty="0">
                <a:solidFill>
                  <a:srgbClr val="374151"/>
                </a:solidFill>
                <a:effectLst/>
                <a:latin typeface="Söhne"/>
              </a:rPr>
              <a:t>They can work in different departments like Engineering, Customer Support, User Experience, and Product Marketing.</a:t>
            </a:r>
          </a:p>
          <a:p>
            <a:pPr marL="0" indent="0" algn="l">
              <a:buNone/>
            </a:pPr>
            <a:r>
              <a:rPr lang="en-US" b="1" i="0" dirty="0">
                <a:solidFill>
                  <a:srgbClr val="374151"/>
                </a:solidFill>
                <a:effectLst/>
                <a:latin typeface="Söhne"/>
              </a:rPr>
              <a:t>6. Flexibility in Tech Writing: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tech industry is fast-paced and subject to sudden changes in priorities and plans.</a:t>
            </a:r>
          </a:p>
          <a:p>
            <a:pPr algn="l">
              <a:buFont typeface="Arial" panose="020B0604020202020204" pitchFamily="34" charset="0"/>
              <a:buChar char="•"/>
            </a:pPr>
            <a:r>
              <a:rPr lang="en-US" b="0" i="0" dirty="0">
                <a:solidFill>
                  <a:srgbClr val="374151"/>
                </a:solidFill>
                <a:effectLst/>
                <a:latin typeface="Söhne"/>
              </a:rPr>
              <a:t>Technical writers must adapt and be flexible in such environments to keep up with shifts and contribute effectively.</a:t>
            </a:r>
          </a:p>
          <a:p>
            <a:endParaRPr lang="en-GB" dirty="0"/>
          </a:p>
        </p:txBody>
      </p:sp>
    </p:spTree>
    <p:extLst>
      <p:ext uri="{BB962C8B-B14F-4D97-AF65-F5344CB8AC3E}">
        <p14:creationId xmlns:p14="http://schemas.microsoft.com/office/powerpoint/2010/main" val="138373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C255-F306-7286-18A7-2C6955360B5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C204FE4-584D-AAD6-7414-8E0D01E40BE1}"/>
              </a:ext>
            </a:extLst>
          </p:cNvPr>
          <p:cNvSpPr>
            <a:spLocks noGrp="1"/>
          </p:cNvSpPr>
          <p:nvPr>
            <p:ph idx="1"/>
          </p:nvPr>
        </p:nvSpPr>
        <p:spPr/>
        <p:txBody>
          <a:bodyPr/>
          <a:lstStyle/>
          <a:p>
            <a:pPr marL="0" indent="0" algn="l">
              <a:buNone/>
            </a:pPr>
            <a:r>
              <a:rPr lang="en-US" b="1" i="0" dirty="0">
                <a:solidFill>
                  <a:srgbClr val="374151"/>
                </a:solidFill>
                <a:effectLst/>
                <a:latin typeface="Söhne"/>
              </a:rPr>
              <a:t>7. Making a Difference: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Technical writers contribute significantly to the success of products, companies, and end-users.</a:t>
            </a:r>
          </a:p>
          <a:p>
            <a:pPr algn="l">
              <a:buFont typeface="Arial" panose="020B0604020202020204" pitchFamily="34" charset="0"/>
              <a:buChar char="•"/>
            </a:pPr>
            <a:r>
              <a:rPr lang="en-US" b="0" i="0" dirty="0">
                <a:solidFill>
                  <a:srgbClr val="374151"/>
                </a:solidFill>
                <a:effectLst/>
                <a:latin typeface="Söhne"/>
              </a:rPr>
              <a:t>Their work can be crucial, even life-saving, in industries like healthcare and aeronautics.</a:t>
            </a:r>
          </a:p>
          <a:p>
            <a:pPr algn="l">
              <a:buFont typeface="Arial" panose="020B0604020202020204" pitchFamily="34" charset="0"/>
              <a:buChar char="•"/>
            </a:pPr>
            <a:r>
              <a:rPr lang="en-US" b="0" i="0" dirty="0">
                <a:solidFill>
                  <a:srgbClr val="374151"/>
                </a:solidFill>
                <a:effectLst/>
                <a:latin typeface="Söhne"/>
              </a:rPr>
              <a:t>Technical writers play a key role in enhancing user experience and making technology accessible.</a:t>
            </a:r>
          </a:p>
          <a:p>
            <a:endParaRPr lang="en-GB" dirty="0"/>
          </a:p>
        </p:txBody>
      </p:sp>
    </p:spTree>
    <p:extLst>
      <p:ext uri="{BB962C8B-B14F-4D97-AF65-F5344CB8AC3E}">
        <p14:creationId xmlns:p14="http://schemas.microsoft.com/office/powerpoint/2010/main" val="24784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6C39-3C90-36F2-6F7D-01726A382FAB}"/>
              </a:ext>
            </a:extLst>
          </p:cNvPr>
          <p:cNvSpPr>
            <a:spLocks noGrp="1"/>
          </p:cNvSpPr>
          <p:nvPr>
            <p:ph type="title"/>
          </p:nvPr>
        </p:nvSpPr>
        <p:spPr/>
        <p:txBody>
          <a:bodyPr/>
          <a:lstStyle/>
          <a:p>
            <a:r>
              <a:rPr lang="en-US" b="1" i="0" dirty="0">
                <a:effectLst/>
                <a:latin typeface="Söhne"/>
              </a:rPr>
              <a:t>1. Understanding Technical Writing:</a:t>
            </a:r>
            <a:endParaRPr lang="en-GB" dirty="0"/>
          </a:p>
        </p:txBody>
      </p:sp>
      <p:sp>
        <p:nvSpPr>
          <p:cNvPr id="3" name="Content Placeholder 2">
            <a:extLst>
              <a:ext uri="{FF2B5EF4-FFF2-40B4-BE49-F238E27FC236}">
                <a16:creationId xmlns:a16="http://schemas.microsoft.com/office/drawing/2014/main" id="{CAD183BC-2C2B-5A4B-B50B-AA918B3CA1EE}"/>
              </a:ext>
            </a:extLst>
          </p:cNvPr>
          <p:cNvSpPr>
            <a:spLocks noGrp="1"/>
          </p:cNvSpPr>
          <p:nvPr>
            <p:ph idx="1"/>
          </p:nvPr>
        </p:nvSpPr>
        <p:spPr/>
        <p:txBody>
          <a:bodyPr>
            <a:normAutofit/>
          </a:bodyPr>
          <a:lstStyle/>
          <a:p>
            <a:pPr algn="l"/>
            <a:r>
              <a:rPr lang="en-US" b="0" i="0" dirty="0">
                <a:solidFill>
                  <a:srgbClr val="374151"/>
                </a:solidFill>
                <a:effectLst/>
                <a:latin typeface="Söhne"/>
              </a:rPr>
              <a:t>Technical writing is a form of communication that involves conveying complex and specialized information to a specific audience. It is characterized by clarity, precision, and an emphasis on factual accuracy. Technical writing is commonly found in manuals, reports, scientific papers, and instruction guides. The primary objectives of technical writing are:</a:t>
            </a:r>
          </a:p>
        </p:txBody>
      </p:sp>
    </p:spTree>
    <p:extLst>
      <p:ext uri="{BB962C8B-B14F-4D97-AF65-F5344CB8AC3E}">
        <p14:creationId xmlns:p14="http://schemas.microsoft.com/office/powerpoint/2010/main" val="397836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657F-844A-5BBD-D0A4-2D60E4EC975C}"/>
              </a:ext>
            </a:extLst>
          </p:cNvPr>
          <p:cNvSpPr>
            <a:spLocks noGrp="1"/>
          </p:cNvSpPr>
          <p:nvPr>
            <p:ph type="title"/>
          </p:nvPr>
        </p:nvSpPr>
        <p:spPr/>
        <p:txBody>
          <a:bodyPr/>
          <a:lstStyle/>
          <a:p>
            <a:r>
              <a:rPr lang="en-US" b="1" i="0" dirty="0">
                <a:effectLst/>
                <a:latin typeface="Söhne"/>
              </a:rPr>
              <a:t>Clarity:</a:t>
            </a:r>
            <a:endParaRPr lang="en-GB" dirty="0"/>
          </a:p>
        </p:txBody>
      </p:sp>
      <p:sp>
        <p:nvSpPr>
          <p:cNvPr id="3" name="Content Placeholder 2">
            <a:extLst>
              <a:ext uri="{FF2B5EF4-FFF2-40B4-BE49-F238E27FC236}">
                <a16:creationId xmlns:a16="http://schemas.microsoft.com/office/drawing/2014/main" id="{D9E6BD7E-400C-FB3F-AB35-B377771902F1}"/>
              </a:ext>
            </a:extLst>
          </p:cNvPr>
          <p:cNvSpPr>
            <a:spLocks noGrp="1"/>
          </p:cNvSpPr>
          <p:nvPr>
            <p:ph idx="1"/>
          </p:nvPr>
        </p:nvSpPr>
        <p:spPr/>
        <p:txBody>
          <a:bodyPr/>
          <a:lstStyle/>
          <a:p>
            <a:r>
              <a:rPr lang="en-US" b="0" i="0" dirty="0">
                <a:solidFill>
                  <a:srgbClr val="374151"/>
                </a:solidFill>
                <a:effectLst/>
                <a:latin typeface="Söhne"/>
              </a:rPr>
              <a:t>Ensuring that the information is easy to understand, even for those without prior expertise.</a:t>
            </a:r>
          </a:p>
          <a:p>
            <a:r>
              <a:rPr lang="en-US" b="0" i="0" dirty="0">
                <a:solidFill>
                  <a:srgbClr val="374151"/>
                </a:solidFill>
                <a:effectLst/>
                <a:latin typeface="Söhne"/>
              </a:rPr>
              <a:t>Example: Original Sentence: "The system underwent a transformation that rendered it practically unrecognizable due to a series of intricate modifications." </a:t>
            </a:r>
          </a:p>
          <a:p>
            <a:r>
              <a:rPr lang="en-US" b="0" i="0" dirty="0">
                <a:solidFill>
                  <a:srgbClr val="374151"/>
                </a:solidFill>
                <a:effectLst/>
                <a:latin typeface="Söhne"/>
              </a:rPr>
              <a:t>Revised Sentence: "The system changed significantly with several complex modifications."</a:t>
            </a:r>
          </a:p>
          <a:p>
            <a:endParaRPr lang="en-GB" dirty="0"/>
          </a:p>
        </p:txBody>
      </p:sp>
    </p:spTree>
    <p:extLst>
      <p:ext uri="{BB962C8B-B14F-4D97-AF65-F5344CB8AC3E}">
        <p14:creationId xmlns:p14="http://schemas.microsoft.com/office/powerpoint/2010/main" val="91492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10B4-056D-479A-A21B-4186E28509ED}"/>
              </a:ext>
            </a:extLst>
          </p:cNvPr>
          <p:cNvSpPr>
            <a:spLocks noGrp="1"/>
          </p:cNvSpPr>
          <p:nvPr>
            <p:ph type="title"/>
          </p:nvPr>
        </p:nvSpPr>
        <p:spPr/>
        <p:txBody>
          <a:bodyPr/>
          <a:lstStyle/>
          <a:p>
            <a:r>
              <a:rPr lang="en-US" b="1" i="0" dirty="0">
                <a:effectLst/>
                <a:latin typeface="Söhne"/>
              </a:rPr>
              <a:t>Exercise Sentences for Clarity:</a:t>
            </a:r>
            <a:endParaRPr lang="en-GB" dirty="0"/>
          </a:p>
        </p:txBody>
      </p:sp>
      <p:sp>
        <p:nvSpPr>
          <p:cNvPr id="3" name="Content Placeholder 2">
            <a:extLst>
              <a:ext uri="{FF2B5EF4-FFF2-40B4-BE49-F238E27FC236}">
                <a16:creationId xmlns:a16="http://schemas.microsoft.com/office/drawing/2014/main" id="{A1EC41B4-F5AE-FBF6-52DC-A7C6410C98D3}"/>
              </a:ext>
            </a:extLst>
          </p:cNvPr>
          <p:cNvSpPr>
            <a:spLocks noGrp="1"/>
          </p:cNvSpPr>
          <p:nvPr>
            <p:ph idx="1"/>
          </p:nvPr>
        </p:nvSpPr>
        <p:spPr/>
        <p:txBody>
          <a:bodyPr>
            <a:normAutofit fontScale="85000" lnSpcReduction="10000"/>
          </a:bodyPr>
          <a:lstStyle/>
          <a:p>
            <a:pPr algn="l">
              <a:buFont typeface="+mj-lt"/>
              <a:buAutoNum type="arabicPeriod"/>
            </a:pPr>
            <a:r>
              <a:rPr lang="en-US" b="0" i="0" dirty="0">
                <a:solidFill>
                  <a:srgbClr val="374151"/>
                </a:solidFill>
                <a:effectLst/>
                <a:latin typeface="Söhne"/>
              </a:rPr>
              <a:t>Original Sentence: "The interface of the software was altered to enhance user experience by means of several user-centered design changes." Revised Sentence:</a:t>
            </a:r>
          </a:p>
          <a:p>
            <a:pPr algn="l">
              <a:buFont typeface="+mj-lt"/>
              <a:buAutoNum type="arabicPeriod"/>
            </a:pPr>
            <a:r>
              <a:rPr lang="en-US" b="0" i="0" dirty="0">
                <a:solidFill>
                  <a:srgbClr val="374151"/>
                </a:solidFill>
                <a:effectLst/>
                <a:latin typeface="Söhne"/>
              </a:rPr>
              <a:t>Original Sentence: "The study concluded that there exists a correlation between increased screen time and decreased attention span." Revised Sentence:</a:t>
            </a:r>
          </a:p>
          <a:p>
            <a:pPr algn="l">
              <a:buFont typeface="+mj-lt"/>
              <a:buAutoNum type="arabicPeriod"/>
            </a:pPr>
            <a:r>
              <a:rPr lang="en-US" b="0" i="0" dirty="0">
                <a:solidFill>
                  <a:srgbClr val="374151"/>
                </a:solidFill>
                <a:effectLst/>
                <a:latin typeface="Söhne"/>
              </a:rPr>
              <a:t>Original Sentence: "The experiment demonstrated a significant reduction in energy consumption as a result of the implementation of advanced power-saving algorithms." Revised Sentence:</a:t>
            </a:r>
          </a:p>
          <a:p>
            <a:pPr algn="l">
              <a:buFont typeface="+mj-lt"/>
              <a:buAutoNum type="arabicPeriod"/>
            </a:pPr>
            <a:r>
              <a:rPr lang="en-US" b="0" i="0" dirty="0">
                <a:solidFill>
                  <a:srgbClr val="374151"/>
                </a:solidFill>
                <a:effectLst/>
                <a:latin typeface="Söhne"/>
              </a:rPr>
              <a:t>Original Sentence: "The procedure involves the utilization of cutting-edge technology to achieve a streamlined workflow and improved efficiency." Revised Sentence:</a:t>
            </a:r>
          </a:p>
          <a:p>
            <a:pPr algn="l">
              <a:buFont typeface="+mj-lt"/>
              <a:buAutoNum type="arabicPeriod"/>
            </a:pPr>
            <a:r>
              <a:rPr lang="en-US" b="0" i="0" dirty="0">
                <a:solidFill>
                  <a:srgbClr val="374151"/>
                </a:solidFill>
                <a:effectLst/>
                <a:latin typeface="Söhne"/>
              </a:rPr>
              <a:t>Original Sentence: "The manual provides comprehensive instructions for the assembly of the product in a step-by-step manner." Revised Sentence:</a:t>
            </a:r>
          </a:p>
          <a:p>
            <a:endParaRPr lang="en-GB" dirty="0"/>
          </a:p>
        </p:txBody>
      </p:sp>
    </p:spTree>
    <p:extLst>
      <p:ext uri="{BB962C8B-B14F-4D97-AF65-F5344CB8AC3E}">
        <p14:creationId xmlns:p14="http://schemas.microsoft.com/office/powerpoint/2010/main" val="128741064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85</TotalTime>
  <Words>2760</Words>
  <Application>Microsoft Office PowerPoint</Application>
  <PresentationFormat>Widescreen</PresentationFormat>
  <Paragraphs>139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Söhne</vt:lpstr>
      <vt:lpstr>Trebuchet MS</vt:lpstr>
      <vt:lpstr>Berlin</vt:lpstr>
      <vt:lpstr>Technical &amp; Business Writing</vt:lpstr>
      <vt:lpstr>Calling All Tech Writers - Exploring the World of Technical Writing</vt:lpstr>
      <vt:lpstr>PowerPoint Presentation</vt:lpstr>
      <vt:lpstr>PowerPoint Presentation</vt:lpstr>
      <vt:lpstr>PowerPoint Presentation</vt:lpstr>
      <vt:lpstr>PowerPoint Presentation</vt:lpstr>
      <vt:lpstr>1. Understanding Technical Writing:</vt:lpstr>
      <vt:lpstr>Clarity:</vt:lpstr>
      <vt:lpstr>Exercise Sentences for Clarity:</vt:lpstr>
      <vt:lpstr>Answers:</vt:lpstr>
      <vt:lpstr>Accuracy:</vt:lpstr>
      <vt:lpstr>Exercise Sentences for Accuracy:</vt:lpstr>
      <vt:lpstr>Answers:</vt:lpstr>
      <vt:lpstr>Conciseness:</vt:lpstr>
      <vt:lpstr>Exercise Sentences for Conciseness:</vt:lpstr>
      <vt:lpstr>Answers:</vt:lpstr>
      <vt:lpstr>Importance of Business Writing:</vt:lpstr>
      <vt:lpstr>Exercise Questions for Professionalism:</vt:lpstr>
      <vt:lpstr>Answers:</vt:lpstr>
      <vt:lpstr>Persuasiveness</vt:lpstr>
      <vt:lpstr>Exercise Sentences for Persuasiveness:</vt:lpstr>
      <vt:lpstr>Answers:</vt:lpstr>
      <vt:lpstr>Techniques for Effective Technical and Business Writing:</vt:lpstr>
      <vt:lpstr>PowerPoint Presentation</vt:lpstr>
      <vt:lpstr>PowerPoint Presentation</vt:lpstr>
      <vt:lpstr>PowerPoint Presentation</vt:lpstr>
      <vt:lpstr>PowerPoint Presentation</vt:lpstr>
      <vt:lpstr>PowerPoint Presentation</vt:lpstr>
      <vt:lpstr>Common Pitfalls to Avoid:</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&amp; Business Writing</dc:title>
  <dc:creator>Noreen.ucj@gmail.com</dc:creator>
  <cp:lastModifiedBy>Noreen.ucj@gmail.com</cp:lastModifiedBy>
  <cp:revision>26</cp:revision>
  <dcterms:created xsi:type="dcterms:W3CDTF">2023-08-21T05:57:48Z</dcterms:created>
  <dcterms:modified xsi:type="dcterms:W3CDTF">2023-08-21T07:23:33Z</dcterms:modified>
</cp:coreProperties>
</file>