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5" r:id="rId3"/>
    <p:sldId id="257" r:id="rId4"/>
    <p:sldId id="258" r:id="rId5"/>
    <p:sldId id="259" r:id="rId6"/>
    <p:sldId id="260" r:id="rId7"/>
    <p:sldId id="261" r:id="rId8"/>
    <p:sldId id="262" r:id="rId9"/>
    <p:sldId id="264" r:id="rId10"/>
    <p:sldId id="263"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4" d="100"/>
          <a:sy n="74" d="100"/>
        </p:scale>
        <p:origin x="54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2D5E931E-DE06-480E-8CBC-FD65C8F22BA7}" type="datetimeFigureOut">
              <a:rPr lang="en-GB" smtClean="0"/>
              <a:t>30/08/2023</a:t>
            </a:fld>
            <a:endParaRPr lang="en-GB"/>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GB"/>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8208EB78-1C08-43AB-8E27-CB0BDC5F8D22}" type="slidenum">
              <a:rPr lang="en-GB" smtClean="0"/>
              <a:t>‹#›</a:t>
            </a:fld>
            <a:endParaRPr lang="en-GB"/>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1102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5E931E-DE06-480E-8CBC-FD65C8F22BA7}" type="datetimeFigureOut">
              <a:rPr lang="en-GB" smtClean="0"/>
              <a:t>30/08/2023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208EB78-1C08-43AB-8E27-CB0BDC5F8D22}" type="slidenum">
              <a:rPr lang="en-GB" smtClean="0"/>
              <a:t>‹#›</a:t>
            </a:fld>
            <a:endParaRPr lang="en-GB"/>
          </a:p>
        </p:txBody>
      </p:sp>
    </p:spTree>
    <p:extLst>
      <p:ext uri="{BB962C8B-B14F-4D97-AF65-F5344CB8AC3E}">
        <p14:creationId xmlns:p14="http://schemas.microsoft.com/office/powerpoint/2010/main" val="364104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5E931E-DE06-480E-8CBC-FD65C8F22BA7}" type="datetimeFigureOut">
              <a:rPr lang="en-GB" smtClean="0"/>
              <a:t>30/08/2023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208EB78-1C08-43AB-8E27-CB0BDC5F8D22}" type="slidenum">
              <a:rPr lang="en-GB" smtClean="0"/>
              <a:t>‹#›</a:t>
            </a:fld>
            <a:endParaRPr lang="en-GB"/>
          </a:p>
        </p:txBody>
      </p:sp>
    </p:spTree>
    <p:extLst>
      <p:ext uri="{BB962C8B-B14F-4D97-AF65-F5344CB8AC3E}">
        <p14:creationId xmlns:p14="http://schemas.microsoft.com/office/powerpoint/2010/main" val="3851916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5E931E-DE06-480E-8CBC-FD65C8F22BA7}" type="datetimeFigureOut">
              <a:rPr lang="en-GB" smtClean="0"/>
              <a:t>30/08/2023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208EB78-1C08-43AB-8E27-CB0BDC5F8D22}" type="slidenum">
              <a:rPr lang="en-GB" smtClean="0"/>
              <a:t>‹#›</a:t>
            </a:fld>
            <a:endParaRPr lang="en-GB"/>
          </a:p>
        </p:txBody>
      </p:sp>
    </p:spTree>
    <p:extLst>
      <p:ext uri="{BB962C8B-B14F-4D97-AF65-F5344CB8AC3E}">
        <p14:creationId xmlns:p14="http://schemas.microsoft.com/office/powerpoint/2010/main" val="2175521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5E931E-DE06-480E-8CBC-FD65C8F22BA7}" type="datetimeFigureOut">
              <a:rPr lang="en-GB" smtClean="0"/>
              <a:t>30/08/2023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208EB78-1C08-43AB-8E27-CB0BDC5F8D22}" type="slidenum">
              <a:rPr lang="en-GB" smtClean="0"/>
              <a:t>‹#›</a:t>
            </a:fld>
            <a:endParaRPr lang="en-GB"/>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8600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5E931E-DE06-480E-8CBC-FD65C8F22BA7}" type="datetimeFigureOut">
              <a:rPr lang="en-GB" smtClean="0"/>
              <a:t>30/08/2023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208EB78-1C08-43AB-8E27-CB0BDC5F8D22}" type="slidenum">
              <a:rPr lang="en-GB" smtClean="0"/>
              <a:t>‹#›</a:t>
            </a:fld>
            <a:endParaRPr lang="en-GB"/>
          </a:p>
        </p:txBody>
      </p:sp>
    </p:spTree>
    <p:extLst>
      <p:ext uri="{BB962C8B-B14F-4D97-AF65-F5344CB8AC3E}">
        <p14:creationId xmlns:p14="http://schemas.microsoft.com/office/powerpoint/2010/main" val="2903207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5E931E-DE06-480E-8CBC-FD65C8F22BA7}" type="datetimeFigureOut">
              <a:rPr lang="en-GB" smtClean="0"/>
              <a:t>30/08/2023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208EB78-1C08-43AB-8E27-CB0BDC5F8D22}" type="slidenum">
              <a:rPr lang="en-GB" smtClean="0"/>
              <a:t>‹#›</a:t>
            </a:fld>
            <a:endParaRPr lang="en-GB"/>
          </a:p>
        </p:txBody>
      </p:sp>
    </p:spTree>
    <p:extLst>
      <p:ext uri="{BB962C8B-B14F-4D97-AF65-F5344CB8AC3E}">
        <p14:creationId xmlns:p14="http://schemas.microsoft.com/office/powerpoint/2010/main" val="1088150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5E931E-DE06-480E-8CBC-FD65C8F22BA7}" type="datetimeFigureOut">
              <a:rPr lang="en-GB" smtClean="0"/>
              <a:t>30/08/2023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208EB78-1C08-43AB-8E27-CB0BDC5F8D22}" type="slidenum">
              <a:rPr lang="en-GB" smtClean="0"/>
              <a:t>‹#›</a:t>
            </a:fld>
            <a:endParaRPr lang="en-GB"/>
          </a:p>
        </p:txBody>
      </p:sp>
    </p:spTree>
    <p:extLst>
      <p:ext uri="{BB962C8B-B14F-4D97-AF65-F5344CB8AC3E}">
        <p14:creationId xmlns:p14="http://schemas.microsoft.com/office/powerpoint/2010/main" val="120359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5E931E-DE06-480E-8CBC-FD65C8F22BA7}" type="datetimeFigureOut">
              <a:rPr lang="en-GB" smtClean="0"/>
              <a:t>30/08/2023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208EB78-1C08-43AB-8E27-CB0BDC5F8D22}" type="slidenum">
              <a:rPr lang="en-GB" smtClean="0"/>
              <a:t>‹#›</a:t>
            </a:fld>
            <a:endParaRPr lang="en-GB"/>
          </a:p>
        </p:txBody>
      </p:sp>
    </p:spTree>
    <p:extLst>
      <p:ext uri="{BB962C8B-B14F-4D97-AF65-F5344CB8AC3E}">
        <p14:creationId xmlns:p14="http://schemas.microsoft.com/office/powerpoint/2010/main" val="733019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5E931E-DE06-480E-8CBC-FD65C8F22BA7}" type="datetimeFigureOut">
              <a:rPr lang="en-GB" smtClean="0"/>
              <a:t>30/08/2023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208EB78-1C08-43AB-8E27-CB0BDC5F8D22}" type="slidenum">
              <a:rPr lang="en-GB" smtClean="0"/>
              <a:t>‹#›</a:t>
            </a:fld>
            <a:endParaRPr lang="en-GB"/>
          </a:p>
        </p:txBody>
      </p:sp>
    </p:spTree>
    <p:extLst>
      <p:ext uri="{BB962C8B-B14F-4D97-AF65-F5344CB8AC3E}">
        <p14:creationId xmlns:p14="http://schemas.microsoft.com/office/powerpoint/2010/main" val="529898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5E931E-DE06-480E-8CBC-FD65C8F22BA7}" type="datetimeFigureOut">
              <a:rPr lang="en-GB" smtClean="0"/>
              <a:t>30/08/2023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208EB78-1C08-43AB-8E27-CB0BDC5F8D22}" type="slidenum">
              <a:rPr lang="en-GB" smtClean="0"/>
              <a:t>‹#›</a:t>
            </a:fld>
            <a:endParaRPr lang="en-GB"/>
          </a:p>
        </p:txBody>
      </p:sp>
    </p:spTree>
    <p:extLst>
      <p:ext uri="{BB962C8B-B14F-4D97-AF65-F5344CB8AC3E}">
        <p14:creationId xmlns:p14="http://schemas.microsoft.com/office/powerpoint/2010/main" val="77252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2D5E931E-DE06-480E-8CBC-FD65C8F22BA7}" type="datetimeFigureOut">
              <a:rPr lang="en-GB" smtClean="0"/>
              <a:t>30/08/2023</a:t>
            </a:fld>
            <a:endParaRPr lang="en-GB"/>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GB"/>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8208EB78-1C08-43AB-8E27-CB0BDC5F8D22}" type="slidenum">
              <a:rPr lang="en-GB" smtClean="0"/>
              <a:t>‹#›</a:t>
            </a:fld>
            <a:endParaRPr lang="en-GB"/>
          </a:p>
        </p:txBody>
      </p:sp>
    </p:spTree>
    <p:extLst>
      <p:ext uri="{BB962C8B-B14F-4D97-AF65-F5344CB8AC3E}">
        <p14:creationId xmlns:p14="http://schemas.microsoft.com/office/powerpoint/2010/main" val="350049871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6FC8F0-14B8-B99D-77E9-233D86212735}"/>
              </a:ext>
            </a:extLst>
          </p:cNvPr>
          <p:cNvSpPr>
            <a:spLocks noGrp="1"/>
          </p:cNvSpPr>
          <p:nvPr>
            <p:ph type="ctrTitle"/>
          </p:nvPr>
        </p:nvSpPr>
        <p:spPr/>
        <p:txBody>
          <a:bodyPr/>
          <a:lstStyle/>
          <a:p>
            <a:r>
              <a:rPr lang="en-US" dirty="0"/>
              <a:t>Technical &amp; Business Writing</a:t>
            </a:r>
            <a:endParaRPr lang="en-GB" dirty="0"/>
          </a:p>
        </p:txBody>
      </p:sp>
      <p:sp>
        <p:nvSpPr>
          <p:cNvPr id="3" name="Subtitle 2">
            <a:extLst>
              <a:ext uri="{FF2B5EF4-FFF2-40B4-BE49-F238E27FC236}">
                <a16:creationId xmlns:a16="http://schemas.microsoft.com/office/drawing/2014/main" xmlns="" id="{4F2FD2F1-5B96-FB39-875B-C629E14C2D87}"/>
              </a:ext>
            </a:extLst>
          </p:cNvPr>
          <p:cNvSpPr>
            <a:spLocks noGrp="1"/>
          </p:cNvSpPr>
          <p:nvPr>
            <p:ph type="subTitle" idx="1"/>
          </p:nvPr>
        </p:nvSpPr>
        <p:spPr/>
        <p:txBody>
          <a:bodyPr/>
          <a:lstStyle/>
          <a:p>
            <a:r>
              <a:rPr lang="en-US" dirty="0"/>
              <a:t>Lecture 3 </a:t>
            </a:r>
          </a:p>
          <a:p>
            <a:r>
              <a:rPr lang="en-US" dirty="0"/>
              <a:t>Noreen Shah</a:t>
            </a:r>
            <a:endParaRPr lang="en-GB" dirty="0"/>
          </a:p>
        </p:txBody>
      </p:sp>
    </p:spTree>
    <p:extLst>
      <p:ext uri="{BB962C8B-B14F-4D97-AF65-F5344CB8AC3E}">
        <p14:creationId xmlns:p14="http://schemas.microsoft.com/office/powerpoint/2010/main" val="2003785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A1E8E5-AAEC-7875-BA3E-6C8377769704}"/>
              </a:ext>
            </a:extLst>
          </p:cNvPr>
          <p:cNvSpPr>
            <a:spLocks noGrp="1"/>
          </p:cNvSpPr>
          <p:nvPr>
            <p:ph type="title"/>
          </p:nvPr>
        </p:nvSpPr>
        <p:spPr/>
        <p:txBody>
          <a:bodyPr/>
          <a:lstStyle/>
          <a:p>
            <a:r>
              <a:rPr lang="en-GB" sz="1800" b="1" i="0" dirty="0">
                <a:solidFill>
                  <a:srgbClr val="093B82"/>
                </a:solidFill>
                <a:effectLst/>
                <a:latin typeface="HelveticaNeueLTW1G-Bd"/>
              </a:rPr>
              <a:t>Crowdsourcing and Collaboration Platforms</a:t>
            </a:r>
            <a:r>
              <a:rPr lang="en-GB" dirty="0"/>
              <a:t> </a:t>
            </a:r>
          </a:p>
        </p:txBody>
      </p:sp>
      <p:sp>
        <p:nvSpPr>
          <p:cNvPr id="3" name="Content Placeholder 2">
            <a:extLst>
              <a:ext uri="{FF2B5EF4-FFF2-40B4-BE49-F238E27FC236}">
                <a16:creationId xmlns:a16="http://schemas.microsoft.com/office/drawing/2014/main" xmlns="" id="{8C84C3F8-EC33-8886-072C-3DB78909925B}"/>
              </a:ext>
            </a:extLst>
          </p:cNvPr>
          <p:cNvSpPr>
            <a:spLocks noGrp="1"/>
          </p:cNvSpPr>
          <p:nvPr>
            <p:ph idx="1"/>
          </p:nvPr>
        </p:nvSpPr>
        <p:spPr/>
        <p:txBody>
          <a:bodyPr/>
          <a:lstStyle/>
          <a:p>
            <a:r>
              <a:rPr lang="en-US" sz="1800" b="0" i="1" dirty="0">
                <a:solidFill>
                  <a:srgbClr val="242021"/>
                </a:solidFill>
                <a:effectLst/>
                <a:latin typeface="SabonMTPro-Italic"/>
              </a:rPr>
              <a:t>Crowdsourcing, </a:t>
            </a:r>
            <a:r>
              <a:rPr lang="en-US" sz="1800" b="0" i="0" dirty="0">
                <a:solidFill>
                  <a:srgbClr val="242021"/>
                </a:solidFill>
                <a:effectLst/>
                <a:latin typeface="SabonMTPro-Regular"/>
              </a:rPr>
              <a:t>inviting input from groups of people inside or outside the organization, can give companies access to a much wider range of ideas, solutions to problems, and insights into market trends.</a:t>
            </a:r>
            <a:r>
              <a:rPr lang="en-US" dirty="0"/>
              <a:t> </a:t>
            </a:r>
            <a:br>
              <a:rPr lang="en-US" dirty="0"/>
            </a:br>
            <a:endParaRPr lang="en-GB" dirty="0"/>
          </a:p>
        </p:txBody>
      </p:sp>
      <p:pic>
        <p:nvPicPr>
          <p:cNvPr id="4" name="Picture 3"/>
          <p:cNvPicPr>
            <a:picLocks noChangeAspect="1"/>
          </p:cNvPicPr>
          <p:nvPr/>
        </p:nvPicPr>
        <p:blipFill>
          <a:blip r:embed="rId2"/>
          <a:stretch>
            <a:fillRect/>
          </a:stretch>
        </p:blipFill>
        <p:spPr>
          <a:xfrm>
            <a:off x="3946940" y="2629265"/>
            <a:ext cx="3963268" cy="3964718"/>
          </a:xfrm>
          <a:prstGeom prst="rect">
            <a:avLst/>
          </a:prstGeom>
        </p:spPr>
      </p:pic>
    </p:spTree>
    <p:extLst>
      <p:ext uri="{BB962C8B-B14F-4D97-AF65-F5344CB8AC3E}">
        <p14:creationId xmlns:p14="http://schemas.microsoft.com/office/powerpoint/2010/main" val="1486609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552FAD-C8D8-C5DF-00B1-4DAF827DB072}"/>
              </a:ext>
            </a:extLst>
          </p:cNvPr>
          <p:cNvSpPr>
            <a:spLocks noGrp="1"/>
          </p:cNvSpPr>
          <p:nvPr>
            <p:ph type="title"/>
          </p:nvPr>
        </p:nvSpPr>
        <p:spPr/>
        <p:txBody>
          <a:bodyPr/>
          <a:lstStyle/>
          <a:p>
            <a:r>
              <a:rPr lang="en-GB" sz="1800" b="1" i="0" dirty="0">
                <a:solidFill>
                  <a:srgbClr val="093B82"/>
                </a:solidFill>
                <a:effectLst/>
                <a:latin typeface="HelveticaNeueLTW1G-Bd"/>
              </a:rPr>
              <a:t>Wikis</a:t>
            </a:r>
            <a:r>
              <a:rPr lang="en-GB" dirty="0"/>
              <a:t> </a:t>
            </a:r>
          </a:p>
        </p:txBody>
      </p:sp>
      <p:sp>
        <p:nvSpPr>
          <p:cNvPr id="3" name="Content Placeholder 2">
            <a:extLst>
              <a:ext uri="{FF2B5EF4-FFF2-40B4-BE49-F238E27FC236}">
                <a16:creationId xmlns:a16="http://schemas.microsoft.com/office/drawing/2014/main" xmlns="" id="{2644CC2E-3DC9-77DF-A393-6E6F9722EF07}"/>
              </a:ext>
            </a:extLst>
          </p:cNvPr>
          <p:cNvSpPr>
            <a:spLocks noGrp="1"/>
          </p:cNvSpPr>
          <p:nvPr>
            <p:ph idx="1"/>
          </p:nvPr>
        </p:nvSpPr>
        <p:spPr/>
        <p:txBody>
          <a:bodyPr/>
          <a:lstStyle/>
          <a:p>
            <a:r>
              <a:rPr lang="en-US" sz="1800" b="0" i="0" dirty="0">
                <a:solidFill>
                  <a:srgbClr val="242021"/>
                </a:solidFill>
                <a:effectLst/>
                <a:latin typeface="SabonMTPro-Regular"/>
              </a:rPr>
              <a:t>Wikis promote collaboration by simplifying the process of creating and editing online content. Anyone with access (some wikis are private; some are public) can add and modify pages as new information becomes available.</a:t>
            </a:r>
            <a:r>
              <a:rPr lang="en-US" dirty="0"/>
              <a:t> </a:t>
            </a:r>
            <a:br>
              <a:rPr lang="en-US" dirty="0"/>
            </a:br>
            <a:endParaRPr lang="en-GB" dirty="0"/>
          </a:p>
        </p:txBody>
      </p:sp>
      <p:pic>
        <p:nvPicPr>
          <p:cNvPr id="4" name="Picture 3"/>
          <p:cNvPicPr>
            <a:picLocks noChangeAspect="1"/>
          </p:cNvPicPr>
          <p:nvPr/>
        </p:nvPicPr>
        <p:blipFill>
          <a:blip r:embed="rId2"/>
          <a:stretch>
            <a:fillRect/>
          </a:stretch>
        </p:blipFill>
        <p:spPr>
          <a:xfrm>
            <a:off x="3600266" y="3191905"/>
            <a:ext cx="4115702" cy="3264704"/>
          </a:xfrm>
          <a:prstGeom prst="rect">
            <a:avLst/>
          </a:prstGeom>
        </p:spPr>
      </p:pic>
    </p:spTree>
    <p:extLst>
      <p:ext uri="{BB962C8B-B14F-4D97-AF65-F5344CB8AC3E}">
        <p14:creationId xmlns:p14="http://schemas.microsoft.com/office/powerpoint/2010/main" val="1491069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3280AD-428B-8EC0-20DC-A6ADA9EF1445}"/>
              </a:ext>
            </a:extLst>
          </p:cNvPr>
          <p:cNvSpPr>
            <a:spLocks noGrp="1"/>
          </p:cNvSpPr>
          <p:nvPr>
            <p:ph type="title"/>
          </p:nvPr>
        </p:nvSpPr>
        <p:spPr/>
        <p:txBody>
          <a:bodyPr/>
          <a:lstStyle/>
          <a:p>
            <a:r>
              <a:rPr lang="en-GB" sz="4400" b="1" i="0" dirty="0">
                <a:solidFill>
                  <a:srgbClr val="093B82"/>
                </a:solidFill>
                <a:effectLst/>
                <a:latin typeface="HelveticaNeueLTW1G-Bd"/>
              </a:rPr>
              <a:t>Data Visualization</a:t>
            </a:r>
            <a:endParaRPr lang="en-GB" dirty="0"/>
          </a:p>
        </p:txBody>
      </p:sp>
      <p:sp>
        <p:nvSpPr>
          <p:cNvPr id="3" name="Content Placeholder 2">
            <a:extLst>
              <a:ext uri="{FF2B5EF4-FFF2-40B4-BE49-F238E27FC236}">
                <a16:creationId xmlns:a16="http://schemas.microsoft.com/office/drawing/2014/main" xmlns="" id="{DB92895E-44B3-BA7C-58B6-D5AB15C3C27E}"/>
              </a:ext>
            </a:extLst>
          </p:cNvPr>
          <p:cNvSpPr>
            <a:spLocks noGrp="1"/>
          </p:cNvSpPr>
          <p:nvPr>
            <p:ph idx="1"/>
          </p:nvPr>
        </p:nvSpPr>
        <p:spPr/>
        <p:txBody>
          <a:bodyPr/>
          <a:lstStyle/>
          <a:p>
            <a:r>
              <a:rPr lang="en-US" sz="1800" b="0" i="0" dirty="0">
                <a:solidFill>
                  <a:srgbClr val="242021"/>
                </a:solidFill>
                <a:effectLst/>
                <a:latin typeface="SabonMTPro-Regular"/>
              </a:rPr>
              <a:t>Data visualization is a powerful tool for presenting and exploring sets of data that are very large, complex, or dynamic. As more companies rely on “big data” to identify and capitalize on market opportunities, the ability to extract insights from these large data sets can be an important competitive advantage.</a:t>
            </a:r>
            <a:r>
              <a:rPr lang="en-US" dirty="0"/>
              <a:t> </a:t>
            </a:r>
            <a:br>
              <a:rPr lang="en-US" dirty="0"/>
            </a:br>
            <a:r>
              <a:rPr lang="en-GB" dirty="0"/>
              <a:t/>
            </a:r>
            <a:br>
              <a:rPr lang="en-GB" dirty="0"/>
            </a:br>
            <a:endParaRPr lang="en-GB" dirty="0"/>
          </a:p>
        </p:txBody>
      </p:sp>
      <p:pic>
        <p:nvPicPr>
          <p:cNvPr id="4" name="Picture 3"/>
          <p:cNvPicPr>
            <a:picLocks noChangeAspect="1"/>
          </p:cNvPicPr>
          <p:nvPr/>
        </p:nvPicPr>
        <p:blipFill>
          <a:blip r:embed="rId2"/>
          <a:stretch>
            <a:fillRect/>
          </a:stretch>
        </p:blipFill>
        <p:spPr>
          <a:xfrm>
            <a:off x="3984873" y="3496332"/>
            <a:ext cx="3861646" cy="2286563"/>
          </a:xfrm>
          <a:prstGeom prst="rect">
            <a:avLst/>
          </a:prstGeom>
        </p:spPr>
      </p:pic>
    </p:spTree>
    <p:extLst>
      <p:ext uri="{BB962C8B-B14F-4D97-AF65-F5344CB8AC3E}">
        <p14:creationId xmlns:p14="http://schemas.microsoft.com/office/powerpoint/2010/main" val="3241799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925A63-0A3E-8ADD-E2FE-0EAEA610E220}"/>
              </a:ext>
            </a:extLst>
          </p:cNvPr>
          <p:cNvSpPr>
            <a:spLocks noGrp="1"/>
          </p:cNvSpPr>
          <p:nvPr>
            <p:ph type="title"/>
          </p:nvPr>
        </p:nvSpPr>
        <p:spPr/>
        <p:txBody>
          <a:bodyPr/>
          <a:lstStyle/>
          <a:p>
            <a:r>
              <a:rPr lang="en-GB" sz="1800" b="1" i="0" dirty="0">
                <a:solidFill>
                  <a:srgbClr val="093B82"/>
                </a:solidFill>
                <a:effectLst/>
                <a:latin typeface="HelveticaNeueLTW1G-Bd"/>
              </a:rPr>
              <a:t>Internet of Things</a:t>
            </a:r>
            <a:r>
              <a:rPr lang="en-GB" dirty="0"/>
              <a:t> </a:t>
            </a:r>
          </a:p>
        </p:txBody>
      </p:sp>
      <p:sp>
        <p:nvSpPr>
          <p:cNvPr id="3" name="Content Placeholder 2">
            <a:extLst>
              <a:ext uri="{FF2B5EF4-FFF2-40B4-BE49-F238E27FC236}">
                <a16:creationId xmlns:a16="http://schemas.microsoft.com/office/drawing/2014/main" xmlns="" id="{59C5854D-6261-DC73-6A07-01823C1AE990}"/>
              </a:ext>
            </a:extLst>
          </p:cNvPr>
          <p:cNvSpPr>
            <a:spLocks noGrp="1"/>
          </p:cNvSpPr>
          <p:nvPr>
            <p:ph idx="1"/>
          </p:nvPr>
        </p:nvSpPr>
        <p:spPr/>
        <p:txBody>
          <a:bodyPr/>
          <a:lstStyle/>
          <a:p>
            <a:r>
              <a:rPr lang="en-US" sz="1800" b="0" i="0" dirty="0">
                <a:solidFill>
                  <a:srgbClr val="242021"/>
                </a:solidFill>
                <a:effectLst/>
                <a:latin typeface="SabonMTPro-Regular"/>
              </a:rPr>
              <a:t>The </a:t>
            </a:r>
            <a:r>
              <a:rPr lang="en-US" sz="1800" b="0" i="1" dirty="0">
                <a:solidFill>
                  <a:srgbClr val="242021"/>
                </a:solidFill>
                <a:effectLst/>
                <a:latin typeface="SabonMTPro-Italic"/>
              </a:rPr>
              <a:t>Internet of Things (IoT) </a:t>
            </a:r>
            <a:r>
              <a:rPr lang="en-US" sz="1800" b="0" i="0" dirty="0">
                <a:solidFill>
                  <a:srgbClr val="242021"/>
                </a:solidFill>
                <a:effectLst/>
                <a:latin typeface="SabonMTPro-Regular"/>
              </a:rPr>
              <a:t>refers to the billions of smart, autonomous devices that are now connected via the Internet. These “things” are sensors, controllers, and other devices that send, receive, or process data. This machine-based communication can support or even replace conventional methods of business communication.</a:t>
            </a:r>
            <a:r>
              <a:rPr lang="en-US" dirty="0"/>
              <a:t> </a:t>
            </a:r>
            <a:br>
              <a:rPr lang="en-US" dirty="0"/>
            </a:br>
            <a:endParaRPr lang="en-GB" dirty="0"/>
          </a:p>
        </p:txBody>
      </p:sp>
      <p:pic>
        <p:nvPicPr>
          <p:cNvPr id="4" name="Picture 3"/>
          <p:cNvPicPr>
            <a:picLocks noChangeAspect="1"/>
          </p:cNvPicPr>
          <p:nvPr/>
        </p:nvPicPr>
        <p:blipFill>
          <a:blip r:embed="rId2"/>
          <a:stretch>
            <a:fillRect/>
          </a:stretch>
        </p:blipFill>
        <p:spPr>
          <a:xfrm>
            <a:off x="3951720" y="3476551"/>
            <a:ext cx="2794612" cy="3150375"/>
          </a:xfrm>
          <a:prstGeom prst="rect">
            <a:avLst/>
          </a:prstGeom>
        </p:spPr>
      </p:pic>
    </p:spTree>
    <p:extLst>
      <p:ext uri="{BB962C8B-B14F-4D97-AF65-F5344CB8AC3E}">
        <p14:creationId xmlns:p14="http://schemas.microsoft.com/office/powerpoint/2010/main" val="4086005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107A93-7B71-B233-C49B-C264DE30AC44}"/>
              </a:ext>
            </a:extLst>
          </p:cNvPr>
          <p:cNvSpPr>
            <a:spLocks noGrp="1"/>
          </p:cNvSpPr>
          <p:nvPr>
            <p:ph type="title"/>
          </p:nvPr>
        </p:nvSpPr>
        <p:spPr/>
        <p:txBody>
          <a:bodyPr>
            <a:normAutofit/>
          </a:bodyPr>
          <a:lstStyle/>
          <a:p>
            <a:r>
              <a:rPr lang="en-US" sz="4000" b="1" i="0" dirty="0">
                <a:solidFill>
                  <a:srgbClr val="093B82"/>
                </a:solidFill>
                <a:effectLst/>
                <a:latin typeface="HelveticaNeueLTW1G-Bd"/>
              </a:rPr>
              <a:t>CONNECTING WITH STAKEHOLDERS</a:t>
            </a:r>
            <a:endParaRPr lang="en-GB" sz="4000" dirty="0"/>
          </a:p>
        </p:txBody>
      </p:sp>
      <p:sp>
        <p:nvSpPr>
          <p:cNvPr id="3" name="Content Placeholder 2">
            <a:extLst>
              <a:ext uri="{FF2B5EF4-FFF2-40B4-BE49-F238E27FC236}">
                <a16:creationId xmlns:a16="http://schemas.microsoft.com/office/drawing/2014/main" xmlns="" id="{7F84A3B5-6D08-7233-4EE9-F0B0F32F9E3D}"/>
              </a:ext>
            </a:extLst>
          </p:cNvPr>
          <p:cNvSpPr>
            <a:spLocks noGrp="1"/>
          </p:cNvSpPr>
          <p:nvPr>
            <p:ph idx="1"/>
          </p:nvPr>
        </p:nvSpPr>
        <p:spPr/>
        <p:txBody>
          <a:bodyPr/>
          <a:lstStyle/>
          <a:p>
            <a:r>
              <a:rPr lang="en-US" sz="1800" b="0" i="0" dirty="0">
                <a:solidFill>
                  <a:srgbClr val="242021"/>
                </a:solidFill>
                <a:effectLst/>
                <a:latin typeface="SabonMTPro-Regular"/>
              </a:rPr>
              <a:t>Electronic media and social media in particular have redefined the relationships businesses have with internal and external stakeholders. Any groups affected by a company’s decisions now have tools to give voice to their opinions and needs, and companies have many more conversational threads that need to be monitored and managed.</a:t>
            </a:r>
            <a:r>
              <a:rPr lang="en-US" dirty="0"/>
              <a:t> </a:t>
            </a:r>
            <a:br>
              <a:rPr lang="en-US" dirty="0"/>
            </a:br>
            <a:endParaRPr lang="en-GB" dirty="0"/>
          </a:p>
        </p:txBody>
      </p:sp>
    </p:spTree>
    <p:extLst>
      <p:ext uri="{BB962C8B-B14F-4D97-AF65-F5344CB8AC3E}">
        <p14:creationId xmlns:p14="http://schemas.microsoft.com/office/powerpoint/2010/main" val="998645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C80CBB-F922-5925-D633-1CCF427F7E48}"/>
              </a:ext>
            </a:extLst>
          </p:cNvPr>
          <p:cNvSpPr>
            <a:spLocks noGrp="1"/>
          </p:cNvSpPr>
          <p:nvPr>
            <p:ph type="title"/>
          </p:nvPr>
        </p:nvSpPr>
        <p:spPr/>
        <p:txBody>
          <a:bodyPr>
            <a:normAutofit/>
          </a:bodyPr>
          <a:lstStyle/>
          <a:p>
            <a:r>
              <a:rPr lang="en-GB" sz="1800" b="1" i="0" dirty="0">
                <a:solidFill>
                  <a:srgbClr val="093B82"/>
                </a:solidFill>
                <a:effectLst/>
                <a:latin typeface="HelveticaNeueLTW1G-Bd"/>
              </a:rPr>
              <a:t>Applicant Tracking Systems</a:t>
            </a:r>
            <a:r>
              <a:rPr lang="en-GB" dirty="0"/>
              <a:t> </a:t>
            </a:r>
          </a:p>
        </p:txBody>
      </p:sp>
      <p:sp>
        <p:nvSpPr>
          <p:cNvPr id="3" name="Content Placeholder 2">
            <a:extLst>
              <a:ext uri="{FF2B5EF4-FFF2-40B4-BE49-F238E27FC236}">
                <a16:creationId xmlns:a16="http://schemas.microsoft.com/office/drawing/2014/main" xmlns="" id="{009AAC70-A061-007D-7805-E75D5E755D5E}"/>
              </a:ext>
            </a:extLst>
          </p:cNvPr>
          <p:cNvSpPr>
            <a:spLocks noGrp="1"/>
          </p:cNvSpPr>
          <p:nvPr>
            <p:ph idx="1"/>
          </p:nvPr>
        </p:nvSpPr>
        <p:spPr/>
        <p:txBody>
          <a:bodyPr/>
          <a:lstStyle/>
          <a:p>
            <a:pPr algn="just"/>
            <a:r>
              <a:rPr lang="en-US" sz="1800" b="0" i="1" dirty="0">
                <a:solidFill>
                  <a:srgbClr val="242021"/>
                </a:solidFill>
                <a:effectLst/>
                <a:latin typeface="SabonMTPro-Italic"/>
              </a:rPr>
              <a:t>Applicant tracking systems </a:t>
            </a:r>
            <a:r>
              <a:rPr lang="en-US" sz="1800" b="0" i="0" dirty="0">
                <a:solidFill>
                  <a:srgbClr val="242021"/>
                </a:solidFill>
                <a:effectLst/>
                <a:latin typeface="SabonMTPro-Regular"/>
              </a:rPr>
              <a:t>now play a huge role in employment-related communications. At virtually all large companies and many medium and small companies, your résumé and application information will be entered into one of these systems. Recruiters use various tools to identify promising candidates and manage the interview and selection process. After hiring, some firms use </a:t>
            </a:r>
            <a:r>
              <a:rPr lang="en-US" sz="1800" b="0" i="1" dirty="0">
                <a:solidFill>
                  <a:srgbClr val="242021"/>
                </a:solidFill>
                <a:effectLst/>
                <a:latin typeface="SabonMTPro-Italic"/>
              </a:rPr>
              <a:t>talent management systems </a:t>
            </a:r>
            <a:r>
              <a:rPr lang="en-US" sz="1800" b="0" i="0" dirty="0">
                <a:solidFill>
                  <a:srgbClr val="242021"/>
                </a:solidFill>
                <a:effectLst/>
                <a:latin typeface="SabonMTPro-Regular"/>
              </a:rPr>
              <a:t>to track employee development through workers’ entire careers at the company</a:t>
            </a:r>
            <a:r>
              <a:rPr lang="en-US" dirty="0"/>
              <a:t> </a:t>
            </a:r>
            <a:br>
              <a:rPr lang="en-US" dirty="0"/>
            </a:br>
            <a:endParaRPr lang="en-GB" dirty="0"/>
          </a:p>
        </p:txBody>
      </p:sp>
      <p:pic>
        <p:nvPicPr>
          <p:cNvPr id="4" name="Picture 3"/>
          <p:cNvPicPr>
            <a:picLocks noChangeAspect="1"/>
          </p:cNvPicPr>
          <p:nvPr/>
        </p:nvPicPr>
        <p:blipFill>
          <a:blip r:embed="rId2"/>
          <a:stretch>
            <a:fillRect/>
          </a:stretch>
        </p:blipFill>
        <p:spPr>
          <a:xfrm>
            <a:off x="3451538" y="3694921"/>
            <a:ext cx="4160343" cy="3083195"/>
          </a:xfrm>
          <a:prstGeom prst="rect">
            <a:avLst/>
          </a:prstGeom>
        </p:spPr>
      </p:pic>
    </p:spTree>
    <p:extLst>
      <p:ext uri="{BB962C8B-B14F-4D97-AF65-F5344CB8AC3E}">
        <p14:creationId xmlns:p14="http://schemas.microsoft.com/office/powerpoint/2010/main" val="2222903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5F0AE4-6DF3-D137-21FB-37A2711F1E18}"/>
              </a:ext>
            </a:extLst>
          </p:cNvPr>
          <p:cNvSpPr>
            <a:spLocks noGrp="1"/>
          </p:cNvSpPr>
          <p:nvPr>
            <p:ph type="title"/>
          </p:nvPr>
        </p:nvSpPr>
        <p:spPr/>
        <p:txBody>
          <a:bodyPr/>
          <a:lstStyle/>
          <a:p>
            <a:r>
              <a:rPr lang="en-GB" sz="1800" b="1" i="0" dirty="0">
                <a:solidFill>
                  <a:srgbClr val="093B82"/>
                </a:solidFill>
                <a:effectLst/>
                <a:latin typeface="HelveticaNeueLTW1G-Bd"/>
              </a:rPr>
              <a:t>Online Video</a:t>
            </a:r>
            <a:r>
              <a:rPr lang="en-GB" dirty="0"/>
              <a:t> </a:t>
            </a:r>
          </a:p>
        </p:txBody>
      </p:sp>
      <p:sp>
        <p:nvSpPr>
          <p:cNvPr id="3" name="Content Placeholder 2">
            <a:extLst>
              <a:ext uri="{FF2B5EF4-FFF2-40B4-BE49-F238E27FC236}">
                <a16:creationId xmlns:a16="http://schemas.microsoft.com/office/drawing/2014/main" xmlns="" id="{BFD7295C-11EC-382A-A1C5-62ED0987951D}"/>
              </a:ext>
            </a:extLst>
          </p:cNvPr>
          <p:cNvSpPr>
            <a:spLocks noGrp="1"/>
          </p:cNvSpPr>
          <p:nvPr>
            <p:ph idx="1"/>
          </p:nvPr>
        </p:nvSpPr>
        <p:spPr/>
        <p:txBody>
          <a:bodyPr/>
          <a:lstStyle/>
          <a:p>
            <a:r>
              <a:rPr lang="en-US" sz="1800" b="0" i="0" dirty="0">
                <a:solidFill>
                  <a:srgbClr val="242021"/>
                </a:solidFill>
                <a:effectLst/>
                <a:latin typeface="SabonMTPro-Regular"/>
              </a:rPr>
              <a:t>The combination of low-cost digital video cameras and </a:t>
            </a:r>
            <a:r>
              <a:rPr lang="en-US" sz="1800" b="0" i="0" dirty="0" err="1">
                <a:solidFill>
                  <a:srgbClr val="242021"/>
                </a:solidFill>
                <a:effectLst/>
                <a:latin typeface="SabonMTPro-Regular"/>
              </a:rPr>
              <a:t>videosharing</a:t>
            </a:r>
            <a:r>
              <a:rPr lang="en-US" sz="1800" b="0" i="0" dirty="0">
                <a:solidFill>
                  <a:srgbClr val="242021"/>
                </a:solidFill>
                <a:effectLst/>
                <a:latin typeface="SabonMTPro-Regular"/>
              </a:rPr>
              <a:t> websites such as YouTube has spurred a revolution in business video. Product demonstrations, company overviews, promotional presentations, and training seminars are among the most popular applications of business video. </a:t>
            </a:r>
            <a:r>
              <a:rPr lang="en-US" sz="1800" b="0" i="1" dirty="0">
                <a:solidFill>
                  <a:srgbClr val="242021"/>
                </a:solidFill>
                <a:effectLst/>
                <a:latin typeface="SabonMTPro-Italic"/>
              </a:rPr>
              <a:t>Branded channels </a:t>
            </a:r>
            <a:r>
              <a:rPr lang="en-US" sz="1800" b="0" i="0" dirty="0">
                <a:solidFill>
                  <a:srgbClr val="242021"/>
                </a:solidFill>
                <a:effectLst/>
                <a:latin typeface="SabonMTPro-Regular"/>
              </a:rPr>
              <a:t>allow companies to present </a:t>
            </a:r>
            <a:r>
              <a:rPr lang="en-US" sz="1800" b="0" i="0" dirty="0" err="1">
                <a:solidFill>
                  <a:srgbClr val="242021"/>
                </a:solidFill>
                <a:effectLst/>
                <a:latin typeface="SabonMTPro-Regular"/>
              </a:rPr>
              <a:t>theirvideos</a:t>
            </a:r>
            <a:r>
              <a:rPr lang="en-US" sz="1800" b="0" i="0" dirty="0">
                <a:solidFill>
                  <a:srgbClr val="242021"/>
                </a:solidFill>
                <a:effectLst/>
                <a:latin typeface="SabonMTPro-Regular"/>
              </a:rPr>
              <a:t> as an integrated collection in a customized user interface.</a:t>
            </a:r>
            <a:r>
              <a:rPr lang="en-US" dirty="0"/>
              <a:t> </a:t>
            </a:r>
            <a:br>
              <a:rPr lang="en-US" dirty="0"/>
            </a:br>
            <a:endParaRPr lang="en-GB" dirty="0"/>
          </a:p>
        </p:txBody>
      </p:sp>
      <p:pic>
        <p:nvPicPr>
          <p:cNvPr id="4" name="Picture 3"/>
          <p:cNvPicPr>
            <a:picLocks noChangeAspect="1"/>
          </p:cNvPicPr>
          <p:nvPr/>
        </p:nvPicPr>
        <p:blipFill>
          <a:blip r:embed="rId2"/>
          <a:stretch>
            <a:fillRect/>
          </a:stretch>
        </p:blipFill>
        <p:spPr>
          <a:xfrm>
            <a:off x="3587740" y="3657000"/>
            <a:ext cx="4166513" cy="2439000"/>
          </a:xfrm>
          <a:prstGeom prst="rect">
            <a:avLst/>
          </a:prstGeom>
        </p:spPr>
      </p:pic>
    </p:spTree>
    <p:extLst>
      <p:ext uri="{BB962C8B-B14F-4D97-AF65-F5344CB8AC3E}">
        <p14:creationId xmlns:p14="http://schemas.microsoft.com/office/powerpoint/2010/main" val="2930186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9F5221-7A0C-E84B-FFF7-647D575B2421}"/>
              </a:ext>
            </a:extLst>
          </p:cNvPr>
          <p:cNvSpPr>
            <a:spLocks noGrp="1"/>
          </p:cNvSpPr>
          <p:nvPr>
            <p:ph type="title"/>
          </p:nvPr>
        </p:nvSpPr>
        <p:spPr/>
        <p:txBody>
          <a:bodyPr/>
          <a:lstStyle/>
          <a:p>
            <a:r>
              <a:rPr lang="en-GB" sz="1800" b="1" i="0" dirty="0">
                <a:solidFill>
                  <a:srgbClr val="093B82"/>
                </a:solidFill>
                <a:effectLst/>
                <a:latin typeface="HelveticaNeueLTW1G-Bd"/>
              </a:rPr>
              <a:t>Blogging</a:t>
            </a:r>
            <a:r>
              <a:rPr lang="en-GB" dirty="0"/>
              <a:t> </a:t>
            </a:r>
          </a:p>
        </p:txBody>
      </p:sp>
      <p:sp>
        <p:nvSpPr>
          <p:cNvPr id="3" name="Content Placeholder 2">
            <a:extLst>
              <a:ext uri="{FF2B5EF4-FFF2-40B4-BE49-F238E27FC236}">
                <a16:creationId xmlns:a16="http://schemas.microsoft.com/office/drawing/2014/main" xmlns="" id="{E6161C5D-AA10-E3EC-88C4-B5653AC75E86}"/>
              </a:ext>
            </a:extLst>
          </p:cNvPr>
          <p:cNvSpPr>
            <a:spLocks noGrp="1"/>
          </p:cNvSpPr>
          <p:nvPr>
            <p:ph idx="1"/>
          </p:nvPr>
        </p:nvSpPr>
        <p:spPr/>
        <p:txBody>
          <a:bodyPr/>
          <a:lstStyle/>
          <a:p>
            <a:r>
              <a:rPr lang="en-US" sz="1800" b="0" i="0" dirty="0">
                <a:solidFill>
                  <a:srgbClr val="242021"/>
                </a:solidFill>
                <a:effectLst/>
                <a:latin typeface="SabonMTPro-Regular"/>
              </a:rPr>
              <a:t>Blogs let companies connect with customers and other audiences in a fast and informal way. Commenting features let readers participate in the conversation, too.</a:t>
            </a:r>
            <a:r>
              <a:rPr lang="en-US" dirty="0"/>
              <a:t> </a:t>
            </a:r>
            <a:br>
              <a:rPr lang="en-US" dirty="0"/>
            </a:br>
            <a:endParaRPr lang="en-GB" dirty="0"/>
          </a:p>
        </p:txBody>
      </p:sp>
      <p:pic>
        <p:nvPicPr>
          <p:cNvPr id="4" name="Picture 3"/>
          <p:cNvPicPr>
            <a:picLocks noChangeAspect="1"/>
          </p:cNvPicPr>
          <p:nvPr/>
        </p:nvPicPr>
        <p:blipFill>
          <a:blip r:embed="rId2"/>
          <a:stretch>
            <a:fillRect/>
          </a:stretch>
        </p:blipFill>
        <p:spPr>
          <a:xfrm>
            <a:off x="3854323" y="2694080"/>
            <a:ext cx="3607591" cy="3493360"/>
          </a:xfrm>
          <a:prstGeom prst="rect">
            <a:avLst/>
          </a:prstGeom>
        </p:spPr>
      </p:pic>
    </p:spTree>
    <p:extLst>
      <p:ext uri="{BB962C8B-B14F-4D97-AF65-F5344CB8AC3E}">
        <p14:creationId xmlns:p14="http://schemas.microsoft.com/office/powerpoint/2010/main" val="25229635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B2A720-4A3A-6831-2CCD-75BA09F96E40}"/>
              </a:ext>
            </a:extLst>
          </p:cNvPr>
          <p:cNvSpPr>
            <a:spLocks noGrp="1"/>
          </p:cNvSpPr>
          <p:nvPr>
            <p:ph type="title"/>
          </p:nvPr>
        </p:nvSpPr>
        <p:spPr/>
        <p:txBody>
          <a:bodyPr/>
          <a:lstStyle/>
          <a:p>
            <a:r>
              <a:rPr lang="en-GB" sz="1800" b="1" i="0" dirty="0">
                <a:solidFill>
                  <a:srgbClr val="093B82"/>
                </a:solidFill>
                <a:effectLst/>
                <a:latin typeface="HelveticaNeueLTW1G-Bd"/>
              </a:rPr>
              <a:t>Content Curation</a:t>
            </a:r>
            <a:r>
              <a:rPr lang="en-GB" dirty="0"/>
              <a:t> </a:t>
            </a:r>
          </a:p>
        </p:txBody>
      </p:sp>
      <p:sp>
        <p:nvSpPr>
          <p:cNvPr id="3" name="Content Placeholder 2">
            <a:extLst>
              <a:ext uri="{FF2B5EF4-FFF2-40B4-BE49-F238E27FC236}">
                <a16:creationId xmlns:a16="http://schemas.microsoft.com/office/drawing/2014/main" xmlns="" id="{A7B66BAA-7CD5-BF5A-407F-3EB90D3C5FDC}"/>
              </a:ext>
            </a:extLst>
          </p:cNvPr>
          <p:cNvSpPr>
            <a:spLocks noGrp="1"/>
          </p:cNvSpPr>
          <p:nvPr>
            <p:ph idx="1"/>
          </p:nvPr>
        </p:nvSpPr>
        <p:spPr/>
        <p:txBody>
          <a:bodyPr/>
          <a:lstStyle/>
          <a:p>
            <a:r>
              <a:rPr lang="en-US" sz="1800" b="0" i="1" dirty="0">
                <a:solidFill>
                  <a:srgbClr val="242021"/>
                </a:solidFill>
                <a:effectLst/>
                <a:latin typeface="SabonMTPro-Italic"/>
              </a:rPr>
              <a:t>Content curation</a:t>
            </a:r>
            <a:r>
              <a:rPr lang="en-US" sz="1800" b="0" i="0" dirty="0">
                <a:solidFill>
                  <a:srgbClr val="242021"/>
                </a:solidFill>
                <a:effectLst/>
                <a:latin typeface="SabonMTPro-Regular"/>
              </a:rPr>
              <a:t>, selecting videos and other items of interest to followers of a website or blog, has become one of the most popular ways to connect with stakeholders. Pinterest and Scoop.it are among the leading technologies in this area.</a:t>
            </a:r>
            <a:r>
              <a:rPr lang="en-US" dirty="0"/>
              <a:t> </a:t>
            </a:r>
            <a:br>
              <a:rPr lang="en-US" dirty="0"/>
            </a:br>
            <a:endParaRPr lang="en-GB" dirty="0"/>
          </a:p>
        </p:txBody>
      </p:sp>
      <p:pic>
        <p:nvPicPr>
          <p:cNvPr id="4" name="Picture 3"/>
          <p:cNvPicPr>
            <a:picLocks noChangeAspect="1"/>
          </p:cNvPicPr>
          <p:nvPr/>
        </p:nvPicPr>
        <p:blipFill>
          <a:blip r:embed="rId2"/>
          <a:stretch>
            <a:fillRect/>
          </a:stretch>
        </p:blipFill>
        <p:spPr>
          <a:xfrm>
            <a:off x="3842500" y="3091942"/>
            <a:ext cx="3760024" cy="3404438"/>
          </a:xfrm>
          <a:prstGeom prst="rect">
            <a:avLst/>
          </a:prstGeom>
        </p:spPr>
      </p:pic>
    </p:spTree>
    <p:extLst>
      <p:ext uri="{BB962C8B-B14F-4D97-AF65-F5344CB8AC3E}">
        <p14:creationId xmlns:p14="http://schemas.microsoft.com/office/powerpoint/2010/main" val="2318183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123194-057D-D3AF-5972-8B2322D7A912}"/>
              </a:ext>
            </a:extLst>
          </p:cNvPr>
          <p:cNvSpPr>
            <a:spLocks noGrp="1"/>
          </p:cNvSpPr>
          <p:nvPr>
            <p:ph type="title"/>
          </p:nvPr>
        </p:nvSpPr>
        <p:spPr/>
        <p:txBody>
          <a:bodyPr/>
          <a:lstStyle/>
          <a:p>
            <a:r>
              <a:rPr lang="en-GB" sz="1800" b="1" i="0" dirty="0">
                <a:solidFill>
                  <a:srgbClr val="093B82"/>
                </a:solidFill>
                <a:effectLst/>
                <a:latin typeface="HelveticaNeueLTW1G-Bd"/>
              </a:rPr>
              <a:t>Podcasting</a:t>
            </a:r>
            <a:r>
              <a:rPr lang="en-GB" dirty="0"/>
              <a:t> </a:t>
            </a:r>
          </a:p>
        </p:txBody>
      </p:sp>
      <p:sp>
        <p:nvSpPr>
          <p:cNvPr id="3" name="Content Placeholder 2">
            <a:extLst>
              <a:ext uri="{FF2B5EF4-FFF2-40B4-BE49-F238E27FC236}">
                <a16:creationId xmlns:a16="http://schemas.microsoft.com/office/drawing/2014/main" xmlns="" id="{1710580C-5457-BCE6-2ED8-95447C834AE1}"/>
              </a:ext>
            </a:extLst>
          </p:cNvPr>
          <p:cNvSpPr>
            <a:spLocks noGrp="1"/>
          </p:cNvSpPr>
          <p:nvPr>
            <p:ph idx="1"/>
          </p:nvPr>
        </p:nvSpPr>
        <p:spPr>
          <a:xfrm>
            <a:off x="1143000" y="2057400"/>
            <a:ext cx="5798713" cy="4038600"/>
          </a:xfrm>
        </p:spPr>
        <p:txBody>
          <a:bodyPr/>
          <a:lstStyle/>
          <a:p>
            <a:pPr marL="45720" indent="0">
              <a:buNone/>
            </a:pPr>
            <a:r>
              <a:rPr lang="en-US" sz="1800" b="0" i="0" dirty="0">
                <a:solidFill>
                  <a:srgbClr val="242021"/>
                </a:solidFill>
                <a:effectLst/>
                <a:latin typeface="SabonMTPro-Regular"/>
              </a:rPr>
              <a:t>With the portability and convenience of downloadable </a:t>
            </a:r>
            <a:endParaRPr lang="en-US" sz="1800" b="0" i="0" dirty="0" smtClean="0">
              <a:solidFill>
                <a:srgbClr val="242021"/>
              </a:solidFill>
              <a:effectLst/>
              <a:latin typeface="SabonMTPro-Regular"/>
            </a:endParaRPr>
          </a:p>
          <a:p>
            <a:pPr marL="45720" indent="0">
              <a:buNone/>
            </a:pPr>
            <a:r>
              <a:rPr lang="en-US" sz="1800" b="0" i="0" dirty="0" smtClean="0">
                <a:solidFill>
                  <a:srgbClr val="242021"/>
                </a:solidFill>
                <a:effectLst/>
                <a:latin typeface="SabonMTPro-Regular"/>
              </a:rPr>
              <a:t>audio </a:t>
            </a:r>
            <a:r>
              <a:rPr lang="en-US" sz="1800" b="0" i="0" dirty="0">
                <a:solidFill>
                  <a:srgbClr val="242021"/>
                </a:solidFill>
                <a:effectLst/>
                <a:latin typeface="SabonMTPro-Regular"/>
              </a:rPr>
              <a:t>and video recordings, podcasts have become </a:t>
            </a:r>
            <a:endParaRPr lang="en-US" sz="1800" b="0" i="0" dirty="0" smtClean="0">
              <a:solidFill>
                <a:srgbClr val="242021"/>
              </a:solidFill>
              <a:effectLst/>
              <a:latin typeface="SabonMTPro-Regular"/>
            </a:endParaRPr>
          </a:p>
          <a:p>
            <a:pPr marL="45720" indent="0">
              <a:buNone/>
            </a:pPr>
            <a:r>
              <a:rPr lang="en-US" sz="1800" b="0" i="0" dirty="0" smtClean="0">
                <a:solidFill>
                  <a:srgbClr val="242021"/>
                </a:solidFill>
                <a:effectLst/>
                <a:latin typeface="SabonMTPro-Regular"/>
              </a:rPr>
              <a:t>a </a:t>
            </a:r>
            <a:r>
              <a:rPr lang="en-US" sz="1800" b="0" i="0" dirty="0">
                <a:solidFill>
                  <a:srgbClr val="242021"/>
                </a:solidFill>
                <a:effectLst/>
                <a:latin typeface="SabonMTPro-Regular"/>
              </a:rPr>
              <a:t>popular means of delivering everything from college </a:t>
            </a:r>
            <a:endParaRPr lang="en-US" sz="1800" b="0" i="0" dirty="0" smtClean="0">
              <a:solidFill>
                <a:srgbClr val="242021"/>
              </a:solidFill>
              <a:effectLst/>
              <a:latin typeface="SabonMTPro-Regular"/>
            </a:endParaRPr>
          </a:p>
          <a:p>
            <a:pPr marL="45720" indent="0">
              <a:buNone/>
            </a:pPr>
            <a:r>
              <a:rPr lang="en-US" sz="1800" b="0" i="0" dirty="0" smtClean="0">
                <a:solidFill>
                  <a:srgbClr val="242021"/>
                </a:solidFill>
                <a:effectLst/>
                <a:latin typeface="SabonMTPro-Regular"/>
              </a:rPr>
              <a:t>lectures </a:t>
            </a:r>
            <a:r>
              <a:rPr lang="en-US" sz="1800" b="0" i="0" dirty="0">
                <a:solidFill>
                  <a:srgbClr val="242021"/>
                </a:solidFill>
                <a:effectLst/>
                <a:latin typeface="SabonMTPro-Regular"/>
              </a:rPr>
              <a:t>to marketing messages. Podcasts are </a:t>
            </a:r>
            <a:r>
              <a:rPr lang="en-US" sz="1800" b="0" i="0" dirty="0" smtClean="0">
                <a:solidFill>
                  <a:srgbClr val="242021"/>
                </a:solidFill>
                <a:effectLst/>
                <a:latin typeface="SabonMTPro-Regular"/>
              </a:rPr>
              <a:t>also</a:t>
            </a:r>
          </a:p>
          <a:p>
            <a:pPr marL="45720" indent="0">
              <a:buNone/>
            </a:pPr>
            <a:r>
              <a:rPr lang="en-US" sz="1800" b="0" i="0" dirty="0" smtClean="0">
                <a:solidFill>
                  <a:srgbClr val="242021"/>
                </a:solidFill>
                <a:effectLst/>
                <a:latin typeface="SabonMTPro-Regular"/>
              </a:rPr>
              <a:t> </a:t>
            </a:r>
            <a:r>
              <a:rPr lang="en-US" sz="1800" b="0" i="0" dirty="0">
                <a:solidFill>
                  <a:srgbClr val="242021"/>
                </a:solidFill>
                <a:effectLst/>
                <a:latin typeface="SabonMTPro-Regular"/>
              </a:rPr>
              <a:t>used for internal communication, replacing </a:t>
            </a:r>
            <a:endParaRPr lang="en-US" sz="1800" b="0" i="0" dirty="0" smtClean="0">
              <a:solidFill>
                <a:srgbClr val="242021"/>
              </a:solidFill>
              <a:effectLst/>
              <a:latin typeface="SabonMTPro-Regular"/>
            </a:endParaRPr>
          </a:p>
          <a:p>
            <a:pPr marL="45720" indent="0">
              <a:buNone/>
            </a:pPr>
            <a:r>
              <a:rPr lang="en-US" sz="1800" b="0" i="0" dirty="0" smtClean="0">
                <a:solidFill>
                  <a:srgbClr val="242021"/>
                </a:solidFill>
                <a:effectLst/>
                <a:latin typeface="SabonMTPro-Regular"/>
              </a:rPr>
              <a:t>conference </a:t>
            </a:r>
            <a:r>
              <a:rPr lang="en-US" sz="1800" b="0" i="0" dirty="0">
                <a:solidFill>
                  <a:srgbClr val="242021"/>
                </a:solidFill>
                <a:effectLst/>
                <a:latin typeface="SabonMTPro-Regular"/>
              </a:rPr>
              <a:t>calls, newsletters, and other media.</a:t>
            </a:r>
            <a:r>
              <a:rPr lang="en-US" dirty="0"/>
              <a:t> </a:t>
            </a:r>
            <a:br>
              <a:rPr lang="en-US" dirty="0"/>
            </a:br>
            <a:endParaRPr lang="en-GB" dirty="0"/>
          </a:p>
        </p:txBody>
      </p:sp>
      <p:pic>
        <p:nvPicPr>
          <p:cNvPr id="4" name="Picture 3"/>
          <p:cNvPicPr>
            <a:picLocks noChangeAspect="1"/>
          </p:cNvPicPr>
          <p:nvPr/>
        </p:nvPicPr>
        <p:blipFill>
          <a:blip r:embed="rId2"/>
          <a:stretch>
            <a:fillRect/>
          </a:stretch>
        </p:blipFill>
        <p:spPr>
          <a:xfrm>
            <a:off x="7834951" y="1287780"/>
            <a:ext cx="3760024" cy="4750969"/>
          </a:xfrm>
          <a:prstGeom prst="rect">
            <a:avLst/>
          </a:prstGeom>
        </p:spPr>
      </p:pic>
    </p:spTree>
    <p:extLst>
      <p:ext uri="{BB962C8B-B14F-4D97-AF65-F5344CB8AC3E}">
        <p14:creationId xmlns:p14="http://schemas.microsoft.com/office/powerpoint/2010/main" val="947201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52A8E8-C93F-10E1-E5E7-B2B6C94AB0E4}"/>
              </a:ext>
            </a:extLst>
          </p:cNvPr>
          <p:cNvSpPr>
            <a:spLocks noGrp="1"/>
          </p:cNvSpPr>
          <p:nvPr>
            <p:ph type="title"/>
          </p:nvPr>
        </p:nvSpPr>
        <p:spPr/>
        <p:txBody>
          <a:bodyPr>
            <a:normAutofit/>
          </a:bodyPr>
          <a:lstStyle/>
          <a:p>
            <a:r>
              <a:rPr lang="en-US" sz="2000" b="1" i="1" dirty="0">
                <a:solidFill>
                  <a:srgbClr val="F04D22"/>
                </a:solidFill>
                <a:effectLst/>
                <a:latin typeface="GillSansMTPro-HeavyItalic"/>
              </a:rPr>
              <a:t>POWERFUL TOOLS FOR COMMUNICATING EFFECTIVELY</a:t>
            </a:r>
            <a:r>
              <a:rPr lang="en-US" sz="4800" b="1" dirty="0"/>
              <a:t> </a:t>
            </a:r>
            <a:endParaRPr lang="en-GB" sz="4800" b="1" dirty="0"/>
          </a:p>
        </p:txBody>
      </p:sp>
      <p:sp>
        <p:nvSpPr>
          <p:cNvPr id="3" name="Content Placeholder 2">
            <a:extLst>
              <a:ext uri="{FF2B5EF4-FFF2-40B4-BE49-F238E27FC236}">
                <a16:creationId xmlns:a16="http://schemas.microsoft.com/office/drawing/2014/main" xmlns="" id="{D41B16B6-3873-0DF6-14CA-8279EC991D8B}"/>
              </a:ext>
            </a:extLst>
          </p:cNvPr>
          <p:cNvSpPr>
            <a:spLocks noGrp="1"/>
          </p:cNvSpPr>
          <p:nvPr>
            <p:ph idx="1"/>
          </p:nvPr>
        </p:nvSpPr>
        <p:spPr/>
        <p:txBody>
          <a:bodyPr/>
          <a:lstStyle/>
          <a:p>
            <a:r>
              <a:rPr lang="en-US" sz="1800" b="1" i="0" dirty="0">
                <a:solidFill>
                  <a:srgbClr val="093B82"/>
                </a:solidFill>
                <a:effectLst/>
                <a:latin typeface="HelveticaNeueLTW1G-Bd"/>
              </a:rPr>
              <a:t>REDEFINING THE OFFICE</a:t>
            </a:r>
          </a:p>
          <a:p>
            <a:pPr marL="45720" indent="0">
              <a:buNone/>
            </a:pPr>
            <a:r>
              <a:rPr lang="en-US" sz="1800" b="0" i="0" dirty="0">
                <a:solidFill>
                  <a:srgbClr val="242021"/>
                </a:solidFill>
                <a:effectLst/>
                <a:latin typeface="SabonMTPro-Regular"/>
              </a:rPr>
              <a:t>Thanks to advances in mobile and distributed communication, the “office” is no longer what it used to be. Technology lets today’s professionals work on the move while staying in close contact with colleagues, customers, and suppliers. These technologies are also redefining the very nature of some companies, as they replace traditional hierarchies with highly adaptable, virtual networks.</a:t>
            </a:r>
            <a:r>
              <a:rPr lang="en-US" dirty="0"/>
              <a:t> </a:t>
            </a:r>
          </a:p>
          <a:p>
            <a:pPr marL="45720" indent="0">
              <a:buNone/>
            </a:pPr>
            <a:r>
              <a:rPr lang="en-US" dirty="0"/>
              <a:t/>
            </a:r>
            <a:br>
              <a:rPr lang="en-US" dirty="0"/>
            </a:br>
            <a:endParaRPr lang="en-GB" dirty="0"/>
          </a:p>
        </p:txBody>
      </p:sp>
    </p:spTree>
    <p:extLst>
      <p:ext uri="{BB962C8B-B14F-4D97-AF65-F5344CB8AC3E}">
        <p14:creationId xmlns:p14="http://schemas.microsoft.com/office/powerpoint/2010/main" val="27829904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079A9A-EEDF-679A-9E20-F285F61D47FA}"/>
              </a:ext>
            </a:extLst>
          </p:cNvPr>
          <p:cNvSpPr>
            <a:spLocks noGrp="1"/>
          </p:cNvSpPr>
          <p:nvPr>
            <p:ph type="title"/>
          </p:nvPr>
        </p:nvSpPr>
        <p:spPr/>
        <p:txBody>
          <a:bodyPr/>
          <a:lstStyle/>
          <a:p>
            <a:r>
              <a:rPr lang="en-GB" sz="1800" b="1" i="0" dirty="0">
                <a:solidFill>
                  <a:srgbClr val="093B82"/>
                </a:solidFill>
                <a:effectLst/>
                <a:latin typeface="HelveticaNeueLTW1G-Bd"/>
              </a:rPr>
              <a:t>User-Generated Content Sites</a:t>
            </a:r>
            <a:r>
              <a:rPr lang="en-GB" dirty="0"/>
              <a:t> </a:t>
            </a:r>
          </a:p>
        </p:txBody>
      </p:sp>
      <p:sp>
        <p:nvSpPr>
          <p:cNvPr id="3" name="Content Placeholder 2">
            <a:extLst>
              <a:ext uri="{FF2B5EF4-FFF2-40B4-BE49-F238E27FC236}">
                <a16:creationId xmlns:a16="http://schemas.microsoft.com/office/drawing/2014/main" xmlns="" id="{191C92C1-7380-9EF2-567C-E2E0C85CE393}"/>
              </a:ext>
            </a:extLst>
          </p:cNvPr>
          <p:cNvSpPr>
            <a:spLocks noGrp="1"/>
          </p:cNvSpPr>
          <p:nvPr>
            <p:ph idx="1"/>
          </p:nvPr>
        </p:nvSpPr>
        <p:spPr/>
        <p:txBody>
          <a:bodyPr/>
          <a:lstStyle/>
          <a:p>
            <a:r>
              <a:rPr lang="en-US" sz="1800" b="0" i="0" dirty="0">
                <a:solidFill>
                  <a:srgbClr val="242021"/>
                </a:solidFill>
                <a:effectLst/>
                <a:latin typeface="SabonMTPro-Regular"/>
              </a:rPr>
              <a:t>User-generated content sites let businesses host photos, videos, software programs, technical solutions, and other valuable content for their customer communities.</a:t>
            </a:r>
            <a:r>
              <a:rPr lang="en-US" dirty="0"/>
              <a:t> </a:t>
            </a:r>
            <a:br>
              <a:rPr lang="en-US" dirty="0"/>
            </a:br>
            <a:endParaRPr lang="en-GB" dirty="0"/>
          </a:p>
        </p:txBody>
      </p:sp>
      <p:pic>
        <p:nvPicPr>
          <p:cNvPr id="4" name="Picture 3"/>
          <p:cNvPicPr>
            <a:picLocks noChangeAspect="1"/>
          </p:cNvPicPr>
          <p:nvPr/>
        </p:nvPicPr>
        <p:blipFill>
          <a:blip r:embed="rId2"/>
          <a:stretch>
            <a:fillRect/>
          </a:stretch>
        </p:blipFill>
        <p:spPr>
          <a:xfrm>
            <a:off x="3717586" y="2894812"/>
            <a:ext cx="4318946" cy="3201188"/>
          </a:xfrm>
          <a:prstGeom prst="rect">
            <a:avLst/>
          </a:prstGeom>
        </p:spPr>
      </p:pic>
    </p:spTree>
    <p:extLst>
      <p:ext uri="{BB962C8B-B14F-4D97-AF65-F5344CB8AC3E}">
        <p14:creationId xmlns:p14="http://schemas.microsoft.com/office/powerpoint/2010/main" val="25328202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665E8A-196A-E249-EB04-EA2421A769F9}"/>
              </a:ext>
            </a:extLst>
          </p:cNvPr>
          <p:cNvSpPr>
            <a:spLocks noGrp="1"/>
          </p:cNvSpPr>
          <p:nvPr>
            <p:ph type="title"/>
          </p:nvPr>
        </p:nvSpPr>
        <p:spPr/>
        <p:txBody>
          <a:bodyPr/>
          <a:lstStyle/>
          <a:p>
            <a:r>
              <a:rPr lang="en-GB" sz="1800" b="1" i="0" dirty="0">
                <a:solidFill>
                  <a:srgbClr val="093B82"/>
                </a:solidFill>
                <a:effectLst/>
                <a:latin typeface="HelveticaNeueLTW1G-Bd"/>
              </a:rPr>
              <a:t>Microblogging</a:t>
            </a:r>
            <a:r>
              <a:rPr lang="en-GB" dirty="0"/>
              <a:t> </a:t>
            </a:r>
          </a:p>
        </p:txBody>
      </p:sp>
      <p:sp>
        <p:nvSpPr>
          <p:cNvPr id="3" name="Content Placeholder 2">
            <a:extLst>
              <a:ext uri="{FF2B5EF4-FFF2-40B4-BE49-F238E27FC236}">
                <a16:creationId xmlns:a16="http://schemas.microsoft.com/office/drawing/2014/main" xmlns="" id="{EA2CF490-5843-5D33-8B3D-34526D1F1EF3}"/>
              </a:ext>
            </a:extLst>
          </p:cNvPr>
          <p:cNvSpPr>
            <a:spLocks noGrp="1"/>
          </p:cNvSpPr>
          <p:nvPr>
            <p:ph idx="1"/>
          </p:nvPr>
        </p:nvSpPr>
        <p:spPr>
          <a:xfrm>
            <a:off x="1143001" y="2057400"/>
            <a:ext cx="6725992" cy="4038600"/>
          </a:xfrm>
        </p:spPr>
        <p:txBody>
          <a:bodyPr/>
          <a:lstStyle/>
          <a:p>
            <a:r>
              <a:rPr lang="en-US" sz="1800" b="0" i="0" dirty="0">
                <a:solidFill>
                  <a:srgbClr val="242021"/>
                </a:solidFill>
                <a:effectLst/>
                <a:latin typeface="SabonMTPro-Regular"/>
              </a:rPr>
              <a:t>Microblogging services (of which Twitter is by far the best known) are a great way to share ideas, solicit feedback, monitor market trends, and announce special deals and events.</a:t>
            </a:r>
            <a:r>
              <a:rPr lang="en-US" dirty="0"/>
              <a:t> </a:t>
            </a:r>
            <a:br>
              <a:rPr lang="en-US" dirty="0"/>
            </a:br>
            <a:endParaRPr lang="en-GB" dirty="0"/>
          </a:p>
        </p:txBody>
      </p:sp>
      <p:pic>
        <p:nvPicPr>
          <p:cNvPr id="4" name="Picture 3"/>
          <p:cNvPicPr>
            <a:picLocks noChangeAspect="1"/>
          </p:cNvPicPr>
          <p:nvPr/>
        </p:nvPicPr>
        <p:blipFill>
          <a:blip r:embed="rId2"/>
          <a:stretch>
            <a:fillRect/>
          </a:stretch>
        </p:blipFill>
        <p:spPr>
          <a:xfrm>
            <a:off x="8140170" y="1167187"/>
            <a:ext cx="3201101" cy="4928813"/>
          </a:xfrm>
          <a:prstGeom prst="rect">
            <a:avLst/>
          </a:prstGeom>
        </p:spPr>
      </p:pic>
    </p:spTree>
    <p:extLst>
      <p:ext uri="{BB962C8B-B14F-4D97-AF65-F5344CB8AC3E}">
        <p14:creationId xmlns:p14="http://schemas.microsoft.com/office/powerpoint/2010/main" val="2467339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66A8D2-344F-D622-B6DF-04D6C9F2121F}"/>
              </a:ext>
            </a:extLst>
          </p:cNvPr>
          <p:cNvSpPr>
            <a:spLocks noGrp="1"/>
          </p:cNvSpPr>
          <p:nvPr>
            <p:ph type="title"/>
          </p:nvPr>
        </p:nvSpPr>
        <p:spPr/>
        <p:txBody>
          <a:bodyPr/>
          <a:lstStyle/>
          <a:p>
            <a:r>
              <a:rPr lang="en-US" sz="4400" b="1" i="0" dirty="0">
                <a:solidFill>
                  <a:srgbClr val="093B82"/>
                </a:solidFill>
                <a:effectLst/>
                <a:latin typeface="HelveticaNeueLTW1G-Bd"/>
              </a:rPr>
              <a:t>BUILDING COMMUNITIES</a:t>
            </a:r>
            <a:endParaRPr lang="en-GB" dirty="0"/>
          </a:p>
        </p:txBody>
      </p:sp>
      <p:sp>
        <p:nvSpPr>
          <p:cNvPr id="3" name="Content Placeholder 2">
            <a:extLst>
              <a:ext uri="{FF2B5EF4-FFF2-40B4-BE49-F238E27FC236}">
                <a16:creationId xmlns:a16="http://schemas.microsoft.com/office/drawing/2014/main" xmlns="" id="{F2F6ED7B-3314-4F49-02B1-B7054F5FA614}"/>
              </a:ext>
            </a:extLst>
          </p:cNvPr>
          <p:cNvSpPr>
            <a:spLocks noGrp="1"/>
          </p:cNvSpPr>
          <p:nvPr>
            <p:ph idx="1"/>
          </p:nvPr>
        </p:nvSpPr>
        <p:spPr/>
        <p:txBody>
          <a:bodyPr/>
          <a:lstStyle/>
          <a:p>
            <a:r>
              <a:rPr lang="en-US" sz="1800" b="0" i="0" dirty="0">
                <a:solidFill>
                  <a:srgbClr val="242021"/>
                </a:solidFill>
                <a:effectLst/>
                <a:latin typeface="SabonMTPro-Regular"/>
              </a:rPr>
              <a:t>One of the most significant benefits of new communication technologies is the ease with which companies can foster a sense of community among customers, enthusiasts, and other groups. In some instances, the company establishes and manages the online community, while in others the community is driven by </a:t>
            </a:r>
            <a:r>
              <a:rPr lang="en-US" sz="1800" b="0" i="1" dirty="0">
                <a:solidFill>
                  <a:srgbClr val="242021"/>
                </a:solidFill>
                <a:effectLst/>
                <a:latin typeface="SabonMTPro-Italic"/>
              </a:rPr>
              <a:t>product champions </a:t>
            </a:r>
            <a:r>
              <a:rPr lang="en-US" sz="1800" b="0" i="0" dirty="0">
                <a:solidFill>
                  <a:srgbClr val="242021"/>
                </a:solidFill>
                <a:effectLst/>
                <a:latin typeface="SabonMTPro-Regular"/>
              </a:rPr>
              <a:t>or other enthusiasts.</a:t>
            </a:r>
            <a:r>
              <a:rPr lang="en-US" dirty="0"/>
              <a:t> </a:t>
            </a:r>
            <a:br>
              <a:rPr lang="en-US" dirty="0"/>
            </a:br>
            <a:endParaRPr lang="en-GB" dirty="0"/>
          </a:p>
        </p:txBody>
      </p:sp>
    </p:spTree>
    <p:extLst>
      <p:ext uri="{BB962C8B-B14F-4D97-AF65-F5344CB8AC3E}">
        <p14:creationId xmlns:p14="http://schemas.microsoft.com/office/powerpoint/2010/main" val="20915265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F7F305-39AB-EE30-C7DC-08A6FA063AE8}"/>
              </a:ext>
            </a:extLst>
          </p:cNvPr>
          <p:cNvSpPr>
            <a:spLocks noGrp="1"/>
          </p:cNvSpPr>
          <p:nvPr>
            <p:ph type="title"/>
          </p:nvPr>
        </p:nvSpPr>
        <p:spPr/>
        <p:txBody>
          <a:bodyPr/>
          <a:lstStyle/>
          <a:p>
            <a:r>
              <a:rPr lang="en-GB" sz="1800" b="1" i="0" dirty="0">
                <a:solidFill>
                  <a:srgbClr val="093B82"/>
                </a:solidFill>
                <a:effectLst/>
                <a:latin typeface="HelveticaNeueLTW1G-Bd"/>
              </a:rPr>
              <a:t>Gaming Technologies</a:t>
            </a:r>
            <a:r>
              <a:rPr lang="en-GB" dirty="0"/>
              <a:t> </a:t>
            </a:r>
          </a:p>
        </p:txBody>
      </p:sp>
      <p:sp>
        <p:nvSpPr>
          <p:cNvPr id="3" name="Content Placeholder 2">
            <a:extLst>
              <a:ext uri="{FF2B5EF4-FFF2-40B4-BE49-F238E27FC236}">
                <a16:creationId xmlns:a16="http://schemas.microsoft.com/office/drawing/2014/main" xmlns="" id="{FD8C976A-3BB8-42BC-A494-27A01C9D338A}"/>
              </a:ext>
            </a:extLst>
          </p:cNvPr>
          <p:cNvSpPr>
            <a:spLocks noGrp="1"/>
          </p:cNvSpPr>
          <p:nvPr>
            <p:ph idx="1"/>
          </p:nvPr>
        </p:nvSpPr>
        <p:spPr/>
        <p:txBody>
          <a:bodyPr/>
          <a:lstStyle/>
          <a:p>
            <a:r>
              <a:rPr lang="en-US" sz="1800" b="0" i="0" dirty="0">
                <a:solidFill>
                  <a:srgbClr val="242021"/>
                </a:solidFill>
                <a:effectLst/>
                <a:latin typeface="SabonMTPro-Regular"/>
              </a:rPr>
              <a:t>Adding game-playing elements to business processes (such as competitions for sales or service teams) can increase engagement from employees and customers alike.</a:t>
            </a:r>
            <a:r>
              <a:rPr lang="en-US" dirty="0"/>
              <a:t> </a:t>
            </a:r>
            <a:br>
              <a:rPr lang="en-US" dirty="0"/>
            </a:br>
            <a:endParaRPr lang="en-GB" dirty="0"/>
          </a:p>
        </p:txBody>
      </p:sp>
      <p:pic>
        <p:nvPicPr>
          <p:cNvPr id="4" name="Picture 3"/>
          <p:cNvPicPr>
            <a:picLocks noChangeAspect="1"/>
          </p:cNvPicPr>
          <p:nvPr/>
        </p:nvPicPr>
        <p:blipFill>
          <a:blip r:embed="rId2"/>
          <a:stretch>
            <a:fillRect/>
          </a:stretch>
        </p:blipFill>
        <p:spPr>
          <a:xfrm>
            <a:off x="3157795" y="2688454"/>
            <a:ext cx="5843280" cy="3722016"/>
          </a:xfrm>
          <a:prstGeom prst="rect">
            <a:avLst/>
          </a:prstGeom>
        </p:spPr>
      </p:pic>
    </p:spTree>
    <p:extLst>
      <p:ext uri="{BB962C8B-B14F-4D97-AF65-F5344CB8AC3E}">
        <p14:creationId xmlns:p14="http://schemas.microsoft.com/office/powerpoint/2010/main" val="30769988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7A2953-E053-2C22-B3C1-3450073A0E7F}"/>
              </a:ext>
            </a:extLst>
          </p:cNvPr>
          <p:cNvSpPr>
            <a:spLocks noGrp="1"/>
          </p:cNvSpPr>
          <p:nvPr>
            <p:ph type="title"/>
          </p:nvPr>
        </p:nvSpPr>
        <p:spPr/>
        <p:txBody>
          <a:bodyPr/>
          <a:lstStyle/>
          <a:p>
            <a:r>
              <a:rPr lang="en-GB" sz="1800" b="1" i="0" dirty="0">
                <a:solidFill>
                  <a:srgbClr val="093B82"/>
                </a:solidFill>
                <a:effectLst/>
                <a:latin typeface="HelveticaNeueLTW1G-Bd"/>
              </a:rPr>
              <a:t>Social Networking</a:t>
            </a:r>
            <a:r>
              <a:rPr lang="en-GB" dirty="0"/>
              <a:t> </a:t>
            </a:r>
          </a:p>
        </p:txBody>
      </p:sp>
      <p:sp>
        <p:nvSpPr>
          <p:cNvPr id="3" name="Content Placeholder 2">
            <a:extLst>
              <a:ext uri="{FF2B5EF4-FFF2-40B4-BE49-F238E27FC236}">
                <a16:creationId xmlns:a16="http://schemas.microsoft.com/office/drawing/2014/main" xmlns="" id="{30118480-E5C4-44E8-9DA7-9AF7F29F0172}"/>
              </a:ext>
            </a:extLst>
          </p:cNvPr>
          <p:cNvSpPr>
            <a:spLocks noGrp="1"/>
          </p:cNvSpPr>
          <p:nvPr>
            <p:ph idx="1"/>
          </p:nvPr>
        </p:nvSpPr>
        <p:spPr>
          <a:xfrm>
            <a:off x="1143000" y="2057400"/>
            <a:ext cx="5980517" cy="4038600"/>
          </a:xfrm>
        </p:spPr>
        <p:txBody>
          <a:bodyPr/>
          <a:lstStyle/>
          <a:p>
            <a:r>
              <a:rPr lang="en-US" sz="1800" b="0" i="0" dirty="0">
                <a:solidFill>
                  <a:srgbClr val="242021"/>
                </a:solidFill>
                <a:effectLst/>
                <a:latin typeface="SabonMTPro-Regular"/>
              </a:rPr>
              <a:t>Businesses use a variety of social networks as specialized channels to engage customers, find new employees, attract investors, and share ideas and challenges with peers.</a:t>
            </a:r>
            <a:r>
              <a:rPr lang="en-US" dirty="0"/>
              <a:t> </a:t>
            </a:r>
            <a:br>
              <a:rPr lang="en-US" dirty="0"/>
            </a:br>
            <a:endParaRPr lang="en-GB" dirty="0"/>
          </a:p>
        </p:txBody>
      </p:sp>
      <p:pic>
        <p:nvPicPr>
          <p:cNvPr id="4" name="Picture 3"/>
          <p:cNvPicPr>
            <a:picLocks noChangeAspect="1"/>
          </p:cNvPicPr>
          <p:nvPr/>
        </p:nvPicPr>
        <p:blipFill>
          <a:blip r:embed="rId2"/>
          <a:stretch>
            <a:fillRect/>
          </a:stretch>
        </p:blipFill>
        <p:spPr>
          <a:xfrm>
            <a:off x="7267223" y="1120370"/>
            <a:ext cx="3607591" cy="5106657"/>
          </a:xfrm>
          <a:prstGeom prst="rect">
            <a:avLst/>
          </a:prstGeom>
        </p:spPr>
      </p:pic>
    </p:spTree>
    <p:extLst>
      <p:ext uri="{BB962C8B-B14F-4D97-AF65-F5344CB8AC3E}">
        <p14:creationId xmlns:p14="http://schemas.microsoft.com/office/powerpoint/2010/main" val="41448812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034C79-C74F-8F9A-8714-10D4C8EC2692}"/>
              </a:ext>
            </a:extLst>
          </p:cNvPr>
          <p:cNvSpPr>
            <a:spLocks noGrp="1"/>
          </p:cNvSpPr>
          <p:nvPr>
            <p:ph type="title"/>
          </p:nvPr>
        </p:nvSpPr>
        <p:spPr/>
        <p:txBody>
          <a:bodyPr/>
          <a:lstStyle/>
          <a:p>
            <a:r>
              <a:rPr lang="en-GB" sz="1800" b="1" i="0" dirty="0">
                <a:solidFill>
                  <a:srgbClr val="093B82"/>
                </a:solidFill>
                <a:effectLst/>
                <a:latin typeface="HelveticaNeueLTW1G-Bd"/>
              </a:rPr>
              <a:t>Community Q&amp;A Sites</a:t>
            </a:r>
            <a:r>
              <a:rPr lang="en-GB" dirty="0"/>
              <a:t> </a:t>
            </a:r>
          </a:p>
        </p:txBody>
      </p:sp>
      <p:sp>
        <p:nvSpPr>
          <p:cNvPr id="3" name="Content Placeholder 2">
            <a:extLst>
              <a:ext uri="{FF2B5EF4-FFF2-40B4-BE49-F238E27FC236}">
                <a16:creationId xmlns:a16="http://schemas.microsoft.com/office/drawing/2014/main" xmlns="" id="{FF6BF05F-9408-1669-EF22-6A21D1A8534B}"/>
              </a:ext>
            </a:extLst>
          </p:cNvPr>
          <p:cNvSpPr>
            <a:spLocks noGrp="1"/>
          </p:cNvSpPr>
          <p:nvPr>
            <p:ph idx="1"/>
          </p:nvPr>
        </p:nvSpPr>
        <p:spPr>
          <a:xfrm>
            <a:off x="1143000" y="2057400"/>
            <a:ext cx="6455535" cy="4038600"/>
          </a:xfrm>
        </p:spPr>
        <p:txBody>
          <a:bodyPr/>
          <a:lstStyle/>
          <a:p>
            <a:r>
              <a:rPr lang="en-US" sz="1800" b="0" i="0" dirty="0">
                <a:solidFill>
                  <a:srgbClr val="242021"/>
                </a:solidFill>
                <a:effectLst/>
                <a:latin typeface="SabonMTPro-Regular"/>
              </a:rPr>
              <a:t>Many companies now rely heavily on communities of customers to help each other with product questions and other routine matters.</a:t>
            </a:r>
            <a:r>
              <a:rPr lang="en-US" dirty="0"/>
              <a:t> </a:t>
            </a:r>
            <a:br>
              <a:rPr lang="en-US" dirty="0"/>
            </a:br>
            <a:endParaRPr lang="en-GB" dirty="0"/>
          </a:p>
        </p:txBody>
      </p:sp>
      <p:pic>
        <p:nvPicPr>
          <p:cNvPr id="4" name="Picture 3"/>
          <p:cNvPicPr>
            <a:picLocks noChangeAspect="1"/>
          </p:cNvPicPr>
          <p:nvPr/>
        </p:nvPicPr>
        <p:blipFill>
          <a:blip r:embed="rId2"/>
          <a:stretch>
            <a:fillRect/>
          </a:stretch>
        </p:blipFill>
        <p:spPr>
          <a:xfrm>
            <a:off x="7975210" y="1410960"/>
            <a:ext cx="3556779" cy="4293657"/>
          </a:xfrm>
          <a:prstGeom prst="rect">
            <a:avLst/>
          </a:prstGeom>
        </p:spPr>
      </p:pic>
    </p:spTree>
    <p:extLst>
      <p:ext uri="{BB962C8B-B14F-4D97-AF65-F5344CB8AC3E}">
        <p14:creationId xmlns:p14="http://schemas.microsoft.com/office/powerpoint/2010/main" val="33018390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B79822-3868-1A72-9468-30C8E9DDE127}"/>
              </a:ext>
            </a:extLst>
          </p:cNvPr>
          <p:cNvSpPr>
            <a:spLocks noGrp="1"/>
          </p:cNvSpPr>
          <p:nvPr>
            <p:ph type="title"/>
          </p:nvPr>
        </p:nvSpPr>
        <p:spPr/>
        <p:txBody>
          <a:bodyPr/>
          <a:lstStyle/>
          <a:p>
            <a:r>
              <a:rPr lang="en-US" sz="1800" b="0" i="0" dirty="0">
                <a:solidFill>
                  <a:srgbClr val="093B82"/>
                </a:solidFill>
                <a:effectLst/>
                <a:latin typeface="HelveticaNeueLTW1G-MdEx"/>
              </a:rPr>
              <a:t>Committing to Ethical and Legal Communication</a:t>
            </a:r>
            <a:r>
              <a:rPr lang="en-US" dirty="0"/>
              <a:t> </a:t>
            </a:r>
            <a:endParaRPr lang="en-GB" dirty="0"/>
          </a:p>
        </p:txBody>
      </p:sp>
      <p:sp>
        <p:nvSpPr>
          <p:cNvPr id="3" name="Content Placeholder 2">
            <a:extLst>
              <a:ext uri="{FF2B5EF4-FFF2-40B4-BE49-F238E27FC236}">
                <a16:creationId xmlns:a16="http://schemas.microsoft.com/office/drawing/2014/main" xmlns="" id="{2F52B908-080E-F02A-51D6-AB51CBBAB099}"/>
              </a:ext>
            </a:extLst>
          </p:cNvPr>
          <p:cNvSpPr>
            <a:spLocks noGrp="1"/>
          </p:cNvSpPr>
          <p:nvPr>
            <p:ph idx="1"/>
          </p:nvPr>
        </p:nvSpPr>
        <p:spPr/>
        <p:txBody>
          <a:bodyPr/>
          <a:lstStyle/>
          <a:p>
            <a:r>
              <a:rPr lang="en-US" sz="1800" b="1" i="0" dirty="0">
                <a:solidFill>
                  <a:srgbClr val="242021"/>
                </a:solidFill>
                <a:effectLst/>
                <a:latin typeface="SabonMTPro-Semibold"/>
              </a:rPr>
              <a:t>Ethics </a:t>
            </a:r>
            <a:r>
              <a:rPr lang="en-US" sz="1800" b="0" i="0" dirty="0">
                <a:solidFill>
                  <a:srgbClr val="242021"/>
                </a:solidFill>
                <a:effectLst/>
                <a:latin typeface="SabonMTPro-Regular"/>
              </a:rPr>
              <a:t>are the accepted principles of conduct that govern behavior within a society. Ethical behavior is a companywide concern, but because communication efforts are the public face of a company, they are subjected to particularly rigorous scrutiny from regulators, legislators, investors, consumer groups, environmental groups, labor organizations, and anyone else affected by business activities. </a:t>
            </a:r>
            <a:r>
              <a:rPr lang="en-US" sz="1800" b="1" i="0" dirty="0">
                <a:solidFill>
                  <a:srgbClr val="242021"/>
                </a:solidFill>
                <a:effectLst/>
                <a:latin typeface="SabonMTPro-Semibold"/>
              </a:rPr>
              <a:t>Ethical communication </a:t>
            </a:r>
            <a:r>
              <a:rPr lang="en-US" sz="1800" b="0" i="0" dirty="0">
                <a:solidFill>
                  <a:srgbClr val="242021"/>
                </a:solidFill>
                <a:effectLst/>
                <a:latin typeface="SabonMTPro-Regular"/>
              </a:rPr>
              <a:t>includes all relevant information, is true in every sense, and is not deceptive in any way. In contrast, unethical communication can distort the truth or manipulate audiences in a variety of ways:</a:t>
            </a:r>
            <a:r>
              <a:rPr lang="en-US" dirty="0"/>
              <a:t> </a:t>
            </a:r>
            <a:br>
              <a:rPr lang="en-US" dirty="0"/>
            </a:br>
            <a:endParaRPr lang="en-GB" dirty="0"/>
          </a:p>
        </p:txBody>
      </p:sp>
    </p:spTree>
    <p:extLst>
      <p:ext uri="{BB962C8B-B14F-4D97-AF65-F5344CB8AC3E}">
        <p14:creationId xmlns:p14="http://schemas.microsoft.com/office/powerpoint/2010/main" val="30230381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60F763-2D53-63F9-EFF9-F6B6D61E116B}"/>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xmlns="" id="{EEFB2F48-C761-3D04-C379-19A4A169B1C7}"/>
              </a:ext>
            </a:extLst>
          </p:cNvPr>
          <p:cNvSpPr>
            <a:spLocks noGrp="1"/>
          </p:cNvSpPr>
          <p:nvPr>
            <p:ph idx="1"/>
          </p:nvPr>
        </p:nvSpPr>
        <p:spPr/>
        <p:txBody>
          <a:bodyPr>
            <a:normAutofit fontScale="85000" lnSpcReduction="20000"/>
          </a:bodyPr>
          <a:lstStyle/>
          <a:p>
            <a:r>
              <a:rPr lang="en-US" sz="1800" b="1" i="0" dirty="0">
                <a:solidFill>
                  <a:srgbClr val="242021"/>
                </a:solidFill>
                <a:effectLst/>
                <a:latin typeface="SabonMTPro-Semibold"/>
              </a:rPr>
              <a:t>Plagiarizing. </a:t>
            </a:r>
            <a:r>
              <a:rPr lang="en-US" sz="1800" b="0" i="0" dirty="0">
                <a:solidFill>
                  <a:srgbClr val="242021"/>
                </a:solidFill>
                <a:effectLst/>
                <a:latin typeface="SabonMTPro-Regular"/>
              </a:rPr>
              <a:t>Plagiarism is presenting someone else’s words or other creative product as your own. Note that plagiarism can be illegal if it violates a </a:t>
            </a:r>
            <a:r>
              <a:rPr lang="en-US" sz="1800" b="1" i="0" dirty="0">
                <a:solidFill>
                  <a:srgbClr val="242021"/>
                </a:solidFill>
                <a:effectLst/>
                <a:latin typeface="SabonMTPro-Semibold"/>
              </a:rPr>
              <a:t>copyright</a:t>
            </a:r>
            <a:r>
              <a:rPr lang="en-US" sz="1800" b="0" i="0" dirty="0">
                <a:solidFill>
                  <a:srgbClr val="242021"/>
                </a:solidFill>
                <a:effectLst/>
                <a:latin typeface="SabonMTPro-Regular"/>
              </a:rPr>
              <a:t>, which is a form of legal protection for the expression of creative ideas.54</a:t>
            </a:r>
          </a:p>
          <a:p>
            <a:r>
              <a:rPr lang="en-US" sz="1800" b="1" i="0" dirty="0">
                <a:solidFill>
                  <a:srgbClr val="242021"/>
                </a:solidFill>
                <a:effectLst/>
                <a:latin typeface="SabonMTPro-Semibold"/>
              </a:rPr>
              <a:t>Omitting essential information. </a:t>
            </a:r>
            <a:r>
              <a:rPr lang="en-US" sz="1800" b="0" i="0" dirty="0">
                <a:solidFill>
                  <a:srgbClr val="242021"/>
                </a:solidFill>
                <a:effectLst/>
                <a:latin typeface="SabonMTPro-Regular"/>
              </a:rPr>
              <a:t>Your audience must have all the information necessary to make an intelligent, objective decision.</a:t>
            </a:r>
          </a:p>
          <a:p>
            <a:r>
              <a:rPr lang="en-US" sz="1800" b="1" i="0" dirty="0">
                <a:solidFill>
                  <a:srgbClr val="242021"/>
                </a:solidFill>
                <a:effectLst/>
                <a:latin typeface="SabonMTPro-Semibold"/>
              </a:rPr>
              <a:t>Selective misquoting. </a:t>
            </a:r>
            <a:r>
              <a:rPr lang="en-US" sz="1800" b="0" i="0" dirty="0">
                <a:solidFill>
                  <a:srgbClr val="242021"/>
                </a:solidFill>
                <a:effectLst/>
                <a:latin typeface="SabonMTPro-Regular"/>
              </a:rPr>
              <a:t>Distorting or hiding the true intent of someone else’s words is unethical.</a:t>
            </a:r>
          </a:p>
          <a:p>
            <a:r>
              <a:rPr lang="en-US" sz="1800" b="1" i="0" dirty="0">
                <a:solidFill>
                  <a:srgbClr val="242021"/>
                </a:solidFill>
                <a:effectLst/>
                <a:latin typeface="SabonMTPro-Semibold"/>
              </a:rPr>
              <a:t>Misrepresenting numbers. </a:t>
            </a:r>
            <a:r>
              <a:rPr lang="en-US" sz="1800" b="0" i="0" dirty="0">
                <a:solidFill>
                  <a:srgbClr val="242021"/>
                </a:solidFill>
                <a:effectLst/>
                <a:latin typeface="SabonMTPro-Regular"/>
              </a:rPr>
              <a:t>Statistics and other data can be unethically manipulated by increasing or decreasing numbers, exaggerating, altering statistics, or omitting numeric data.</a:t>
            </a:r>
          </a:p>
          <a:p>
            <a:r>
              <a:rPr lang="en-US" sz="1800" b="1" i="0" dirty="0">
                <a:solidFill>
                  <a:srgbClr val="242021"/>
                </a:solidFill>
                <a:effectLst/>
                <a:latin typeface="SabonMTPro-Semibold"/>
              </a:rPr>
              <a:t>Distorting visuals. </a:t>
            </a:r>
            <a:r>
              <a:rPr lang="en-US" sz="1800" b="0" i="0" dirty="0">
                <a:solidFill>
                  <a:srgbClr val="242021"/>
                </a:solidFill>
                <a:effectLst/>
                <a:latin typeface="SabonMTPro-Regular"/>
              </a:rPr>
              <a:t>Images can be manipulated in unethical ways, such as altering photos to deceive audiences or changing the scale of graphs and charts to exaggerate or conceal differences.</a:t>
            </a:r>
          </a:p>
          <a:p>
            <a:r>
              <a:rPr lang="en-US" sz="1800" b="1" i="0" dirty="0">
                <a:solidFill>
                  <a:srgbClr val="242021"/>
                </a:solidFill>
                <a:effectLst/>
                <a:latin typeface="SabonMTPro-Semibold"/>
              </a:rPr>
              <a:t>Failing to respect privacy or information security needs. </a:t>
            </a:r>
            <a:r>
              <a:rPr lang="en-US" sz="1800" b="0" i="0" dirty="0">
                <a:solidFill>
                  <a:srgbClr val="242021"/>
                </a:solidFill>
                <a:effectLst/>
                <a:latin typeface="SabonMTPro-Regular"/>
              </a:rPr>
              <a:t>Failing to respect the privacy of others or failing to adequately protect information entrusted to your care can also be considered unethical (and is sometimes illegal).</a:t>
            </a:r>
            <a:r>
              <a:rPr lang="en-US" dirty="0"/>
              <a:t> </a:t>
            </a:r>
          </a:p>
          <a:p>
            <a:r>
              <a:rPr lang="en-US" sz="2400" b="0" i="0" dirty="0">
                <a:solidFill>
                  <a:srgbClr val="242021"/>
                </a:solidFill>
                <a:effectLst/>
                <a:latin typeface="SabonMTPro-Regular"/>
              </a:rPr>
              <a:t>Transparency gives audience members access to all the information they need in order to process messages accurately.</a:t>
            </a:r>
            <a:r>
              <a:rPr lang="en-US" dirty="0"/>
              <a:t> </a:t>
            </a:r>
            <a:br>
              <a:rPr lang="en-US" dirty="0"/>
            </a:br>
            <a:endParaRPr lang="en-GB" dirty="0"/>
          </a:p>
        </p:txBody>
      </p:sp>
    </p:spTree>
    <p:extLst>
      <p:ext uri="{BB962C8B-B14F-4D97-AF65-F5344CB8AC3E}">
        <p14:creationId xmlns:p14="http://schemas.microsoft.com/office/powerpoint/2010/main" val="19384254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931565-2F47-3B1D-A0F6-E240066014F7}"/>
              </a:ext>
            </a:extLst>
          </p:cNvPr>
          <p:cNvSpPr>
            <a:spLocks noGrp="1"/>
          </p:cNvSpPr>
          <p:nvPr>
            <p:ph type="title"/>
          </p:nvPr>
        </p:nvSpPr>
        <p:spPr/>
        <p:txBody>
          <a:bodyPr/>
          <a:lstStyle/>
          <a:p>
            <a:r>
              <a:rPr lang="en-US" sz="1800" b="0" i="0" dirty="0" err="1">
                <a:solidFill>
                  <a:srgbClr val="F58121"/>
                </a:solidFill>
                <a:effectLst/>
                <a:latin typeface="HelveticaNeueLTW1G-BdEx"/>
              </a:rPr>
              <a:t>DISTIngUIShIng</a:t>
            </a:r>
            <a:r>
              <a:rPr lang="en-US" sz="1800" b="0" i="0" dirty="0">
                <a:solidFill>
                  <a:srgbClr val="F58121"/>
                </a:solidFill>
                <a:effectLst/>
                <a:latin typeface="HelveticaNeueLTW1G-BdEx"/>
              </a:rPr>
              <a:t> </a:t>
            </a:r>
            <a:r>
              <a:rPr lang="en-US" sz="1800" b="0" i="0" dirty="0" err="1">
                <a:solidFill>
                  <a:srgbClr val="F58121"/>
                </a:solidFill>
                <a:effectLst/>
                <a:latin typeface="HelveticaNeueLTW1G-BdEx"/>
              </a:rPr>
              <a:t>EThICAL</a:t>
            </a:r>
            <a:r>
              <a:rPr lang="en-US" sz="1800" b="0" i="0" dirty="0">
                <a:solidFill>
                  <a:srgbClr val="F58121"/>
                </a:solidFill>
                <a:effectLst/>
                <a:latin typeface="HelveticaNeueLTW1G-BdEx"/>
              </a:rPr>
              <a:t> DILEMMAS </a:t>
            </a:r>
            <a:r>
              <a:rPr lang="en-US" sz="1800" b="0" i="0" dirty="0" err="1">
                <a:solidFill>
                  <a:srgbClr val="F58121"/>
                </a:solidFill>
                <a:effectLst/>
                <a:latin typeface="HelveticaNeueLTW1G-BdEx"/>
              </a:rPr>
              <a:t>FRoM</a:t>
            </a:r>
            <a:r>
              <a:rPr lang="en-US" sz="1800" b="0" i="0" dirty="0">
                <a:solidFill>
                  <a:srgbClr val="F58121"/>
                </a:solidFill>
                <a:effectLst/>
                <a:latin typeface="HelveticaNeueLTW1G-BdEx"/>
              </a:rPr>
              <a:t> </a:t>
            </a:r>
            <a:r>
              <a:rPr lang="en-US" sz="1800" b="0" i="0" dirty="0" err="1">
                <a:solidFill>
                  <a:srgbClr val="F58121"/>
                </a:solidFill>
                <a:effectLst/>
                <a:latin typeface="HelveticaNeueLTW1G-BdEx"/>
              </a:rPr>
              <a:t>EThICAL</a:t>
            </a:r>
            <a:r>
              <a:rPr lang="en-US" sz="1800" b="0" i="0" dirty="0">
                <a:solidFill>
                  <a:srgbClr val="F58121"/>
                </a:solidFill>
                <a:effectLst/>
                <a:latin typeface="HelveticaNeueLTW1G-BdEx"/>
              </a:rPr>
              <a:t> LAPSES</a:t>
            </a:r>
            <a:r>
              <a:rPr lang="en-US" dirty="0"/>
              <a:t> </a:t>
            </a:r>
            <a:endParaRPr lang="en-GB" dirty="0"/>
          </a:p>
        </p:txBody>
      </p:sp>
      <p:sp>
        <p:nvSpPr>
          <p:cNvPr id="3" name="Content Placeholder 2">
            <a:extLst>
              <a:ext uri="{FF2B5EF4-FFF2-40B4-BE49-F238E27FC236}">
                <a16:creationId xmlns:a16="http://schemas.microsoft.com/office/drawing/2014/main" xmlns="" id="{C23900F3-63B7-22E6-93DD-42A1AAD7BB9F}"/>
              </a:ext>
            </a:extLst>
          </p:cNvPr>
          <p:cNvSpPr>
            <a:spLocks noGrp="1"/>
          </p:cNvSpPr>
          <p:nvPr>
            <p:ph idx="1"/>
          </p:nvPr>
        </p:nvSpPr>
        <p:spPr/>
        <p:txBody>
          <a:bodyPr/>
          <a:lstStyle/>
          <a:p>
            <a:r>
              <a:rPr lang="en-US" sz="1800" b="0" i="0" dirty="0">
                <a:solidFill>
                  <a:srgbClr val="242021"/>
                </a:solidFill>
                <a:effectLst/>
                <a:latin typeface="SabonMTPro-Regular"/>
              </a:rPr>
              <a:t>An </a:t>
            </a:r>
            <a:r>
              <a:rPr lang="en-US" sz="1800" b="1" i="0" dirty="0">
                <a:solidFill>
                  <a:srgbClr val="242021"/>
                </a:solidFill>
                <a:effectLst/>
                <a:latin typeface="SabonMTPro-Regular"/>
              </a:rPr>
              <a:t>ethical dilemma</a:t>
            </a:r>
            <a:r>
              <a:rPr lang="en-US" sz="1800" b="0" i="0" dirty="0">
                <a:solidFill>
                  <a:srgbClr val="242021"/>
                </a:solidFill>
                <a:effectLst/>
                <a:latin typeface="SabonMTPro-Regular"/>
              </a:rPr>
              <a:t> is a choice between alternatives that may not be clearly right or clearly wrong.</a:t>
            </a:r>
            <a:r>
              <a:rPr lang="en-US" dirty="0"/>
              <a:t> </a:t>
            </a:r>
          </a:p>
          <a:p>
            <a:r>
              <a:rPr lang="en-US" sz="1800" b="0" i="0" dirty="0">
                <a:solidFill>
                  <a:srgbClr val="242021"/>
                </a:solidFill>
                <a:effectLst/>
                <a:latin typeface="SabonMTPro-Regular"/>
              </a:rPr>
              <a:t>An </a:t>
            </a:r>
            <a:r>
              <a:rPr lang="en-US" sz="1800" b="1" i="0" dirty="0">
                <a:solidFill>
                  <a:srgbClr val="242021"/>
                </a:solidFill>
                <a:effectLst/>
                <a:latin typeface="SabonMTPro-Semibold"/>
              </a:rPr>
              <a:t>ethical lapse </a:t>
            </a:r>
            <a:r>
              <a:rPr lang="en-US" sz="1800" b="0" i="0" dirty="0">
                <a:solidFill>
                  <a:srgbClr val="242021"/>
                </a:solidFill>
                <a:effectLst/>
                <a:latin typeface="SabonMTPro-Regular"/>
              </a:rPr>
              <a:t>is a clearly unethical choice. With both internal and external communication efforts, the pressure to produce results or justify decisions can make unethical communication a tempting choice. Telling a potential customer you can complete a project by a certain date when you know you can’t is simply dishonest, even if you need the contract to save your career or your company. There is no ethical dilemma here.</a:t>
            </a:r>
            <a:r>
              <a:rPr lang="en-US" dirty="0"/>
              <a:t> </a:t>
            </a:r>
            <a:br>
              <a:rPr lang="en-US" dirty="0"/>
            </a:br>
            <a:endParaRPr lang="en-GB" dirty="0"/>
          </a:p>
        </p:txBody>
      </p:sp>
    </p:spTree>
    <p:extLst>
      <p:ext uri="{BB962C8B-B14F-4D97-AF65-F5344CB8AC3E}">
        <p14:creationId xmlns:p14="http://schemas.microsoft.com/office/powerpoint/2010/main" val="28600047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D128728F-269E-5567-FA77-16CBF7211B98}"/>
              </a:ext>
            </a:extLst>
          </p:cNvPr>
          <p:cNvPicPr>
            <a:picLocks noChangeAspect="1"/>
          </p:cNvPicPr>
          <p:nvPr/>
        </p:nvPicPr>
        <p:blipFill>
          <a:blip r:embed="rId2"/>
          <a:stretch>
            <a:fillRect/>
          </a:stretch>
        </p:blipFill>
        <p:spPr>
          <a:xfrm>
            <a:off x="163903" y="241540"/>
            <a:ext cx="11861320" cy="6443932"/>
          </a:xfrm>
          <a:prstGeom prst="rect">
            <a:avLst/>
          </a:prstGeom>
        </p:spPr>
      </p:pic>
    </p:spTree>
    <p:extLst>
      <p:ext uri="{BB962C8B-B14F-4D97-AF65-F5344CB8AC3E}">
        <p14:creationId xmlns:p14="http://schemas.microsoft.com/office/powerpoint/2010/main" val="2435098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5C5ABF-6868-1562-4C73-8F4278BB83E6}"/>
              </a:ext>
            </a:extLst>
          </p:cNvPr>
          <p:cNvSpPr>
            <a:spLocks noGrp="1"/>
          </p:cNvSpPr>
          <p:nvPr>
            <p:ph type="title"/>
          </p:nvPr>
        </p:nvSpPr>
        <p:spPr/>
        <p:txBody>
          <a:bodyPr/>
          <a:lstStyle/>
          <a:p>
            <a:r>
              <a:rPr lang="en-GB" sz="1800" b="1" i="0" dirty="0">
                <a:solidFill>
                  <a:srgbClr val="093B82"/>
                </a:solidFill>
                <a:effectLst/>
                <a:latin typeface="HelveticaNeueLTW1G-Bd"/>
              </a:rPr>
              <a:t>Web-Based Meetings</a:t>
            </a:r>
            <a:r>
              <a:rPr lang="en-GB" dirty="0"/>
              <a:t> </a:t>
            </a:r>
          </a:p>
        </p:txBody>
      </p:sp>
      <p:sp>
        <p:nvSpPr>
          <p:cNvPr id="3" name="Content Placeholder 2">
            <a:extLst>
              <a:ext uri="{FF2B5EF4-FFF2-40B4-BE49-F238E27FC236}">
                <a16:creationId xmlns:a16="http://schemas.microsoft.com/office/drawing/2014/main" xmlns="" id="{1F3DB1C9-29EE-1162-FA6F-5A7966EA7F21}"/>
              </a:ext>
            </a:extLst>
          </p:cNvPr>
          <p:cNvSpPr>
            <a:spLocks noGrp="1"/>
          </p:cNvSpPr>
          <p:nvPr>
            <p:ph idx="1"/>
          </p:nvPr>
        </p:nvSpPr>
        <p:spPr/>
        <p:txBody>
          <a:bodyPr/>
          <a:lstStyle/>
          <a:p>
            <a:r>
              <a:rPr lang="en-US" sz="1800" b="0" i="0" dirty="0">
                <a:solidFill>
                  <a:srgbClr val="242021"/>
                </a:solidFill>
                <a:effectLst/>
                <a:latin typeface="SabonMTPro-Regular"/>
              </a:rPr>
              <a:t>Web-based meetings allow team members from all over the world to interact in real time. Meetings can also be recorded for later playback and review. Various systems support instant messaging, video, collaborative editing tools, and more.</a:t>
            </a:r>
            <a:r>
              <a:rPr lang="en-US" dirty="0"/>
              <a:t> </a:t>
            </a:r>
            <a:br>
              <a:rPr lang="en-US" dirty="0"/>
            </a:br>
            <a:endParaRPr lang="en-GB" dirty="0"/>
          </a:p>
        </p:txBody>
      </p:sp>
      <p:pic>
        <p:nvPicPr>
          <p:cNvPr id="5" name="Picture 4">
            <a:extLst>
              <a:ext uri="{FF2B5EF4-FFF2-40B4-BE49-F238E27FC236}">
                <a16:creationId xmlns:a16="http://schemas.microsoft.com/office/drawing/2014/main" xmlns="" id="{B855A3D3-0D48-034C-3374-3E119110FA21}"/>
              </a:ext>
            </a:extLst>
          </p:cNvPr>
          <p:cNvPicPr>
            <a:picLocks noChangeAspect="1"/>
          </p:cNvPicPr>
          <p:nvPr/>
        </p:nvPicPr>
        <p:blipFill>
          <a:blip r:embed="rId2"/>
          <a:stretch>
            <a:fillRect/>
          </a:stretch>
        </p:blipFill>
        <p:spPr>
          <a:xfrm>
            <a:off x="4502539" y="3429000"/>
            <a:ext cx="2600325" cy="1914525"/>
          </a:xfrm>
          <a:prstGeom prst="rect">
            <a:avLst/>
          </a:prstGeom>
        </p:spPr>
      </p:pic>
    </p:spTree>
    <p:extLst>
      <p:ext uri="{BB962C8B-B14F-4D97-AF65-F5344CB8AC3E}">
        <p14:creationId xmlns:p14="http://schemas.microsoft.com/office/powerpoint/2010/main" val="14435071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3379E1-4331-B843-BF6E-AFDF66246B0E}"/>
              </a:ext>
            </a:extLst>
          </p:cNvPr>
          <p:cNvSpPr>
            <a:spLocks noGrp="1"/>
          </p:cNvSpPr>
          <p:nvPr>
            <p:ph type="title"/>
          </p:nvPr>
        </p:nvSpPr>
        <p:spPr/>
        <p:txBody>
          <a:bodyPr/>
          <a:lstStyle/>
          <a:p>
            <a:r>
              <a:rPr lang="en-GB" sz="1800" b="0" i="0" dirty="0" err="1">
                <a:solidFill>
                  <a:srgbClr val="F58121"/>
                </a:solidFill>
                <a:effectLst/>
                <a:latin typeface="HelveticaNeueLTW1G-BdEx"/>
              </a:rPr>
              <a:t>EnSURIng</a:t>
            </a:r>
            <a:r>
              <a:rPr lang="en-GB" sz="1800" b="0" i="0" dirty="0">
                <a:solidFill>
                  <a:srgbClr val="F58121"/>
                </a:solidFill>
                <a:effectLst/>
                <a:latin typeface="HelveticaNeueLTW1G-BdEx"/>
              </a:rPr>
              <a:t> </a:t>
            </a:r>
            <a:r>
              <a:rPr lang="en-GB" sz="1800" b="0" i="0" dirty="0" err="1">
                <a:solidFill>
                  <a:srgbClr val="F58121"/>
                </a:solidFill>
                <a:effectLst/>
                <a:latin typeface="HelveticaNeueLTW1G-BdEx"/>
              </a:rPr>
              <a:t>EThICAL</a:t>
            </a:r>
            <a:r>
              <a:rPr lang="en-GB" sz="1800" b="0" i="0" dirty="0">
                <a:solidFill>
                  <a:srgbClr val="F58121"/>
                </a:solidFill>
                <a:effectLst/>
                <a:latin typeface="HelveticaNeueLTW1G-BdEx"/>
              </a:rPr>
              <a:t> </a:t>
            </a:r>
            <a:r>
              <a:rPr lang="en-GB" sz="1800" b="0" i="0" dirty="0" err="1">
                <a:solidFill>
                  <a:srgbClr val="F58121"/>
                </a:solidFill>
                <a:effectLst/>
                <a:latin typeface="HelveticaNeueLTW1G-BdEx"/>
              </a:rPr>
              <a:t>CoMMUnICATIon</a:t>
            </a:r>
            <a:r>
              <a:rPr lang="en-GB" dirty="0"/>
              <a:t> </a:t>
            </a:r>
          </a:p>
        </p:txBody>
      </p:sp>
      <p:sp>
        <p:nvSpPr>
          <p:cNvPr id="3" name="Content Placeholder 2">
            <a:extLst>
              <a:ext uri="{FF2B5EF4-FFF2-40B4-BE49-F238E27FC236}">
                <a16:creationId xmlns:a16="http://schemas.microsoft.com/office/drawing/2014/main" xmlns="" id="{2C89F0E7-4962-8F80-9B8B-D81139631D52}"/>
              </a:ext>
            </a:extLst>
          </p:cNvPr>
          <p:cNvSpPr>
            <a:spLocks noGrp="1"/>
          </p:cNvSpPr>
          <p:nvPr>
            <p:ph idx="1"/>
          </p:nvPr>
        </p:nvSpPr>
        <p:spPr/>
        <p:txBody>
          <a:bodyPr/>
          <a:lstStyle/>
          <a:p>
            <a:r>
              <a:rPr lang="en-US" sz="1800" b="0" i="0" dirty="0">
                <a:solidFill>
                  <a:srgbClr val="242021"/>
                </a:solidFill>
                <a:effectLst/>
                <a:latin typeface="SabonMTPro-Regular"/>
              </a:rPr>
              <a:t>Ensuring ethical business communication requires three elements: ethical individuals, ethical company leadership, and the appropriate policies and structures to support employees’ efforts to make ethical choices.58 Moreover, these three elements need to work in harmony. If employees see company executives making unethical decisions and flouting company guidelines, they might conclude that the guidelines are meaningless and emulate their bosses’ unethical behavior.</a:t>
            </a:r>
            <a:r>
              <a:rPr lang="en-US" dirty="0"/>
              <a:t> </a:t>
            </a:r>
            <a:br>
              <a:rPr lang="en-US" dirty="0"/>
            </a:br>
            <a:endParaRPr lang="en-GB" dirty="0"/>
          </a:p>
        </p:txBody>
      </p:sp>
    </p:spTree>
    <p:extLst>
      <p:ext uri="{BB962C8B-B14F-4D97-AF65-F5344CB8AC3E}">
        <p14:creationId xmlns:p14="http://schemas.microsoft.com/office/powerpoint/2010/main" val="40923684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BC518AE6-6CA5-73BF-A2D2-7D81A1AC0EB2}"/>
              </a:ext>
            </a:extLst>
          </p:cNvPr>
          <p:cNvPicPr>
            <a:picLocks noChangeAspect="1"/>
          </p:cNvPicPr>
          <p:nvPr/>
        </p:nvPicPr>
        <p:blipFill>
          <a:blip r:embed="rId2"/>
          <a:stretch>
            <a:fillRect/>
          </a:stretch>
        </p:blipFill>
        <p:spPr>
          <a:xfrm>
            <a:off x="293297" y="198408"/>
            <a:ext cx="11654287" cy="6435305"/>
          </a:xfrm>
          <a:prstGeom prst="rect">
            <a:avLst/>
          </a:prstGeom>
        </p:spPr>
      </p:pic>
    </p:spTree>
    <p:extLst>
      <p:ext uri="{BB962C8B-B14F-4D97-AF65-F5344CB8AC3E}">
        <p14:creationId xmlns:p14="http://schemas.microsoft.com/office/powerpoint/2010/main" val="9481045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B3840E-A7E7-E723-687F-22793B38617C}"/>
              </a:ext>
            </a:extLst>
          </p:cNvPr>
          <p:cNvSpPr>
            <a:spLocks noGrp="1"/>
          </p:cNvSpPr>
          <p:nvPr>
            <p:ph type="title"/>
          </p:nvPr>
        </p:nvSpPr>
        <p:spPr/>
        <p:txBody>
          <a:bodyPr/>
          <a:lstStyle/>
          <a:p>
            <a:r>
              <a:rPr lang="en-US" sz="4400" b="0" i="0" dirty="0">
                <a:solidFill>
                  <a:srgbClr val="242021"/>
                </a:solidFill>
                <a:effectLst/>
                <a:latin typeface="SabonMTPro-Regular"/>
              </a:rPr>
              <a:t>ETHICAL GUIDELINES</a:t>
            </a:r>
            <a:endParaRPr lang="en-GB" dirty="0"/>
          </a:p>
        </p:txBody>
      </p:sp>
      <p:sp>
        <p:nvSpPr>
          <p:cNvPr id="3" name="Content Placeholder 2">
            <a:extLst>
              <a:ext uri="{FF2B5EF4-FFF2-40B4-BE49-F238E27FC236}">
                <a16:creationId xmlns:a16="http://schemas.microsoft.com/office/drawing/2014/main" xmlns="" id="{68B21BF4-2EB1-CDF3-95F5-F2B3994357B7}"/>
              </a:ext>
            </a:extLst>
          </p:cNvPr>
          <p:cNvSpPr>
            <a:spLocks noGrp="1"/>
          </p:cNvSpPr>
          <p:nvPr>
            <p:ph idx="1"/>
          </p:nvPr>
        </p:nvSpPr>
        <p:spPr/>
        <p:txBody>
          <a:bodyPr>
            <a:normAutofit/>
          </a:bodyPr>
          <a:lstStyle/>
          <a:p>
            <a:r>
              <a:rPr lang="en-US" sz="1800" b="0" i="0" dirty="0">
                <a:solidFill>
                  <a:srgbClr val="242021"/>
                </a:solidFill>
                <a:effectLst/>
                <a:latin typeface="SabonMTPro-Regular"/>
              </a:rPr>
              <a:t>Responsible employers establish clear ethical guidelines for their employees to follow.</a:t>
            </a:r>
            <a:r>
              <a:rPr lang="en-US" dirty="0"/>
              <a:t> </a:t>
            </a:r>
            <a:r>
              <a:rPr lang="en-US" sz="1800" b="0" i="0" dirty="0">
                <a:solidFill>
                  <a:srgbClr val="242021"/>
                </a:solidFill>
                <a:effectLst/>
                <a:latin typeface="SabonMTPro-Regular"/>
              </a:rPr>
              <a:t>Many companies establish an explicit ethics policy by using a written </a:t>
            </a:r>
            <a:r>
              <a:rPr lang="en-US" sz="1800" b="1" i="0" dirty="0">
                <a:solidFill>
                  <a:srgbClr val="242021"/>
                </a:solidFill>
                <a:effectLst/>
                <a:latin typeface="SabonMTPro-Semibold"/>
              </a:rPr>
              <a:t>code of ethics </a:t>
            </a:r>
            <a:r>
              <a:rPr lang="en-US" sz="1800" b="0" i="0" dirty="0">
                <a:solidFill>
                  <a:srgbClr val="242021"/>
                </a:solidFill>
                <a:effectLst/>
                <a:latin typeface="SabonMTPro-Regular"/>
              </a:rPr>
              <a:t>to help employees determine what is acceptable. A code is often part of a larger program of employee training and communication channels that allow employees to ask questions and report instances of questionable ethics. To ensure ongoing compliance with their codes of ethics, many companies also conduct </a:t>
            </a:r>
            <a:r>
              <a:rPr lang="en-US" sz="1800" b="1" i="0" dirty="0">
                <a:solidFill>
                  <a:srgbClr val="242021"/>
                </a:solidFill>
                <a:effectLst/>
                <a:latin typeface="SabonMTPro-Semibold"/>
              </a:rPr>
              <a:t>ethics audits </a:t>
            </a:r>
            <a:r>
              <a:rPr lang="en-US" sz="1800" b="0" i="0" dirty="0">
                <a:solidFill>
                  <a:srgbClr val="242021"/>
                </a:solidFill>
                <a:effectLst/>
                <a:latin typeface="SabonMTPro-Regular"/>
              </a:rPr>
              <a:t>to monitor ethical progress and to point out any weaknesses that need to be addressed.</a:t>
            </a:r>
          </a:p>
          <a:p>
            <a:r>
              <a:rPr lang="en-US" dirty="0"/>
              <a:t/>
            </a:r>
            <a:br>
              <a:rPr lang="en-US" dirty="0"/>
            </a:br>
            <a:endParaRPr lang="en-GB" dirty="0"/>
          </a:p>
        </p:txBody>
      </p:sp>
    </p:spTree>
    <p:extLst>
      <p:ext uri="{BB962C8B-B14F-4D97-AF65-F5344CB8AC3E}">
        <p14:creationId xmlns:p14="http://schemas.microsoft.com/office/powerpoint/2010/main" val="16829104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DE84EE-8CA2-9B1A-AF65-08C5AE730684}"/>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xmlns="" id="{B523AC11-4749-5724-D144-B76EE0EF18EC}"/>
              </a:ext>
            </a:extLst>
          </p:cNvPr>
          <p:cNvSpPr>
            <a:spLocks noGrp="1"/>
          </p:cNvSpPr>
          <p:nvPr>
            <p:ph idx="1"/>
          </p:nvPr>
        </p:nvSpPr>
        <p:spPr/>
        <p:txBody>
          <a:bodyPr>
            <a:normAutofit fontScale="70000" lnSpcReduction="20000"/>
          </a:bodyPr>
          <a:lstStyle/>
          <a:p>
            <a:r>
              <a:rPr lang="en-US" sz="2400" b="0" i="0" dirty="0">
                <a:solidFill>
                  <a:srgbClr val="242021"/>
                </a:solidFill>
                <a:effectLst/>
                <a:latin typeface="SabonMTPro-Regular"/>
              </a:rPr>
              <a:t>However, whether or not formal guidelines are in place, every employee has a responsibility to communicate in an ethical manner. In the absence of clear guidelines, ask yourself the following questions about your business communications:</a:t>
            </a:r>
          </a:p>
          <a:p>
            <a:r>
              <a:rPr lang="en-US" sz="2400" b="0" i="0" dirty="0">
                <a:solidFill>
                  <a:srgbClr val="242021"/>
                </a:solidFill>
                <a:effectLst/>
                <a:latin typeface="SabonMTPro-Regular"/>
              </a:rPr>
              <a:t>Have you defined the situation fairly and accurately? </a:t>
            </a:r>
          </a:p>
          <a:p>
            <a:r>
              <a:rPr lang="en-US" sz="2400" b="0" i="0" dirty="0">
                <a:solidFill>
                  <a:srgbClr val="242021"/>
                </a:solidFill>
                <a:effectLst/>
                <a:latin typeface="SabonMTPro-Regular"/>
              </a:rPr>
              <a:t>What is your intention in communicating this message?</a:t>
            </a:r>
          </a:p>
          <a:p>
            <a:r>
              <a:rPr lang="en-US" sz="2400" b="0" i="0" dirty="0">
                <a:solidFill>
                  <a:srgbClr val="242021"/>
                </a:solidFill>
                <a:effectLst/>
                <a:latin typeface="SabonMTPro-Regular"/>
              </a:rPr>
              <a:t>What impact will this message have on the people who receive it or who might be affected by it?</a:t>
            </a:r>
          </a:p>
          <a:p>
            <a:r>
              <a:rPr lang="en-US" sz="2400" b="0" i="0" dirty="0">
                <a:solidFill>
                  <a:srgbClr val="242021"/>
                </a:solidFill>
                <a:effectLst/>
                <a:latin typeface="SabonMTPro-Regular"/>
              </a:rPr>
              <a:t>Will the message achieve the greatest possible good while doing the least possible harm?</a:t>
            </a:r>
          </a:p>
          <a:p>
            <a:r>
              <a:rPr lang="en-US" sz="2400" b="0" i="0" dirty="0">
                <a:solidFill>
                  <a:srgbClr val="242021"/>
                </a:solidFill>
                <a:effectLst/>
                <a:latin typeface="SabonMTPro-Regular"/>
              </a:rPr>
              <a:t>Will the assumptions you’ve made change over time? That is, will a decision that seems ethical now seem unethical in the future?</a:t>
            </a:r>
            <a:r>
              <a:rPr lang="en-US" dirty="0"/>
              <a:t> </a:t>
            </a:r>
          </a:p>
          <a:p>
            <a:r>
              <a:rPr lang="en-US" sz="2500" dirty="0">
                <a:solidFill>
                  <a:srgbClr val="242021"/>
                </a:solidFill>
                <a:latin typeface="SabonMTPro-Regular"/>
              </a:rPr>
              <a:t>Are you comfortable with your decision? Would you be embarrassed if it were printed in tomorrow’s newspaper or spread across the Internet? Think about a person whom you admire and ask yourself what he or she would think of your decision. </a:t>
            </a:r>
            <a:r>
              <a:rPr lang="en-US" dirty="0"/>
              <a:t/>
            </a:r>
            <a:br>
              <a:rPr lang="en-US" dirty="0"/>
            </a:br>
            <a:endParaRPr lang="en-GB" dirty="0"/>
          </a:p>
        </p:txBody>
      </p:sp>
    </p:spTree>
    <p:extLst>
      <p:ext uri="{BB962C8B-B14F-4D97-AF65-F5344CB8AC3E}">
        <p14:creationId xmlns:p14="http://schemas.microsoft.com/office/powerpoint/2010/main" val="15770684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11C40F-94EC-0AF1-C321-8DB693DAC253}"/>
              </a:ext>
            </a:extLst>
          </p:cNvPr>
          <p:cNvSpPr>
            <a:spLocks noGrp="1"/>
          </p:cNvSpPr>
          <p:nvPr>
            <p:ph type="title"/>
          </p:nvPr>
        </p:nvSpPr>
        <p:spPr/>
        <p:txBody>
          <a:bodyPr/>
          <a:lstStyle/>
          <a:p>
            <a:r>
              <a:rPr lang="en-GB" sz="1800" b="1" i="0" dirty="0">
                <a:solidFill>
                  <a:schemeClr val="tx1"/>
                </a:solidFill>
                <a:effectLst/>
                <a:latin typeface="HelveticaNeueLTW1G-BdEx"/>
              </a:rPr>
              <a:t>ENSURING LEGAL COMMUNICATION</a:t>
            </a:r>
            <a:r>
              <a:rPr lang="en-GB" b="1" dirty="0">
                <a:solidFill>
                  <a:schemeClr val="tx1"/>
                </a:solidFill>
              </a:rPr>
              <a:t> </a:t>
            </a:r>
          </a:p>
        </p:txBody>
      </p:sp>
      <p:sp>
        <p:nvSpPr>
          <p:cNvPr id="3" name="Content Placeholder 2">
            <a:extLst>
              <a:ext uri="{FF2B5EF4-FFF2-40B4-BE49-F238E27FC236}">
                <a16:creationId xmlns:a16="http://schemas.microsoft.com/office/drawing/2014/main" xmlns="" id="{05F2B793-E7DF-17C6-D56E-26A063E9C785}"/>
              </a:ext>
            </a:extLst>
          </p:cNvPr>
          <p:cNvSpPr>
            <a:spLocks noGrp="1"/>
          </p:cNvSpPr>
          <p:nvPr>
            <p:ph idx="1"/>
          </p:nvPr>
        </p:nvSpPr>
        <p:spPr/>
        <p:txBody>
          <a:bodyPr>
            <a:normAutofit fontScale="92500"/>
          </a:bodyPr>
          <a:lstStyle/>
          <a:p>
            <a:r>
              <a:rPr lang="en-US" sz="1800" b="0" i="0" dirty="0">
                <a:solidFill>
                  <a:srgbClr val="242021"/>
                </a:solidFill>
                <a:effectLst/>
                <a:latin typeface="ZapfDingbatsStd-Identity-H"/>
              </a:rPr>
              <a:t>● </a:t>
            </a:r>
            <a:r>
              <a:rPr lang="en-US" sz="1800" b="1" i="0" dirty="0">
                <a:solidFill>
                  <a:srgbClr val="242021"/>
                </a:solidFill>
                <a:effectLst/>
                <a:latin typeface="SabonMTPro-Semibold"/>
              </a:rPr>
              <a:t>Promotional communication. </a:t>
            </a:r>
            <a:r>
              <a:rPr lang="en-US" sz="1800" b="0" i="0" dirty="0">
                <a:solidFill>
                  <a:srgbClr val="242021"/>
                </a:solidFill>
                <a:effectLst/>
                <a:latin typeface="SabonMTPro-Regular"/>
              </a:rPr>
              <a:t>Marketing specialists need to be aware of the many laws that govern truth and accuracy in advertising. These laws address such issues as product reviews written by bloggers who receive compensation from the companies involved, false and deceptive advertising, misleading or inaccurate labels on product packages, and bait-and-switch tactics in which a store advertises a lower-priced product to lure consumers into a store but then tries to sell them a more expensive item.60 Chapter 12 explores this area in more detail.</a:t>
            </a:r>
          </a:p>
          <a:p>
            <a:r>
              <a:rPr lang="en-US" sz="1800" b="0" i="0" dirty="0">
                <a:solidFill>
                  <a:srgbClr val="242021"/>
                </a:solidFill>
                <a:effectLst/>
                <a:latin typeface="ZapfDingbatsStd-Identity-H"/>
              </a:rPr>
              <a:t>●● </a:t>
            </a:r>
            <a:r>
              <a:rPr lang="en-US" sz="1800" b="1" i="0" dirty="0">
                <a:solidFill>
                  <a:srgbClr val="242021"/>
                </a:solidFill>
                <a:effectLst/>
                <a:latin typeface="SabonMTPro-Semibold"/>
              </a:rPr>
              <a:t>Contracts. </a:t>
            </a:r>
            <a:r>
              <a:rPr lang="en-US" sz="1800" b="0" i="0" dirty="0">
                <a:solidFill>
                  <a:srgbClr val="242021"/>
                </a:solidFill>
                <a:effectLst/>
                <a:latin typeface="SabonMTPro-Regular"/>
              </a:rPr>
              <a:t>A </a:t>
            </a:r>
            <a:r>
              <a:rPr lang="en-US" sz="1800" b="1" i="0" dirty="0">
                <a:solidFill>
                  <a:srgbClr val="242021"/>
                </a:solidFill>
                <a:effectLst/>
                <a:latin typeface="SabonMTPro-Semibold"/>
              </a:rPr>
              <a:t>contract </a:t>
            </a:r>
            <a:r>
              <a:rPr lang="en-US" sz="1800" b="0" i="0" dirty="0">
                <a:solidFill>
                  <a:srgbClr val="242021"/>
                </a:solidFill>
                <a:effectLst/>
                <a:latin typeface="SabonMTPro-Regular"/>
              </a:rPr>
              <a:t>is a legally binding promise between two parties in which one party makes a specified offer and the other party accepts. Contracts are fundamental to virtually every aspect of business, from product sales to property rental to credit cards and loans to professional service agreements.61</a:t>
            </a:r>
          </a:p>
          <a:p>
            <a:r>
              <a:rPr lang="en-US" sz="1800" b="0" i="0" dirty="0">
                <a:solidFill>
                  <a:srgbClr val="242021"/>
                </a:solidFill>
                <a:effectLst/>
                <a:latin typeface="ZapfDingbatsStd-Identity-H"/>
              </a:rPr>
              <a:t>●● </a:t>
            </a:r>
            <a:r>
              <a:rPr lang="en-US" sz="1800" b="1" i="0" dirty="0">
                <a:solidFill>
                  <a:srgbClr val="242021"/>
                </a:solidFill>
                <a:effectLst/>
                <a:latin typeface="SabonMTPro-Semibold"/>
              </a:rPr>
              <a:t>Employment communication. </a:t>
            </a:r>
            <a:r>
              <a:rPr lang="en-US" sz="1800" b="0" i="0" dirty="0">
                <a:solidFill>
                  <a:srgbClr val="242021"/>
                </a:solidFill>
                <a:effectLst/>
                <a:latin typeface="SabonMTPro-Regular"/>
              </a:rPr>
              <a:t>A variety of local, state, and federal laws govern communication between employers and both potential and current employees. For example, job descriptions must be written in a way that doesn’t intentionally or unintentionally discriminate against women, minorities, or people with disabilities.</a:t>
            </a:r>
            <a:r>
              <a:rPr lang="en-US" dirty="0"/>
              <a:t> </a:t>
            </a:r>
            <a:br>
              <a:rPr lang="en-US" dirty="0"/>
            </a:br>
            <a:endParaRPr lang="en-GB" dirty="0"/>
          </a:p>
        </p:txBody>
      </p:sp>
    </p:spTree>
    <p:extLst>
      <p:ext uri="{BB962C8B-B14F-4D97-AF65-F5344CB8AC3E}">
        <p14:creationId xmlns:p14="http://schemas.microsoft.com/office/powerpoint/2010/main" val="15464543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35A305-3014-FDD1-53F2-0E96432C8795}"/>
              </a:ext>
            </a:extLst>
          </p:cNvPr>
          <p:cNvSpPr>
            <a:spLocks noGrp="1"/>
          </p:cNvSpPr>
          <p:nvPr>
            <p:ph type="title"/>
          </p:nvPr>
        </p:nvSpPr>
        <p:spPr/>
        <p:txBody>
          <a:bodyPr>
            <a:normAutofit/>
          </a:bodyPr>
          <a:lstStyle/>
          <a:p>
            <a:r>
              <a:rPr lang="en-GB" sz="4000" b="1" i="0" dirty="0">
                <a:solidFill>
                  <a:schemeClr val="tx1"/>
                </a:solidFill>
                <a:effectLst/>
                <a:latin typeface="HelveticaNeueLTW1G-BdEx"/>
              </a:rPr>
              <a:t>ENSURING LEGAL COMMUNICATION</a:t>
            </a:r>
            <a:r>
              <a:rPr lang="en-GB" sz="4000" b="1" dirty="0">
                <a:solidFill>
                  <a:schemeClr val="tx1"/>
                </a:solidFill>
              </a:rPr>
              <a:t> </a:t>
            </a:r>
            <a:endParaRPr lang="en-GB" sz="4000" dirty="0"/>
          </a:p>
        </p:txBody>
      </p:sp>
      <p:sp>
        <p:nvSpPr>
          <p:cNvPr id="3" name="Content Placeholder 2">
            <a:extLst>
              <a:ext uri="{FF2B5EF4-FFF2-40B4-BE49-F238E27FC236}">
                <a16:creationId xmlns:a16="http://schemas.microsoft.com/office/drawing/2014/main" xmlns="" id="{9B917CF0-FC36-7E02-4DA7-C4D18A8C4785}"/>
              </a:ext>
            </a:extLst>
          </p:cNvPr>
          <p:cNvSpPr>
            <a:spLocks noGrp="1"/>
          </p:cNvSpPr>
          <p:nvPr>
            <p:ph idx="1"/>
          </p:nvPr>
        </p:nvSpPr>
        <p:spPr/>
        <p:txBody>
          <a:bodyPr>
            <a:normAutofit fontScale="92500" lnSpcReduction="20000"/>
          </a:bodyPr>
          <a:lstStyle/>
          <a:p>
            <a:r>
              <a:rPr lang="en-US" sz="1800" b="0" i="0" dirty="0">
                <a:solidFill>
                  <a:srgbClr val="242021"/>
                </a:solidFill>
                <a:effectLst/>
                <a:latin typeface="ZapfDingbatsStd-Identity-H"/>
              </a:rPr>
              <a:t>● </a:t>
            </a:r>
            <a:r>
              <a:rPr lang="en-US" sz="1800" b="1" i="0" dirty="0">
                <a:solidFill>
                  <a:srgbClr val="242021"/>
                </a:solidFill>
                <a:effectLst/>
                <a:latin typeface="SabonMTPro-Semibold"/>
              </a:rPr>
              <a:t>Intellectual property. </a:t>
            </a:r>
            <a:r>
              <a:rPr lang="en-US" sz="1800" b="0" i="0" dirty="0">
                <a:solidFill>
                  <a:srgbClr val="242021"/>
                </a:solidFill>
                <a:effectLst/>
                <a:latin typeface="SabonMTPro-Regular"/>
              </a:rPr>
              <a:t>In an age when instant global connectivity makes copying and retransmitting digital files effortless, the protection of intellectual property has become a widespread concern. </a:t>
            </a:r>
            <a:r>
              <a:rPr lang="en-US" sz="1800" b="1" i="0" dirty="0">
                <a:solidFill>
                  <a:srgbClr val="242021"/>
                </a:solidFill>
                <a:effectLst/>
                <a:latin typeface="SabonMTPro-Semibold"/>
              </a:rPr>
              <a:t>Intellectual property (IP) </a:t>
            </a:r>
            <a:r>
              <a:rPr lang="en-US" sz="1800" b="0" i="0" dirty="0">
                <a:solidFill>
                  <a:srgbClr val="242021"/>
                </a:solidFill>
                <a:effectLst/>
                <a:latin typeface="SabonMTPro-Regular"/>
              </a:rPr>
              <a:t>includes patents, copyrighted materials, trade secrets, and even Internet domain names.63 Bloggers and social media users in particular need to be careful about IP protection, given the carefree way that some post the work of others without offering proper credit.</a:t>
            </a:r>
          </a:p>
          <a:p>
            <a:r>
              <a:rPr lang="en-US" sz="1800" b="0" i="0" dirty="0">
                <a:solidFill>
                  <a:srgbClr val="242021"/>
                </a:solidFill>
                <a:effectLst/>
                <a:latin typeface="ZapfDingbatsStd-Identity-H"/>
              </a:rPr>
              <a:t>●● </a:t>
            </a:r>
            <a:r>
              <a:rPr lang="en-US" sz="1800" b="1" i="0" dirty="0">
                <a:solidFill>
                  <a:srgbClr val="242021"/>
                </a:solidFill>
                <a:effectLst/>
                <a:latin typeface="SabonMTPro-Semibold"/>
              </a:rPr>
              <a:t>Financial reporting. </a:t>
            </a:r>
            <a:r>
              <a:rPr lang="en-US" sz="1800" b="0" i="0" dirty="0">
                <a:solidFill>
                  <a:srgbClr val="242021"/>
                </a:solidFill>
                <a:effectLst/>
                <a:latin typeface="SabonMTPro-Regular"/>
              </a:rPr>
              <a:t>Finance and accounting professionals who work for publicly traded companies (those that sell stock to the public) must adhere to stringent reporting laws. For instance, a number of corporations have recently been targets of both government investigations and shareholder lawsuits for offering misleading descriptions of financial results and revenue forecasts.</a:t>
            </a:r>
          </a:p>
          <a:p>
            <a:r>
              <a:rPr lang="en-US" sz="1800" b="0" i="0" dirty="0">
                <a:solidFill>
                  <a:srgbClr val="242021"/>
                </a:solidFill>
                <a:effectLst/>
                <a:latin typeface="ZapfDingbatsStd-Identity-H"/>
              </a:rPr>
              <a:t>●● </a:t>
            </a:r>
            <a:r>
              <a:rPr lang="en-US" sz="1800" b="1" i="0" dirty="0">
                <a:solidFill>
                  <a:srgbClr val="242021"/>
                </a:solidFill>
                <a:effectLst/>
                <a:latin typeface="SabonMTPro-Semibold"/>
              </a:rPr>
              <a:t>Defamation. </a:t>
            </a:r>
            <a:r>
              <a:rPr lang="en-US" sz="1800" b="0" i="0" dirty="0">
                <a:solidFill>
                  <a:srgbClr val="242021"/>
                </a:solidFill>
                <a:effectLst/>
                <a:latin typeface="SabonMTPro-Regular"/>
              </a:rPr>
              <a:t>Negative comments about another party raise the possibility of </a:t>
            </a:r>
            <a:r>
              <a:rPr lang="en-US" sz="1800" b="1" i="0" dirty="0">
                <a:solidFill>
                  <a:srgbClr val="242021"/>
                </a:solidFill>
                <a:effectLst/>
                <a:latin typeface="SabonMTPro-Semibold"/>
              </a:rPr>
              <a:t>defamation</a:t>
            </a:r>
            <a:r>
              <a:rPr lang="en-US" sz="1800" b="0" i="0" dirty="0">
                <a:solidFill>
                  <a:srgbClr val="242021"/>
                </a:solidFill>
                <a:effectLst/>
                <a:latin typeface="SabonMTPro-Regular"/>
              </a:rPr>
              <a:t>, the intentional communication of false statements that damage character or reputation.64 (Written defamation is called </a:t>
            </a:r>
            <a:r>
              <a:rPr lang="en-US" sz="1800" b="0" i="1" dirty="0">
                <a:solidFill>
                  <a:srgbClr val="242021"/>
                </a:solidFill>
                <a:effectLst/>
                <a:latin typeface="SabonMTPro-Italic"/>
              </a:rPr>
              <a:t>libel</a:t>
            </a:r>
            <a:r>
              <a:rPr lang="en-US" sz="1800" b="0" i="0" dirty="0">
                <a:solidFill>
                  <a:srgbClr val="242021"/>
                </a:solidFill>
                <a:effectLst/>
                <a:latin typeface="SabonMTPro-Regular"/>
              </a:rPr>
              <a:t>; spoken defamation is called </a:t>
            </a:r>
            <a:r>
              <a:rPr lang="en-US" sz="1800" b="0" i="1" dirty="0">
                <a:solidFill>
                  <a:srgbClr val="242021"/>
                </a:solidFill>
                <a:effectLst/>
                <a:latin typeface="SabonMTPro-Italic"/>
              </a:rPr>
              <a:t>slander</a:t>
            </a:r>
            <a:r>
              <a:rPr lang="en-US" sz="1800" b="0" i="0" dirty="0">
                <a:solidFill>
                  <a:srgbClr val="242021"/>
                </a:solidFill>
                <a:effectLst/>
                <a:latin typeface="SabonMTPro-Regular"/>
              </a:rPr>
              <a:t>.) Someone suing for defamation must prove (1) that the statement is false, (2) that the language is injurious to the person’s reputation, and (3) that the statement has been published.</a:t>
            </a:r>
            <a:r>
              <a:rPr lang="en-US" dirty="0"/>
              <a:t> </a:t>
            </a:r>
            <a:br>
              <a:rPr lang="en-US" dirty="0"/>
            </a:br>
            <a:endParaRPr lang="en-GB" dirty="0"/>
          </a:p>
        </p:txBody>
      </p:sp>
    </p:spTree>
    <p:extLst>
      <p:ext uri="{BB962C8B-B14F-4D97-AF65-F5344CB8AC3E}">
        <p14:creationId xmlns:p14="http://schemas.microsoft.com/office/powerpoint/2010/main" val="22151394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EF7C3E-5A72-3EDE-4108-ADB72F7023F7}"/>
              </a:ext>
            </a:extLst>
          </p:cNvPr>
          <p:cNvSpPr>
            <a:spLocks noGrp="1"/>
          </p:cNvSpPr>
          <p:nvPr>
            <p:ph type="title"/>
          </p:nvPr>
        </p:nvSpPr>
        <p:spPr/>
        <p:txBody>
          <a:bodyPr>
            <a:normAutofit/>
          </a:bodyPr>
          <a:lstStyle/>
          <a:p>
            <a:r>
              <a:rPr lang="en-GB" sz="4000" b="1" i="0" dirty="0">
                <a:solidFill>
                  <a:schemeClr val="tx1"/>
                </a:solidFill>
                <a:effectLst/>
                <a:latin typeface="HelveticaNeueLTW1G-BdEx"/>
              </a:rPr>
              <a:t>ENSURING LEGAL COMMUNICATION</a:t>
            </a:r>
            <a:r>
              <a:rPr lang="en-GB" sz="4000" b="1" dirty="0">
                <a:solidFill>
                  <a:schemeClr val="tx1"/>
                </a:solidFill>
              </a:rPr>
              <a:t> </a:t>
            </a:r>
            <a:endParaRPr lang="en-GB" sz="4000" dirty="0"/>
          </a:p>
        </p:txBody>
      </p:sp>
      <p:sp>
        <p:nvSpPr>
          <p:cNvPr id="3" name="Content Placeholder 2">
            <a:extLst>
              <a:ext uri="{FF2B5EF4-FFF2-40B4-BE49-F238E27FC236}">
                <a16:creationId xmlns:a16="http://schemas.microsoft.com/office/drawing/2014/main" xmlns="" id="{D8FF5B9F-D360-CBD0-989C-A382AFFA3FC2}"/>
              </a:ext>
            </a:extLst>
          </p:cNvPr>
          <p:cNvSpPr>
            <a:spLocks noGrp="1"/>
          </p:cNvSpPr>
          <p:nvPr>
            <p:ph idx="1"/>
          </p:nvPr>
        </p:nvSpPr>
        <p:spPr/>
        <p:txBody>
          <a:bodyPr/>
          <a:lstStyle/>
          <a:p>
            <a:r>
              <a:rPr lang="en-US" sz="1800" b="0" i="0" dirty="0">
                <a:solidFill>
                  <a:srgbClr val="242021"/>
                </a:solidFill>
                <a:effectLst/>
                <a:latin typeface="ZapfDingbatsStd-Identity-H"/>
              </a:rPr>
              <a:t>● </a:t>
            </a:r>
            <a:r>
              <a:rPr lang="en-US" sz="1800" b="1" i="0" dirty="0">
                <a:solidFill>
                  <a:srgbClr val="242021"/>
                </a:solidFill>
                <a:effectLst/>
                <a:latin typeface="SabonMTPro-Semibold"/>
              </a:rPr>
              <a:t>Transparency requirements. </a:t>
            </a:r>
            <a:r>
              <a:rPr lang="en-US" sz="1800" b="0" i="0" dirty="0">
                <a:solidFill>
                  <a:srgbClr val="242021"/>
                </a:solidFill>
                <a:effectLst/>
                <a:latin typeface="SabonMTPro-Regular"/>
              </a:rPr>
              <a:t>Governments around the world are taking steps to help ensure that consumers and other parties know who is behind the information they receive, particularly when it appears online. The European Union, for instance, outlaws a number of online marketing tactics, including “flogs,” short for “fake blogs,” in which an employee or a paid agent posing as an independent consumer posts positive stories about a company’s products.65 In the United States, FTC guidelines require bloggers and other social media users who review products to disclose if they receive compensation for writing reviews.66</a:t>
            </a:r>
          </a:p>
          <a:p>
            <a:r>
              <a:rPr lang="en-US" sz="1800" b="0" i="0" dirty="0">
                <a:solidFill>
                  <a:srgbClr val="242021"/>
                </a:solidFill>
                <a:effectLst/>
                <a:latin typeface="SabonMTPro-Regular"/>
              </a:rPr>
              <a:t>If you have any doubts about the legality of a message you intend to distribute, ask for advice from your company’s legal department. A small dose of caution can prevent huge legal headaches and protect your company’s reputation in the marketplace.</a:t>
            </a:r>
            <a:r>
              <a:rPr lang="en-US" dirty="0"/>
              <a:t> </a:t>
            </a:r>
            <a:br>
              <a:rPr lang="en-US" dirty="0"/>
            </a:br>
            <a:endParaRPr lang="en-GB" dirty="0"/>
          </a:p>
        </p:txBody>
      </p:sp>
    </p:spTree>
    <p:extLst>
      <p:ext uri="{BB962C8B-B14F-4D97-AF65-F5344CB8AC3E}">
        <p14:creationId xmlns:p14="http://schemas.microsoft.com/office/powerpoint/2010/main" val="3934934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93C44E-045E-6032-D7B9-9A43B98E6103}"/>
              </a:ext>
            </a:extLst>
          </p:cNvPr>
          <p:cNvSpPr>
            <a:spLocks noGrp="1"/>
          </p:cNvSpPr>
          <p:nvPr>
            <p:ph type="title"/>
          </p:nvPr>
        </p:nvSpPr>
        <p:spPr/>
        <p:txBody>
          <a:bodyPr/>
          <a:lstStyle/>
          <a:p>
            <a:r>
              <a:rPr lang="en-GB" sz="1800" b="1" i="0" dirty="0">
                <a:solidFill>
                  <a:srgbClr val="093B82"/>
                </a:solidFill>
                <a:effectLst/>
                <a:latin typeface="HelveticaNeueLTW1G-Bd"/>
              </a:rPr>
              <a:t>Videoconferencing and Telepresence</a:t>
            </a:r>
            <a:r>
              <a:rPr lang="en-GB" dirty="0"/>
              <a:t> </a:t>
            </a:r>
          </a:p>
        </p:txBody>
      </p:sp>
      <p:sp>
        <p:nvSpPr>
          <p:cNvPr id="3" name="Content Placeholder 2">
            <a:extLst>
              <a:ext uri="{FF2B5EF4-FFF2-40B4-BE49-F238E27FC236}">
                <a16:creationId xmlns:a16="http://schemas.microsoft.com/office/drawing/2014/main" xmlns="" id="{4B9AFF27-01C2-B099-754D-BE445106BA5C}"/>
              </a:ext>
            </a:extLst>
          </p:cNvPr>
          <p:cNvSpPr>
            <a:spLocks noGrp="1"/>
          </p:cNvSpPr>
          <p:nvPr>
            <p:ph idx="1"/>
          </p:nvPr>
        </p:nvSpPr>
        <p:spPr/>
        <p:txBody>
          <a:bodyPr/>
          <a:lstStyle/>
          <a:p>
            <a:r>
              <a:rPr lang="en-US" sz="1800" b="0" i="0" dirty="0">
                <a:solidFill>
                  <a:srgbClr val="242021"/>
                </a:solidFill>
                <a:effectLst/>
                <a:latin typeface="SabonMTPro-Regular"/>
              </a:rPr>
              <a:t>Videoconferencing provides many of the </a:t>
            </a:r>
            <a:r>
              <a:rPr lang="en-US" sz="1800" b="0" i="0" dirty="0" err="1">
                <a:solidFill>
                  <a:srgbClr val="242021"/>
                </a:solidFill>
                <a:effectLst/>
                <a:latin typeface="SabonMTPro-Regular"/>
              </a:rPr>
              <a:t>beneits</a:t>
            </a:r>
            <a:r>
              <a:rPr lang="en-US" sz="1800" b="0" i="0" dirty="0">
                <a:solidFill>
                  <a:srgbClr val="242021"/>
                </a:solidFill>
                <a:effectLst/>
                <a:latin typeface="SabonMTPro-Regular"/>
              </a:rPr>
              <a:t> of in-person meetings at a fraction of the cost. Advanced systems feature </a:t>
            </a:r>
            <a:r>
              <a:rPr lang="en-US" sz="1800" b="0" i="1" dirty="0">
                <a:solidFill>
                  <a:srgbClr val="242021"/>
                </a:solidFill>
                <a:effectLst/>
                <a:latin typeface="SabonMTPro-Italic"/>
              </a:rPr>
              <a:t>telepresence, </a:t>
            </a:r>
            <a:r>
              <a:rPr lang="en-US" sz="1800" b="0" i="0" dirty="0">
                <a:solidFill>
                  <a:srgbClr val="242021"/>
                </a:solidFill>
                <a:effectLst/>
                <a:latin typeface="SabonMTPro-Regular"/>
              </a:rPr>
              <a:t>in which the video images of meeting participants are </a:t>
            </a:r>
            <a:r>
              <a:rPr lang="en-US" sz="1800" b="0" i="0" dirty="0" err="1">
                <a:solidFill>
                  <a:srgbClr val="242021"/>
                </a:solidFill>
                <a:effectLst/>
                <a:latin typeface="SabonMTPro-Regular"/>
              </a:rPr>
              <a:t>lifesized</a:t>
            </a:r>
            <a:r>
              <a:rPr lang="en-US" sz="1800" b="0" i="0" dirty="0">
                <a:solidFill>
                  <a:srgbClr val="242021"/>
                </a:solidFill>
                <a:effectLst/>
                <a:latin typeface="SabonMTPro-Regular"/>
              </a:rPr>
              <a:t> and extremely realistic.</a:t>
            </a:r>
            <a:r>
              <a:rPr lang="en-US" dirty="0"/>
              <a:t> </a:t>
            </a:r>
            <a:br>
              <a:rPr lang="en-US" dirty="0"/>
            </a:br>
            <a:endParaRPr lang="en-GB" dirty="0"/>
          </a:p>
        </p:txBody>
      </p:sp>
      <p:pic>
        <p:nvPicPr>
          <p:cNvPr id="5" name="Picture 4"/>
          <p:cNvPicPr>
            <a:picLocks noChangeAspect="1"/>
          </p:cNvPicPr>
          <p:nvPr/>
        </p:nvPicPr>
        <p:blipFill>
          <a:blip r:embed="rId2"/>
          <a:stretch>
            <a:fillRect/>
          </a:stretch>
        </p:blipFill>
        <p:spPr>
          <a:xfrm>
            <a:off x="3959115" y="3181591"/>
            <a:ext cx="3861646" cy="2400891"/>
          </a:xfrm>
          <a:prstGeom prst="rect">
            <a:avLst/>
          </a:prstGeom>
        </p:spPr>
      </p:pic>
    </p:spTree>
    <p:extLst>
      <p:ext uri="{BB962C8B-B14F-4D97-AF65-F5344CB8AC3E}">
        <p14:creationId xmlns:p14="http://schemas.microsoft.com/office/powerpoint/2010/main" val="1570061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B02C36-4544-9BA2-F046-DF9712357921}"/>
              </a:ext>
            </a:extLst>
          </p:cNvPr>
          <p:cNvSpPr>
            <a:spLocks noGrp="1"/>
          </p:cNvSpPr>
          <p:nvPr>
            <p:ph type="title"/>
          </p:nvPr>
        </p:nvSpPr>
        <p:spPr/>
        <p:txBody>
          <a:bodyPr/>
          <a:lstStyle/>
          <a:p>
            <a:r>
              <a:rPr lang="en-GB" sz="1800" b="1" i="0" dirty="0">
                <a:solidFill>
                  <a:srgbClr val="093B82"/>
                </a:solidFill>
                <a:effectLst/>
                <a:latin typeface="HelveticaNeueLTW1G-Bd"/>
              </a:rPr>
              <a:t>Shared Online Workspaces</a:t>
            </a:r>
            <a:r>
              <a:rPr lang="en-GB" dirty="0"/>
              <a:t> </a:t>
            </a:r>
          </a:p>
        </p:txBody>
      </p:sp>
      <p:sp>
        <p:nvSpPr>
          <p:cNvPr id="3" name="Content Placeholder 2">
            <a:extLst>
              <a:ext uri="{FF2B5EF4-FFF2-40B4-BE49-F238E27FC236}">
                <a16:creationId xmlns:a16="http://schemas.microsoft.com/office/drawing/2014/main" xmlns="" id="{3CD9301C-19DE-D921-E24E-16956F3B0CC5}"/>
              </a:ext>
            </a:extLst>
          </p:cNvPr>
          <p:cNvSpPr>
            <a:spLocks noGrp="1"/>
          </p:cNvSpPr>
          <p:nvPr>
            <p:ph idx="1"/>
          </p:nvPr>
        </p:nvSpPr>
        <p:spPr/>
        <p:txBody>
          <a:bodyPr/>
          <a:lstStyle/>
          <a:p>
            <a:r>
              <a:rPr lang="en-US" sz="1800" b="0" i="0" dirty="0">
                <a:solidFill>
                  <a:srgbClr val="242021"/>
                </a:solidFill>
                <a:effectLst/>
                <a:latin typeface="SabonMTPro-Regular"/>
              </a:rPr>
              <a:t>Online workspaces help teams work productively, even if they are on the move or spread out across the country. In addition to providing controlled access to shared files and other digital resources, some systems include such features as project management tools and real-time document sharing (letting two or more team members view and edit a document on screen at the same time)</a:t>
            </a:r>
            <a:r>
              <a:rPr lang="en-US" dirty="0"/>
              <a:t> </a:t>
            </a:r>
            <a:br>
              <a:rPr lang="en-US" dirty="0"/>
            </a:br>
            <a:endParaRPr lang="en-GB" dirty="0"/>
          </a:p>
        </p:txBody>
      </p:sp>
      <p:pic>
        <p:nvPicPr>
          <p:cNvPr id="4" name="Picture 3"/>
          <p:cNvPicPr>
            <a:picLocks noChangeAspect="1"/>
          </p:cNvPicPr>
          <p:nvPr/>
        </p:nvPicPr>
        <p:blipFill>
          <a:blip r:embed="rId2"/>
          <a:stretch>
            <a:fillRect/>
          </a:stretch>
        </p:blipFill>
        <p:spPr>
          <a:xfrm>
            <a:off x="3960171" y="3254621"/>
            <a:ext cx="4014080" cy="2718469"/>
          </a:xfrm>
          <a:prstGeom prst="rect">
            <a:avLst/>
          </a:prstGeom>
        </p:spPr>
      </p:pic>
    </p:spTree>
    <p:extLst>
      <p:ext uri="{BB962C8B-B14F-4D97-AF65-F5344CB8AC3E}">
        <p14:creationId xmlns:p14="http://schemas.microsoft.com/office/powerpoint/2010/main" val="4286345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918286-E940-D13C-7AFA-5E4C582AEFD5}"/>
              </a:ext>
            </a:extLst>
          </p:cNvPr>
          <p:cNvSpPr>
            <a:spLocks noGrp="1"/>
          </p:cNvSpPr>
          <p:nvPr>
            <p:ph type="title"/>
          </p:nvPr>
        </p:nvSpPr>
        <p:spPr/>
        <p:txBody>
          <a:bodyPr/>
          <a:lstStyle/>
          <a:p>
            <a:r>
              <a:rPr lang="en-US" sz="4400" b="1" i="0" dirty="0">
                <a:solidFill>
                  <a:srgbClr val="093B82"/>
                </a:solidFill>
                <a:effectLst/>
                <a:latin typeface="HelveticaNeueLTW1G-Bd"/>
              </a:rPr>
              <a:t>Voice Technologies</a:t>
            </a:r>
            <a:endParaRPr lang="en-GB" dirty="0"/>
          </a:p>
        </p:txBody>
      </p:sp>
      <p:sp>
        <p:nvSpPr>
          <p:cNvPr id="3" name="Content Placeholder 2">
            <a:extLst>
              <a:ext uri="{FF2B5EF4-FFF2-40B4-BE49-F238E27FC236}">
                <a16:creationId xmlns:a16="http://schemas.microsoft.com/office/drawing/2014/main" xmlns="" id="{BAD97048-2A31-F88C-4FA8-129B5AD0CD08}"/>
              </a:ext>
            </a:extLst>
          </p:cNvPr>
          <p:cNvSpPr>
            <a:spLocks noGrp="1"/>
          </p:cNvSpPr>
          <p:nvPr>
            <p:ph idx="1"/>
          </p:nvPr>
        </p:nvSpPr>
        <p:spPr>
          <a:xfrm>
            <a:off x="1143000" y="1735428"/>
            <a:ext cx="9872871" cy="4038600"/>
          </a:xfrm>
        </p:spPr>
        <p:txBody>
          <a:bodyPr/>
          <a:lstStyle/>
          <a:p>
            <a:r>
              <a:rPr lang="en-US" sz="1800" b="0" i="1" dirty="0">
                <a:solidFill>
                  <a:srgbClr val="242021"/>
                </a:solidFill>
                <a:effectLst/>
                <a:latin typeface="SabonMTPro-Italic"/>
              </a:rPr>
              <a:t>Speech recognition </a:t>
            </a:r>
            <a:r>
              <a:rPr lang="en-US" sz="1800" b="0" i="0" dirty="0">
                <a:solidFill>
                  <a:srgbClr val="242021"/>
                </a:solidFill>
                <a:effectLst/>
                <a:latin typeface="SabonMTPro-Regular"/>
              </a:rPr>
              <a:t>(converting human speech to computer commands) and </a:t>
            </a:r>
            <a:r>
              <a:rPr lang="en-US" sz="1800" b="0" i="1" dirty="0">
                <a:solidFill>
                  <a:srgbClr val="242021"/>
                </a:solidFill>
                <a:effectLst/>
                <a:latin typeface="SabonMTPro-Italic"/>
              </a:rPr>
              <a:t>speech synthesis </a:t>
            </a:r>
            <a:r>
              <a:rPr lang="en-US" sz="1800" b="0" i="0" dirty="0">
                <a:solidFill>
                  <a:srgbClr val="242021"/>
                </a:solidFill>
                <a:effectLst/>
                <a:latin typeface="SabonMTPro-Regular"/>
              </a:rPr>
              <a:t>(converting computer commands to human speech) can enhance communication in many ways, including simplifying mobile computing, assisting workers who are unwilling or unable to use keyboards, and allowing “one-sided” conversations with information systems. </a:t>
            </a:r>
            <a:r>
              <a:rPr lang="en-US" sz="1800" b="0" i="1" dirty="0">
                <a:solidFill>
                  <a:srgbClr val="242021"/>
                </a:solidFill>
                <a:effectLst/>
                <a:latin typeface="SabonMTPro-Italic"/>
              </a:rPr>
              <a:t>Speech analytics software </a:t>
            </a:r>
            <a:r>
              <a:rPr lang="en-US" sz="1800" b="0" i="0" dirty="0">
                <a:solidFill>
                  <a:srgbClr val="242021"/>
                </a:solidFill>
                <a:effectLst/>
                <a:latin typeface="SabonMTPro-Regular"/>
              </a:rPr>
              <a:t>can evaluate conversations to improve customer service and other interactions. </a:t>
            </a:r>
            <a:r>
              <a:rPr lang="en-US" sz="1800" b="0" i="1" dirty="0">
                <a:solidFill>
                  <a:srgbClr val="242021"/>
                </a:solidFill>
                <a:effectLst/>
                <a:latin typeface="SabonMTPro-Italic"/>
              </a:rPr>
              <a:t>Mobile VoIP </a:t>
            </a:r>
            <a:r>
              <a:rPr lang="en-US" sz="1800" b="0" i="0" dirty="0">
                <a:solidFill>
                  <a:srgbClr val="242021"/>
                </a:solidFill>
                <a:effectLst/>
                <a:latin typeface="SabonMTPro-Regular"/>
              </a:rPr>
              <a:t>lets people make voice calls on </a:t>
            </a:r>
            <a:r>
              <a:rPr lang="en-US" sz="1800" b="0" i="0" dirty="0" err="1">
                <a:solidFill>
                  <a:srgbClr val="242021"/>
                </a:solidFill>
                <a:effectLst/>
                <a:latin typeface="SabonMTPro-Regular"/>
              </a:rPr>
              <a:t>WiFi</a:t>
            </a:r>
            <a:r>
              <a:rPr lang="en-US" sz="1800" b="0" i="0" dirty="0">
                <a:solidFill>
                  <a:srgbClr val="242021"/>
                </a:solidFill>
                <a:effectLst/>
                <a:latin typeface="SabonMTPro-Regular"/>
              </a:rPr>
              <a:t> networks to save connection and roaming charges.</a:t>
            </a:r>
            <a:r>
              <a:rPr lang="en-US" dirty="0"/>
              <a:t> </a:t>
            </a:r>
            <a:br>
              <a:rPr lang="en-US" dirty="0"/>
            </a:br>
            <a:endParaRPr lang="en-GB" dirty="0"/>
          </a:p>
        </p:txBody>
      </p:sp>
      <p:pic>
        <p:nvPicPr>
          <p:cNvPr id="4" name="Picture 3"/>
          <p:cNvPicPr>
            <a:picLocks noChangeAspect="1"/>
          </p:cNvPicPr>
          <p:nvPr/>
        </p:nvPicPr>
        <p:blipFill>
          <a:blip r:embed="rId2"/>
          <a:stretch>
            <a:fillRect/>
          </a:stretch>
        </p:blipFill>
        <p:spPr>
          <a:xfrm>
            <a:off x="2917134" y="3580594"/>
            <a:ext cx="5827621" cy="2755812"/>
          </a:xfrm>
          <a:prstGeom prst="rect">
            <a:avLst/>
          </a:prstGeom>
        </p:spPr>
      </p:pic>
    </p:spTree>
    <p:extLst>
      <p:ext uri="{BB962C8B-B14F-4D97-AF65-F5344CB8AC3E}">
        <p14:creationId xmlns:p14="http://schemas.microsoft.com/office/powerpoint/2010/main" val="492585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BB580D-F71E-D85A-AF45-CCA1F39CE35D}"/>
              </a:ext>
            </a:extLst>
          </p:cNvPr>
          <p:cNvSpPr>
            <a:spLocks noGrp="1"/>
          </p:cNvSpPr>
          <p:nvPr>
            <p:ph type="title"/>
          </p:nvPr>
        </p:nvSpPr>
        <p:spPr/>
        <p:txBody>
          <a:bodyPr/>
          <a:lstStyle/>
          <a:p>
            <a:r>
              <a:rPr lang="en-US" sz="4400" b="1" i="0" dirty="0">
                <a:solidFill>
                  <a:srgbClr val="093B82"/>
                </a:solidFill>
                <a:effectLst/>
                <a:latin typeface="HelveticaNeueLTW1G-Bd"/>
              </a:rPr>
              <a:t>Mobile Business Apps</a:t>
            </a:r>
            <a:endParaRPr lang="en-GB" dirty="0"/>
          </a:p>
        </p:txBody>
      </p:sp>
      <p:sp>
        <p:nvSpPr>
          <p:cNvPr id="3" name="Content Placeholder 2">
            <a:extLst>
              <a:ext uri="{FF2B5EF4-FFF2-40B4-BE49-F238E27FC236}">
                <a16:creationId xmlns:a16="http://schemas.microsoft.com/office/drawing/2014/main" xmlns="" id="{77BF9A2C-59A2-376B-230D-5CF22966587B}"/>
              </a:ext>
            </a:extLst>
          </p:cNvPr>
          <p:cNvSpPr>
            <a:spLocks noGrp="1"/>
          </p:cNvSpPr>
          <p:nvPr>
            <p:ph idx="1"/>
          </p:nvPr>
        </p:nvSpPr>
        <p:spPr/>
        <p:txBody>
          <a:bodyPr/>
          <a:lstStyle/>
          <a:p>
            <a:pPr algn="just"/>
            <a:r>
              <a:rPr lang="en-US" sz="1800" b="0" i="0" dirty="0">
                <a:solidFill>
                  <a:srgbClr val="242021"/>
                </a:solidFill>
                <a:effectLst/>
                <a:latin typeface="SabonMTPro-Regular"/>
              </a:rPr>
              <a:t>As the range of business software applications on smartphones and tablet computers continues to expand, almost anything that can be accomplished on a regular computer can be done on a mobile device (although not always as efficiently or with the same feature sets)</a:t>
            </a:r>
            <a:r>
              <a:rPr lang="en-US" dirty="0"/>
              <a:t> </a:t>
            </a:r>
            <a:br>
              <a:rPr lang="en-US" dirty="0"/>
            </a:br>
            <a:endParaRPr lang="en-GB" dirty="0"/>
          </a:p>
        </p:txBody>
      </p:sp>
      <p:pic>
        <p:nvPicPr>
          <p:cNvPr id="4" name="Picture 3"/>
          <p:cNvPicPr>
            <a:picLocks noChangeAspect="1"/>
          </p:cNvPicPr>
          <p:nvPr/>
        </p:nvPicPr>
        <p:blipFill>
          <a:blip r:embed="rId2"/>
          <a:stretch>
            <a:fillRect/>
          </a:stretch>
        </p:blipFill>
        <p:spPr>
          <a:xfrm>
            <a:off x="3780219" y="3137657"/>
            <a:ext cx="4064891" cy="2566032"/>
          </a:xfrm>
          <a:prstGeom prst="rect">
            <a:avLst/>
          </a:prstGeom>
        </p:spPr>
      </p:pic>
    </p:spTree>
    <p:extLst>
      <p:ext uri="{BB962C8B-B14F-4D97-AF65-F5344CB8AC3E}">
        <p14:creationId xmlns:p14="http://schemas.microsoft.com/office/powerpoint/2010/main" val="4048608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C5DA87-DBA6-2452-4EF5-BEE807C23EF9}"/>
              </a:ext>
            </a:extLst>
          </p:cNvPr>
          <p:cNvSpPr>
            <a:spLocks noGrp="1"/>
          </p:cNvSpPr>
          <p:nvPr>
            <p:ph type="title"/>
          </p:nvPr>
        </p:nvSpPr>
        <p:spPr/>
        <p:txBody>
          <a:bodyPr/>
          <a:lstStyle/>
          <a:p>
            <a:r>
              <a:rPr lang="en-GB" sz="1800" b="1" i="0" dirty="0">
                <a:solidFill>
                  <a:srgbClr val="093B82"/>
                </a:solidFill>
                <a:effectLst/>
                <a:latin typeface="HelveticaNeueLTW1G-Bd"/>
              </a:rPr>
              <a:t>Instant Messaging</a:t>
            </a:r>
            <a:r>
              <a:rPr lang="en-GB" dirty="0"/>
              <a:t> </a:t>
            </a:r>
          </a:p>
        </p:txBody>
      </p:sp>
      <p:sp>
        <p:nvSpPr>
          <p:cNvPr id="3" name="Content Placeholder 2">
            <a:extLst>
              <a:ext uri="{FF2B5EF4-FFF2-40B4-BE49-F238E27FC236}">
                <a16:creationId xmlns:a16="http://schemas.microsoft.com/office/drawing/2014/main" xmlns="" id="{77008C65-94BE-D823-32F8-9E30FCCC662D}"/>
              </a:ext>
            </a:extLst>
          </p:cNvPr>
          <p:cNvSpPr>
            <a:spLocks noGrp="1"/>
          </p:cNvSpPr>
          <p:nvPr>
            <p:ph idx="1"/>
          </p:nvPr>
        </p:nvSpPr>
        <p:spPr/>
        <p:txBody>
          <a:bodyPr/>
          <a:lstStyle/>
          <a:p>
            <a:pPr algn="just"/>
            <a:r>
              <a:rPr lang="en-US" sz="1800" b="0" i="0" dirty="0">
                <a:solidFill>
                  <a:srgbClr val="242021"/>
                </a:solidFill>
                <a:effectLst/>
                <a:latin typeface="SabonMTPro-Regular"/>
              </a:rPr>
              <a:t>Instant messaging (IM) is one of the most widely used digital communication tools in the business world, replacing many conversations and exchanges that once took place via email or phone calls. </a:t>
            </a:r>
            <a:r>
              <a:rPr lang="en-US" sz="1800" b="0" i="1" dirty="0">
                <a:solidFill>
                  <a:srgbClr val="242021"/>
                </a:solidFill>
                <a:effectLst/>
                <a:latin typeface="SabonMTPro-Italic"/>
              </a:rPr>
              <a:t>Enterprise IM systems </a:t>
            </a:r>
            <a:r>
              <a:rPr lang="en-US" sz="1800" b="0" i="0" dirty="0">
                <a:solidFill>
                  <a:srgbClr val="242021"/>
                </a:solidFill>
                <a:effectLst/>
                <a:latin typeface="SabonMTPro-Regular"/>
              </a:rPr>
              <a:t>are similar to consumer IM systems in many respects but have additional security and collaboration features. </a:t>
            </a:r>
            <a:r>
              <a:rPr lang="en-US" sz="1800" b="0" i="1" dirty="0">
                <a:solidFill>
                  <a:srgbClr val="242021"/>
                </a:solidFill>
                <a:effectLst/>
                <a:latin typeface="SabonMTPro-Italic"/>
              </a:rPr>
              <a:t>Group messaging systems </a:t>
            </a:r>
            <a:r>
              <a:rPr lang="en-US" sz="1800" b="0" i="0" dirty="0">
                <a:solidFill>
                  <a:srgbClr val="242021"/>
                </a:solidFill>
                <a:effectLst/>
                <a:latin typeface="SabonMTPro-Regular"/>
              </a:rPr>
              <a:t>add file sharing and information management tools to help teams work more efficiently.</a:t>
            </a:r>
            <a:r>
              <a:rPr lang="en-US" dirty="0"/>
              <a:t> </a:t>
            </a:r>
            <a:br>
              <a:rPr lang="en-US" dirty="0"/>
            </a:br>
            <a:endParaRPr lang="en-GB" dirty="0"/>
          </a:p>
        </p:txBody>
      </p:sp>
      <p:pic>
        <p:nvPicPr>
          <p:cNvPr id="4" name="Picture 3"/>
          <p:cNvPicPr>
            <a:picLocks noChangeAspect="1"/>
          </p:cNvPicPr>
          <p:nvPr/>
        </p:nvPicPr>
        <p:blipFill>
          <a:blip r:embed="rId2"/>
          <a:stretch>
            <a:fillRect/>
          </a:stretch>
        </p:blipFill>
        <p:spPr>
          <a:xfrm>
            <a:off x="3882898" y="3529968"/>
            <a:ext cx="4014080" cy="2566032"/>
          </a:xfrm>
          <a:prstGeom prst="rect">
            <a:avLst/>
          </a:prstGeom>
        </p:spPr>
      </p:pic>
    </p:spTree>
    <p:extLst>
      <p:ext uri="{BB962C8B-B14F-4D97-AF65-F5344CB8AC3E}">
        <p14:creationId xmlns:p14="http://schemas.microsoft.com/office/powerpoint/2010/main" val="2703510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3EC250-FC13-1F62-D222-AAABE98775CC}"/>
              </a:ext>
            </a:extLst>
          </p:cNvPr>
          <p:cNvSpPr>
            <a:spLocks noGrp="1"/>
          </p:cNvSpPr>
          <p:nvPr>
            <p:ph type="title"/>
          </p:nvPr>
        </p:nvSpPr>
        <p:spPr/>
        <p:txBody>
          <a:bodyPr>
            <a:normAutofit/>
          </a:bodyPr>
          <a:lstStyle/>
          <a:p>
            <a:r>
              <a:rPr lang="en-US" sz="3200" b="1" i="0" dirty="0">
                <a:solidFill>
                  <a:srgbClr val="093B82"/>
                </a:solidFill>
                <a:effectLst/>
                <a:latin typeface="HelveticaNeueLTW1G-Bd"/>
              </a:rPr>
              <a:t>COLLABORATING AND SHARING INFORMATION</a:t>
            </a:r>
            <a:endParaRPr lang="en-GB" sz="3200" dirty="0"/>
          </a:p>
        </p:txBody>
      </p:sp>
      <p:sp>
        <p:nvSpPr>
          <p:cNvPr id="3" name="Content Placeholder 2">
            <a:extLst>
              <a:ext uri="{FF2B5EF4-FFF2-40B4-BE49-F238E27FC236}">
                <a16:creationId xmlns:a16="http://schemas.microsoft.com/office/drawing/2014/main" xmlns="" id="{7A143FCF-355C-53A4-606B-C37C52F0B153}"/>
              </a:ext>
            </a:extLst>
          </p:cNvPr>
          <p:cNvSpPr>
            <a:spLocks noGrp="1"/>
          </p:cNvSpPr>
          <p:nvPr>
            <p:ph idx="1"/>
          </p:nvPr>
        </p:nvSpPr>
        <p:spPr/>
        <p:txBody>
          <a:bodyPr/>
          <a:lstStyle/>
          <a:p>
            <a:r>
              <a:rPr lang="en-US" sz="1800" b="0" i="0" dirty="0">
                <a:solidFill>
                  <a:srgbClr val="242021"/>
                </a:solidFill>
                <a:effectLst/>
                <a:latin typeface="SabonMTPro-Regular"/>
              </a:rPr>
              <a:t>The need to work with and share information quickly and easily is a constant in business. A wide variety of tools have been developed to facilitate collaboration and sharing, from general purpose systems such as instant messaging to more specialized capabilities such as data visualization.</a:t>
            </a:r>
            <a:r>
              <a:rPr lang="en-US" dirty="0"/>
              <a:t> </a:t>
            </a:r>
            <a:br>
              <a:rPr lang="en-US" dirty="0"/>
            </a:br>
            <a:endParaRPr lang="en-GB" dirty="0"/>
          </a:p>
        </p:txBody>
      </p:sp>
    </p:spTree>
    <p:extLst>
      <p:ext uri="{BB962C8B-B14F-4D97-AF65-F5344CB8AC3E}">
        <p14:creationId xmlns:p14="http://schemas.microsoft.com/office/powerpoint/2010/main" val="2684949102"/>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32</TotalTime>
  <Words>2519</Words>
  <Application>Microsoft Office PowerPoint</Application>
  <PresentationFormat>Widescreen</PresentationFormat>
  <Paragraphs>93</Paragraphs>
  <Slides>36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Corbel</vt:lpstr>
      <vt:lpstr>GillSansMTPro-HeavyItalic</vt:lpstr>
      <vt:lpstr>HelveticaNeueLTW1G-Bd</vt:lpstr>
      <vt:lpstr>HelveticaNeueLTW1G-BdEx</vt:lpstr>
      <vt:lpstr>HelveticaNeueLTW1G-MdEx</vt:lpstr>
      <vt:lpstr>SabonMTPro-Italic</vt:lpstr>
      <vt:lpstr>SabonMTPro-Regular</vt:lpstr>
      <vt:lpstr>SabonMTPro-Semibold</vt:lpstr>
      <vt:lpstr>ZapfDingbatsStd-Identity-H</vt:lpstr>
      <vt:lpstr>Basis</vt:lpstr>
      <vt:lpstr>Technical &amp; Business Writing</vt:lpstr>
      <vt:lpstr>POWERFUL TOOLS FOR COMMUNICATING EFFECTIVELY </vt:lpstr>
      <vt:lpstr>Web-Based Meetings </vt:lpstr>
      <vt:lpstr>Videoconferencing and Telepresence </vt:lpstr>
      <vt:lpstr>Shared Online Workspaces </vt:lpstr>
      <vt:lpstr>Voice Technologies</vt:lpstr>
      <vt:lpstr>Mobile Business Apps</vt:lpstr>
      <vt:lpstr>Instant Messaging </vt:lpstr>
      <vt:lpstr>COLLABORATING AND SHARING INFORMATION</vt:lpstr>
      <vt:lpstr>Crowdsourcing and Collaboration Platforms </vt:lpstr>
      <vt:lpstr>Wikis </vt:lpstr>
      <vt:lpstr>Data Visualization</vt:lpstr>
      <vt:lpstr>Internet of Things </vt:lpstr>
      <vt:lpstr>CONNECTING WITH STAKEHOLDERS</vt:lpstr>
      <vt:lpstr>Applicant Tracking Systems </vt:lpstr>
      <vt:lpstr>Online Video </vt:lpstr>
      <vt:lpstr>Blogging </vt:lpstr>
      <vt:lpstr>Content Curation </vt:lpstr>
      <vt:lpstr>Podcasting </vt:lpstr>
      <vt:lpstr>User-Generated Content Sites </vt:lpstr>
      <vt:lpstr>Microblogging </vt:lpstr>
      <vt:lpstr>BUILDING COMMUNITIES</vt:lpstr>
      <vt:lpstr>Gaming Technologies </vt:lpstr>
      <vt:lpstr>Social Networking </vt:lpstr>
      <vt:lpstr>Community Q&amp;A Sites </vt:lpstr>
      <vt:lpstr>Committing to Ethical and Legal Communication </vt:lpstr>
      <vt:lpstr>PowerPoint Presentation</vt:lpstr>
      <vt:lpstr>DISTIngUIShIng EThICAL DILEMMAS FRoM EThICAL LAPSES </vt:lpstr>
      <vt:lpstr>PowerPoint Presentation</vt:lpstr>
      <vt:lpstr>EnSURIng EThICAL CoMMUnICATIon </vt:lpstr>
      <vt:lpstr>PowerPoint Presentation</vt:lpstr>
      <vt:lpstr>ETHICAL GUIDELINES</vt:lpstr>
      <vt:lpstr>PowerPoint Presentation</vt:lpstr>
      <vt:lpstr>ENSURING LEGAL COMMUNICATION </vt:lpstr>
      <vt:lpstr>ENSURING LEGAL COMMUNICATION </vt:lpstr>
      <vt:lpstr>ENSURING LEGAL COMMUNICATION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&amp; Business Writing</dc:title>
  <dc:creator>Noreen.ucj@gmail.com</dc:creator>
  <cp:lastModifiedBy>noreen shah</cp:lastModifiedBy>
  <cp:revision>19</cp:revision>
  <dcterms:created xsi:type="dcterms:W3CDTF">2023-08-23T02:34:27Z</dcterms:created>
  <dcterms:modified xsi:type="dcterms:W3CDTF">2023-08-30T03:00:03Z</dcterms:modified>
</cp:coreProperties>
</file>