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4" r:id="rId31"/>
    <p:sldId id="299" r:id="rId32"/>
    <p:sldId id="300" r:id="rId33"/>
    <p:sldId id="301" r:id="rId34"/>
    <p:sldId id="285" r:id="rId35"/>
    <p:sldId id="286" r:id="rId36"/>
    <p:sldId id="294" r:id="rId37"/>
    <p:sldId id="297" r:id="rId38"/>
    <p:sldId id="298" r:id="rId39"/>
    <p:sldId id="287" r:id="rId40"/>
    <p:sldId id="289" r:id="rId41"/>
    <p:sldId id="290" r:id="rId42"/>
    <p:sldId id="291" r:id="rId43"/>
    <p:sldId id="293" r:id="rId44"/>
    <p:sldId id="295" r:id="rId45"/>
    <p:sldId id="302" r:id="rId46"/>
    <p:sldId id="296" r:id="rId47"/>
    <p:sldId id="29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09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3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6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268393-2469-4738-8FB3-BB007F3F1B71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2747F3-B2C6-419E-BA59-08B6BCD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Planning Business Message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</a:p>
          <a:p>
            <a:r>
              <a:rPr lang="en-US" dirty="0" smtClean="0"/>
              <a:t>Noreen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an Audience Profile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99859" cy="341630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Ask yourself some key </a:t>
            </a:r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questions about </a:t>
            </a: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your audience: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• Who are they?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• How many people do you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need to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reach?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• How much do they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already know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about the subject?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• What is their probable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reaction to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your message?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2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0219"/>
            <a:ext cx="12192000" cy="71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8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your primary audience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Determine audience size and geographic distribution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Determine audience composition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Gauge audience members’ level of understanding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Understand audience expectations and preferences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Forecast probable audience reaction.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3458"/>
            <a:ext cx="12192000" cy="74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Gathering </a:t>
            </a:r>
            <a:r>
              <a:rPr lang="en-US" b="1" dirty="0" smtClean="0"/>
              <a:t>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If a project doesn’t require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formal research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techniques, or if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you need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answers in a hurry, you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can use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 variety of informal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techniques to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gather the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information your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audience needs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Consider the audience’s perspective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Listen to the community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Read reports and other company documents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Talk with supervisors, colleagues, or customers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Ask your audience for input.</a:t>
            </a:r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4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UnCovERIng</a:t>
            </a:r>
            <a:r>
              <a:rPr lang="en-US" dirty="0"/>
              <a:t> </a:t>
            </a:r>
            <a:r>
              <a:rPr lang="en-US" dirty="0" err="1"/>
              <a:t>AUDIEnCE</a:t>
            </a:r>
            <a:r>
              <a:rPr lang="en-US" dirty="0"/>
              <a:t> </a:t>
            </a:r>
            <a:r>
              <a:rPr lang="en-US" dirty="0" err="1"/>
              <a:t>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Audience members might not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 able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to describe all the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information they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need, or you might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not have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opportunity to ask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them, so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you may have to engage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 some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detective work.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your focus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Use free writing and other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discovery techniques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if you need to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find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focus of a new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writing project.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techniques listed under “Defining Your Main Idea” on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slide 46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can also be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helpful if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you don’t know where to start.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4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Providing required information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32246" cy="34163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journalistic approach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asks </a:t>
            </a:r>
            <a:r>
              <a:rPr lang="en-US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who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what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when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where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</a:t>
            </a:r>
            <a:r>
              <a:rPr lang="en-US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why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, and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how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 example, consider this message requesting information from employees: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We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are exploring ways to reduce our office space leasing costs and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would like your input on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 proposed plan in which employees who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                                                                                                 telecommute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on alternate days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could share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offices. Please let me know what you think of this proposal.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2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 Sure the information is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accurate</a:t>
            </a:r>
          </a:p>
          <a:p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 Sure the information is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Ethical</a:t>
            </a:r>
          </a:p>
          <a:p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 Sure the information is Pertinent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5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275397"/>
            <a:ext cx="9719187" cy="58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Best Combination</a:t>
            </a:r>
            <a:br>
              <a:rPr lang="en-US" dirty="0"/>
            </a:br>
            <a:r>
              <a:rPr lang="en-US" dirty="0"/>
              <a:t>of Media and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603500"/>
            <a:ext cx="11533238" cy="42545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Media can be divided into </a:t>
            </a:r>
            <a:r>
              <a:rPr lang="en-US" sz="28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oral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, </a:t>
            </a:r>
            <a:r>
              <a:rPr lang="en-US" sz="28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written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and </a:t>
            </a:r>
            <a:r>
              <a:rPr lang="en-US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visual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forms, and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all three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can be distributed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through </a:t>
            </a:r>
            <a:r>
              <a:rPr lang="en-US" sz="28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digital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2800" i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nondigital</a:t>
            </a:r>
            <a:r>
              <a:rPr lang="en-US" sz="28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channels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Oral Medium, in-Person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Channel: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nonverbal and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interactive aspects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of in-person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communication are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difficult to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replicate in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most other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media/channel combinations.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Oral Medium, Digital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Channel: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Oral media via digital channels include any transmission of voice via electronic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means, both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live and recorded, including telephone calls, podcasts, and voicemail messages.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2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3369" cy="4100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2" y="4100052"/>
            <a:ext cx="10359554" cy="23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3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6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Best Combination</a:t>
            </a:r>
            <a:br>
              <a:rPr lang="en-US" dirty="0"/>
            </a:br>
            <a:r>
              <a:rPr lang="en-US" dirty="0"/>
              <a:t>of Media and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3500"/>
            <a:ext cx="11680723" cy="42545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Written Medium, Print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Channel: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Digital media/channel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formats have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replaced printed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documents in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many instances, but print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is still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best choice for some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messages and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situations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However, here are several situations in which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you should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consider a printed message over electronic alternatives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●●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When you want to make a formal impression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●● When you are legally required to provide information in printed form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●● When you want to stand out from the flood of electronic messages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●● When you need a permanent, unchangeable, or secure record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5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Medium, Digital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Most of your business </a:t>
            </a:r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communication efforts </a:t>
            </a: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will involve </a:t>
            </a:r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combination </a:t>
            </a: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of written </a:t>
            </a:r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medium and </a:t>
            </a: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digital channel</a:t>
            </a:r>
            <a:r>
              <a:rPr lang="en-US" sz="3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441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0"/>
            <a:ext cx="849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5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Medium, Print Channel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Photographs and diagrams can be effective communication tools for conveying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emotional content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spatial relationships, technical processes, and other content that can be difficult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to describe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using words alone. You may occasionally create visual printed messages as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standalone items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but most will be used as supporting material in printed documents.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Medium, Digital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combination of the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visual medium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a digital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channel can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 the most compelling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and engaging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choice for many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messages, although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it is not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always the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easiest or cheapest format.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29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unique Challenges of Communication on 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mobile digital channel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has become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significant in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business communication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of all types,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but it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presents some challenges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that must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 considered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Screen size and resolution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Input technologies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Bandwidth, speed, and connectivity limitations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usage and operational costs.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985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19640" cy="706964"/>
          </a:xfrm>
        </p:spPr>
        <p:txBody>
          <a:bodyPr/>
          <a:lstStyle/>
          <a:p>
            <a:r>
              <a:rPr lang="en-US" b="1" dirty="0" smtClean="0"/>
              <a:t>Communication close-up at</a:t>
            </a:r>
            <a:br>
              <a:rPr lang="en-US" b="1" dirty="0" smtClean="0"/>
            </a:br>
            <a:r>
              <a:rPr lang="en-US" b="1" dirty="0" smtClean="0"/>
              <a:t>Wolff </a:t>
            </a:r>
            <a:r>
              <a:rPr lang="en-US" b="1" dirty="0" err="1"/>
              <a:t>Olins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2" y="2344993"/>
            <a:ext cx="11295811" cy="38935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What do the following activities have in common: watching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 movie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reading a novel, and listening to a friend tell you how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she learned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about herself during an amazing summer she spent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volunteering? The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common thread is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dramatic tension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—the need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to know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how the story is going to turn out. If you care about the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person in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story, chances are you’ll want to stick around to the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end. Storytelling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might sound like an odd topic for a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business communication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course, but storytelling is at the heart of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some of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most-effective communication efforts, from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heart-tugging TV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commercials to engaging training materials to rousing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motivational speeches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 With more and more professionals and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companies recognizing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power of storytelling, storytelling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techniques have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become a hot topic in the business communication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field. 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3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11161"/>
            <a:ext cx="8761413" cy="928465"/>
          </a:xfrm>
        </p:spPr>
        <p:txBody>
          <a:bodyPr/>
          <a:lstStyle/>
          <a:p>
            <a:r>
              <a:rPr lang="en-US" sz="2800" b="1" dirty="0" smtClean="0"/>
              <a:t>Factors to consider when choosing media and channels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10304543" cy="404802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Richness: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Media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vary widely in terms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of </a:t>
            </a:r>
            <a:r>
              <a:rPr lang="en-US" sz="28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richness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which encompasses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number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of information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cues, feedback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mechanisms, and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opportunities for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personalization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(1) convey a message through more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than one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informational cue (visual, verbal, vocal), </a:t>
            </a:r>
            <a:endParaRPr lang="en-US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2) facilitate feedback, and </a:t>
            </a:r>
            <a:endParaRPr lang="en-US" sz="24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3)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establish personal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focus</a:t>
            </a:r>
            <a:r>
              <a:rPr lang="en-US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46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to consider when choosing media and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9072" cy="391528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Formality.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Your media choice is a nonverbal signal that affects the style and tone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of your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message. For example, a printed memo or letter is likely to be perceived as a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more formal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gesture than an IM or email message.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Media </a:t>
            </a:r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channel limitations.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Every medium and channel has limitations.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For instance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IM is perfect for communicating simple, straightforward messages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between two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people, but it is less effective for complex messages or conversations that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involve three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or more people.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98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to consider when choosing media and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0" y="2603500"/>
            <a:ext cx="10972800" cy="401852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Urgency.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Some media establish a connection with the audience faster than others,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so choose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wisely if your message is urgent. However, be sure to respect audience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members’ time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workloads. If a message isn’t urgent and doesn’t require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immediate feedback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choose a medium such as email or blogging that allows people to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respond at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their convenience.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Cost</a:t>
            </a:r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.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Cost is both a real financial factor and a perceived nonverbal signal. For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example, depending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on the context, extravagant (and expensive) video or multimedia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presentations can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send a nonverbal signal of sophistication and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professionalism—or careless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disregard for company budgets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3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626117" cy="855132"/>
          </a:xfrm>
        </p:spPr>
        <p:txBody>
          <a:bodyPr/>
          <a:lstStyle/>
          <a:p>
            <a:r>
              <a:rPr lang="en-US" b="1" dirty="0"/>
              <a:t>Factors to consider when choosing media and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1" y="2603500"/>
            <a:ext cx="10736825" cy="42545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Audience preferences.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If you know that your audience prefers a particular media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and channel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combination, use that format if it works well for the message and the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situation. Otherwise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you risk annoying the audience or having your message missed or ignored.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Security </a:t>
            </a:r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privacy.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Your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company may have restrictions on the media and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channels that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can be used for certain types of messages, but even if it doesn’t, think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carefully whenever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your messages include sensitive information. Never assume that your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email, IM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and other digital communications are private. Many companies monitor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these channels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and there is always the risk that networks could get hacked or that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messages will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 forwarded beyond their original recipients.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28874"/>
          </a:xfrm>
        </p:spPr>
        <p:txBody>
          <a:bodyPr/>
          <a:lstStyle/>
          <a:p>
            <a:r>
              <a:rPr lang="en-US" sz="3200" b="1" i="1" dirty="0"/>
              <a:t>BUSINESS COMMUNICATORS INNOVATING WITH MOBILE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76840" cy="3416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As the third major revolution in business communication in the past two decades (after the World Wide Web and social media), mobile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communication has the potential to change nearly every aspect of business communication. Here is a small sample of the ways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companies are putting mobile to work.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1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2603500"/>
            <a:ext cx="4645741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With training materials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developed specifically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 mobile devices,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companies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can deliver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training content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when and where it helps employees the most.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57" y="2603500"/>
            <a:ext cx="6300581" cy="41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4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2603500"/>
            <a:ext cx="6430297" cy="34163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Work teams are often dispersed over wide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geographic ranges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frequently on the move, so mobile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communication is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 essential element of contemporary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project management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 Instant access to task status and other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vital information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helps project managers stay on top of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rapidly moving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projects and helps team members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communicate efficiently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366" y="2170546"/>
            <a:ext cx="3201101" cy="468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5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Workforce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93782"/>
            <a:ext cx="7580671" cy="441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Dispersed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workforces also present a variety of supervision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and management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difficulties. Mobile workforce management apps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can address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many of these problems, from basic functions such as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ensuring that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workers show up on time at remote job sites to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rescheduling customer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appointments on the fly to collecting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information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share with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technical support staff. Sales managers can give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just-in-time coaching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encouragement to representatives who are about to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call on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potential customers. Some systems can even embed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information on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best practices from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experienced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workers and deliver virtual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coaching to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less-experienced workers in the field.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54" y="2535146"/>
            <a:ext cx="4318946" cy="28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4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544507"/>
            <a:ext cx="6105832" cy="40480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With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 target population that is often on the move,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companies are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responding by integrating mobile into their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recruiting processes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 These efforts include mobile-friendly job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postings, mobile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application and recruiting apps, and interviewing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systems that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let candidates and recruiters connect using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their mobile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devices.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660" y="2343364"/>
            <a:ext cx="3099479" cy="44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81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2260053"/>
            <a:ext cx="7580671" cy="401852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 complementary aspect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to managing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remote workers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via mobile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apps is giving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employees the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authority to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make decisions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in the field,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rather than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relying on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managers back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in the office. In the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oil and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gas industry, for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instance, specialized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mobile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apps include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tools for data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visualization, collaboration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and data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collection to help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on-site employees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supervisors communicate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coordinate their efforts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 This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capability can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 particularly vital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after accidents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or other crisis events, because it lets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employees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who are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on the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scene choose the best course of action without delay.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22" y="1573499"/>
            <a:ext cx="3150290" cy="52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96620" cy="34163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000" dirty="0">
                <a:latin typeface="Baskerville Old Face" panose="02020602080505020303" pitchFamily="18" charset="0"/>
              </a:rPr>
              <a:t>As one of the most respected novelists and essayists of his generation, it’s no surprise that the Pakistani writer </a:t>
            </a:r>
            <a:r>
              <a:rPr lang="en-US" sz="3000" dirty="0" err="1">
                <a:latin typeface="Baskerville Old Face" panose="02020602080505020303" pitchFamily="18" charset="0"/>
              </a:rPr>
              <a:t>Mohsin</a:t>
            </a:r>
            <a:r>
              <a:rPr lang="en-US" sz="3000" dirty="0">
                <a:latin typeface="Baskerville Old Face" panose="02020602080505020303" pitchFamily="18" charset="0"/>
              </a:rPr>
              <a:t> Hamid is an expert at storytelling. But it might come as a surprise to his many fans that he has a second career as the chief storytelling officer (CSO) for Wolff </a:t>
            </a:r>
            <a:r>
              <a:rPr lang="en-US" sz="3000" dirty="0" err="1">
                <a:latin typeface="Baskerville Old Face" panose="02020602080505020303" pitchFamily="18" charset="0"/>
              </a:rPr>
              <a:t>Olins</a:t>
            </a:r>
            <a:r>
              <a:rPr lang="en-US" sz="3000" dirty="0">
                <a:latin typeface="Baskerville Old Face" panose="02020602080505020303" pitchFamily="18" charset="0"/>
              </a:rPr>
              <a:t>, an international creativity consultancy based in London. In this role Hamid helps business professionals and executives use the art of </a:t>
            </a:r>
            <a:r>
              <a:rPr lang="en-US" sz="3000" dirty="0" err="1">
                <a:latin typeface="Baskerville Old Face" panose="02020602080505020303" pitchFamily="18" charset="0"/>
              </a:rPr>
              <a:t>storystorytelling</a:t>
            </a:r>
            <a:r>
              <a:rPr lang="en-US" sz="3000" dirty="0">
                <a:latin typeface="Baskerville Old Face" panose="02020602080505020303" pitchFamily="18" charset="0"/>
              </a:rPr>
              <a:t> as a means to engage with both internal and external audiences. 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3874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</a:t>
            </a:r>
            <a:r>
              <a:rPr lang="en-US" b="1" dirty="0" smtClean="0"/>
              <a:t>Glossary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2603500"/>
            <a:ext cx="10589342" cy="34163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3G</a:t>
            </a:r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, 4G, and </a:t>
            </a:r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5G: 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Successive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generations of mobile phone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technology, although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generational boundaries are loosely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defined and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generation includes a number of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competing technologies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; roughly speaking, we’re in a transition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from 3G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to 4G now, and 5G (whatever it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ends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up being)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won’t arrive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 at least several more years.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Android and </a:t>
            </a:r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iOS: 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two major operating systems/platforms for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mobile devices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 Android devices are made by a wide variety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of manufacturers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but iOS devices are made only by Apple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 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87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68569" cy="42545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Bandwidth: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measure of the data-carrying capacity of a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mobile, Wi-Fi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or other network connection; streaming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video and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other demanding applications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require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 </a:t>
            </a:r>
            <a:r>
              <a:rPr lang="en-US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broadband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connection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but there’s no general agreement on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exactly what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constitutes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broadband.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Cellular </a:t>
            </a:r>
            <a:r>
              <a:rPr lang="en-US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Versus </a:t>
            </a:r>
            <a:r>
              <a:rPr lang="en-US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Mobile: 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Two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terms for the same concept;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cellular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(derived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from the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way phone networks are configured) is used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mainly in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United States, whereas </a:t>
            </a:r>
            <a:r>
              <a:rPr lang="en-US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mobile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is used more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generally around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world and is also more descriptive,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so that’s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term used in this book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59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44104" cy="34163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Context </a:t>
            </a:r>
            <a:r>
              <a:rPr lang="en-US" sz="28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Awareness: 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mobile device’s ability to modify its operation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based on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knowledge of where it is; silencing the ringer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when you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arrive at your office is a simple example.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Geofencing: 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Using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location-sensing capabilities of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mobile devices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to remotely monitor and control the device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and its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user; delivery companies, for example, can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monitor where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their drivers are and make sure they stay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within designated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areas.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92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4" y="2411770"/>
            <a:ext cx="11135032" cy="444623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Baskerville Old Face" panose="02020602080505020303" pitchFamily="18" charset="0"/>
              </a:rPr>
              <a:t>Over-the-Top (OTT) </a:t>
            </a:r>
            <a:r>
              <a:rPr lang="en-US" sz="2400" b="1" dirty="0" smtClean="0">
                <a:latin typeface="Baskerville Old Face" panose="02020602080505020303" pitchFamily="18" charset="0"/>
              </a:rPr>
              <a:t>Application: </a:t>
            </a:r>
            <a:r>
              <a:rPr lang="en-US" sz="2400" dirty="0" smtClean="0">
                <a:latin typeface="Baskerville Old Face" panose="02020602080505020303" pitchFamily="18" charset="0"/>
              </a:rPr>
              <a:t>A </a:t>
            </a:r>
            <a:r>
              <a:rPr lang="en-US" sz="2400" dirty="0">
                <a:latin typeface="Baskerville Old Face" panose="02020602080505020303" pitchFamily="18" charset="0"/>
              </a:rPr>
              <a:t>digital service that bypasses a traditional </a:t>
            </a:r>
            <a:r>
              <a:rPr lang="en-US" sz="2400" dirty="0" smtClean="0">
                <a:latin typeface="Baskerville Old Face" panose="02020602080505020303" pitchFamily="18" charset="0"/>
              </a:rPr>
              <a:t>distribution network </a:t>
            </a:r>
            <a:r>
              <a:rPr lang="en-US" sz="2400" dirty="0">
                <a:latin typeface="Baskerville Old Face" panose="02020602080505020303" pitchFamily="18" charset="0"/>
              </a:rPr>
              <a:t>to provide similar capability, often by </a:t>
            </a:r>
            <a:r>
              <a:rPr lang="en-US" sz="2400" dirty="0" smtClean="0">
                <a:latin typeface="Baskerville Old Face" panose="02020602080505020303" pitchFamily="18" charset="0"/>
              </a:rPr>
              <a:t>using cloud </a:t>
            </a:r>
            <a:r>
              <a:rPr lang="en-US" sz="2400" dirty="0">
                <a:latin typeface="Baskerville Old Face" panose="02020602080505020303" pitchFamily="18" charset="0"/>
              </a:rPr>
              <a:t>capabilities; an example is WhatsApp using </a:t>
            </a:r>
            <a:r>
              <a:rPr lang="en-US" sz="2400" dirty="0" smtClean="0">
                <a:latin typeface="Baskerville Old Face" panose="02020602080505020303" pitchFamily="18" charset="0"/>
              </a:rPr>
              <a:t>Internet connections </a:t>
            </a:r>
            <a:r>
              <a:rPr lang="en-US" sz="2400" dirty="0">
                <a:latin typeface="Baskerville Old Face" panose="02020602080505020303" pitchFamily="18" charset="0"/>
              </a:rPr>
              <a:t>to create services traditionally </a:t>
            </a:r>
            <a:r>
              <a:rPr lang="en-US" sz="2400" dirty="0" smtClean="0">
                <a:latin typeface="Baskerville Old Face" panose="02020602080505020303" pitchFamily="18" charset="0"/>
              </a:rPr>
              <a:t>provided by </a:t>
            </a:r>
            <a:r>
              <a:rPr lang="en-US" sz="2400" dirty="0">
                <a:latin typeface="Baskerville Old Face" panose="02020602080505020303" pitchFamily="18" charset="0"/>
              </a:rPr>
              <a:t>mobile phone carriers.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Phablet:  </a:t>
            </a:r>
            <a:r>
              <a:rPr lang="en-US" sz="2400" dirty="0" smtClean="0">
                <a:latin typeface="Baskerville Old Face" panose="02020602080505020303" pitchFamily="18" charset="0"/>
              </a:rPr>
              <a:t>A </a:t>
            </a:r>
            <a:r>
              <a:rPr lang="en-US" sz="2400" dirty="0">
                <a:latin typeface="Baskerville Old Face" panose="02020602080505020303" pitchFamily="18" charset="0"/>
              </a:rPr>
              <a:t>rather ungainly name for mobile devices that </a:t>
            </a:r>
            <a:r>
              <a:rPr lang="en-US" sz="2400" dirty="0" smtClean="0">
                <a:latin typeface="Baskerville Old Face" panose="02020602080505020303" pitchFamily="18" charset="0"/>
              </a:rPr>
              <a:t>are larger </a:t>
            </a:r>
            <a:r>
              <a:rPr lang="en-US" sz="2400" dirty="0">
                <a:latin typeface="Baskerville Old Face" panose="02020602080505020303" pitchFamily="18" charset="0"/>
              </a:rPr>
              <a:t>than phones but smaller than tablets</a:t>
            </a:r>
            <a:r>
              <a:rPr lang="en-US" sz="24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Baskerville Old Face" panose="02020602080505020303" pitchFamily="18" charset="0"/>
              </a:rPr>
              <a:t>Quick Response (QR) Codes and </a:t>
            </a:r>
            <a:r>
              <a:rPr lang="en-US" sz="2400" b="1" dirty="0" smtClean="0">
                <a:latin typeface="Baskerville Old Face" panose="02020602080505020303" pitchFamily="18" charset="0"/>
              </a:rPr>
              <a:t>Near-Field Communication </a:t>
            </a:r>
            <a:r>
              <a:rPr lang="en-US" sz="2400" b="1" dirty="0">
                <a:latin typeface="Baskerville Old Face" panose="02020602080505020303" pitchFamily="18" charset="0"/>
              </a:rPr>
              <a:t>(NFC</a:t>
            </a:r>
            <a:r>
              <a:rPr lang="en-US" sz="2400" b="1" dirty="0" smtClean="0">
                <a:latin typeface="Baskerville Old Face" panose="02020602080505020303" pitchFamily="18" charset="0"/>
              </a:rPr>
              <a:t>):  </a:t>
            </a:r>
            <a:r>
              <a:rPr lang="en-US" sz="2400" dirty="0" smtClean="0">
                <a:latin typeface="Baskerville Old Face" panose="02020602080505020303" pitchFamily="18" charset="0"/>
              </a:rPr>
              <a:t>Two </a:t>
            </a:r>
            <a:r>
              <a:rPr lang="en-US" sz="2400" dirty="0">
                <a:latin typeface="Baskerville Old Face" panose="02020602080505020303" pitchFamily="18" charset="0"/>
              </a:rPr>
              <a:t>ways for a mobile device to access </a:t>
            </a:r>
            <a:r>
              <a:rPr lang="en-US" sz="2400" dirty="0" smtClean="0">
                <a:latin typeface="Baskerville Old Face" panose="02020602080505020303" pitchFamily="18" charset="0"/>
              </a:rPr>
              <a:t>additional information</a:t>
            </a:r>
            <a:r>
              <a:rPr lang="en-US" sz="2400" dirty="0">
                <a:latin typeface="Baskerville Old Face" panose="02020602080505020303" pitchFamily="18" charset="0"/>
              </a:rPr>
              <a:t>; QR codes are square, </a:t>
            </a:r>
            <a:r>
              <a:rPr lang="en-US" sz="2400" dirty="0" smtClean="0">
                <a:latin typeface="Baskerville Old Face" panose="02020602080505020303" pitchFamily="18" charset="0"/>
              </a:rPr>
              <a:t>phone-</a:t>
            </a:r>
            <a:r>
              <a:rPr lang="en-US" sz="2400" dirty="0" err="1" smtClean="0">
                <a:latin typeface="Baskerville Old Face" panose="02020602080505020303" pitchFamily="18" charset="0"/>
              </a:rPr>
              <a:t>scannable</a:t>
            </a:r>
            <a:r>
              <a:rPr lang="en-US" sz="2400" dirty="0" smtClean="0">
                <a:latin typeface="Baskerville Old Face" panose="02020602080505020303" pitchFamily="18" charset="0"/>
              </a:rPr>
              <a:t> barcodes </a:t>
            </a:r>
            <a:r>
              <a:rPr lang="en-US" sz="2400" dirty="0">
                <a:latin typeface="Baskerville Old Face" panose="02020602080505020303" pitchFamily="18" charset="0"/>
              </a:rPr>
              <a:t>that connect the phone to a website; NFC is </a:t>
            </a:r>
            <a:r>
              <a:rPr lang="en-US" sz="2400" dirty="0" smtClean="0">
                <a:latin typeface="Baskerville Old Face" panose="02020602080505020303" pitchFamily="18" charset="0"/>
              </a:rPr>
              <a:t>a short-distance </a:t>
            </a:r>
            <a:r>
              <a:rPr lang="en-US" sz="2400" dirty="0">
                <a:latin typeface="Baskerville Old Face" panose="02020602080505020303" pitchFamily="18" charset="0"/>
              </a:rPr>
              <a:t>radio technology that enables a data </a:t>
            </a:r>
            <a:r>
              <a:rPr lang="en-US" sz="2400" dirty="0" smtClean="0">
                <a:latin typeface="Baskerville Old Face" panose="02020602080505020303" pitchFamily="18" charset="0"/>
              </a:rPr>
              <a:t>link between </a:t>
            </a:r>
            <a:r>
              <a:rPr lang="en-US" sz="2400" dirty="0">
                <a:latin typeface="Baskerville Old Face" panose="02020602080505020303" pitchFamily="18" charset="0"/>
              </a:rPr>
              <a:t>a phone and tags that can be attached to </a:t>
            </a:r>
            <a:r>
              <a:rPr lang="en-US" sz="2400" dirty="0" smtClean="0">
                <a:latin typeface="Baskerville Old Face" panose="02020602080505020303" pitchFamily="18" charset="0"/>
              </a:rPr>
              <a:t>products or </a:t>
            </a:r>
            <a:r>
              <a:rPr lang="en-US" sz="2400" dirty="0">
                <a:latin typeface="Baskerville Old Face" panose="02020602080505020303" pitchFamily="18" charset="0"/>
              </a:rPr>
              <a:t>other locations.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92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Organizing Your information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Good organization benefits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your audiences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by helping them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understand and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accept your message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 less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time.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Good organization helps you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by reducing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time and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creative energy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needed to create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effective messages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51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9" y="737419"/>
            <a:ext cx="10882313" cy="44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5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Defining Your Main Idea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2603500"/>
            <a:ext cx="10825315" cy="42545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topic is the broad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subject; the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main idea makes a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statement about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topic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 tough 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assignments like </a:t>
            </a: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these, consider a variety of techniques to generate creative ideas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Brainstorming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Journalistic approach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 (When, where, what, why, how)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Question-and-answer chain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Storyteller’s tour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Record yourself as you describe what you intend to 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write. Then 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listen to the playback, identify ways to tighten and clarify the message, 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and repeat 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process until you distill the main idea down to a single concise message</a:t>
            </a:r>
            <a:r>
              <a:rPr lang="en-US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Mind mapping.</a:t>
            </a:r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79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16" y="291871"/>
            <a:ext cx="8739515" cy="56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74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Baskerville Old Face" panose="02020602080505020303" pitchFamily="18" charset="0"/>
              </a:rPr>
              <a:t>Limiting Your Scope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Baskerville Old Face" panose="02020602080505020303" pitchFamily="18" charset="0"/>
              </a:rPr>
              <a:t>Limit the scope of your message</a:t>
            </a:r>
          </a:p>
          <a:p>
            <a:pPr algn="just"/>
            <a:r>
              <a:rPr lang="en-US" sz="3200" dirty="0">
                <a:latin typeface="Baskerville Old Face" panose="02020602080505020303" pitchFamily="18" charset="0"/>
              </a:rPr>
              <a:t>so that you can convey your main</a:t>
            </a:r>
          </a:p>
          <a:p>
            <a:pPr algn="just"/>
            <a:r>
              <a:rPr lang="en-US" sz="3200" dirty="0">
                <a:latin typeface="Baskerville Old Face" panose="02020602080505020303" pitchFamily="18" charset="0"/>
              </a:rPr>
              <a:t>idea as briefly as possible.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93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29356" cy="706964"/>
          </a:xfrm>
        </p:spPr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Choosing between direct and indirect approaches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29356" cy="34163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Baskerville Old Face" panose="02020602080505020303" pitchFamily="18" charset="0"/>
              </a:rPr>
              <a:t>The direct approach </a:t>
            </a:r>
            <a:r>
              <a:rPr lang="en-US" sz="2800" dirty="0">
                <a:latin typeface="Baskerville Old Face" panose="02020602080505020303" pitchFamily="18" charset="0"/>
              </a:rPr>
              <a:t>starts with the main idea (such as a </a:t>
            </a:r>
            <a:r>
              <a:rPr lang="en-US" sz="2800" dirty="0" smtClean="0">
                <a:latin typeface="Baskerville Old Face" panose="02020602080505020303" pitchFamily="18" charset="0"/>
              </a:rPr>
              <a:t> recommendation</a:t>
            </a:r>
            <a:r>
              <a:rPr lang="en-US" sz="2800" dirty="0">
                <a:latin typeface="Baskerville Old Face" panose="02020602080505020303" pitchFamily="18" charset="0"/>
              </a:rPr>
              <a:t>, a </a:t>
            </a:r>
            <a:r>
              <a:rPr lang="en-US" sz="2800" dirty="0" smtClean="0">
                <a:latin typeface="Baskerville Old Face" panose="02020602080505020303" pitchFamily="18" charset="0"/>
              </a:rPr>
              <a:t>conclusion, or </a:t>
            </a:r>
            <a:r>
              <a:rPr lang="en-US" sz="2800" dirty="0">
                <a:latin typeface="Baskerville Old Face" panose="02020602080505020303" pitchFamily="18" charset="0"/>
              </a:rPr>
              <a:t>a request) and follows that with supporting evidence.</a:t>
            </a:r>
          </a:p>
          <a:p>
            <a:pPr algn="just"/>
            <a:r>
              <a:rPr lang="en-US" sz="2800" b="1" dirty="0" smtClean="0">
                <a:latin typeface="Baskerville Old Face" panose="02020602080505020303" pitchFamily="18" charset="0"/>
              </a:rPr>
              <a:t>The </a:t>
            </a:r>
            <a:r>
              <a:rPr lang="en-US" sz="2800" b="1" dirty="0">
                <a:latin typeface="Baskerville Old Face" panose="02020602080505020303" pitchFamily="18" charset="0"/>
              </a:rPr>
              <a:t>indirect approach </a:t>
            </a:r>
            <a:r>
              <a:rPr lang="en-US" sz="2800" dirty="0">
                <a:latin typeface="Baskerville Old Face" panose="02020602080505020303" pitchFamily="18" charset="0"/>
              </a:rPr>
              <a:t>starts with the evidence and builds up to the main idea.</a:t>
            </a:r>
            <a:endParaRPr lang="en-US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3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2875935"/>
            <a:ext cx="11719774" cy="39820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For example, the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company heard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from a number of top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executives about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challenges of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conveying to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employees a clear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sense of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their companies’ purpose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and empowering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them to apply their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individual creative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energies to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achieving that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purpose. Hamid explains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that’s it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unrealistic to expect an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executive to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give everyone in the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organization explicit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task assignments.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Instead, he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or she can tell the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company’s story—where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it came from, the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reason it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exists, and where it is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heading—to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help employees align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their efforts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in that shared mission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61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2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8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OUTLINING YOUR CONTENT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Outlining</a:t>
            </a:r>
            <a:r>
              <a:rPr lang="en-US" dirty="0"/>
              <a:t> saves time </a:t>
            </a:r>
            <a:r>
              <a:rPr lang="en-US" dirty="0" smtClean="0"/>
              <a:t>and helps </a:t>
            </a:r>
            <a:r>
              <a:rPr lang="en-US" dirty="0"/>
              <a:t>you create more </a:t>
            </a:r>
            <a:r>
              <a:rPr lang="en-US" dirty="0" smtClean="0"/>
              <a:t>effective messages.</a:t>
            </a:r>
          </a:p>
          <a:p>
            <a:r>
              <a:rPr lang="en-US" b="1" dirty="0" smtClean="0"/>
              <a:t>MOBILE APP:  </a:t>
            </a:r>
            <a:r>
              <a:rPr lang="en-US" dirty="0" smtClean="0"/>
              <a:t>Outliner </a:t>
            </a:r>
            <a:r>
              <a:rPr lang="en-US" dirty="0"/>
              <a:t>is one of several apps </a:t>
            </a:r>
            <a:r>
              <a:rPr lang="en-US" dirty="0" smtClean="0"/>
              <a:t>that make </a:t>
            </a:r>
            <a:r>
              <a:rPr lang="en-US" dirty="0"/>
              <a:t>it easy to create and </a:t>
            </a:r>
            <a:r>
              <a:rPr lang="en-US" dirty="0" smtClean="0"/>
              <a:t>modify writing </a:t>
            </a:r>
            <a:r>
              <a:rPr lang="en-US" dirty="0"/>
              <a:t>outlines.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244934"/>
            <a:ext cx="8853233" cy="60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92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OUTLINING YOUR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Start with the Main </a:t>
            </a:r>
            <a:r>
              <a:rPr lang="en-US" sz="2800" dirty="0" smtClean="0">
                <a:latin typeface="Baskerville Old Face" panose="02020602080505020303" pitchFamily="18" charset="0"/>
              </a:rPr>
              <a:t>idea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State the Major </a:t>
            </a:r>
            <a:r>
              <a:rPr lang="en-US" sz="2800" dirty="0" smtClean="0">
                <a:latin typeface="Baskerville Old Face" panose="02020602080505020303" pitchFamily="18" charset="0"/>
              </a:rPr>
              <a:t>Points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Provide Examples and </a:t>
            </a:r>
            <a:r>
              <a:rPr lang="en-US" sz="2800" dirty="0" smtClean="0">
                <a:latin typeface="Baskerville Old Face" panose="02020602080505020303" pitchFamily="18" charset="0"/>
              </a:rPr>
              <a:t>Evidence (Table 4.3)</a:t>
            </a:r>
            <a:endParaRPr lang="en-US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32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009"/>
            <a:ext cx="11964686" cy="69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25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8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72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5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04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8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7407" cy="706964"/>
          </a:xfrm>
        </p:spPr>
        <p:txBody>
          <a:bodyPr/>
          <a:lstStyle/>
          <a:p>
            <a:r>
              <a:rPr lang="en-US" b="1" dirty="0" smtClean="0"/>
              <a:t>Assignment 4: Planning</a:t>
            </a:r>
            <a:r>
              <a:rPr lang="en-US" b="1" dirty="0"/>
              <a:t>: Identifying </a:t>
            </a:r>
            <a:r>
              <a:rPr lang="en-US" b="1" dirty="0" smtClean="0"/>
              <a:t>Your 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2603500"/>
            <a:ext cx="11002297" cy="42545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askerville Old Face" panose="02020602080505020303" pitchFamily="18" charset="0"/>
              </a:rPr>
              <a:t>As student representatives</a:t>
            </a:r>
            <a:r>
              <a:rPr lang="en-US" sz="2400" dirty="0">
                <a:latin typeface="Baskerville Old Face" panose="02020602080505020303" pitchFamily="18" charset="0"/>
              </a:rPr>
              <a:t>, your colleagues have suggested the </a:t>
            </a:r>
            <a:r>
              <a:rPr lang="en-US" sz="2400" dirty="0" smtClean="0">
                <a:latin typeface="Baskerville Old Face" panose="02020602080505020303" pitchFamily="18" charset="0"/>
              </a:rPr>
              <a:t>following six </a:t>
            </a:r>
            <a:r>
              <a:rPr lang="en-US" sz="2400" dirty="0">
                <a:latin typeface="Baskerville Old Face" panose="02020602080505020303" pitchFamily="18" charset="0"/>
              </a:rPr>
              <a:t>presentation purposes for a staff–student </a:t>
            </a:r>
            <a:r>
              <a:rPr lang="en-US" sz="2400" dirty="0" smtClean="0">
                <a:latin typeface="Baskerville Old Face" panose="02020602080505020303" pitchFamily="18" charset="0"/>
              </a:rPr>
              <a:t>conference. Summarize </a:t>
            </a:r>
            <a:r>
              <a:rPr lang="en-US" sz="2400" dirty="0">
                <a:latin typeface="Baskerville Old Face" panose="02020602080505020303" pitchFamily="18" charset="0"/>
              </a:rPr>
              <a:t>your choice giving reasons</a:t>
            </a:r>
            <a:r>
              <a:rPr lang="en-US" sz="2400" dirty="0" smtClean="0">
                <a:latin typeface="Baskerville Old Face" panose="02020602080505020303" pitchFamily="18" charset="0"/>
              </a:rPr>
              <a:t>:</a:t>
            </a:r>
          </a:p>
          <a:p>
            <a:pPr lvl="1" algn="just"/>
            <a:r>
              <a:rPr lang="en-US" sz="2000" dirty="0">
                <a:latin typeface="Baskerville Old Face" panose="02020602080505020303" pitchFamily="18" charset="0"/>
              </a:rPr>
              <a:t>a. Your purpose is to show the audience that the </a:t>
            </a:r>
            <a:r>
              <a:rPr lang="en-US" sz="2000" dirty="0" smtClean="0">
                <a:latin typeface="Baskerville Old Face" panose="02020602080505020303" pitchFamily="18" charset="0"/>
              </a:rPr>
              <a:t>quality of </a:t>
            </a:r>
            <a:r>
              <a:rPr lang="en-US" sz="2000" dirty="0">
                <a:latin typeface="Baskerville Old Face" panose="02020602080505020303" pitchFamily="18" charset="0"/>
              </a:rPr>
              <a:t>the teaching at our competitor establishment </a:t>
            </a:r>
            <a:r>
              <a:rPr lang="en-US" sz="2000" dirty="0" smtClean="0">
                <a:latin typeface="Baskerville Old Face" panose="02020602080505020303" pitchFamily="18" charset="0"/>
              </a:rPr>
              <a:t>is much </a:t>
            </a:r>
            <a:r>
              <a:rPr lang="en-US" sz="2000" dirty="0">
                <a:latin typeface="Baskerville Old Face" panose="02020602080505020303" pitchFamily="18" charset="0"/>
              </a:rPr>
              <a:t>better.</a:t>
            </a:r>
          </a:p>
          <a:p>
            <a:pPr lvl="1" algn="just"/>
            <a:r>
              <a:rPr lang="en-US" sz="2000" dirty="0">
                <a:latin typeface="Baskerville Old Face" panose="02020602080505020303" pitchFamily="18" charset="0"/>
              </a:rPr>
              <a:t>b. To ask for a return of paid fees if a module or </a:t>
            </a:r>
            <a:r>
              <a:rPr lang="en-US" sz="2000" dirty="0" smtClean="0">
                <a:latin typeface="Baskerville Old Face" panose="02020602080505020303" pitchFamily="18" charset="0"/>
              </a:rPr>
              <a:t>course is </a:t>
            </a:r>
            <a:r>
              <a:rPr lang="en-US" sz="2000" dirty="0">
                <a:latin typeface="Baskerville Old Face" panose="02020602080505020303" pitchFamily="18" charset="0"/>
              </a:rPr>
              <a:t>failed.</a:t>
            </a:r>
          </a:p>
          <a:p>
            <a:pPr lvl="1" algn="just"/>
            <a:r>
              <a:rPr lang="en-US" sz="2000" dirty="0">
                <a:latin typeface="Baskerville Old Face" panose="02020602080505020303" pitchFamily="18" charset="0"/>
              </a:rPr>
              <a:t>c. To request introduction of a reading week to help </a:t>
            </a:r>
            <a:r>
              <a:rPr lang="en-US" sz="2000" dirty="0" smtClean="0">
                <a:latin typeface="Baskerville Old Face" panose="02020602080505020303" pitchFamily="18" charset="0"/>
              </a:rPr>
              <a:t>improve student’s </a:t>
            </a:r>
            <a:r>
              <a:rPr lang="en-US" sz="2000" dirty="0">
                <a:latin typeface="Baskerville Old Face" panose="02020602080505020303" pitchFamily="18" charset="0"/>
              </a:rPr>
              <a:t>exam success.</a:t>
            </a:r>
          </a:p>
          <a:p>
            <a:pPr lvl="1" algn="just"/>
            <a:r>
              <a:rPr lang="en-US" sz="2000" dirty="0">
                <a:latin typeface="Baskerville Old Face" panose="02020602080505020303" pitchFamily="18" charset="0"/>
              </a:rPr>
              <a:t>d. To get the library to double their stock of </a:t>
            </a:r>
            <a:r>
              <a:rPr lang="en-US" sz="2000" dirty="0" smtClean="0">
                <a:latin typeface="Baskerville Old Face" panose="02020602080505020303" pitchFamily="18" charset="0"/>
              </a:rPr>
              <a:t>current course </a:t>
            </a:r>
            <a:r>
              <a:rPr lang="en-US" sz="2000" dirty="0">
                <a:latin typeface="Baskerville Old Face" panose="02020602080505020303" pitchFamily="18" charset="0"/>
              </a:rPr>
              <a:t>books immediately.</a:t>
            </a:r>
          </a:p>
          <a:p>
            <a:pPr lvl="1" algn="just"/>
            <a:r>
              <a:rPr lang="en-US" sz="2000" dirty="0">
                <a:latin typeface="Baskerville Old Face" panose="02020602080505020303" pitchFamily="18" charset="0"/>
              </a:rPr>
              <a:t>e. To reduce average class sizes by half within </a:t>
            </a:r>
            <a:r>
              <a:rPr lang="en-US" sz="2000" dirty="0" smtClean="0">
                <a:latin typeface="Baskerville Old Face" panose="02020602080505020303" pitchFamily="18" charset="0"/>
              </a:rPr>
              <a:t>three months</a:t>
            </a:r>
            <a:r>
              <a:rPr lang="en-US" sz="2000" dirty="0"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sz="2000" dirty="0">
                <a:latin typeface="Baskerville Old Face" panose="02020602080505020303" pitchFamily="18" charset="0"/>
              </a:rPr>
              <a:t>f. To allow students to re-decorate their rooms in </a:t>
            </a:r>
            <a:r>
              <a:rPr lang="en-US" sz="2000" dirty="0" smtClean="0">
                <a:latin typeface="Baskerville Old Face" panose="02020602080505020303" pitchFamily="18" charset="0"/>
              </a:rPr>
              <a:t>establishment owned </a:t>
            </a:r>
            <a:r>
              <a:rPr lang="en-US" sz="2000" dirty="0">
                <a:latin typeface="Baskerville Old Face" panose="02020602080505020303" pitchFamily="18" charset="0"/>
              </a:rPr>
              <a:t>accommodation blocks.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9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50581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Hamid advises executives to engage in this sort of strategic storytelling at three key stages of a company’s evolution: when it is first launched, so that everyone knows where and how the company intends to grow; whenever major changes occur, so that everyone understands how the narrative has changed; and whenever the company’s growth trajectory stalls, to reiterate what the company stands for and how it can overcome the odds. For instance, if a company is facing new competition, the CEO could relate a story from the company’s past about how people came together to find better ways to satisfy customers and thereby protect the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4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0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smtClean="0"/>
              <a:t>Effectively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For everything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beyond brief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and simple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messages, resist the urge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to skip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planning step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Analyzing Situation: Context of message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Defining your Purpose: general 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purpose and </a:t>
            </a:r>
            <a:r>
              <a:rPr lang="en-US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specific purpose.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9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Reality Check: After defining your purpose, verify that the message will be worth the time and effort required to create, send, and receive it.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Will anything change as a result of your message?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Is your purpose realistic?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Is the time right</a:t>
            </a:r>
            <a:r>
              <a:rPr lang="en-US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?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Is your purpose acceptable to your organization?</a:t>
            </a:r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8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2842</Words>
  <Application>Microsoft Office PowerPoint</Application>
  <PresentationFormat>Widescreen</PresentationFormat>
  <Paragraphs>145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Baskerville Old Face</vt:lpstr>
      <vt:lpstr>Century Gothic</vt:lpstr>
      <vt:lpstr>Wingdings 3</vt:lpstr>
      <vt:lpstr>Ion Boardroom</vt:lpstr>
      <vt:lpstr>Planning Business Message</vt:lpstr>
      <vt:lpstr>PowerPoint Presentation</vt:lpstr>
      <vt:lpstr>Communication close-up at Wolff Olins </vt:lpstr>
      <vt:lpstr>PowerPoint Presentation</vt:lpstr>
      <vt:lpstr>PowerPoint Presentation</vt:lpstr>
      <vt:lpstr>PowerPoint Presentation</vt:lpstr>
      <vt:lpstr>PowerPoint Presentation</vt:lpstr>
      <vt:lpstr>Planning Effectively</vt:lpstr>
      <vt:lpstr>PowerPoint Presentation</vt:lpstr>
      <vt:lpstr>Developing an Audience Profile</vt:lpstr>
      <vt:lpstr>PowerPoint Presentation</vt:lpstr>
      <vt:lpstr>PowerPoint Presentation</vt:lpstr>
      <vt:lpstr>PowerPoint Presentation</vt:lpstr>
      <vt:lpstr>Gathering Information</vt:lpstr>
      <vt:lpstr>UnCovERIng AUDIEnCE nEEDS</vt:lpstr>
      <vt:lpstr>Finding your focus</vt:lpstr>
      <vt:lpstr>Providing required information</vt:lpstr>
      <vt:lpstr>PowerPoint Presentation</vt:lpstr>
      <vt:lpstr>PowerPoint Presentation</vt:lpstr>
      <vt:lpstr>Selecting the Best Combination of Media and Channels</vt:lpstr>
      <vt:lpstr>PowerPoint Presentation</vt:lpstr>
      <vt:lpstr>PowerPoint Presentation</vt:lpstr>
      <vt:lpstr>Selecting the Best Combination of Media and Channels</vt:lpstr>
      <vt:lpstr>Written Medium, Digital Channel</vt:lpstr>
      <vt:lpstr>PowerPoint Presentation</vt:lpstr>
      <vt:lpstr>Visual Medium, Print Channel </vt:lpstr>
      <vt:lpstr>Visual Medium, Digital Channel</vt:lpstr>
      <vt:lpstr>The unique Challenges of Communication on Mobile Devices</vt:lpstr>
      <vt:lpstr>PowerPoint Presentation</vt:lpstr>
      <vt:lpstr>Factors to consider when choosing media and channels</vt:lpstr>
      <vt:lpstr>Factors to consider when choosing media and channels</vt:lpstr>
      <vt:lpstr>Factors to consider when choosing media and channels</vt:lpstr>
      <vt:lpstr>Factors to consider when choosing media and channels</vt:lpstr>
      <vt:lpstr>BUSINESS COMMUNICATORS INNOVATING WITH MOBILE</vt:lpstr>
      <vt:lpstr>Training</vt:lpstr>
      <vt:lpstr>Project Management</vt:lpstr>
      <vt:lpstr>Remote Workforce Management</vt:lpstr>
      <vt:lpstr>Recruiting</vt:lpstr>
      <vt:lpstr>Distributed Decision Making</vt:lpstr>
      <vt:lpstr>Mobile Glossary</vt:lpstr>
      <vt:lpstr>Mobile Glossary</vt:lpstr>
      <vt:lpstr>Mobile Glossary</vt:lpstr>
      <vt:lpstr>Mobile Glossary</vt:lpstr>
      <vt:lpstr>Organizing Your information</vt:lpstr>
      <vt:lpstr>PowerPoint Presentation</vt:lpstr>
      <vt:lpstr>Defining Your Main Idea</vt:lpstr>
      <vt:lpstr>PowerPoint Presentation</vt:lpstr>
      <vt:lpstr>Limiting Your Scope</vt:lpstr>
      <vt:lpstr>Choosing between direct and indirect approaches</vt:lpstr>
      <vt:lpstr>PowerPoint Presentation</vt:lpstr>
      <vt:lpstr>OUTLINING YOUR CONTENT</vt:lpstr>
      <vt:lpstr>PowerPoint Presentation</vt:lpstr>
      <vt:lpstr>OUTLINING YOUR CONTENT</vt:lpstr>
      <vt:lpstr>PowerPoint Presentation</vt:lpstr>
      <vt:lpstr>PowerPoint Presentation</vt:lpstr>
      <vt:lpstr>PowerPoint Presentation</vt:lpstr>
      <vt:lpstr>PowerPoint Presentation</vt:lpstr>
      <vt:lpstr>Assignment 4: Planning: Identifying Your Purpose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Business Message</dc:title>
  <dc:creator>noreen shah</dc:creator>
  <cp:lastModifiedBy>noreen shah</cp:lastModifiedBy>
  <cp:revision>47</cp:revision>
  <dcterms:created xsi:type="dcterms:W3CDTF">2023-08-31T02:45:43Z</dcterms:created>
  <dcterms:modified xsi:type="dcterms:W3CDTF">2023-08-31T04:45:49Z</dcterms:modified>
</cp:coreProperties>
</file>