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58"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94"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104124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9348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701FDD-E9AF-4608-B67D-47F7B452D48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509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601052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701FDD-E9AF-4608-B67D-47F7B452D48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2226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59522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17503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21510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36522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9B938F-AB40-4644-A581-0802AD5AC027}"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54383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281707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9B938F-AB40-4644-A581-0802AD5AC027}"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104283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9B938F-AB40-4644-A581-0802AD5AC027}"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123081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B938F-AB40-4644-A581-0802AD5AC027}"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152437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262926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9B938F-AB40-4644-A581-0802AD5AC027}"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E701FDD-E9AF-4608-B67D-47F7B452D483}" type="slidenum">
              <a:rPr lang="en-US" smtClean="0"/>
              <a:t>‹#›</a:t>
            </a:fld>
            <a:endParaRPr lang="en-US"/>
          </a:p>
        </p:txBody>
      </p:sp>
    </p:spTree>
    <p:extLst>
      <p:ext uri="{BB962C8B-B14F-4D97-AF65-F5344CB8AC3E}">
        <p14:creationId xmlns:p14="http://schemas.microsoft.com/office/powerpoint/2010/main" val="327229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9B938F-AB40-4644-A581-0802AD5AC027}" type="datetimeFigureOut">
              <a:rPr lang="en-US" smtClean="0"/>
              <a:t>8/31/2023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E701FDD-E9AF-4608-B67D-47F7B452D483}" type="slidenum">
              <a:rPr lang="en-US" smtClean="0"/>
              <a:t>‹#›</a:t>
            </a:fld>
            <a:endParaRPr lang="en-US"/>
          </a:p>
        </p:txBody>
      </p:sp>
    </p:spTree>
    <p:extLst>
      <p:ext uri="{BB962C8B-B14F-4D97-AF65-F5344CB8AC3E}">
        <p14:creationId xmlns:p14="http://schemas.microsoft.com/office/powerpoint/2010/main" val="41028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Writing Business Messages</a:t>
            </a:r>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t>Lecture 5</a:t>
            </a:r>
          </a:p>
          <a:p>
            <a:r>
              <a:rPr lang="en-US" dirty="0" smtClean="0"/>
              <a:t>Noreen Shah</a:t>
            </a:r>
            <a:endParaRPr lang="en-US" dirty="0"/>
          </a:p>
        </p:txBody>
      </p:sp>
    </p:spTree>
    <p:extLst>
      <p:ext uri="{BB962C8B-B14F-4D97-AF65-F5344CB8AC3E}">
        <p14:creationId xmlns:p14="http://schemas.microsoft.com/office/powerpoint/2010/main" val="114576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bias-free language</a:t>
            </a:r>
            <a:endParaRPr lang="en-US" dirty="0"/>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Bias-free language avoids </a:t>
            </a:r>
            <a:r>
              <a:rPr lang="en-US" dirty="0" smtClean="0">
                <a:solidFill>
                  <a:schemeClr val="tx1"/>
                </a:solidFill>
                <a:latin typeface="Arial" panose="020B0604020202020204" pitchFamily="34" charset="0"/>
                <a:cs typeface="Arial" panose="020B0604020202020204" pitchFamily="34" charset="0"/>
              </a:rPr>
              <a:t>words and </a:t>
            </a:r>
            <a:r>
              <a:rPr lang="en-US" dirty="0">
                <a:solidFill>
                  <a:schemeClr val="tx1"/>
                </a:solidFill>
                <a:latin typeface="Arial" panose="020B0604020202020204" pitchFamily="34" charset="0"/>
                <a:cs typeface="Arial" panose="020B0604020202020204" pitchFamily="34" charset="0"/>
              </a:rPr>
              <a:t>phrases that unfairly </a:t>
            </a:r>
            <a:r>
              <a:rPr lang="en-US" dirty="0" smtClean="0">
                <a:solidFill>
                  <a:schemeClr val="tx1"/>
                </a:solidFill>
                <a:latin typeface="Arial" panose="020B0604020202020204" pitchFamily="34" charset="0"/>
                <a:cs typeface="Arial" panose="020B0604020202020204" pitchFamily="34" charset="0"/>
              </a:rPr>
              <a:t>and even </a:t>
            </a:r>
            <a:r>
              <a:rPr lang="en-US" dirty="0">
                <a:solidFill>
                  <a:schemeClr val="tx1"/>
                </a:solidFill>
                <a:latin typeface="Arial" panose="020B0604020202020204" pitchFamily="34" charset="0"/>
                <a:cs typeface="Arial" panose="020B0604020202020204" pitchFamily="34" charset="0"/>
              </a:rPr>
              <a:t>unethically categorize </a:t>
            </a:r>
            <a:r>
              <a:rPr lang="en-US" dirty="0" smtClean="0">
                <a:solidFill>
                  <a:schemeClr val="tx1"/>
                </a:solidFill>
                <a:latin typeface="Arial" panose="020B0604020202020204" pitchFamily="34" charset="0"/>
                <a:cs typeface="Arial" panose="020B0604020202020204" pitchFamily="34" charset="0"/>
              </a:rPr>
              <a:t>or stigmatize </a:t>
            </a:r>
            <a:r>
              <a:rPr lang="en-US" dirty="0">
                <a:solidFill>
                  <a:schemeClr val="tx1"/>
                </a:solidFill>
                <a:latin typeface="Arial" panose="020B0604020202020204" pitchFamily="34" charset="0"/>
                <a:cs typeface="Arial" panose="020B0604020202020204" pitchFamily="34" charset="0"/>
              </a:rPr>
              <a:t>people</a:t>
            </a:r>
            <a:r>
              <a:rPr lang="en-US" dirty="0" smtClean="0">
                <a:solidFill>
                  <a:schemeClr val="tx1"/>
                </a:solidFill>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2045651" y="2967771"/>
            <a:ext cx="10023345" cy="1887564"/>
          </a:xfrm>
          <a:prstGeom prst="rect">
            <a:avLst/>
          </a:prstGeom>
        </p:spPr>
      </p:pic>
    </p:spTree>
    <p:extLst>
      <p:ext uri="{BB962C8B-B14F-4D97-AF65-F5344CB8AC3E}">
        <p14:creationId xmlns:p14="http://schemas.microsoft.com/office/powerpoint/2010/main" val="301325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286" y="151593"/>
            <a:ext cx="11991428" cy="6554813"/>
          </a:xfrm>
          <a:prstGeom prst="rect">
            <a:avLst/>
          </a:prstGeom>
        </p:spPr>
      </p:pic>
    </p:spTree>
    <p:extLst>
      <p:ext uri="{BB962C8B-B14F-4D97-AF65-F5344CB8AC3E}">
        <p14:creationId xmlns:p14="http://schemas.microsoft.com/office/powerpoint/2010/main" val="367681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Adapting to your audience: building</a:t>
            </a:r>
            <a:br>
              <a:rPr lang="en-US" dirty="0" smtClean="0"/>
            </a:br>
            <a:r>
              <a:rPr lang="en-US" dirty="0" smtClean="0"/>
              <a:t>strong relationships</a:t>
            </a:r>
            <a:endParaRPr lang="en-US" dirty="0"/>
          </a:p>
        </p:txBody>
      </p:sp>
      <p:sp>
        <p:nvSpPr>
          <p:cNvPr id="3" name="Content Placeholder 2"/>
          <p:cNvSpPr>
            <a:spLocks noGrp="1"/>
          </p:cNvSpPr>
          <p:nvPr>
            <p:ph idx="1"/>
          </p:nvPr>
        </p:nvSpPr>
        <p:spPr/>
        <p:txBody>
          <a:bodyPr>
            <a:normAutofit/>
          </a:bodyPr>
          <a:lstStyle/>
          <a:p>
            <a:r>
              <a:rPr lang="en-US" sz="2000" dirty="0" smtClean="0">
                <a:solidFill>
                  <a:schemeClr val="tx1"/>
                </a:solidFill>
                <a:latin typeface="Arial" panose="020B0604020202020204" pitchFamily="34" charset="0"/>
                <a:cs typeface="Arial" panose="020B0604020202020204" pitchFamily="34" charset="0"/>
              </a:rPr>
              <a:t>Establishing your credibility</a:t>
            </a:r>
          </a:p>
          <a:p>
            <a:pPr lvl="1"/>
            <a:r>
              <a:rPr lang="en-US" sz="1800" dirty="0">
                <a:solidFill>
                  <a:schemeClr val="tx1"/>
                </a:solidFill>
                <a:latin typeface="Arial" panose="020B0604020202020204" pitchFamily="34" charset="0"/>
                <a:cs typeface="Arial" panose="020B0604020202020204" pitchFamily="34" charset="0"/>
              </a:rPr>
              <a:t>Honesty</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Objectivity</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Awareness of audience needs</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Credentials, knowledge, and expertise</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Endorsements</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Performance</a:t>
            </a:r>
            <a:r>
              <a:rPr lang="en-US" sz="1800" dirty="0" smtClean="0">
                <a:solidFill>
                  <a:schemeClr val="tx1"/>
                </a:solidFill>
                <a:latin typeface="Arial" panose="020B0604020202020204" pitchFamily="34" charset="0"/>
                <a:cs typeface="Arial" panose="020B0604020202020204" pitchFamily="34" charset="0"/>
              </a:rPr>
              <a:t>.</a:t>
            </a:r>
          </a:p>
          <a:p>
            <a:pPr lvl="1"/>
            <a:r>
              <a:rPr lang="en-US" sz="1800" dirty="0">
                <a:solidFill>
                  <a:schemeClr val="tx1"/>
                </a:solidFill>
                <a:latin typeface="Arial" panose="020B0604020202020204" pitchFamily="34" charset="0"/>
                <a:cs typeface="Arial" panose="020B0604020202020204" pitchFamily="34" charset="0"/>
              </a:rPr>
              <a:t>Sincerity.</a:t>
            </a:r>
            <a:endParaRPr lang="en-US" sz="1800"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89212" y="5282812"/>
            <a:ext cx="7949039" cy="1575188"/>
          </a:xfrm>
          <a:prstGeom prst="rect">
            <a:avLst/>
          </a:prstGeom>
        </p:spPr>
      </p:pic>
    </p:spTree>
    <p:extLst>
      <p:ext uri="{BB962C8B-B14F-4D97-AF65-F5344CB8AC3E}">
        <p14:creationId xmlns:p14="http://schemas.microsoft.com/office/powerpoint/2010/main" val="550458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Projecting your company’s image</a:t>
            </a:r>
            <a:endParaRPr lang="en-US" dirty="0"/>
          </a:p>
        </p:txBody>
      </p:sp>
      <p:sp>
        <p:nvSpPr>
          <p:cNvPr id="3" name="Content Placeholder 2"/>
          <p:cNvSpPr>
            <a:spLocks noGrp="1"/>
          </p:cNvSpPr>
          <p:nvPr>
            <p:ph idx="1"/>
          </p:nvPr>
        </p:nvSpPr>
        <p:spPr/>
        <p:txBody>
          <a:bodyPr>
            <a:normAutofit/>
          </a:bodyPr>
          <a:lstStyle/>
          <a:p>
            <a:pPr algn="just"/>
            <a:r>
              <a:rPr lang="en-US" sz="2000" dirty="0">
                <a:solidFill>
                  <a:schemeClr val="tx1"/>
                </a:solidFill>
                <a:latin typeface="Arial" panose="020B0604020202020204" pitchFamily="34" charset="0"/>
                <a:cs typeface="Arial" panose="020B0604020202020204" pitchFamily="34" charset="0"/>
              </a:rPr>
              <a:t>Your company’s interests </a:t>
            </a:r>
            <a:r>
              <a:rPr lang="en-US" sz="2000" dirty="0" smtClean="0">
                <a:solidFill>
                  <a:schemeClr val="tx1"/>
                </a:solidFill>
                <a:latin typeface="Arial" panose="020B0604020202020204" pitchFamily="34" charset="0"/>
                <a:cs typeface="Arial" panose="020B0604020202020204" pitchFamily="34" charset="0"/>
              </a:rPr>
              <a:t>and reputation </a:t>
            </a:r>
            <a:r>
              <a:rPr lang="en-US" sz="2000" dirty="0">
                <a:solidFill>
                  <a:schemeClr val="tx1"/>
                </a:solidFill>
                <a:latin typeface="Arial" panose="020B0604020202020204" pitchFamily="34" charset="0"/>
                <a:cs typeface="Arial" panose="020B0604020202020204" pitchFamily="34" charset="0"/>
              </a:rPr>
              <a:t>take precedence </a:t>
            </a:r>
            <a:r>
              <a:rPr lang="en-US" sz="2000" dirty="0" smtClean="0">
                <a:solidFill>
                  <a:schemeClr val="tx1"/>
                </a:solidFill>
                <a:latin typeface="Arial" panose="020B0604020202020204" pitchFamily="34" charset="0"/>
                <a:cs typeface="Arial" panose="020B0604020202020204" pitchFamily="34" charset="0"/>
              </a:rPr>
              <a:t>over your </a:t>
            </a:r>
            <a:r>
              <a:rPr lang="en-US" sz="2000" dirty="0">
                <a:solidFill>
                  <a:schemeClr val="tx1"/>
                </a:solidFill>
                <a:latin typeface="Arial" panose="020B0604020202020204" pitchFamily="34" charset="0"/>
                <a:cs typeface="Arial" panose="020B0604020202020204" pitchFamily="34" charset="0"/>
              </a:rPr>
              <a:t>personal views and </a:t>
            </a:r>
            <a:r>
              <a:rPr lang="en-US" sz="2000" dirty="0" smtClean="0">
                <a:solidFill>
                  <a:schemeClr val="tx1"/>
                </a:solidFill>
                <a:latin typeface="Arial" panose="020B0604020202020204" pitchFamily="34" charset="0"/>
                <a:cs typeface="Arial" panose="020B0604020202020204" pitchFamily="34" charset="0"/>
              </a:rPr>
              <a:t>communication style.</a:t>
            </a:r>
          </a:p>
          <a:p>
            <a:pPr algn="just"/>
            <a:r>
              <a:rPr lang="en-US" sz="2000" dirty="0">
                <a:solidFill>
                  <a:schemeClr val="tx1"/>
                </a:solidFill>
                <a:latin typeface="Arial" panose="020B0604020202020204" pitchFamily="34" charset="0"/>
                <a:cs typeface="Arial" panose="020B0604020202020204" pitchFamily="34" charset="0"/>
              </a:rPr>
              <a:t>For instance, because clients entrust thousands or </a:t>
            </a:r>
            <a:r>
              <a:rPr lang="en-US" sz="2000" dirty="0" smtClean="0">
                <a:solidFill>
                  <a:schemeClr val="tx1"/>
                </a:solidFill>
                <a:latin typeface="Arial" panose="020B0604020202020204" pitchFamily="34" charset="0"/>
                <a:cs typeface="Arial" panose="020B0604020202020204" pitchFamily="34" charset="0"/>
              </a:rPr>
              <a:t>millions of </a:t>
            </a:r>
            <a:r>
              <a:rPr lang="en-US" sz="2000" dirty="0">
                <a:solidFill>
                  <a:schemeClr val="tx1"/>
                </a:solidFill>
                <a:latin typeface="Arial" panose="020B0604020202020204" pitchFamily="34" charset="0"/>
                <a:cs typeface="Arial" panose="020B0604020202020204" pitchFamily="34" charset="0"/>
              </a:rPr>
              <a:t>dollars to an investment firm, it must communicate in a style quite different from </a:t>
            </a:r>
            <a:r>
              <a:rPr lang="en-US" sz="2000" dirty="0" smtClean="0">
                <a:solidFill>
                  <a:schemeClr val="tx1"/>
                </a:solidFill>
                <a:latin typeface="Arial" panose="020B0604020202020204" pitchFamily="34" charset="0"/>
                <a:cs typeface="Arial" panose="020B0604020202020204" pitchFamily="34" charset="0"/>
              </a:rPr>
              <a:t>that of </a:t>
            </a:r>
            <a:r>
              <a:rPr lang="en-US" sz="2000" dirty="0">
                <a:solidFill>
                  <a:schemeClr val="tx1"/>
                </a:solidFill>
                <a:latin typeface="Arial" panose="020B0604020202020204" pitchFamily="34" charset="0"/>
                <a:cs typeface="Arial" panose="020B0604020202020204" pitchFamily="34" charset="0"/>
              </a:rPr>
              <a:t>a clothing retailer. And a clothing retailer specializing in high-quality business </a:t>
            </a:r>
            <a:r>
              <a:rPr lang="en-US" sz="2000" dirty="0" smtClean="0">
                <a:solidFill>
                  <a:schemeClr val="tx1"/>
                </a:solidFill>
                <a:latin typeface="Arial" panose="020B0604020202020204" pitchFamily="34" charset="0"/>
                <a:cs typeface="Arial" panose="020B0604020202020204" pitchFamily="34" charset="0"/>
              </a:rPr>
              <a:t>attire communicates </a:t>
            </a:r>
            <a:r>
              <a:rPr lang="en-US" sz="2000" dirty="0">
                <a:solidFill>
                  <a:schemeClr val="tx1"/>
                </a:solidFill>
                <a:latin typeface="Arial" panose="020B0604020202020204" pitchFamily="34" charset="0"/>
                <a:cs typeface="Arial" panose="020B0604020202020204" pitchFamily="34" charset="0"/>
              </a:rPr>
              <a:t>in a different style than a store catering to the latest trends in casual wear.</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470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312203" cy="5087155"/>
          </a:xfrm>
          <a:prstGeom prst="rect">
            <a:avLst/>
          </a:prstGeom>
        </p:spPr>
      </p:pic>
      <p:pic>
        <p:nvPicPr>
          <p:cNvPr id="5" name="Picture 4"/>
          <p:cNvPicPr>
            <a:picLocks noChangeAspect="1"/>
          </p:cNvPicPr>
          <p:nvPr/>
        </p:nvPicPr>
        <p:blipFill>
          <a:blip r:embed="rId3"/>
          <a:stretch>
            <a:fillRect/>
          </a:stretch>
        </p:blipFill>
        <p:spPr>
          <a:xfrm>
            <a:off x="1" y="4956064"/>
            <a:ext cx="12312202" cy="1994391"/>
          </a:xfrm>
          <a:prstGeom prst="rect">
            <a:avLst/>
          </a:prstGeom>
        </p:spPr>
      </p:pic>
    </p:spTree>
    <p:extLst>
      <p:ext uri="{BB962C8B-B14F-4D97-AF65-F5344CB8AC3E}">
        <p14:creationId xmlns:p14="http://schemas.microsoft.com/office/powerpoint/2010/main" val="345834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0304" y="1"/>
            <a:ext cx="12011696" cy="6858000"/>
          </a:xfrm>
          <a:prstGeom prst="rect">
            <a:avLst/>
          </a:prstGeom>
        </p:spPr>
      </p:pic>
    </p:spTree>
    <p:extLst>
      <p:ext uri="{BB962C8B-B14F-4D97-AF65-F5344CB8AC3E}">
        <p14:creationId xmlns:p14="http://schemas.microsoft.com/office/powerpoint/2010/main" val="91995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Adopting the right tone</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Using plain language</a:t>
            </a:r>
          </a:p>
          <a:p>
            <a:r>
              <a:rPr lang="en-US" dirty="0" smtClean="0">
                <a:solidFill>
                  <a:schemeClr val="tx1"/>
                </a:solidFill>
              </a:rPr>
              <a:t>Selecting the active or passive voice</a:t>
            </a: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394888" y="2846630"/>
            <a:ext cx="8587082" cy="4011370"/>
          </a:xfrm>
          <a:prstGeom prst="rect">
            <a:avLst/>
          </a:prstGeom>
        </p:spPr>
      </p:pic>
    </p:spTree>
    <p:extLst>
      <p:ext uri="{BB962C8B-B14F-4D97-AF65-F5344CB8AC3E}">
        <p14:creationId xmlns:p14="http://schemas.microsoft.com/office/powerpoint/2010/main" val="2451558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Composing </a:t>
            </a:r>
            <a:r>
              <a:rPr lang="en-US" dirty="0"/>
              <a:t>Your Message: Choosing</a:t>
            </a:r>
            <a:br>
              <a:rPr lang="en-US" dirty="0"/>
            </a:br>
            <a:r>
              <a:rPr lang="en-US" dirty="0"/>
              <a:t>Powerful Words</a:t>
            </a:r>
            <a:br>
              <a:rPr lang="en-US" dirty="0"/>
            </a:br>
            <a:endParaRPr lang="en-US" dirty="0"/>
          </a:p>
        </p:txBody>
      </p:sp>
      <p:sp>
        <p:nvSpPr>
          <p:cNvPr id="3" name="Content Placeholder 2"/>
          <p:cNvSpPr>
            <a:spLocks noGrp="1"/>
          </p:cNvSpPr>
          <p:nvPr>
            <p:ph idx="1"/>
          </p:nvPr>
        </p:nvSpPr>
        <p:spPr/>
        <p:txBody>
          <a:bodyPr/>
          <a:lstStyle/>
          <a:p>
            <a:pPr algn="just"/>
            <a:r>
              <a:rPr lang="en-US" dirty="0" smtClean="0">
                <a:solidFill>
                  <a:schemeClr val="tx1"/>
                </a:solidFill>
                <a:latin typeface="Arial" panose="020B0604020202020204" pitchFamily="34" charset="0"/>
                <a:cs typeface="Arial" panose="020B0604020202020204" pitchFamily="34" charset="0"/>
              </a:rPr>
              <a:t>UNDERSTANDING DENOTATION AND CONNOTATION</a:t>
            </a:r>
          </a:p>
          <a:p>
            <a:pPr algn="just"/>
            <a:r>
              <a:rPr lang="en-US" dirty="0" smtClean="0">
                <a:solidFill>
                  <a:schemeClr val="tx1"/>
                </a:solidFill>
                <a:latin typeface="Arial" panose="020B0604020202020204" pitchFamily="34" charset="0"/>
                <a:cs typeface="Arial" panose="020B0604020202020204" pitchFamily="34" charset="0"/>
              </a:rPr>
              <a:t>BALANCING ABSTRACT AND CONCRETE WORDS</a:t>
            </a:r>
          </a:p>
          <a:p>
            <a:pPr algn="just"/>
            <a:r>
              <a:rPr lang="en-US" dirty="0" smtClean="0">
                <a:solidFill>
                  <a:schemeClr val="tx1"/>
                </a:solidFill>
                <a:latin typeface="Arial" panose="020B0604020202020204" pitchFamily="34" charset="0"/>
                <a:cs typeface="Arial" panose="020B0604020202020204" pitchFamily="34" charset="0"/>
              </a:rPr>
              <a:t>FINDING WORDS THAT COMMUNICATE WELL</a:t>
            </a:r>
          </a:p>
          <a:p>
            <a:pPr algn="just"/>
            <a:r>
              <a:rPr lang="en-US" dirty="0" smtClean="0">
                <a:solidFill>
                  <a:schemeClr val="tx1"/>
                </a:solidFill>
                <a:latin typeface="Arial" panose="020B0604020202020204" pitchFamily="34" charset="0"/>
                <a:cs typeface="Arial" panose="020B0604020202020204" pitchFamily="34" charset="0"/>
              </a:rPr>
              <a:t>MOBILE APP: The </a:t>
            </a:r>
            <a:r>
              <a:rPr lang="en-US" dirty="0">
                <a:solidFill>
                  <a:schemeClr val="tx1"/>
                </a:solidFill>
                <a:latin typeface="Arial" panose="020B0604020202020204" pitchFamily="34" charset="0"/>
                <a:cs typeface="Arial" panose="020B0604020202020204" pitchFamily="34" charset="0"/>
              </a:rPr>
              <a:t>Advanced English </a:t>
            </a:r>
            <a:r>
              <a:rPr lang="en-US" dirty="0" smtClean="0">
                <a:solidFill>
                  <a:schemeClr val="tx1"/>
                </a:solidFill>
                <a:latin typeface="Arial" panose="020B0604020202020204" pitchFamily="34" charset="0"/>
                <a:cs typeface="Arial" panose="020B0604020202020204" pitchFamily="34" charset="0"/>
              </a:rPr>
              <a:t>Dictionary and </a:t>
            </a:r>
            <a:r>
              <a:rPr lang="en-US" dirty="0">
                <a:solidFill>
                  <a:schemeClr val="tx1"/>
                </a:solidFill>
                <a:latin typeface="Arial" panose="020B0604020202020204" pitchFamily="34" charset="0"/>
                <a:cs typeface="Arial" panose="020B0604020202020204" pitchFamily="34" charset="0"/>
              </a:rPr>
              <a:t>Thesaurus helps you find </a:t>
            </a:r>
            <a:r>
              <a:rPr lang="en-US" dirty="0" smtClean="0">
                <a:solidFill>
                  <a:schemeClr val="tx1"/>
                </a:solidFill>
                <a:latin typeface="Arial" panose="020B0604020202020204" pitchFamily="34" charset="0"/>
                <a:cs typeface="Arial" panose="020B0604020202020204" pitchFamily="34" charset="0"/>
              </a:rPr>
              <a:t>the right </a:t>
            </a:r>
            <a:r>
              <a:rPr lang="en-US" dirty="0">
                <a:solidFill>
                  <a:schemeClr val="tx1"/>
                </a:solidFill>
                <a:latin typeface="Arial" panose="020B0604020202020204" pitchFamily="34" charset="0"/>
                <a:cs typeface="Arial" panose="020B0604020202020204" pitchFamily="34" charset="0"/>
              </a:rPr>
              <a:t>word by organizing </a:t>
            </a:r>
            <a:r>
              <a:rPr lang="en-US" dirty="0" smtClean="0">
                <a:solidFill>
                  <a:schemeClr val="tx1"/>
                </a:solidFill>
                <a:latin typeface="Arial" panose="020B0604020202020204" pitchFamily="34" charset="0"/>
                <a:cs typeface="Arial" panose="020B0604020202020204" pitchFamily="34" charset="0"/>
              </a:rPr>
              <a:t>words according </a:t>
            </a:r>
            <a:r>
              <a:rPr lang="en-US" dirty="0">
                <a:solidFill>
                  <a:schemeClr val="tx1"/>
                </a:solidFill>
                <a:latin typeface="Arial" panose="020B0604020202020204" pitchFamily="34" charset="0"/>
                <a:cs typeface="Arial" panose="020B0604020202020204" pitchFamily="34" charset="0"/>
              </a:rPr>
              <a:t>to their relationship </a:t>
            </a:r>
            <a:r>
              <a:rPr lang="en-US" dirty="0" smtClean="0">
                <a:solidFill>
                  <a:schemeClr val="tx1"/>
                </a:solidFill>
                <a:latin typeface="Arial" panose="020B0604020202020204" pitchFamily="34" charset="0"/>
                <a:cs typeface="Arial" panose="020B0604020202020204" pitchFamily="34" charset="0"/>
              </a:rPr>
              <a:t>with other </a:t>
            </a:r>
            <a:r>
              <a:rPr lang="en-US" dirty="0">
                <a:solidFill>
                  <a:schemeClr val="tx1"/>
                </a:solidFill>
                <a:latin typeface="Arial" panose="020B0604020202020204" pitchFamily="34" charset="0"/>
                <a:cs typeface="Arial" panose="020B0604020202020204" pitchFamily="34" charset="0"/>
              </a:rPr>
              <a:t>words.</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63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742" y="-902767"/>
            <a:ext cx="12245483" cy="8663533"/>
          </a:xfrm>
          <a:prstGeom prst="rect">
            <a:avLst/>
          </a:prstGeom>
        </p:spPr>
      </p:pic>
    </p:spTree>
    <p:extLst>
      <p:ext uri="{BB962C8B-B14F-4D97-AF65-F5344CB8AC3E}">
        <p14:creationId xmlns:p14="http://schemas.microsoft.com/office/powerpoint/2010/main" val="373005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789" y="0"/>
            <a:ext cx="12063211" cy="6858000"/>
          </a:xfrm>
          <a:prstGeom prst="rect">
            <a:avLst/>
          </a:prstGeom>
        </p:spPr>
      </p:pic>
    </p:spTree>
    <p:extLst>
      <p:ext uri="{BB962C8B-B14F-4D97-AF65-F5344CB8AC3E}">
        <p14:creationId xmlns:p14="http://schemas.microsoft.com/office/powerpoint/2010/main" val="249645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Close-up At</a:t>
            </a:r>
            <a:r>
              <a:rPr lang="en-US" dirty="0"/>
              <a:t/>
            </a:r>
            <a:br>
              <a:rPr lang="en-US" dirty="0"/>
            </a:br>
            <a:r>
              <a:rPr lang="en-US" dirty="0"/>
              <a:t>She Takes on the World</a:t>
            </a:r>
            <a:br>
              <a:rPr lang="en-US" dirty="0"/>
            </a:br>
            <a:endParaRPr lang="en-US" dirty="0"/>
          </a:p>
        </p:txBody>
      </p:sp>
      <p:sp>
        <p:nvSpPr>
          <p:cNvPr id="3" name="Content Placeholder 2"/>
          <p:cNvSpPr>
            <a:spLocks noGrp="1"/>
          </p:cNvSpPr>
          <p:nvPr>
            <p:ph idx="1"/>
          </p:nvPr>
        </p:nvSpPr>
        <p:spPr>
          <a:xfrm>
            <a:off x="1584101" y="2133600"/>
            <a:ext cx="9920511" cy="3777622"/>
          </a:xfrm>
        </p:spPr>
        <p:txBody>
          <a:bodyPr>
            <a:normAutofit fontScale="92500" lnSpcReduction="20000"/>
          </a:bodyPr>
          <a:lstStyle/>
          <a:p>
            <a:pPr marL="0" indent="0" algn="just">
              <a:buNone/>
            </a:pPr>
            <a:r>
              <a:rPr lang="en-US" sz="2400" dirty="0">
                <a:latin typeface="Arial" panose="020B0604020202020204" pitchFamily="34" charset="0"/>
                <a:cs typeface="Arial" panose="020B0604020202020204" pitchFamily="34" charset="0"/>
              </a:rPr>
              <a:t>Natalie </a:t>
            </a: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is not a dreamer of small dreams. Here’s </a:t>
            </a:r>
            <a:r>
              <a:rPr lang="en-US" sz="2400" dirty="0" smtClean="0">
                <a:latin typeface="Arial" panose="020B0604020202020204" pitchFamily="34" charset="0"/>
                <a:cs typeface="Arial" panose="020B0604020202020204" pitchFamily="34" charset="0"/>
              </a:rPr>
              <a:t>how she </a:t>
            </a:r>
            <a:r>
              <a:rPr lang="en-US" sz="2400" dirty="0">
                <a:latin typeface="Arial" panose="020B0604020202020204" pitchFamily="34" charset="0"/>
                <a:cs typeface="Arial" panose="020B0604020202020204" pitchFamily="34" charset="0"/>
              </a:rPr>
              <a:t>introduces herself on one of her online profiles: “My name </a:t>
            </a:r>
            <a:r>
              <a:rPr lang="en-US" sz="2400" dirty="0" smtClean="0">
                <a:latin typeface="Arial" panose="020B0604020202020204" pitchFamily="34" charset="0"/>
                <a:cs typeface="Arial" panose="020B0604020202020204" pitchFamily="34" charset="0"/>
              </a:rPr>
              <a:t>is Natalie </a:t>
            </a: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and I want to change the world.” For </a:t>
            </a:r>
            <a:r>
              <a:rPr lang="en-US" sz="2400" dirty="0" err="1" smtClean="0">
                <a:latin typeface="Arial" panose="020B0604020202020204" pitchFamily="34" charset="0"/>
                <a:cs typeface="Arial" panose="020B0604020202020204" pitchFamily="34" charset="0"/>
              </a:rPr>
              <a:t>MacNeil</a:t>
            </a:r>
            <a:r>
              <a:rPr lang="en-US" sz="2400" dirty="0" smtClean="0">
                <a:latin typeface="Arial" panose="020B0604020202020204" pitchFamily="34" charset="0"/>
                <a:cs typeface="Arial" panose="020B0604020202020204" pitchFamily="34" charset="0"/>
              </a:rPr>
              <a:t>, that </a:t>
            </a:r>
            <a:r>
              <a:rPr lang="en-US" sz="2400" dirty="0">
                <a:latin typeface="Arial" panose="020B0604020202020204" pitchFamily="34" charset="0"/>
                <a:cs typeface="Arial" panose="020B0604020202020204" pitchFamily="34" charset="0"/>
              </a:rPr>
              <a:t>change means inspiring and helping women launch </a:t>
            </a:r>
            <a:r>
              <a:rPr lang="en-US" sz="2400" dirty="0" smtClean="0">
                <a:latin typeface="Arial" panose="020B0604020202020204" pitchFamily="34" charset="0"/>
                <a:cs typeface="Arial" panose="020B0604020202020204" pitchFamily="34" charset="0"/>
              </a:rPr>
              <a:t>their own </a:t>
            </a:r>
            <a:r>
              <a:rPr lang="en-US" sz="2400" dirty="0">
                <a:latin typeface="Arial" panose="020B0604020202020204" pitchFamily="34" charset="0"/>
                <a:cs typeface="Arial" panose="020B0604020202020204" pitchFamily="34" charset="0"/>
              </a:rPr>
              <a:t>businesses and take more control over their careers. As </a:t>
            </a:r>
            <a:r>
              <a:rPr lang="en-US" sz="2400" dirty="0" smtClean="0">
                <a:latin typeface="Arial" panose="020B0604020202020204" pitchFamily="34" charset="0"/>
                <a:cs typeface="Arial" panose="020B0604020202020204" pitchFamily="34" charset="0"/>
              </a:rPr>
              <a:t>she puts </a:t>
            </a:r>
            <a:r>
              <a:rPr lang="en-US" sz="2400" dirty="0">
                <a:latin typeface="Arial" panose="020B0604020202020204" pitchFamily="34" charset="0"/>
                <a:cs typeface="Arial" panose="020B0604020202020204" pitchFamily="34" charset="0"/>
              </a:rPr>
              <a:t>it, “I want to see more women leading companies, </a:t>
            </a:r>
            <a:r>
              <a:rPr lang="en-US" sz="2400" dirty="0" smtClean="0">
                <a:latin typeface="Arial" panose="020B0604020202020204" pitchFamily="34" charset="0"/>
                <a:cs typeface="Arial" panose="020B0604020202020204" pitchFamily="34" charset="0"/>
              </a:rPr>
              <a:t>organizations, and </a:t>
            </a:r>
            <a:r>
              <a:rPr lang="en-US" sz="2400" dirty="0">
                <a:latin typeface="Arial" panose="020B0604020202020204" pitchFamily="34" charset="0"/>
                <a:cs typeface="Arial" panose="020B0604020202020204" pitchFamily="34" charset="0"/>
              </a:rPr>
              <a:t>countries</a:t>
            </a:r>
            <a:r>
              <a:rPr lang="en-US" sz="2400" dirty="0" smtClean="0">
                <a:latin typeface="Arial" panose="020B0604020202020204" pitchFamily="34" charset="0"/>
                <a:cs typeface="Arial" panose="020B0604020202020204" pitchFamily="34" charset="0"/>
              </a:rPr>
              <a:t>.”</a:t>
            </a:r>
          </a:p>
          <a:p>
            <a:pPr marL="0" indent="0" algn="just">
              <a:buNone/>
            </a:pP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knows a thing or two about launching a </a:t>
            </a:r>
            <a:r>
              <a:rPr lang="en-US" sz="2400" dirty="0" smtClean="0">
                <a:latin typeface="Arial" panose="020B0604020202020204" pitchFamily="34" charset="0"/>
                <a:cs typeface="Arial" panose="020B0604020202020204" pitchFamily="34" charset="0"/>
              </a:rPr>
              <a:t>business. She </a:t>
            </a:r>
            <a:r>
              <a:rPr lang="en-US" sz="2400" dirty="0">
                <a:latin typeface="Arial" panose="020B0604020202020204" pitchFamily="34" charset="0"/>
                <a:cs typeface="Arial" panose="020B0604020202020204" pitchFamily="34" charset="0"/>
              </a:rPr>
              <a:t>started her first when she was 18 and by her mid-20s </a:t>
            </a:r>
            <a:r>
              <a:rPr lang="en-US" sz="2400" dirty="0" smtClean="0">
                <a:latin typeface="Arial" panose="020B0604020202020204" pitchFamily="34" charset="0"/>
                <a:cs typeface="Arial" panose="020B0604020202020204" pitchFamily="34" charset="0"/>
              </a:rPr>
              <a:t>had founded </a:t>
            </a:r>
            <a:r>
              <a:rPr lang="en-US" sz="2400" dirty="0">
                <a:latin typeface="Arial" panose="020B0604020202020204" pitchFamily="34" charset="0"/>
                <a:cs typeface="Arial" panose="020B0604020202020204" pitchFamily="34" charset="0"/>
              </a:rPr>
              <a:t>or cofounded a small portfolio of companies, </a:t>
            </a:r>
            <a:r>
              <a:rPr lang="en-US" sz="2400" dirty="0" smtClean="0">
                <a:latin typeface="Arial" panose="020B0604020202020204" pitchFamily="34" charset="0"/>
                <a:cs typeface="Arial" panose="020B0604020202020204" pitchFamily="34" charset="0"/>
              </a:rPr>
              <a:t>including an </a:t>
            </a:r>
            <a:r>
              <a:rPr lang="en-US" sz="2400" dirty="0">
                <a:latin typeface="Arial" panose="020B0604020202020204" pitchFamily="34" charset="0"/>
                <a:cs typeface="Arial" panose="020B0604020202020204" pitchFamily="34" charset="0"/>
              </a:rPr>
              <a:t>Emmy-winning digital media production company, a </a:t>
            </a:r>
            <a:r>
              <a:rPr lang="en-US" sz="2400" dirty="0" smtClean="0">
                <a:latin typeface="Arial" panose="020B0604020202020204" pitchFamily="34" charset="0"/>
                <a:cs typeface="Arial" panose="020B0604020202020204" pitchFamily="34" charset="0"/>
              </a:rPr>
              <a:t>collaborative workspace </a:t>
            </a:r>
            <a:r>
              <a:rPr lang="en-US" sz="2400" dirty="0">
                <a:latin typeface="Arial" panose="020B0604020202020204" pitchFamily="34" charset="0"/>
                <a:cs typeface="Arial" panose="020B0604020202020204" pitchFamily="34" charset="0"/>
              </a:rPr>
              <a:t>for entrepreneurs in the early startup phase, </a:t>
            </a:r>
            <a:r>
              <a:rPr lang="en-US" sz="2400" dirty="0" smtClean="0">
                <a:latin typeface="Arial" panose="020B0604020202020204" pitchFamily="34" charset="0"/>
                <a:cs typeface="Arial" panose="020B0604020202020204" pitchFamily="34" charset="0"/>
              </a:rPr>
              <a:t>and She </a:t>
            </a:r>
            <a:r>
              <a:rPr lang="en-US" sz="2400" dirty="0">
                <a:latin typeface="Arial" panose="020B0604020202020204" pitchFamily="34" charset="0"/>
                <a:cs typeface="Arial" panose="020B0604020202020204" pitchFamily="34" charset="0"/>
              </a:rPr>
              <a:t>Takes on the World, which </a:t>
            </a: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describes as “a </a:t>
            </a:r>
            <a:r>
              <a:rPr lang="en-US" sz="2400" dirty="0" smtClean="0">
                <a:latin typeface="Arial" panose="020B0604020202020204" pitchFamily="34" charset="0"/>
                <a:cs typeface="Arial" panose="020B0604020202020204" pitchFamily="34" charset="0"/>
              </a:rPr>
              <a:t>training platform </a:t>
            </a:r>
            <a:r>
              <a:rPr lang="en-US" sz="2400" dirty="0">
                <a:latin typeface="Arial" panose="020B0604020202020204" pitchFamily="34" charset="0"/>
                <a:cs typeface="Arial" panose="020B0604020202020204" pitchFamily="34" charset="0"/>
              </a:rPr>
              <a:t>and community for women entrepreneurs.”</a:t>
            </a:r>
          </a:p>
          <a:p>
            <a:pPr marL="0" indent="0">
              <a:buNone/>
            </a:pPr>
            <a:endParaRPr lang="en-US" dirty="0"/>
          </a:p>
        </p:txBody>
      </p:sp>
    </p:spTree>
    <p:extLst>
      <p:ext uri="{BB962C8B-B14F-4D97-AF65-F5344CB8AC3E}">
        <p14:creationId xmlns:p14="http://schemas.microsoft.com/office/powerpoint/2010/main" val="60370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304" y="43616"/>
            <a:ext cx="12011696" cy="6770767"/>
          </a:xfrm>
          <a:prstGeom prst="rect">
            <a:avLst/>
          </a:prstGeom>
        </p:spPr>
      </p:pic>
    </p:spTree>
    <p:extLst>
      <p:ext uri="{BB962C8B-B14F-4D97-AF65-F5344CB8AC3E}">
        <p14:creationId xmlns:p14="http://schemas.microsoft.com/office/powerpoint/2010/main" val="3828044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Your Message:</a:t>
            </a:r>
            <a:br>
              <a:rPr lang="en-US" dirty="0"/>
            </a:br>
            <a:r>
              <a:rPr lang="en-US" dirty="0"/>
              <a:t>Creating Effective Sentences</a:t>
            </a:r>
            <a:endParaRPr lang="en-US" dirty="0"/>
          </a:p>
        </p:txBody>
      </p:sp>
      <p:sp>
        <p:nvSpPr>
          <p:cNvPr id="3" name="Content Placeholder 2"/>
          <p:cNvSpPr>
            <a:spLocks noGrp="1"/>
          </p:cNvSpPr>
          <p:nvPr>
            <p:ph idx="1"/>
          </p:nvPr>
        </p:nvSpPr>
        <p:spPr>
          <a:xfrm>
            <a:off x="1931831" y="2133599"/>
            <a:ext cx="10148552" cy="4602051"/>
          </a:xfrm>
        </p:spPr>
        <p:txBody>
          <a:bodyPr>
            <a:noAutofit/>
          </a:bodyPr>
          <a:lstStyle/>
          <a:p>
            <a:r>
              <a:rPr lang="en-US" sz="1600" dirty="0" smtClean="0">
                <a:solidFill>
                  <a:schemeClr val="tx1"/>
                </a:solidFill>
                <a:latin typeface="Arial" panose="020B0604020202020204" pitchFamily="34" charset="0"/>
                <a:cs typeface="Arial" panose="020B0604020202020204" pitchFamily="34" charset="0"/>
              </a:rPr>
              <a:t>CHOOSING FROM THE FOUR TYPES OF SENTENCES:</a:t>
            </a:r>
          </a:p>
          <a:p>
            <a:r>
              <a:rPr lang="en-US" sz="1600" dirty="0" smtClean="0">
                <a:solidFill>
                  <a:schemeClr val="tx1"/>
                </a:solidFill>
                <a:latin typeface="Arial" panose="020B0604020202020204" pitchFamily="34" charset="0"/>
                <a:cs typeface="Arial" panose="020B0604020202020204" pitchFamily="34" charset="0"/>
              </a:rPr>
              <a:t>USING SENTENCE STYLE TO EMPHASIZE KEY THOUGHTS:</a:t>
            </a:r>
          </a:p>
          <a:p>
            <a:r>
              <a:rPr lang="en-US" sz="1600" dirty="0" smtClean="0">
                <a:solidFill>
                  <a:schemeClr val="tx1"/>
                </a:solidFill>
                <a:latin typeface="Arial" panose="020B0604020202020204" pitchFamily="34" charset="0"/>
                <a:cs typeface="Arial" panose="020B0604020202020204" pitchFamily="34" charset="0"/>
              </a:rPr>
              <a:t>Consider </a:t>
            </a:r>
            <a:r>
              <a:rPr lang="en-US" sz="1600" dirty="0">
                <a:solidFill>
                  <a:schemeClr val="tx1"/>
                </a:solidFill>
                <a:latin typeface="Arial" panose="020B0604020202020204" pitchFamily="34" charset="0"/>
                <a:cs typeface="Arial" panose="020B0604020202020204" pitchFamily="34" charset="0"/>
              </a:rPr>
              <a:t>this sentence:</a:t>
            </a:r>
          </a:p>
          <a:p>
            <a:pPr marL="0" indent="0" algn="ctr">
              <a:buNone/>
            </a:pPr>
            <a:r>
              <a:rPr lang="en-US" sz="1600" i="1" dirty="0" smtClean="0">
                <a:solidFill>
                  <a:schemeClr val="tx1"/>
                </a:solidFill>
                <a:latin typeface="Arial" panose="020B0604020202020204" pitchFamily="34" charset="0"/>
                <a:cs typeface="Arial" panose="020B0604020202020204" pitchFamily="34" charset="0"/>
              </a:rPr>
              <a:t> The </a:t>
            </a:r>
            <a:r>
              <a:rPr lang="en-US" sz="1600" i="1" dirty="0">
                <a:solidFill>
                  <a:schemeClr val="tx1"/>
                </a:solidFill>
                <a:latin typeface="Arial" panose="020B0604020202020204" pitchFamily="34" charset="0"/>
                <a:cs typeface="Arial" panose="020B0604020202020204" pitchFamily="34" charset="0"/>
              </a:rPr>
              <a:t>chairperson called for a vote of the shareholders.</a:t>
            </a:r>
          </a:p>
          <a:p>
            <a:r>
              <a:rPr lang="en-US" sz="1600" dirty="0">
                <a:solidFill>
                  <a:schemeClr val="tx1"/>
                </a:solidFill>
                <a:latin typeface="Arial" panose="020B0604020202020204" pitchFamily="34" charset="0"/>
                <a:cs typeface="Arial" panose="020B0604020202020204" pitchFamily="34" charset="0"/>
              </a:rPr>
              <a:t>To emphasize the importance of the chairperson, you might describe her more fully:</a:t>
            </a:r>
          </a:p>
          <a:p>
            <a:pPr marL="0" indent="0" algn="ctr">
              <a:buNone/>
            </a:pPr>
            <a:r>
              <a:rPr lang="en-US" sz="1600" i="1" dirty="0">
                <a:solidFill>
                  <a:schemeClr val="tx1"/>
                </a:solidFill>
                <a:latin typeface="Arial" panose="020B0604020202020204" pitchFamily="34" charset="0"/>
                <a:cs typeface="Arial" panose="020B0604020202020204" pitchFamily="34" charset="0"/>
              </a:rPr>
              <a:t>Having considerable experience in corporate takeover battles, the chairperson called </a:t>
            </a:r>
            <a:r>
              <a:rPr lang="en-US" sz="1600" i="1" dirty="0" smtClean="0">
                <a:solidFill>
                  <a:schemeClr val="tx1"/>
                </a:solidFill>
                <a:latin typeface="Arial" panose="020B0604020202020204" pitchFamily="34" charset="0"/>
                <a:cs typeface="Arial" panose="020B0604020202020204" pitchFamily="34" charset="0"/>
              </a:rPr>
              <a:t>for a </a:t>
            </a:r>
            <a:r>
              <a:rPr lang="en-US" sz="1600" i="1" dirty="0">
                <a:solidFill>
                  <a:schemeClr val="tx1"/>
                </a:solidFill>
                <a:latin typeface="Arial" panose="020B0604020202020204" pitchFamily="34" charset="0"/>
                <a:cs typeface="Arial" panose="020B0604020202020204" pitchFamily="34" charset="0"/>
              </a:rPr>
              <a:t>vote of the shareholders.</a:t>
            </a:r>
          </a:p>
          <a:p>
            <a:r>
              <a:rPr lang="en-US" sz="1600" dirty="0">
                <a:solidFill>
                  <a:schemeClr val="tx1"/>
                </a:solidFill>
                <a:latin typeface="Arial" panose="020B0604020202020204" pitchFamily="34" charset="0"/>
                <a:cs typeface="Arial" panose="020B0604020202020204" pitchFamily="34" charset="0"/>
              </a:rPr>
              <a:t>You can increase the emphasis even more by adding a separate, short sentence to </a:t>
            </a:r>
            <a:r>
              <a:rPr lang="en-US" sz="1600" dirty="0" smtClean="0">
                <a:solidFill>
                  <a:schemeClr val="tx1"/>
                </a:solidFill>
                <a:latin typeface="Arial" panose="020B0604020202020204" pitchFamily="34" charset="0"/>
                <a:cs typeface="Arial" panose="020B0604020202020204" pitchFamily="34" charset="0"/>
              </a:rPr>
              <a:t>augment the </a:t>
            </a:r>
            <a:r>
              <a:rPr lang="en-US" sz="1600" dirty="0">
                <a:solidFill>
                  <a:schemeClr val="tx1"/>
                </a:solidFill>
                <a:latin typeface="Arial" panose="020B0604020202020204" pitchFamily="34" charset="0"/>
                <a:cs typeface="Arial" panose="020B0604020202020204" pitchFamily="34" charset="0"/>
              </a:rPr>
              <a:t>first:</a:t>
            </a:r>
          </a:p>
          <a:p>
            <a:pPr marL="0" indent="0" algn="ctr">
              <a:buNone/>
            </a:pPr>
            <a:r>
              <a:rPr lang="en-US" sz="1600" i="1" dirty="0">
                <a:solidFill>
                  <a:schemeClr val="tx1"/>
                </a:solidFill>
                <a:latin typeface="Arial" panose="020B0604020202020204" pitchFamily="34" charset="0"/>
                <a:cs typeface="Arial" panose="020B0604020202020204" pitchFamily="34" charset="0"/>
              </a:rPr>
              <a:t>The chairperson called for a vote of the shareholders. She has considerable </a:t>
            </a:r>
            <a:r>
              <a:rPr lang="en-US" sz="1600" i="1" dirty="0" smtClean="0">
                <a:solidFill>
                  <a:schemeClr val="tx1"/>
                </a:solidFill>
                <a:latin typeface="Arial" panose="020B0604020202020204" pitchFamily="34" charset="0"/>
                <a:cs typeface="Arial" panose="020B0604020202020204" pitchFamily="34" charset="0"/>
              </a:rPr>
              <a:t>experience in </a:t>
            </a:r>
            <a:r>
              <a:rPr lang="en-US" sz="1600" i="1" dirty="0">
                <a:solidFill>
                  <a:schemeClr val="tx1"/>
                </a:solidFill>
                <a:latin typeface="Arial" panose="020B0604020202020204" pitchFamily="34" charset="0"/>
                <a:cs typeface="Arial" panose="020B0604020202020204" pitchFamily="34" charset="0"/>
              </a:rPr>
              <a:t>corporate takeover battles.</a:t>
            </a:r>
          </a:p>
          <a:p>
            <a:r>
              <a:rPr lang="en-US" sz="1600" dirty="0">
                <a:solidFill>
                  <a:schemeClr val="tx1"/>
                </a:solidFill>
                <a:latin typeface="Arial" panose="020B0604020202020204" pitchFamily="34" charset="0"/>
                <a:cs typeface="Arial" panose="020B0604020202020204" pitchFamily="34" charset="0"/>
              </a:rPr>
              <a:t>You can also call attention to a thought by making it the subject of the sentence. </a:t>
            </a:r>
            <a:r>
              <a:rPr lang="en-US" sz="1600" dirty="0" smtClean="0">
                <a:solidFill>
                  <a:schemeClr val="tx1"/>
                </a:solidFill>
                <a:latin typeface="Arial" panose="020B0604020202020204" pitchFamily="34" charset="0"/>
                <a:cs typeface="Arial" panose="020B0604020202020204" pitchFamily="34" charset="0"/>
              </a:rPr>
              <a:t>In the </a:t>
            </a:r>
            <a:r>
              <a:rPr lang="en-US" sz="1600" dirty="0">
                <a:solidFill>
                  <a:schemeClr val="tx1"/>
                </a:solidFill>
                <a:latin typeface="Arial" panose="020B0604020202020204" pitchFamily="34" charset="0"/>
                <a:cs typeface="Arial" panose="020B0604020202020204" pitchFamily="34" charset="0"/>
              </a:rPr>
              <a:t>following example, the emphasis is on the person:</a:t>
            </a:r>
          </a:p>
          <a:p>
            <a:pPr marL="0" indent="0" algn="ctr">
              <a:buNone/>
            </a:pPr>
            <a:r>
              <a:rPr lang="en-US" sz="1600" i="1" dirty="0">
                <a:solidFill>
                  <a:schemeClr val="tx1"/>
                </a:solidFill>
                <a:latin typeface="Arial" panose="020B0604020202020204" pitchFamily="34" charset="0"/>
                <a:cs typeface="Arial" panose="020B0604020202020204" pitchFamily="34" charset="0"/>
              </a:rPr>
              <a:t>I can write letters much more quickly by using voice dictation.</a:t>
            </a:r>
          </a:p>
        </p:txBody>
      </p:sp>
    </p:spTree>
    <p:extLst>
      <p:ext uri="{BB962C8B-B14F-4D97-AF65-F5344CB8AC3E}">
        <p14:creationId xmlns:p14="http://schemas.microsoft.com/office/powerpoint/2010/main" val="145852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Effective Sentences</a:t>
            </a:r>
          </a:p>
        </p:txBody>
      </p:sp>
      <p:sp>
        <p:nvSpPr>
          <p:cNvPr id="3" name="Content Placeholder 2"/>
          <p:cNvSpPr>
            <a:spLocks noGrp="1"/>
          </p:cNvSpPr>
          <p:nvPr>
            <p:ph idx="1"/>
          </p:nvPr>
        </p:nvSpPr>
        <p:spPr/>
        <p:txBody>
          <a:bodyPr>
            <a:normAutofit/>
          </a:bodyPr>
          <a:lstStyle/>
          <a:p>
            <a:r>
              <a:rPr lang="en-US" sz="2000" dirty="0">
                <a:solidFill>
                  <a:schemeClr val="tx1"/>
                </a:solidFill>
                <a:latin typeface="Arial" panose="020B0604020202020204" pitchFamily="34" charset="0"/>
                <a:cs typeface="Arial" panose="020B0604020202020204" pitchFamily="34" charset="0"/>
              </a:rPr>
              <a:t>By changing the subject, however, the voice dictation capability takes center stage:</a:t>
            </a:r>
          </a:p>
          <a:p>
            <a:pPr marL="0" indent="0" algn="ctr">
              <a:buNone/>
            </a:pPr>
            <a:r>
              <a:rPr lang="en-US" sz="2000" i="1" dirty="0">
                <a:solidFill>
                  <a:schemeClr val="tx1"/>
                </a:solidFill>
                <a:latin typeface="Arial" panose="020B0604020202020204" pitchFamily="34" charset="0"/>
                <a:cs typeface="Arial" panose="020B0604020202020204" pitchFamily="34" charset="0"/>
              </a:rPr>
              <a:t>Using voice dictation enables me to write letters much more quickly.</a:t>
            </a:r>
          </a:p>
          <a:p>
            <a:r>
              <a:rPr lang="en-US" sz="2000" dirty="0">
                <a:solidFill>
                  <a:schemeClr val="tx1"/>
                </a:solidFill>
                <a:latin typeface="Arial" panose="020B0604020202020204" pitchFamily="34" charset="0"/>
                <a:cs typeface="Arial" panose="020B0604020202020204" pitchFamily="34" charset="0"/>
              </a:rPr>
              <a:t>Another way to emphasize an idea (in this instance, the idea of stimulating </a:t>
            </a:r>
            <a:r>
              <a:rPr lang="en-US" sz="2000" dirty="0" smtClean="0">
                <a:solidFill>
                  <a:schemeClr val="tx1"/>
                </a:solidFill>
                <a:latin typeface="Arial" panose="020B0604020202020204" pitchFamily="34" charset="0"/>
                <a:cs typeface="Arial" panose="020B0604020202020204" pitchFamily="34" charset="0"/>
              </a:rPr>
              <a:t>demand) is </a:t>
            </a:r>
            <a:r>
              <a:rPr lang="en-US" sz="2000" dirty="0">
                <a:solidFill>
                  <a:schemeClr val="tx1"/>
                </a:solidFill>
                <a:latin typeface="Arial" panose="020B0604020202020204" pitchFamily="34" charset="0"/>
                <a:cs typeface="Arial" panose="020B0604020202020204" pitchFamily="34" charset="0"/>
              </a:rPr>
              <a:t>to place it either at the beginning or at the end of a sentence:</a:t>
            </a:r>
          </a:p>
          <a:p>
            <a:pPr marL="0" indent="0" algn="ctr">
              <a:buNone/>
            </a:pPr>
            <a:r>
              <a:rPr lang="en-US" sz="2000" b="1" i="1" dirty="0">
                <a:solidFill>
                  <a:schemeClr val="tx1"/>
                </a:solidFill>
                <a:latin typeface="Arial" panose="020B0604020202020204" pitchFamily="34" charset="0"/>
                <a:cs typeface="Arial" panose="020B0604020202020204" pitchFamily="34" charset="0"/>
              </a:rPr>
              <a:t>Less emphatic: </a:t>
            </a:r>
            <a:r>
              <a:rPr lang="en-US" sz="2000" i="1" dirty="0">
                <a:solidFill>
                  <a:schemeClr val="tx1"/>
                </a:solidFill>
                <a:latin typeface="Arial" panose="020B0604020202020204" pitchFamily="34" charset="0"/>
                <a:cs typeface="Arial" panose="020B0604020202020204" pitchFamily="34" charset="0"/>
              </a:rPr>
              <a:t>We are cutting the price to stimulate demand.</a:t>
            </a:r>
          </a:p>
          <a:p>
            <a:pPr marL="0" indent="0" algn="ctr">
              <a:buNone/>
            </a:pPr>
            <a:r>
              <a:rPr lang="en-US" sz="2000" b="1" i="1" dirty="0">
                <a:solidFill>
                  <a:schemeClr val="tx1"/>
                </a:solidFill>
                <a:latin typeface="Arial" panose="020B0604020202020204" pitchFamily="34" charset="0"/>
                <a:cs typeface="Arial" panose="020B0604020202020204" pitchFamily="34" charset="0"/>
              </a:rPr>
              <a:t>More emphatic: </a:t>
            </a:r>
            <a:r>
              <a:rPr lang="en-US" sz="2000" i="1" dirty="0">
                <a:solidFill>
                  <a:schemeClr val="tx1"/>
                </a:solidFill>
                <a:latin typeface="Arial" panose="020B0604020202020204" pitchFamily="34" charset="0"/>
                <a:cs typeface="Arial" panose="020B0604020202020204" pitchFamily="34" charset="0"/>
              </a:rPr>
              <a:t>To stimulate demand, we are cutting the price.</a:t>
            </a:r>
          </a:p>
        </p:txBody>
      </p:sp>
    </p:spTree>
    <p:extLst>
      <p:ext uri="{BB962C8B-B14F-4D97-AF65-F5344CB8AC3E}">
        <p14:creationId xmlns:p14="http://schemas.microsoft.com/office/powerpoint/2010/main" val="3542195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Effective Sentences</a:t>
            </a:r>
          </a:p>
        </p:txBody>
      </p:sp>
      <p:sp>
        <p:nvSpPr>
          <p:cNvPr id="3" name="Content Placeholder 2"/>
          <p:cNvSpPr>
            <a:spLocks noGrp="1"/>
          </p:cNvSpPr>
          <p:nvPr>
            <p:ph idx="1"/>
          </p:nvPr>
        </p:nvSpPr>
        <p:spPr>
          <a:xfrm>
            <a:off x="2589212" y="2133600"/>
            <a:ext cx="8915400" cy="4473262"/>
          </a:xfrm>
        </p:spPr>
        <p:txBody>
          <a:bodyPr>
            <a:noAutofit/>
          </a:bodyPr>
          <a:lstStyle/>
          <a:p>
            <a:pPr algn="just"/>
            <a:r>
              <a:rPr lang="en-US" sz="2000" dirty="0">
                <a:solidFill>
                  <a:schemeClr val="tx1"/>
                </a:solidFill>
                <a:latin typeface="Arial" panose="020B0604020202020204" pitchFamily="34" charset="0"/>
                <a:cs typeface="Arial" panose="020B0604020202020204" pitchFamily="34" charset="0"/>
              </a:rPr>
              <a:t>In complex sentences the placement of the dependent clause hinges on the </a:t>
            </a:r>
            <a:r>
              <a:rPr lang="en-US" sz="2000" dirty="0" smtClean="0">
                <a:solidFill>
                  <a:schemeClr val="tx1"/>
                </a:solidFill>
                <a:latin typeface="Arial" panose="020B0604020202020204" pitchFamily="34" charset="0"/>
                <a:cs typeface="Arial" panose="020B0604020202020204" pitchFamily="34" charset="0"/>
              </a:rPr>
              <a:t>relationship between </a:t>
            </a:r>
            <a:r>
              <a:rPr lang="en-US" sz="2000" dirty="0">
                <a:solidFill>
                  <a:schemeClr val="tx1"/>
                </a:solidFill>
                <a:latin typeface="Arial" panose="020B0604020202020204" pitchFamily="34" charset="0"/>
                <a:cs typeface="Arial" panose="020B0604020202020204" pitchFamily="34" charset="0"/>
              </a:rPr>
              <a:t>the ideas expressed. If you want to emphasize the subordinate idea, </a:t>
            </a:r>
            <a:r>
              <a:rPr lang="en-US" sz="2000" dirty="0" smtClean="0">
                <a:solidFill>
                  <a:schemeClr val="tx1"/>
                </a:solidFill>
                <a:latin typeface="Arial" panose="020B0604020202020204" pitchFamily="34" charset="0"/>
                <a:cs typeface="Arial" panose="020B0604020202020204" pitchFamily="34" charset="0"/>
              </a:rPr>
              <a:t>put the </a:t>
            </a:r>
            <a:r>
              <a:rPr lang="en-US" sz="2000" dirty="0">
                <a:solidFill>
                  <a:schemeClr val="tx1"/>
                </a:solidFill>
                <a:latin typeface="Arial" panose="020B0604020202020204" pitchFamily="34" charset="0"/>
                <a:cs typeface="Arial" panose="020B0604020202020204" pitchFamily="34" charset="0"/>
              </a:rPr>
              <a:t>dependent clause at the end of the sentence (the most emphatic position) or at </a:t>
            </a:r>
            <a:r>
              <a:rPr lang="en-US" sz="2000" dirty="0" smtClean="0">
                <a:solidFill>
                  <a:schemeClr val="tx1"/>
                </a:solidFill>
                <a:latin typeface="Arial" panose="020B0604020202020204" pitchFamily="34" charset="0"/>
                <a:cs typeface="Arial" panose="020B0604020202020204" pitchFamily="34" charset="0"/>
              </a:rPr>
              <a:t>the beginning </a:t>
            </a:r>
            <a:r>
              <a:rPr lang="en-US" sz="2000" dirty="0">
                <a:solidFill>
                  <a:schemeClr val="tx1"/>
                </a:solidFill>
                <a:latin typeface="Arial" panose="020B0604020202020204" pitchFamily="34" charset="0"/>
                <a:cs typeface="Arial" panose="020B0604020202020204" pitchFamily="34" charset="0"/>
              </a:rPr>
              <a:t>(the second most </a:t>
            </a:r>
            <a:r>
              <a:rPr lang="en-US" sz="2000" dirty="0" smtClean="0">
                <a:solidFill>
                  <a:schemeClr val="tx1"/>
                </a:solidFill>
                <a:latin typeface="Arial" panose="020B0604020202020204" pitchFamily="34" charset="0"/>
                <a:cs typeface="Arial" panose="020B0604020202020204" pitchFamily="34" charset="0"/>
              </a:rPr>
              <a:t> emphatic </a:t>
            </a:r>
            <a:r>
              <a:rPr lang="en-US" sz="2000" dirty="0">
                <a:solidFill>
                  <a:schemeClr val="tx1"/>
                </a:solidFill>
                <a:latin typeface="Arial" panose="020B0604020202020204" pitchFamily="34" charset="0"/>
                <a:cs typeface="Arial" panose="020B0604020202020204" pitchFamily="34" charset="0"/>
              </a:rPr>
              <a:t>position). If you want to downplay the idea, put </a:t>
            </a:r>
            <a:r>
              <a:rPr lang="en-US" sz="2000" dirty="0" smtClean="0">
                <a:solidFill>
                  <a:schemeClr val="tx1"/>
                </a:solidFill>
                <a:latin typeface="Arial" panose="020B0604020202020204" pitchFamily="34" charset="0"/>
                <a:cs typeface="Arial" panose="020B0604020202020204" pitchFamily="34" charset="0"/>
              </a:rPr>
              <a:t>the dependent </a:t>
            </a:r>
            <a:r>
              <a:rPr lang="en-US" sz="2000" dirty="0">
                <a:solidFill>
                  <a:schemeClr val="tx1"/>
                </a:solidFill>
                <a:latin typeface="Arial" panose="020B0604020202020204" pitchFamily="34" charset="0"/>
                <a:cs typeface="Arial" panose="020B0604020202020204" pitchFamily="34" charset="0"/>
              </a:rPr>
              <a:t>clause within the sentence:</a:t>
            </a:r>
          </a:p>
          <a:p>
            <a:pPr marL="0" indent="0" algn="ctr">
              <a:buNone/>
            </a:pPr>
            <a:r>
              <a:rPr lang="en-US" sz="2000" i="1" dirty="0">
                <a:solidFill>
                  <a:schemeClr val="tx1"/>
                </a:solidFill>
                <a:latin typeface="Arial" panose="020B0604020202020204" pitchFamily="34" charset="0"/>
                <a:cs typeface="Arial" panose="020B0604020202020204" pitchFamily="34" charset="0"/>
              </a:rPr>
              <a:t>Most emphatic: The electronic parts are manufactured in Mexico, which has </a:t>
            </a:r>
            <a:r>
              <a:rPr lang="en-US" sz="2000" i="1" dirty="0" smtClean="0">
                <a:solidFill>
                  <a:schemeClr val="tx1"/>
                </a:solidFill>
                <a:latin typeface="Arial" panose="020B0604020202020204" pitchFamily="34" charset="0"/>
                <a:cs typeface="Arial" panose="020B0604020202020204" pitchFamily="34" charset="0"/>
              </a:rPr>
              <a:t>lower wage </a:t>
            </a:r>
            <a:r>
              <a:rPr lang="en-US" sz="2000" i="1" dirty="0">
                <a:solidFill>
                  <a:schemeClr val="tx1"/>
                </a:solidFill>
                <a:latin typeface="Arial" panose="020B0604020202020204" pitchFamily="34" charset="0"/>
                <a:cs typeface="Arial" panose="020B0604020202020204" pitchFamily="34" charset="0"/>
              </a:rPr>
              <a:t>rates than the United States</a:t>
            </a:r>
            <a:r>
              <a:rPr lang="en-US" sz="2000" i="1" dirty="0" smtClean="0">
                <a:solidFill>
                  <a:schemeClr val="tx1"/>
                </a:solidFill>
                <a:latin typeface="Arial" panose="020B0604020202020204" pitchFamily="34" charset="0"/>
                <a:cs typeface="Arial" panose="020B0604020202020204" pitchFamily="34" charset="0"/>
              </a:rPr>
              <a:t>.</a:t>
            </a:r>
          </a:p>
          <a:p>
            <a:pPr marL="0" indent="0" algn="ctr">
              <a:buNone/>
            </a:pPr>
            <a:r>
              <a:rPr lang="en-US" sz="2000" i="1" dirty="0">
                <a:solidFill>
                  <a:schemeClr val="tx1"/>
                </a:solidFill>
                <a:latin typeface="Arial" panose="020B0604020202020204" pitchFamily="34" charset="0"/>
                <a:cs typeface="Arial" panose="020B0604020202020204" pitchFamily="34" charset="0"/>
              </a:rPr>
              <a:t>Emphatic: Because wage rates are lower in Mexico </a:t>
            </a:r>
            <a:r>
              <a:rPr lang="en-US" sz="2000" i="1" dirty="0" smtClean="0">
                <a:solidFill>
                  <a:schemeClr val="tx1"/>
                </a:solidFill>
                <a:latin typeface="Arial" panose="020B0604020202020204" pitchFamily="34" charset="0"/>
                <a:cs typeface="Arial" panose="020B0604020202020204" pitchFamily="34" charset="0"/>
              </a:rPr>
              <a:t>than in </a:t>
            </a:r>
            <a:r>
              <a:rPr lang="en-US" sz="2000" i="1" dirty="0">
                <a:solidFill>
                  <a:schemeClr val="tx1"/>
                </a:solidFill>
                <a:latin typeface="Arial" panose="020B0604020202020204" pitchFamily="34" charset="0"/>
                <a:cs typeface="Arial" panose="020B0604020202020204" pitchFamily="34" charset="0"/>
              </a:rPr>
              <a:t>the United States, the electronic parts are </a:t>
            </a:r>
            <a:r>
              <a:rPr lang="en-US" sz="2000" i="1" dirty="0" smtClean="0">
                <a:solidFill>
                  <a:schemeClr val="tx1"/>
                </a:solidFill>
                <a:latin typeface="Arial" panose="020B0604020202020204" pitchFamily="34" charset="0"/>
                <a:cs typeface="Arial" panose="020B0604020202020204" pitchFamily="34" charset="0"/>
              </a:rPr>
              <a:t>manufactured there</a:t>
            </a:r>
            <a:r>
              <a:rPr lang="en-US" sz="2000" i="1" dirty="0">
                <a:solidFill>
                  <a:schemeClr val="tx1"/>
                </a:solidFill>
                <a:latin typeface="Arial" panose="020B0604020202020204" pitchFamily="34" charset="0"/>
                <a:cs typeface="Arial" panose="020B0604020202020204" pitchFamily="34" charset="0"/>
              </a:rPr>
              <a:t>.</a:t>
            </a:r>
          </a:p>
          <a:p>
            <a:pPr marL="0" indent="0" algn="ctr">
              <a:buNone/>
            </a:pPr>
            <a:r>
              <a:rPr lang="en-US" sz="2000" i="1" dirty="0">
                <a:solidFill>
                  <a:schemeClr val="tx1"/>
                </a:solidFill>
                <a:latin typeface="Arial" panose="020B0604020202020204" pitchFamily="34" charset="0"/>
                <a:cs typeface="Arial" panose="020B0604020202020204" pitchFamily="34" charset="0"/>
              </a:rPr>
              <a:t>Least emphatic: Mexico, which has lower wage rates </a:t>
            </a:r>
            <a:r>
              <a:rPr lang="en-US" sz="2000" i="1" dirty="0" smtClean="0">
                <a:solidFill>
                  <a:schemeClr val="tx1"/>
                </a:solidFill>
                <a:latin typeface="Arial" panose="020B0604020202020204" pitchFamily="34" charset="0"/>
                <a:cs typeface="Arial" panose="020B0604020202020204" pitchFamily="34" charset="0"/>
              </a:rPr>
              <a:t>than the </a:t>
            </a:r>
            <a:r>
              <a:rPr lang="en-US" sz="2000" i="1" dirty="0">
                <a:solidFill>
                  <a:schemeClr val="tx1"/>
                </a:solidFill>
                <a:latin typeface="Arial" panose="020B0604020202020204" pitchFamily="34" charset="0"/>
                <a:cs typeface="Arial" panose="020B0604020202020204" pitchFamily="34" charset="0"/>
              </a:rPr>
              <a:t>United States, was selected as the production site for </a:t>
            </a:r>
            <a:r>
              <a:rPr lang="en-US" sz="2000" i="1" dirty="0" smtClean="0">
                <a:solidFill>
                  <a:schemeClr val="tx1"/>
                </a:solidFill>
                <a:latin typeface="Arial" panose="020B0604020202020204" pitchFamily="34" charset="0"/>
                <a:cs typeface="Arial" panose="020B0604020202020204" pitchFamily="34" charset="0"/>
              </a:rPr>
              <a:t>the electronic </a:t>
            </a:r>
            <a:r>
              <a:rPr lang="en-US" sz="2000" i="1" dirty="0">
                <a:solidFill>
                  <a:schemeClr val="tx1"/>
                </a:solidFill>
                <a:latin typeface="Arial" panose="020B0604020202020204" pitchFamily="34" charset="0"/>
                <a:cs typeface="Arial" panose="020B0604020202020204" pitchFamily="34" charset="0"/>
              </a:rPr>
              <a:t>parts.</a:t>
            </a:r>
            <a:endParaRPr lang="en-US" sz="2000"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444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Your Message: Crafting</a:t>
            </a:r>
            <a:br>
              <a:rPr lang="en-US" dirty="0"/>
            </a:br>
            <a:r>
              <a:rPr lang="en-US" dirty="0"/>
              <a:t>unified, Coherent Paragraphs</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Most paragraphs consist </a:t>
            </a:r>
            <a:r>
              <a:rPr lang="en-US" sz="2400" dirty="0" smtClean="0">
                <a:solidFill>
                  <a:schemeClr val="tx1"/>
                </a:solidFill>
                <a:latin typeface="Arial" panose="020B0604020202020204" pitchFamily="34" charset="0"/>
                <a:cs typeface="Arial" panose="020B0604020202020204" pitchFamily="34" charset="0"/>
              </a:rPr>
              <a:t>of </a:t>
            </a:r>
          </a:p>
          <a:p>
            <a:pPr lvl="1"/>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 topic sentence that </a:t>
            </a:r>
            <a:r>
              <a:rPr lang="en-US" sz="2000" dirty="0" smtClean="0">
                <a:solidFill>
                  <a:schemeClr val="tx1"/>
                </a:solidFill>
                <a:latin typeface="Arial" panose="020B0604020202020204" pitchFamily="34" charset="0"/>
                <a:cs typeface="Arial" panose="020B0604020202020204" pitchFamily="34" charset="0"/>
              </a:rPr>
              <a:t>reveals the </a:t>
            </a:r>
            <a:r>
              <a:rPr lang="en-US" sz="2000" dirty="0">
                <a:solidFill>
                  <a:schemeClr val="tx1"/>
                </a:solidFill>
                <a:latin typeface="Arial" panose="020B0604020202020204" pitchFamily="34" charset="0"/>
                <a:cs typeface="Arial" panose="020B0604020202020204" pitchFamily="34" charset="0"/>
              </a:rPr>
              <a:t>subject of the paragraph</a:t>
            </a:r>
          </a:p>
          <a:p>
            <a:pPr lvl="1"/>
            <a:r>
              <a:rPr lang="en-US" sz="2000" dirty="0">
                <a:solidFill>
                  <a:schemeClr val="tx1"/>
                </a:solidFill>
                <a:latin typeface="Arial" panose="020B0604020202020204" pitchFamily="34" charset="0"/>
                <a:cs typeface="Arial" panose="020B0604020202020204" pitchFamily="34" charset="0"/>
              </a:rPr>
              <a:t>• Related sentences that </a:t>
            </a:r>
            <a:r>
              <a:rPr lang="en-US" sz="2000" dirty="0" smtClean="0">
                <a:solidFill>
                  <a:schemeClr val="tx1"/>
                </a:solidFill>
                <a:latin typeface="Arial" panose="020B0604020202020204" pitchFamily="34" charset="0"/>
                <a:cs typeface="Arial" panose="020B0604020202020204" pitchFamily="34" charset="0"/>
              </a:rPr>
              <a:t>support and </a:t>
            </a:r>
            <a:r>
              <a:rPr lang="en-US" sz="2000" dirty="0">
                <a:solidFill>
                  <a:schemeClr val="tx1"/>
                </a:solidFill>
                <a:latin typeface="Arial" panose="020B0604020202020204" pitchFamily="34" charset="0"/>
                <a:cs typeface="Arial" panose="020B0604020202020204" pitchFamily="34" charset="0"/>
              </a:rPr>
              <a:t>expand the topic</a:t>
            </a:r>
          </a:p>
          <a:p>
            <a:pPr lvl="1"/>
            <a:r>
              <a:rPr lang="en-US" sz="2000" dirty="0">
                <a:solidFill>
                  <a:schemeClr val="tx1"/>
                </a:solidFill>
                <a:latin typeface="Arial" panose="020B0604020202020204" pitchFamily="34" charset="0"/>
                <a:cs typeface="Arial" panose="020B0604020202020204" pitchFamily="34" charset="0"/>
              </a:rPr>
              <a:t>• Transitions that help </a:t>
            </a:r>
            <a:r>
              <a:rPr lang="en-US" sz="2000" dirty="0" smtClean="0">
                <a:solidFill>
                  <a:schemeClr val="tx1"/>
                </a:solidFill>
                <a:latin typeface="Arial" panose="020B0604020202020204" pitchFamily="34" charset="0"/>
                <a:cs typeface="Arial" panose="020B0604020202020204" pitchFamily="34" charset="0"/>
              </a:rPr>
              <a:t>readers move </a:t>
            </a:r>
            <a:r>
              <a:rPr lang="en-US" sz="2000" dirty="0">
                <a:solidFill>
                  <a:schemeClr val="tx1"/>
                </a:solidFill>
                <a:latin typeface="Arial" panose="020B0604020202020204" pitchFamily="34" charset="0"/>
                <a:cs typeface="Arial" panose="020B0604020202020204" pitchFamily="34" charset="0"/>
              </a:rPr>
              <a:t>between sentences </a:t>
            </a:r>
            <a:r>
              <a:rPr lang="en-US" sz="2000" dirty="0" smtClean="0">
                <a:solidFill>
                  <a:schemeClr val="tx1"/>
                </a:solidFill>
                <a:latin typeface="Arial" panose="020B0604020202020204" pitchFamily="34" charset="0"/>
                <a:cs typeface="Arial" panose="020B0604020202020204" pitchFamily="34" charset="0"/>
              </a:rPr>
              <a:t>and paragraphs</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702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Arial" panose="020B0604020202020204" pitchFamily="34" charset="0"/>
                <a:cs typeface="Arial" panose="020B0604020202020204" pitchFamily="34" charset="0"/>
              </a:rPr>
              <a:t>Choosing the best way to develop each paragraph</a:t>
            </a:r>
            <a:endParaRPr lang="en-US"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Five ways to develop paragraphs:</a:t>
            </a:r>
          </a:p>
          <a:p>
            <a:pPr lvl="1"/>
            <a:r>
              <a:rPr lang="en-US" sz="2000" dirty="0">
                <a:solidFill>
                  <a:schemeClr val="tx1"/>
                </a:solidFill>
                <a:latin typeface="Arial" panose="020B0604020202020204" pitchFamily="34" charset="0"/>
                <a:cs typeface="Arial" panose="020B0604020202020204" pitchFamily="34" charset="0"/>
              </a:rPr>
              <a:t>• Illustration</a:t>
            </a:r>
          </a:p>
          <a:p>
            <a:pPr lvl="1"/>
            <a:r>
              <a:rPr lang="en-US" sz="2000" dirty="0">
                <a:solidFill>
                  <a:schemeClr val="tx1"/>
                </a:solidFill>
                <a:latin typeface="Arial" panose="020B0604020202020204" pitchFamily="34" charset="0"/>
                <a:cs typeface="Arial" panose="020B0604020202020204" pitchFamily="34" charset="0"/>
              </a:rPr>
              <a:t>• Comparison or contrast</a:t>
            </a:r>
          </a:p>
          <a:p>
            <a:pPr lvl="1"/>
            <a:r>
              <a:rPr lang="en-US" sz="2000" dirty="0">
                <a:solidFill>
                  <a:schemeClr val="tx1"/>
                </a:solidFill>
                <a:latin typeface="Arial" panose="020B0604020202020204" pitchFamily="34" charset="0"/>
                <a:cs typeface="Arial" panose="020B0604020202020204" pitchFamily="34" charset="0"/>
              </a:rPr>
              <a:t>• Cause and effect</a:t>
            </a:r>
          </a:p>
          <a:p>
            <a:pPr lvl="1"/>
            <a:r>
              <a:rPr lang="en-US" sz="2000" dirty="0">
                <a:solidFill>
                  <a:schemeClr val="tx1"/>
                </a:solidFill>
                <a:latin typeface="Arial" panose="020B0604020202020204" pitchFamily="34" charset="0"/>
                <a:cs typeface="Arial" panose="020B0604020202020204" pitchFamily="34" charset="0"/>
              </a:rPr>
              <a:t>• Classification</a:t>
            </a:r>
          </a:p>
          <a:p>
            <a:pPr lvl="1"/>
            <a:r>
              <a:rPr lang="en-US" sz="2000" dirty="0">
                <a:solidFill>
                  <a:schemeClr val="tx1"/>
                </a:solidFill>
                <a:latin typeface="Arial" panose="020B0604020202020204" pitchFamily="34" charset="0"/>
                <a:cs typeface="Arial" panose="020B0604020202020204" pitchFamily="34" charset="0"/>
              </a:rPr>
              <a:t>• Problem and solution</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794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Messages for Mobile Devices</a:t>
            </a:r>
            <a:endParaRPr lang="en-US" dirty="0"/>
          </a:p>
        </p:txBody>
      </p:sp>
      <p:sp>
        <p:nvSpPr>
          <p:cNvPr id="3" name="Content Placeholder 2"/>
          <p:cNvSpPr>
            <a:spLocks noGrp="1"/>
          </p:cNvSpPr>
          <p:nvPr>
            <p:ph idx="1"/>
          </p:nvPr>
        </p:nvSpPr>
        <p:spPr/>
        <p:txBody>
          <a:bodyPr>
            <a:normAutofit/>
          </a:bodyPr>
          <a:lstStyle/>
          <a:p>
            <a:r>
              <a:rPr lang="en-US" sz="2400" dirty="0">
                <a:solidFill>
                  <a:schemeClr val="tx1"/>
                </a:solidFill>
                <a:latin typeface="Arial" panose="020B0604020202020204" pitchFamily="34" charset="0"/>
                <a:cs typeface="Arial" panose="020B0604020202020204" pitchFamily="34" charset="0"/>
              </a:rPr>
              <a:t>To write effectively for </a:t>
            </a:r>
            <a:r>
              <a:rPr lang="en-US" sz="2400" dirty="0" smtClean="0">
                <a:solidFill>
                  <a:schemeClr val="tx1"/>
                </a:solidFill>
                <a:latin typeface="Arial" panose="020B0604020202020204" pitchFamily="34" charset="0"/>
                <a:cs typeface="Arial" panose="020B0604020202020204" pitchFamily="34" charset="0"/>
              </a:rPr>
              <a:t>mobile devices</a:t>
            </a:r>
            <a:endParaRPr lang="en-US" sz="2400" dirty="0">
              <a:solidFill>
                <a:schemeClr val="tx1"/>
              </a:solidFill>
              <a:latin typeface="Arial" panose="020B0604020202020204" pitchFamily="34" charset="0"/>
              <a:cs typeface="Arial" panose="020B0604020202020204" pitchFamily="34" charset="0"/>
            </a:endParaRPr>
          </a:p>
          <a:p>
            <a:pPr lvl="1"/>
            <a:r>
              <a:rPr lang="en-US" sz="2000" dirty="0">
                <a:solidFill>
                  <a:schemeClr val="tx1"/>
                </a:solidFill>
                <a:latin typeface="Arial" panose="020B0604020202020204" pitchFamily="34" charset="0"/>
                <a:cs typeface="Arial" panose="020B0604020202020204" pitchFamily="34" charset="0"/>
              </a:rPr>
              <a:t>• Use a linear organization</a:t>
            </a:r>
          </a:p>
          <a:p>
            <a:pPr lvl="1"/>
            <a:r>
              <a:rPr lang="en-US" sz="2000" dirty="0">
                <a:solidFill>
                  <a:schemeClr val="tx1"/>
                </a:solidFill>
                <a:latin typeface="Arial" panose="020B0604020202020204" pitchFamily="34" charset="0"/>
                <a:cs typeface="Arial" panose="020B0604020202020204" pitchFamily="34" charset="0"/>
              </a:rPr>
              <a:t>• Prioritize information</a:t>
            </a:r>
          </a:p>
          <a:p>
            <a:pPr lvl="1"/>
            <a:r>
              <a:rPr lang="en-US" sz="2000" dirty="0">
                <a:solidFill>
                  <a:schemeClr val="tx1"/>
                </a:solidFill>
                <a:latin typeface="Arial" panose="020B0604020202020204" pitchFamily="34" charset="0"/>
                <a:cs typeface="Arial" panose="020B0604020202020204" pitchFamily="34" charset="0"/>
              </a:rPr>
              <a:t>• Write short, focused messages</a:t>
            </a:r>
          </a:p>
          <a:p>
            <a:pPr lvl="1"/>
            <a:r>
              <a:rPr lang="en-US" sz="2000" dirty="0">
                <a:solidFill>
                  <a:schemeClr val="tx1"/>
                </a:solidFill>
                <a:latin typeface="Arial" panose="020B0604020202020204" pitchFamily="34" charset="0"/>
                <a:cs typeface="Arial" panose="020B0604020202020204" pitchFamily="34" charset="0"/>
              </a:rPr>
              <a:t>• Use short subject lines </a:t>
            </a:r>
            <a:r>
              <a:rPr lang="en-US" sz="2000" dirty="0" smtClean="0">
                <a:solidFill>
                  <a:schemeClr val="tx1"/>
                </a:solidFill>
                <a:latin typeface="Arial" panose="020B0604020202020204" pitchFamily="34" charset="0"/>
                <a:cs typeface="Arial" panose="020B0604020202020204" pitchFamily="34" charset="0"/>
              </a:rPr>
              <a:t>and headings</a:t>
            </a:r>
            <a:endParaRPr lang="en-US" sz="2000" dirty="0">
              <a:solidFill>
                <a:schemeClr val="tx1"/>
              </a:solidFill>
              <a:latin typeface="Arial" panose="020B0604020202020204" pitchFamily="34" charset="0"/>
              <a:cs typeface="Arial" panose="020B0604020202020204" pitchFamily="34" charset="0"/>
            </a:endParaRPr>
          </a:p>
          <a:p>
            <a:pPr lvl="1"/>
            <a:r>
              <a:rPr lang="en-US" sz="2000" dirty="0">
                <a:solidFill>
                  <a:schemeClr val="tx1"/>
                </a:solidFill>
                <a:latin typeface="Arial" panose="020B0604020202020204" pitchFamily="34" charset="0"/>
                <a:cs typeface="Arial" panose="020B0604020202020204" pitchFamily="34" charset="0"/>
              </a:rPr>
              <a:t>• Use short paragraphs</a:t>
            </a:r>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2270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286" y="0"/>
            <a:ext cx="11991428" cy="6858000"/>
          </a:xfrm>
          <a:prstGeom prst="rect">
            <a:avLst/>
          </a:prstGeom>
        </p:spPr>
      </p:pic>
    </p:spTree>
    <p:extLst>
      <p:ext uri="{BB962C8B-B14F-4D97-AF65-F5344CB8AC3E}">
        <p14:creationId xmlns:p14="http://schemas.microsoft.com/office/powerpoint/2010/main" val="29139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908" y="0"/>
            <a:ext cx="11788183" cy="6858000"/>
          </a:xfrm>
          <a:prstGeom prst="rect">
            <a:avLst/>
          </a:prstGeom>
        </p:spPr>
      </p:pic>
    </p:spTree>
    <p:extLst>
      <p:ext uri="{BB962C8B-B14F-4D97-AF65-F5344CB8AC3E}">
        <p14:creationId xmlns:p14="http://schemas.microsoft.com/office/powerpoint/2010/main" val="1751789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149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0468" y="412124"/>
            <a:ext cx="9534144" cy="6078828"/>
          </a:xfrm>
        </p:spPr>
        <p:txBody>
          <a:bodyPr>
            <a:noAutofit/>
          </a:bodyPr>
          <a:lstStyle/>
          <a:p>
            <a:pPr marL="0" indent="0" algn="just">
              <a:buNone/>
            </a:pPr>
            <a:r>
              <a:rPr lang="en-US" sz="2400" dirty="0">
                <a:latin typeface="Arial" panose="020B0604020202020204" pitchFamily="34" charset="0"/>
                <a:cs typeface="Arial" panose="020B0604020202020204" pitchFamily="34" charset="0"/>
              </a:rPr>
              <a:t>Communication is at the heart of </a:t>
            </a:r>
            <a:r>
              <a:rPr lang="en-US" sz="2400" dirty="0" err="1">
                <a:latin typeface="Arial" panose="020B0604020202020204" pitchFamily="34" charset="0"/>
                <a:cs typeface="Arial" panose="020B0604020202020204" pitchFamily="34" charset="0"/>
              </a:rPr>
              <a:t>MacNeil’s</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world-changing quest</a:t>
            </a:r>
            <a:r>
              <a:rPr lang="en-US" sz="2400" dirty="0">
                <a:latin typeface="Arial" panose="020B0604020202020204" pitchFamily="34" charset="0"/>
                <a:cs typeface="Arial" panose="020B0604020202020204" pitchFamily="34" charset="0"/>
              </a:rPr>
              <a:t>. On the She Takes on the World website and in a book </a:t>
            </a:r>
            <a:r>
              <a:rPr lang="en-US" sz="2400" dirty="0" smtClean="0">
                <a:latin typeface="Arial" panose="020B0604020202020204" pitchFamily="34" charset="0"/>
                <a:cs typeface="Arial" panose="020B0604020202020204" pitchFamily="34" charset="0"/>
              </a:rPr>
              <a:t>by the </a:t>
            </a:r>
            <a:r>
              <a:rPr lang="en-US" sz="2400" dirty="0">
                <a:latin typeface="Arial" panose="020B0604020202020204" pitchFamily="34" charset="0"/>
                <a:cs typeface="Arial" panose="020B0604020202020204" pitchFamily="34" charset="0"/>
              </a:rPr>
              <a:t>same name, </a:t>
            </a: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shares firsthand knowledge on </a:t>
            </a:r>
            <a:r>
              <a:rPr lang="en-US" sz="2400" dirty="0" smtClean="0">
                <a:latin typeface="Arial" panose="020B0604020202020204" pitchFamily="34" charset="0"/>
                <a:cs typeface="Arial" panose="020B0604020202020204" pitchFamily="34" charset="0"/>
              </a:rPr>
              <a:t>everything from </a:t>
            </a:r>
            <a:r>
              <a:rPr lang="en-US" sz="2400" dirty="0">
                <a:latin typeface="Arial" panose="020B0604020202020204" pitchFamily="34" charset="0"/>
                <a:cs typeface="Arial" panose="020B0604020202020204" pitchFamily="34" charset="0"/>
              </a:rPr>
              <a:t>finding investors to expanding a company internationally. </a:t>
            </a:r>
            <a:r>
              <a:rPr lang="en-US" sz="2400" dirty="0" smtClean="0">
                <a:latin typeface="Arial" panose="020B0604020202020204" pitchFamily="34" charset="0"/>
                <a:cs typeface="Arial" panose="020B0604020202020204" pitchFamily="34" charset="0"/>
              </a:rPr>
              <a:t>Her writing </a:t>
            </a:r>
            <a:r>
              <a:rPr lang="en-US" sz="2400" dirty="0">
                <a:latin typeface="Arial" panose="020B0604020202020204" pitchFamily="34" charset="0"/>
                <a:cs typeface="Arial" panose="020B0604020202020204" pitchFamily="34" charset="0"/>
              </a:rPr>
              <a:t>has appeared in a variety of other popular forums as </a:t>
            </a:r>
            <a:r>
              <a:rPr lang="en-US" sz="2400" dirty="0" smtClean="0">
                <a:latin typeface="Arial" panose="020B0604020202020204" pitchFamily="34" charset="0"/>
                <a:cs typeface="Arial" panose="020B0604020202020204" pitchFamily="34" charset="0"/>
              </a:rPr>
              <a:t>well, including </a:t>
            </a:r>
            <a:r>
              <a:rPr lang="en-US" sz="2400" dirty="0" err="1">
                <a:latin typeface="Arial" panose="020B0604020202020204" pitchFamily="34" charset="0"/>
                <a:cs typeface="Arial" panose="020B0604020202020204" pitchFamily="34" charset="0"/>
              </a:rPr>
              <a:t>AllBusiness</a:t>
            </a:r>
            <a:r>
              <a:rPr lang="en-US" sz="2400" dirty="0">
                <a:latin typeface="Arial" panose="020B0604020202020204" pitchFamily="34" charset="0"/>
                <a:cs typeface="Arial" panose="020B0604020202020204" pitchFamily="34" charset="0"/>
              </a:rPr>
              <a:t>, American Express OPEN Forum, </a:t>
            </a:r>
            <a:r>
              <a:rPr lang="en-US" sz="2400" dirty="0" err="1" smtClean="0">
                <a:latin typeface="Arial" panose="020B0604020202020204" pitchFamily="34" charset="0"/>
                <a:cs typeface="Arial" panose="020B0604020202020204" pitchFamily="34" charset="0"/>
              </a:rPr>
              <a:t>Mashable</a:t>
            </a:r>
            <a:r>
              <a:rPr lang="en-US" sz="2400" dirty="0" smtClean="0">
                <a:latin typeface="Arial" panose="020B0604020202020204" pitchFamily="34" charset="0"/>
                <a:cs typeface="Arial" panose="020B0604020202020204" pitchFamily="34" charset="0"/>
              </a:rPr>
              <a:t>, </a:t>
            </a:r>
            <a:r>
              <a:rPr lang="en-US" sz="2400" i="1" dirty="0" smtClean="0">
                <a:latin typeface="Arial" panose="020B0604020202020204" pitchFamily="34" charset="0"/>
                <a:cs typeface="Arial" panose="020B0604020202020204" pitchFamily="34" charset="0"/>
              </a:rPr>
              <a:t>Forbes</a:t>
            </a:r>
            <a:r>
              <a:rPr lang="en-US" sz="2400" dirty="0">
                <a:latin typeface="Arial" panose="020B0604020202020204" pitchFamily="34" charset="0"/>
                <a:cs typeface="Arial" panose="020B0604020202020204" pitchFamily="34" charset="0"/>
              </a:rPr>
              <a:t>, Entrepreneur.com, and </a:t>
            </a:r>
            <a:r>
              <a:rPr lang="en-US" sz="2400" i="1" dirty="0">
                <a:latin typeface="Arial" panose="020B0604020202020204" pitchFamily="34" charset="0"/>
                <a:cs typeface="Arial" panose="020B0604020202020204" pitchFamily="34" charset="0"/>
              </a:rPr>
              <a:t>The Wall Street Journal</a:t>
            </a:r>
            <a:r>
              <a:rPr lang="en-US" sz="2400" dirty="0" smtClean="0">
                <a:latin typeface="Arial" panose="020B0604020202020204" pitchFamily="34" charset="0"/>
                <a:cs typeface="Arial" panose="020B0604020202020204" pitchFamily="34" charset="0"/>
              </a:rPr>
              <a:t>.</a:t>
            </a:r>
          </a:p>
          <a:p>
            <a:pPr marL="0" indent="0" algn="just">
              <a:buNone/>
            </a:pPr>
            <a:r>
              <a:rPr lang="en-US" sz="2400" dirty="0">
                <a:latin typeface="Arial" panose="020B0604020202020204" pitchFamily="34" charset="0"/>
                <a:cs typeface="Arial" panose="020B0604020202020204" pitchFamily="34" charset="0"/>
              </a:rPr>
              <a:t>Plenty of entrepreneurs, executives, and other experts </a:t>
            </a:r>
            <a:r>
              <a:rPr lang="en-US" sz="2400" dirty="0" smtClean="0">
                <a:latin typeface="Arial" panose="020B0604020202020204" pitchFamily="34" charset="0"/>
                <a:cs typeface="Arial" panose="020B0604020202020204" pitchFamily="34" charset="0"/>
              </a:rPr>
              <a:t>offer advice </a:t>
            </a:r>
            <a:r>
              <a:rPr lang="en-US" sz="2400" dirty="0">
                <a:latin typeface="Arial" panose="020B0604020202020204" pitchFamily="34" charset="0"/>
                <a:cs typeface="Arial" panose="020B0604020202020204" pitchFamily="34" charset="0"/>
              </a:rPr>
              <a:t>on launching businesses, so what sets </a:t>
            </a:r>
            <a:r>
              <a:rPr lang="en-US" sz="2400" dirty="0" err="1">
                <a:latin typeface="Arial" panose="020B0604020202020204" pitchFamily="34" charset="0"/>
                <a:cs typeface="Arial" panose="020B0604020202020204" pitchFamily="34" charset="0"/>
              </a:rPr>
              <a:t>MacNeil</a:t>
            </a:r>
            <a:r>
              <a:rPr lang="en-US" sz="2400" dirty="0">
                <a:latin typeface="Arial" panose="020B0604020202020204" pitchFamily="34" charset="0"/>
                <a:cs typeface="Arial" panose="020B0604020202020204" pitchFamily="34" charset="0"/>
              </a:rPr>
              <a:t> apart? One key element is a clear idea of who her audience is and </a:t>
            </a:r>
            <a:r>
              <a:rPr lang="en-US" sz="2400" dirty="0" smtClean="0">
                <a:latin typeface="Arial" panose="020B0604020202020204" pitchFamily="34" charset="0"/>
                <a:cs typeface="Arial" panose="020B0604020202020204" pitchFamily="34" charset="0"/>
              </a:rPr>
              <a:t>the type </a:t>
            </a:r>
            <a:r>
              <a:rPr lang="en-US" sz="2400" dirty="0">
                <a:latin typeface="Arial" panose="020B0604020202020204" pitchFamily="34" charset="0"/>
                <a:cs typeface="Arial" panose="020B0604020202020204" pitchFamily="34" charset="0"/>
              </a:rPr>
              <a:t>of information these readers are likely to need. When </a:t>
            </a:r>
            <a:r>
              <a:rPr lang="en-US" sz="2400" dirty="0" smtClean="0">
                <a:latin typeface="Arial" panose="020B0604020202020204" pitchFamily="34" charset="0"/>
                <a:cs typeface="Arial" panose="020B0604020202020204" pitchFamily="34" charset="0"/>
              </a:rPr>
              <a:t>promoting her </a:t>
            </a:r>
            <a:r>
              <a:rPr lang="en-US" sz="2400" dirty="0">
                <a:latin typeface="Arial" panose="020B0604020202020204" pitchFamily="34" charset="0"/>
                <a:cs typeface="Arial" panose="020B0604020202020204" pitchFamily="34" charset="0"/>
              </a:rPr>
              <a:t>book, for example, she emphasizes that no </a:t>
            </a:r>
            <a:r>
              <a:rPr lang="en-US" sz="2400" dirty="0" smtClean="0">
                <a:latin typeface="Arial" panose="020B0604020202020204" pitchFamily="34" charset="0"/>
                <a:cs typeface="Arial" panose="020B0604020202020204" pitchFamily="34" charset="0"/>
              </a:rPr>
              <a:t>business book </a:t>
            </a:r>
            <a:r>
              <a:rPr lang="en-US" sz="2400" dirty="0">
                <a:latin typeface="Arial" panose="020B0604020202020204" pitchFamily="34" charset="0"/>
                <a:cs typeface="Arial" panose="020B0604020202020204" pitchFamily="34" charset="0"/>
              </a:rPr>
              <a:t>can appeal to every reader, and she lists the specific </a:t>
            </a:r>
            <a:r>
              <a:rPr lang="en-US" sz="2400" dirty="0" smtClean="0">
                <a:latin typeface="Arial" panose="020B0604020202020204" pitchFamily="34" charset="0"/>
                <a:cs typeface="Arial" panose="020B0604020202020204" pitchFamily="34" charset="0"/>
              </a:rPr>
              <a:t>types of </a:t>
            </a:r>
            <a:r>
              <a:rPr lang="en-US" sz="2400" dirty="0">
                <a:latin typeface="Arial" panose="020B0604020202020204" pitchFamily="34" charset="0"/>
                <a:cs typeface="Arial" panose="020B0604020202020204" pitchFamily="34" charset="0"/>
              </a:rPr>
              <a:t>readers who can benefit from her book. She also does </a:t>
            </a:r>
            <a:r>
              <a:rPr lang="en-US" sz="2400" dirty="0" smtClean="0">
                <a:latin typeface="Arial" panose="020B0604020202020204" pitchFamily="34" charset="0"/>
                <a:cs typeface="Arial" panose="020B0604020202020204" pitchFamily="34" charset="0"/>
              </a:rPr>
              <a:t>something that </a:t>
            </a:r>
            <a:r>
              <a:rPr lang="en-US" sz="2400" dirty="0">
                <a:latin typeface="Arial" panose="020B0604020202020204" pitchFamily="34" charset="0"/>
                <a:cs typeface="Arial" panose="020B0604020202020204" pitchFamily="34" charset="0"/>
              </a:rPr>
              <a:t>many business “how-to” writers don’t: She </a:t>
            </a:r>
            <a:r>
              <a:rPr lang="en-US" sz="2400" dirty="0" smtClean="0">
                <a:latin typeface="Arial" panose="020B0604020202020204" pitchFamily="34" charset="0"/>
                <a:cs typeface="Arial" panose="020B0604020202020204" pitchFamily="34" charset="0"/>
              </a:rPr>
              <a:t>addresses the </a:t>
            </a:r>
            <a:r>
              <a:rPr lang="en-US" sz="2400" dirty="0">
                <a:latin typeface="Arial" panose="020B0604020202020204" pitchFamily="34" charset="0"/>
                <a:cs typeface="Arial" panose="020B0604020202020204" pitchFamily="34" charset="0"/>
              </a:rPr>
              <a:t>personal side of being a successful entrepreneur.</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1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Arial" panose="020B0604020202020204" pitchFamily="34" charset="0"/>
                <a:cs typeface="Arial" panose="020B0604020202020204" pitchFamily="34" charset="0"/>
              </a:rPr>
              <a:t>Apply Your Knowledge</a:t>
            </a:r>
            <a:endParaRPr lang="en-US" sz="40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93949" y="2133600"/>
            <a:ext cx="10010663" cy="3777622"/>
          </a:xfrm>
        </p:spPr>
        <p:txBody>
          <a:bodyPr>
            <a:noAutofit/>
          </a:bodyPr>
          <a:lstStyle/>
          <a:p>
            <a:pPr marL="0" indent="0" algn="just">
              <a:buNone/>
            </a:pPr>
            <a:r>
              <a:rPr lang="en-US" sz="2400" dirty="0">
                <a:latin typeface="Arial" panose="020B0604020202020204" pitchFamily="34" charset="0"/>
                <a:cs typeface="Arial" panose="020B0604020202020204" pitchFamily="34" charset="0"/>
              </a:rPr>
              <a:t>You’re reviewing a draft that </a:t>
            </a:r>
            <a:r>
              <a:rPr lang="en-US" sz="2400" dirty="0" smtClean="0">
                <a:latin typeface="Arial" panose="020B0604020202020204" pitchFamily="34" charset="0"/>
                <a:cs typeface="Arial" panose="020B0604020202020204" pitchFamily="34" charset="0"/>
              </a:rPr>
              <a:t>encourages college </a:t>
            </a:r>
            <a:r>
              <a:rPr lang="en-US" sz="2400" dirty="0">
                <a:latin typeface="Arial" panose="020B0604020202020204" pitchFamily="34" charset="0"/>
                <a:cs typeface="Arial" panose="020B0604020202020204" pitchFamily="34" charset="0"/>
              </a:rPr>
              <a:t>students who are about to graduate to consider </a:t>
            </a:r>
            <a:r>
              <a:rPr lang="en-US" sz="2400" dirty="0" smtClean="0">
                <a:latin typeface="Arial" panose="020B0604020202020204" pitchFamily="34" charset="0"/>
                <a:cs typeface="Arial" panose="020B0604020202020204" pitchFamily="34" charset="0"/>
              </a:rPr>
              <a:t>starting a </a:t>
            </a:r>
            <a:r>
              <a:rPr lang="en-US" sz="2400" dirty="0">
                <a:latin typeface="Arial" panose="020B0604020202020204" pitchFamily="34" charset="0"/>
                <a:cs typeface="Arial" panose="020B0604020202020204" pitchFamily="34" charset="0"/>
              </a:rPr>
              <a:t>business rather than applying for conventional jobs. The </a:t>
            </a:r>
            <a:r>
              <a:rPr lang="en-US" sz="2400" dirty="0" smtClean="0">
                <a:latin typeface="Arial" panose="020B0604020202020204" pitchFamily="34" charset="0"/>
                <a:cs typeface="Arial" panose="020B0604020202020204" pitchFamily="34" charset="0"/>
              </a:rPr>
              <a:t>writer has </a:t>
            </a:r>
            <a:r>
              <a:rPr lang="en-US" sz="2400" dirty="0">
                <a:latin typeface="Arial" panose="020B0604020202020204" pitchFamily="34" charset="0"/>
                <a:cs typeface="Arial" panose="020B0604020202020204" pitchFamily="34" charset="0"/>
              </a:rPr>
              <a:t>two main reasons for making this suggestion. First, the </a:t>
            </a:r>
            <a:r>
              <a:rPr lang="en-US" sz="2400" dirty="0" smtClean="0">
                <a:latin typeface="Arial" panose="020B0604020202020204" pitchFamily="34" charset="0"/>
                <a:cs typeface="Arial" panose="020B0604020202020204" pitchFamily="34" charset="0"/>
              </a:rPr>
              <a:t>current job </a:t>
            </a:r>
            <a:r>
              <a:rPr lang="en-US" sz="2400" dirty="0">
                <a:latin typeface="Arial" panose="020B0604020202020204" pitchFamily="34" charset="0"/>
                <a:cs typeface="Arial" panose="020B0604020202020204" pitchFamily="34" charset="0"/>
              </a:rPr>
              <a:t>market is tough in many professions, and some </a:t>
            </a:r>
            <a:r>
              <a:rPr lang="en-US" sz="2400" dirty="0" smtClean="0">
                <a:latin typeface="Arial" panose="020B0604020202020204" pitchFamily="34" charset="0"/>
                <a:cs typeface="Arial" panose="020B0604020202020204" pitchFamily="34" charset="0"/>
              </a:rPr>
              <a:t>graduates will </a:t>
            </a:r>
            <a:r>
              <a:rPr lang="en-US" sz="2400" dirty="0">
                <a:latin typeface="Arial" panose="020B0604020202020204" pitchFamily="34" charset="0"/>
                <a:cs typeface="Arial" panose="020B0604020202020204" pitchFamily="34" charset="0"/>
              </a:rPr>
              <a:t>be forced to take jobs that are outside their </a:t>
            </a:r>
            <a:r>
              <a:rPr lang="en-US" sz="2400" dirty="0" smtClean="0">
                <a:latin typeface="Arial" panose="020B0604020202020204" pitchFamily="34" charset="0"/>
                <a:cs typeface="Arial" panose="020B0604020202020204" pitchFamily="34" charset="0"/>
              </a:rPr>
              <a:t>intended fields </a:t>
            </a:r>
            <a:r>
              <a:rPr lang="en-US" sz="2400" dirty="0">
                <a:latin typeface="Arial" panose="020B0604020202020204" pitchFamily="34" charset="0"/>
                <a:cs typeface="Arial" panose="020B0604020202020204" pitchFamily="34" charset="0"/>
              </a:rPr>
              <a:t>and perhaps below the level of their qualifications. </a:t>
            </a:r>
            <a:r>
              <a:rPr lang="en-US" sz="2400" dirty="0" smtClean="0">
                <a:latin typeface="Arial" panose="020B0604020202020204" pitchFamily="34" charset="0"/>
                <a:cs typeface="Arial" panose="020B0604020202020204" pitchFamily="34" charset="0"/>
              </a:rPr>
              <a:t>Second, the </a:t>
            </a:r>
            <a:r>
              <a:rPr lang="en-US" sz="2400" dirty="0">
                <a:latin typeface="Arial" panose="020B0604020202020204" pitchFamily="34" charset="0"/>
                <a:cs typeface="Arial" panose="020B0604020202020204" pitchFamily="34" charset="0"/>
              </a:rPr>
              <a:t>nature of employment is changing in many professions </a:t>
            </a:r>
            <a:r>
              <a:rPr lang="en-US" sz="2400" dirty="0" smtClean="0">
                <a:latin typeface="Arial" panose="020B0604020202020204" pitchFamily="34" charset="0"/>
                <a:cs typeface="Arial" panose="020B0604020202020204" pitchFamily="34" charset="0"/>
              </a:rPr>
              <a:t>and industries</a:t>
            </a:r>
            <a:r>
              <a:rPr lang="en-US" sz="2400" dirty="0">
                <a:latin typeface="Arial" panose="020B0604020202020204" pitchFamily="34" charset="0"/>
                <a:cs typeface="Arial" panose="020B0604020202020204" pitchFamily="34" charset="0"/>
              </a:rPr>
              <a:t>, and many companies now engage independent </a:t>
            </a:r>
            <a:r>
              <a:rPr lang="en-US" sz="2400" dirty="0" smtClean="0">
                <a:latin typeface="Arial" panose="020B0604020202020204" pitchFamily="34" charset="0"/>
                <a:cs typeface="Arial" panose="020B0604020202020204" pitchFamily="34" charset="0"/>
              </a:rPr>
              <a:t>contractors (also </a:t>
            </a:r>
            <a:r>
              <a:rPr lang="en-US" sz="2400" dirty="0">
                <a:latin typeface="Arial" panose="020B0604020202020204" pitchFamily="34" charset="0"/>
                <a:cs typeface="Arial" panose="020B0604020202020204" pitchFamily="34" charset="0"/>
              </a:rPr>
              <a:t>known as freelancers) for short durations, </a:t>
            </a:r>
            <a:r>
              <a:rPr lang="en-US" sz="2400" dirty="0" smtClean="0">
                <a:latin typeface="Arial" panose="020B0604020202020204" pitchFamily="34" charset="0"/>
                <a:cs typeface="Arial" panose="020B0604020202020204" pitchFamily="34" charset="0"/>
              </a:rPr>
              <a:t>rather than </a:t>
            </a:r>
            <a:r>
              <a:rPr lang="en-US" sz="2400" dirty="0">
                <a:latin typeface="Arial" panose="020B0604020202020204" pitchFamily="34" charset="0"/>
                <a:cs typeface="Arial" panose="020B0604020202020204" pitchFamily="34" charset="0"/>
              </a:rPr>
              <a:t>hiring employees for the long term. Which of these </a:t>
            </a:r>
            <a:r>
              <a:rPr lang="en-US" sz="2400" dirty="0" smtClean="0">
                <a:latin typeface="Arial" panose="020B0604020202020204" pitchFamily="34" charset="0"/>
                <a:cs typeface="Arial" panose="020B0604020202020204" pitchFamily="34" charset="0"/>
              </a:rPr>
              <a:t>statements is </a:t>
            </a:r>
            <a:r>
              <a:rPr lang="en-US" sz="2400" dirty="0">
                <a:latin typeface="Arial" panose="020B0604020202020204" pitchFamily="34" charset="0"/>
                <a:cs typeface="Arial" panose="020B0604020202020204" pitchFamily="34" charset="0"/>
              </a:rPr>
              <a:t>the most sensitive to the audience’s needs as </a:t>
            </a:r>
            <a:r>
              <a:rPr lang="en-US" sz="2400" dirty="0" smtClean="0">
                <a:latin typeface="Arial" panose="020B0604020202020204" pitchFamily="34" charset="0"/>
                <a:cs typeface="Arial" panose="020B0604020202020204" pitchFamily="34" charset="0"/>
              </a:rPr>
              <a:t>they relate </a:t>
            </a:r>
            <a:r>
              <a:rPr lang="en-US" sz="2400" dirty="0">
                <a:latin typeface="Arial" panose="020B0604020202020204" pitchFamily="34" charset="0"/>
                <a:cs typeface="Arial" panose="020B0604020202020204" pitchFamily="34" charset="0"/>
              </a:rPr>
              <a:t>to this specific topic? What specific words and </a:t>
            </a:r>
            <a:r>
              <a:rPr lang="en-US" sz="2400" dirty="0" smtClean="0">
                <a:latin typeface="Arial" panose="020B0604020202020204" pitchFamily="34" charset="0"/>
                <a:cs typeface="Arial" panose="020B0604020202020204" pitchFamily="34" charset="0"/>
              </a:rPr>
              <a:t>phrases make </a:t>
            </a:r>
            <a:r>
              <a:rPr lang="en-US" sz="2400" dirty="0">
                <a:latin typeface="Arial" panose="020B0604020202020204" pitchFamily="34" charset="0"/>
                <a:cs typeface="Arial" panose="020B0604020202020204" pitchFamily="34" charset="0"/>
              </a:rPr>
              <a:t>it the most </a:t>
            </a:r>
            <a:r>
              <a:rPr lang="en-US" sz="2400" dirty="0" smtClean="0">
                <a:latin typeface="Arial" panose="020B0604020202020204" pitchFamily="34" charset="0"/>
                <a:cs typeface="Arial" panose="020B0604020202020204" pitchFamily="34" charset="0"/>
              </a:rPr>
              <a:t>sensitive</a:t>
            </a:r>
          </a:p>
        </p:txBody>
      </p:sp>
    </p:spTree>
    <p:extLst>
      <p:ext uri="{BB962C8B-B14F-4D97-AF65-F5344CB8AC3E}">
        <p14:creationId xmlns:p14="http://schemas.microsoft.com/office/powerpoint/2010/main" val="1403588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Apply Your Knowledge</a:t>
            </a:r>
            <a:endParaRPr lang="en-US" dirty="0"/>
          </a:p>
        </p:txBody>
      </p:sp>
      <p:sp>
        <p:nvSpPr>
          <p:cNvPr id="3" name="Content Placeholder 2"/>
          <p:cNvSpPr>
            <a:spLocks noGrp="1"/>
          </p:cNvSpPr>
          <p:nvPr>
            <p:ph idx="1"/>
          </p:nvPr>
        </p:nvSpPr>
        <p:spPr>
          <a:xfrm>
            <a:off x="1841679" y="2133600"/>
            <a:ext cx="9662933" cy="4421746"/>
          </a:xfrm>
        </p:spPr>
        <p:txBody>
          <a:bodyPr>
            <a:normAutofit fontScale="92500" lnSpcReduction="10000"/>
          </a:bodyPr>
          <a:lstStyle/>
          <a:p>
            <a:pPr algn="just"/>
            <a:r>
              <a:rPr lang="en-US" sz="2400" dirty="0" smtClean="0">
                <a:solidFill>
                  <a:schemeClr val="tx1"/>
                </a:solidFill>
                <a:latin typeface="Arial" panose="020B0604020202020204" pitchFamily="34" charset="0"/>
                <a:cs typeface="Arial" panose="020B0604020202020204" pitchFamily="34" charset="0"/>
              </a:rPr>
              <a:t>a</a:t>
            </a:r>
            <a:r>
              <a:rPr lang="en-US" sz="2400" dirty="0">
                <a:solidFill>
                  <a:schemeClr val="tx1"/>
                </a:solidFill>
                <a:latin typeface="Arial" panose="020B0604020202020204" pitchFamily="34" charset="0"/>
                <a:cs typeface="Arial" panose="020B0604020202020204" pitchFamily="34" charset="0"/>
              </a:rPr>
              <a:t>. The job market remains slow in many industries and professions, so you should seriously consider creating your own job by starting a small company and setting up shop as an independent contractor. </a:t>
            </a:r>
          </a:p>
          <a:p>
            <a:pPr algn="just"/>
            <a:r>
              <a:rPr lang="en-US" sz="2400" dirty="0">
                <a:solidFill>
                  <a:schemeClr val="tx1"/>
                </a:solidFill>
                <a:latin typeface="Arial" panose="020B0604020202020204" pitchFamily="34" charset="0"/>
                <a:cs typeface="Arial" panose="020B0604020202020204" pitchFamily="34" charset="0"/>
              </a:rPr>
              <a:t>b. The job market remains slow in many industries and professions, and many of those jobs aren’t coming back even when the economy fully recovers. Chances are you’ll end up working as an independent contractor at some point anyway, so you might as well do it now.</a:t>
            </a:r>
          </a:p>
          <a:p>
            <a:pPr algn="just"/>
            <a:r>
              <a:rPr lang="en-US" sz="2400" dirty="0">
                <a:solidFill>
                  <a:schemeClr val="tx1"/>
                </a:solidFill>
                <a:latin typeface="Arial" panose="020B0604020202020204" pitchFamily="34" charset="0"/>
                <a:cs typeface="Arial" panose="020B0604020202020204" pitchFamily="34" charset="0"/>
              </a:rPr>
              <a:t>c. What could be more fun than creating your own job the minute you graduate?</a:t>
            </a:r>
          </a:p>
          <a:p>
            <a:pPr algn="just"/>
            <a:r>
              <a:rPr lang="en-US" sz="2400" dirty="0">
                <a:solidFill>
                  <a:schemeClr val="tx1"/>
                </a:solidFill>
                <a:latin typeface="Arial" panose="020B0604020202020204" pitchFamily="34" charset="0"/>
                <a:cs typeface="Arial" panose="020B0604020202020204" pitchFamily="34" charset="0"/>
              </a:rPr>
              <a:t>d. Chances are you’ll be facing a tough job market when you graduate, and many traditional jobs are converting to contract work. Why not convert a challenge into opportunity and create your own job?</a:t>
            </a:r>
          </a:p>
          <a:p>
            <a:endParaRPr lang="en-US" dirty="0"/>
          </a:p>
        </p:txBody>
      </p:sp>
    </p:spTree>
    <p:extLst>
      <p:ext uri="{BB962C8B-B14F-4D97-AF65-F5344CB8AC3E}">
        <p14:creationId xmlns:p14="http://schemas.microsoft.com/office/powerpoint/2010/main" val="42641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651" y="540913"/>
            <a:ext cx="9340961" cy="5370309"/>
          </a:xfrm>
        </p:spPr>
        <p:txBody>
          <a:bodyPr>
            <a:normAutofit/>
          </a:bodyPr>
          <a:lstStyle/>
          <a:p>
            <a:pPr marL="0" indent="0" algn="just">
              <a:buNone/>
            </a:pPr>
            <a:r>
              <a:rPr lang="en-US" sz="2000" dirty="0">
                <a:latin typeface="Arial" panose="020B0604020202020204" pitchFamily="34" charset="0"/>
                <a:cs typeface="Arial" panose="020B0604020202020204" pitchFamily="34" charset="0"/>
              </a:rPr>
              <a:t>Another key element is her positive writing style. The </a:t>
            </a:r>
            <a:r>
              <a:rPr lang="en-US" sz="2000" dirty="0" smtClean="0">
                <a:latin typeface="Arial" panose="020B0604020202020204" pitchFamily="34" charset="0"/>
                <a:cs typeface="Arial" panose="020B0604020202020204" pitchFamily="34" charset="0"/>
              </a:rPr>
              <a:t>editor of </a:t>
            </a:r>
            <a:r>
              <a:rPr lang="en-US" sz="2000" i="1" dirty="0" err="1">
                <a:latin typeface="Arial" panose="020B0604020202020204" pitchFamily="34" charset="0"/>
                <a:cs typeface="Arial" panose="020B0604020202020204" pitchFamily="34" charset="0"/>
              </a:rPr>
              <a:t>ForbesWoman</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calls </a:t>
            </a:r>
            <a:r>
              <a:rPr lang="en-US" sz="2000" dirty="0" err="1">
                <a:latin typeface="Arial" panose="020B0604020202020204" pitchFamily="34" charset="0"/>
                <a:cs typeface="Arial" panose="020B0604020202020204" pitchFamily="34" charset="0"/>
              </a:rPr>
              <a:t>MacNeil’s</a:t>
            </a:r>
            <a:r>
              <a:rPr lang="en-US" sz="2000" dirty="0">
                <a:latin typeface="Arial" panose="020B0604020202020204" pitchFamily="34" charset="0"/>
                <a:cs typeface="Arial" panose="020B0604020202020204" pitchFamily="34" charset="0"/>
              </a:rPr>
              <a:t> blog and book “smart, </a:t>
            </a:r>
            <a:r>
              <a:rPr lang="en-US" sz="2000" dirty="0" smtClean="0">
                <a:latin typeface="Arial" panose="020B0604020202020204" pitchFamily="34" charset="0"/>
                <a:cs typeface="Arial" panose="020B0604020202020204" pitchFamily="34" charset="0"/>
              </a:rPr>
              <a:t>upbeat, inspirational</a:t>
            </a:r>
            <a:r>
              <a:rPr lang="en-US" sz="2000" dirty="0">
                <a:latin typeface="Arial" panose="020B0604020202020204" pitchFamily="34" charset="0"/>
                <a:cs typeface="Arial" panose="020B0604020202020204" pitchFamily="34" charset="0"/>
              </a:rPr>
              <a:t>, and full of practical advice for women who want </a:t>
            </a:r>
            <a:r>
              <a:rPr lang="en-US" sz="2000" dirty="0" smtClean="0">
                <a:latin typeface="Arial" panose="020B0604020202020204" pitchFamily="34" charset="0"/>
                <a:cs typeface="Arial" panose="020B0604020202020204" pitchFamily="34" charset="0"/>
              </a:rPr>
              <a:t>to own </a:t>
            </a:r>
            <a:r>
              <a:rPr lang="en-US" sz="2000" dirty="0">
                <a:latin typeface="Arial" panose="020B0604020202020204" pitchFamily="34" charset="0"/>
                <a:cs typeface="Arial" panose="020B0604020202020204" pitchFamily="34" charset="0"/>
              </a:rPr>
              <a:t>their dream careers.” As someone who came of age in </a:t>
            </a:r>
            <a:r>
              <a:rPr lang="en-US" sz="2000" dirty="0" smtClean="0">
                <a:latin typeface="Arial" panose="020B0604020202020204" pitchFamily="34" charset="0"/>
                <a:cs typeface="Arial" panose="020B0604020202020204" pitchFamily="34" charset="0"/>
              </a:rPr>
              <a:t>the </a:t>
            </a:r>
            <a:r>
              <a:rPr lang="en-US" sz="2000" dirty="0" err="1" smtClean="0">
                <a:latin typeface="Arial" panose="020B0604020202020204" pitchFamily="34" charset="0"/>
                <a:cs typeface="Arial" panose="020B0604020202020204" pitchFamily="34" charset="0"/>
              </a:rPr>
              <a:t>postdigital</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economy, </a:t>
            </a:r>
            <a:r>
              <a:rPr lang="en-US" sz="2000" dirty="0" err="1">
                <a:latin typeface="Arial" panose="020B0604020202020204" pitchFamily="34" charset="0"/>
                <a:cs typeface="Arial" panose="020B0604020202020204" pitchFamily="34" charset="0"/>
              </a:rPr>
              <a:t>MacNeil</a:t>
            </a:r>
            <a:r>
              <a:rPr lang="en-US" sz="2000" dirty="0">
                <a:latin typeface="Arial" panose="020B0604020202020204" pitchFamily="34" charset="0"/>
                <a:cs typeface="Arial" panose="020B0604020202020204" pitchFamily="34" charset="0"/>
              </a:rPr>
              <a:t> is also tuned in to the new world </a:t>
            </a:r>
            <a:r>
              <a:rPr lang="en-US" sz="2000" dirty="0" smtClean="0">
                <a:latin typeface="Arial" panose="020B0604020202020204" pitchFamily="34" charset="0"/>
                <a:cs typeface="Arial" panose="020B0604020202020204" pitchFamily="34" charset="0"/>
              </a:rPr>
              <a:t>of work</a:t>
            </a:r>
            <a:r>
              <a:rPr lang="en-US" sz="2000" dirty="0">
                <a:latin typeface="Arial" panose="020B0604020202020204" pitchFamily="34" charset="0"/>
                <a:cs typeface="Arial" panose="020B0604020202020204" pitchFamily="34" charset="0"/>
              </a:rPr>
              <a:t>, where individuals must manage their personal brands </a:t>
            </a:r>
            <a:r>
              <a:rPr lang="en-US" sz="2000" dirty="0" smtClean="0">
                <a:latin typeface="Arial" panose="020B0604020202020204" pitchFamily="34" charset="0"/>
                <a:cs typeface="Arial" panose="020B0604020202020204" pitchFamily="34" charset="0"/>
              </a:rPr>
              <a:t>and take </a:t>
            </a:r>
            <a:r>
              <a:rPr lang="en-US" sz="2000" dirty="0">
                <a:latin typeface="Arial" panose="020B0604020202020204" pitchFamily="34" charset="0"/>
                <a:cs typeface="Arial" panose="020B0604020202020204" pitchFamily="34" charset="0"/>
              </a:rPr>
              <a:t>control of their careers. In fact, one of her target audiences </a:t>
            </a:r>
            <a:r>
              <a:rPr lang="en-US" sz="2000" dirty="0" smtClean="0">
                <a:latin typeface="Arial" panose="020B0604020202020204" pitchFamily="34" charset="0"/>
                <a:cs typeface="Arial" panose="020B0604020202020204" pitchFamily="34" charset="0"/>
              </a:rPr>
              <a:t>is college </a:t>
            </a:r>
            <a:r>
              <a:rPr lang="en-US" sz="2000" dirty="0">
                <a:latin typeface="Arial" panose="020B0604020202020204" pitchFamily="34" charset="0"/>
                <a:cs typeface="Arial" panose="020B0604020202020204" pitchFamily="34" charset="0"/>
              </a:rPr>
              <a:t>students who might want to create their own </a:t>
            </a:r>
            <a:r>
              <a:rPr lang="en-US" sz="2000" dirty="0" smtClean="0">
                <a:latin typeface="Arial" panose="020B0604020202020204" pitchFamily="34" charset="0"/>
                <a:cs typeface="Arial" panose="020B0604020202020204" pitchFamily="34" charset="0"/>
              </a:rPr>
              <a:t>companies right </a:t>
            </a:r>
            <a:r>
              <a:rPr lang="en-US" sz="2000" dirty="0">
                <a:latin typeface="Arial" panose="020B0604020202020204" pitchFamily="34" charset="0"/>
                <a:cs typeface="Arial" panose="020B0604020202020204" pitchFamily="34" charset="0"/>
              </a:rPr>
              <a:t>out of college, without ever pursuing traditional employment.</a:t>
            </a:r>
          </a:p>
          <a:p>
            <a:pPr marL="0" indent="0" algn="just">
              <a:buNone/>
            </a:pPr>
            <a:r>
              <a:rPr lang="en-US" sz="2000" dirty="0">
                <a:latin typeface="Arial" panose="020B0604020202020204" pitchFamily="34" charset="0"/>
                <a:cs typeface="Arial" panose="020B0604020202020204" pitchFamily="34" charset="0"/>
              </a:rPr>
              <a:t>The content and style of her messages is clearly </a:t>
            </a:r>
            <a:r>
              <a:rPr lang="en-US" sz="2000" dirty="0" smtClean="0">
                <a:latin typeface="Arial" panose="020B0604020202020204" pitchFamily="34" charset="0"/>
                <a:cs typeface="Arial" panose="020B0604020202020204" pitchFamily="34" charset="0"/>
              </a:rPr>
              <a:t>connecting with </a:t>
            </a:r>
            <a:r>
              <a:rPr lang="en-US" sz="2000" dirty="0">
                <a:latin typeface="Arial" panose="020B0604020202020204" pitchFamily="34" charset="0"/>
                <a:cs typeface="Arial" panose="020B0604020202020204" pitchFamily="34" charset="0"/>
              </a:rPr>
              <a:t>readers. She Takes on the World has grown to </a:t>
            </a:r>
            <a:r>
              <a:rPr lang="en-US" sz="2000" dirty="0" smtClean="0">
                <a:latin typeface="Arial" panose="020B0604020202020204" pitchFamily="34" charset="0"/>
                <a:cs typeface="Arial" panose="020B0604020202020204" pitchFamily="34" charset="0"/>
              </a:rPr>
              <a:t>include several </a:t>
            </a:r>
            <a:r>
              <a:rPr lang="en-US" sz="2000" dirty="0">
                <a:latin typeface="Arial" panose="020B0604020202020204" pitchFamily="34" charset="0"/>
                <a:cs typeface="Arial" panose="020B0604020202020204" pitchFamily="34" charset="0"/>
              </a:rPr>
              <a:t>dozen bloggers who cover every aspect of managing </a:t>
            </a:r>
            <a:r>
              <a:rPr lang="en-US" sz="2000" dirty="0" smtClean="0">
                <a:latin typeface="Arial" panose="020B0604020202020204" pitchFamily="34" charset="0"/>
                <a:cs typeface="Arial" panose="020B0604020202020204" pitchFamily="34" charset="0"/>
              </a:rPr>
              <a:t>an entrepreneurial </a:t>
            </a:r>
            <a:r>
              <a:rPr lang="en-US" sz="2000" dirty="0">
                <a:latin typeface="Arial" panose="020B0604020202020204" pitchFamily="34" charset="0"/>
                <a:cs typeface="Arial" panose="020B0604020202020204" pitchFamily="34" charset="0"/>
              </a:rPr>
              <a:t>career in the new economy. The site was </a:t>
            </a:r>
            <a:r>
              <a:rPr lang="en-US" sz="2000" dirty="0" smtClean="0">
                <a:latin typeface="Arial" panose="020B0604020202020204" pitchFamily="34" charset="0"/>
                <a:cs typeface="Arial" panose="020B0604020202020204" pitchFamily="34" charset="0"/>
              </a:rPr>
              <a:t>named one </a:t>
            </a:r>
            <a:r>
              <a:rPr lang="en-US" sz="2000" dirty="0">
                <a:latin typeface="Arial" panose="020B0604020202020204" pitchFamily="34" charset="0"/>
                <a:cs typeface="Arial" panose="020B0604020202020204" pitchFamily="34" charset="0"/>
              </a:rPr>
              <a:t>of </a:t>
            </a:r>
            <a:r>
              <a:rPr lang="en-US" sz="2000" i="1" dirty="0">
                <a:latin typeface="Arial" panose="020B0604020202020204" pitchFamily="34" charset="0"/>
                <a:cs typeface="Arial" panose="020B0604020202020204" pitchFamily="34" charset="0"/>
              </a:rPr>
              <a:t>Forbes </a:t>
            </a:r>
            <a:r>
              <a:rPr lang="en-US" sz="2000" dirty="0">
                <a:latin typeface="Arial" panose="020B0604020202020204" pitchFamily="34" charset="0"/>
                <a:cs typeface="Arial" panose="020B0604020202020204" pitchFamily="34" charset="0"/>
              </a:rPr>
              <a:t>magazine’s top 10 entrepreneurial websites </a:t>
            </a:r>
            <a:r>
              <a:rPr lang="en-US" sz="2000" dirty="0" smtClean="0">
                <a:latin typeface="Arial" panose="020B0604020202020204" pitchFamily="34" charset="0"/>
                <a:cs typeface="Arial" panose="020B0604020202020204" pitchFamily="34" charset="0"/>
              </a:rPr>
              <a:t>for women</a:t>
            </a:r>
            <a:r>
              <a:rPr lang="en-US" sz="2000" dirty="0">
                <a:latin typeface="Arial" panose="020B0604020202020204" pitchFamily="34" charset="0"/>
                <a:cs typeface="Arial" panose="020B0604020202020204" pitchFamily="34" charset="0"/>
              </a:rPr>
              <a:t>, among numerous other awards and recognitions it </a:t>
            </a:r>
            <a:r>
              <a:rPr lang="en-US" sz="2000" dirty="0" smtClean="0">
                <a:latin typeface="Arial" panose="020B0604020202020204" pitchFamily="34" charset="0"/>
                <a:cs typeface="Arial" panose="020B0604020202020204" pitchFamily="34" charset="0"/>
              </a:rPr>
              <a:t>has received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MacNeil</a:t>
            </a:r>
            <a:r>
              <a:rPr lang="en-US" sz="2000" dirty="0">
                <a:latin typeface="Arial" panose="020B0604020202020204" pitchFamily="34" charset="0"/>
                <a:cs typeface="Arial" panose="020B0604020202020204" pitchFamily="34" charset="0"/>
              </a:rPr>
              <a:t> shows no signs of slowing down, either, </a:t>
            </a:r>
            <a:r>
              <a:rPr lang="en-US" sz="2000" dirty="0" smtClean="0">
                <a:latin typeface="Arial" panose="020B0604020202020204" pitchFamily="34" charset="0"/>
                <a:cs typeface="Arial" panose="020B0604020202020204" pitchFamily="34" charset="0"/>
              </a:rPr>
              <a:t>with new </a:t>
            </a:r>
            <a:r>
              <a:rPr lang="en-US" sz="2000" dirty="0">
                <a:latin typeface="Arial" panose="020B0604020202020204" pitchFamily="34" charset="0"/>
                <a:cs typeface="Arial" panose="020B0604020202020204" pitchFamily="34" charset="0"/>
              </a:rPr>
              <a:t>investors behind her and ambitious expansion plans.1</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426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adapting to Your audience: Being</a:t>
            </a:r>
            <a:br>
              <a:rPr lang="en-US" dirty="0"/>
            </a:br>
            <a:r>
              <a:rPr lang="en-US" dirty="0"/>
              <a:t>Sensitive to audience needs</a:t>
            </a:r>
            <a:endParaRPr lang="en-US" dirty="0"/>
          </a:p>
        </p:txBody>
      </p:sp>
      <p:sp>
        <p:nvSpPr>
          <p:cNvPr id="3" name="Content Placeholder 2"/>
          <p:cNvSpPr>
            <a:spLocks noGrp="1"/>
          </p:cNvSpPr>
          <p:nvPr>
            <p:ph idx="1"/>
          </p:nvPr>
        </p:nvSpPr>
        <p:spPr/>
        <p:txBody>
          <a:bodyPr>
            <a:normAutofit/>
          </a:bodyPr>
          <a:lstStyle/>
          <a:p>
            <a:r>
              <a:rPr lang="en-US" dirty="0"/>
              <a:t>Readers and listeners are </a:t>
            </a:r>
            <a:r>
              <a:rPr lang="en-US" dirty="0" smtClean="0"/>
              <a:t>more likely </a:t>
            </a:r>
            <a:r>
              <a:rPr lang="en-US" dirty="0"/>
              <a:t>to respond positively </a:t>
            </a:r>
            <a:r>
              <a:rPr lang="en-US" dirty="0" smtClean="0"/>
              <a:t>when they </a:t>
            </a:r>
            <a:r>
              <a:rPr lang="en-US" dirty="0"/>
              <a:t>believe messages are </a:t>
            </a:r>
            <a:r>
              <a:rPr lang="en-US" dirty="0" smtClean="0"/>
              <a:t>about them </a:t>
            </a:r>
            <a:r>
              <a:rPr lang="en-US" dirty="0"/>
              <a:t>and their </a:t>
            </a:r>
            <a:r>
              <a:rPr lang="en-US" dirty="0" smtClean="0"/>
              <a:t>concerns</a:t>
            </a:r>
          </a:p>
          <a:p>
            <a:r>
              <a:rPr lang="en-US" dirty="0" smtClean="0"/>
              <a:t>Using the “you” attitude:</a:t>
            </a:r>
          </a:p>
          <a:p>
            <a:pPr marL="0" indent="0">
              <a:buNone/>
            </a:pPr>
            <a:endParaRPr lang="en-US" dirty="0"/>
          </a:p>
        </p:txBody>
      </p:sp>
      <p:pic>
        <p:nvPicPr>
          <p:cNvPr id="4" name="Picture 3"/>
          <p:cNvPicPr>
            <a:picLocks noChangeAspect="1"/>
          </p:cNvPicPr>
          <p:nvPr/>
        </p:nvPicPr>
        <p:blipFill>
          <a:blip r:embed="rId2"/>
          <a:stretch>
            <a:fillRect/>
          </a:stretch>
        </p:blipFill>
        <p:spPr>
          <a:xfrm>
            <a:off x="2589212" y="3318884"/>
            <a:ext cx="8587082" cy="1892766"/>
          </a:xfrm>
          <a:prstGeom prst="rect">
            <a:avLst/>
          </a:prstGeom>
        </p:spPr>
      </p:pic>
    </p:spTree>
    <p:extLst>
      <p:ext uri="{BB962C8B-B14F-4D97-AF65-F5344CB8AC3E}">
        <p14:creationId xmlns:p14="http://schemas.microsoft.com/office/powerpoint/2010/main" val="49664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65914"/>
            <a:ext cx="8911687" cy="939085"/>
          </a:xfrm>
        </p:spPr>
        <p:txBody>
          <a:bodyPr/>
          <a:lstStyle/>
          <a:p>
            <a:r>
              <a:rPr lang="en-US" dirty="0" smtClean="0"/>
              <a:t>Being Sensitive </a:t>
            </a:r>
            <a:r>
              <a:rPr lang="en-US" dirty="0"/>
              <a:t>to audience needs</a:t>
            </a:r>
          </a:p>
        </p:txBody>
      </p:sp>
      <p:pic>
        <p:nvPicPr>
          <p:cNvPr id="4" name="Content Placeholder 3"/>
          <p:cNvPicPr>
            <a:picLocks noGrp="1" noChangeAspect="1"/>
          </p:cNvPicPr>
          <p:nvPr>
            <p:ph idx="1"/>
          </p:nvPr>
        </p:nvPicPr>
        <p:blipFill>
          <a:blip r:embed="rId2"/>
          <a:stretch>
            <a:fillRect/>
          </a:stretch>
        </p:blipFill>
        <p:spPr>
          <a:xfrm>
            <a:off x="2592925" y="4476447"/>
            <a:ext cx="8282215" cy="1359235"/>
          </a:xfrm>
          <a:prstGeom prst="rect">
            <a:avLst/>
          </a:prstGeom>
        </p:spPr>
      </p:pic>
      <p:sp>
        <p:nvSpPr>
          <p:cNvPr id="5" name="Rectangle 4"/>
          <p:cNvSpPr/>
          <p:nvPr/>
        </p:nvSpPr>
        <p:spPr>
          <a:xfrm>
            <a:off x="2592924" y="2274838"/>
            <a:ext cx="8495785" cy="1200329"/>
          </a:xfrm>
          <a:prstGeom prst="rect">
            <a:avLst/>
          </a:prstGeom>
        </p:spPr>
        <p:txBody>
          <a:bodyPr wrap="square">
            <a:spAutoFit/>
          </a:bodyPr>
          <a:lstStyle/>
          <a:p>
            <a:r>
              <a:rPr lang="en-US" b="0" i="0" u="none" strike="noStrike" baseline="0" dirty="0" smtClean="0">
                <a:latin typeface="SabonMTPro-Regular"/>
              </a:rPr>
              <a:t>Avoid using </a:t>
            </a:r>
            <a:r>
              <a:rPr lang="en-US" b="0" i="1" u="none" strike="noStrike" baseline="0" dirty="0" smtClean="0">
                <a:latin typeface="SabonMTPro-Italic"/>
              </a:rPr>
              <a:t>you </a:t>
            </a:r>
            <a:r>
              <a:rPr lang="en-US" b="0" i="0" u="none" strike="noStrike" baseline="0" dirty="0" smtClean="0">
                <a:latin typeface="SabonMTPro-Regular"/>
              </a:rPr>
              <a:t>and </a:t>
            </a:r>
            <a:r>
              <a:rPr lang="en-US" b="0" i="1" u="none" strike="noStrike" baseline="0" dirty="0" smtClean="0">
                <a:latin typeface="SabonMTPro-Italic"/>
              </a:rPr>
              <a:t>your </a:t>
            </a:r>
            <a:r>
              <a:rPr lang="en-US" b="0" i="0" u="none" strike="noStrike" baseline="0" dirty="0" smtClean="0">
                <a:latin typeface="SabonMTPro-Regular"/>
              </a:rPr>
              <a:t>if doing so </a:t>
            </a:r>
          </a:p>
          <a:p>
            <a:r>
              <a:rPr lang="en-US" b="0" i="0" u="none" strike="noStrike" baseline="0" dirty="0" smtClean="0">
                <a:latin typeface="SabonMTPro-Regular"/>
              </a:rPr>
              <a:t>• Will make you sound dictatorial</a:t>
            </a:r>
          </a:p>
          <a:p>
            <a:r>
              <a:rPr lang="en-US" b="0" i="0" u="none" strike="noStrike" baseline="0" dirty="0" smtClean="0">
                <a:latin typeface="SabonMTPro-Regular"/>
              </a:rPr>
              <a:t>• Will make someone else feel guilty</a:t>
            </a:r>
          </a:p>
          <a:p>
            <a:r>
              <a:rPr lang="en-US" b="0" i="0" u="none" strike="noStrike" baseline="0" dirty="0" smtClean="0">
                <a:latin typeface="SabonMTPro-Regular"/>
              </a:rPr>
              <a:t>• Goes against your organization’s style</a:t>
            </a:r>
            <a:endParaRPr lang="en-US" dirty="0"/>
          </a:p>
        </p:txBody>
      </p:sp>
    </p:spTree>
    <p:extLst>
      <p:ext uri="{BB962C8B-B14F-4D97-AF65-F5344CB8AC3E}">
        <p14:creationId xmlns:p14="http://schemas.microsoft.com/office/powerpoint/2010/main" val="80008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Standards of Etiquette</a:t>
            </a:r>
            <a:endParaRPr lang="en-US" dirty="0"/>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Even if a situation calls for </a:t>
            </a:r>
            <a:r>
              <a:rPr lang="en-US" dirty="0" smtClean="0">
                <a:solidFill>
                  <a:schemeClr val="tx1"/>
                </a:solidFill>
                <a:latin typeface="Arial" panose="020B0604020202020204" pitchFamily="34" charset="0"/>
                <a:cs typeface="Arial" panose="020B0604020202020204" pitchFamily="34" charset="0"/>
              </a:rPr>
              <a:t>you to </a:t>
            </a:r>
            <a:r>
              <a:rPr lang="en-US" dirty="0">
                <a:solidFill>
                  <a:schemeClr val="tx1"/>
                </a:solidFill>
                <a:latin typeface="Arial" panose="020B0604020202020204" pitchFamily="34" charset="0"/>
                <a:cs typeface="Arial" panose="020B0604020202020204" pitchFamily="34" charset="0"/>
              </a:rPr>
              <a:t>be brutally honest, express </a:t>
            </a:r>
            <a:r>
              <a:rPr lang="en-US" dirty="0" smtClean="0">
                <a:solidFill>
                  <a:schemeClr val="tx1"/>
                </a:solidFill>
                <a:latin typeface="Arial" panose="020B0604020202020204" pitchFamily="34" charset="0"/>
                <a:cs typeface="Arial" panose="020B0604020202020204" pitchFamily="34" charset="0"/>
              </a:rPr>
              <a:t>the facts </a:t>
            </a:r>
            <a:r>
              <a:rPr lang="en-US" dirty="0">
                <a:solidFill>
                  <a:schemeClr val="tx1"/>
                </a:solidFill>
                <a:latin typeface="Arial" panose="020B0604020202020204" pitchFamily="34" charset="0"/>
                <a:cs typeface="Arial" panose="020B0604020202020204" pitchFamily="34" charset="0"/>
              </a:rPr>
              <a:t>of the matter in a kind </a:t>
            </a:r>
            <a:r>
              <a:rPr lang="en-US" dirty="0" smtClean="0">
                <a:solidFill>
                  <a:schemeClr val="tx1"/>
                </a:solidFill>
                <a:latin typeface="Arial" panose="020B0604020202020204" pitchFamily="34" charset="0"/>
                <a:cs typeface="Arial" panose="020B0604020202020204" pitchFamily="34" charset="0"/>
              </a:rPr>
              <a:t>and thoughtful </a:t>
            </a:r>
            <a:r>
              <a:rPr lang="en-US" dirty="0">
                <a:solidFill>
                  <a:schemeClr val="tx1"/>
                </a:solidFill>
                <a:latin typeface="Arial" panose="020B0604020202020204" pitchFamily="34" charset="0"/>
                <a:cs typeface="Arial" panose="020B0604020202020204" pitchFamily="34" charset="0"/>
              </a:rPr>
              <a:t>manner</a:t>
            </a:r>
            <a:r>
              <a:rPr lang="en-US" dirty="0" smtClean="0">
                <a:solidFill>
                  <a:schemeClr val="tx1"/>
                </a:solidFill>
                <a:latin typeface="Arial" panose="020B0604020202020204" pitchFamily="34" charset="0"/>
                <a:cs typeface="Arial" panose="020B0604020202020204" pitchFamily="34" charset="0"/>
              </a:rPr>
              <a:t>.</a:t>
            </a:r>
          </a:p>
          <a:p>
            <a:r>
              <a:rPr lang="en-US" dirty="0">
                <a:solidFill>
                  <a:schemeClr val="tx1"/>
                </a:solidFill>
                <a:latin typeface="Arial" panose="020B0604020202020204" pitchFamily="34" charset="0"/>
                <a:cs typeface="Arial" panose="020B0604020202020204" pitchFamily="34" charset="0"/>
              </a:rPr>
              <a:t>Use extra tact when </a:t>
            </a:r>
            <a:r>
              <a:rPr lang="en-US" dirty="0" smtClean="0">
                <a:solidFill>
                  <a:schemeClr val="tx1"/>
                </a:solidFill>
                <a:latin typeface="Arial" panose="020B0604020202020204" pitchFamily="34" charset="0"/>
                <a:cs typeface="Arial" panose="020B0604020202020204" pitchFamily="34" charset="0"/>
              </a:rPr>
              <a:t>communicating with </a:t>
            </a:r>
            <a:r>
              <a:rPr lang="en-US" dirty="0">
                <a:solidFill>
                  <a:schemeClr val="tx1"/>
                </a:solidFill>
                <a:latin typeface="Arial" panose="020B0604020202020204" pitchFamily="34" charset="0"/>
                <a:cs typeface="Arial" panose="020B0604020202020204" pitchFamily="34" charset="0"/>
              </a:rPr>
              <a:t>people higher up </a:t>
            </a:r>
            <a:r>
              <a:rPr lang="en-US" dirty="0" smtClean="0">
                <a:solidFill>
                  <a:schemeClr val="tx1"/>
                </a:solidFill>
                <a:latin typeface="Arial" panose="020B0604020202020204" pitchFamily="34" charset="0"/>
                <a:cs typeface="Arial" panose="020B0604020202020204" pitchFamily="34" charset="0"/>
              </a:rPr>
              <a:t>in the </a:t>
            </a:r>
            <a:r>
              <a:rPr lang="en-US" dirty="0">
                <a:solidFill>
                  <a:schemeClr val="tx1"/>
                </a:solidFill>
                <a:latin typeface="Arial" panose="020B0604020202020204" pitchFamily="34" charset="0"/>
                <a:cs typeface="Arial" panose="020B0604020202020204" pitchFamily="34" charset="0"/>
              </a:rPr>
              <a:t>organization or outside </a:t>
            </a:r>
            <a:r>
              <a:rPr lang="en-US" dirty="0" smtClean="0">
                <a:solidFill>
                  <a:schemeClr val="tx1"/>
                </a:solidFill>
                <a:latin typeface="Arial" panose="020B0604020202020204" pitchFamily="34" charset="0"/>
                <a:cs typeface="Arial" panose="020B0604020202020204" pitchFamily="34" charset="0"/>
              </a:rPr>
              <a:t>the company</a:t>
            </a:r>
            <a:r>
              <a:rPr lang="en-US"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89212" y="3484925"/>
            <a:ext cx="8587082" cy="2426297"/>
          </a:xfrm>
          <a:prstGeom prst="rect">
            <a:avLst/>
          </a:prstGeom>
        </p:spPr>
      </p:pic>
    </p:spTree>
    <p:extLst>
      <p:ext uri="{BB962C8B-B14F-4D97-AF65-F5344CB8AC3E}">
        <p14:creationId xmlns:p14="http://schemas.microsoft.com/office/powerpoint/2010/main" val="416771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21355"/>
          </a:xfrm>
        </p:spPr>
        <p:txBody>
          <a:bodyPr/>
          <a:lstStyle/>
          <a:p>
            <a:r>
              <a:rPr lang="en-US" b="1" dirty="0" smtClean="0"/>
              <a:t>Emphasizing the positive</a:t>
            </a:r>
            <a:endParaRPr lang="en-US" b="1" dirty="0"/>
          </a:p>
        </p:txBody>
      </p:sp>
      <p:sp>
        <p:nvSpPr>
          <p:cNvPr id="3" name="Content Placeholder 2"/>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You can communicate </a:t>
            </a:r>
            <a:r>
              <a:rPr lang="en-US" dirty="0" smtClean="0">
                <a:solidFill>
                  <a:schemeClr val="tx1"/>
                </a:solidFill>
                <a:latin typeface="Arial" panose="020B0604020202020204" pitchFamily="34" charset="0"/>
                <a:cs typeface="Arial" panose="020B0604020202020204" pitchFamily="34" charset="0"/>
              </a:rPr>
              <a:t>negative news </a:t>
            </a:r>
            <a:r>
              <a:rPr lang="en-US" dirty="0">
                <a:solidFill>
                  <a:schemeClr val="tx1"/>
                </a:solidFill>
                <a:latin typeface="Arial" panose="020B0604020202020204" pitchFamily="34" charset="0"/>
                <a:cs typeface="Arial" panose="020B0604020202020204" pitchFamily="34" charset="0"/>
              </a:rPr>
              <a:t>without being negative.</a:t>
            </a: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589212" y="2604527"/>
            <a:ext cx="8231404" cy="1829250"/>
          </a:xfrm>
          <a:prstGeom prst="rect">
            <a:avLst/>
          </a:prstGeom>
        </p:spPr>
      </p:pic>
      <p:pic>
        <p:nvPicPr>
          <p:cNvPr id="5" name="Picture 4"/>
          <p:cNvPicPr>
            <a:picLocks noChangeAspect="1"/>
          </p:cNvPicPr>
          <p:nvPr/>
        </p:nvPicPr>
        <p:blipFill>
          <a:blip r:embed="rId3"/>
          <a:stretch>
            <a:fillRect/>
          </a:stretch>
        </p:blipFill>
        <p:spPr>
          <a:xfrm>
            <a:off x="2512995" y="4433777"/>
            <a:ext cx="8307621" cy="1816547"/>
          </a:xfrm>
          <a:prstGeom prst="rect">
            <a:avLst/>
          </a:prstGeom>
        </p:spPr>
      </p:pic>
    </p:spTree>
    <p:extLst>
      <p:ext uri="{BB962C8B-B14F-4D97-AF65-F5344CB8AC3E}">
        <p14:creationId xmlns:p14="http://schemas.microsoft.com/office/powerpoint/2010/main" val="9958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Emphasizing </a:t>
            </a:r>
            <a:r>
              <a:rPr lang="en-US" b="1" dirty="0"/>
              <a:t>the positive</a:t>
            </a:r>
            <a:endParaRPr lang="en-US" dirty="0"/>
          </a:p>
        </p:txBody>
      </p:sp>
      <p:sp>
        <p:nvSpPr>
          <p:cNvPr id="3" name="Content Placeholder 2"/>
          <p:cNvSpPr>
            <a:spLocks noGrp="1"/>
          </p:cNvSpPr>
          <p:nvPr>
            <p:ph idx="1"/>
          </p:nvPr>
        </p:nvSpPr>
        <p:spPr>
          <a:xfrm>
            <a:off x="1609859" y="2133599"/>
            <a:ext cx="9894753" cy="4524777"/>
          </a:xfrm>
        </p:spPr>
        <p:txBody>
          <a:bodyPr>
            <a:noAutofit/>
          </a:bodyPr>
          <a:lstStyle/>
          <a:p>
            <a:pPr algn="just"/>
            <a:r>
              <a:rPr lang="en-US" dirty="0">
                <a:latin typeface="Arial" panose="020B0604020202020204" pitchFamily="34" charset="0"/>
                <a:cs typeface="Arial" panose="020B0604020202020204" pitchFamily="34" charset="0"/>
              </a:rPr>
              <a:t>Euphemisms are milder </a:t>
            </a:r>
            <a:r>
              <a:rPr lang="en-US" dirty="0" smtClean="0">
                <a:latin typeface="Arial" panose="020B0604020202020204" pitchFamily="34" charset="0"/>
                <a:cs typeface="Arial" panose="020B0604020202020204" pitchFamily="34" charset="0"/>
              </a:rPr>
              <a:t>synonyms that </a:t>
            </a:r>
            <a:r>
              <a:rPr lang="en-US" dirty="0">
                <a:latin typeface="Arial" panose="020B0604020202020204" pitchFamily="34" charset="0"/>
                <a:cs typeface="Arial" panose="020B0604020202020204" pitchFamily="34" charset="0"/>
              </a:rPr>
              <a:t>can express an idea </a:t>
            </a:r>
            <a:r>
              <a:rPr lang="en-US" dirty="0" smtClean="0">
                <a:latin typeface="Arial" panose="020B0604020202020204" pitchFamily="34" charset="0"/>
                <a:cs typeface="Arial" panose="020B0604020202020204" pitchFamily="34" charset="0"/>
              </a:rPr>
              <a:t>while triggering </a:t>
            </a:r>
            <a:r>
              <a:rPr lang="en-US" dirty="0">
                <a:latin typeface="Arial" panose="020B0604020202020204" pitchFamily="34" charset="0"/>
                <a:cs typeface="Arial" panose="020B0604020202020204" pitchFamily="34" charset="0"/>
              </a:rPr>
              <a:t>fewer negative </a:t>
            </a:r>
            <a:r>
              <a:rPr lang="en-US" dirty="0" smtClean="0">
                <a:latin typeface="Arial" panose="020B0604020202020204" pitchFamily="34" charset="0"/>
                <a:cs typeface="Arial" panose="020B0604020202020204" pitchFamily="34" charset="0"/>
              </a:rPr>
              <a:t>connotations, but </a:t>
            </a:r>
            <a:r>
              <a:rPr lang="en-US" dirty="0">
                <a:latin typeface="Arial" panose="020B0604020202020204" pitchFamily="34" charset="0"/>
                <a:cs typeface="Arial" panose="020B0604020202020204" pitchFamily="34" charset="0"/>
              </a:rPr>
              <a:t>they should never </a:t>
            </a:r>
            <a:r>
              <a:rPr lang="en-US" dirty="0" smtClean="0">
                <a:latin typeface="Arial" panose="020B0604020202020204" pitchFamily="34" charset="0"/>
                <a:cs typeface="Arial" panose="020B0604020202020204" pitchFamily="34" charset="0"/>
              </a:rPr>
              <a:t>be used </a:t>
            </a:r>
            <a:r>
              <a:rPr lang="en-US" dirty="0">
                <a:latin typeface="Arial" panose="020B0604020202020204" pitchFamily="34" charset="0"/>
                <a:cs typeface="Arial" panose="020B0604020202020204" pitchFamily="34" charset="0"/>
              </a:rPr>
              <a:t>to obscure the truth</a:t>
            </a:r>
            <a:r>
              <a:rPr lang="en-US" dirty="0" smtClean="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For instance, one of </a:t>
            </a:r>
            <a:r>
              <a:rPr lang="en-US" dirty="0" smtClean="0">
                <a:latin typeface="Arial" panose="020B0604020202020204" pitchFamily="34" charset="0"/>
                <a:cs typeface="Arial" panose="020B0604020202020204" pitchFamily="34" charset="0"/>
              </a:rPr>
              <a:t>the toughest </a:t>
            </a:r>
            <a:r>
              <a:rPr lang="en-US" dirty="0">
                <a:latin typeface="Arial" panose="020B0604020202020204" pitchFamily="34" charset="0"/>
                <a:cs typeface="Arial" panose="020B0604020202020204" pitchFamily="34" charset="0"/>
              </a:rPr>
              <a:t>messages a manager ever has to write is an internal memo or email </a:t>
            </a:r>
            <a:r>
              <a:rPr lang="en-US" dirty="0" smtClean="0">
                <a:latin typeface="Arial" panose="020B0604020202020204" pitchFamily="34" charset="0"/>
                <a:cs typeface="Arial" panose="020B0604020202020204" pitchFamily="34" charset="0"/>
              </a:rPr>
              <a:t>announcing layoffs</a:t>
            </a:r>
            <a:r>
              <a:rPr lang="en-US" dirty="0">
                <a:latin typeface="Arial" panose="020B0604020202020204" pitchFamily="34" charset="0"/>
                <a:cs typeface="Arial" panose="020B0604020202020204" pitchFamily="34" charset="0"/>
              </a:rPr>
              <a:t>. This is a difficult situation for everyone involved, and managers can be tempted </a:t>
            </a:r>
            <a:r>
              <a:rPr lang="en-US" dirty="0" smtClean="0">
                <a:latin typeface="Arial" panose="020B0604020202020204" pitchFamily="34" charset="0"/>
                <a:cs typeface="Arial" panose="020B0604020202020204" pitchFamily="34" charset="0"/>
              </a:rPr>
              <a:t>to resort </a:t>
            </a:r>
            <a:r>
              <a:rPr lang="en-US" dirty="0">
                <a:latin typeface="Arial" panose="020B0604020202020204" pitchFamily="34" charset="0"/>
                <a:cs typeface="Arial" panose="020B0604020202020204" pitchFamily="34" charset="0"/>
              </a:rPr>
              <a:t>to euphemisms such as </a:t>
            </a:r>
            <a:r>
              <a:rPr lang="en-US" i="1" dirty="0">
                <a:latin typeface="Arial" panose="020B0604020202020204" pitchFamily="34" charset="0"/>
                <a:cs typeface="Arial" panose="020B0604020202020204" pitchFamily="34" charset="0"/>
              </a:rPr>
              <a:t>streamlining</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restructuring</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improving efficiency</a:t>
            </a:r>
            <a:r>
              <a:rPr lang="en-US" dirty="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reducing layers</a:t>
            </a:r>
            <a:r>
              <a:rPr lang="en-US" dirty="0">
                <a:latin typeface="Arial" panose="020B0604020202020204" pitchFamily="34" charset="0"/>
                <a:cs typeface="Arial" panose="020B0604020202020204" pitchFamily="34" charset="0"/>
              </a:rPr>
              <a:t>, or </a:t>
            </a:r>
            <a:r>
              <a:rPr lang="en-US" i="1" dirty="0">
                <a:latin typeface="Arial" panose="020B0604020202020204" pitchFamily="34" charset="0"/>
                <a:cs typeface="Arial" panose="020B0604020202020204" pitchFamily="34" charset="0"/>
              </a:rPr>
              <a:t>eliminating redundancies </a:t>
            </a:r>
            <a:r>
              <a:rPr lang="en-US" dirty="0">
                <a:latin typeface="Arial" panose="020B0604020202020204" pitchFamily="34" charset="0"/>
                <a:cs typeface="Arial" panose="020B0604020202020204" pitchFamily="34" charset="0"/>
              </a:rPr>
              <a:t>to avoid using the word </a:t>
            </a:r>
            <a:r>
              <a:rPr lang="en-US" i="1" dirty="0">
                <a:latin typeface="Arial" panose="020B0604020202020204" pitchFamily="34" charset="0"/>
                <a:cs typeface="Arial" panose="020B0604020202020204" pitchFamily="34" charset="0"/>
              </a:rPr>
              <a:t>layoff</a:t>
            </a:r>
            <a:r>
              <a:rPr lang="en-US" dirty="0">
                <a:latin typeface="Arial" panose="020B0604020202020204" pitchFamily="34" charset="0"/>
                <a:cs typeface="Arial" panose="020B0604020202020204" pitchFamily="34" charset="0"/>
              </a:rPr>
              <a:t>.3 Doing so might </a:t>
            </a:r>
            <a:r>
              <a:rPr lang="en-US" dirty="0" smtClean="0">
                <a:latin typeface="Arial" panose="020B0604020202020204" pitchFamily="34" charset="0"/>
                <a:cs typeface="Arial" panose="020B0604020202020204" pitchFamily="34" charset="0"/>
              </a:rPr>
              <a:t>ease </a:t>
            </a:r>
            <a:r>
              <a:rPr lang="en-US" dirty="0">
                <a:latin typeface="Arial" panose="020B0604020202020204" pitchFamily="34" charset="0"/>
                <a:cs typeface="Arial" panose="020B0604020202020204" pitchFamily="34" charset="0"/>
              </a:rPr>
              <a:t>the emotional burden on the writer and promote the illusion that the message isn’t </a:t>
            </a:r>
            <a:r>
              <a:rPr lang="en-US" dirty="0" smtClean="0">
                <a:latin typeface="Arial" panose="020B0604020202020204" pitchFamily="34" charset="0"/>
                <a:cs typeface="Arial" panose="020B0604020202020204" pitchFamily="34" charset="0"/>
              </a:rPr>
              <a:t>as negative </a:t>
            </a:r>
            <a:r>
              <a:rPr lang="en-US" dirty="0">
                <a:latin typeface="Arial" panose="020B0604020202020204" pitchFamily="34" charset="0"/>
                <a:cs typeface="Arial" panose="020B0604020202020204" pitchFamily="34" charset="0"/>
              </a:rPr>
              <a:t>as it really is. However, these euphemisms can fail the “you” attitude test, as </a:t>
            </a:r>
            <a:r>
              <a:rPr lang="en-US" dirty="0" smtClean="0">
                <a:latin typeface="Arial" panose="020B0604020202020204" pitchFamily="34" charset="0"/>
                <a:cs typeface="Arial" panose="020B0604020202020204" pitchFamily="34" charset="0"/>
              </a:rPr>
              <a:t>well as </a:t>
            </a:r>
            <a:r>
              <a:rPr lang="en-US" dirty="0">
                <a:latin typeface="Arial" panose="020B0604020202020204" pitchFamily="34" charset="0"/>
                <a:cs typeface="Arial" panose="020B0604020202020204" pitchFamily="34" charset="0"/>
              </a:rPr>
              <a:t>the standards of ethical information, by failing to answer the question every reader </a:t>
            </a:r>
            <a:r>
              <a:rPr lang="en-US" dirty="0" smtClean="0">
                <a:latin typeface="Arial" panose="020B0604020202020204" pitchFamily="34" charset="0"/>
                <a:cs typeface="Arial" panose="020B0604020202020204" pitchFamily="34" charset="0"/>
              </a:rPr>
              <a:t>in these </a:t>
            </a:r>
            <a:r>
              <a:rPr lang="en-US" dirty="0">
                <a:latin typeface="Arial" panose="020B0604020202020204" pitchFamily="34" charset="0"/>
                <a:cs typeface="Arial" panose="020B0604020202020204" pitchFamily="34" charset="0"/>
              </a:rPr>
              <a:t>situations has, which is simply, </a:t>
            </a:r>
            <a:r>
              <a:rPr lang="en-US" i="1" dirty="0">
                <a:latin typeface="Arial" panose="020B0604020202020204" pitchFamily="34" charset="0"/>
                <a:cs typeface="Arial" panose="020B0604020202020204" pitchFamily="34" charset="0"/>
              </a:rPr>
              <a:t>Am I going to lose my </a:t>
            </a:r>
            <a:r>
              <a:rPr lang="en-US" i="1" dirty="0" smtClean="0">
                <a:latin typeface="Arial" panose="020B0604020202020204" pitchFamily="34" charset="0"/>
                <a:cs typeface="Arial" panose="020B0604020202020204" pitchFamily="34" charset="0"/>
              </a:rPr>
              <a:t>job? </a:t>
            </a:r>
          </a:p>
          <a:p>
            <a:pPr algn="just"/>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you are considering using a euphemism, ask yourself this question: Are you </a:t>
            </a:r>
            <a:r>
              <a:rPr lang="en-US" dirty="0" smtClean="0">
                <a:latin typeface="Arial" panose="020B0604020202020204" pitchFamily="34" charset="0"/>
                <a:cs typeface="Arial" panose="020B0604020202020204" pitchFamily="34" charset="0"/>
              </a:rPr>
              <a:t>trying to protect </a:t>
            </a:r>
            <a:r>
              <a:rPr lang="en-US" dirty="0">
                <a:latin typeface="Arial" panose="020B0604020202020204" pitchFamily="34" charset="0"/>
                <a:cs typeface="Arial" panose="020B0604020202020204" pitchFamily="34" charset="0"/>
              </a:rPr>
              <a:t>the reader’s feelings or your own feelings? Even if it is unpleasant, people </a:t>
            </a:r>
            <a:r>
              <a:rPr lang="en-US" dirty="0" smtClean="0">
                <a:latin typeface="Arial" panose="020B0604020202020204" pitchFamily="34" charset="0"/>
                <a:cs typeface="Arial" panose="020B0604020202020204" pitchFamily="34" charset="0"/>
              </a:rPr>
              <a:t>generally respond </a:t>
            </a:r>
            <a:r>
              <a:rPr lang="en-US" dirty="0">
                <a:latin typeface="Arial" panose="020B0604020202020204" pitchFamily="34" charset="0"/>
                <a:cs typeface="Arial" panose="020B0604020202020204" pitchFamily="34" charset="0"/>
              </a:rPr>
              <a:t>better to an honest message delivered with integrity than they do to a </a:t>
            </a:r>
            <a:r>
              <a:rPr lang="en-US" dirty="0" smtClean="0">
                <a:latin typeface="Arial" panose="020B0604020202020204" pitchFamily="34" charset="0"/>
                <a:cs typeface="Arial" panose="020B0604020202020204" pitchFamily="34" charset="0"/>
              </a:rPr>
              <a:t>sugarcoated message </a:t>
            </a:r>
            <a:r>
              <a:rPr lang="en-US" dirty="0">
                <a:latin typeface="Arial" panose="020B0604020202020204" pitchFamily="34" charset="0"/>
                <a:cs typeface="Arial" panose="020B0604020202020204" pitchFamily="34" charset="0"/>
              </a:rPr>
              <a:t>that obscures the truth.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5856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TotalTime>
  <Words>1829</Words>
  <Application>Microsoft Office PowerPoint</Application>
  <PresentationFormat>Widescreen</PresentationFormat>
  <Paragraphs>97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 Unicode MS</vt:lpstr>
      <vt:lpstr>Arial</vt:lpstr>
      <vt:lpstr>Century Gothic</vt:lpstr>
      <vt:lpstr>SabonMTPro-Italic</vt:lpstr>
      <vt:lpstr>SabonMTPro-Regular</vt:lpstr>
      <vt:lpstr>Wingdings 3</vt:lpstr>
      <vt:lpstr>Wisp</vt:lpstr>
      <vt:lpstr>Writing Business Messages</vt:lpstr>
      <vt:lpstr>Communication Close-up At She Takes on the World </vt:lpstr>
      <vt:lpstr>PowerPoint Presentation</vt:lpstr>
      <vt:lpstr>PowerPoint Presentation</vt:lpstr>
      <vt:lpstr>adapting to Your audience: Being Sensitive to audience needs</vt:lpstr>
      <vt:lpstr>Being Sensitive to audience needs</vt:lpstr>
      <vt:lpstr>Maintaining Standards of Etiquette</vt:lpstr>
      <vt:lpstr>Emphasizing the positive</vt:lpstr>
      <vt:lpstr>Emphasizing the positive</vt:lpstr>
      <vt:lpstr>Using bias-free language</vt:lpstr>
      <vt:lpstr>PowerPoint Presentation</vt:lpstr>
      <vt:lpstr>Adapting to your audience: building strong relationships</vt:lpstr>
      <vt:lpstr>Projecting your company’s image</vt:lpstr>
      <vt:lpstr>PowerPoint Presentation</vt:lpstr>
      <vt:lpstr>PowerPoint Presentation</vt:lpstr>
      <vt:lpstr>Adopting the right tone</vt:lpstr>
      <vt:lpstr>Composing Your Message: Choosing Powerful Words </vt:lpstr>
      <vt:lpstr>PowerPoint Presentation</vt:lpstr>
      <vt:lpstr>PowerPoint Presentation</vt:lpstr>
      <vt:lpstr>PowerPoint Presentation</vt:lpstr>
      <vt:lpstr>Composing Your Message: Creating Effective Sentences</vt:lpstr>
      <vt:lpstr>Creating Effective Sentences</vt:lpstr>
      <vt:lpstr>Creating Effective Sentences</vt:lpstr>
      <vt:lpstr>Composing Your Message: Crafting unified, Coherent Paragraphs</vt:lpstr>
      <vt:lpstr>Choosing the best way to develop each paragraph</vt:lpstr>
      <vt:lpstr>Writing Messages for Mobile Devices</vt:lpstr>
      <vt:lpstr>PowerPoint Presentation</vt:lpstr>
      <vt:lpstr>PowerPoint Presentation</vt:lpstr>
      <vt:lpstr>PowerPoint Presentation</vt:lpstr>
      <vt:lpstr>Apply Your Knowledge</vt:lpstr>
      <vt:lpstr>Apply Your Knowledge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Business Messages</dc:title>
  <dc:creator>noreen shah</dc:creator>
  <cp:lastModifiedBy>noreen shah</cp:lastModifiedBy>
  <cp:revision>19</cp:revision>
  <dcterms:created xsi:type="dcterms:W3CDTF">2023-08-31T07:04:09Z</dcterms:created>
  <dcterms:modified xsi:type="dcterms:W3CDTF">2023-08-31T08:46:52Z</dcterms:modified>
</cp:coreProperties>
</file>