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278" r:id="rId5"/>
    <p:sldId id="279" r:id="rId6"/>
    <p:sldId id="280" r:id="rId7"/>
    <p:sldId id="281" r:id="rId8"/>
    <p:sldId id="294" r:id="rId9"/>
    <p:sldId id="295" r:id="rId10"/>
    <p:sldId id="296" r:id="rId11"/>
    <p:sldId id="297" r:id="rId12"/>
    <p:sldId id="298" r:id="rId13"/>
    <p:sldId id="299" r:id="rId14"/>
    <p:sldId id="300" r:id="rId15"/>
    <p:sldId id="301" r:id="rId16"/>
    <p:sldId id="282" r:id="rId17"/>
    <p:sldId id="303" r:id="rId18"/>
    <p:sldId id="302" r:id="rId19"/>
    <p:sldId id="291" r:id="rId20"/>
    <p:sldId id="290" r:id="rId21"/>
    <p:sldId id="292" r:id="rId22"/>
    <p:sldId id="293"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114" d="100"/>
          <a:sy n="114" d="100"/>
        </p:scale>
        <p:origin x="474" y="10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hyperlink" Target="mailto:noreen.shah@nu.edu.pk"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Completing Business messages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Noreen Shah​</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20C5-86CF-9C49-A4CA-21ACE096BEE1}"/>
              </a:ext>
            </a:extLst>
          </p:cNvPr>
          <p:cNvSpPr>
            <a:spLocks noGrp="1"/>
          </p:cNvSpPr>
          <p:nvPr>
            <p:ph type="title"/>
          </p:nvPr>
        </p:nvSpPr>
        <p:spPr>
          <a:xfrm>
            <a:off x="760938" y="731520"/>
            <a:ext cx="10665089" cy="917171"/>
          </a:xfrm>
        </p:spPr>
        <p:txBody>
          <a:bodyPr/>
          <a:lstStyle/>
          <a:p>
            <a:r>
              <a:rPr lang="en-GB" sz="3200" i="0" u="none" strike="noStrike" baseline="0" dirty="0" err="1">
                <a:solidFill>
                  <a:srgbClr val="FF6400"/>
                </a:solidFill>
                <a:latin typeface="HelveticaNeueLTW1G-BdEx"/>
              </a:rPr>
              <a:t>ADDIng</a:t>
            </a:r>
            <a:r>
              <a:rPr lang="en-GB" sz="3200" i="0" u="none" strike="noStrike" baseline="0" dirty="0">
                <a:solidFill>
                  <a:srgbClr val="FF6400"/>
                </a:solidFill>
                <a:latin typeface="HelveticaNeueLTW1G-BdEx"/>
              </a:rPr>
              <a:t> </a:t>
            </a:r>
            <a:r>
              <a:rPr lang="en-GB" sz="3200" i="0" u="none" strike="noStrike" baseline="0" dirty="0" err="1">
                <a:solidFill>
                  <a:srgbClr val="FF6400"/>
                </a:solidFill>
                <a:latin typeface="HelveticaNeueLTW1G-BdEx"/>
              </a:rPr>
              <a:t>hEADIngS</a:t>
            </a:r>
            <a:r>
              <a:rPr lang="en-GB" sz="3200" i="0" u="none" strike="noStrike" baseline="0" dirty="0">
                <a:solidFill>
                  <a:srgbClr val="FF6400"/>
                </a:solidFill>
                <a:latin typeface="HelveticaNeueLTW1G-BdEx"/>
              </a:rPr>
              <a:t> </a:t>
            </a:r>
            <a:r>
              <a:rPr lang="en-GB" sz="3200" i="0" u="none" strike="noStrike" baseline="0" dirty="0" err="1">
                <a:solidFill>
                  <a:srgbClr val="FF6400"/>
                </a:solidFill>
                <a:latin typeface="HelveticaNeueLTW1G-BdEx"/>
              </a:rPr>
              <a:t>AnD</a:t>
            </a:r>
            <a:r>
              <a:rPr lang="en-GB" sz="3200" i="0" u="none" strike="noStrike" baseline="0" dirty="0">
                <a:solidFill>
                  <a:srgbClr val="FF6400"/>
                </a:solidFill>
                <a:latin typeface="HelveticaNeueLTW1G-BdEx"/>
              </a:rPr>
              <a:t> </a:t>
            </a:r>
            <a:r>
              <a:rPr lang="en-GB" sz="3200" i="0" u="none" strike="noStrike" baseline="0" dirty="0" err="1">
                <a:solidFill>
                  <a:srgbClr val="FF6400"/>
                </a:solidFill>
                <a:latin typeface="HelveticaNeueLTW1G-BdEx"/>
              </a:rPr>
              <a:t>SUBhEADIngS</a:t>
            </a:r>
            <a:endParaRPr lang="en-PK" sz="6600" dirty="0"/>
          </a:p>
        </p:txBody>
      </p:sp>
      <p:sp>
        <p:nvSpPr>
          <p:cNvPr id="3" name="Footer Placeholder 2">
            <a:extLst>
              <a:ext uri="{FF2B5EF4-FFF2-40B4-BE49-F238E27FC236}">
                <a16:creationId xmlns:a16="http://schemas.microsoft.com/office/drawing/2014/main" id="{275A75AC-3D26-54FA-FFFC-05536B46C77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CBB359A-CED4-63E0-832E-8145E3B17357}"/>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5" name="Content Placeholder 4">
            <a:extLst>
              <a:ext uri="{FF2B5EF4-FFF2-40B4-BE49-F238E27FC236}">
                <a16:creationId xmlns:a16="http://schemas.microsoft.com/office/drawing/2014/main" id="{463A9D78-AD15-03C2-107A-BFCA5C3D1314}"/>
              </a:ext>
            </a:extLst>
          </p:cNvPr>
          <p:cNvSpPr>
            <a:spLocks noGrp="1"/>
          </p:cNvSpPr>
          <p:nvPr>
            <p:ph sz="half" idx="1"/>
          </p:nvPr>
        </p:nvSpPr>
        <p:spPr>
          <a:xfrm>
            <a:off x="539496" y="2103120"/>
            <a:ext cx="11119104" cy="4754880"/>
          </a:xfrm>
        </p:spPr>
        <p:txBody>
          <a:bodyPr>
            <a:normAutofit fontScale="92500" lnSpcReduction="10000"/>
          </a:bodyPr>
          <a:lstStyle/>
          <a:p>
            <a:pPr marL="0" indent="0" algn="l">
              <a:buNone/>
            </a:pPr>
            <a:r>
              <a:rPr lang="en-GB" sz="2400" b="0" i="0" u="none" strike="noStrike" baseline="0" dirty="0">
                <a:latin typeface="SabonMTPro-Regular"/>
              </a:rPr>
              <a:t>A </a:t>
            </a:r>
            <a:r>
              <a:rPr lang="en-GB" sz="2400" b="0" i="0" u="none" strike="noStrike" baseline="0" dirty="0">
                <a:latin typeface="SabonMTPro-Semibold"/>
              </a:rPr>
              <a:t>heading </a:t>
            </a:r>
            <a:r>
              <a:rPr lang="en-GB" sz="2400" b="0" i="0" u="none" strike="noStrike" baseline="0" dirty="0">
                <a:latin typeface="SabonMTPro-Regular"/>
              </a:rPr>
              <a:t>is a brief title that tells readers about the content of the section that follows. </a:t>
            </a:r>
            <a:r>
              <a:rPr lang="en-GB" sz="2400" b="0" i="0" u="none" strike="noStrike" baseline="0" dirty="0">
                <a:latin typeface="SabonMTPro-Semibold"/>
              </a:rPr>
              <a:t>Subheadings </a:t>
            </a:r>
            <a:r>
              <a:rPr lang="en-GB" sz="2400" b="0" i="0" u="none" strike="noStrike" baseline="0" dirty="0">
                <a:latin typeface="SabonMTPro-Regular"/>
              </a:rPr>
              <a:t>are subordinate to headings, indicating subsections within a major section. Headings and subheadings serve these important functions:</a:t>
            </a:r>
          </a:p>
          <a:p>
            <a:pPr marL="0" indent="0" algn="l">
              <a:buNone/>
            </a:pPr>
            <a:r>
              <a:rPr lang="en-GB" sz="2400" b="0" i="0" u="none" strike="noStrike" baseline="0" dirty="0">
                <a:latin typeface="ZapfDingbatsStd"/>
              </a:rPr>
              <a:t>●● </a:t>
            </a:r>
            <a:r>
              <a:rPr lang="en-GB" sz="2400" b="0" i="0" u="none" strike="noStrike" baseline="0" dirty="0">
                <a:latin typeface="SabonMTPro-Semibold"/>
              </a:rPr>
              <a:t>Organization. </a:t>
            </a:r>
            <a:r>
              <a:rPr lang="en-GB" sz="2400" b="0" i="0" u="none" strike="noStrike" baseline="0" dirty="0">
                <a:latin typeface="SabonMTPro-Regular"/>
              </a:rPr>
              <a:t>Headings show your reader at a glance how the document is organized. They act as labels to group related paragraphs and organize lengthy material into shorter sections.</a:t>
            </a:r>
          </a:p>
          <a:p>
            <a:pPr marL="0" indent="0" algn="l">
              <a:buNone/>
            </a:pPr>
            <a:r>
              <a:rPr lang="en-GB" sz="2400" b="0" i="0" u="none" strike="noStrike" baseline="0" dirty="0">
                <a:latin typeface="ZapfDingbatsStd"/>
              </a:rPr>
              <a:t>●● </a:t>
            </a:r>
            <a:r>
              <a:rPr lang="en-GB" sz="2400" b="0" i="0" u="none" strike="noStrike" baseline="0" dirty="0">
                <a:latin typeface="SabonMTPro-Semibold"/>
              </a:rPr>
              <a:t>Attention. </a:t>
            </a:r>
            <a:r>
              <a:rPr lang="en-GB" sz="2400" b="0" i="0" u="none" strike="noStrike" baseline="0" dirty="0">
                <a:latin typeface="SabonMTPro-Regular"/>
              </a:rPr>
              <a:t>Informative, inviting, and in some cases intriguing headings grab the reader’s attention, make the text easier to read, and help the reader find the parts he or she needs to read—or skip.</a:t>
            </a:r>
          </a:p>
          <a:p>
            <a:pPr marL="0" indent="0" algn="l">
              <a:buNone/>
            </a:pPr>
            <a:r>
              <a:rPr lang="en-GB" sz="2400" b="0" i="0" u="none" strike="noStrike" baseline="0" dirty="0">
                <a:latin typeface="ZapfDingbatsStd"/>
              </a:rPr>
              <a:t>●● </a:t>
            </a:r>
            <a:r>
              <a:rPr lang="en-GB" sz="2400" b="0" i="0" u="none" strike="noStrike" baseline="0" dirty="0">
                <a:latin typeface="SabonMTPro-Semibold"/>
              </a:rPr>
              <a:t>Connection. </a:t>
            </a:r>
            <a:r>
              <a:rPr lang="en-GB" sz="2400" b="0" i="0" u="none" strike="noStrike" baseline="0" dirty="0">
                <a:latin typeface="SabonMTPro-Regular"/>
              </a:rPr>
              <a:t>Using headings and subheadings together helps readers see the relationship between main ideas and subordinate ones so that they can understand your message more easily. Moreover, headings and  subheadings visually indicate shifts from one idea to the next.</a:t>
            </a:r>
          </a:p>
          <a:p>
            <a:pPr marL="0" indent="0" algn="l">
              <a:buNone/>
            </a:pPr>
            <a:r>
              <a:rPr lang="en-GB" sz="2400" b="0" i="0" u="none" strike="noStrike" baseline="0" dirty="0">
                <a:latin typeface="SabonMTPro-Semibold"/>
              </a:rPr>
              <a:t>Descriptive headings</a:t>
            </a:r>
            <a:r>
              <a:rPr lang="en-GB" sz="2400" b="0" i="0" u="none" strike="noStrike" baseline="0" dirty="0">
                <a:latin typeface="SabonMTPro-Regular"/>
              </a:rPr>
              <a:t>, such as “Cost Considerations,” identify a topic but do little more. </a:t>
            </a:r>
            <a:r>
              <a:rPr lang="en-GB" sz="2400" b="0" i="0" u="none" strike="noStrike" baseline="0" dirty="0">
                <a:latin typeface="SabonMTPro-Semibold"/>
              </a:rPr>
              <a:t>Informative headings</a:t>
            </a:r>
            <a:r>
              <a:rPr lang="en-GB" sz="2400" b="0" i="0" u="none" strike="noStrike" baseline="0" dirty="0">
                <a:latin typeface="SabonMTPro-Regular"/>
              </a:rPr>
              <a:t>, such as “Redesigning Material Flow to Cut Production Costs,” guide readers to think in a certain way about the topic.</a:t>
            </a:r>
            <a:endParaRPr lang="en-PK" sz="2400" dirty="0"/>
          </a:p>
        </p:txBody>
      </p:sp>
    </p:spTree>
    <p:extLst>
      <p:ext uri="{BB962C8B-B14F-4D97-AF65-F5344CB8AC3E}">
        <p14:creationId xmlns:p14="http://schemas.microsoft.com/office/powerpoint/2010/main" val="272189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7C61-61F2-17E1-229E-846A3429CFFF}"/>
              </a:ext>
            </a:extLst>
          </p:cNvPr>
          <p:cNvSpPr>
            <a:spLocks noGrp="1"/>
          </p:cNvSpPr>
          <p:nvPr>
            <p:ph type="title"/>
          </p:nvPr>
        </p:nvSpPr>
        <p:spPr>
          <a:xfrm>
            <a:off x="760938" y="47105"/>
            <a:ext cx="10665089" cy="654598"/>
          </a:xfrm>
        </p:spPr>
        <p:txBody>
          <a:bodyPr/>
          <a:lstStyle/>
          <a:p>
            <a:r>
              <a:rPr lang="en-GB" sz="2800" i="0" u="none" strike="noStrike" baseline="0" dirty="0">
                <a:solidFill>
                  <a:srgbClr val="0000C0"/>
                </a:solidFill>
                <a:latin typeface="HelveticaNeueLTW1G-MdEx"/>
              </a:rPr>
              <a:t>Editing for Clarity and Conciseness</a:t>
            </a:r>
            <a:endParaRPr lang="en-PK" sz="6000" dirty="0"/>
          </a:p>
        </p:txBody>
      </p:sp>
      <p:sp>
        <p:nvSpPr>
          <p:cNvPr id="4" name="Slide Number Placeholder 3">
            <a:extLst>
              <a:ext uri="{FF2B5EF4-FFF2-40B4-BE49-F238E27FC236}">
                <a16:creationId xmlns:a16="http://schemas.microsoft.com/office/drawing/2014/main" id="{98EF54E6-7F79-E0E2-3350-761CE8D8F97A}"/>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7" name="Picture 6">
            <a:extLst>
              <a:ext uri="{FF2B5EF4-FFF2-40B4-BE49-F238E27FC236}">
                <a16:creationId xmlns:a16="http://schemas.microsoft.com/office/drawing/2014/main" id="{126CFEA1-9DAC-2347-AB0C-D12D4E192080}"/>
              </a:ext>
            </a:extLst>
          </p:cNvPr>
          <p:cNvPicPr>
            <a:picLocks noChangeAspect="1"/>
          </p:cNvPicPr>
          <p:nvPr/>
        </p:nvPicPr>
        <p:blipFill>
          <a:blip r:embed="rId2"/>
          <a:stretch>
            <a:fillRect/>
          </a:stretch>
        </p:blipFill>
        <p:spPr>
          <a:xfrm>
            <a:off x="1" y="872836"/>
            <a:ext cx="12192000" cy="5985164"/>
          </a:xfrm>
          <a:prstGeom prst="rect">
            <a:avLst/>
          </a:prstGeom>
        </p:spPr>
      </p:pic>
    </p:spTree>
    <p:extLst>
      <p:ext uri="{BB962C8B-B14F-4D97-AF65-F5344CB8AC3E}">
        <p14:creationId xmlns:p14="http://schemas.microsoft.com/office/powerpoint/2010/main" val="61932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86A26-7AA9-5360-347A-D5B68C6FBAC1}"/>
              </a:ext>
            </a:extLst>
          </p:cNvPr>
          <p:cNvSpPr>
            <a:spLocks noGrp="1"/>
          </p:cNvSpPr>
          <p:nvPr>
            <p:ph type="title"/>
          </p:nvPr>
        </p:nvSpPr>
        <p:spPr/>
        <p:txBody>
          <a:bodyPr/>
          <a:lstStyle/>
          <a:p>
            <a:r>
              <a:rPr lang="en-GB" sz="3600" i="0" u="none" strike="noStrike" baseline="0" dirty="0" err="1">
                <a:solidFill>
                  <a:srgbClr val="FF6400"/>
                </a:solidFill>
                <a:latin typeface="HelveticaNeueLTW1G-BdEx"/>
              </a:rPr>
              <a:t>EDITIng</a:t>
            </a:r>
            <a:r>
              <a:rPr lang="en-GB" sz="3600" i="0" u="none" strike="noStrike" baseline="0" dirty="0">
                <a:solidFill>
                  <a:srgbClr val="FF6400"/>
                </a:solidFill>
                <a:latin typeface="HelveticaNeueLTW1G-BdEx"/>
              </a:rPr>
              <a:t> </a:t>
            </a:r>
            <a:r>
              <a:rPr lang="en-GB" sz="3600" i="0" u="none" strike="noStrike" baseline="0" dirty="0" err="1">
                <a:solidFill>
                  <a:srgbClr val="FF6400"/>
                </a:solidFill>
                <a:latin typeface="HelveticaNeueLTW1G-BdEx"/>
              </a:rPr>
              <a:t>FoR</a:t>
            </a:r>
            <a:r>
              <a:rPr lang="en-GB" sz="3600" i="0" u="none" strike="noStrike" baseline="0" dirty="0">
                <a:solidFill>
                  <a:srgbClr val="FF6400"/>
                </a:solidFill>
                <a:latin typeface="HelveticaNeueLTW1G-BdEx"/>
              </a:rPr>
              <a:t> </a:t>
            </a:r>
            <a:r>
              <a:rPr lang="en-GB" sz="3600" i="0" u="none" strike="noStrike" baseline="0" dirty="0" err="1">
                <a:solidFill>
                  <a:srgbClr val="FF6400"/>
                </a:solidFill>
                <a:latin typeface="HelveticaNeueLTW1G-BdEx"/>
              </a:rPr>
              <a:t>ConCISEnESS</a:t>
            </a:r>
            <a:endParaRPr lang="en-PK" sz="7200" dirty="0"/>
          </a:p>
        </p:txBody>
      </p:sp>
      <p:sp>
        <p:nvSpPr>
          <p:cNvPr id="3" name="Footer Placeholder 2">
            <a:extLst>
              <a:ext uri="{FF2B5EF4-FFF2-40B4-BE49-F238E27FC236}">
                <a16:creationId xmlns:a16="http://schemas.microsoft.com/office/drawing/2014/main" id="{79D99731-8D16-8FD0-1C80-4157D71F405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7500307-521E-925E-005D-16FD9D800C0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5" name="Content Placeholder 4">
            <a:extLst>
              <a:ext uri="{FF2B5EF4-FFF2-40B4-BE49-F238E27FC236}">
                <a16:creationId xmlns:a16="http://schemas.microsoft.com/office/drawing/2014/main" id="{B209D501-69AC-A747-ACF0-E48FCF56F2B8}"/>
              </a:ext>
            </a:extLst>
          </p:cNvPr>
          <p:cNvSpPr>
            <a:spLocks noGrp="1"/>
          </p:cNvSpPr>
          <p:nvPr>
            <p:ph sz="half" idx="1"/>
          </p:nvPr>
        </p:nvSpPr>
        <p:spPr/>
        <p:txBody>
          <a:bodyPr>
            <a:normAutofit/>
          </a:bodyPr>
          <a:lstStyle/>
          <a:p>
            <a:r>
              <a:rPr lang="en-GB" sz="3600" b="0" i="0" u="none" strike="noStrike" baseline="0" dirty="0">
                <a:latin typeface="SabonMTPro-Semibold"/>
              </a:rPr>
              <a:t>Delete unnecessary words and phrases.</a:t>
            </a:r>
          </a:p>
          <a:p>
            <a:r>
              <a:rPr lang="en-GB" sz="3600" b="0" i="0" u="none" strike="noStrike" baseline="0" dirty="0">
                <a:latin typeface="SabonMTPro-Semibold"/>
              </a:rPr>
              <a:t>Shorten long words and phrases.</a:t>
            </a:r>
            <a:endParaRPr lang="en-GB" sz="3600" dirty="0">
              <a:latin typeface="SabonMTPro-Semibold"/>
            </a:endParaRPr>
          </a:p>
          <a:p>
            <a:r>
              <a:rPr lang="en-GB" sz="3600" b="0" i="0" u="none" strike="noStrike" baseline="0" dirty="0">
                <a:latin typeface="SabonMTPro-Semibold"/>
              </a:rPr>
              <a:t>Eliminate redundancies.</a:t>
            </a:r>
          </a:p>
          <a:p>
            <a:r>
              <a:rPr lang="en-GB" sz="3600" b="0" i="0" u="none" strike="noStrike" baseline="0" dirty="0">
                <a:latin typeface="SabonMTPro-Semibold"/>
              </a:rPr>
              <a:t>Rewrite “It is/There are” starters.</a:t>
            </a:r>
            <a:endParaRPr lang="en-PK" sz="3600" dirty="0"/>
          </a:p>
        </p:txBody>
      </p:sp>
    </p:spTree>
    <p:extLst>
      <p:ext uri="{BB962C8B-B14F-4D97-AF65-F5344CB8AC3E}">
        <p14:creationId xmlns:p14="http://schemas.microsoft.com/office/powerpoint/2010/main" val="297976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2560441"/>
          </a:xfrm>
        </p:spPr>
        <p:txBody>
          <a:bodyPr/>
          <a:lstStyle/>
          <a:p>
            <a:r>
              <a:rPr lang="en-GB" sz="6600" i="0" u="none" strike="noStrike" baseline="0" dirty="0">
                <a:solidFill>
                  <a:srgbClr val="0000C0"/>
                </a:solidFill>
                <a:latin typeface="HelveticaNeueLTW1G-MdEx"/>
              </a:rPr>
              <a:t>Producing Your Message</a:t>
            </a:r>
            <a:endParaRPr lang="en-US" sz="96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9C5E-39B0-A0AF-EC8C-89CBC240D1A6}"/>
              </a:ext>
            </a:extLst>
          </p:cNvPr>
          <p:cNvSpPr>
            <a:spLocks noGrp="1"/>
          </p:cNvSpPr>
          <p:nvPr>
            <p:ph type="title"/>
          </p:nvPr>
        </p:nvSpPr>
        <p:spPr/>
        <p:txBody>
          <a:bodyPr/>
          <a:lstStyle/>
          <a:p>
            <a:r>
              <a:rPr lang="en-GB" sz="3600" i="0" u="none" strike="noStrike" dirty="0" err="1">
                <a:solidFill>
                  <a:srgbClr val="FF6400"/>
                </a:solidFill>
                <a:latin typeface="HelveticaNeueLTW1G-BdEx"/>
              </a:rPr>
              <a:t>DESIgnIng</a:t>
            </a:r>
            <a:r>
              <a:rPr lang="en-GB" sz="3600" i="0" u="none" strike="noStrike" dirty="0">
                <a:solidFill>
                  <a:srgbClr val="FF6400"/>
                </a:solidFill>
                <a:latin typeface="HelveticaNeueLTW1G-BdEx"/>
              </a:rPr>
              <a:t> </a:t>
            </a:r>
            <a:r>
              <a:rPr lang="en-GB" sz="3600" i="0" u="none" strike="noStrike" dirty="0" err="1">
                <a:solidFill>
                  <a:srgbClr val="FF6400"/>
                </a:solidFill>
                <a:latin typeface="HelveticaNeueLTW1G-BdEx"/>
              </a:rPr>
              <a:t>FoR</a:t>
            </a:r>
            <a:r>
              <a:rPr lang="en-GB" sz="3600" i="0" u="none" strike="noStrike" dirty="0">
                <a:solidFill>
                  <a:srgbClr val="FF6400"/>
                </a:solidFill>
                <a:latin typeface="HelveticaNeueLTW1G-BdEx"/>
              </a:rPr>
              <a:t> </a:t>
            </a:r>
            <a:r>
              <a:rPr lang="en-GB" sz="3600" i="0" u="none" strike="noStrike" dirty="0" err="1">
                <a:solidFill>
                  <a:srgbClr val="FF6400"/>
                </a:solidFill>
                <a:latin typeface="HelveticaNeueLTW1G-BdEx"/>
              </a:rPr>
              <a:t>READABILITy</a:t>
            </a:r>
            <a:endParaRPr lang="en-PK" sz="7200" dirty="0"/>
          </a:p>
        </p:txBody>
      </p:sp>
      <p:sp>
        <p:nvSpPr>
          <p:cNvPr id="3" name="Footer Placeholder 2">
            <a:extLst>
              <a:ext uri="{FF2B5EF4-FFF2-40B4-BE49-F238E27FC236}">
                <a16:creationId xmlns:a16="http://schemas.microsoft.com/office/drawing/2014/main" id="{4D01921E-F0A8-00A1-3A93-7899F3D327C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2011501-9A53-C727-7077-3E1C6E2863F7}"/>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5" name="Content Placeholder 4">
            <a:extLst>
              <a:ext uri="{FF2B5EF4-FFF2-40B4-BE49-F238E27FC236}">
                <a16:creationId xmlns:a16="http://schemas.microsoft.com/office/drawing/2014/main" id="{19674EA8-5346-D6B2-CBC1-DD5E01705209}"/>
              </a:ext>
            </a:extLst>
          </p:cNvPr>
          <p:cNvSpPr>
            <a:spLocks noGrp="1"/>
          </p:cNvSpPr>
          <p:nvPr>
            <p:ph sz="half" idx="1"/>
          </p:nvPr>
        </p:nvSpPr>
        <p:spPr/>
        <p:txBody>
          <a:bodyPr/>
          <a:lstStyle/>
          <a:p>
            <a:pPr marL="0" indent="0" algn="l">
              <a:buNone/>
            </a:pPr>
            <a:r>
              <a:rPr lang="en-GB" sz="2400" b="1" i="0" u="none" strike="noStrike" baseline="0" dirty="0">
                <a:latin typeface="SabonMTPro-Regular"/>
              </a:rPr>
              <a:t>For effective design, pay attention to:</a:t>
            </a:r>
          </a:p>
          <a:p>
            <a:r>
              <a:rPr lang="en-GB" sz="2400" b="1" i="0" u="none" strike="noStrike" baseline="0" dirty="0">
                <a:latin typeface="SabonMTPro-Regular"/>
              </a:rPr>
              <a:t>Consistency</a:t>
            </a:r>
          </a:p>
          <a:p>
            <a:r>
              <a:rPr lang="en-GB" sz="2400" b="1" i="0" u="none" strike="noStrike" baseline="0" dirty="0">
                <a:latin typeface="SabonMTPro-Regular"/>
              </a:rPr>
              <a:t>Balance</a:t>
            </a:r>
          </a:p>
          <a:p>
            <a:r>
              <a:rPr lang="en-GB" sz="2400" b="1" i="0" u="none" strike="noStrike" baseline="0" dirty="0">
                <a:latin typeface="SabonMTPro-Regular"/>
              </a:rPr>
              <a:t>Restraint</a:t>
            </a:r>
          </a:p>
          <a:p>
            <a:r>
              <a:rPr lang="en-GB" sz="2400" b="1" i="0" u="none" strike="noStrike" baseline="0" dirty="0">
                <a:latin typeface="SabonMTPro-Regular"/>
              </a:rPr>
              <a:t>Detail</a:t>
            </a:r>
          </a:p>
          <a:p>
            <a:r>
              <a:rPr lang="en-GB" sz="2400" b="1" i="0" u="none" strike="noStrike" baseline="0" dirty="0">
                <a:latin typeface="HelveticaNeueLTW1G-MdEx"/>
              </a:rPr>
              <a:t>White Space</a:t>
            </a:r>
            <a:endParaRPr lang="en-GB" sz="2400" b="1" dirty="0">
              <a:latin typeface="SabonMTPro-Regular"/>
            </a:endParaRPr>
          </a:p>
          <a:p>
            <a:r>
              <a:rPr lang="en-GB" sz="2400" b="1" i="0" u="none" strike="noStrike" baseline="0" dirty="0">
                <a:latin typeface="HelveticaNeueLTW1G-MdEx"/>
              </a:rPr>
              <a:t>Margins and Justification</a:t>
            </a:r>
            <a:endParaRPr lang="en-GB" sz="2400" b="1" i="0" u="none" strike="noStrike" baseline="0" dirty="0">
              <a:latin typeface="SabonMTPro-Regular"/>
            </a:endParaRPr>
          </a:p>
          <a:p>
            <a:r>
              <a:rPr lang="en-GB" sz="2400" b="1" i="0" u="none" strike="noStrike" baseline="0" dirty="0">
                <a:latin typeface="HelveticaNeueLTW1G-MdEx"/>
              </a:rPr>
              <a:t>Typefaces</a:t>
            </a:r>
            <a:endParaRPr lang="en-GB" sz="2400" b="1" dirty="0">
              <a:latin typeface="SabonMTPro-Regular"/>
            </a:endParaRPr>
          </a:p>
          <a:p>
            <a:r>
              <a:rPr lang="en-GB" sz="2400" b="1" i="0" u="none" strike="noStrike" baseline="0" dirty="0">
                <a:latin typeface="HelveticaNeueLTW1G-MdEx"/>
              </a:rPr>
              <a:t>Type Styles</a:t>
            </a:r>
            <a:endParaRPr lang="en-PK" b="1" dirty="0"/>
          </a:p>
        </p:txBody>
      </p:sp>
    </p:spTree>
    <p:extLst>
      <p:ext uri="{BB962C8B-B14F-4D97-AF65-F5344CB8AC3E}">
        <p14:creationId xmlns:p14="http://schemas.microsoft.com/office/powerpoint/2010/main" val="406382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B82C-ED96-850D-DEEE-5152C679FAE5}"/>
              </a:ext>
            </a:extLst>
          </p:cNvPr>
          <p:cNvSpPr>
            <a:spLocks noGrp="1"/>
          </p:cNvSpPr>
          <p:nvPr>
            <p:ph type="title"/>
          </p:nvPr>
        </p:nvSpPr>
        <p:spPr>
          <a:xfrm>
            <a:off x="594684" y="149630"/>
            <a:ext cx="10665089" cy="1221970"/>
          </a:xfrm>
        </p:spPr>
        <p:txBody>
          <a:bodyPr/>
          <a:lstStyle/>
          <a:p>
            <a:r>
              <a:rPr lang="da-DK" sz="4400" b="0" i="0" u="none" strike="noStrike" baseline="0" dirty="0">
                <a:solidFill>
                  <a:srgbClr val="FF6400"/>
                </a:solidFill>
                <a:latin typeface="HelveticaNeueLTW1G-BdEx"/>
              </a:rPr>
              <a:t>DESIgnIng MESSAgES FoR MoBILE DEvICES</a:t>
            </a:r>
            <a:endParaRPr lang="en-PK" dirty="0"/>
          </a:p>
        </p:txBody>
      </p:sp>
      <p:sp>
        <p:nvSpPr>
          <p:cNvPr id="4" name="Slide Number Placeholder 3">
            <a:extLst>
              <a:ext uri="{FF2B5EF4-FFF2-40B4-BE49-F238E27FC236}">
                <a16:creationId xmlns:a16="http://schemas.microsoft.com/office/drawing/2014/main" id="{3F98F6E7-0470-E16D-18B7-1CDD3D0A9FA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7" name="Content Placeholder 6">
            <a:extLst>
              <a:ext uri="{FF2B5EF4-FFF2-40B4-BE49-F238E27FC236}">
                <a16:creationId xmlns:a16="http://schemas.microsoft.com/office/drawing/2014/main" id="{AC8939FF-95F4-14CE-DCA8-178BE696A06F}"/>
              </a:ext>
            </a:extLst>
          </p:cNvPr>
          <p:cNvPicPr>
            <a:picLocks noGrp="1" noChangeAspect="1"/>
          </p:cNvPicPr>
          <p:nvPr>
            <p:ph sz="half" idx="1"/>
          </p:nvPr>
        </p:nvPicPr>
        <p:blipFill>
          <a:blip r:embed="rId2"/>
          <a:stretch>
            <a:fillRect/>
          </a:stretch>
        </p:blipFill>
        <p:spPr>
          <a:xfrm>
            <a:off x="706582" y="1593274"/>
            <a:ext cx="11055927" cy="5264726"/>
          </a:xfrm>
        </p:spPr>
      </p:pic>
    </p:spTree>
    <p:extLst>
      <p:ext uri="{BB962C8B-B14F-4D97-AF65-F5344CB8AC3E}">
        <p14:creationId xmlns:p14="http://schemas.microsoft.com/office/powerpoint/2010/main" val="372508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741458"/>
            <a:ext cx="10671048" cy="1459858"/>
          </a:xfrm>
        </p:spPr>
        <p:txBody>
          <a:bodyPr/>
          <a:lstStyle/>
          <a:p>
            <a:r>
              <a:rPr lang="en-GB" sz="4000" i="0" u="none" strike="noStrike" baseline="0" dirty="0">
                <a:solidFill>
                  <a:srgbClr val="FF6400"/>
                </a:solidFill>
                <a:latin typeface="HelveticaNeueLTW1G-HvEx"/>
              </a:rPr>
              <a:t>CHECKLIST </a:t>
            </a:r>
            <a:r>
              <a:rPr lang="en-GB" sz="4000" i="0" u="none" strike="noStrike" baseline="0" dirty="0">
                <a:solidFill>
                  <a:srgbClr val="FF6400"/>
                </a:solidFill>
                <a:latin typeface="ZapfDingbatsStd"/>
              </a:rPr>
              <a:t>✓ </a:t>
            </a:r>
            <a:r>
              <a:rPr lang="en-GB" sz="4000" i="0" u="none" strike="noStrike" baseline="0" dirty="0">
                <a:solidFill>
                  <a:srgbClr val="00FF33"/>
                </a:solidFill>
                <a:latin typeface="HelveticaNeueLTW1G-Ex"/>
              </a:rPr>
              <a:t>Proofing Business messages</a:t>
            </a:r>
            <a:endParaRPr lang="en-US" sz="8000" dirty="0"/>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a:xfrm>
            <a:off x="760938" y="457200"/>
            <a:ext cx="3200400" cy="244502"/>
          </a:xfrm>
        </p:spPr>
        <p:txBody>
          <a:bodyPr/>
          <a:lstStyle/>
          <a:p>
            <a:r>
              <a:rPr lang="en-US"/>
              <a:t>Presentation title</a:t>
            </a:r>
            <a:endParaRPr lang="en-US" dirty="0"/>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16</a:t>
            </a:fld>
            <a:endParaRPr lang="en-US" dirty="0"/>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2"/>
          <a:srcRect/>
          <a:stretch/>
        </p:blipFill>
        <p:spPr>
          <a:xfrm>
            <a:off x="1911096" y="2407653"/>
            <a:ext cx="932688" cy="932688"/>
          </a:xfrm>
        </p:spPr>
      </p:pic>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885439"/>
            <a:ext cx="3328416" cy="3667761"/>
          </a:xfrm>
        </p:spPr>
        <p:txBody>
          <a:bodyPr/>
          <a:lstStyle/>
          <a:p>
            <a:pPr lvl="0"/>
            <a:r>
              <a:rPr lang="en-GB" sz="1800" i="0" u="none" strike="noStrike" baseline="0" dirty="0">
                <a:latin typeface="SabonMTPro-Semibold"/>
              </a:rPr>
              <a:t>A. Look for writing errors.</a:t>
            </a:r>
            <a:endParaRPr lang="en-US" dirty="0"/>
          </a:p>
        </p:txBody>
      </p:sp>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760938" y="4099292"/>
            <a:ext cx="3001818" cy="2453907"/>
          </a:xfrm>
        </p:spPr>
        <p:txBody>
          <a:bodyPr/>
          <a:lstStyle/>
          <a:p>
            <a:pPr marL="0" indent="0" algn="l">
              <a:buNone/>
            </a:pPr>
            <a:r>
              <a:rPr lang="en-GB" sz="1600" b="0" i="0" u="none" strike="noStrike" baseline="0" dirty="0">
                <a:latin typeface="ZapfDingbatsStd"/>
              </a:rPr>
              <a:t>●● </a:t>
            </a:r>
            <a:r>
              <a:rPr lang="en-GB" sz="1600" b="0" i="0" u="none" strike="noStrike" baseline="0" dirty="0">
                <a:latin typeface="SabonMTPro-Regular"/>
              </a:rPr>
              <a:t>Typographical mistakes</a:t>
            </a:r>
          </a:p>
          <a:p>
            <a:pPr marL="0" indent="0" algn="l">
              <a:buNone/>
            </a:pPr>
            <a:r>
              <a:rPr lang="en-GB" sz="1600" b="0" i="0" u="none" strike="noStrike" baseline="0" dirty="0">
                <a:latin typeface="ZapfDingbatsStd"/>
              </a:rPr>
              <a:t>●● </a:t>
            </a:r>
            <a:r>
              <a:rPr lang="en-GB" sz="1600" b="0" i="0" u="none" strike="noStrike" baseline="0" dirty="0">
                <a:latin typeface="SabonMTPro-Regular"/>
              </a:rPr>
              <a:t>Misspelled words</a:t>
            </a:r>
          </a:p>
          <a:p>
            <a:pPr marL="0" indent="0" algn="l">
              <a:buNone/>
            </a:pPr>
            <a:r>
              <a:rPr lang="en-GB" sz="1600" b="0" i="0" u="none" strike="noStrike" baseline="0" dirty="0">
                <a:latin typeface="ZapfDingbatsStd"/>
              </a:rPr>
              <a:t>●● </a:t>
            </a:r>
            <a:r>
              <a:rPr lang="en-GB" sz="1600" b="0" i="0" u="none" strike="noStrike" baseline="0" dirty="0">
                <a:latin typeface="SabonMTPro-Regular"/>
              </a:rPr>
              <a:t>Grammatical errors</a:t>
            </a:r>
          </a:p>
          <a:p>
            <a:pPr marL="0" indent="0" algn="l">
              <a:buNone/>
            </a:pPr>
            <a:r>
              <a:rPr lang="en-GB" sz="1600" b="0" i="0" u="none" strike="noStrike" baseline="0" dirty="0">
                <a:latin typeface="ZapfDingbatsStd"/>
              </a:rPr>
              <a:t>●● </a:t>
            </a:r>
            <a:r>
              <a:rPr lang="en-GB" sz="1600" b="0" i="0" u="none" strike="noStrike" baseline="0" dirty="0">
                <a:latin typeface="SabonMTPro-Regular"/>
              </a:rPr>
              <a:t>Punctuation mistakes</a:t>
            </a:r>
            <a:endParaRPr lang="en-US" dirty="0"/>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3"/>
          <a:srcRect/>
          <a:stretch/>
        </p:blipFill>
        <p:spPr>
          <a:xfrm>
            <a:off x="5641848" y="2407653"/>
            <a:ext cx="932688" cy="932688"/>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890519"/>
            <a:ext cx="3328416" cy="3662681"/>
          </a:xfrm>
        </p:spPr>
        <p:txBody>
          <a:bodyPr/>
          <a:lstStyle/>
          <a:p>
            <a:pPr algn="l"/>
            <a:r>
              <a:rPr lang="en-GB" sz="1800" i="0" u="none" strike="noStrike" baseline="0" dirty="0">
                <a:latin typeface="SabonMTPro-Semibold"/>
              </a:rPr>
              <a:t>B. Look for missing elements.</a:t>
            </a:r>
          </a:p>
        </p:txBody>
      </p:sp>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443984" y="4099292"/>
            <a:ext cx="3328416" cy="2453907"/>
          </a:xfrm>
        </p:spPr>
        <p:txBody>
          <a:bodyPr>
            <a:normAutofit/>
          </a:bodyPr>
          <a:lstStyle/>
          <a:p>
            <a:pPr marL="0" indent="0" algn="l">
              <a:buNone/>
            </a:pPr>
            <a:r>
              <a:rPr lang="en-GB" sz="1600" b="0" i="0" u="none" strike="noStrike" baseline="0" dirty="0">
                <a:latin typeface="ZapfDingbatsStd"/>
              </a:rPr>
              <a:t>●● </a:t>
            </a:r>
            <a:r>
              <a:rPr lang="en-GB" sz="1600" b="0" i="0" u="none" strike="noStrike" baseline="0" dirty="0">
                <a:latin typeface="SabonMTPro-Regular"/>
              </a:rPr>
              <a:t>Missing text sections</a:t>
            </a:r>
          </a:p>
          <a:p>
            <a:pPr marL="0" indent="0" algn="l">
              <a:buNone/>
            </a:pPr>
            <a:r>
              <a:rPr lang="en-GB" sz="1600" b="0" i="0" u="none" strike="noStrike" baseline="0" dirty="0">
                <a:latin typeface="ZapfDingbatsStd"/>
              </a:rPr>
              <a:t>●● </a:t>
            </a:r>
            <a:r>
              <a:rPr lang="en-GB" sz="1600" b="0" i="0" u="none" strike="noStrike" baseline="0" dirty="0">
                <a:latin typeface="SabonMTPro-Regular"/>
              </a:rPr>
              <a:t>Missing exhibits (drawings, tables, photographs, charts, graphs, online images, and so on)</a:t>
            </a:r>
          </a:p>
          <a:p>
            <a:pPr marL="0" indent="0" algn="l">
              <a:buNone/>
            </a:pPr>
            <a:r>
              <a:rPr lang="en-GB" sz="1600" b="0" i="0" u="none" strike="noStrike" baseline="0" dirty="0">
                <a:latin typeface="ZapfDingbatsStd"/>
              </a:rPr>
              <a:t>●● </a:t>
            </a:r>
            <a:r>
              <a:rPr lang="en-GB" sz="1600" b="0" i="0" u="none" strike="noStrike" baseline="0" dirty="0">
                <a:latin typeface="SabonMTPro-Regular"/>
              </a:rPr>
              <a:t>Missing source notes, copyright notices, or other reference items</a:t>
            </a:r>
            <a:endParaRPr lang="en-US" dirty="0"/>
          </a:p>
          <a:p>
            <a:endParaRPr lang="en-US" dirty="0"/>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4"/>
          <a:srcRect t="85" b="85"/>
          <a:stretch/>
        </p:blipFill>
        <p:spPr>
          <a:xfrm>
            <a:off x="9290304" y="2388823"/>
            <a:ext cx="932688" cy="932688"/>
          </a:xfrm>
        </p:spPr>
      </p:pic>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599679"/>
            <a:ext cx="3328416" cy="3953521"/>
          </a:xfrm>
        </p:spPr>
        <p:txBody>
          <a:bodyPr/>
          <a:lstStyle/>
          <a:p>
            <a:r>
              <a:rPr lang="en-GB" sz="1800" i="0" u="none" strike="noStrike" baseline="0" dirty="0">
                <a:latin typeface="SabonMTPro-Semibold"/>
              </a:rPr>
              <a:t>C. Look for design, formatting, and programming mistakes.</a:t>
            </a:r>
            <a:endParaRPr lang="en-US" dirty="0"/>
          </a:p>
        </p:txBody>
      </p:sp>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092440" y="4099292"/>
            <a:ext cx="3328416" cy="2453907"/>
          </a:xfrm>
        </p:spPr>
        <p:txBody>
          <a:bodyPr>
            <a:normAutofit fontScale="70000" lnSpcReduction="20000"/>
          </a:bodyPr>
          <a:lstStyle/>
          <a:p>
            <a:pPr marL="0" indent="0" algn="l">
              <a:buNone/>
            </a:pPr>
            <a:r>
              <a:rPr lang="en-GB" sz="1800" b="0" i="0" u="none" strike="noStrike" baseline="0" dirty="0">
                <a:latin typeface="ZapfDingbatsStd"/>
              </a:rPr>
              <a:t>●● </a:t>
            </a:r>
            <a:r>
              <a:rPr lang="en-GB" sz="1800" b="0" i="0" u="none" strike="noStrike" baseline="0" dirty="0">
                <a:latin typeface="SabonMTPro-Regular"/>
              </a:rPr>
              <a:t>Incorrect or inconsistent font selections</a:t>
            </a:r>
          </a:p>
          <a:p>
            <a:pPr marL="0" indent="0" algn="l">
              <a:buNone/>
            </a:pPr>
            <a:r>
              <a:rPr lang="en-GB" sz="1800" b="0" i="0" u="none" strike="noStrike" baseline="0" dirty="0">
                <a:latin typeface="ZapfDingbatsStd"/>
              </a:rPr>
              <a:t>●● </a:t>
            </a:r>
            <a:r>
              <a:rPr lang="en-GB" sz="1800" b="0" i="0" u="none" strike="noStrike" baseline="0" dirty="0">
                <a:latin typeface="SabonMTPro-Regular"/>
              </a:rPr>
              <a:t>Problems with column sizing, spacing, and alignment</a:t>
            </a:r>
          </a:p>
          <a:p>
            <a:pPr marL="0" indent="0" algn="l">
              <a:buNone/>
            </a:pPr>
            <a:r>
              <a:rPr lang="en-GB" sz="1800" b="0" i="0" u="none" strike="noStrike" baseline="0" dirty="0">
                <a:latin typeface="ZapfDingbatsStd"/>
              </a:rPr>
              <a:t>●● </a:t>
            </a:r>
            <a:r>
              <a:rPr lang="en-GB" sz="1800" b="0" i="0" u="none" strike="noStrike" baseline="0" dirty="0">
                <a:latin typeface="SabonMTPro-Regular"/>
              </a:rPr>
              <a:t>Incorrect margins</a:t>
            </a:r>
          </a:p>
          <a:p>
            <a:pPr marL="0" indent="0" algn="l">
              <a:buNone/>
            </a:pPr>
            <a:r>
              <a:rPr lang="en-GB" sz="1800" b="0" i="0" u="none" strike="noStrike" baseline="0" dirty="0">
                <a:latin typeface="ZapfDingbatsStd"/>
              </a:rPr>
              <a:t>●● </a:t>
            </a:r>
            <a:r>
              <a:rPr lang="en-GB" sz="1800" b="0" i="0" u="none" strike="noStrike" baseline="0" dirty="0">
                <a:latin typeface="SabonMTPro-Regular"/>
              </a:rPr>
              <a:t>Incorrect special characters</a:t>
            </a:r>
          </a:p>
          <a:p>
            <a:pPr marL="0" indent="0" algn="l">
              <a:buNone/>
            </a:pPr>
            <a:r>
              <a:rPr lang="en-GB" sz="1800" b="0" i="0" u="none" strike="noStrike" baseline="0" dirty="0">
                <a:latin typeface="ZapfDingbatsStd"/>
              </a:rPr>
              <a:t>●● </a:t>
            </a:r>
            <a:r>
              <a:rPr lang="en-GB" sz="1800" b="0" i="0" u="none" strike="noStrike" baseline="0" dirty="0">
                <a:latin typeface="SabonMTPro-Regular"/>
              </a:rPr>
              <a:t>Clumsy line and page breaks</a:t>
            </a:r>
          </a:p>
          <a:p>
            <a:pPr marL="0" indent="0" algn="l">
              <a:buNone/>
            </a:pPr>
            <a:r>
              <a:rPr lang="en-GB" sz="1800" b="0" i="0" u="none" strike="noStrike" baseline="0" dirty="0">
                <a:latin typeface="ZapfDingbatsStd"/>
              </a:rPr>
              <a:t>●● </a:t>
            </a:r>
            <a:r>
              <a:rPr lang="en-GB" sz="1800" b="0" i="0" u="none" strike="noStrike" baseline="0" dirty="0">
                <a:latin typeface="SabonMTPro-Regular"/>
              </a:rPr>
              <a:t>Problems with page numbers</a:t>
            </a:r>
          </a:p>
          <a:p>
            <a:pPr marL="0" indent="0" algn="l">
              <a:buNone/>
            </a:pPr>
            <a:r>
              <a:rPr lang="en-GB" sz="1800" b="0" i="0" u="none" strike="noStrike" baseline="0" dirty="0">
                <a:latin typeface="ZapfDingbatsStd"/>
              </a:rPr>
              <a:t>●● </a:t>
            </a:r>
            <a:r>
              <a:rPr lang="en-GB" sz="1800" b="0" i="0" u="none" strike="noStrike" baseline="0" dirty="0">
                <a:latin typeface="SabonMTPro-Regular"/>
              </a:rPr>
              <a:t>Problems with page headers and footers</a:t>
            </a:r>
          </a:p>
          <a:p>
            <a:pPr marL="0" indent="0" algn="l">
              <a:buNone/>
            </a:pPr>
            <a:r>
              <a:rPr lang="en-GB" sz="1800" b="0" i="0" u="none" strike="noStrike" baseline="0" dirty="0">
                <a:latin typeface="ZapfDingbatsStd"/>
              </a:rPr>
              <a:t>●● </a:t>
            </a:r>
            <a:r>
              <a:rPr lang="en-GB" sz="1800" b="0" i="0" u="none" strike="noStrike" baseline="0" dirty="0">
                <a:latin typeface="SabonMTPro-Regular"/>
              </a:rPr>
              <a:t>Lack of adherence to company standards</a:t>
            </a:r>
          </a:p>
          <a:p>
            <a:pPr marL="0" indent="0" algn="l">
              <a:buNone/>
            </a:pPr>
            <a:r>
              <a:rPr lang="en-GB" sz="1800" b="0" i="0" u="none" strike="noStrike" baseline="0" dirty="0">
                <a:latin typeface="ZapfDingbatsStd"/>
              </a:rPr>
              <a:t>●● </a:t>
            </a:r>
            <a:r>
              <a:rPr lang="en-GB" sz="1800" b="0" i="0" u="none" strike="noStrike" baseline="0" dirty="0">
                <a:latin typeface="SabonMTPro-Regular"/>
              </a:rPr>
              <a:t>Inactive or incorrect links</a:t>
            </a:r>
          </a:p>
          <a:p>
            <a:pPr marL="0" indent="0" algn="l">
              <a:buNone/>
            </a:pPr>
            <a:r>
              <a:rPr lang="en-GB" sz="1800" b="0" i="0" u="none" strike="noStrike" baseline="0" dirty="0">
                <a:latin typeface="ZapfDingbatsStd"/>
              </a:rPr>
              <a:t>●● </a:t>
            </a:r>
            <a:r>
              <a:rPr lang="en-GB" sz="1800" b="0" i="0" u="none" strike="noStrike" baseline="0" dirty="0">
                <a:latin typeface="SabonMTPro-Regular"/>
              </a:rPr>
              <a:t>Missing files</a:t>
            </a:r>
            <a:endParaRPr lang="en-US" dirty="0"/>
          </a:p>
          <a:p>
            <a:endParaRPr lang="en-US" dirty="0"/>
          </a:p>
        </p:txBody>
      </p:sp>
    </p:spTree>
    <p:extLst>
      <p:ext uri="{BB962C8B-B14F-4D97-AF65-F5344CB8AC3E}">
        <p14:creationId xmlns:p14="http://schemas.microsoft.com/office/powerpoint/2010/main" val="24990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758952" y="701703"/>
            <a:ext cx="10671048" cy="1182516"/>
          </a:xfrm>
        </p:spPr>
        <p:txBody>
          <a:bodyPr/>
          <a:lstStyle/>
          <a:p>
            <a:r>
              <a:rPr lang="en-GB" sz="3600" i="0" u="none" strike="noStrike" baseline="0" dirty="0">
                <a:solidFill>
                  <a:srgbClr val="0000C0"/>
                </a:solidFill>
                <a:latin typeface="HelveticaNeueLTW1G-MdEx"/>
              </a:rPr>
              <a:t>Distributing Your Message</a:t>
            </a:r>
            <a:endParaRPr lang="en-US" sz="7200"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15" name="Picture Placeholder 14">
            <a:extLst>
              <a:ext uri="{FF2B5EF4-FFF2-40B4-BE49-F238E27FC236}">
                <a16:creationId xmlns:a16="http://schemas.microsoft.com/office/drawing/2014/main" id="{2A19C2EF-AFF2-2F0B-EE01-12F3D03DA6D1}"/>
              </a:ext>
            </a:extLst>
          </p:cNvPr>
          <p:cNvSpPr>
            <a:spLocks noGrp="1"/>
          </p:cNvSpPr>
          <p:nvPr>
            <p:ph type="pic" sz="quarter" idx="23"/>
          </p:nvPr>
        </p:nvSpPr>
        <p:spPr/>
        <p:txBody>
          <a:bodyPr/>
          <a:lstStyle/>
          <a:p>
            <a:endParaRPr lang="en-PK"/>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pPr lvl="0"/>
            <a:r>
              <a:rPr lang="en-GB" dirty="0"/>
              <a:t>Cost</a:t>
            </a:r>
            <a:endParaRPr lang="en-US" dirty="0"/>
          </a:p>
        </p:txBody>
      </p:sp>
      <p:sp>
        <p:nvSpPr>
          <p:cNvPr id="6" name="Text Placeholder 5">
            <a:extLst>
              <a:ext uri="{FF2B5EF4-FFF2-40B4-BE49-F238E27FC236}">
                <a16:creationId xmlns:a16="http://schemas.microsoft.com/office/drawing/2014/main" id="{E3C54E00-6F45-8CF4-85CD-7AE991F875F5}"/>
              </a:ext>
            </a:extLst>
          </p:cNvPr>
          <p:cNvSpPr>
            <a:spLocks noGrp="1"/>
          </p:cNvSpPr>
          <p:nvPr>
            <p:ph type="body" sz="quarter" idx="18"/>
          </p:nvPr>
        </p:nvSpPr>
        <p:spPr/>
        <p:txBody>
          <a:bodyPr>
            <a:normAutofit fontScale="92500" lnSpcReduction="20000"/>
          </a:bodyPr>
          <a:lstStyle/>
          <a:p>
            <a:pPr algn="l"/>
            <a:r>
              <a:rPr lang="en-GB" sz="1800" b="0" i="0" u="none" strike="noStrike" baseline="0" dirty="0">
                <a:latin typeface="SabonMTPro-Regular"/>
              </a:rPr>
              <a:t>Printing, binding, and delivering reports can be expensive,</a:t>
            </a:r>
          </a:p>
          <a:p>
            <a:pPr algn="l"/>
            <a:r>
              <a:rPr lang="en-GB" sz="1800" b="0" i="0" u="none" strike="noStrike" baseline="0" dirty="0">
                <a:latin typeface="SabonMTPro-Regular"/>
              </a:rPr>
              <a:t>so weigh the cost versus the benefits.</a:t>
            </a:r>
            <a:endParaRPr lang="en-PK" dirty="0"/>
          </a:p>
        </p:txBody>
      </p:sp>
      <p:sp>
        <p:nvSpPr>
          <p:cNvPr id="19" name="Picture Placeholder 18">
            <a:extLst>
              <a:ext uri="{FF2B5EF4-FFF2-40B4-BE49-F238E27FC236}">
                <a16:creationId xmlns:a16="http://schemas.microsoft.com/office/drawing/2014/main" id="{3C3A04FA-2BBF-4C15-A537-A5683F20B92A}"/>
              </a:ext>
            </a:extLst>
          </p:cNvPr>
          <p:cNvSpPr>
            <a:spLocks noGrp="1"/>
          </p:cNvSpPr>
          <p:nvPr>
            <p:ph type="pic" sz="quarter" idx="27"/>
          </p:nvPr>
        </p:nvSpPr>
        <p:spPr/>
        <p:txBody>
          <a:bodyPr/>
          <a:lstStyle/>
          <a:p>
            <a:endParaRPr lang="en-PK"/>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a:xfrm>
            <a:off x="2742738" y="2756536"/>
            <a:ext cx="2215574" cy="2828676"/>
          </a:xfrm>
        </p:spPr>
        <p:txBody>
          <a:bodyPr/>
          <a:lstStyle/>
          <a:p>
            <a:r>
              <a:rPr lang="en-GB" dirty="0"/>
              <a:t>Convenience</a:t>
            </a:r>
          </a:p>
        </p:txBody>
      </p:sp>
      <p:sp>
        <p:nvSpPr>
          <p:cNvPr id="7" name="Text Placeholder 6">
            <a:extLst>
              <a:ext uri="{FF2B5EF4-FFF2-40B4-BE49-F238E27FC236}">
                <a16:creationId xmlns:a16="http://schemas.microsoft.com/office/drawing/2014/main" id="{5B5E47D0-3ED9-0F50-CAD5-A20A6A425AE5}"/>
              </a:ext>
            </a:extLst>
          </p:cNvPr>
          <p:cNvSpPr>
            <a:spLocks noGrp="1"/>
          </p:cNvSpPr>
          <p:nvPr>
            <p:ph type="body" sz="quarter" idx="19"/>
          </p:nvPr>
        </p:nvSpPr>
        <p:spPr/>
        <p:txBody>
          <a:bodyPr/>
          <a:lstStyle/>
          <a:p>
            <a:r>
              <a:rPr lang="en-GB" sz="1800" b="0" i="0" u="none" strike="noStrike" baseline="0" dirty="0">
                <a:latin typeface="SabonMTPro-Regular"/>
              </a:rPr>
              <a:t>How much work is involved for you and your audience?</a:t>
            </a:r>
            <a:endParaRPr lang="en-PK" dirty="0"/>
          </a:p>
        </p:txBody>
      </p:sp>
      <p:sp>
        <p:nvSpPr>
          <p:cNvPr id="18" name="Picture Placeholder 17">
            <a:extLst>
              <a:ext uri="{FF2B5EF4-FFF2-40B4-BE49-F238E27FC236}">
                <a16:creationId xmlns:a16="http://schemas.microsoft.com/office/drawing/2014/main" id="{8B149D7E-7752-2B55-746F-F19AF8D1D5D5}"/>
              </a:ext>
            </a:extLst>
          </p:cNvPr>
          <p:cNvSpPr>
            <a:spLocks noGrp="1"/>
          </p:cNvSpPr>
          <p:nvPr>
            <p:ph type="pic" sz="quarter" idx="26"/>
          </p:nvPr>
        </p:nvSpPr>
        <p:spPr/>
        <p:txBody>
          <a:bodyPr/>
          <a:lstStyle/>
          <a:p>
            <a:endParaRPr lang="en-PK"/>
          </a:p>
        </p:txBody>
      </p:sp>
      <p:sp>
        <p:nvSpPr>
          <p:cNvPr id="3" name="Text Placeholder 2">
            <a:extLst>
              <a:ext uri="{FF2B5EF4-FFF2-40B4-BE49-F238E27FC236}">
                <a16:creationId xmlns:a16="http://schemas.microsoft.com/office/drawing/2014/main" id="{CD4E908B-DCE9-ED72-8EB3-D568B754747E}"/>
              </a:ext>
            </a:extLst>
          </p:cNvPr>
          <p:cNvSpPr>
            <a:spLocks noGrp="1"/>
          </p:cNvSpPr>
          <p:nvPr>
            <p:ph type="body" sz="quarter" idx="13"/>
          </p:nvPr>
        </p:nvSpPr>
        <p:spPr/>
        <p:txBody>
          <a:bodyPr/>
          <a:lstStyle/>
          <a:p>
            <a:r>
              <a:rPr lang="en-GB" dirty="0"/>
              <a:t>Time</a:t>
            </a:r>
            <a:endParaRPr lang="en-PK" dirty="0"/>
          </a:p>
        </p:txBody>
      </p:sp>
      <p:sp>
        <p:nvSpPr>
          <p:cNvPr id="8" name="Text Placeholder 7">
            <a:extLst>
              <a:ext uri="{FF2B5EF4-FFF2-40B4-BE49-F238E27FC236}">
                <a16:creationId xmlns:a16="http://schemas.microsoft.com/office/drawing/2014/main" id="{623B6DF9-92C0-5C95-B93C-3A95D79090F2}"/>
              </a:ext>
            </a:extLst>
          </p:cNvPr>
          <p:cNvSpPr>
            <a:spLocks noGrp="1"/>
          </p:cNvSpPr>
          <p:nvPr>
            <p:ph type="body" sz="quarter" idx="20"/>
          </p:nvPr>
        </p:nvSpPr>
        <p:spPr/>
        <p:txBody>
          <a:bodyPr/>
          <a:lstStyle/>
          <a:p>
            <a:r>
              <a:rPr lang="en-GB" sz="1800" b="0" i="0" u="none" strike="noStrike" baseline="0" dirty="0">
                <a:latin typeface="SabonMTPro-Regular"/>
              </a:rPr>
              <a:t>How soon does the message need to reach the audience?</a:t>
            </a:r>
            <a:endParaRPr lang="en-PK" dirty="0"/>
          </a:p>
        </p:txBody>
      </p:sp>
      <p:sp>
        <p:nvSpPr>
          <p:cNvPr id="17" name="Picture Placeholder 16">
            <a:extLst>
              <a:ext uri="{FF2B5EF4-FFF2-40B4-BE49-F238E27FC236}">
                <a16:creationId xmlns:a16="http://schemas.microsoft.com/office/drawing/2014/main" id="{F36817AC-C71E-6E31-34ED-CA8D832A93F0}"/>
              </a:ext>
            </a:extLst>
          </p:cNvPr>
          <p:cNvSpPr>
            <a:spLocks noGrp="1"/>
          </p:cNvSpPr>
          <p:nvPr>
            <p:ph type="pic" sz="quarter" idx="25"/>
          </p:nvPr>
        </p:nvSpPr>
        <p:spPr/>
        <p:txBody>
          <a:bodyPr/>
          <a:lstStyle/>
          <a:p>
            <a:endParaRPr lang="en-PK"/>
          </a:p>
        </p:txBody>
      </p:sp>
      <p:sp>
        <p:nvSpPr>
          <p:cNvPr id="4" name="Text Placeholder 3">
            <a:extLst>
              <a:ext uri="{FF2B5EF4-FFF2-40B4-BE49-F238E27FC236}">
                <a16:creationId xmlns:a16="http://schemas.microsoft.com/office/drawing/2014/main" id="{6A11BEA0-5280-0BBE-1F66-5F02291E8E24}"/>
              </a:ext>
            </a:extLst>
          </p:cNvPr>
          <p:cNvSpPr>
            <a:spLocks noGrp="1"/>
          </p:cNvSpPr>
          <p:nvPr>
            <p:ph type="body" sz="quarter" idx="15"/>
          </p:nvPr>
        </p:nvSpPr>
        <p:spPr/>
        <p:txBody>
          <a:bodyPr/>
          <a:lstStyle/>
          <a:p>
            <a:r>
              <a:rPr lang="en-GB" dirty="0"/>
              <a:t>Security and privacy</a:t>
            </a:r>
            <a:endParaRPr lang="en-PK" dirty="0"/>
          </a:p>
        </p:txBody>
      </p:sp>
      <p:sp>
        <p:nvSpPr>
          <p:cNvPr id="9" name="Text Placeholder 8">
            <a:extLst>
              <a:ext uri="{FF2B5EF4-FFF2-40B4-BE49-F238E27FC236}">
                <a16:creationId xmlns:a16="http://schemas.microsoft.com/office/drawing/2014/main" id="{D398F411-7D9E-02BB-ECB9-A6DC5D09325D}"/>
              </a:ext>
            </a:extLst>
          </p:cNvPr>
          <p:cNvSpPr>
            <a:spLocks noGrp="1"/>
          </p:cNvSpPr>
          <p:nvPr>
            <p:ph type="body" sz="quarter" idx="21"/>
          </p:nvPr>
        </p:nvSpPr>
        <p:spPr/>
        <p:txBody>
          <a:bodyPr>
            <a:normAutofit fontScale="77500" lnSpcReduction="20000"/>
          </a:bodyPr>
          <a:lstStyle/>
          <a:p>
            <a:pPr algn="l"/>
            <a:r>
              <a:rPr lang="en-GB" sz="1800" b="0" i="0" u="none" strike="noStrike" baseline="0" dirty="0">
                <a:latin typeface="SabonMTPro-Regular"/>
              </a:rPr>
              <a:t>The convenience offered by digital communication needs to be</a:t>
            </a:r>
          </a:p>
          <a:p>
            <a:pPr algn="l"/>
            <a:r>
              <a:rPr lang="en-GB" sz="1800" b="0" i="0" u="none" strike="noStrike" baseline="0" dirty="0">
                <a:latin typeface="SabonMTPro-Regular"/>
              </a:rPr>
              <a:t>weighed against security and privacy concerns</a:t>
            </a:r>
            <a:endParaRPr lang="en-PK" dirty="0"/>
          </a:p>
        </p:txBody>
      </p:sp>
      <p:sp>
        <p:nvSpPr>
          <p:cNvPr id="16" name="Picture Placeholder 15">
            <a:extLst>
              <a:ext uri="{FF2B5EF4-FFF2-40B4-BE49-F238E27FC236}">
                <a16:creationId xmlns:a16="http://schemas.microsoft.com/office/drawing/2014/main" id="{7C4B1DEA-F644-478C-E495-AE44B3633876}"/>
              </a:ext>
            </a:extLst>
          </p:cNvPr>
          <p:cNvSpPr>
            <a:spLocks noGrp="1"/>
          </p:cNvSpPr>
          <p:nvPr>
            <p:ph type="pic" sz="quarter" idx="24"/>
          </p:nvPr>
        </p:nvSpPr>
        <p:spPr/>
        <p:txBody>
          <a:bodyPr/>
          <a:lstStyle/>
          <a:p>
            <a:endParaRPr lang="en-PK"/>
          </a:p>
        </p:txBody>
      </p:sp>
      <p:sp>
        <p:nvSpPr>
          <p:cNvPr id="5" name="Text Placeholder 4">
            <a:extLst>
              <a:ext uri="{FF2B5EF4-FFF2-40B4-BE49-F238E27FC236}">
                <a16:creationId xmlns:a16="http://schemas.microsoft.com/office/drawing/2014/main" id="{A4109014-EF5D-E9B2-31D8-245C16B3CEA4}"/>
              </a:ext>
            </a:extLst>
          </p:cNvPr>
          <p:cNvSpPr>
            <a:spLocks noGrp="1"/>
          </p:cNvSpPr>
          <p:nvPr>
            <p:ph type="body" sz="quarter" idx="17"/>
          </p:nvPr>
        </p:nvSpPr>
        <p:spPr>
          <a:xfrm>
            <a:off x="9547629" y="2758440"/>
            <a:ext cx="2117898" cy="2826771"/>
          </a:xfrm>
        </p:spPr>
        <p:txBody>
          <a:bodyPr/>
          <a:lstStyle/>
          <a:p>
            <a:r>
              <a:rPr lang="en-GB" dirty="0"/>
              <a:t>Distribution method</a:t>
            </a:r>
            <a:endParaRPr lang="en-PK" dirty="0"/>
          </a:p>
        </p:txBody>
      </p:sp>
      <p:sp>
        <p:nvSpPr>
          <p:cNvPr id="10" name="Text Placeholder 9">
            <a:extLst>
              <a:ext uri="{FF2B5EF4-FFF2-40B4-BE49-F238E27FC236}">
                <a16:creationId xmlns:a16="http://schemas.microsoft.com/office/drawing/2014/main" id="{76A076CA-2CFB-2C1E-F41C-54F59753C449}"/>
              </a:ext>
            </a:extLst>
          </p:cNvPr>
          <p:cNvSpPr>
            <a:spLocks noGrp="1"/>
          </p:cNvSpPr>
          <p:nvPr>
            <p:ph type="body" sz="quarter" idx="22"/>
          </p:nvPr>
        </p:nvSpPr>
        <p:spPr/>
        <p:txBody>
          <a:bodyPr/>
          <a:lstStyle/>
          <a:p>
            <a:r>
              <a:rPr lang="en-GB" dirty="0"/>
              <a:t>What is the best method of distributing your message?</a:t>
            </a:r>
            <a:endParaRPr lang="en-PK" dirty="0"/>
          </a:p>
        </p:txBody>
      </p:sp>
    </p:spTree>
    <p:extLst>
      <p:ext uri="{BB962C8B-B14F-4D97-AF65-F5344CB8AC3E}">
        <p14:creationId xmlns:p14="http://schemas.microsoft.com/office/powerpoint/2010/main" val="317028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0" y="166255"/>
            <a:ext cx="11014364" cy="1551710"/>
          </a:xfrm>
        </p:spPr>
        <p:txBody>
          <a:bodyPr/>
          <a:lstStyle/>
          <a:p>
            <a:pPr algn="just"/>
            <a:r>
              <a:rPr lang="en-GB" sz="2800" i="0" u="none" strike="noStrike" baseline="0" dirty="0">
                <a:latin typeface="SabonMTPro-Semibold"/>
              </a:rPr>
              <a:t>Revising for Readability (Sentence Length)</a:t>
            </a:r>
            <a:r>
              <a:rPr lang="en-GB" sz="2800" i="0" u="none" strike="noStrike" baseline="0" dirty="0">
                <a:latin typeface="SabonMTPro-Regular"/>
              </a:rPr>
              <a:t>Break the following sentences into shorter ones by adding more periods, and revise as needed for smooth flow:</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0" y="1717965"/>
            <a:ext cx="8728364" cy="3976253"/>
          </a:xfrm>
        </p:spPr>
        <p:txBody>
          <a:bodyPr>
            <a:normAutofit lnSpcReduction="10000"/>
          </a:bodyPr>
          <a:lstStyle/>
          <a:p>
            <a:pPr algn="just"/>
            <a:r>
              <a:rPr lang="en-GB" sz="1800" b="0" i="0" u="none" strike="noStrike" baseline="0" dirty="0">
                <a:latin typeface="SabonMTPro-Semibold"/>
              </a:rPr>
              <a:t>a. </a:t>
            </a:r>
            <a:r>
              <a:rPr lang="en-GB" sz="1800" b="0" i="0" u="none" strike="noStrike" baseline="0" dirty="0">
                <a:latin typeface="SabonMTPro-Regular"/>
              </a:rPr>
              <a:t>The next time you write something, check your average sentence length in a 100-word passage, and if your sentences average more than 16 to 20 words, see whether you can break up some of the sentences.</a:t>
            </a:r>
          </a:p>
          <a:p>
            <a:pPr algn="just"/>
            <a:r>
              <a:rPr lang="en-GB" sz="1800" b="0" i="0" u="none" strike="noStrike" baseline="0" dirty="0">
                <a:latin typeface="SabonMTPro-Semibold"/>
              </a:rPr>
              <a:t>b. </a:t>
            </a:r>
            <a:r>
              <a:rPr lang="en-GB" sz="1800" b="0" i="0" u="none" strike="noStrike" baseline="0" dirty="0">
                <a:latin typeface="SabonMTPro-Regular"/>
              </a:rPr>
              <a:t>Don’t do what the village blacksmith did when he instructed his apprentice as follows: “When I take the shoe out of the fire, I’ll lay it on the anvil, and when I nod my head, you hit it with the hammer.” The apprentice did just as he was told, and now he’s the village blacksmith.</a:t>
            </a:r>
          </a:p>
          <a:p>
            <a:pPr algn="just"/>
            <a:r>
              <a:rPr lang="en-GB" sz="1800" b="0" i="0" u="none" strike="noStrike" baseline="0" dirty="0">
                <a:latin typeface="SabonMTPro-Semibold"/>
              </a:rPr>
              <a:t>c. </a:t>
            </a:r>
            <a:r>
              <a:rPr lang="en-GB" sz="1800" b="0" i="0" u="none" strike="noStrike" baseline="0" dirty="0">
                <a:latin typeface="SabonMTPro-Regular"/>
              </a:rPr>
              <a:t>Unfortunately, no gadget will produce excellent writing, but using a yardstick like the Fog Index gives us some guideposts to follow for making writing easier to read because its two factors remind us to use short sentences and simple words.</a:t>
            </a:r>
          </a:p>
          <a:p>
            <a:pPr algn="just"/>
            <a:r>
              <a:rPr lang="en-GB" sz="1800" b="0" i="0" u="none" strike="noStrike" baseline="0" dirty="0">
                <a:latin typeface="SabonMTPro-Semibold"/>
              </a:rPr>
              <a:t>d. </a:t>
            </a:r>
            <a:r>
              <a:rPr lang="en-GB" sz="1800" b="0" i="0" u="none" strike="noStrike" baseline="0" dirty="0">
                <a:latin typeface="SabonMTPro-Regular"/>
              </a:rPr>
              <a:t>Know the flexibility of the written word and its power to convey an idea, and know how to make your words behave so that your readers will understand. </a:t>
            </a:r>
          </a:p>
          <a:p>
            <a:pPr algn="just"/>
            <a:r>
              <a:rPr lang="en-GB" sz="1800" b="0" i="0" u="none" strike="noStrike" baseline="0" dirty="0">
                <a:latin typeface="SabonMTPro-Semibold"/>
              </a:rPr>
              <a:t>e. </a:t>
            </a:r>
            <a:r>
              <a:rPr lang="en-GB" sz="1800" b="0" i="0" u="none" strike="noStrike" baseline="0" dirty="0">
                <a:latin typeface="SabonMTPro-Regular"/>
              </a:rPr>
              <a:t>Words mean different things to different people, and a word such as </a:t>
            </a:r>
            <a:r>
              <a:rPr lang="en-GB" sz="1800" b="0" i="1" u="none" strike="noStrike" baseline="0" dirty="0">
                <a:latin typeface="SabonMTPro-Italic"/>
              </a:rPr>
              <a:t>block </a:t>
            </a:r>
            <a:r>
              <a:rPr lang="en-GB" sz="1800" b="0" i="0" u="none" strike="noStrike" baseline="0" dirty="0">
                <a:latin typeface="SabonMTPro-Regular"/>
              </a:rPr>
              <a:t>may mean city block, butcher block, engine block, auction block, or several other things.</a:t>
            </a:r>
            <a:endParaRPr lang="en-US" dirty="0"/>
          </a:p>
        </p:txBody>
      </p:sp>
    </p:spTree>
    <p:extLst>
      <p:ext uri="{BB962C8B-B14F-4D97-AF65-F5344CB8AC3E}">
        <p14:creationId xmlns:p14="http://schemas.microsoft.com/office/powerpoint/2010/main" val="948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r>
              <a:rPr lang="en-US" dirty="0"/>
              <a:t>Noreen Shah</a:t>
            </a:r>
          </a:p>
          <a:p>
            <a:r>
              <a:rPr lang="en-US" dirty="0">
                <a:hlinkClick r:id="rId2"/>
              </a:rPr>
              <a:t>noreen.shah@nu.edu.pk</a:t>
            </a:r>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1683930"/>
          </a:xfrm>
        </p:spPr>
        <p:txBody>
          <a:bodyPr/>
          <a:lstStyle/>
          <a:p>
            <a:r>
              <a:rPr lang="en-US" dirty="0"/>
              <a:t>Learning objectives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5" y="1773383"/>
            <a:ext cx="5954129" cy="4558144"/>
          </a:xfrm>
        </p:spPr>
        <p:txBody>
          <a:bodyPr>
            <a:normAutofit/>
          </a:bodyPr>
          <a:lstStyle/>
          <a:p>
            <a:pPr marL="457200" indent="-457200">
              <a:buAutoNum type="arabicPeriod"/>
            </a:pPr>
            <a:r>
              <a:rPr lang="en-GB" sz="1400" b="1" dirty="0"/>
              <a:t>Discuss the value of careful revision, and describe the tasks involved in evaluating your first drafts and the work of other writers. </a:t>
            </a:r>
          </a:p>
          <a:p>
            <a:pPr marL="457200" indent="-457200">
              <a:buAutoNum type="arabicPeriod"/>
            </a:pPr>
            <a:r>
              <a:rPr lang="en-GB" sz="1400" b="1" dirty="0"/>
              <a:t>List four techniques you can use to improve the readability of your messages. </a:t>
            </a:r>
          </a:p>
          <a:p>
            <a:pPr marL="457200" indent="-457200">
              <a:buAutoNum type="arabicPeriod"/>
            </a:pPr>
            <a:r>
              <a:rPr lang="en-GB" sz="1400" b="1" dirty="0"/>
              <a:t>Describe eight steps you can take to improve the clarity of your writing, and give four tips on making your writing more concise. </a:t>
            </a:r>
          </a:p>
          <a:p>
            <a:pPr marL="457200" indent="-457200">
              <a:buAutoNum type="arabicPeriod"/>
            </a:pPr>
            <a:r>
              <a:rPr lang="en-GB" sz="1400" b="1" dirty="0"/>
              <a:t>List four principles of effective design, and explain the role of major design elements in document readability. </a:t>
            </a:r>
          </a:p>
          <a:p>
            <a:pPr marL="457200" indent="-457200">
              <a:buAutoNum type="arabicPeriod"/>
            </a:pPr>
            <a:r>
              <a:rPr lang="en-GB" sz="1400" b="1" dirty="0"/>
              <a:t>Explain the importance of proofreading and give eight tips for successful proofreading. </a:t>
            </a:r>
          </a:p>
          <a:p>
            <a:pPr marL="457200" indent="-457200">
              <a:buAutoNum type="arabicPeriod"/>
            </a:pPr>
            <a:r>
              <a:rPr lang="en-GB" sz="1400" b="1" dirty="0"/>
              <a:t>Discuss the most important issues to consider when distributing your messages. </a:t>
            </a:r>
            <a:endParaRPr lang="en-US" sz="1400" b="1"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GB" dirty="0" err="1"/>
              <a:t>EvALUATIng</a:t>
            </a:r>
            <a:r>
              <a:rPr lang="en-GB" dirty="0"/>
              <a:t> </a:t>
            </a:r>
            <a:r>
              <a:rPr lang="en-GB" dirty="0" err="1"/>
              <a:t>yoUR</a:t>
            </a:r>
            <a:r>
              <a:rPr lang="en-GB" dirty="0"/>
              <a:t> </a:t>
            </a:r>
            <a:r>
              <a:rPr lang="en-GB" dirty="0" err="1"/>
              <a:t>ConTEnT</a:t>
            </a:r>
            <a:r>
              <a:rPr lang="en-GB" dirty="0"/>
              <a:t>, </a:t>
            </a:r>
            <a:r>
              <a:rPr lang="en-GB" dirty="0" err="1"/>
              <a:t>oRgAnIzATIon</a:t>
            </a:r>
            <a:r>
              <a:rPr lang="en-GB" dirty="0"/>
              <a:t>, </a:t>
            </a:r>
            <a:r>
              <a:rPr lang="en-GB" dirty="0" err="1"/>
              <a:t>STyLE</a:t>
            </a:r>
            <a:r>
              <a:rPr lang="en-GB" dirty="0"/>
              <a:t>, </a:t>
            </a:r>
            <a:r>
              <a:rPr lang="en-GB" dirty="0" err="1"/>
              <a:t>AnD</a:t>
            </a:r>
            <a:r>
              <a:rPr lang="en-GB" dirty="0"/>
              <a:t> </a:t>
            </a:r>
            <a:r>
              <a:rPr lang="en-GB" dirty="0" err="1"/>
              <a:t>TonE</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fontScale="92500"/>
          </a:bodyPr>
          <a:lstStyle/>
          <a:p>
            <a:r>
              <a:rPr lang="en-GB" sz="2400" dirty="0">
                <a:latin typeface="Arial Narrow" panose="020B0606020202030204" pitchFamily="34" charset="0"/>
              </a:rPr>
              <a:t>When you begin the revision process, focus your attention on content, organization, style, and tone. To evaluate the content of your message, answer these questions: </a:t>
            </a:r>
          </a:p>
          <a:p>
            <a:r>
              <a:rPr lang="en-GB" sz="2400" dirty="0">
                <a:latin typeface="Arial Narrow" panose="020B0606020202030204" pitchFamily="34" charset="0"/>
              </a:rPr>
              <a:t>●● Is the information accurate? </a:t>
            </a:r>
          </a:p>
          <a:p>
            <a:r>
              <a:rPr lang="en-GB" sz="2400" dirty="0">
                <a:latin typeface="Arial Narrow" panose="020B0606020202030204" pitchFamily="34" charset="0"/>
              </a:rPr>
              <a:t>●● Is the information relevant to the audience? </a:t>
            </a:r>
          </a:p>
          <a:p>
            <a:r>
              <a:rPr lang="en-GB" sz="2400" dirty="0">
                <a:latin typeface="Arial Narrow" panose="020B0606020202030204" pitchFamily="34" charset="0"/>
              </a:rPr>
              <a:t>●● Is there enough information to satisfy the readers’ needs?</a:t>
            </a:r>
            <a:endParaRPr lang="en-US" sz="2400" dirty="0">
              <a:latin typeface="Arial Narrow" panose="020B0606020202030204" pitchFamily="34" charset="0"/>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2597A32-F165-8A60-D9B6-EDE80ADCFBA6}"/>
              </a:ext>
            </a:extLst>
          </p:cNvPr>
          <p:cNvPicPr>
            <a:picLocks noGrp="1" noChangeAspect="1"/>
          </p:cNvPicPr>
          <p:nvPr>
            <p:ph sz="half"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0ED086-E338-6263-E18A-DB82EDECD0F7}"/>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7" name="Content Placeholder 6">
            <a:extLst>
              <a:ext uri="{FF2B5EF4-FFF2-40B4-BE49-F238E27FC236}">
                <a16:creationId xmlns:a16="http://schemas.microsoft.com/office/drawing/2014/main" id="{FD9E2B16-5CC8-8135-0655-CD158D28B1B8}"/>
              </a:ext>
            </a:extLst>
          </p:cNvPr>
          <p:cNvPicPr>
            <a:picLocks noGrp="1" noChangeAspect="1"/>
          </p:cNvPicPr>
          <p:nvPr>
            <p:ph sz="half" idx="1"/>
          </p:nvPr>
        </p:nvPicPr>
        <p:blipFill>
          <a:blip r:embed="rId2"/>
          <a:stretch>
            <a:fillRect/>
          </a:stretch>
        </p:blipFill>
        <p:spPr>
          <a:xfrm>
            <a:off x="1413165" y="0"/>
            <a:ext cx="8918862" cy="6858000"/>
          </a:xfrm>
        </p:spPr>
      </p:pic>
    </p:spTree>
    <p:extLst>
      <p:ext uri="{BB962C8B-B14F-4D97-AF65-F5344CB8AC3E}">
        <p14:creationId xmlns:p14="http://schemas.microsoft.com/office/powerpoint/2010/main" val="297433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8E92FB-BC09-7E6C-8239-3228B8CB94A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BC65522-DF59-C860-9ED8-C9E5ABCEA2D2}"/>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4B1EB271-0CD4-7448-7C6B-9F06C3458C31}"/>
              </a:ext>
            </a:extLst>
          </p:cNvPr>
          <p:cNvSpPr>
            <a:spLocks noGrp="1"/>
          </p:cNvSpPr>
          <p:nvPr>
            <p:ph sz="half" idx="1"/>
          </p:nvPr>
        </p:nvSpPr>
        <p:spPr>
          <a:xfrm>
            <a:off x="539496" y="1080655"/>
            <a:ext cx="11119104" cy="5457305"/>
          </a:xfrm>
        </p:spPr>
        <p:txBody>
          <a:bodyPr>
            <a:normAutofit lnSpcReduction="10000"/>
          </a:bodyPr>
          <a:lstStyle/>
          <a:p>
            <a:pPr marL="0" indent="0" algn="just">
              <a:buNone/>
            </a:pPr>
            <a:r>
              <a:rPr lang="en-GB" sz="2400" b="0" i="0" u="none" strike="noStrike" baseline="0" dirty="0">
                <a:latin typeface="ZapfDingbatsStd"/>
              </a:rPr>
              <a:t>●● </a:t>
            </a:r>
            <a:r>
              <a:rPr lang="en-GB" sz="2400" b="0" i="0" u="none" strike="noStrike" baseline="0" dirty="0">
                <a:latin typeface="SabonMTPro-Regular"/>
              </a:rPr>
              <a:t>Is there a good balance between general information (giving readers enough background information to appreciate the message) and specific information (giving readers the details they need to understand the  message)?</a:t>
            </a:r>
          </a:p>
          <a:p>
            <a:pPr marL="0" indent="0" algn="just">
              <a:buNone/>
            </a:pPr>
            <a:r>
              <a:rPr lang="en-GB" sz="2400" b="0" i="0" u="none" strike="noStrike" baseline="0" dirty="0">
                <a:latin typeface="SabonMTPro-Regular"/>
              </a:rPr>
              <a:t>When you are satisfied with the content of your message, you can review its organization. Answer another set of questions:</a:t>
            </a:r>
          </a:p>
          <a:p>
            <a:pPr marL="0" indent="0" algn="just">
              <a:buNone/>
            </a:pPr>
            <a:r>
              <a:rPr lang="en-GB" sz="2400" b="0" i="0" u="none" strike="noStrike" baseline="0" dirty="0">
                <a:latin typeface="ZapfDingbatsStd"/>
              </a:rPr>
              <a:t>●● </a:t>
            </a:r>
            <a:r>
              <a:rPr lang="en-GB" sz="2400" b="0" i="0" u="none" strike="noStrike" baseline="0" dirty="0">
                <a:latin typeface="SabonMTPro-Regular"/>
              </a:rPr>
              <a:t>Are all the points covered in the most logical order?</a:t>
            </a:r>
          </a:p>
          <a:p>
            <a:pPr marL="0" indent="0" algn="just">
              <a:buNone/>
            </a:pPr>
            <a:r>
              <a:rPr lang="en-GB" sz="2400" b="0" i="0" u="none" strike="noStrike" baseline="0" dirty="0">
                <a:latin typeface="ZapfDingbatsStd"/>
              </a:rPr>
              <a:t>●● </a:t>
            </a:r>
            <a:r>
              <a:rPr lang="en-GB" sz="2400" b="0" i="0" u="none" strike="noStrike" baseline="0" dirty="0">
                <a:latin typeface="SabonMTPro-Regular"/>
              </a:rPr>
              <a:t>Do the most important ideas receive the most space, and are they placed in the most prominent positions?</a:t>
            </a:r>
          </a:p>
          <a:p>
            <a:pPr marL="0" indent="0" algn="just">
              <a:buNone/>
            </a:pPr>
            <a:r>
              <a:rPr lang="en-GB" sz="2400" b="0" i="0" u="none" strike="noStrike" baseline="0" dirty="0">
                <a:latin typeface="ZapfDingbatsStd"/>
              </a:rPr>
              <a:t>●● </a:t>
            </a:r>
            <a:r>
              <a:rPr lang="en-GB" sz="2400" b="0" i="0" u="none" strike="noStrike" baseline="0" dirty="0">
                <a:latin typeface="SabonMTPro-Regular"/>
              </a:rPr>
              <a:t>Would the message be more convincing if it were arranged in a different sequence?</a:t>
            </a:r>
          </a:p>
          <a:p>
            <a:pPr marL="0" indent="0" algn="just">
              <a:buNone/>
            </a:pPr>
            <a:r>
              <a:rPr lang="en-GB" sz="2400" b="0" i="0" u="none" strike="noStrike" baseline="0" dirty="0">
                <a:latin typeface="ZapfDingbatsStd"/>
              </a:rPr>
              <a:t>●● </a:t>
            </a:r>
            <a:r>
              <a:rPr lang="en-GB" sz="2400" b="0" i="0" u="none" strike="noStrike" baseline="0" dirty="0">
                <a:latin typeface="SabonMTPro-Regular"/>
              </a:rPr>
              <a:t>Are any points repeated unnecessarily?</a:t>
            </a:r>
          </a:p>
          <a:p>
            <a:pPr marL="0" indent="0" algn="just">
              <a:buNone/>
            </a:pPr>
            <a:r>
              <a:rPr lang="en-GB" sz="2400" b="0" i="0" u="none" strike="noStrike" baseline="0" dirty="0">
                <a:latin typeface="ZapfDingbatsStd"/>
              </a:rPr>
              <a:t>●● </a:t>
            </a:r>
            <a:r>
              <a:rPr lang="en-GB" sz="2400" b="0" i="0" u="none" strike="noStrike" baseline="0" dirty="0">
                <a:latin typeface="SabonMTPro-Regular"/>
              </a:rPr>
              <a:t>Are details grouped together logically, or are some still scattered through the document?</a:t>
            </a:r>
          </a:p>
          <a:p>
            <a:pPr marL="0" indent="0" algn="just">
              <a:buNone/>
            </a:pPr>
            <a:r>
              <a:rPr lang="en-GB" sz="2400" b="0" i="0" u="none" strike="noStrike" baseline="0" dirty="0">
                <a:latin typeface="SabonMTPro-Regular"/>
              </a:rPr>
              <a:t>Next, consider whether you have achieved the right tone for your audience. Is your writing formal enough to meet the audience’s expectations without being too formal or academic? Is it too casual for a serious subject?</a:t>
            </a:r>
          </a:p>
          <a:p>
            <a:endParaRPr lang="en-PK" dirty="0"/>
          </a:p>
        </p:txBody>
      </p:sp>
    </p:spTree>
    <p:extLst>
      <p:ext uri="{BB962C8B-B14F-4D97-AF65-F5344CB8AC3E}">
        <p14:creationId xmlns:p14="http://schemas.microsoft.com/office/powerpoint/2010/main" val="143781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3A52-255A-9416-DD0A-EAA37A9740DF}"/>
              </a:ext>
            </a:extLst>
          </p:cNvPr>
          <p:cNvSpPr>
            <a:spLocks noGrp="1"/>
          </p:cNvSpPr>
          <p:nvPr>
            <p:ph type="title"/>
          </p:nvPr>
        </p:nvSpPr>
        <p:spPr>
          <a:xfrm>
            <a:off x="760938" y="731521"/>
            <a:ext cx="10665089" cy="695498"/>
          </a:xfrm>
        </p:spPr>
        <p:txBody>
          <a:bodyPr/>
          <a:lstStyle/>
          <a:p>
            <a:r>
              <a:rPr lang="en-GB" sz="2400" i="0" u="none" strike="noStrike" baseline="0" dirty="0" err="1">
                <a:solidFill>
                  <a:srgbClr val="FF6400"/>
                </a:solidFill>
                <a:latin typeface="HelveticaNeueLTW1G-BdEx"/>
              </a:rPr>
              <a:t>EvALUATIng</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EDITIng</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AnD</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REvISIng</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ThE</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woRk</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oF</a:t>
            </a:r>
            <a:r>
              <a:rPr lang="en-GB" sz="2400" i="0" u="none" strike="noStrike" baseline="0" dirty="0">
                <a:solidFill>
                  <a:srgbClr val="FF6400"/>
                </a:solidFill>
                <a:latin typeface="HelveticaNeueLTW1G-BdEx"/>
              </a:rPr>
              <a:t> </a:t>
            </a:r>
            <a:r>
              <a:rPr lang="en-GB" sz="2400" i="0" u="none" strike="noStrike" baseline="0" dirty="0" err="1">
                <a:solidFill>
                  <a:srgbClr val="FF6400"/>
                </a:solidFill>
                <a:latin typeface="HelveticaNeueLTW1G-BdEx"/>
              </a:rPr>
              <a:t>oThERS</a:t>
            </a:r>
            <a:endParaRPr lang="en-PK" sz="5400" dirty="0"/>
          </a:p>
        </p:txBody>
      </p:sp>
      <p:sp>
        <p:nvSpPr>
          <p:cNvPr id="3" name="Footer Placeholder 2">
            <a:extLst>
              <a:ext uri="{FF2B5EF4-FFF2-40B4-BE49-F238E27FC236}">
                <a16:creationId xmlns:a16="http://schemas.microsoft.com/office/drawing/2014/main" id="{50424A59-6B1C-7F3C-4602-33D7B5A0707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0FFE971-1BCD-0D79-04D9-5334D9D09A5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5" name="Content Placeholder 4">
            <a:extLst>
              <a:ext uri="{FF2B5EF4-FFF2-40B4-BE49-F238E27FC236}">
                <a16:creationId xmlns:a16="http://schemas.microsoft.com/office/drawing/2014/main" id="{24ABBD17-C0C1-8723-0C29-137243378D28}"/>
              </a:ext>
            </a:extLst>
          </p:cNvPr>
          <p:cNvSpPr>
            <a:spLocks noGrp="1"/>
          </p:cNvSpPr>
          <p:nvPr>
            <p:ph sz="half" idx="1"/>
          </p:nvPr>
        </p:nvSpPr>
        <p:spPr>
          <a:xfrm>
            <a:off x="539496" y="1717964"/>
            <a:ext cx="11119104" cy="4819996"/>
          </a:xfrm>
        </p:spPr>
        <p:txBody>
          <a:bodyPr>
            <a:normAutofit fontScale="92500" lnSpcReduction="10000"/>
          </a:bodyPr>
          <a:lstStyle/>
          <a:p>
            <a:pPr marL="0" indent="0" algn="l">
              <a:buNone/>
            </a:pPr>
            <a:r>
              <a:rPr lang="en-GB" sz="2400" b="0" i="0" u="none" strike="noStrike" baseline="0" dirty="0">
                <a:latin typeface="SabonMTPro-Regular"/>
              </a:rPr>
              <a:t>When you evaluate, edit, or revise someone else’s work, remember that your job is to help that person succeed, not to impose your own style. With those thoughts in mind, answer the following questions as you evaluate someone else’s writing:</a:t>
            </a:r>
          </a:p>
          <a:p>
            <a:pPr marL="0" indent="0" algn="l">
              <a:buNone/>
            </a:pPr>
            <a:r>
              <a:rPr lang="en-GB" sz="2400" b="0" i="0" u="none" strike="noStrike" baseline="0" dirty="0">
                <a:latin typeface="ZapfDingbatsStd"/>
              </a:rPr>
              <a:t>●● </a:t>
            </a:r>
            <a:r>
              <a:rPr lang="en-GB" sz="2400" b="0" i="0" u="none" strike="noStrike" baseline="0" dirty="0">
                <a:latin typeface="SabonMTPro-Regular"/>
              </a:rPr>
              <a:t>What is the purpose of this document or message?</a:t>
            </a:r>
          </a:p>
          <a:p>
            <a:pPr marL="0" indent="0" algn="l">
              <a:buNone/>
            </a:pPr>
            <a:r>
              <a:rPr lang="en-GB" sz="2400" b="0" i="0" u="none" strike="noStrike" baseline="0" dirty="0">
                <a:latin typeface="ZapfDingbatsStd"/>
              </a:rPr>
              <a:t>●● </a:t>
            </a:r>
            <a:r>
              <a:rPr lang="en-GB" sz="2400" b="0" i="0" u="none" strike="noStrike" baseline="0" dirty="0">
                <a:latin typeface="SabonMTPro-Regular"/>
              </a:rPr>
              <a:t>Who is the target audience?</a:t>
            </a:r>
          </a:p>
          <a:p>
            <a:pPr marL="0" indent="0" algn="l">
              <a:buNone/>
            </a:pPr>
            <a:r>
              <a:rPr lang="en-GB" sz="2400" b="0" i="0" u="none" strike="noStrike" baseline="0" dirty="0">
                <a:latin typeface="ZapfDingbatsStd"/>
              </a:rPr>
              <a:t>●● </a:t>
            </a:r>
            <a:r>
              <a:rPr lang="en-GB" sz="2400" b="0" i="0" u="none" strike="noStrike" baseline="0" dirty="0">
                <a:latin typeface="SabonMTPro-Regular"/>
              </a:rPr>
              <a:t>What information does the audience need?</a:t>
            </a:r>
          </a:p>
          <a:p>
            <a:pPr marL="0" indent="0" algn="l">
              <a:buNone/>
            </a:pPr>
            <a:r>
              <a:rPr lang="en-GB" sz="2400" b="0" i="0" u="none" strike="noStrike" baseline="0" dirty="0">
                <a:latin typeface="ZapfDingbatsStd"/>
              </a:rPr>
              <a:t>●● </a:t>
            </a:r>
            <a:r>
              <a:rPr lang="en-GB" sz="2400" b="0" i="0" u="none" strike="noStrike" baseline="0" dirty="0">
                <a:latin typeface="SabonMTPro-Regular"/>
              </a:rPr>
              <a:t>Does the document provide this information in a well-organized way?</a:t>
            </a:r>
          </a:p>
          <a:p>
            <a:pPr marL="0" indent="0" algn="l">
              <a:buNone/>
            </a:pPr>
            <a:r>
              <a:rPr lang="en-GB" sz="2400" b="0" i="0" u="none" strike="noStrike" baseline="0" dirty="0">
                <a:latin typeface="ZapfDingbatsStd"/>
              </a:rPr>
              <a:t>●● </a:t>
            </a:r>
            <a:r>
              <a:rPr lang="en-GB" sz="2400" b="0" i="0" u="none" strike="noStrike" baseline="0" dirty="0">
                <a:latin typeface="SabonMTPro-Regular"/>
              </a:rPr>
              <a:t>Does the writing demonstrate the “you” attitude toward the audience?</a:t>
            </a:r>
          </a:p>
          <a:p>
            <a:pPr marL="0" indent="0" algn="l">
              <a:buNone/>
            </a:pPr>
            <a:r>
              <a:rPr lang="en-GB" sz="2400" b="0" i="0" u="none" strike="noStrike" baseline="0" dirty="0">
                <a:latin typeface="ZapfDingbatsStd"/>
              </a:rPr>
              <a:t>●● </a:t>
            </a:r>
            <a:r>
              <a:rPr lang="en-GB" sz="2400" b="0" i="0" u="none" strike="noStrike" baseline="0" dirty="0">
                <a:latin typeface="SabonMTPro-Regular"/>
              </a:rPr>
              <a:t>Is the tone of the writing appropriate for the audience?</a:t>
            </a:r>
          </a:p>
          <a:p>
            <a:pPr marL="0" indent="0" algn="l">
              <a:buNone/>
            </a:pPr>
            <a:r>
              <a:rPr lang="en-GB" sz="2400" b="0" i="0" u="none" strike="noStrike" baseline="0" dirty="0">
                <a:latin typeface="ZapfDingbatsStd"/>
              </a:rPr>
              <a:t>●● </a:t>
            </a:r>
            <a:r>
              <a:rPr lang="en-GB" sz="2400" b="0" i="0" u="none" strike="noStrike" baseline="0" dirty="0">
                <a:latin typeface="SabonMTPro-Regular"/>
              </a:rPr>
              <a:t>Can the readability be improved?</a:t>
            </a:r>
          </a:p>
          <a:p>
            <a:pPr marL="0" indent="0" algn="l">
              <a:buNone/>
            </a:pPr>
            <a:r>
              <a:rPr lang="en-GB" sz="2400" b="0" i="0" u="none" strike="noStrike" baseline="0" dirty="0">
                <a:latin typeface="ZapfDingbatsStd"/>
              </a:rPr>
              <a:t>●● </a:t>
            </a:r>
            <a:r>
              <a:rPr lang="en-GB" sz="2400" b="0" i="0" u="none" strike="noStrike" baseline="0" dirty="0">
                <a:latin typeface="SabonMTPro-Regular"/>
              </a:rPr>
              <a:t>Is the writing clear? If not, how can it be improved?</a:t>
            </a:r>
          </a:p>
          <a:p>
            <a:pPr marL="0" indent="0" algn="l">
              <a:buNone/>
            </a:pPr>
            <a:r>
              <a:rPr lang="en-GB" sz="2400" b="0" i="0" u="none" strike="noStrike" baseline="0" dirty="0">
                <a:latin typeface="ZapfDingbatsStd"/>
              </a:rPr>
              <a:t>●● </a:t>
            </a:r>
            <a:r>
              <a:rPr lang="en-GB" sz="2400" b="0" i="0" u="none" strike="noStrike" baseline="0" dirty="0">
                <a:latin typeface="SabonMTPro-Regular"/>
              </a:rPr>
              <a:t>Is the writing as concise as it could be?</a:t>
            </a:r>
          </a:p>
          <a:p>
            <a:pPr marL="0" indent="0" algn="l">
              <a:buNone/>
            </a:pPr>
            <a:r>
              <a:rPr lang="en-GB" sz="2400" b="0" i="0" u="none" strike="noStrike" baseline="0" dirty="0">
                <a:latin typeface="ZapfDingbatsStd"/>
              </a:rPr>
              <a:t>●● </a:t>
            </a:r>
            <a:r>
              <a:rPr lang="en-GB" sz="2400" b="0" i="0" u="none" strike="noStrike" baseline="0" dirty="0">
                <a:latin typeface="SabonMTPro-Regular"/>
              </a:rPr>
              <a:t>Does the design support the intended message?</a:t>
            </a:r>
            <a:endParaRPr lang="en-PK" sz="2400" dirty="0"/>
          </a:p>
        </p:txBody>
      </p:sp>
    </p:spTree>
    <p:extLst>
      <p:ext uri="{BB962C8B-B14F-4D97-AF65-F5344CB8AC3E}">
        <p14:creationId xmlns:p14="http://schemas.microsoft.com/office/powerpoint/2010/main" val="109096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3725-95E8-ADA4-22A2-DEF77508C3E8}"/>
              </a:ext>
            </a:extLst>
          </p:cNvPr>
          <p:cNvSpPr>
            <a:spLocks noGrp="1"/>
          </p:cNvSpPr>
          <p:nvPr>
            <p:ph type="title"/>
          </p:nvPr>
        </p:nvSpPr>
        <p:spPr>
          <a:xfrm>
            <a:off x="760938" y="731520"/>
            <a:ext cx="10665089" cy="778625"/>
          </a:xfrm>
        </p:spPr>
        <p:txBody>
          <a:bodyPr/>
          <a:lstStyle/>
          <a:p>
            <a:r>
              <a:rPr lang="en-GB" sz="2800" i="0" u="none" strike="noStrike" baseline="0" dirty="0">
                <a:solidFill>
                  <a:srgbClr val="0000C0"/>
                </a:solidFill>
                <a:latin typeface="HelveticaNeueLTW1G-MdEx"/>
              </a:rPr>
              <a:t>revising to improve readability</a:t>
            </a:r>
            <a:endParaRPr lang="en-PK" sz="6000" dirty="0"/>
          </a:p>
        </p:txBody>
      </p:sp>
      <p:sp>
        <p:nvSpPr>
          <p:cNvPr id="3" name="Footer Placeholder 2">
            <a:extLst>
              <a:ext uri="{FF2B5EF4-FFF2-40B4-BE49-F238E27FC236}">
                <a16:creationId xmlns:a16="http://schemas.microsoft.com/office/drawing/2014/main" id="{9909DCEA-D977-48E6-3B03-208035571A11}"/>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634800A-81B3-2B7D-E489-20C29A6AA3AD}"/>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 name="Content Placeholder 4">
            <a:extLst>
              <a:ext uri="{FF2B5EF4-FFF2-40B4-BE49-F238E27FC236}">
                <a16:creationId xmlns:a16="http://schemas.microsoft.com/office/drawing/2014/main" id="{5D184AE7-68E1-7168-D34A-D0FE5D0B438B}"/>
              </a:ext>
            </a:extLst>
          </p:cNvPr>
          <p:cNvSpPr>
            <a:spLocks noGrp="1"/>
          </p:cNvSpPr>
          <p:nvPr>
            <p:ph sz="half" idx="1"/>
          </p:nvPr>
        </p:nvSpPr>
        <p:spPr/>
        <p:txBody>
          <a:bodyPr/>
          <a:lstStyle/>
          <a:p>
            <a:r>
              <a:rPr lang="en-GB" sz="1800" b="0" i="0" u="none" strike="noStrike" baseline="0" dirty="0">
                <a:solidFill>
                  <a:schemeClr val="tx1"/>
                </a:solidFill>
                <a:latin typeface="HelveticaNeueLTW1G-BdEx"/>
              </a:rPr>
              <a:t>VARYING YOUR SENTENCE LENGTH</a:t>
            </a:r>
          </a:p>
          <a:p>
            <a:r>
              <a:rPr lang="en-GB" sz="1800" b="0" i="0" u="none" strike="noStrike" baseline="0" dirty="0">
                <a:solidFill>
                  <a:schemeClr val="tx1"/>
                </a:solidFill>
                <a:latin typeface="HelveticaNeueLTW1G-BdEx"/>
              </a:rPr>
              <a:t>KEEPING YOUR PARAGRAPHS SHORT</a:t>
            </a:r>
            <a:endParaRPr lang="en-GB" dirty="0">
              <a:solidFill>
                <a:schemeClr val="tx1"/>
              </a:solidFill>
              <a:latin typeface="HelveticaNeueLTW1G-BdEx"/>
            </a:endParaRPr>
          </a:p>
          <a:p>
            <a:r>
              <a:rPr lang="en-GB" sz="1800" b="0" i="0" u="none" strike="noStrike" baseline="0" dirty="0">
                <a:solidFill>
                  <a:schemeClr val="tx1"/>
                </a:solidFill>
                <a:latin typeface="HelveticaNeueLTW1G-BdEx"/>
              </a:rPr>
              <a:t>USING LISTS TO CLARIFY AND EMPHASIZE</a:t>
            </a:r>
          </a:p>
          <a:p>
            <a:endParaRPr lang="en-PK" dirty="0"/>
          </a:p>
        </p:txBody>
      </p:sp>
      <p:pic>
        <p:nvPicPr>
          <p:cNvPr id="7" name="Picture 6">
            <a:extLst>
              <a:ext uri="{FF2B5EF4-FFF2-40B4-BE49-F238E27FC236}">
                <a16:creationId xmlns:a16="http://schemas.microsoft.com/office/drawing/2014/main" id="{CC83DCB5-78CC-A617-2E26-063CC7F644D1}"/>
              </a:ext>
            </a:extLst>
          </p:cNvPr>
          <p:cNvPicPr>
            <a:picLocks noChangeAspect="1"/>
          </p:cNvPicPr>
          <p:nvPr/>
        </p:nvPicPr>
        <p:blipFill>
          <a:blip r:embed="rId2"/>
          <a:stretch>
            <a:fillRect/>
          </a:stretch>
        </p:blipFill>
        <p:spPr>
          <a:xfrm>
            <a:off x="941726" y="3428999"/>
            <a:ext cx="7648092" cy="2417619"/>
          </a:xfrm>
          <a:prstGeom prst="rect">
            <a:avLst/>
          </a:prstGeom>
        </p:spPr>
      </p:pic>
    </p:spTree>
    <p:extLst>
      <p:ext uri="{BB962C8B-B14F-4D97-AF65-F5344CB8AC3E}">
        <p14:creationId xmlns:p14="http://schemas.microsoft.com/office/powerpoint/2010/main" val="119109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4DA628-3CCA-4B15-C11A-FAE270A88C47}"/>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7" name="Content Placeholder 6">
            <a:extLst>
              <a:ext uri="{FF2B5EF4-FFF2-40B4-BE49-F238E27FC236}">
                <a16:creationId xmlns:a16="http://schemas.microsoft.com/office/drawing/2014/main" id="{9B05E320-0CF8-B2BD-42A8-7D788016794E}"/>
              </a:ext>
            </a:extLst>
          </p:cNvPr>
          <p:cNvPicPr>
            <a:picLocks noGrp="1" noChangeAspect="1"/>
          </p:cNvPicPr>
          <p:nvPr>
            <p:ph sz="half" idx="1"/>
          </p:nvPr>
        </p:nvPicPr>
        <p:blipFill>
          <a:blip r:embed="rId2"/>
          <a:stretch>
            <a:fillRect/>
          </a:stretch>
        </p:blipFill>
        <p:spPr>
          <a:xfrm>
            <a:off x="1302327" y="1039091"/>
            <a:ext cx="9407237" cy="4779818"/>
          </a:xfrm>
        </p:spPr>
      </p:pic>
    </p:spTree>
    <p:extLst>
      <p:ext uri="{BB962C8B-B14F-4D97-AF65-F5344CB8AC3E}">
        <p14:creationId xmlns:p14="http://schemas.microsoft.com/office/powerpoint/2010/main" val="190112122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{0D8572D8-7516-4B9A-85D6-F50D3EF072AC}tf78438558_win32</Template>
  <TotalTime>88</TotalTime>
  <Words>1306</Words>
  <Application>Microsoft Office PowerPoint</Application>
  <PresentationFormat>Widescreen</PresentationFormat>
  <Paragraphs>128</Paragraphs>
  <Slides>19</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Arial Black</vt:lpstr>
      <vt:lpstr>Arial Narrow</vt:lpstr>
      <vt:lpstr>Calibri</vt:lpstr>
      <vt:lpstr>HelveticaNeueLTW1G-BdEx</vt:lpstr>
      <vt:lpstr>HelveticaNeueLTW1G-Ex</vt:lpstr>
      <vt:lpstr>HelveticaNeueLTW1G-HvEx</vt:lpstr>
      <vt:lpstr>HelveticaNeueLTW1G-MdEx</vt:lpstr>
      <vt:lpstr>Sabon Next LT</vt:lpstr>
      <vt:lpstr>SabonMTPro-Italic</vt:lpstr>
      <vt:lpstr>SabonMTPro-Regular</vt:lpstr>
      <vt:lpstr>SabonMTPro-Semibold</vt:lpstr>
      <vt:lpstr>ZapfDingbatsStd</vt:lpstr>
      <vt:lpstr>Custom</vt:lpstr>
      <vt:lpstr>Completing Business messages</vt:lpstr>
      <vt:lpstr>Learning objectives</vt:lpstr>
      <vt:lpstr>EvALUATIng yoUR ConTEnT, oRgAnIzATIon, STyLE, AnD TonE</vt:lpstr>
      <vt:lpstr>PowerPoint Presentation</vt:lpstr>
      <vt:lpstr>PowerPoint Presentation</vt:lpstr>
      <vt:lpstr>PowerPoint Presentation</vt:lpstr>
      <vt:lpstr>EvALUATIng, EDITIng, AnD REvISIng ThE woRk oF oThERS</vt:lpstr>
      <vt:lpstr>revising to improve readability</vt:lpstr>
      <vt:lpstr>PowerPoint Presentation</vt:lpstr>
      <vt:lpstr>ADDIng hEADIngS AnD SUBhEADIngS</vt:lpstr>
      <vt:lpstr>Editing for Clarity and Conciseness</vt:lpstr>
      <vt:lpstr>EDITIng FoR ConCISEnESS</vt:lpstr>
      <vt:lpstr>Producing Your Message</vt:lpstr>
      <vt:lpstr>DESIgnIng FoR READABILITy</vt:lpstr>
      <vt:lpstr>DESIgnIng MESSAgES FoR MoBILE DEvICES</vt:lpstr>
      <vt:lpstr>CHECKLIST ✓ Proofing Business messages</vt:lpstr>
      <vt:lpstr>Distributing Your Message</vt:lpstr>
      <vt:lpstr>Revising for Readability (Sentence Length)Break the following sentences into shorter ones by adding more periods, and revise as needed for smooth flow: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SAIFE</dc:creator>
  <cp:lastModifiedBy>noreen shah</cp:lastModifiedBy>
  <cp:revision>17</cp:revision>
  <dcterms:created xsi:type="dcterms:W3CDTF">2023-09-30T12:17:38Z</dcterms:created>
  <dcterms:modified xsi:type="dcterms:W3CDTF">2023-10-02T02:55:25Z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