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0"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B8DEA-4EC0-4247-A39D-09A51D3940E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9E0192B-74BB-49D0-8D0D-6ED11A2438D9}">
      <dgm:prSet phldrT="[Text]"/>
      <dgm:spPr/>
      <dgm:t>
        <a:bodyPr/>
        <a:lstStyle/>
        <a:p>
          <a:r>
            <a:rPr lang="en-US" dirty="0"/>
            <a:t>Conversations</a:t>
          </a:r>
        </a:p>
      </dgm:t>
    </dgm:pt>
    <dgm:pt modelId="{BCEB1668-78FC-4BA2-AB5C-A44B7C64502C}" type="parTrans" cxnId="{CD4427D1-4B41-4D19-8D39-B81966CC5188}">
      <dgm:prSet/>
      <dgm:spPr/>
      <dgm:t>
        <a:bodyPr/>
        <a:lstStyle/>
        <a:p>
          <a:endParaRPr lang="en-US"/>
        </a:p>
      </dgm:t>
    </dgm:pt>
    <dgm:pt modelId="{7865BD48-D5F8-417B-BD96-D026A8966528}" type="sibTrans" cxnId="{CD4427D1-4B41-4D19-8D39-B81966CC5188}">
      <dgm:prSet/>
      <dgm:spPr/>
      <dgm:t>
        <a:bodyPr/>
        <a:lstStyle/>
        <a:p>
          <a:endParaRPr lang="en-US"/>
        </a:p>
      </dgm:t>
    </dgm:pt>
    <dgm:pt modelId="{288331AB-CF45-46DD-AC8B-902076BF45F9}">
      <dgm:prSet phldrT="[Text]"/>
      <dgm:spPr/>
      <dgm:t>
        <a:bodyPr/>
        <a:lstStyle/>
        <a:p>
          <a:pPr algn="just">
            <a:buNone/>
          </a:pPr>
          <a:r>
            <a:rPr lang="en-US" dirty="0"/>
            <a:t>   </a:t>
          </a:r>
          <a:r>
            <a:rPr lang="en-US" b="0" i="0" dirty="0"/>
            <a:t>Messaging, like spoken conversation, suits informal exchanges, but it's not ideal for sharing extensive information or communicating with a large audience.</a:t>
          </a:r>
          <a:endParaRPr lang="en-US" dirty="0"/>
        </a:p>
      </dgm:t>
    </dgm:pt>
    <dgm:pt modelId="{F6345646-401F-4085-828B-A57119AD044E}" type="parTrans" cxnId="{C85A4FB4-8FAC-45B6-90EE-4B9C78FA8BC9}">
      <dgm:prSet/>
      <dgm:spPr/>
      <dgm:t>
        <a:bodyPr/>
        <a:lstStyle/>
        <a:p>
          <a:endParaRPr lang="en-US"/>
        </a:p>
      </dgm:t>
    </dgm:pt>
    <dgm:pt modelId="{41E0B268-B2D9-4298-9F64-072A5BC3BBD9}" type="sibTrans" cxnId="{C85A4FB4-8FAC-45B6-90EE-4B9C78FA8BC9}">
      <dgm:prSet/>
      <dgm:spPr/>
      <dgm:t>
        <a:bodyPr/>
        <a:lstStyle/>
        <a:p>
          <a:endParaRPr lang="en-US"/>
        </a:p>
      </dgm:t>
    </dgm:pt>
    <dgm:pt modelId="{0D67E40A-97F6-4738-BB3B-8BBF3737FC72}">
      <dgm:prSet phldrT="[Text]"/>
      <dgm:spPr/>
      <dgm:t>
        <a:bodyPr/>
        <a:lstStyle/>
        <a:p>
          <a:r>
            <a:rPr lang="en-US" dirty="0"/>
            <a:t>Comments and critiques</a:t>
          </a:r>
        </a:p>
      </dgm:t>
    </dgm:pt>
    <dgm:pt modelId="{BC451B16-F923-4D5B-81CE-214EF945F1BA}" type="parTrans" cxnId="{07852D52-0B62-4C60-911A-124C11E3117E}">
      <dgm:prSet/>
      <dgm:spPr/>
      <dgm:t>
        <a:bodyPr/>
        <a:lstStyle/>
        <a:p>
          <a:endParaRPr lang="en-US"/>
        </a:p>
      </dgm:t>
    </dgm:pt>
    <dgm:pt modelId="{D10CFEED-3781-44D5-8E25-28D537CC8A2C}" type="sibTrans" cxnId="{07852D52-0B62-4C60-911A-124C11E3117E}">
      <dgm:prSet/>
      <dgm:spPr/>
      <dgm:t>
        <a:bodyPr/>
        <a:lstStyle/>
        <a:p>
          <a:endParaRPr lang="en-US"/>
        </a:p>
      </dgm:t>
    </dgm:pt>
    <dgm:pt modelId="{3CE8E5B7-D066-4D63-9753-77874E5E77D8}">
      <dgm:prSet phldrT="[Text]"/>
      <dgm:spPr/>
      <dgm:t>
        <a:bodyPr/>
        <a:lstStyle/>
        <a:p>
          <a:pPr algn="just">
            <a:buNone/>
          </a:pPr>
          <a:r>
            <a:rPr lang="en-US" b="0" i="0" dirty="0"/>
            <a:t>Social media allows individuals to share opinions and feedback, with a focus on providing useful information, which can enhance personal branding, but it's important to avoid unhelpful content like rants, insults, jokes, or self-promotion.</a:t>
          </a:r>
          <a:endParaRPr lang="en-US" dirty="0"/>
        </a:p>
      </dgm:t>
    </dgm:pt>
    <dgm:pt modelId="{C1436C38-02D7-4FC2-8995-1E3BEE97500E}" type="parTrans" cxnId="{F9FCE9D4-1EAB-4FDF-AD84-C9E9B2BB2D5E}">
      <dgm:prSet/>
      <dgm:spPr/>
      <dgm:t>
        <a:bodyPr/>
        <a:lstStyle/>
        <a:p>
          <a:endParaRPr lang="en-US"/>
        </a:p>
      </dgm:t>
    </dgm:pt>
    <dgm:pt modelId="{812CEB8C-02AC-4BF3-85F5-BC378D261C6F}" type="sibTrans" cxnId="{F9FCE9D4-1EAB-4FDF-AD84-C9E9B2BB2D5E}">
      <dgm:prSet/>
      <dgm:spPr/>
      <dgm:t>
        <a:bodyPr/>
        <a:lstStyle/>
        <a:p>
          <a:endParaRPr lang="en-US"/>
        </a:p>
      </dgm:t>
    </dgm:pt>
    <dgm:pt modelId="{53D5BAE5-8A0F-4380-8A1C-F4AC07CCE870}">
      <dgm:prSet phldrT="[Text]"/>
      <dgm:spPr/>
      <dgm:t>
        <a:bodyPr/>
        <a:lstStyle/>
        <a:p>
          <a:r>
            <a:rPr lang="en-US" dirty="0"/>
            <a:t>Orientations</a:t>
          </a:r>
        </a:p>
      </dgm:t>
    </dgm:pt>
    <dgm:pt modelId="{20A904E4-6B2B-4DC1-A3D5-790FCBCD4D18}" type="parTrans" cxnId="{4A61C9A4-30AE-44C1-BA7D-726361AB21FA}">
      <dgm:prSet/>
      <dgm:spPr/>
      <dgm:t>
        <a:bodyPr/>
        <a:lstStyle/>
        <a:p>
          <a:endParaRPr lang="en-US"/>
        </a:p>
      </dgm:t>
    </dgm:pt>
    <dgm:pt modelId="{4191DF8E-AFC8-407C-B6B0-25305E18E524}" type="sibTrans" cxnId="{4A61C9A4-30AE-44C1-BA7D-726361AB21FA}">
      <dgm:prSet/>
      <dgm:spPr/>
      <dgm:t>
        <a:bodyPr/>
        <a:lstStyle/>
        <a:p>
          <a:endParaRPr lang="en-US"/>
        </a:p>
      </dgm:t>
    </dgm:pt>
    <dgm:pt modelId="{3C0F0DFD-8A9F-45F8-83A6-2F8418A300DB}">
      <dgm:prSet phldrT="[Text]"/>
      <dgm:spPr/>
      <dgm:t>
        <a:bodyPr/>
        <a:lstStyle/>
        <a:p>
          <a:pPr algn="just">
            <a:buNone/>
          </a:pPr>
          <a:r>
            <a:rPr lang="en-US" b="0" i="0" dirty="0"/>
            <a:t>Effective orientations in writing involve skillfully guiding readers through unfamiliar subjects or systems without revealing the key points, striking a balance between expertise and the perspective of a newcomer.</a:t>
          </a:r>
          <a:endParaRPr lang="en-US" dirty="0"/>
        </a:p>
      </dgm:t>
    </dgm:pt>
    <dgm:pt modelId="{12B234A0-97A7-4BD5-8845-9543C8BB3FB0}" type="parTrans" cxnId="{50A189AA-ED31-439E-931C-1E94667F0726}">
      <dgm:prSet/>
      <dgm:spPr/>
      <dgm:t>
        <a:bodyPr/>
        <a:lstStyle/>
        <a:p>
          <a:endParaRPr lang="en-US"/>
        </a:p>
      </dgm:t>
    </dgm:pt>
    <dgm:pt modelId="{6B9E3B9C-B1D8-461A-8F27-3CE432FA3EEC}" type="sibTrans" cxnId="{50A189AA-ED31-439E-931C-1E94667F0726}">
      <dgm:prSet/>
      <dgm:spPr/>
      <dgm:t>
        <a:bodyPr/>
        <a:lstStyle/>
        <a:p>
          <a:endParaRPr lang="en-US"/>
        </a:p>
      </dgm:t>
    </dgm:pt>
    <dgm:pt modelId="{3DB00720-6C97-4725-BD33-9AEE6B892C47}" type="pres">
      <dgm:prSet presAssocID="{D45B8DEA-4EC0-4247-A39D-09A51D3940E9}" presName="Name0" presStyleCnt="0">
        <dgm:presLayoutVars>
          <dgm:dir/>
          <dgm:animLvl val="lvl"/>
          <dgm:resizeHandles val="exact"/>
        </dgm:presLayoutVars>
      </dgm:prSet>
      <dgm:spPr/>
    </dgm:pt>
    <dgm:pt modelId="{F7DAACD5-77BC-4F1E-8C10-56F1CD1A0C5E}" type="pres">
      <dgm:prSet presAssocID="{C9E0192B-74BB-49D0-8D0D-6ED11A2438D9}" presName="composite" presStyleCnt="0"/>
      <dgm:spPr/>
    </dgm:pt>
    <dgm:pt modelId="{32B088B6-EB99-4A59-9521-BE83F3564CDA}" type="pres">
      <dgm:prSet presAssocID="{C9E0192B-74BB-49D0-8D0D-6ED11A2438D9}" presName="parTx" presStyleLbl="alignNode1" presStyleIdx="0" presStyleCnt="3">
        <dgm:presLayoutVars>
          <dgm:chMax val="0"/>
          <dgm:chPref val="0"/>
          <dgm:bulletEnabled val="1"/>
        </dgm:presLayoutVars>
      </dgm:prSet>
      <dgm:spPr/>
    </dgm:pt>
    <dgm:pt modelId="{340942A6-C903-437F-8C30-9B3D49824B06}" type="pres">
      <dgm:prSet presAssocID="{C9E0192B-74BB-49D0-8D0D-6ED11A2438D9}" presName="desTx" presStyleLbl="alignAccFollowNode1" presStyleIdx="0" presStyleCnt="3">
        <dgm:presLayoutVars>
          <dgm:bulletEnabled val="1"/>
        </dgm:presLayoutVars>
      </dgm:prSet>
      <dgm:spPr/>
    </dgm:pt>
    <dgm:pt modelId="{63EDA8D1-B985-4D77-AFC1-221B61D254FB}" type="pres">
      <dgm:prSet presAssocID="{7865BD48-D5F8-417B-BD96-D026A8966528}" presName="space" presStyleCnt="0"/>
      <dgm:spPr/>
    </dgm:pt>
    <dgm:pt modelId="{E4D6C0CF-BBDC-4C5F-B441-3290E8C85B30}" type="pres">
      <dgm:prSet presAssocID="{0D67E40A-97F6-4738-BB3B-8BBF3737FC72}" presName="composite" presStyleCnt="0"/>
      <dgm:spPr/>
    </dgm:pt>
    <dgm:pt modelId="{D118BA71-AD91-4989-A2A4-213FF64EFC9E}" type="pres">
      <dgm:prSet presAssocID="{0D67E40A-97F6-4738-BB3B-8BBF3737FC72}" presName="parTx" presStyleLbl="alignNode1" presStyleIdx="1" presStyleCnt="3">
        <dgm:presLayoutVars>
          <dgm:chMax val="0"/>
          <dgm:chPref val="0"/>
          <dgm:bulletEnabled val="1"/>
        </dgm:presLayoutVars>
      </dgm:prSet>
      <dgm:spPr/>
    </dgm:pt>
    <dgm:pt modelId="{F72063A9-51F8-44B7-BD59-1BDD9AA13322}" type="pres">
      <dgm:prSet presAssocID="{0D67E40A-97F6-4738-BB3B-8BBF3737FC72}" presName="desTx" presStyleLbl="alignAccFollowNode1" presStyleIdx="1" presStyleCnt="3">
        <dgm:presLayoutVars>
          <dgm:bulletEnabled val="1"/>
        </dgm:presLayoutVars>
      </dgm:prSet>
      <dgm:spPr/>
    </dgm:pt>
    <dgm:pt modelId="{BA041EC0-C4A4-444B-84B4-6A0B55C98BF0}" type="pres">
      <dgm:prSet presAssocID="{D10CFEED-3781-44D5-8E25-28D537CC8A2C}" presName="space" presStyleCnt="0"/>
      <dgm:spPr/>
    </dgm:pt>
    <dgm:pt modelId="{35E30064-E234-42ED-B383-9BAFEA8A47C8}" type="pres">
      <dgm:prSet presAssocID="{53D5BAE5-8A0F-4380-8A1C-F4AC07CCE870}" presName="composite" presStyleCnt="0"/>
      <dgm:spPr/>
    </dgm:pt>
    <dgm:pt modelId="{A7A5EEF3-847C-4883-BB01-FD63990F79D5}" type="pres">
      <dgm:prSet presAssocID="{53D5BAE5-8A0F-4380-8A1C-F4AC07CCE870}" presName="parTx" presStyleLbl="alignNode1" presStyleIdx="2" presStyleCnt="3">
        <dgm:presLayoutVars>
          <dgm:chMax val="0"/>
          <dgm:chPref val="0"/>
          <dgm:bulletEnabled val="1"/>
        </dgm:presLayoutVars>
      </dgm:prSet>
      <dgm:spPr/>
    </dgm:pt>
    <dgm:pt modelId="{8831E96B-0ABB-474E-ABAC-78D22DBD6F30}" type="pres">
      <dgm:prSet presAssocID="{53D5BAE5-8A0F-4380-8A1C-F4AC07CCE870}" presName="desTx" presStyleLbl="alignAccFollowNode1" presStyleIdx="2" presStyleCnt="3">
        <dgm:presLayoutVars>
          <dgm:bulletEnabled val="1"/>
        </dgm:presLayoutVars>
      </dgm:prSet>
      <dgm:spPr/>
    </dgm:pt>
  </dgm:ptLst>
  <dgm:cxnLst>
    <dgm:cxn modelId="{56060A15-187F-40C5-BA2B-543A883946CC}" type="presOf" srcId="{3C0F0DFD-8A9F-45F8-83A6-2F8418A300DB}" destId="{8831E96B-0ABB-474E-ABAC-78D22DBD6F30}" srcOrd="0" destOrd="0" presId="urn:microsoft.com/office/officeart/2005/8/layout/hList1"/>
    <dgm:cxn modelId="{3E6AD539-6F66-4650-ADB5-AA2008F06364}" type="presOf" srcId="{53D5BAE5-8A0F-4380-8A1C-F4AC07CCE870}" destId="{A7A5EEF3-847C-4883-BB01-FD63990F79D5}" srcOrd="0" destOrd="0" presId="urn:microsoft.com/office/officeart/2005/8/layout/hList1"/>
    <dgm:cxn modelId="{984EBC3A-C326-4E90-84DA-05ED2A8A9D94}" type="presOf" srcId="{3CE8E5B7-D066-4D63-9753-77874E5E77D8}" destId="{F72063A9-51F8-44B7-BD59-1BDD9AA13322}" srcOrd="0" destOrd="0" presId="urn:microsoft.com/office/officeart/2005/8/layout/hList1"/>
    <dgm:cxn modelId="{07852D52-0B62-4C60-911A-124C11E3117E}" srcId="{D45B8DEA-4EC0-4247-A39D-09A51D3940E9}" destId="{0D67E40A-97F6-4738-BB3B-8BBF3737FC72}" srcOrd="1" destOrd="0" parTransId="{BC451B16-F923-4D5B-81CE-214EF945F1BA}" sibTransId="{D10CFEED-3781-44D5-8E25-28D537CC8A2C}"/>
    <dgm:cxn modelId="{893EBD91-4EB2-410D-9C45-35E1399F9003}" type="presOf" srcId="{0D67E40A-97F6-4738-BB3B-8BBF3737FC72}" destId="{D118BA71-AD91-4989-A2A4-213FF64EFC9E}" srcOrd="0" destOrd="0" presId="urn:microsoft.com/office/officeart/2005/8/layout/hList1"/>
    <dgm:cxn modelId="{A5DF1B98-0011-4D63-BAD6-F93A3CA5FF3F}" type="presOf" srcId="{C9E0192B-74BB-49D0-8D0D-6ED11A2438D9}" destId="{32B088B6-EB99-4A59-9521-BE83F3564CDA}" srcOrd="0" destOrd="0" presId="urn:microsoft.com/office/officeart/2005/8/layout/hList1"/>
    <dgm:cxn modelId="{4A61C9A4-30AE-44C1-BA7D-726361AB21FA}" srcId="{D45B8DEA-4EC0-4247-A39D-09A51D3940E9}" destId="{53D5BAE5-8A0F-4380-8A1C-F4AC07CCE870}" srcOrd="2" destOrd="0" parTransId="{20A904E4-6B2B-4DC1-A3D5-790FCBCD4D18}" sibTransId="{4191DF8E-AFC8-407C-B6B0-25305E18E524}"/>
    <dgm:cxn modelId="{50A189AA-ED31-439E-931C-1E94667F0726}" srcId="{53D5BAE5-8A0F-4380-8A1C-F4AC07CCE870}" destId="{3C0F0DFD-8A9F-45F8-83A6-2F8418A300DB}" srcOrd="0" destOrd="0" parTransId="{12B234A0-97A7-4BD5-8845-9543C8BB3FB0}" sibTransId="{6B9E3B9C-B1D8-461A-8F27-3CE432FA3EEC}"/>
    <dgm:cxn modelId="{C85A4FB4-8FAC-45B6-90EE-4B9C78FA8BC9}" srcId="{C9E0192B-74BB-49D0-8D0D-6ED11A2438D9}" destId="{288331AB-CF45-46DD-AC8B-902076BF45F9}" srcOrd="0" destOrd="0" parTransId="{F6345646-401F-4085-828B-A57119AD044E}" sibTransId="{41E0B268-B2D9-4298-9F64-072A5BC3BBD9}"/>
    <dgm:cxn modelId="{EC186FC4-5CA8-40D2-85E4-2E64FC1227CD}" type="presOf" srcId="{D45B8DEA-4EC0-4247-A39D-09A51D3940E9}" destId="{3DB00720-6C97-4725-BD33-9AEE6B892C47}" srcOrd="0" destOrd="0" presId="urn:microsoft.com/office/officeart/2005/8/layout/hList1"/>
    <dgm:cxn modelId="{72A085CB-D6ED-4D5F-91E6-E855DB26DEAD}" type="presOf" srcId="{288331AB-CF45-46DD-AC8B-902076BF45F9}" destId="{340942A6-C903-437F-8C30-9B3D49824B06}" srcOrd="0" destOrd="0" presId="urn:microsoft.com/office/officeart/2005/8/layout/hList1"/>
    <dgm:cxn modelId="{CD4427D1-4B41-4D19-8D39-B81966CC5188}" srcId="{D45B8DEA-4EC0-4247-A39D-09A51D3940E9}" destId="{C9E0192B-74BB-49D0-8D0D-6ED11A2438D9}" srcOrd="0" destOrd="0" parTransId="{BCEB1668-78FC-4BA2-AB5C-A44B7C64502C}" sibTransId="{7865BD48-D5F8-417B-BD96-D026A8966528}"/>
    <dgm:cxn modelId="{F9FCE9D4-1EAB-4FDF-AD84-C9E9B2BB2D5E}" srcId="{0D67E40A-97F6-4738-BB3B-8BBF3737FC72}" destId="{3CE8E5B7-D066-4D63-9753-77874E5E77D8}" srcOrd="0" destOrd="0" parTransId="{C1436C38-02D7-4FC2-8995-1E3BEE97500E}" sibTransId="{812CEB8C-02AC-4BF3-85F5-BC378D261C6F}"/>
    <dgm:cxn modelId="{D805C433-FA5D-4751-B7B4-0151C7A41E1E}" type="presParOf" srcId="{3DB00720-6C97-4725-BD33-9AEE6B892C47}" destId="{F7DAACD5-77BC-4F1E-8C10-56F1CD1A0C5E}" srcOrd="0" destOrd="0" presId="urn:microsoft.com/office/officeart/2005/8/layout/hList1"/>
    <dgm:cxn modelId="{4ECB5C76-8627-4D72-AA03-1E0C861184C0}" type="presParOf" srcId="{F7DAACD5-77BC-4F1E-8C10-56F1CD1A0C5E}" destId="{32B088B6-EB99-4A59-9521-BE83F3564CDA}" srcOrd="0" destOrd="0" presId="urn:microsoft.com/office/officeart/2005/8/layout/hList1"/>
    <dgm:cxn modelId="{3C50E9BB-1660-4DCE-A62F-ED76366B5F49}" type="presParOf" srcId="{F7DAACD5-77BC-4F1E-8C10-56F1CD1A0C5E}" destId="{340942A6-C903-437F-8C30-9B3D49824B06}" srcOrd="1" destOrd="0" presId="urn:microsoft.com/office/officeart/2005/8/layout/hList1"/>
    <dgm:cxn modelId="{89BE094A-8B66-4344-B5DE-C5B28CDD992E}" type="presParOf" srcId="{3DB00720-6C97-4725-BD33-9AEE6B892C47}" destId="{63EDA8D1-B985-4D77-AFC1-221B61D254FB}" srcOrd="1" destOrd="0" presId="urn:microsoft.com/office/officeart/2005/8/layout/hList1"/>
    <dgm:cxn modelId="{917EB2A7-14D4-4304-A3C0-0325574AE3FF}" type="presParOf" srcId="{3DB00720-6C97-4725-BD33-9AEE6B892C47}" destId="{E4D6C0CF-BBDC-4C5F-B441-3290E8C85B30}" srcOrd="2" destOrd="0" presId="urn:microsoft.com/office/officeart/2005/8/layout/hList1"/>
    <dgm:cxn modelId="{DDA3293D-AB2A-48B6-9EAF-8A5D97F7736C}" type="presParOf" srcId="{E4D6C0CF-BBDC-4C5F-B441-3290E8C85B30}" destId="{D118BA71-AD91-4989-A2A4-213FF64EFC9E}" srcOrd="0" destOrd="0" presId="urn:microsoft.com/office/officeart/2005/8/layout/hList1"/>
    <dgm:cxn modelId="{6440B665-5782-4495-91EB-FF03688ABDD5}" type="presParOf" srcId="{E4D6C0CF-BBDC-4C5F-B441-3290E8C85B30}" destId="{F72063A9-51F8-44B7-BD59-1BDD9AA13322}" srcOrd="1" destOrd="0" presId="urn:microsoft.com/office/officeart/2005/8/layout/hList1"/>
    <dgm:cxn modelId="{8C53CA67-D67D-40E6-828C-1D088B55D7F1}" type="presParOf" srcId="{3DB00720-6C97-4725-BD33-9AEE6B892C47}" destId="{BA041EC0-C4A4-444B-84B4-6A0B55C98BF0}" srcOrd="3" destOrd="0" presId="urn:microsoft.com/office/officeart/2005/8/layout/hList1"/>
    <dgm:cxn modelId="{8597E802-4A20-4448-AE0E-1237A2A21900}" type="presParOf" srcId="{3DB00720-6C97-4725-BD33-9AEE6B892C47}" destId="{35E30064-E234-42ED-B383-9BAFEA8A47C8}" srcOrd="4" destOrd="0" presId="urn:microsoft.com/office/officeart/2005/8/layout/hList1"/>
    <dgm:cxn modelId="{4E7CB6D4-6C32-42CB-8BDE-D7E96B820F61}" type="presParOf" srcId="{35E30064-E234-42ED-B383-9BAFEA8A47C8}" destId="{A7A5EEF3-847C-4883-BB01-FD63990F79D5}" srcOrd="0" destOrd="0" presId="urn:microsoft.com/office/officeart/2005/8/layout/hList1"/>
    <dgm:cxn modelId="{0491E69E-8736-46A7-BC84-AA2FF315BF0E}" type="presParOf" srcId="{35E30064-E234-42ED-B383-9BAFEA8A47C8}" destId="{8831E96B-0ABB-474E-ABAC-78D22DBD6F3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CBDB98-347D-4B30-B204-D2A9E940E3F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36F5D11-7A4C-4014-B545-B479A1073154}">
      <dgm:prSet phldrT="[Text]"/>
      <dgm:spPr/>
      <dgm:t>
        <a:bodyPr/>
        <a:lstStyle/>
        <a:p>
          <a:r>
            <a:rPr lang="en-US" b="0" i="0" dirty="0"/>
            <a:t>Summaries</a:t>
          </a:r>
          <a:endParaRPr lang="en-US" dirty="0"/>
        </a:p>
      </dgm:t>
    </dgm:pt>
    <dgm:pt modelId="{FEDE2A5C-7422-4B9A-9D64-3742AF53DD06}" type="parTrans" cxnId="{1F85B0E5-3DD1-461E-9D05-5AC6B07C9C04}">
      <dgm:prSet/>
      <dgm:spPr/>
      <dgm:t>
        <a:bodyPr/>
        <a:lstStyle/>
        <a:p>
          <a:endParaRPr lang="en-US"/>
        </a:p>
      </dgm:t>
    </dgm:pt>
    <dgm:pt modelId="{78D50293-1051-4965-A1E7-244E30E143C1}" type="sibTrans" cxnId="{1F85B0E5-3DD1-461E-9D05-5AC6B07C9C04}">
      <dgm:prSet/>
      <dgm:spPr/>
      <dgm:t>
        <a:bodyPr/>
        <a:lstStyle/>
        <a:p>
          <a:endParaRPr lang="en-US"/>
        </a:p>
      </dgm:t>
    </dgm:pt>
    <dgm:pt modelId="{79749D16-9A44-4D09-9113-53950CF197BD}">
      <dgm:prSet phldrT="[Text]" custT="1"/>
      <dgm:spPr/>
      <dgm:t>
        <a:bodyPr/>
        <a:lstStyle/>
        <a:p>
          <a:pPr algn="ctr">
            <a:buNone/>
          </a:pPr>
          <a:r>
            <a:rPr lang="en-US" sz="2800" b="0" i="0" dirty="0"/>
            <a:t>Condense key points for readers at the start or end of a document.</a:t>
          </a:r>
          <a:endParaRPr lang="en-US" sz="2800" dirty="0"/>
        </a:p>
      </dgm:t>
    </dgm:pt>
    <dgm:pt modelId="{37692F1E-D2EA-4D97-8479-D022086E74E2}" type="parTrans" cxnId="{BFDD060F-EEE2-4AF3-9B4B-06C1E49197A3}">
      <dgm:prSet/>
      <dgm:spPr/>
      <dgm:t>
        <a:bodyPr/>
        <a:lstStyle/>
        <a:p>
          <a:endParaRPr lang="en-US"/>
        </a:p>
      </dgm:t>
    </dgm:pt>
    <dgm:pt modelId="{263C566B-EEEA-4B0D-8F6E-46C938897C3D}" type="sibTrans" cxnId="{BFDD060F-EEE2-4AF3-9B4B-06C1E49197A3}">
      <dgm:prSet/>
      <dgm:spPr/>
      <dgm:t>
        <a:bodyPr/>
        <a:lstStyle/>
        <a:p>
          <a:endParaRPr lang="en-US"/>
        </a:p>
      </dgm:t>
    </dgm:pt>
    <dgm:pt modelId="{2B02F356-97B0-483F-BD0A-F0C26D60FF11}">
      <dgm:prSet phldrT="[Text]"/>
      <dgm:spPr/>
      <dgm:t>
        <a:bodyPr/>
        <a:lstStyle/>
        <a:p>
          <a:r>
            <a:rPr lang="en-US" b="0" i="0" dirty="0"/>
            <a:t>Reference material</a:t>
          </a:r>
          <a:endParaRPr lang="en-US" dirty="0"/>
        </a:p>
      </dgm:t>
    </dgm:pt>
    <dgm:pt modelId="{05424976-6B05-4151-84CA-D708F98CBA76}" type="parTrans" cxnId="{B0501F8E-06B1-456A-BD82-F9AA15D2C1F5}">
      <dgm:prSet/>
      <dgm:spPr/>
      <dgm:t>
        <a:bodyPr/>
        <a:lstStyle/>
        <a:p>
          <a:endParaRPr lang="en-US"/>
        </a:p>
      </dgm:t>
    </dgm:pt>
    <dgm:pt modelId="{C200A797-632B-4643-84AC-4E8E435357BC}" type="sibTrans" cxnId="{B0501F8E-06B1-456A-BD82-F9AA15D2C1F5}">
      <dgm:prSet/>
      <dgm:spPr/>
      <dgm:t>
        <a:bodyPr/>
        <a:lstStyle/>
        <a:p>
          <a:endParaRPr lang="en-US"/>
        </a:p>
      </dgm:t>
    </dgm:pt>
    <dgm:pt modelId="{B3EFD46D-443C-405A-BC2F-69B02481A8D2}">
      <dgm:prSet phldrT="[Text]"/>
      <dgm:spPr/>
      <dgm:t>
        <a:bodyPr/>
        <a:lstStyle/>
        <a:p>
          <a:pPr algn="ctr">
            <a:buNone/>
          </a:pPr>
          <a:r>
            <a:rPr lang="en-US" b="0" i="0" dirty="0"/>
            <a:t>Organize vast information logically with clear headings for easy access.</a:t>
          </a:r>
          <a:endParaRPr lang="en-US" dirty="0"/>
        </a:p>
      </dgm:t>
    </dgm:pt>
    <dgm:pt modelId="{A81924F9-68C6-4793-91D0-D031574AA426}" type="parTrans" cxnId="{3DDD91B5-BE0E-41FF-ADDF-7F02C759E323}">
      <dgm:prSet/>
      <dgm:spPr/>
      <dgm:t>
        <a:bodyPr/>
        <a:lstStyle/>
        <a:p>
          <a:endParaRPr lang="en-US"/>
        </a:p>
      </dgm:t>
    </dgm:pt>
    <dgm:pt modelId="{7E6D193C-1E00-4CFB-9ED3-C59E25E996A4}" type="sibTrans" cxnId="{3DDD91B5-BE0E-41FF-ADDF-7F02C759E323}">
      <dgm:prSet/>
      <dgm:spPr/>
      <dgm:t>
        <a:bodyPr/>
        <a:lstStyle/>
        <a:p>
          <a:endParaRPr lang="en-US"/>
        </a:p>
      </dgm:t>
    </dgm:pt>
    <dgm:pt modelId="{B08B932D-4648-411A-8FDB-79AAE00519BD}">
      <dgm:prSet phldrT="[Text]" phldr="1"/>
      <dgm:spPr/>
      <dgm:t>
        <a:bodyPr/>
        <a:lstStyle/>
        <a:p>
          <a:pPr algn="ctr">
            <a:buNone/>
          </a:pPr>
          <a:endParaRPr lang="en-US" dirty="0"/>
        </a:p>
      </dgm:t>
    </dgm:pt>
    <dgm:pt modelId="{55C2D9B1-45F5-4B4D-A417-B85DE8F55883}" type="parTrans" cxnId="{B0BBFC8D-A18C-4887-9FB1-54861C4361E4}">
      <dgm:prSet/>
      <dgm:spPr/>
      <dgm:t>
        <a:bodyPr/>
        <a:lstStyle/>
        <a:p>
          <a:endParaRPr lang="en-US"/>
        </a:p>
      </dgm:t>
    </dgm:pt>
    <dgm:pt modelId="{AAB05D72-4ABB-4934-A93D-D98634A06BAE}" type="sibTrans" cxnId="{B0BBFC8D-A18C-4887-9FB1-54861C4361E4}">
      <dgm:prSet/>
      <dgm:spPr/>
      <dgm:t>
        <a:bodyPr/>
        <a:lstStyle/>
        <a:p>
          <a:endParaRPr lang="en-US"/>
        </a:p>
      </dgm:t>
    </dgm:pt>
    <dgm:pt modelId="{4765CE2F-7439-46AE-8D52-2A09EE68D3AB}">
      <dgm:prSet phldrT="[Text]"/>
      <dgm:spPr/>
      <dgm:t>
        <a:bodyPr/>
        <a:lstStyle/>
        <a:p>
          <a:r>
            <a:rPr lang="en-US" b="0" i="0" dirty="0"/>
            <a:t>Narratives</a:t>
          </a:r>
          <a:endParaRPr lang="en-US" dirty="0"/>
        </a:p>
      </dgm:t>
    </dgm:pt>
    <dgm:pt modelId="{BF5AF265-35DA-4E18-BA17-52D2A57DE9CA}" type="parTrans" cxnId="{4651179D-77FD-4A3C-A69B-234460FD9A2B}">
      <dgm:prSet/>
      <dgm:spPr/>
      <dgm:t>
        <a:bodyPr/>
        <a:lstStyle/>
        <a:p>
          <a:endParaRPr lang="en-US"/>
        </a:p>
      </dgm:t>
    </dgm:pt>
    <dgm:pt modelId="{5A70DD6D-84D0-4F6F-A6A3-5C53CC80222A}" type="sibTrans" cxnId="{4651179D-77FD-4A3C-A69B-234460FD9A2B}">
      <dgm:prSet/>
      <dgm:spPr/>
      <dgm:t>
        <a:bodyPr/>
        <a:lstStyle/>
        <a:p>
          <a:endParaRPr lang="en-US"/>
        </a:p>
      </dgm:t>
    </dgm:pt>
    <dgm:pt modelId="{D0FA4AE7-881C-4668-9616-1C47536198D9}">
      <dgm:prSet phldrT="[Text]"/>
      <dgm:spPr/>
      <dgm:t>
        <a:bodyPr/>
        <a:lstStyle/>
        <a:p>
          <a:r>
            <a:rPr lang="en-US" b="0" i="0" dirty="0"/>
            <a:t>Engage readers with intriguing beginnings, challenges, and instructive endings.</a:t>
          </a:r>
          <a:endParaRPr lang="en-US" dirty="0"/>
        </a:p>
      </dgm:t>
    </dgm:pt>
    <dgm:pt modelId="{0E5D60B0-0E15-4E9D-976F-FAFAE7FD7CE4}" type="parTrans" cxnId="{F02BECF6-08E9-4051-A687-E646B7506D5C}">
      <dgm:prSet/>
      <dgm:spPr/>
      <dgm:t>
        <a:bodyPr/>
        <a:lstStyle/>
        <a:p>
          <a:endParaRPr lang="en-US"/>
        </a:p>
      </dgm:t>
    </dgm:pt>
    <dgm:pt modelId="{42492035-A9BB-4E0F-A4C2-21BA5B1C83FA}" type="sibTrans" cxnId="{F02BECF6-08E9-4051-A687-E646B7506D5C}">
      <dgm:prSet/>
      <dgm:spPr/>
      <dgm:t>
        <a:bodyPr/>
        <a:lstStyle/>
        <a:p>
          <a:endParaRPr lang="en-US"/>
        </a:p>
      </dgm:t>
    </dgm:pt>
    <dgm:pt modelId="{3BC4B02E-8A2A-494D-A39F-E7792DF2A8FB}">
      <dgm:prSet phldrT="[Text]" phldr="1"/>
      <dgm:spPr/>
      <dgm:t>
        <a:bodyPr/>
        <a:lstStyle/>
        <a:p>
          <a:pPr>
            <a:buNone/>
          </a:pPr>
          <a:endParaRPr lang="en-US" dirty="0"/>
        </a:p>
      </dgm:t>
    </dgm:pt>
    <dgm:pt modelId="{1A96DFDC-03A2-40C7-B420-0E0105247F84}" type="parTrans" cxnId="{82CFB4CC-3B47-4AA2-99AB-A728D17FD5CD}">
      <dgm:prSet/>
      <dgm:spPr/>
      <dgm:t>
        <a:bodyPr/>
        <a:lstStyle/>
        <a:p>
          <a:endParaRPr lang="en-US"/>
        </a:p>
      </dgm:t>
    </dgm:pt>
    <dgm:pt modelId="{BC239484-E5A2-40CE-8A4B-BD4505C2AC54}" type="sibTrans" cxnId="{82CFB4CC-3B47-4AA2-99AB-A728D17FD5CD}">
      <dgm:prSet/>
      <dgm:spPr/>
      <dgm:t>
        <a:bodyPr/>
        <a:lstStyle/>
        <a:p>
          <a:endParaRPr lang="en-US"/>
        </a:p>
      </dgm:t>
    </dgm:pt>
    <dgm:pt modelId="{53A436B6-A57A-444B-A62C-9C33E3619C2D}" type="pres">
      <dgm:prSet presAssocID="{15CBDB98-347D-4B30-B204-D2A9E940E3FE}" presName="Name0" presStyleCnt="0">
        <dgm:presLayoutVars>
          <dgm:dir/>
          <dgm:animLvl val="lvl"/>
          <dgm:resizeHandles val="exact"/>
        </dgm:presLayoutVars>
      </dgm:prSet>
      <dgm:spPr/>
    </dgm:pt>
    <dgm:pt modelId="{467AE652-01EC-43D3-9485-77F2815F01EC}" type="pres">
      <dgm:prSet presAssocID="{136F5D11-7A4C-4014-B545-B479A1073154}" presName="composite" presStyleCnt="0"/>
      <dgm:spPr/>
    </dgm:pt>
    <dgm:pt modelId="{1BC6915B-A564-43EF-9B25-52AAC32975A7}" type="pres">
      <dgm:prSet presAssocID="{136F5D11-7A4C-4014-B545-B479A1073154}" presName="parTx" presStyleLbl="alignNode1" presStyleIdx="0" presStyleCnt="3">
        <dgm:presLayoutVars>
          <dgm:chMax val="0"/>
          <dgm:chPref val="0"/>
          <dgm:bulletEnabled val="1"/>
        </dgm:presLayoutVars>
      </dgm:prSet>
      <dgm:spPr/>
    </dgm:pt>
    <dgm:pt modelId="{5215676A-C7C5-4D61-B273-CC9BF8D3CC8B}" type="pres">
      <dgm:prSet presAssocID="{136F5D11-7A4C-4014-B545-B479A1073154}" presName="desTx" presStyleLbl="alignAccFollowNode1" presStyleIdx="0" presStyleCnt="3">
        <dgm:presLayoutVars>
          <dgm:bulletEnabled val="1"/>
        </dgm:presLayoutVars>
      </dgm:prSet>
      <dgm:spPr/>
    </dgm:pt>
    <dgm:pt modelId="{5AD394FF-6BCF-4A55-945B-D1392CF68FEC}" type="pres">
      <dgm:prSet presAssocID="{78D50293-1051-4965-A1E7-244E30E143C1}" presName="space" presStyleCnt="0"/>
      <dgm:spPr/>
    </dgm:pt>
    <dgm:pt modelId="{5A430CA8-708A-4517-B3BA-7715AE32FBA2}" type="pres">
      <dgm:prSet presAssocID="{2B02F356-97B0-483F-BD0A-F0C26D60FF11}" presName="composite" presStyleCnt="0"/>
      <dgm:spPr/>
    </dgm:pt>
    <dgm:pt modelId="{B54ABD9C-1003-4549-AD07-45A7A2FA8481}" type="pres">
      <dgm:prSet presAssocID="{2B02F356-97B0-483F-BD0A-F0C26D60FF11}" presName="parTx" presStyleLbl="alignNode1" presStyleIdx="1" presStyleCnt="3">
        <dgm:presLayoutVars>
          <dgm:chMax val="0"/>
          <dgm:chPref val="0"/>
          <dgm:bulletEnabled val="1"/>
        </dgm:presLayoutVars>
      </dgm:prSet>
      <dgm:spPr/>
    </dgm:pt>
    <dgm:pt modelId="{988DB485-47FE-4FFC-800D-353C01FC5A28}" type="pres">
      <dgm:prSet presAssocID="{2B02F356-97B0-483F-BD0A-F0C26D60FF11}" presName="desTx" presStyleLbl="alignAccFollowNode1" presStyleIdx="1" presStyleCnt="3">
        <dgm:presLayoutVars>
          <dgm:bulletEnabled val="1"/>
        </dgm:presLayoutVars>
      </dgm:prSet>
      <dgm:spPr/>
    </dgm:pt>
    <dgm:pt modelId="{48A96E1B-AD53-40B3-8283-A2AED8F8854A}" type="pres">
      <dgm:prSet presAssocID="{C200A797-632B-4643-84AC-4E8E435357BC}" presName="space" presStyleCnt="0"/>
      <dgm:spPr/>
    </dgm:pt>
    <dgm:pt modelId="{6347D807-E92A-4561-B0B3-0E16B213765C}" type="pres">
      <dgm:prSet presAssocID="{4765CE2F-7439-46AE-8D52-2A09EE68D3AB}" presName="composite" presStyleCnt="0"/>
      <dgm:spPr/>
    </dgm:pt>
    <dgm:pt modelId="{88B304D3-262E-4646-8529-3A2B3FC4DF24}" type="pres">
      <dgm:prSet presAssocID="{4765CE2F-7439-46AE-8D52-2A09EE68D3AB}" presName="parTx" presStyleLbl="alignNode1" presStyleIdx="2" presStyleCnt="3">
        <dgm:presLayoutVars>
          <dgm:chMax val="0"/>
          <dgm:chPref val="0"/>
          <dgm:bulletEnabled val="1"/>
        </dgm:presLayoutVars>
      </dgm:prSet>
      <dgm:spPr/>
    </dgm:pt>
    <dgm:pt modelId="{C2AE166D-7144-4EC1-8B5C-3FE3051B01C0}" type="pres">
      <dgm:prSet presAssocID="{4765CE2F-7439-46AE-8D52-2A09EE68D3AB}" presName="desTx" presStyleLbl="alignAccFollowNode1" presStyleIdx="2" presStyleCnt="3" custLinFactNeighborX="113" custLinFactNeighborY="943">
        <dgm:presLayoutVars>
          <dgm:bulletEnabled val="1"/>
        </dgm:presLayoutVars>
      </dgm:prSet>
      <dgm:spPr/>
    </dgm:pt>
  </dgm:ptLst>
  <dgm:cxnLst>
    <dgm:cxn modelId="{D3D51D02-B244-4D17-88D1-7D565A6A963E}" type="presOf" srcId="{15CBDB98-347D-4B30-B204-D2A9E940E3FE}" destId="{53A436B6-A57A-444B-A62C-9C33E3619C2D}" srcOrd="0" destOrd="0" presId="urn:microsoft.com/office/officeart/2005/8/layout/hList1"/>
    <dgm:cxn modelId="{BFDD060F-EEE2-4AF3-9B4B-06C1E49197A3}" srcId="{136F5D11-7A4C-4014-B545-B479A1073154}" destId="{79749D16-9A44-4D09-9113-53950CF197BD}" srcOrd="0" destOrd="0" parTransId="{37692F1E-D2EA-4D97-8479-D022086E74E2}" sibTransId="{263C566B-EEEA-4B0D-8F6E-46C938897C3D}"/>
    <dgm:cxn modelId="{25EFEF17-04F1-4FE6-9FA9-7B78FD19A10F}" type="presOf" srcId="{136F5D11-7A4C-4014-B545-B479A1073154}" destId="{1BC6915B-A564-43EF-9B25-52AAC32975A7}" srcOrd="0" destOrd="0" presId="urn:microsoft.com/office/officeart/2005/8/layout/hList1"/>
    <dgm:cxn modelId="{7A27B033-A40E-4C01-882F-E43FF0EDAF5C}" type="presOf" srcId="{B3EFD46D-443C-405A-BC2F-69B02481A8D2}" destId="{988DB485-47FE-4FFC-800D-353C01FC5A28}" srcOrd="0" destOrd="0" presId="urn:microsoft.com/office/officeart/2005/8/layout/hList1"/>
    <dgm:cxn modelId="{E0557937-40E3-4DD8-B0A7-35FEEA94B734}" type="presOf" srcId="{B08B932D-4648-411A-8FDB-79AAE00519BD}" destId="{988DB485-47FE-4FFC-800D-353C01FC5A28}" srcOrd="0" destOrd="1" presId="urn:microsoft.com/office/officeart/2005/8/layout/hList1"/>
    <dgm:cxn modelId="{CB55E571-BBBC-4815-8D79-E0D1B7D10D70}" type="presOf" srcId="{2B02F356-97B0-483F-BD0A-F0C26D60FF11}" destId="{B54ABD9C-1003-4549-AD07-45A7A2FA8481}" srcOrd="0" destOrd="0" presId="urn:microsoft.com/office/officeart/2005/8/layout/hList1"/>
    <dgm:cxn modelId="{B0BBFC8D-A18C-4887-9FB1-54861C4361E4}" srcId="{2B02F356-97B0-483F-BD0A-F0C26D60FF11}" destId="{B08B932D-4648-411A-8FDB-79AAE00519BD}" srcOrd="1" destOrd="0" parTransId="{55C2D9B1-45F5-4B4D-A417-B85DE8F55883}" sibTransId="{AAB05D72-4ABB-4934-A93D-D98634A06BAE}"/>
    <dgm:cxn modelId="{B0501F8E-06B1-456A-BD82-F9AA15D2C1F5}" srcId="{15CBDB98-347D-4B30-B204-D2A9E940E3FE}" destId="{2B02F356-97B0-483F-BD0A-F0C26D60FF11}" srcOrd="1" destOrd="0" parTransId="{05424976-6B05-4151-84CA-D708F98CBA76}" sibTransId="{C200A797-632B-4643-84AC-4E8E435357BC}"/>
    <dgm:cxn modelId="{4651179D-77FD-4A3C-A69B-234460FD9A2B}" srcId="{15CBDB98-347D-4B30-B204-D2A9E940E3FE}" destId="{4765CE2F-7439-46AE-8D52-2A09EE68D3AB}" srcOrd="2" destOrd="0" parTransId="{BF5AF265-35DA-4E18-BA17-52D2A57DE9CA}" sibTransId="{5A70DD6D-84D0-4F6F-A6A3-5C53CC80222A}"/>
    <dgm:cxn modelId="{3DDD91B5-BE0E-41FF-ADDF-7F02C759E323}" srcId="{2B02F356-97B0-483F-BD0A-F0C26D60FF11}" destId="{B3EFD46D-443C-405A-BC2F-69B02481A8D2}" srcOrd="0" destOrd="0" parTransId="{A81924F9-68C6-4793-91D0-D031574AA426}" sibTransId="{7E6D193C-1E00-4CFB-9ED3-C59E25E996A4}"/>
    <dgm:cxn modelId="{390EEDB6-3EC4-4156-89F8-18F33EA9DC88}" type="presOf" srcId="{D0FA4AE7-881C-4668-9616-1C47536198D9}" destId="{C2AE166D-7144-4EC1-8B5C-3FE3051B01C0}" srcOrd="0" destOrd="0" presId="urn:microsoft.com/office/officeart/2005/8/layout/hList1"/>
    <dgm:cxn modelId="{1BA0D5C4-A19D-4AB5-8982-3F2C4309C7AC}" type="presOf" srcId="{79749D16-9A44-4D09-9113-53950CF197BD}" destId="{5215676A-C7C5-4D61-B273-CC9BF8D3CC8B}" srcOrd="0" destOrd="0" presId="urn:microsoft.com/office/officeart/2005/8/layout/hList1"/>
    <dgm:cxn modelId="{82CFB4CC-3B47-4AA2-99AB-A728D17FD5CD}" srcId="{4765CE2F-7439-46AE-8D52-2A09EE68D3AB}" destId="{3BC4B02E-8A2A-494D-A39F-E7792DF2A8FB}" srcOrd="1" destOrd="0" parTransId="{1A96DFDC-03A2-40C7-B420-0E0105247F84}" sibTransId="{BC239484-E5A2-40CE-8A4B-BD4505C2AC54}"/>
    <dgm:cxn modelId="{F9752FDE-2877-4BF8-A0FC-6E85CF7B2CF5}" type="presOf" srcId="{4765CE2F-7439-46AE-8D52-2A09EE68D3AB}" destId="{88B304D3-262E-4646-8529-3A2B3FC4DF24}" srcOrd="0" destOrd="0" presId="urn:microsoft.com/office/officeart/2005/8/layout/hList1"/>
    <dgm:cxn modelId="{1F85B0E5-3DD1-461E-9D05-5AC6B07C9C04}" srcId="{15CBDB98-347D-4B30-B204-D2A9E940E3FE}" destId="{136F5D11-7A4C-4014-B545-B479A1073154}" srcOrd="0" destOrd="0" parTransId="{FEDE2A5C-7422-4B9A-9D64-3742AF53DD06}" sibTransId="{78D50293-1051-4965-A1E7-244E30E143C1}"/>
    <dgm:cxn modelId="{D178F6EB-E7D6-4C8D-A701-2FA84A673C0D}" type="presOf" srcId="{3BC4B02E-8A2A-494D-A39F-E7792DF2A8FB}" destId="{C2AE166D-7144-4EC1-8B5C-3FE3051B01C0}" srcOrd="0" destOrd="1" presId="urn:microsoft.com/office/officeart/2005/8/layout/hList1"/>
    <dgm:cxn modelId="{F02BECF6-08E9-4051-A687-E646B7506D5C}" srcId="{4765CE2F-7439-46AE-8D52-2A09EE68D3AB}" destId="{D0FA4AE7-881C-4668-9616-1C47536198D9}" srcOrd="0" destOrd="0" parTransId="{0E5D60B0-0E15-4E9D-976F-FAFAE7FD7CE4}" sibTransId="{42492035-A9BB-4E0F-A4C2-21BA5B1C83FA}"/>
    <dgm:cxn modelId="{B2D19A2F-31C1-4CCD-8630-571954EE831B}" type="presParOf" srcId="{53A436B6-A57A-444B-A62C-9C33E3619C2D}" destId="{467AE652-01EC-43D3-9485-77F2815F01EC}" srcOrd="0" destOrd="0" presId="urn:microsoft.com/office/officeart/2005/8/layout/hList1"/>
    <dgm:cxn modelId="{D562420A-8A50-44EF-965E-0448D541E682}" type="presParOf" srcId="{467AE652-01EC-43D3-9485-77F2815F01EC}" destId="{1BC6915B-A564-43EF-9B25-52AAC32975A7}" srcOrd="0" destOrd="0" presId="urn:microsoft.com/office/officeart/2005/8/layout/hList1"/>
    <dgm:cxn modelId="{9CA712BB-5586-4765-85DF-D22342FA4290}" type="presParOf" srcId="{467AE652-01EC-43D3-9485-77F2815F01EC}" destId="{5215676A-C7C5-4D61-B273-CC9BF8D3CC8B}" srcOrd="1" destOrd="0" presId="urn:microsoft.com/office/officeart/2005/8/layout/hList1"/>
    <dgm:cxn modelId="{AF7359CE-5EC2-4196-B6D5-D448489ABDE1}" type="presParOf" srcId="{53A436B6-A57A-444B-A62C-9C33E3619C2D}" destId="{5AD394FF-6BCF-4A55-945B-D1392CF68FEC}" srcOrd="1" destOrd="0" presId="urn:microsoft.com/office/officeart/2005/8/layout/hList1"/>
    <dgm:cxn modelId="{6E9EF9C1-A96A-47CC-8D73-29AC6DA1FA05}" type="presParOf" srcId="{53A436B6-A57A-444B-A62C-9C33E3619C2D}" destId="{5A430CA8-708A-4517-B3BA-7715AE32FBA2}" srcOrd="2" destOrd="0" presId="urn:microsoft.com/office/officeart/2005/8/layout/hList1"/>
    <dgm:cxn modelId="{807172A5-D669-484B-B6C3-F04DF9662655}" type="presParOf" srcId="{5A430CA8-708A-4517-B3BA-7715AE32FBA2}" destId="{B54ABD9C-1003-4549-AD07-45A7A2FA8481}" srcOrd="0" destOrd="0" presId="urn:microsoft.com/office/officeart/2005/8/layout/hList1"/>
    <dgm:cxn modelId="{F18D1F87-D69F-4BE8-AC0C-F2FAC74B7858}" type="presParOf" srcId="{5A430CA8-708A-4517-B3BA-7715AE32FBA2}" destId="{988DB485-47FE-4FFC-800D-353C01FC5A28}" srcOrd="1" destOrd="0" presId="urn:microsoft.com/office/officeart/2005/8/layout/hList1"/>
    <dgm:cxn modelId="{72411CBD-5093-4DD7-A3D4-BD9FE3D16BC6}" type="presParOf" srcId="{53A436B6-A57A-444B-A62C-9C33E3619C2D}" destId="{48A96E1B-AD53-40B3-8283-A2AED8F8854A}" srcOrd="3" destOrd="0" presId="urn:microsoft.com/office/officeart/2005/8/layout/hList1"/>
    <dgm:cxn modelId="{6B6630DD-BBF5-4613-A0E2-977429F2E5DE}" type="presParOf" srcId="{53A436B6-A57A-444B-A62C-9C33E3619C2D}" destId="{6347D807-E92A-4561-B0B3-0E16B213765C}" srcOrd="4" destOrd="0" presId="urn:microsoft.com/office/officeart/2005/8/layout/hList1"/>
    <dgm:cxn modelId="{DE5643B9-45C6-453C-A39A-01814485CA37}" type="presParOf" srcId="{6347D807-E92A-4561-B0B3-0E16B213765C}" destId="{88B304D3-262E-4646-8529-3A2B3FC4DF24}" srcOrd="0" destOrd="0" presId="urn:microsoft.com/office/officeart/2005/8/layout/hList1"/>
    <dgm:cxn modelId="{BFF24B3C-461E-4680-94E7-C5A12DB7EA75}" type="presParOf" srcId="{6347D807-E92A-4561-B0B3-0E16B213765C}" destId="{C2AE166D-7144-4EC1-8B5C-3FE3051B01C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08D1B7-8AD7-4B7A-B9AE-4E40FE49FB2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64AF6AB-1FB3-444A-8273-7AE5C8F88F39}">
      <dgm:prSet phldrT="[Text]"/>
      <dgm:spPr/>
      <dgm:t>
        <a:bodyPr/>
        <a:lstStyle/>
        <a:p>
          <a:r>
            <a:rPr lang="en-US" b="0" i="0" dirty="0"/>
            <a:t>Teasers</a:t>
          </a:r>
          <a:endParaRPr lang="en-US" dirty="0"/>
        </a:p>
      </dgm:t>
    </dgm:pt>
    <dgm:pt modelId="{1EEE2E38-EAE0-4710-99CA-88A06A230015}" type="parTrans" cxnId="{3BA3938F-886F-4348-B09D-5CF7DB2B1C4C}">
      <dgm:prSet/>
      <dgm:spPr/>
      <dgm:t>
        <a:bodyPr/>
        <a:lstStyle/>
        <a:p>
          <a:endParaRPr lang="en-US"/>
        </a:p>
      </dgm:t>
    </dgm:pt>
    <dgm:pt modelId="{7D6E975A-A586-4476-81F1-04B1B3C06F88}" type="sibTrans" cxnId="{3BA3938F-886F-4348-B09D-5CF7DB2B1C4C}">
      <dgm:prSet/>
      <dgm:spPr/>
      <dgm:t>
        <a:bodyPr/>
        <a:lstStyle/>
        <a:p>
          <a:endParaRPr lang="en-US"/>
        </a:p>
      </dgm:t>
    </dgm:pt>
    <dgm:pt modelId="{3FDDE8E2-129F-486B-AFB1-A01EB6A133FC}">
      <dgm:prSet phldrT="[Text]"/>
      <dgm:spPr/>
      <dgm:t>
        <a:bodyPr/>
        <a:lstStyle/>
        <a:p>
          <a:pPr algn="ctr">
            <a:buNone/>
          </a:pPr>
          <a:r>
            <a:rPr lang="en-US" b="0" i="0" dirty="0"/>
            <a:t>Withhold information strategically to pique interest but ensure valuable content.</a:t>
          </a:r>
          <a:endParaRPr lang="en-US" dirty="0"/>
        </a:p>
      </dgm:t>
    </dgm:pt>
    <dgm:pt modelId="{19307D87-C12D-4B19-A629-A4DF590D5EF6}" type="parTrans" cxnId="{F397E1DB-EF64-490B-A46E-0CFC53C38301}">
      <dgm:prSet/>
      <dgm:spPr/>
      <dgm:t>
        <a:bodyPr/>
        <a:lstStyle/>
        <a:p>
          <a:endParaRPr lang="en-US"/>
        </a:p>
      </dgm:t>
    </dgm:pt>
    <dgm:pt modelId="{27ABFF69-76A0-48D0-AAC3-64810520B5B4}" type="sibTrans" cxnId="{F397E1DB-EF64-490B-A46E-0CFC53C38301}">
      <dgm:prSet/>
      <dgm:spPr/>
      <dgm:t>
        <a:bodyPr/>
        <a:lstStyle/>
        <a:p>
          <a:endParaRPr lang="en-US"/>
        </a:p>
      </dgm:t>
    </dgm:pt>
    <dgm:pt modelId="{83006924-2C98-40A7-BF93-C27F0A349F55}">
      <dgm:prSet phldrT="[Text]" phldr="1"/>
      <dgm:spPr/>
      <dgm:t>
        <a:bodyPr/>
        <a:lstStyle/>
        <a:p>
          <a:pPr algn="l">
            <a:buNone/>
          </a:pPr>
          <a:endParaRPr lang="en-US" dirty="0"/>
        </a:p>
      </dgm:t>
    </dgm:pt>
    <dgm:pt modelId="{777F3DF1-A0DF-41CE-9BA1-F9B443875DB4}" type="parTrans" cxnId="{41242A65-26BA-45F5-9F62-141A67A22F91}">
      <dgm:prSet/>
      <dgm:spPr/>
      <dgm:t>
        <a:bodyPr/>
        <a:lstStyle/>
        <a:p>
          <a:endParaRPr lang="en-US"/>
        </a:p>
      </dgm:t>
    </dgm:pt>
    <dgm:pt modelId="{59CE797C-D556-4BDE-B0CF-7772205530AC}" type="sibTrans" cxnId="{41242A65-26BA-45F5-9F62-141A67A22F91}">
      <dgm:prSet/>
      <dgm:spPr/>
      <dgm:t>
        <a:bodyPr/>
        <a:lstStyle/>
        <a:p>
          <a:endParaRPr lang="en-US"/>
        </a:p>
      </dgm:t>
    </dgm:pt>
    <dgm:pt modelId="{AE7149A9-9FF1-4BC7-A9B0-864658676858}">
      <dgm:prSet phldrT="[Text]"/>
      <dgm:spPr/>
      <dgm:t>
        <a:bodyPr/>
        <a:lstStyle/>
        <a:p>
          <a:r>
            <a:rPr lang="en-US" b="0" i="0" dirty="0"/>
            <a:t>Status updates and announcements</a:t>
          </a:r>
          <a:endParaRPr lang="en-US" dirty="0"/>
        </a:p>
      </dgm:t>
    </dgm:pt>
    <dgm:pt modelId="{DF19DE98-6C49-479E-92E8-86202E7A5CF2}" type="parTrans" cxnId="{E4C9FD60-97CE-4C06-BD0C-DBA4EFA0A987}">
      <dgm:prSet/>
      <dgm:spPr/>
      <dgm:t>
        <a:bodyPr/>
        <a:lstStyle/>
        <a:p>
          <a:endParaRPr lang="en-US"/>
        </a:p>
      </dgm:t>
    </dgm:pt>
    <dgm:pt modelId="{A78F8D60-3077-4356-B6F1-CEE6BE4D71B1}" type="sibTrans" cxnId="{E4C9FD60-97CE-4C06-BD0C-DBA4EFA0A987}">
      <dgm:prSet/>
      <dgm:spPr/>
      <dgm:t>
        <a:bodyPr/>
        <a:lstStyle/>
        <a:p>
          <a:endParaRPr lang="en-US"/>
        </a:p>
      </dgm:t>
    </dgm:pt>
    <dgm:pt modelId="{1A216870-D6F7-4D66-A094-588822CCF570}">
      <dgm:prSet phldrT="[Text]"/>
      <dgm:spPr/>
      <dgm:t>
        <a:bodyPr/>
        <a:lstStyle/>
        <a:p>
          <a:pPr algn="ctr">
            <a:buNone/>
          </a:pPr>
          <a:r>
            <a:rPr lang="en-US" b="0" i="0" dirty="0"/>
            <a:t>Share useful updates on social media, avoiding trivial information.</a:t>
          </a:r>
          <a:endParaRPr lang="en-US" dirty="0"/>
        </a:p>
      </dgm:t>
    </dgm:pt>
    <dgm:pt modelId="{8701F5BB-2396-4DB8-AAF2-E26EBDC9C0C1}" type="parTrans" cxnId="{33BBC9FD-85D1-422E-895A-5DE16A4D42BE}">
      <dgm:prSet/>
      <dgm:spPr/>
      <dgm:t>
        <a:bodyPr/>
        <a:lstStyle/>
        <a:p>
          <a:endParaRPr lang="en-US"/>
        </a:p>
      </dgm:t>
    </dgm:pt>
    <dgm:pt modelId="{93397BBF-3108-4AF5-828D-8829A68B15FB}" type="sibTrans" cxnId="{33BBC9FD-85D1-422E-895A-5DE16A4D42BE}">
      <dgm:prSet/>
      <dgm:spPr/>
      <dgm:t>
        <a:bodyPr/>
        <a:lstStyle/>
        <a:p>
          <a:endParaRPr lang="en-US"/>
        </a:p>
      </dgm:t>
    </dgm:pt>
    <dgm:pt modelId="{2B1B3209-C34D-42A6-8CA6-8CEE4C0F4BC2}">
      <dgm:prSet phldrT="[Text]" phldr="1"/>
      <dgm:spPr/>
      <dgm:t>
        <a:bodyPr/>
        <a:lstStyle/>
        <a:p>
          <a:pPr algn="l">
            <a:buNone/>
          </a:pPr>
          <a:endParaRPr lang="en-US" dirty="0"/>
        </a:p>
      </dgm:t>
    </dgm:pt>
    <dgm:pt modelId="{3E931DBE-F861-40CE-9F79-27B45B19823A}" type="parTrans" cxnId="{4E0F51DF-3EDB-4BA3-8F6C-1C7BC7F49646}">
      <dgm:prSet/>
      <dgm:spPr/>
      <dgm:t>
        <a:bodyPr/>
        <a:lstStyle/>
        <a:p>
          <a:endParaRPr lang="en-US"/>
        </a:p>
      </dgm:t>
    </dgm:pt>
    <dgm:pt modelId="{C11C76C4-BB78-4C8F-8814-90F0A8C2F198}" type="sibTrans" cxnId="{4E0F51DF-3EDB-4BA3-8F6C-1C7BC7F49646}">
      <dgm:prSet/>
      <dgm:spPr/>
      <dgm:t>
        <a:bodyPr/>
        <a:lstStyle/>
        <a:p>
          <a:endParaRPr lang="en-US"/>
        </a:p>
      </dgm:t>
    </dgm:pt>
    <dgm:pt modelId="{C139131F-FCDC-4953-A7F7-FACDE83A1A8E}">
      <dgm:prSet phldrT="[Text]"/>
      <dgm:spPr/>
      <dgm:t>
        <a:bodyPr/>
        <a:lstStyle/>
        <a:p>
          <a:r>
            <a:rPr lang="en-US" b="0" i="0" dirty="0"/>
            <a:t>Tutorials</a:t>
          </a:r>
          <a:endParaRPr lang="en-US" dirty="0"/>
        </a:p>
      </dgm:t>
    </dgm:pt>
    <dgm:pt modelId="{7D8A90CA-BB0A-407B-A046-70512B54AC9E}" type="parTrans" cxnId="{C20A1BD4-8721-4401-9A49-06BFF727B622}">
      <dgm:prSet/>
      <dgm:spPr/>
      <dgm:t>
        <a:bodyPr/>
        <a:lstStyle/>
        <a:p>
          <a:endParaRPr lang="en-US"/>
        </a:p>
      </dgm:t>
    </dgm:pt>
    <dgm:pt modelId="{969CDDDD-A123-481A-823D-87C5DC2868FF}" type="sibTrans" cxnId="{C20A1BD4-8721-4401-9A49-06BFF727B622}">
      <dgm:prSet/>
      <dgm:spPr/>
      <dgm:t>
        <a:bodyPr/>
        <a:lstStyle/>
        <a:p>
          <a:endParaRPr lang="en-US"/>
        </a:p>
      </dgm:t>
    </dgm:pt>
    <dgm:pt modelId="{D38418E6-8A3E-4BD5-8451-6E19C9815F1C}">
      <dgm:prSet phldrT="[Text]"/>
      <dgm:spPr/>
      <dgm:t>
        <a:bodyPr/>
        <a:lstStyle/>
        <a:p>
          <a:pPr algn="ctr">
            <a:buNone/>
          </a:pPr>
          <a:r>
            <a:rPr lang="en-US" b="0" i="0" dirty="0"/>
            <a:t>Share how-to advice to build expertise and customer loyalty in the online community.</a:t>
          </a:r>
          <a:endParaRPr lang="en-US" dirty="0"/>
        </a:p>
      </dgm:t>
    </dgm:pt>
    <dgm:pt modelId="{6D04D4E3-1873-43B5-8005-B7F20DB5F53C}" type="parTrans" cxnId="{E7FEECF2-F597-4693-9AAA-4F8117F48C57}">
      <dgm:prSet/>
      <dgm:spPr/>
      <dgm:t>
        <a:bodyPr/>
        <a:lstStyle/>
        <a:p>
          <a:endParaRPr lang="en-US"/>
        </a:p>
      </dgm:t>
    </dgm:pt>
    <dgm:pt modelId="{E15D2F8E-716A-446A-828A-F22BB847604C}" type="sibTrans" cxnId="{E7FEECF2-F597-4693-9AAA-4F8117F48C57}">
      <dgm:prSet/>
      <dgm:spPr/>
      <dgm:t>
        <a:bodyPr/>
        <a:lstStyle/>
        <a:p>
          <a:endParaRPr lang="en-US"/>
        </a:p>
      </dgm:t>
    </dgm:pt>
    <dgm:pt modelId="{7B11F158-A7AD-40BE-B29A-4C6D25FF2324}">
      <dgm:prSet phldrT="[Text]" phldr="1"/>
      <dgm:spPr/>
      <dgm:t>
        <a:bodyPr/>
        <a:lstStyle/>
        <a:p>
          <a:pPr algn="l">
            <a:buNone/>
          </a:pPr>
          <a:endParaRPr lang="en-US" dirty="0"/>
        </a:p>
      </dgm:t>
    </dgm:pt>
    <dgm:pt modelId="{3F7D1A43-FD33-4908-B4CF-B05CD66A211A}" type="parTrans" cxnId="{1D016FA7-C45B-467D-A531-3009C4039571}">
      <dgm:prSet/>
      <dgm:spPr/>
      <dgm:t>
        <a:bodyPr/>
        <a:lstStyle/>
        <a:p>
          <a:endParaRPr lang="en-US"/>
        </a:p>
      </dgm:t>
    </dgm:pt>
    <dgm:pt modelId="{AF5FE9C4-55E2-4E50-8396-712B22432AA7}" type="sibTrans" cxnId="{1D016FA7-C45B-467D-A531-3009C4039571}">
      <dgm:prSet/>
      <dgm:spPr/>
      <dgm:t>
        <a:bodyPr/>
        <a:lstStyle/>
        <a:p>
          <a:endParaRPr lang="en-US"/>
        </a:p>
      </dgm:t>
    </dgm:pt>
    <dgm:pt modelId="{DFE51E4D-67D7-461D-B962-7992680D899D}" type="pres">
      <dgm:prSet presAssocID="{A608D1B7-8AD7-4B7A-B9AE-4E40FE49FB26}" presName="Name0" presStyleCnt="0">
        <dgm:presLayoutVars>
          <dgm:dir/>
          <dgm:animLvl val="lvl"/>
          <dgm:resizeHandles val="exact"/>
        </dgm:presLayoutVars>
      </dgm:prSet>
      <dgm:spPr/>
    </dgm:pt>
    <dgm:pt modelId="{7068136C-FF14-4FCE-B5A2-FD4C4AD2ABD2}" type="pres">
      <dgm:prSet presAssocID="{264AF6AB-1FB3-444A-8273-7AE5C8F88F39}" presName="composite" presStyleCnt="0"/>
      <dgm:spPr/>
    </dgm:pt>
    <dgm:pt modelId="{76BB71A2-518B-429D-99EF-AA5EE485F218}" type="pres">
      <dgm:prSet presAssocID="{264AF6AB-1FB3-444A-8273-7AE5C8F88F39}" presName="parTx" presStyleLbl="alignNode1" presStyleIdx="0" presStyleCnt="3">
        <dgm:presLayoutVars>
          <dgm:chMax val="0"/>
          <dgm:chPref val="0"/>
          <dgm:bulletEnabled val="1"/>
        </dgm:presLayoutVars>
      </dgm:prSet>
      <dgm:spPr/>
    </dgm:pt>
    <dgm:pt modelId="{B8D9DD52-0F0A-4117-98D6-DC5A1084E6D5}" type="pres">
      <dgm:prSet presAssocID="{264AF6AB-1FB3-444A-8273-7AE5C8F88F39}" presName="desTx" presStyleLbl="alignAccFollowNode1" presStyleIdx="0" presStyleCnt="3">
        <dgm:presLayoutVars>
          <dgm:bulletEnabled val="1"/>
        </dgm:presLayoutVars>
      </dgm:prSet>
      <dgm:spPr/>
    </dgm:pt>
    <dgm:pt modelId="{BD7BCB31-B492-41AE-A71C-1BC5AC693628}" type="pres">
      <dgm:prSet presAssocID="{7D6E975A-A586-4476-81F1-04B1B3C06F88}" presName="space" presStyleCnt="0"/>
      <dgm:spPr/>
    </dgm:pt>
    <dgm:pt modelId="{C1AC2507-5D66-4164-967E-0A3DF2D38DEB}" type="pres">
      <dgm:prSet presAssocID="{AE7149A9-9FF1-4BC7-A9B0-864658676858}" presName="composite" presStyleCnt="0"/>
      <dgm:spPr/>
    </dgm:pt>
    <dgm:pt modelId="{EBB6EC66-42C3-4150-9311-1017CAB646E6}" type="pres">
      <dgm:prSet presAssocID="{AE7149A9-9FF1-4BC7-A9B0-864658676858}" presName="parTx" presStyleLbl="alignNode1" presStyleIdx="1" presStyleCnt="3">
        <dgm:presLayoutVars>
          <dgm:chMax val="0"/>
          <dgm:chPref val="0"/>
          <dgm:bulletEnabled val="1"/>
        </dgm:presLayoutVars>
      </dgm:prSet>
      <dgm:spPr/>
    </dgm:pt>
    <dgm:pt modelId="{755D6BD3-70C4-4808-B1D5-48BCD1E136E4}" type="pres">
      <dgm:prSet presAssocID="{AE7149A9-9FF1-4BC7-A9B0-864658676858}" presName="desTx" presStyleLbl="alignAccFollowNode1" presStyleIdx="1" presStyleCnt="3">
        <dgm:presLayoutVars>
          <dgm:bulletEnabled val="1"/>
        </dgm:presLayoutVars>
      </dgm:prSet>
      <dgm:spPr/>
    </dgm:pt>
    <dgm:pt modelId="{91F7D605-0A2E-4D32-B3EC-180D822DD375}" type="pres">
      <dgm:prSet presAssocID="{A78F8D60-3077-4356-B6F1-CEE6BE4D71B1}" presName="space" presStyleCnt="0"/>
      <dgm:spPr/>
    </dgm:pt>
    <dgm:pt modelId="{1BDE6D65-2B7C-4F9F-AA9A-1C2E1B7DA270}" type="pres">
      <dgm:prSet presAssocID="{C139131F-FCDC-4953-A7F7-FACDE83A1A8E}" presName="composite" presStyleCnt="0"/>
      <dgm:spPr/>
    </dgm:pt>
    <dgm:pt modelId="{FD8898B3-857B-4373-8213-45B9BA41F133}" type="pres">
      <dgm:prSet presAssocID="{C139131F-FCDC-4953-A7F7-FACDE83A1A8E}" presName="parTx" presStyleLbl="alignNode1" presStyleIdx="2" presStyleCnt="3">
        <dgm:presLayoutVars>
          <dgm:chMax val="0"/>
          <dgm:chPref val="0"/>
          <dgm:bulletEnabled val="1"/>
        </dgm:presLayoutVars>
      </dgm:prSet>
      <dgm:spPr/>
    </dgm:pt>
    <dgm:pt modelId="{92CF38C3-3485-433F-8815-4C633FBC5B6B}" type="pres">
      <dgm:prSet presAssocID="{C139131F-FCDC-4953-A7F7-FACDE83A1A8E}" presName="desTx" presStyleLbl="alignAccFollowNode1" presStyleIdx="2" presStyleCnt="3">
        <dgm:presLayoutVars>
          <dgm:bulletEnabled val="1"/>
        </dgm:presLayoutVars>
      </dgm:prSet>
      <dgm:spPr/>
    </dgm:pt>
  </dgm:ptLst>
  <dgm:cxnLst>
    <dgm:cxn modelId="{46E10500-A200-44DF-8D2D-0D71F0C3793D}" type="presOf" srcId="{7B11F158-A7AD-40BE-B29A-4C6D25FF2324}" destId="{92CF38C3-3485-433F-8815-4C633FBC5B6B}" srcOrd="0" destOrd="1" presId="urn:microsoft.com/office/officeart/2005/8/layout/hList1"/>
    <dgm:cxn modelId="{3EF30726-7166-42DB-9036-2D361BC206D6}" type="presOf" srcId="{C139131F-FCDC-4953-A7F7-FACDE83A1A8E}" destId="{FD8898B3-857B-4373-8213-45B9BA41F133}" srcOrd="0" destOrd="0" presId="urn:microsoft.com/office/officeart/2005/8/layout/hList1"/>
    <dgm:cxn modelId="{237E5D26-2163-4BA2-B9C2-0BC66B7E1256}" type="presOf" srcId="{D38418E6-8A3E-4BD5-8451-6E19C9815F1C}" destId="{92CF38C3-3485-433F-8815-4C633FBC5B6B}" srcOrd="0" destOrd="0" presId="urn:microsoft.com/office/officeart/2005/8/layout/hList1"/>
    <dgm:cxn modelId="{208E613C-3313-4477-8C17-6409CBD868C4}" type="presOf" srcId="{AE7149A9-9FF1-4BC7-A9B0-864658676858}" destId="{EBB6EC66-42C3-4150-9311-1017CAB646E6}" srcOrd="0" destOrd="0" presId="urn:microsoft.com/office/officeart/2005/8/layout/hList1"/>
    <dgm:cxn modelId="{E4C9FD60-97CE-4C06-BD0C-DBA4EFA0A987}" srcId="{A608D1B7-8AD7-4B7A-B9AE-4E40FE49FB26}" destId="{AE7149A9-9FF1-4BC7-A9B0-864658676858}" srcOrd="1" destOrd="0" parTransId="{DF19DE98-6C49-479E-92E8-86202E7A5CF2}" sibTransId="{A78F8D60-3077-4356-B6F1-CEE6BE4D71B1}"/>
    <dgm:cxn modelId="{37919642-4758-4FCD-AA7D-C5C721E60AC1}" type="presOf" srcId="{A608D1B7-8AD7-4B7A-B9AE-4E40FE49FB26}" destId="{DFE51E4D-67D7-461D-B962-7992680D899D}" srcOrd="0" destOrd="0" presId="urn:microsoft.com/office/officeart/2005/8/layout/hList1"/>
    <dgm:cxn modelId="{41242A65-26BA-45F5-9F62-141A67A22F91}" srcId="{264AF6AB-1FB3-444A-8273-7AE5C8F88F39}" destId="{83006924-2C98-40A7-BF93-C27F0A349F55}" srcOrd="1" destOrd="0" parTransId="{777F3DF1-A0DF-41CE-9BA1-F9B443875DB4}" sibTransId="{59CE797C-D556-4BDE-B0CF-7772205530AC}"/>
    <dgm:cxn modelId="{3BA3938F-886F-4348-B09D-5CF7DB2B1C4C}" srcId="{A608D1B7-8AD7-4B7A-B9AE-4E40FE49FB26}" destId="{264AF6AB-1FB3-444A-8273-7AE5C8F88F39}" srcOrd="0" destOrd="0" parTransId="{1EEE2E38-EAE0-4710-99CA-88A06A230015}" sibTransId="{7D6E975A-A586-4476-81F1-04B1B3C06F88}"/>
    <dgm:cxn modelId="{1D016FA7-C45B-467D-A531-3009C4039571}" srcId="{C139131F-FCDC-4953-A7F7-FACDE83A1A8E}" destId="{7B11F158-A7AD-40BE-B29A-4C6D25FF2324}" srcOrd="1" destOrd="0" parTransId="{3F7D1A43-FD33-4908-B4CF-B05CD66A211A}" sibTransId="{AF5FE9C4-55E2-4E50-8396-712B22432AA7}"/>
    <dgm:cxn modelId="{53FD10AB-E5A4-443F-B576-450576C2CEA0}" type="presOf" srcId="{2B1B3209-C34D-42A6-8CA6-8CEE4C0F4BC2}" destId="{755D6BD3-70C4-4808-B1D5-48BCD1E136E4}" srcOrd="0" destOrd="1" presId="urn:microsoft.com/office/officeart/2005/8/layout/hList1"/>
    <dgm:cxn modelId="{3DEC01D3-6CF6-41E8-9C36-595C2D771322}" type="presOf" srcId="{1A216870-D6F7-4D66-A094-588822CCF570}" destId="{755D6BD3-70C4-4808-B1D5-48BCD1E136E4}" srcOrd="0" destOrd="0" presId="urn:microsoft.com/office/officeart/2005/8/layout/hList1"/>
    <dgm:cxn modelId="{C20A1BD4-8721-4401-9A49-06BFF727B622}" srcId="{A608D1B7-8AD7-4B7A-B9AE-4E40FE49FB26}" destId="{C139131F-FCDC-4953-A7F7-FACDE83A1A8E}" srcOrd="2" destOrd="0" parTransId="{7D8A90CA-BB0A-407B-A046-70512B54AC9E}" sibTransId="{969CDDDD-A123-481A-823D-87C5DC2868FF}"/>
    <dgm:cxn modelId="{F397E1DB-EF64-490B-A46E-0CFC53C38301}" srcId="{264AF6AB-1FB3-444A-8273-7AE5C8F88F39}" destId="{3FDDE8E2-129F-486B-AFB1-A01EB6A133FC}" srcOrd="0" destOrd="0" parTransId="{19307D87-C12D-4B19-A629-A4DF590D5EF6}" sibTransId="{27ABFF69-76A0-48D0-AAC3-64810520B5B4}"/>
    <dgm:cxn modelId="{3A946ADE-C3D9-46E8-B414-FCA4220456F6}" type="presOf" srcId="{3FDDE8E2-129F-486B-AFB1-A01EB6A133FC}" destId="{B8D9DD52-0F0A-4117-98D6-DC5A1084E6D5}" srcOrd="0" destOrd="0" presId="urn:microsoft.com/office/officeart/2005/8/layout/hList1"/>
    <dgm:cxn modelId="{4E0F51DF-3EDB-4BA3-8F6C-1C7BC7F49646}" srcId="{AE7149A9-9FF1-4BC7-A9B0-864658676858}" destId="{2B1B3209-C34D-42A6-8CA6-8CEE4C0F4BC2}" srcOrd="1" destOrd="0" parTransId="{3E931DBE-F861-40CE-9F79-27B45B19823A}" sibTransId="{C11C76C4-BB78-4C8F-8814-90F0A8C2F198}"/>
    <dgm:cxn modelId="{4C99A2E2-30B4-456A-B25A-97EFF560ACF6}" type="presOf" srcId="{83006924-2C98-40A7-BF93-C27F0A349F55}" destId="{B8D9DD52-0F0A-4117-98D6-DC5A1084E6D5}" srcOrd="0" destOrd="1" presId="urn:microsoft.com/office/officeart/2005/8/layout/hList1"/>
    <dgm:cxn modelId="{E7FEECF2-F597-4693-9AAA-4F8117F48C57}" srcId="{C139131F-FCDC-4953-A7F7-FACDE83A1A8E}" destId="{D38418E6-8A3E-4BD5-8451-6E19C9815F1C}" srcOrd="0" destOrd="0" parTransId="{6D04D4E3-1873-43B5-8005-B7F20DB5F53C}" sibTransId="{E15D2F8E-716A-446A-828A-F22BB847604C}"/>
    <dgm:cxn modelId="{B1758FF6-E55E-4004-8195-F1B67BCA1828}" type="presOf" srcId="{264AF6AB-1FB3-444A-8273-7AE5C8F88F39}" destId="{76BB71A2-518B-429D-99EF-AA5EE485F218}" srcOrd="0" destOrd="0" presId="urn:microsoft.com/office/officeart/2005/8/layout/hList1"/>
    <dgm:cxn modelId="{33BBC9FD-85D1-422E-895A-5DE16A4D42BE}" srcId="{AE7149A9-9FF1-4BC7-A9B0-864658676858}" destId="{1A216870-D6F7-4D66-A094-588822CCF570}" srcOrd="0" destOrd="0" parTransId="{8701F5BB-2396-4DB8-AAF2-E26EBDC9C0C1}" sibTransId="{93397BBF-3108-4AF5-828D-8829A68B15FB}"/>
    <dgm:cxn modelId="{57B59BCC-6E28-4771-BB18-F40FDDBB645C}" type="presParOf" srcId="{DFE51E4D-67D7-461D-B962-7992680D899D}" destId="{7068136C-FF14-4FCE-B5A2-FD4C4AD2ABD2}" srcOrd="0" destOrd="0" presId="urn:microsoft.com/office/officeart/2005/8/layout/hList1"/>
    <dgm:cxn modelId="{BDC37653-DF6C-48C9-B366-F0FF14884AB9}" type="presParOf" srcId="{7068136C-FF14-4FCE-B5A2-FD4C4AD2ABD2}" destId="{76BB71A2-518B-429D-99EF-AA5EE485F218}" srcOrd="0" destOrd="0" presId="urn:microsoft.com/office/officeart/2005/8/layout/hList1"/>
    <dgm:cxn modelId="{9AA81EA4-F7DE-415B-9B78-1968933AEAC1}" type="presParOf" srcId="{7068136C-FF14-4FCE-B5A2-FD4C4AD2ABD2}" destId="{B8D9DD52-0F0A-4117-98D6-DC5A1084E6D5}" srcOrd="1" destOrd="0" presId="urn:microsoft.com/office/officeart/2005/8/layout/hList1"/>
    <dgm:cxn modelId="{37ECBD39-52AF-4E1C-8889-DAB25D107C8D}" type="presParOf" srcId="{DFE51E4D-67D7-461D-B962-7992680D899D}" destId="{BD7BCB31-B492-41AE-A71C-1BC5AC693628}" srcOrd="1" destOrd="0" presId="urn:microsoft.com/office/officeart/2005/8/layout/hList1"/>
    <dgm:cxn modelId="{84012CCC-0645-4F53-BC79-6B46F6C7219B}" type="presParOf" srcId="{DFE51E4D-67D7-461D-B962-7992680D899D}" destId="{C1AC2507-5D66-4164-967E-0A3DF2D38DEB}" srcOrd="2" destOrd="0" presId="urn:microsoft.com/office/officeart/2005/8/layout/hList1"/>
    <dgm:cxn modelId="{BD2A35D6-C70C-4EDF-A3AB-10CE027E3B20}" type="presParOf" srcId="{C1AC2507-5D66-4164-967E-0A3DF2D38DEB}" destId="{EBB6EC66-42C3-4150-9311-1017CAB646E6}" srcOrd="0" destOrd="0" presId="urn:microsoft.com/office/officeart/2005/8/layout/hList1"/>
    <dgm:cxn modelId="{C2B43843-4BB4-4115-BCA1-AC8420A92ECF}" type="presParOf" srcId="{C1AC2507-5D66-4164-967E-0A3DF2D38DEB}" destId="{755D6BD3-70C4-4808-B1D5-48BCD1E136E4}" srcOrd="1" destOrd="0" presId="urn:microsoft.com/office/officeart/2005/8/layout/hList1"/>
    <dgm:cxn modelId="{F808B08F-B88B-4B24-8423-1844EE8F909A}" type="presParOf" srcId="{DFE51E4D-67D7-461D-B962-7992680D899D}" destId="{91F7D605-0A2E-4D32-B3EC-180D822DD375}" srcOrd="3" destOrd="0" presId="urn:microsoft.com/office/officeart/2005/8/layout/hList1"/>
    <dgm:cxn modelId="{9A55DF64-4CD1-4834-BCA2-A5AF4851F560}" type="presParOf" srcId="{DFE51E4D-67D7-461D-B962-7992680D899D}" destId="{1BDE6D65-2B7C-4F9F-AA9A-1C2E1B7DA270}" srcOrd="4" destOrd="0" presId="urn:microsoft.com/office/officeart/2005/8/layout/hList1"/>
    <dgm:cxn modelId="{E59A1D98-1CF6-4976-B2EF-760A5ED6476B}" type="presParOf" srcId="{1BDE6D65-2B7C-4F9F-AA9A-1C2E1B7DA270}" destId="{FD8898B3-857B-4373-8213-45B9BA41F133}" srcOrd="0" destOrd="0" presId="urn:microsoft.com/office/officeart/2005/8/layout/hList1"/>
    <dgm:cxn modelId="{8D99B4AB-1614-421C-8135-C44EAF1315D8}" type="presParOf" srcId="{1BDE6D65-2B7C-4F9F-AA9A-1C2E1B7DA270}" destId="{92CF38C3-3485-433F-8815-4C633FBC5B6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72960B-6E79-4142-A58F-74EBCCE64CC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DFF486D-B697-4760-B684-3A83049A7CEB}">
      <dgm:prSet phldrT="[Text]"/>
      <dgm:spPr/>
      <dgm:t>
        <a:bodyPr/>
        <a:lstStyle/>
        <a:p>
          <a:r>
            <a:rPr lang="en-US" dirty="0"/>
            <a:t>A. Planning email messages</a:t>
          </a:r>
        </a:p>
      </dgm:t>
    </dgm:pt>
    <dgm:pt modelId="{42B301A4-B0CE-4096-BA0E-E16A68B332CA}" type="parTrans" cxnId="{3A3459F7-0905-4CE0-B7C3-7F177F4580C2}">
      <dgm:prSet/>
      <dgm:spPr/>
      <dgm:t>
        <a:bodyPr/>
        <a:lstStyle/>
        <a:p>
          <a:endParaRPr lang="en-US"/>
        </a:p>
      </dgm:t>
    </dgm:pt>
    <dgm:pt modelId="{BC700386-5BC1-4E23-9522-58741F0FFEC3}" type="sibTrans" cxnId="{3A3459F7-0905-4CE0-B7C3-7F177F4580C2}">
      <dgm:prSet/>
      <dgm:spPr/>
      <dgm:t>
        <a:bodyPr/>
        <a:lstStyle/>
        <a:p>
          <a:endParaRPr lang="en-US"/>
        </a:p>
      </dgm:t>
    </dgm:pt>
    <dgm:pt modelId="{B6A23F70-F7DD-4A34-B4EA-37092D9864F1}">
      <dgm:prSet phldrT="[Text]" custT="1"/>
      <dgm:spPr/>
      <dgm:t>
        <a:bodyPr/>
        <a:lstStyle/>
        <a:p>
          <a:pPr>
            <a:buNone/>
          </a:pPr>
          <a:r>
            <a:rPr lang="en-US" sz="1400" dirty="0"/>
            <a:t>●● Make sure every email message you send is necessary.</a:t>
          </a:r>
        </a:p>
      </dgm:t>
    </dgm:pt>
    <dgm:pt modelId="{71F8085A-21F4-4580-9433-D026EC37C171}" type="parTrans" cxnId="{57665B1A-0030-495D-92D1-DC357350BB09}">
      <dgm:prSet/>
      <dgm:spPr/>
      <dgm:t>
        <a:bodyPr/>
        <a:lstStyle/>
        <a:p>
          <a:endParaRPr lang="en-US"/>
        </a:p>
      </dgm:t>
    </dgm:pt>
    <dgm:pt modelId="{392CFF3A-D4FE-49AD-A21D-57DDF771513E}" type="sibTrans" cxnId="{57665B1A-0030-495D-92D1-DC357350BB09}">
      <dgm:prSet/>
      <dgm:spPr/>
      <dgm:t>
        <a:bodyPr/>
        <a:lstStyle/>
        <a:p>
          <a:endParaRPr lang="en-US"/>
        </a:p>
      </dgm:t>
    </dgm:pt>
    <dgm:pt modelId="{1E19E1E4-AA9B-47AB-A00E-568B8767FD7B}">
      <dgm:prSet phldrT="[Text]"/>
      <dgm:spPr/>
      <dgm:t>
        <a:bodyPr/>
        <a:lstStyle/>
        <a:p>
          <a:r>
            <a:rPr lang="en-US" dirty="0"/>
            <a:t>B. Writing email messages</a:t>
          </a:r>
        </a:p>
      </dgm:t>
    </dgm:pt>
    <dgm:pt modelId="{27022E71-7F6B-4B0D-A51B-8D6DD8124D59}" type="parTrans" cxnId="{FB437AA3-1A99-4111-9D22-B83E7EE4925C}">
      <dgm:prSet/>
      <dgm:spPr/>
      <dgm:t>
        <a:bodyPr/>
        <a:lstStyle/>
        <a:p>
          <a:endParaRPr lang="en-US"/>
        </a:p>
      </dgm:t>
    </dgm:pt>
    <dgm:pt modelId="{9E9548AA-341E-4A42-8D6B-E60BD109DAEB}" type="sibTrans" cxnId="{FB437AA3-1A99-4111-9D22-B83E7EE4925C}">
      <dgm:prSet/>
      <dgm:spPr/>
      <dgm:t>
        <a:bodyPr/>
        <a:lstStyle/>
        <a:p>
          <a:endParaRPr lang="en-US"/>
        </a:p>
      </dgm:t>
    </dgm:pt>
    <dgm:pt modelId="{C37B640C-6DB9-4565-ADFF-30E0CC071EBD}">
      <dgm:prSet phldrT="[Text]" custT="1"/>
      <dgm:spPr/>
      <dgm:t>
        <a:bodyPr/>
        <a:lstStyle/>
        <a:p>
          <a:pPr>
            <a:buNone/>
          </a:pPr>
          <a:r>
            <a:rPr lang="en-US" sz="1200" dirty="0"/>
            <a:t>●● Remember that business email is more formal than</a:t>
          </a:r>
        </a:p>
      </dgm:t>
    </dgm:pt>
    <dgm:pt modelId="{57065509-4475-464C-85FC-37F62F698C63}" type="parTrans" cxnId="{AAFED0B7-3E13-4A9F-9058-6B9BCA3D93E8}">
      <dgm:prSet/>
      <dgm:spPr/>
      <dgm:t>
        <a:bodyPr/>
        <a:lstStyle/>
        <a:p>
          <a:endParaRPr lang="en-US"/>
        </a:p>
      </dgm:t>
    </dgm:pt>
    <dgm:pt modelId="{8920CEF0-7E9C-4C72-9D88-F076BD10E90D}" type="sibTrans" cxnId="{AAFED0B7-3E13-4A9F-9058-6B9BCA3D93E8}">
      <dgm:prSet/>
      <dgm:spPr/>
      <dgm:t>
        <a:bodyPr/>
        <a:lstStyle/>
        <a:p>
          <a:endParaRPr lang="en-US"/>
        </a:p>
      </dgm:t>
    </dgm:pt>
    <dgm:pt modelId="{12F5991A-AC44-4456-8FBA-B6888B75C178}">
      <dgm:prSet phldrT="[Text]"/>
      <dgm:spPr/>
      <dgm:t>
        <a:bodyPr/>
        <a:lstStyle/>
        <a:p>
          <a:r>
            <a:rPr lang="en-US" dirty="0"/>
            <a:t>C. Completing email messages</a:t>
          </a:r>
        </a:p>
      </dgm:t>
    </dgm:pt>
    <dgm:pt modelId="{B3334886-E0C1-414D-87DE-97688DF263F9}" type="parTrans" cxnId="{468A0CD6-B235-4DB2-97EF-036DDDD0E5F9}">
      <dgm:prSet/>
      <dgm:spPr/>
      <dgm:t>
        <a:bodyPr/>
        <a:lstStyle/>
        <a:p>
          <a:endParaRPr lang="en-US"/>
        </a:p>
      </dgm:t>
    </dgm:pt>
    <dgm:pt modelId="{AC6F4B52-1795-468F-9DC8-BE2CCB38FDEB}" type="sibTrans" cxnId="{468A0CD6-B235-4DB2-97EF-036DDDD0E5F9}">
      <dgm:prSet/>
      <dgm:spPr/>
      <dgm:t>
        <a:bodyPr/>
        <a:lstStyle/>
        <a:p>
          <a:endParaRPr lang="en-US"/>
        </a:p>
      </dgm:t>
    </dgm:pt>
    <dgm:pt modelId="{97684F6D-C364-442B-B667-EAC07F65D0EA}">
      <dgm:prSet phldrT="[Text]" custT="1"/>
      <dgm:spPr/>
      <dgm:t>
        <a:bodyPr/>
        <a:lstStyle/>
        <a:p>
          <a:pPr>
            <a:buNone/>
          </a:pPr>
          <a:r>
            <a:rPr lang="en-US" sz="1400" dirty="0"/>
            <a:t>●● Revise and proofread carefully to avoid embarrassing</a:t>
          </a:r>
        </a:p>
      </dgm:t>
    </dgm:pt>
    <dgm:pt modelId="{284D2479-9846-46D9-A082-1AEA44E921DB}" type="parTrans" cxnId="{729EB99C-C158-4DCA-BF95-997F19CB68E3}">
      <dgm:prSet/>
      <dgm:spPr/>
      <dgm:t>
        <a:bodyPr/>
        <a:lstStyle/>
        <a:p>
          <a:endParaRPr lang="en-US"/>
        </a:p>
      </dgm:t>
    </dgm:pt>
    <dgm:pt modelId="{FD2BF574-73C0-41DD-A9B9-A7ED5823B9BF}" type="sibTrans" cxnId="{729EB99C-C158-4DCA-BF95-997F19CB68E3}">
      <dgm:prSet/>
      <dgm:spPr/>
      <dgm:t>
        <a:bodyPr/>
        <a:lstStyle/>
        <a:p>
          <a:endParaRPr lang="en-US"/>
        </a:p>
      </dgm:t>
    </dgm:pt>
    <dgm:pt modelId="{B2179B82-095F-4B98-A476-A6014E4DEEDA}">
      <dgm:prSet phldrT="[Text]" phldr="1"/>
      <dgm:spPr/>
      <dgm:t>
        <a:bodyPr/>
        <a:lstStyle/>
        <a:p>
          <a:pPr>
            <a:buNone/>
          </a:pPr>
          <a:endParaRPr lang="en-US" sz="1400" dirty="0"/>
        </a:p>
      </dgm:t>
    </dgm:pt>
    <dgm:pt modelId="{727B7194-062F-4385-84F2-D2D6F61F356F}" type="parTrans" cxnId="{57E51387-4E4D-4BD3-967F-284F5F3ECDD4}">
      <dgm:prSet/>
      <dgm:spPr/>
      <dgm:t>
        <a:bodyPr/>
        <a:lstStyle/>
        <a:p>
          <a:endParaRPr lang="en-US"/>
        </a:p>
      </dgm:t>
    </dgm:pt>
    <dgm:pt modelId="{1D8225E1-FA69-4F30-9A9C-DB4C7C0848CF}" type="sibTrans" cxnId="{57E51387-4E4D-4BD3-967F-284F5F3ECDD4}">
      <dgm:prSet/>
      <dgm:spPr/>
      <dgm:t>
        <a:bodyPr/>
        <a:lstStyle/>
        <a:p>
          <a:endParaRPr lang="en-US"/>
        </a:p>
      </dgm:t>
    </dgm:pt>
    <dgm:pt modelId="{220F5158-B3C4-446D-A275-B6FE3DCFA33E}">
      <dgm:prSet custT="1"/>
      <dgm:spPr/>
      <dgm:t>
        <a:bodyPr/>
        <a:lstStyle/>
        <a:p>
          <a:pPr>
            <a:buNone/>
          </a:pPr>
          <a:r>
            <a:rPr lang="en-US" sz="1400" dirty="0"/>
            <a:t>●● Don’t cc or bcc anyone who doesn’t really need to see</a:t>
          </a:r>
        </a:p>
      </dgm:t>
    </dgm:pt>
    <dgm:pt modelId="{DF93CBF4-BED3-43D5-B9F7-F4E48AC93975}" type="parTrans" cxnId="{C3A254D0-3EB1-49AC-A4BA-BF27C521050F}">
      <dgm:prSet/>
      <dgm:spPr/>
      <dgm:t>
        <a:bodyPr/>
        <a:lstStyle/>
        <a:p>
          <a:endParaRPr lang="en-US"/>
        </a:p>
      </dgm:t>
    </dgm:pt>
    <dgm:pt modelId="{EEB65363-CEA8-49C2-A6B6-778086FCE5DB}" type="sibTrans" cxnId="{C3A254D0-3EB1-49AC-A4BA-BF27C521050F}">
      <dgm:prSet/>
      <dgm:spPr/>
      <dgm:t>
        <a:bodyPr/>
        <a:lstStyle/>
        <a:p>
          <a:endParaRPr lang="en-US"/>
        </a:p>
      </dgm:t>
    </dgm:pt>
    <dgm:pt modelId="{35C5397F-5032-4AE5-8DB2-11B5B04751B0}">
      <dgm:prSet custT="1"/>
      <dgm:spPr/>
      <dgm:t>
        <a:bodyPr/>
        <a:lstStyle/>
        <a:p>
          <a:pPr>
            <a:buNone/>
          </a:pPr>
          <a:r>
            <a:rPr lang="en-US" sz="1400" dirty="0"/>
            <a:t>the message.</a:t>
          </a:r>
        </a:p>
      </dgm:t>
    </dgm:pt>
    <dgm:pt modelId="{2D88852B-8CD8-4936-9790-D2CC7D22AB4F}" type="parTrans" cxnId="{179D7A61-4324-42F3-A115-1D7844FC9529}">
      <dgm:prSet/>
      <dgm:spPr/>
      <dgm:t>
        <a:bodyPr/>
        <a:lstStyle/>
        <a:p>
          <a:endParaRPr lang="en-US"/>
        </a:p>
      </dgm:t>
    </dgm:pt>
    <dgm:pt modelId="{82060429-0D1A-4997-923E-09978C8E1EA3}" type="sibTrans" cxnId="{179D7A61-4324-42F3-A115-1D7844FC9529}">
      <dgm:prSet/>
      <dgm:spPr/>
      <dgm:t>
        <a:bodyPr/>
        <a:lstStyle/>
        <a:p>
          <a:endParaRPr lang="en-US"/>
        </a:p>
      </dgm:t>
    </dgm:pt>
    <dgm:pt modelId="{97ADD5AD-F486-4FAB-ACFD-94834A028B47}">
      <dgm:prSet custT="1"/>
      <dgm:spPr/>
      <dgm:t>
        <a:bodyPr/>
        <a:lstStyle/>
        <a:p>
          <a:pPr>
            <a:buNone/>
          </a:pPr>
          <a:r>
            <a:rPr lang="en-US" sz="1400"/>
            <a:t>●● Follow company email policy; understand the restrictions</a:t>
          </a:r>
        </a:p>
      </dgm:t>
    </dgm:pt>
    <dgm:pt modelId="{8303CCAC-724C-4783-BA16-60E506C78F37}" type="parTrans" cxnId="{AB7402D5-05ED-4270-9BDE-A37CC57EEC22}">
      <dgm:prSet/>
      <dgm:spPr/>
      <dgm:t>
        <a:bodyPr/>
        <a:lstStyle/>
        <a:p>
          <a:endParaRPr lang="en-US"/>
        </a:p>
      </dgm:t>
    </dgm:pt>
    <dgm:pt modelId="{3F8B891D-1083-47BF-AD02-7B3224520097}" type="sibTrans" cxnId="{AB7402D5-05ED-4270-9BDE-A37CC57EEC22}">
      <dgm:prSet/>
      <dgm:spPr/>
      <dgm:t>
        <a:bodyPr/>
        <a:lstStyle/>
        <a:p>
          <a:endParaRPr lang="en-US"/>
        </a:p>
      </dgm:t>
    </dgm:pt>
    <dgm:pt modelId="{FBE5E1C4-8001-43C2-8C2D-899EAFB90492}">
      <dgm:prSet custT="1"/>
      <dgm:spPr/>
      <dgm:t>
        <a:bodyPr/>
        <a:lstStyle/>
        <a:p>
          <a:pPr>
            <a:buNone/>
          </a:pPr>
          <a:r>
            <a:rPr lang="en-US" sz="1400" dirty="0"/>
            <a:t>your company places on email usage.</a:t>
          </a:r>
        </a:p>
      </dgm:t>
    </dgm:pt>
    <dgm:pt modelId="{DDD4382B-91E9-4E08-AE0A-C89F4FD1EA21}" type="parTrans" cxnId="{8D146A57-050C-4E49-89EC-476F03800F3A}">
      <dgm:prSet/>
      <dgm:spPr/>
      <dgm:t>
        <a:bodyPr/>
        <a:lstStyle/>
        <a:p>
          <a:endParaRPr lang="en-US"/>
        </a:p>
      </dgm:t>
    </dgm:pt>
    <dgm:pt modelId="{61605564-10D0-415B-9C02-04902BEAAB17}" type="sibTrans" cxnId="{8D146A57-050C-4E49-89EC-476F03800F3A}">
      <dgm:prSet/>
      <dgm:spPr/>
      <dgm:t>
        <a:bodyPr/>
        <a:lstStyle/>
        <a:p>
          <a:endParaRPr lang="en-US"/>
        </a:p>
      </dgm:t>
    </dgm:pt>
    <dgm:pt modelId="{B176F60D-88EF-42D7-AE4A-033BC5E53922}">
      <dgm:prSet custT="1"/>
      <dgm:spPr/>
      <dgm:t>
        <a:bodyPr/>
        <a:lstStyle/>
        <a:p>
          <a:pPr>
            <a:buNone/>
          </a:pPr>
          <a:r>
            <a:rPr lang="en-US" sz="1400"/>
            <a:t>●● Practice good email hygiene by not opening suspicious</a:t>
          </a:r>
        </a:p>
      </dgm:t>
    </dgm:pt>
    <dgm:pt modelId="{C980419F-0637-46CF-A4F1-E28AAE6F9CA0}" type="parTrans" cxnId="{77EA36B9-FD58-4CF2-BF20-E55DAFE4B4CA}">
      <dgm:prSet/>
      <dgm:spPr/>
      <dgm:t>
        <a:bodyPr/>
        <a:lstStyle/>
        <a:p>
          <a:endParaRPr lang="en-US"/>
        </a:p>
      </dgm:t>
    </dgm:pt>
    <dgm:pt modelId="{D7084A05-6D13-45DC-881C-C8E835D05C46}" type="sibTrans" cxnId="{77EA36B9-FD58-4CF2-BF20-E55DAFE4B4CA}">
      <dgm:prSet/>
      <dgm:spPr/>
      <dgm:t>
        <a:bodyPr/>
        <a:lstStyle/>
        <a:p>
          <a:endParaRPr lang="en-US"/>
        </a:p>
      </dgm:t>
    </dgm:pt>
    <dgm:pt modelId="{37D66ABB-8A16-43EB-98C1-E1BA5D9F694B}">
      <dgm:prSet custT="1"/>
      <dgm:spPr/>
      <dgm:t>
        <a:bodyPr/>
        <a:lstStyle/>
        <a:p>
          <a:pPr>
            <a:buNone/>
          </a:pPr>
          <a:r>
            <a:rPr lang="en-US" sz="1400" dirty="0"/>
            <a:t>messages, keeping virus protection up to date,</a:t>
          </a:r>
        </a:p>
      </dgm:t>
    </dgm:pt>
    <dgm:pt modelId="{A8336369-7199-4162-82C3-1E3CFEC08DA7}" type="parTrans" cxnId="{447CF2A2-E72A-43F1-8BDF-652AA1BF79C2}">
      <dgm:prSet/>
      <dgm:spPr/>
      <dgm:t>
        <a:bodyPr/>
        <a:lstStyle/>
        <a:p>
          <a:endParaRPr lang="en-US"/>
        </a:p>
      </dgm:t>
    </dgm:pt>
    <dgm:pt modelId="{BCF236A9-A3F2-4C7F-BDA4-EE42AAC8D363}" type="sibTrans" cxnId="{447CF2A2-E72A-43F1-8BDF-652AA1BF79C2}">
      <dgm:prSet/>
      <dgm:spPr/>
      <dgm:t>
        <a:bodyPr/>
        <a:lstStyle/>
        <a:p>
          <a:endParaRPr lang="en-US"/>
        </a:p>
      </dgm:t>
    </dgm:pt>
    <dgm:pt modelId="{E453A60C-3238-435D-BA52-47E4E215FAD6}">
      <dgm:prSet custT="1"/>
      <dgm:spPr/>
      <dgm:t>
        <a:bodyPr/>
        <a:lstStyle/>
        <a:p>
          <a:pPr>
            <a:buNone/>
          </a:pPr>
          <a:r>
            <a:rPr lang="en-US" sz="1400" dirty="0"/>
            <a:t>and following other company guidelines.</a:t>
          </a:r>
        </a:p>
      </dgm:t>
    </dgm:pt>
    <dgm:pt modelId="{0F08217E-49C8-4D84-BD5E-AC33646EB0F2}" type="parTrans" cxnId="{61222FC0-1A69-4A16-BB71-59F3D9C79217}">
      <dgm:prSet/>
      <dgm:spPr/>
      <dgm:t>
        <a:bodyPr/>
        <a:lstStyle/>
        <a:p>
          <a:endParaRPr lang="en-US"/>
        </a:p>
      </dgm:t>
    </dgm:pt>
    <dgm:pt modelId="{3431D5A5-FF1D-4EAB-B36E-2E176DEBD21A}" type="sibTrans" cxnId="{61222FC0-1A69-4A16-BB71-59F3D9C79217}">
      <dgm:prSet/>
      <dgm:spPr/>
      <dgm:t>
        <a:bodyPr/>
        <a:lstStyle/>
        <a:p>
          <a:endParaRPr lang="en-US"/>
        </a:p>
      </dgm:t>
    </dgm:pt>
    <dgm:pt modelId="{E702CA33-29C9-4C2D-A7A3-B3ACD0BA1398}">
      <dgm:prSet custT="1"/>
      <dgm:spPr/>
      <dgm:t>
        <a:bodyPr/>
        <a:lstStyle/>
        <a:p>
          <a:pPr>
            <a:buNone/>
          </a:pPr>
          <a:r>
            <a:rPr lang="en-US" sz="1400" dirty="0"/>
            <a:t>●● Follow the chain of command.</a:t>
          </a:r>
        </a:p>
      </dgm:t>
    </dgm:pt>
    <dgm:pt modelId="{D25E86A5-1B16-4DF8-9061-4E2C9C6AA9C5}" type="parTrans" cxnId="{E178C144-4529-4E2C-8285-0180E355588A}">
      <dgm:prSet/>
      <dgm:spPr/>
      <dgm:t>
        <a:bodyPr/>
        <a:lstStyle/>
        <a:p>
          <a:endParaRPr lang="en-US"/>
        </a:p>
      </dgm:t>
    </dgm:pt>
    <dgm:pt modelId="{67755429-9250-4247-8B92-1CD3329EE05F}" type="sibTrans" cxnId="{E178C144-4529-4E2C-8285-0180E355588A}">
      <dgm:prSet/>
      <dgm:spPr/>
      <dgm:t>
        <a:bodyPr/>
        <a:lstStyle/>
        <a:p>
          <a:endParaRPr lang="en-US"/>
        </a:p>
      </dgm:t>
    </dgm:pt>
    <dgm:pt modelId="{C6680CE6-9825-410D-BCD7-3BFEBC81469B}">
      <dgm:prSet custT="1"/>
      <dgm:spPr/>
      <dgm:t>
        <a:bodyPr/>
        <a:lstStyle/>
        <a:p>
          <a:pPr>
            <a:buNone/>
          </a:pPr>
          <a:r>
            <a:rPr lang="en-US" sz="1200"/>
            <a:t>personal email.</a:t>
          </a:r>
        </a:p>
      </dgm:t>
    </dgm:pt>
    <dgm:pt modelId="{4DFBC85A-2180-4B2F-94D7-76DAC1ECB5F5}" type="parTrans" cxnId="{DA052994-6DF9-4E7E-91E7-71F36AB65911}">
      <dgm:prSet/>
      <dgm:spPr/>
      <dgm:t>
        <a:bodyPr/>
        <a:lstStyle/>
        <a:p>
          <a:endParaRPr lang="en-US"/>
        </a:p>
      </dgm:t>
    </dgm:pt>
    <dgm:pt modelId="{1C54396F-FAE6-4ED9-8677-CC94EE129496}" type="sibTrans" cxnId="{DA052994-6DF9-4E7E-91E7-71F36AB65911}">
      <dgm:prSet/>
      <dgm:spPr/>
      <dgm:t>
        <a:bodyPr/>
        <a:lstStyle/>
        <a:p>
          <a:endParaRPr lang="en-US"/>
        </a:p>
      </dgm:t>
    </dgm:pt>
    <dgm:pt modelId="{E8CC172A-FEC4-4013-87C0-52C4EC4074A5}">
      <dgm:prSet custT="1"/>
      <dgm:spPr/>
      <dgm:t>
        <a:bodyPr/>
        <a:lstStyle/>
        <a:p>
          <a:pPr>
            <a:buNone/>
          </a:pPr>
          <a:r>
            <a:rPr lang="en-US" sz="1200" dirty="0"/>
            <a:t>●● Recognize that email messages carry the same legal</a:t>
          </a:r>
        </a:p>
      </dgm:t>
    </dgm:pt>
    <dgm:pt modelId="{7671B6F1-0097-4BAF-A80D-E1502B434A34}" type="parTrans" cxnId="{D9B17FDF-E652-4692-8F11-16F3E1DD6901}">
      <dgm:prSet/>
      <dgm:spPr/>
      <dgm:t>
        <a:bodyPr/>
        <a:lstStyle/>
        <a:p>
          <a:endParaRPr lang="en-US"/>
        </a:p>
      </dgm:t>
    </dgm:pt>
    <dgm:pt modelId="{4C8C9AD5-86D6-459A-90F1-368835129908}" type="sibTrans" cxnId="{D9B17FDF-E652-4692-8F11-16F3E1DD6901}">
      <dgm:prSet/>
      <dgm:spPr/>
      <dgm:t>
        <a:bodyPr/>
        <a:lstStyle/>
        <a:p>
          <a:endParaRPr lang="en-US"/>
        </a:p>
      </dgm:t>
    </dgm:pt>
    <dgm:pt modelId="{47EEB7CE-0E01-42DC-93F1-A2563BE67C85}">
      <dgm:prSet custT="1"/>
      <dgm:spPr/>
      <dgm:t>
        <a:bodyPr/>
        <a:lstStyle/>
        <a:p>
          <a:pPr>
            <a:buNone/>
          </a:pPr>
          <a:r>
            <a:rPr lang="en-US" sz="1200"/>
            <a:t>weight as other business documents.</a:t>
          </a:r>
        </a:p>
      </dgm:t>
    </dgm:pt>
    <dgm:pt modelId="{7C75A0C4-F7E7-4FF3-8BFF-272CD82B1122}" type="parTrans" cxnId="{513C875D-2F02-4DD6-852B-440B1B0A883B}">
      <dgm:prSet/>
      <dgm:spPr/>
      <dgm:t>
        <a:bodyPr/>
        <a:lstStyle/>
        <a:p>
          <a:endParaRPr lang="en-US"/>
        </a:p>
      </dgm:t>
    </dgm:pt>
    <dgm:pt modelId="{85BDDB78-8510-4E52-9128-BBB48036FE9A}" type="sibTrans" cxnId="{513C875D-2F02-4DD6-852B-440B1B0A883B}">
      <dgm:prSet/>
      <dgm:spPr/>
      <dgm:t>
        <a:bodyPr/>
        <a:lstStyle/>
        <a:p>
          <a:endParaRPr lang="en-US"/>
        </a:p>
      </dgm:t>
    </dgm:pt>
    <dgm:pt modelId="{DD78C4FB-F3AC-4C47-B3E3-36092726BD50}">
      <dgm:prSet custT="1"/>
      <dgm:spPr/>
      <dgm:t>
        <a:bodyPr/>
        <a:lstStyle/>
        <a:p>
          <a:pPr>
            <a:buNone/>
          </a:pPr>
          <a:r>
            <a:rPr lang="en-US" sz="1200"/>
            <a:t>●● Pay attention to the quality of your writing and use</a:t>
          </a:r>
        </a:p>
      </dgm:t>
    </dgm:pt>
    <dgm:pt modelId="{C1B99703-1B15-48C1-8D54-26767A478767}" type="parTrans" cxnId="{37EA5C6A-D290-48C0-8900-A5DBBF9C1F5C}">
      <dgm:prSet/>
      <dgm:spPr/>
      <dgm:t>
        <a:bodyPr/>
        <a:lstStyle/>
        <a:p>
          <a:endParaRPr lang="en-US"/>
        </a:p>
      </dgm:t>
    </dgm:pt>
    <dgm:pt modelId="{97FB2DA5-64E3-4F53-A405-003874FD8CE6}" type="sibTrans" cxnId="{37EA5C6A-D290-48C0-8900-A5DBBF9C1F5C}">
      <dgm:prSet/>
      <dgm:spPr/>
      <dgm:t>
        <a:bodyPr/>
        <a:lstStyle/>
        <a:p>
          <a:endParaRPr lang="en-US"/>
        </a:p>
      </dgm:t>
    </dgm:pt>
    <dgm:pt modelId="{E8B58F02-9D23-467D-ADB4-1A17B1093E47}">
      <dgm:prSet custT="1"/>
      <dgm:spPr/>
      <dgm:t>
        <a:bodyPr/>
        <a:lstStyle/>
        <a:p>
          <a:pPr>
            <a:buNone/>
          </a:pPr>
          <a:r>
            <a:rPr lang="en-US" sz="1200"/>
            <a:t>correct grammar, spelling, and punctuation.</a:t>
          </a:r>
        </a:p>
      </dgm:t>
    </dgm:pt>
    <dgm:pt modelId="{B01448AB-6ABC-4BC1-8A50-C3AD22646ED4}" type="parTrans" cxnId="{491EA17D-98BA-4D7A-A348-CB19E15E9573}">
      <dgm:prSet/>
      <dgm:spPr/>
      <dgm:t>
        <a:bodyPr/>
        <a:lstStyle/>
        <a:p>
          <a:endParaRPr lang="en-US"/>
        </a:p>
      </dgm:t>
    </dgm:pt>
    <dgm:pt modelId="{91705FDE-50FB-4D8E-986A-FE0C1B86C3A8}" type="sibTrans" cxnId="{491EA17D-98BA-4D7A-A348-CB19E15E9573}">
      <dgm:prSet/>
      <dgm:spPr/>
      <dgm:t>
        <a:bodyPr/>
        <a:lstStyle/>
        <a:p>
          <a:endParaRPr lang="en-US"/>
        </a:p>
      </dgm:t>
    </dgm:pt>
    <dgm:pt modelId="{460D9F93-6408-4770-A035-DE8F42DFE16A}">
      <dgm:prSet custT="1"/>
      <dgm:spPr/>
      <dgm:t>
        <a:bodyPr/>
        <a:lstStyle/>
        <a:p>
          <a:pPr>
            <a:buNone/>
          </a:pPr>
          <a:r>
            <a:rPr lang="en-US" sz="1200"/>
            <a:t>●● Make your subject lines informative by clearly identifying</a:t>
          </a:r>
        </a:p>
      </dgm:t>
    </dgm:pt>
    <dgm:pt modelId="{8F680BF0-5396-4B70-B8F8-AC53BAEF35D6}" type="parTrans" cxnId="{4072EE66-6BE0-479D-8404-3BB77BBC51F8}">
      <dgm:prSet/>
      <dgm:spPr/>
      <dgm:t>
        <a:bodyPr/>
        <a:lstStyle/>
        <a:p>
          <a:endParaRPr lang="en-US"/>
        </a:p>
      </dgm:t>
    </dgm:pt>
    <dgm:pt modelId="{EC57442D-773A-43D2-AB49-C0B6237842B2}" type="sibTrans" cxnId="{4072EE66-6BE0-479D-8404-3BB77BBC51F8}">
      <dgm:prSet/>
      <dgm:spPr/>
      <dgm:t>
        <a:bodyPr/>
        <a:lstStyle/>
        <a:p>
          <a:endParaRPr lang="en-US"/>
        </a:p>
      </dgm:t>
    </dgm:pt>
    <dgm:pt modelId="{2373BDFB-623F-422A-A820-76423DF39925}">
      <dgm:prSet custT="1"/>
      <dgm:spPr/>
      <dgm:t>
        <a:bodyPr/>
        <a:lstStyle/>
        <a:p>
          <a:pPr>
            <a:buNone/>
          </a:pPr>
          <a:r>
            <a:rPr lang="en-US" sz="1200" dirty="0"/>
            <a:t>the purpose of your message.</a:t>
          </a:r>
        </a:p>
      </dgm:t>
    </dgm:pt>
    <dgm:pt modelId="{52B8CF63-F4EF-4FD9-A572-5086B4DB48E6}" type="parTrans" cxnId="{EF8E105E-07EB-4037-A079-E2D1EE8FD462}">
      <dgm:prSet/>
      <dgm:spPr/>
      <dgm:t>
        <a:bodyPr/>
        <a:lstStyle/>
        <a:p>
          <a:endParaRPr lang="en-US"/>
        </a:p>
      </dgm:t>
    </dgm:pt>
    <dgm:pt modelId="{14DC6D48-4344-4338-8833-EF3BFF1855E3}" type="sibTrans" cxnId="{EF8E105E-07EB-4037-A079-E2D1EE8FD462}">
      <dgm:prSet/>
      <dgm:spPr/>
      <dgm:t>
        <a:bodyPr/>
        <a:lstStyle/>
        <a:p>
          <a:endParaRPr lang="en-US"/>
        </a:p>
      </dgm:t>
    </dgm:pt>
    <dgm:pt modelId="{58246973-CD5E-479B-B40E-7C047588F9FA}">
      <dgm:prSet custT="1"/>
      <dgm:spPr/>
      <dgm:t>
        <a:bodyPr/>
        <a:lstStyle/>
        <a:p>
          <a:pPr>
            <a:buNone/>
          </a:pPr>
          <a:r>
            <a:rPr lang="en-US" sz="1200"/>
            <a:t>●● Make your subject lines compelling by wording them</a:t>
          </a:r>
        </a:p>
      </dgm:t>
    </dgm:pt>
    <dgm:pt modelId="{3698CBCB-EC23-4FE0-A998-C697A3B04424}" type="parTrans" cxnId="{77916228-4DF8-4E59-A433-10BB8F1039E0}">
      <dgm:prSet/>
      <dgm:spPr/>
      <dgm:t>
        <a:bodyPr/>
        <a:lstStyle/>
        <a:p>
          <a:endParaRPr lang="en-US"/>
        </a:p>
      </dgm:t>
    </dgm:pt>
    <dgm:pt modelId="{44F41400-D848-405E-8F8D-635FD98F7175}" type="sibTrans" cxnId="{77916228-4DF8-4E59-A433-10BB8F1039E0}">
      <dgm:prSet/>
      <dgm:spPr/>
      <dgm:t>
        <a:bodyPr/>
        <a:lstStyle/>
        <a:p>
          <a:endParaRPr lang="en-US"/>
        </a:p>
      </dgm:t>
    </dgm:pt>
    <dgm:pt modelId="{70E1C74C-9629-4A02-91F0-D4AF15892EE8}">
      <dgm:prSet custT="1"/>
      <dgm:spPr/>
      <dgm:t>
        <a:bodyPr/>
        <a:lstStyle/>
        <a:p>
          <a:pPr>
            <a:buNone/>
          </a:pPr>
          <a:r>
            <a:rPr lang="en-US" sz="1200"/>
            <a:t>in a way that intrigues your audiences.</a:t>
          </a:r>
        </a:p>
      </dgm:t>
    </dgm:pt>
    <dgm:pt modelId="{1D79F9FA-535B-48F3-89C5-0D1DFB760904}" type="parTrans" cxnId="{750669B5-99F5-46BB-B95B-DF18BA99438D}">
      <dgm:prSet/>
      <dgm:spPr/>
      <dgm:t>
        <a:bodyPr/>
        <a:lstStyle/>
        <a:p>
          <a:endParaRPr lang="en-US"/>
        </a:p>
      </dgm:t>
    </dgm:pt>
    <dgm:pt modelId="{C2F22702-D2E4-4176-AA5F-6589A44515BA}" type="sibTrans" cxnId="{750669B5-99F5-46BB-B95B-DF18BA99438D}">
      <dgm:prSet/>
      <dgm:spPr/>
      <dgm:t>
        <a:bodyPr/>
        <a:lstStyle/>
        <a:p>
          <a:endParaRPr lang="en-US"/>
        </a:p>
      </dgm:t>
    </dgm:pt>
    <dgm:pt modelId="{A5B5607B-BA40-499B-BF48-C609FAB95AD2}">
      <dgm:prSet custT="1"/>
      <dgm:spPr/>
      <dgm:t>
        <a:bodyPr/>
        <a:lstStyle/>
        <a:p>
          <a:pPr>
            <a:buNone/>
          </a:pPr>
          <a:r>
            <a:rPr lang="en-US" sz="1200"/>
            <a:t>●● Use the first few words of the email body to catch the</a:t>
          </a:r>
        </a:p>
      </dgm:t>
    </dgm:pt>
    <dgm:pt modelId="{C5562A60-8CCC-46D9-A385-19703473ED81}" type="parTrans" cxnId="{DDD5617B-F643-459F-9121-EC9A239376B6}">
      <dgm:prSet/>
      <dgm:spPr/>
      <dgm:t>
        <a:bodyPr/>
        <a:lstStyle/>
        <a:p>
          <a:endParaRPr lang="en-US"/>
        </a:p>
      </dgm:t>
    </dgm:pt>
    <dgm:pt modelId="{C2853147-FEFF-464D-9B70-F44450B6630F}" type="sibTrans" cxnId="{DDD5617B-F643-459F-9121-EC9A239376B6}">
      <dgm:prSet/>
      <dgm:spPr/>
      <dgm:t>
        <a:bodyPr/>
        <a:lstStyle/>
        <a:p>
          <a:endParaRPr lang="en-US"/>
        </a:p>
      </dgm:t>
    </dgm:pt>
    <dgm:pt modelId="{A8B8E8C9-28A1-44D8-9C84-FB80B9056C4F}">
      <dgm:prSet custT="1"/>
      <dgm:spPr/>
      <dgm:t>
        <a:bodyPr/>
        <a:lstStyle/>
        <a:p>
          <a:pPr>
            <a:buNone/>
          </a:pPr>
          <a:r>
            <a:rPr lang="en-US" sz="1200" dirty="0"/>
            <a:t>reader’s attention.</a:t>
          </a:r>
        </a:p>
      </dgm:t>
    </dgm:pt>
    <dgm:pt modelId="{B4444CC6-FA1E-430F-8D91-0456C18960E6}" type="parTrans" cxnId="{DD8A3829-FBD2-4D64-90E4-E3E40C1D7DEE}">
      <dgm:prSet/>
      <dgm:spPr/>
      <dgm:t>
        <a:bodyPr/>
        <a:lstStyle/>
        <a:p>
          <a:endParaRPr lang="en-US"/>
        </a:p>
      </dgm:t>
    </dgm:pt>
    <dgm:pt modelId="{6658142E-8622-4AC5-B73B-89C92CF2B9DE}" type="sibTrans" cxnId="{DD8A3829-FBD2-4D64-90E4-E3E40C1D7DEE}">
      <dgm:prSet/>
      <dgm:spPr/>
      <dgm:t>
        <a:bodyPr/>
        <a:lstStyle/>
        <a:p>
          <a:endParaRPr lang="en-US"/>
        </a:p>
      </dgm:t>
    </dgm:pt>
    <dgm:pt modelId="{3669673E-DCF8-4AD1-9204-3DB980FCC95E}">
      <dgm:prSet custT="1"/>
      <dgm:spPr/>
      <dgm:t>
        <a:bodyPr/>
        <a:lstStyle/>
        <a:p>
          <a:pPr>
            <a:buNone/>
          </a:pPr>
          <a:r>
            <a:rPr lang="en-US" sz="1400"/>
            <a:t>mistakes.</a:t>
          </a:r>
        </a:p>
      </dgm:t>
    </dgm:pt>
    <dgm:pt modelId="{026E7348-89D5-4343-B148-BB02DF05723C}" type="parTrans" cxnId="{E7F501A9-5E51-4526-BE54-39AECA611DDB}">
      <dgm:prSet/>
      <dgm:spPr/>
      <dgm:t>
        <a:bodyPr/>
        <a:lstStyle/>
        <a:p>
          <a:endParaRPr lang="en-US"/>
        </a:p>
      </dgm:t>
    </dgm:pt>
    <dgm:pt modelId="{89A6A8B8-BBCD-42B1-AB77-48DC85E5FD02}" type="sibTrans" cxnId="{E7F501A9-5E51-4526-BE54-39AECA611DDB}">
      <dgm:prSet/>
      <dgm:spPr/>
      <dgm:t>
        <a:bodyPr/>
        <a:lstStyle/>
        <a:p>
          <a:endParaRPr lang="en-US"/>
        </a:p>
      </dgm:t>
    </dgm:pt>
    <dgm:pt modelId="{8BF73019-9797-4712-B225-2C5AB25B4F7E}">
      <dgm:prSet custT="1"/>
      <dgm:spPr/>
      <dgm:t>
        <a:bodyPr/>
        <a:lstStyle/>
        <a:p>
          <a:pPr>
            <a:buNone/>
          </a:pPr>
          <a:r>
            <a:rPr lang="en-US" sz="1400" dirty="0"/>
            <a:t>●● Keep the layout of your messages simple and clean,</a:t>
          </a:r>
        </a:p>
      </dgm:t>
    </dgm:pt>
    <dgm:pt modelId="{9C2BBC84-F19F-48D2-8ABF-826FC7663E90}" type="parTrans" cxnId="{82CF3570-E303-406A-8416-3BABF2829738}">
      <dgm:prSet/>
      <dgm:spPr/>
      <dgm:t>
        <a:bodyPr/>
        <a:lstStyle/>
        <a:p>
          <a:endParaRPr lang="en-US"/>
        </a:p>
      </dgm:t>
    </dgm:pt>
    <dgm:pt modelId="{AD606EF7-0889-40AA-90A2-793DE757551B}" type="sibTrans" cxnId="{82CF3570-E303-406A-8416-3BABF2829738}">
      <dgm:prSet/>
      <dgm:spPr/>
      <dgm:t>
        <a:bodyPr/>
        <a:lstStyle/>
        <a:p>
          <a:endParaRPr lang="en-US"/>
        </a:p>
      </dgm:t>
    </dgm:pt>
    <dgm:pt modelId="{454EA85C-A2D6-4112-808F-DA542CB55B31}">
      <dgm:prSet custT="1"/>
      <dgm:spPr/>
      <dgm:t>
        <a:bodyPr/>
        <a:lstStyle/>
        <a:p>
          <a:pPr>
            <a:buNone/>
          </a:pPr>
          <a:r>
            <a:rPr lang="en-US" sz="1400" dirty="0"/>
            <a:t>particularly for mobile recipients.</a:t>
          </a:r>
        </a:p>
      </dgm:t>
    </dgm:pt>
    <dgm:pt modelId="{F224BC4E-9BAB-4DA4-8C0E-3CE89DC96AB6}" type="parTrans" cxnId="{1FC72612-FC4D-44A0-A4AC-2B53AA3146CE}">
      <dgm:prSet/>
      <dgm:spPr/>
      <dgm:t>
        <a:bodyPr/>
        <a:lstStyle/>
        <a:p>
          <a:endParaRPr lang="en-US"/>
        </a:p>
      </dgm:t>
    </dgm:pt>
    <dgm:pt modelId="{433DCCE9-6457-4097-912E-33E80E72E0D4}" type="sibTrans" cxnId="{1FC72612-FC4D-44A0-A4AC-2B53AA3146CE}">
      <dgm:prSet/>
      <dgm:spPr/>
      <dgm:t>
        <a:bodyPr/>
        <a:lstStyle/>
        <a:p>
          <a:endParaRPr lang="en-US"/>
        </a:p>
      </dgm:t>
    </dgm:pt>
    <dgm:pt modelId="{2F919686-A876-4909-99A5-ECE844EE9CE7}">
      <dgm:prSet custT="1"/>
      <dgm:spPr/>
      <dgm:t>
        <a:bodyPr/>
        <a:lstStyle/>
        <a:p>
          <a:pPr>
            <a:buNone/>
          </a:pPr>
          <a:r>
            <a:rPr lang="en-US" sz="1400"/>
            <a:t>●● Use an email signature file to give recipients your contact</a:t>
          </a:r>
        </a:p>
      </dgm:t>
    </dgm:pt>
    <dgm:pt modelId="{62AE6E7D-0246-4DDA-BB82-5F0F92AEFEDC}" type="parTrans" cxnId="{BD377092-1C13-4A8A-9706-0260070AA9A0}">
      <dgm:prSet/>
      <dgm:spPr/>
      <dgm:t>
        <a:bodyPr/>
        <a:lstStyle/>
        <a:p>
          <a:endParaRPr lang="en-US"/>
        </a:p>
      </dgm:t>
    </dgm:pt>
    <dgm:pt modelId="{ADA9BFD0-CB78-4695-BF0B-EB729907F32E}" type="sibTrans" cxnId="{BD377092-1C13-4A8A-9706-0260070AA9A0}">
      <dgm:prSet/>
      <dgm:spPr/>
      <dgm:t>
        <a:bodyPr/>
        <a:lstStyle/>
        <a:p>
          <a:endParaRPr lang="en-US"/>
        </a:p>
      </dgm:t>
    </dgm:pt>
    <dgm:pt modelId="{0F2016CD-BCD3-4E11-8400-C0B87D37E60B}">
      <dgm:prSet custT="1"/>
      <dgm:spPr/>
      <dgm:t>
        <a:bodyPr/>
        <a:lstStyle/>
        <a:p>
          <a:pPr>
            <a:buNone/>
          </a:pPr>
          <a:r>
            <a:rPr lang="en-US" sz="1400" dirty="0"/>
            <a:t>information.</a:t>
          </a:r>
        </a:p>
      </dgm:t>
    </dgm:pt>
    <dgm:pt modelId="{BF377793-B247-4FBF-9FB8-AABBA710F868}" type="parTrans" cxnId="{5D088071-ACFF-44D5-89A4-FE4F0EC5CFA7}">
      <dgm:prSet/>
      <dgm:spPr/>
      <dgm:t>
        <a:bodyPr/>
        <a:lstStyle/>
        <a:p>
          <a:endParaRPr lang="en-US"/>
        </a:p>
      </dgm:t>
    </dgm:pt>
    <dgm:pt modelId="{C30E1EBD-E7EA-42F4-BB52-04A4F77CE0CD}" type="sibTrans" cxnId="{5D088071-ACFF-44D5-89A4-FE4F0EC5CFA7}">
      <dgm:prSet/>
      <dgm:spPr/>
      <dgm:t>
        <a:bodyPr/>
        <a:lstStyle/>
        <a:p>
          <a:endParaRPr lang="en-US"/>
        </a:p>
      </dgm:t>
    </dgm:pt>
    <dgm:pt modelId="{72A1D597-3C85-4ECC-89B0-7B3C43252861}">
      <dgm:prSet custT="1"/>
      <dgm:spPr/>
      <dgm:t>
        <a:bodyPr/>
        <a:lstStyle/>
        <a:p>
          <a:pPr>
            <a:buNone/>
          </a:pPr>
          <a:r>
            <a:rPr lang="en-US" sz="1400" dirty="0"/>
            <a:t>●● Double-check your recipient list before sending.</a:t>
          </a:r>
        </a:p>
      </dgm:t>
    </dgm:pt>
    <dgm:pt modelId="{4839F61D-F416-4DCE-96A1-38AFAA0F54EA}" type="parTrans" cxnId="{F887A96B-4B88-458C-83C6-717301480739}">
      <dgm:prSet/>
      <dgm:spPr/>
      <dgm:t>
        <a:bodyPr/>
        <a:lstStyle/>
        <a:p>
          <a:endParaRPr lang="en-US"/>
        </a:p>
      </dgm:t>
    </dgm:pt>
    <dgm:pt modelId="{B5F7DA8F-F2A2-4A4D-9027-EA30356E23A5}" type="sibTrans" cxnId="{F887A96B-4B88-458C-83C6-717301480739}">
      <dgm:prSet/>
      <dgm:spPr/>
      <dgm:t>
        <a:bodyPr/>
        <a:lstStyle/>
        <a:p>
          <a:endParaRPr lang="en-US"/>
        </a:p>
      </dgm:t>
    </dgm:pt>
    <dgm:pt modelId="{9D88F3B3-DADB-40E2-9B32-BBE4ADAA52CC}">
      <dgm:prSet custT="1"/>
      <dgm:spPr/>
      <dgm:t>
        <a:bodyPr/>
        <a:lstStyle/>
        <a:p>
          <a:pPr>
            <a:buNone/>
          </a:pPr>
          <a:r>
            <a:rPr lang="en-US" sz="1400" dirty="0"/>
            <a:t>●● Don’t mark messages as “urgent” unless they truly</a:t>
          </a:r>
        </a:p>
      </dgm:t>
    </dgm:pt>
    <dgm:pt modelId="{F1009256-2F64-4E95-BB74-C61BB224AB94}" type="parTrans" cxnId="{C8EEBA08-2FCB-42A8-81BB-BF778BAD8FAA}">
      <dgm:prSet/>
      <dgm:spPr/>
      <dgm:t>
        <a:bodyPr/>
        <a:lstStyle/>
        <a:p>
          <a:endParaRPr lang="en-US"/>
        </a:p>
      </dgm:t>
    </dgm:pt>
    <dgm:pt modelId="{9D36F9D4-8B5F-40DF-A247-D4B4514B5B6D}" type="sibTrans" cxnId="{C8EEBA08-2FCB-42A8-81BB-BF778BAD8FAA}">
      <dgm:prSet/>
      <dgm:spPr/>
      <dgm:t>
        <a:bodyPr/>
        <a:lstStyle/>
        <a:p>
          <a:endParaRPr lang="en-US"/>
        </a:p>
      </dgm:t>
    </dgm:pt>
    <dgm:pt modelId="{3B035640-DD2D-4C38-BE3D-738276953E53}">
      <dgm:prSet custT="1"/>
      <dgm:spPr/>
      <dgm:t>
        <a:bodyPr/>
        <a:lstStyle/>
        <a:p>
          <a:pPr>
            <a:buNone/>
          </a:pPr>
          <a:r>
            <a:rPr lang="en-US" sz="1400" dirty="0"/>
            <a:t>are urgent.</a:t>
          </a:r>
        </a:p>
      </dgm:t>
    </dgm:pt>
    <dgm:pt modelId="{4DC770A2-EF48-4770-871E-2AC915DC9D2A}" type="parTrans" cxnId="{DAE42F99-3F19-498C-A2E3-32A0F5A478B7}">
      <dgm:prSet/>
      <dgm:spPr/>
      <dgm:t>
        <a:bodyPr/>
        <a:lstStyle/>
        <a:p>
          <a:endParaRPr lang="en-US"/>
        </a:p>
      </dgm:t>
    </dgm:pt>
    <dgm:pt modelId="{2EE5BB71-9030-422D-8661-D4D6C133E7E5}" type="sibTrans" cxnId="{DAE42F99-3F19-498C-A2E3-32A0F5A478B7}">
      <dgm:prSet/>
      <dgm:spPr/>
      <dgm:t>
        <a:bodyPr/>
        <a:lstStyle/>
        <a:p>
          <a:endParaRPr lang="en-US"/>
        </a:p>
      </dgm:t>
    </dgm:pt>
    <dgm:pt modelId="{97F632B7-DFA5-4869-BEFF-6BBF57FDEF0B}" type="pres">
      <dgm:prSet presAssocID="{5B72960B-6E79-4142-A58F-74EBCCE64CC8}" presName="Name0" presStyleCnt="0">
        <dgm:presLayoutVars>
          <dgm:dir/>
          <dgm:animLvl val="lvl"/>
          <dgm:resizeHandles val="exact"/>
        </dgm:presLayoutVars>
      </dgm:prSet>
      <dgm:spPr/>
    </dgm:pt>
    <dgm:pt modelId="{51FF8BA1-6A5B-4468-BDFC-45DC4EE8B334}" type="pres">
      <dgm:prSet presAssocID="{5DFF486D-B697-4760-B684-3A83049A7CEB}" presName="composite" presStyleCnt="0"/>
      <dgm:spPr/>
    </dgm:pt>
    <dgm:pt modelId="{C48BE0D6-C6FD-40DA-96BF-EA38CDB7F37A}" type="pres">
      <dgm:prSet presAssocID="{5DFF486D-B697-4760-B684-3A83049A7CEB}" presName="parTx" presStyleLbl="alignNode1" presStyleIdx="0" presStyleCnt="3">
        <dgm:presLayoutVars>
          <dgm:chMax val="0"/>
          <dgm:chPref val="0"/>
          <dgm:bulletEnabled val="1"/>
        </dgm:presLayoutVars>
      </dgm:prSet>
      <dgm:spPr/>
    </dgm:pt>
    <dgm:pt modelId="{F9B4C1E6-2EAA-4246-82CF-5CB9BC55D1A9}" type="pres">
      <dgm:prSet presAssocID="{5DFF486D-B697-4760-B684-3A83049A7CEB}" presName="desTx" presStyleLbl="alignAccFollowNode1" presStyleIdx="0" presStyleCnt="3">
        <dgm:presLayoutVars>
          <dgm:bulletEnabled val="1"/>
        </dgm:presLayoutVars>
      </dgm:prSet>
      <dgm:spPr/>
    </dgm:pt>
    <dgm:pt modelId="{50A95FB1-AEE8-484D-9688-B772B76D5C94}" type="pres">
      <dgm:prSet presAssocID="{BC700386-5BC1-4E23-9522-58741F0FFEC3}" presName="space" presStyleCnt="0"/>
      <dgm:spPr/>
    </dgm:pt>
    <dgm:pt modelId="{9D27BC46-B95B-44EA-8A39-21259A2A2C44}" type="pres">
      <dgm:prSet presAssocID="{1E19E1E4-AA9B-47AB-A00E-568B8767FD7B}" presName="composite" presStyleCnt="0"/>
      <dgm:spPr/>
    </dgm:pt>
    <dgm:pt modelId="{462B37FE-CD3D-4D24-BB5E-C49073DACFFB}" type="pres">
      <dgm:prSet presAssocID="{1E19E1E4-AA9B-47AB-A00E-568B8767FD7B}" presName="parTx" presStyleLbl="alignNode1" presStyleIdx="1" presStyleCnt="3">
        <dgm:presLayoutVars>
          <dgm:chMax val="0"/>
          <dgm:chPref val="0"/>
          <dgm:bulletEnabled val="1"/>
        </dgm:presLayoutVars>
      </dgm:prSet>
      <dgm:spPr/>
    </dgm:pt>
    <dgm:pt modelId="{1180DDF9-50AA-43E6-B8F1-33281BF368A7}" type="pres">
      <dgm:prSet presAssocID="{1E19E1E4-AA9B-47AB-A00E-568B8767FD7B}" presName="desTx" presStyleLbl="alignAccFollowNode1" presStyleIdx="1" presStyleCnt="3">
        <dgm:presLayoutVars>
          <dgm:bulletEnabled val="1"/>
        </dgm:presLayoutVars>
      </dgm:prSet>
      <dgm:spPr/>
    </dgm:pt>
    <dgm:pt modelId="{D276829D-A5AB-4E1F-BB38-5E189C122284}" type="pres">
      <dgm:prSet presAssocID="{9E9548AA-341E-4A42-8D6B-E60BD109DAEB}" presName="space" presStyleCnt="0"/>
      <dgm:spPr/>
    </dgm:pt>
    <dgm:pt modelId="{8656D85B-D721-4C50-9B63-D5716BC89906}" type="pres">
      <dgm:prSet presAssocID="{12F5991A-AC44-4456-8FBA-B6888B75C178}" presName="composite" presStyleCnt="0"/>
      <dgm:spPr/>
    </dgm:pt>
    <dgm:pt modelId="{83B5AC9A-7D72-4B09-81DF-606542AD07C8}" type="pres">
      <dgm:prSet presAssocID="{12F5991A-AC44-4456-8FBA-B6888B75C178}" presName="parTx" presStyleLbl="alignNode1" presStyleIdx="2" presStyleCnt="3">
        <dgm:presLayoutVars>
          <dgm:chMax val="0"/>
          <dgm:chPref val="0"/>
          <dgm:bulletEnabled val="1"/>
        </dgm:presLayoutVars>
      </dgm:prSet>
      <dgm:spPr/>
    </dgm:pt>
    <dgm:pt modelId="{2A45DEEF-5A93-4369-9A83-6F8A45BA283E}" type="pres">
      <dgm:prSet presAssocID="{12F5991A-AC44-4456-8FBA-B6888B75C178}" presName="desTx" presStyleLbl="alignAccFollowNode1" presStyleIdx="2" presStyleCnt="3">
        <dgm:presLayoutVars>
          <dgm:bulletEnabled val="1"/>
        </dgm:presLayoutVars>
      </dgm:prSet>
      <dgm:spPr/>
    </dgm:pt>
  </dgm:ptLst>
  <dgm:cxnLst>
    <dgm:cxn modelId="{DD171806-52B5-40DD-A918-004C5E09EC5A}" type="presOf" srcId="{C37B640C-6DB9-4565-ADFF-30E0CC071EBD}" destId="{1180DDF9-50AA-43E6-B8F1-33281BF368A7}" srcOrd="0" destOrd="0" presId="urn:microsoft.com/office/officeart/2005/8/layout/hList1"/>
    <dgm:cxn modelId="{C8EEBA08-2FCB-42A8-81BB-BF778BAD8FAA}" srcId="{12F5991A-AC44-4456-8FBA-B6888B75C178}" destId="{9D88F3B3-DADB-40E2-9B32-BBE4ADAA52CC}" srcOrd="7" destOrd="0" parTransId="{F1009256-2F64-4E95-BB74-C61BB224AB94}" sibTransId="{9D36F9D4-8B5F-40DF-A247-D4B4514B5B6D}"/>
    <dgm:cxn modelId="{C2B0EC0D-D122-4A58-8082-36A8D13965D3}" type="presOf" srcId="{9D88F3B3-DADB-40E2-9B32-BBE4ADAA52CC}" destId="{2A45DEEF-5A93-4369-9A83-6F8A45BA283E}" srcOrd="0" destOrd="7" presId="urn:microsoft.com/office/officeart/2005/8/layout/hList1"/>
    <dgm:cxn modelId="{1FC72612-FC4D-44A0-A4AC-2B53AA3146CE}" srcId="{12F5991A-AC44-4456-8FBA-B6888B75C178}" destId="{454EA85C-A2D6-4112-808F-DA542CB55B31}" srcOrd="3" destOrd="0" parTransId="{F224BC4E-9BAB-4DA4-8C0E-3CE89DC96AB6}" sibTransId="{433DCCE9-6457-4097-912E-33E80E72E0D4}"/>
    <dgm:cxn modelId="{C4CA9216-8F12-4119-8400-EBEABF4E57BA}" type="presOf" srcId="{E8CC172A-FEC4-4013-87C0-52C4EC4074A5}" destId="{1180DDF9-50AA-43E6-B8F1-33281BF368A7}" srcOrd="0" destOrd="2" presId="urn:microsoft.com/office/officeart/2005/8/layout/hList1"/>
    <dgm:cxn modelId="{57665B1A-0030-495D-92D1-DC357350BB09}" srcId="{5DFF486D-B697-4760-B684-3A83049A7CEB}" destId="{B6A23F70-F7DD-4A34-B4EA-37092D9864F1}" srcOrd="0" destOrd="0" parTransId="{71F8085A-21F4-4580-9433-D026EC37C171}" sibTransId="{392CFF3A-D4FE-49AD-A21D-57DDF771513E}"/>
    <dgm:cxn modelId="{FAF3BA1E-280E-46CA-A6EE-F6A4782CB6A6}" type="presOf" srcId="{97ADD5AD-F486-4FAB-ACFD-94834A028B47}" destId="{F9B4C1E6-2EAA-4246-82CF-5CB9BC55D1A9}" srcOrd="0" destOrd="3" presId="urn:microsoft.com/office/officeart/2005/8/layout/hList1"/>
    <dgm:cxn modelId="{AF203522-4AA9-44C4-A7B2-B61C8E84E897}" type="presOf" srcId="{72A1D597-3C85-4ECC-89B0-7B3C43252861}" destId="{2A45DEEF-5A93-4369-9A83-6F8A45BA283E}" srcOrd="0" destOrd="6" presId="urn:microsoft.com/office/officeart/2005/8/layout/hList1"/>
    <dgm:cxn modelId="{26E93626-86DA-4215-BE45-9907465B0E12}" type="presOf" srcId="{220F5158-B3C4-446D-A275-B6FE3DCFA33E}" destId="{F9B4C1E6-2EAA-4246-82CF-5CB9BC55D1A9}" srcOrd="0" destOrd="1" presId="urn:microsoft.com/office/officeart/2005/8/layout/hList1"/>
    <dgm:cxn modelId="{66A5A726-9AFB-41FF-AA5F-8CF1CC295E90}" type="presOf" srcId="{B2179B82-095F-4B98-A476-A6014E4DEEDA}" destId="{2A45DEEF-5A93-4369-9A83-6F8A45BA283E}" srcOrd="0" destOrd="9" presId="urn:microsoft.com/office/officeart/2005/8/layout/hList1"/>
    <dgm:cxn modelId="{77916228-4DF8-4E59-A433-10BB8F1039E0}" srcId="{1E19E1E4-AA9B-47AB-A00E-568B8767FD7B}" destId="{58246973-CD5E-479B-B40E-7C047588F9FA}" srcOrd="8" destOrd="0" parTransId="{3698CBCB-EC23-4FE0-A998-C697A3B04424}" sibTransId="{44F41400-D848-405E-8F8D-635FD98F7175}"/>
    <dgm:cxn modelId="{6A098928-EEB6-48F5-91BF-2A77E58B1428}" type="presOf" srcId="{B176F60D-88EF-42D7-AE4A-033BC5E53922}" destId="{F9B4C1E6-2EAA-4246-82CF-5CB9BC55D1A9}" srcOrd="0" destOrd="5" presId="urn:microsoft.com/office/officeart/2005/8/layout/hList1"/>
    <dgm:cxn modelId="{DD8A3829-FBD2-4D64-90E4-E3E40C1D7DEE}" srcId="{1E19E1E4-AA9B-47AB-A00E-568B8767FD7B}" destId="{A8B8E8C9-28A1-44D8-9C84-FB80B9056C4F}" srcOrd="11" destOrd="0" parTransId="{B4444CC6-FA1E-430F-8D91-0456C18960E6}" sibTransId="{6658142E-8622-4AC5-B73B-89C92CF2B9DE}"/>
    <dgm:cxn modelId="{F0A4DE35-D3B9-41D3-A6EE-1A8637AB49E6}" type="presOf" srcId="{E702CA33-29C9-4C2D-A7A3-B3ACD0BA1398}" destId="{F9B4C1E6-2EAA-4246-82CF-5CB9BC55D1A9}" srcOrd="0" destOrd="8" presId="urn:microsoft.com/office/officeart/2005/8/layout/hList1"/>
    <dgm:cxn modelId="{4706E637-FE7A-4B3F-8A2A-2D9440A27E91}" type="presOf" srcId="{5DFF486D-B697-4760-B684-3A83049A7CEB}" destId="{C48BE0D6-C6FD-40DA-96BF-EA38CDB7F37A}" srcOrd="0" destOrd="0" presId="urn:microsoft.com/office/officeart/2005/8/layout/hList1"/>
    <dgm:cxn modelId="{E2561F3B-2B3E-4E80-B417-3A1298CF1015}" type="presOf" srcId="{12F5991A-AC44-4456-8FBA-B6888B75C178}" destId="{83B5AC9A-7D72-4B09-81DF-606542AD07C8}" srcOrd="0" destOrd="0" presId="urn:microsoft.com/office/officeart/2005/8/layout/hList1"/>
    <dgm:cxn modelId="{38B6AA3E-18D8-4B8E-AA4B-FA523C60386F}" type="presOf" srcId="{0F2016CD-BCD3-4E11-8400-C0B87D37E60B}" destId="{2A45DEEF-5A93-4369-9A83-6F8A45BA283E}" srcOrd="0" destOrd="5" presId="urn:microsoft.com/office/officeart/2005/8/layout/hList1"/>
    <dgm:cxn modelId="{513C875D-2F02-4DD6-852B-440B1B0A883B}" srcId="{1E19E1E4-AA9B-47AB-A00E-568B8767FD7B}" destId="{47EEB7CE-0E01-42DC-93F1-A2563BE67C85}" srcOrd="3" destOrd="0" parTransId="{7C75A0C4-F7E7-4FF3-8BFF-272CD82B1122}" sibTransId="{85BDDB78-8510-4E52-9128-BBB48036FE9A}"/>
    <dgm:cxn modelId="{EF8E105E-07EB-4037-A079-E2D1EE8FD462}" srcId="{1E19E1E4-AA9B-47AB-A00E-568B8767FD7B}" destId="{2373BDFB-623F-422A-A820-76423DF39925}" srcOrd="7" destOrd="0" parTransId="{52B8CF63-F4EF-4FD9-A572-5086B4DB48E6}" sibTransId="{14DC6D48-4344-4338-8833-EF3BFF1855E3}"/>
    <dgm:cxn modelId="{8705795E-3E3A-4193-89D6-3A575B26653D}" type="presOf" srcId="{DD78C4FB-F3AC-4C47-B3E3-36092726BD50}" destId="{1180DDF9-50AA-43E6-B8F1-33281BF368A7}" srcOrd="0" destOrd="4" presId="urn:microsoft.com/office/officeart/2005/8/layout/hList1"/>
    <dgm:cxn modelId="{179D7A61-4324-42F3-A115-1D7844FC9529}" srcId="{5DFF486D-B697-4760-B684-3A83049A7CEB}" destId="{35C5397F-5032-4AE5-8DB2-11B5B04751B0}" srcOrd="2" destOrd="0" parTransId="{2D88852B-8CD8-4936-9790-D2CC7D22AB4F}" sibTransId="{82060429-0D1A-4997-923E-09978C8E1EA3}"/>
    <dgm:cxn modelId="{C37C8563-D2CC-492B-AAA8-8834F8B1831B}" type="presOf" srcId="{37D66ABB-8A16-43EB-98C1-E1BA5D9F694B}" destId="{F9B4C1E6-2EAA-4246-82CF-5CB9BC55D1A9}" srcOrd="0" destOrd="6" presId="urn:microsoft.com/office/officeart/2005/8/layout/hList1"/>
    <dgm:cxn modelId="{E178C144-4529-4E2C-8285-0180E355588A}" srcId="{5DFF486D-B697-4760-B684-3A83049A7CEB}" destId="{E702CA33-29C9-4C2D-A7A3-B3ACD0BA1398}" srcOrd="8" destOrd="0" parTransId="{D25E86A5-1B16-4DF8-9061-4E2C9C6AA9C5}" sibTransId="{67755429-9250-4247-8B92-1CD3329EE05F}"/>
    <dgm:cxn modelId="{B70A8165-1773-44F8-A48F-FC10E00C5144}" type="presOf" srcId="{8BF73019-9797-4712-B225-2C5AB25B4F7E}" destId="{2A45DEEF-5A93-4369-9A83-6F8A45BA283E}" srcOrd="0" destOrd="2" presId="urn:microsoft.com/office/officeart/2005/8/layout/hList1"/>
    <dgm:cxn modelId="{69A18765-DB0D-4010-87CA-1BC80D81B6CC}" type="presOf" srcId="{1E19E1E4-AA9B-47AB-A00E-568B8767FD7B}" destId="{462B37FE-CD3D-4D24-BB5E-C49073DACFFB}" srcOrd="0" destOrd="0" presId="urn:microsoft.com/office/officeart/2005/8/layout/hList1"/>
    <dgm:cxn modelId="{4072EE66-6BE0-479D-8404-3BB77BBC51F8}" srcId="{1E19E1E4-AA9B-47AB-A00E-568B8767FD7B}" destId="{460D9F93-6408-4770-A035-DE8F42DFE16A}" srcOrd="6" destOrd="0" parTransId="{8F680BF0-5396-4B70-B8F8-AC53BAEF35D6}" sibTransId="{EC57442D-773A-43D2-AB49-C0B6237842B2}"/>
    <dgm:cxn modelId="{40C1FB47-86BD-4E4E-91BF-521183000821}" type="presOf" srcId="{460D9F93-6408-4770-A035-DE8F42DFE16A}" destId="{1180DDF9-50AA-43E6-B8F1-33281BF368A7}" srcOrd="0" destOrd="6" presId="urn:microsoft.com/office/officeart/2005/8/layout/hList1"/>
    <dgm:cxn modelId="{DB442748-A066-434D-BFA2-FE54E8CA5090}" type="presOf" srcId="{454EA85C-A2D6-4112-808F-DA542CB55B31}" destId="{2A45DEEF-5A93-4369-9A83-6F8A45BA283E}" srcOrd="0" destOrd="3" presId="urn:microsoft.com/office/officeart/2005/8/layout/hList1"/>
    <dgm:cxn modelId="{37EA5C6A-D290-48C0-8900-A5DBBF9C1F5C}" srcId="{1E19E1E4-AA9B-47AB-A00E-568B8767FD7B}" destId="{DD78C4FB-F3AC-4C47-B3E3-36092726BD50}" srcOrd="4" destOrd="0" parTransId="{C1B99703-1B15-48C1-8D54-26767A478767}" sibTransId="{97FB2DA5-64E3-4F53-A405-003874FD8CE6}"/>
    <dgm:cxn modelId="{F887A96B-4B88-458C-83C6-717301480739}" srcId="{12F5991A-AC44-4456-8FBA-B6888B75C178}" destId="{72A1D597-3C85-4ECC-89B0-7B3C43252861}" srcOrd="6" destOrd="0" parTransId="{4839F61D-F416-4DCE-96A1-38AFAA0F54EA}" sibTransId="{B5F7DA8F-F2A2-4A4D-9027-EA30356E23A5}"/>
    <dgm:cxn modelId="{82CF3570-E303-406A-8416-3BABF2829738}" srcId="{12F5991A-AC44-4456-8FBA-B6888B75C178}" destId="{8BF73019-9797-4712-B225-2C5AB25B4F7E}" srcOrd="2" destOrd="0" parTransId="{9C2BBC84-F19F-48D2-8ABF-826FC7663E90}" sibTransId="{AD606EF7-0889-40AA-90A2-793DE757551B}"/>
    <dgm:cxn modelId="{5D088071-ACFF-44D5-89A4-FE4F0EC5CFA7}" srcId="{12F5991A-AC44-4456-8FBA-B6888B75C178}" destId="{0F2016CD-BCD3-4E11-8400-C0B87D37E60B}" srcOrd="5" destOrd="0" parTransId="{BF377793-B247-4FBF-9FB8-AABBA710F868}" sibTransId="{C30E1EBD-E7EA-42F4-BB52-04A4F77CE0CD}"/>
    <dgm:cxn modelId="{E0D1B056-011B-4083-9956-8CABF4042795}" type="presOf" srcId="{58246973-CD5E-479B-B40E-7C047588F9FA}" destId="{1180DDF9-50AA-43E6-B8F1-33281BF368A7}" srcOrd="0" destOrd="8" presId="urn:microsoft.com/office/officeart/2005/8/layout/hList1"/>
    <dgm:cxn modelId="{8D146A57-050C-4E49-89EC-476F03800F3A}" srcId="{5DFF486D-B697-4760-B684-3A83049A7CEB}" destId="{FBE5E1C4-8001-43C2-8C2D-899EAFB90492}" srcOrd="4" destOrd="0" parTransId="{DDD4382B-91E9-4E08-AE0A-C89F4FD1EA21}" sibTransId="{61605564-10D0-415B-9C02-04902BEAAB17}"/>
    <dgm:cxn modelId="{B672B07A-68DB-4E5A-A8F7-16EA8CE7EA97}" type="presOf" srcId="{5B72960B-6E79-4142-A58F-74EBCCE64CC8}" destId="{97F632B7-DFA5-4869-BEFF-6BBF57FDEF0B}" srcOrd="0" destOrd="0" presId="urn:microsoft.com/office/officeart/2005/8/layout/hList1"/>
    <dgm:cxn modelId="{DDD5617B-F643-459F-9121-EC9A239376B6}" srcId="{1E19E1E4-AA9B-47AB-A00E-568B8767FD7B}" destId="{A5B5607B-BA40-499B-BF48-C609FAB95AD2}" srcOrd="10" destOrd="0" parTransId="{C5562A60-8CCC-46D9-A385-19703473ED81}" sibTransId="{C2853147-FEFF-464D-9B70-F44450B6630F}"/>
    <dgm:cxn modelId="{EB88497D-DEEE-4045-8A32-D5D93450D007}" type="presOf" srcId="{3669673E-DCF8-4AD1-9204-3DB980FCC95E}" destId="{2A45DEEF-5A93-4369-9A83-6F8A45BA283E}" srcOrd="0" destOrd="1" presId="urn:microsoft.com/office/officeart/2005/8/layout/hList1"/>
    <dgm:cxn modelId="{491EA17D-98BA-4D7A-A348-CB19E15E9573}" srcId="{1E19E1E4-AA9B-47AB-A00E-568B8767FD7B}" destId="{E8B58F02-9D23-467D-ADB4-1A17B1093E47}" srcOrd="5" destOrd="0" parTransId="{B01448AB-6ABC-4BC1-8A50-C3AD22646ED4}" sibTransId="{91705FDE-50FB-4D8E-986A-FE0C1B86C3A8}"/>
    <dgm:cxn modelId="{CA2AD97E-9EE4-47CC-B4A6-F8095956DDE0}" type="presOf" srcId="{2373BDFB-623F-422A-A820-76423DF39925}" destId="{1180DDF9-50AA-43E6-B8F1-33281BF368A7}" srcOrd="0" destOrd="7" presId="urn:microsoft.com/office/officeart/2005/8/layout/hList1"/>
    <dgm:cxn modelId="{7975B980-1AC0-4788-BFAF-979CA4F3CD1C}" type="presOf" srcId="{A8B8E8C9-28A1-44D8-9C84-FB80B9056C4F}" destId="{1180DDF9-50AA-43E6-B8F1-33281BF368A7}" srcOrd="0" destOrd="11" presId="urn:microsoft.com/office/officeart/2005/8/layout/hList1"/>
    <dgm:cxn modelId="{57E51387-4E4D-4BD3-967F-284F5F3ECDD4}" srcId="{12F5991A-AC44-4456-8FBA-B6888B75C178}" destId="{B2179B82-095F-4B98-A476-A6014E4DEEDA}" srcOrd="9" destOrd="0" parTransId="{727B7194-062F-4385-84F2-D2D6F61F356F}" sibTransId="{1D8225E1-FA69-4F30-9A9C-DB4C7C0848CF}"/>
    <dgm:cxn modelId="{BD377092-1C13-4A8A-9706-0260070AA9A0}" srcId="{12F5991A-AC44-4456-8FBA-B6888B75C178}" destId="{2F919686-A876-4909-99A5-ECE844EE9CE7}" srcOrd="4" destOrd="0" parTransId="{62AE6E7D-0246-4DDA-BB82-5F0F92AEFEDC}" sibTransId="{ADA9BFD0-CB78-4695-BF0B-EB729907F32E}"/>
    <dgm:cxn modelId="{DA052994-6DF9-4E7E-91E7-71F36AB65911}" srcId="{1E19E1E4-AA9B-47AB-A00E-568B8767FD7B}" destId="{C6680CE6-9825-410D-BCD7-3BFEBC81469B}" srcOrd="1" destOrd="0" parTransId="{4DFBC85A-2180-4B2F-94D7-76DAC1ECB5F5}" sibTransId="{1C54396F-FAE6-4ED9-8677-CC94EE129496}"/>
    <dgm:cxn modelId="{DAE42F99-3F19-498C-A2E3-32A0F5A478B7}" srcId="{12F5991A-AC44-4456-8FBA-B6888B75C178}" destId="{3B035640-DD2D-4C38-BE3D-738276953E53}" srcOrd="8" destOrd="0" parTransId="{4DC770A2-EF48-4770-871E-2AC915DC9D2A}" sibTransId="{2EE5BB71-9030-422D-8661-D4D6C133E7E5}"/>
    <dgm:cxn modelId="{729EB99C-C158-4DCA-BF95-997F19CB68E3}" srcId="{12F5991A-AC44-4456-8FBA-B6888B75C178}" destId="{97684F6D-C364-442B-B667-EAC07F65D0EA}" srcOrd="0" destOrd="0" parTransId="{284D2479-9846-46D9-A082-1AEA44E921DB}" sibTransId="{FD2BF574-73C0-41DD-A9B9-A7ED5823B9BF}"/>
    <dgm:cxn modelId="{598BB99F-0CE3-46BE-AD2A-C99F6237183C}" type="presOf" srcId="{A5B5607B-BA40-499B-BF48-C609FAB95AD2}" destId="{1180DDF9-50AA-43E6-B8F1-33281BF368A7}" srcOrd="0" destOrd="10" presId="urn:microsoft.com/office/officeart/2005/8/layout/hList1"/>
    <dgm:cxn modelId="{447CF2A2-E72A-43F1-8BDF-652AA1BF79C2}" srcId="{5DFF486D-B697-4760-B684-3A83049A7CEB}" destId="{37D66ABB-8A16-43EB-98C1-E1BA5D9F694B}" srcOrd="6" destOrd="0" parTransId="{A8336369-7199-4162-82C3-1E3CFEC08DA7}" sibTransId="{BCF236A9-A3F2-4C7F-BDA4-EE42AAC8D363}"/>
    <dgm:cxn modelId="{FB437AA3-1A99-4111-9D22-B83E7EE4925C}" srcId="{5B72960B-6E79-4142-A58F-74EBCCE64CC8}" destId="{1E19E1E4-AA9B-47AB-A00E-568B8767FD7B}" srcOrd="1" destOrd="0" parTransId="{27022E71-7F6B-4B0D-A51B-8D6DD8124D59}" sibTransId="{9E9548AA-341E-4A42-8D6B-E60BD109DAEB}"/>
    <dgm:cxn modelId="{E7F501A9-5E51-4526-BE54-39AECA611DDB}" srcId="{12F5991A-AC44-4456-8FBA-B6888B75C178}" destId="{3669673E-DCF8-4AD1-9204-3DB980FCC95E}" srcOrd="1" destOrd="0" parTransId="{026E7348-89D5-4343-B148-BB02DF05723C}" sibTransId="{89A6A8B8-BBCD-42B1-AB77-48DC85E5FD02}"/>
    <dgm:cxn modelId="{309BBDB1-8995-4C47-BF8A-2EE806058F21}" type="presOf" srcId="{47EEB7CE-0E01-42DC-93F1-A2563BE67C85}" destId="{1180DDF9-50AA-43E6-B8F1-33281BF368A7}" srcOrd="0" destOrd="3" presId="urn:microsoft.com/office/officeart/2005/8/layout/hList1"/>
    <dgm:cxn modelId="{750669B5-99F5-46BB-B95B-DF18BA99438D}" srcId="{1E19E1E4-AA9B-47AB-A00E-568B8767FD7B}" destId="{70E1C74C-9629-4A02-91F0-D4AF15892EE8}" srcOrd="9" destOrd="0" parTransId="{1D79F9FA-535B-48F3-89C5-0D1DFB760904}" sibTransId="{C2F22702-D2E4-4176-AA5F-6589A44515BA}"/>
    <dgm:cxn modelId="{081EF0B6-3EBD-416A-97FE-6BCA64C43410}" type="presOf" srcId="{3B035640-DD2D-4C38-BE3D-738276953E53}" destId="{2A45DEEF-5A93-4369-9A83-6F8A45BA283E}" srcOrd="0" destOrd="8" presId="urn:microsoft.com/office/officeart/2005/8/layout/hList1"/>
    <dgm:cxn modelId="{AAFED0B7-3E13-4A9F-9058-6B9BCA3D93E8}" srcId="{1E19E1E4-AA9B-47AB-A00E-568B8767FD7B}" destId="{C37B640C-6DB9-4565-ADFF-30E0CC071EBD}" srcOrd="0" destOrd="0" parTransId="{57065509-4475-464C-85FC-37F62F698C63}" sibTransId="{8920CEF0-7E9C-4C72-9D88-F076BD10E90D}"/>
    <dgm:cxn modelId="{77EA36B9-FD58-4CF2-BF20-E55DAFE4B4CA}" srcId="{5DFF486D-B697-4760-B684-3A83049A7CEB}" destId="{B176F60D-88EF-42D7-AE4A-033BC5E53922}" srcOrd="5" destOrd="0" parTransId="{C980419F-0637-46CF-A4F1-E28AAE6F9CA0}" sibTransId="{D7084A05-6D13-45DC-881C-C8E835D05C46}"/>
    <dgm:cxn modelId="{100A7FBB-BB0C-4FB0-8B7A-C53E88D96011}" type="presOf" srcId="{E453A60C-3238-435D-BA52-47E4E215FAD6}" destId="{F9B4C1E6-2EAA-4246-82CF-5CB9BC55D1A9}" srcOrd="0" destOrd="7" presId="urn:microsoft.com/office/officeart/2005/8/layout/hList1"/>
    <dgm:cxn modelId="{725DAFBB-6AF7-4CD2-8D48-A160D211FD10}" type="presOf" srcId="{B6A23F70-F7DD-4A34-B4EA-37092D9864F1}" destId="{F9B4C1E6-2EAA-4246-82CF-5CB9BC55D1A9}" srcOrd="0" destOrd="0" presId="urn:microsoft.com/office/officeart/2005/8/layout/hList1"/>
    <dgm:cxn modelId="{799A69BC-1DB8-4BD1-9DD3-A8A3CE832C1B}" type="presOf" srcId="{97684F6D-C364-442B-B667-EAC07F65D0EA}" destId="{2A45DEEF-5A93-4369-9A83-6F8A45BA283E}" srcOrd="0" destOrd="0" presId="urn:microsoft.com/office/officeart/2005/8/layout/hList1"/>
    <dgm:cxn modelId="{A087D5BF-5810-4555-9A2F-1550E0582777}" type="presOf" srcId="{C6680CE6-9825-410D-BCD7-3BFEBC81469B}" destId="{1180DDF9-50AA-43E6-B8F1-33281BF368A7}" srcOrd="0" destOrd="1" presId="urn:microsoft.com/office/officeart/2005/8/layout/hList1"/>
    <dgm:cxn modelId="{61222FC0-1A69-4A16-BB71-59F3D9C79217}" srcId="{5DFF486D-B697-4760-B684-3A83049A7CEB}" destId="{E453A60C-3238-435D-BA52-47E4E215FAD6}" srcOrd="7" destOrd="0" parTransId="{0F08217E-49C8-4D84-BD5E-AC33646EB0F2}" sibTransId="{3431D5A5-FF1D-4EAB-B36E-2E176DEBD21A}"/>
    <dgm:cxn modelId="{1B7539C1-F541-4D46-806C-679F679A9B89}" type="presOf" srcId="{E8B58F02-9D23-467D-ADB4-1A17B1093E47}" destId="{1180DDF9-50AA-43E6-B8F1-33281BF368A7}" srcOrd="0" destOrd="5" presId="urn:microsoft.com/office/officeart/2005/8/layout/hList1"/>
    <dgm:cxn modelId="{919E08D0-7F00-4BA8-8790-AE8ADABB22CC}" type="presOf" srcId="{FBE5E1C4-8001-43C2-8C2D-899EAFB90492}" destId="{F9B4C1E6-2EAA-4246-82CF-5CB9BC55D1A9}" srcOrd="0" destOrd="4" presId="urn:microsoft.com/office/officeart/2005/8/layout/hList1"/>
    <dgm:cxn modelId="{C3A254D0-3EB1-49AC-A4BA-BF27C521050F}" srcId="{5DFF486D-B697-4760-B684-3A83049A7CEB}" destId="{220F5158-B3C4-446D-A275-B6FE3DCFA33E}" srcOrd="1" destOrd="0" parTransId="{DF93CBF4-BED3-43D5-B9F7-F4E48AC93975}" sibTransId="{EEB65363-CEA8-49C2-A6B6-778086FCE5DB}"/>
    <dgm:cxn modelId="{AB7402D5-05ED-4270-9BDE-A37CC57EEC22}" srcId="{5DFF486D-B697-4760-B684-3A83049A7CEB}" destId="{97ADD5AD-F486-4FAB-ACFD-94834A028B47}" srcOrd="3" destOrd="0" parTransId="{8303CCAC-724C-4783-BA16-60E506C78F37}" sibTransId="{3F8B891D-1083-47BF-AD02-7B3224520097}"/>
    <dgm:cxn modelId="{468A0CD6-B235-4DB2-97EF-036DDDD0E5F9}" srcId="{5B72960B-6E79-4142-A58F-74EBCCE64CC8}" destId="{12F5991A-AC44-4456-8FBA-B6888B75C178}" srcOrd="2" destOrd="0" parTransId="{B3334886-E0C1-414D-87DE-97688DF263F9}" sibTransId="{AC6F4B52-1795-468F-9DC8-BE2CCB38FDEB}"/>
    <dgm:cxn modelId="{D9B17FDF-E652-4692-8F11-16F3E1DD6901}" srcId="{1E19E1E4-AA9B-47AB-A00E-568B8767FD7B}" destId="{E8CC172A-FEC4-4013-87C0-52C4EC4074A5}" srcOrd="2" destOrd="0" parTransId="{7671B6F1-0097-4BAF-A80D-E1502B434A34}" sibTransId="{4C8C9AD5-86D6-459A-90F1-368835129908}"/>
    <dgm:cxn modelId="{5446B6E8-FE33-4842-B9D6-227732BAB91A}" type="presOf" srcId="{35C5397F-5032-4AE5-8DB2-11B5B04751B0}" destId="{F9B4C1E6-2EAA-4246-82CF-5CB9BC55D1A9}" srcOrd="0" destOrd="2" presId="urn:microsoft.com/office/officeart/2005/8/layout/hList1"/>
    <dgm:cxn modelId="{EBE1A0EA-36F3-486C-B8F1-DAC143CDC6AD}" type="presOf" srcId="{2F919686-A876-4909-99A5-ECE844EE9CE7}" destId="{2A45DEEF-5A93-4369-9A83-6F8A45BA283E}" srcOrd="0" destOrd="4" presId="urn:microsoft.com/office/officeart/2005/8/layout/hList1"/>
    <dgm:cxn modelId="{3A3459F7-0905-4CE0-B7C3-7F177F4580C2}" srcId="{5B72960B-6E79-4142-A58F-74EBCCE64CC8}" destId="{5DFF486D-B697-4760-B684-3A83049A7CEB}" srcOrd="0" destOrd="0" parTransId="{42B301A4-B0CE-4096-BA0E-E16A68B332CA}" sibTransId="{BC700386-5BC1-4E23-9522-58741F0FFEC3}"/>
    <dgm:cxn modelId="{0633F0FB-0286-4F6F-98D9-9129713DFCC6}" type="presOf" srcId="{70E1C74C-9629-4A02-91F0-D4AF15892EE8}" destId="{1180DDF9-50AA-43E6-B8F1-33281BF368A7}" srcOrd="0" destOrd="9" presId="urn:microsoft.com/office/officeart/2005/8/layout/hList1"/>
    <dgm:cxn modelId="{D26C2E21-9E49-4746-932D-B0BBC964D656}" type="presParOf" srcId="{97F632B7-DFA5-4869-BEFF-6BBF57FDEF0B}" destId="{51FF8BA1-6A5B-4468-BDFC-45DC4EE8B334}" srcOrd="0" destOrd="0" presId="urn:microsoft.com/office/officeart/2005/8/layout/hList1"/>
    <dgm:cxn modelId="{09023617-6B1D-487A-ABB5-773540169B56}" type="presParOf" srcId="{51FF8BA1-6A5B-4468-BDFC-45DC4EE8B334}" destId="{C48BE0D6-C6FD-40DA-96BF-EA38CDB7F37A}" srcOrd="0" destOrd="0" presId="urn:microsoft.com/office/officeart/2005/8/layout/hList1"/>
    <dgm:cxn modelId="{B1723B69-8CA8-421A-9555-C6D4F195B199}" type="presParOf" srcId="{51FF8BA1-6A5B-4468-BDFC-45DC4EE8B334}" destId="{F9B4C1E6-2EAA-4246-82CF-5CB9BC55D1A9}" srcOrd="1" destOrd="0" presId="urn:microsoft.com/office/officeart/2005/8/layout/hList1"/>
    <dgm:cxn modelId="{037911E6-1E43-46A7-BC06-3B9FB751EABF}" type="presParOf" srcId="{97F632B7-DFA5-4869-BEFF-6BBF57FDEF0B}" destId="{50A95FB1-AEE8-484D-9688-B772B76D5C94}" srcOrd="1" destOrd="0" presId="urn:microsoft.com/office/officeart/2005/8/layout/hList1"/>
    <dgm:cxn modelId="{3A553C84-134F-4219-9B00-D78819D4366A}" type="presParOf" srcId="{97F632B7-DFA5-4869-BEFF-6BBF57FDEF0B}" destId="{9D27BC46-B95B-44EA-8A39-21259A2A2C44}" srcOrd="2" destOrd="0" presId="urn:microsoft.com/office/officeart/2005/8/layout/hList1"/>
    <dgm:cxn modelId="{43D0F428-299F-400E-9383-DBB7D44CA711}" type="presParOf" srcId="{9D27BC46-B95B-44EA-8A39-21259A2A2C44}" destId="{462B37FE-CD3D-4D24-BB5E-C49073DACFFB}" srcOrd="0" destOrd="0" presId="urn:microsoft.com/office/officeart/2005/8/layout/hList1"/>
    <dgm:cxn modelId="{DB97205B-908B-453D-B56E-2536E8CB17DB}" type="presParOf" srcId="{9D27BC46-B95B-44EA-8A39-21259A2A2C44}" destId="{1180DDF9-50AA-43E6-B8F1-33281BF368A7}" srcOrd="1" destOrd="0" presId="urn:microsoft.com/office/officeart/2005/8/layout/hList1"/>
    <dgm:cxn modelId="{C92364B7-B42A-49E7-9B53-C183BA08B245}" type="presParOf" srcId="{97F632B7-DFA5-4869-BEFF-6BBF57FDEF0B}" destId="{D276829D-A5AB-4E1F-BB38-5E189C122284}" srcOrd="3" destOrd="0" presId="urn:microsoft.com/office/officeart/2005/8/layout/hList1"/>
    <dgm:cxn modelId="{D590B8A9-FBE9-481C-AD30-7FCBC9EE6C3F}" type="presParOf" srcId="{97F632B7-DFA5-4869-BEFF-6BBF57FDEF0B}" destId="{8656D85B-D721-4C50-9B63-D5716BC89906}" srcOrd="4" destOrd="0" presId="urn:microsoft.com/office/officeart/2005/8/layout/hList1"/>
    <dgm:cxn modelId="{84D64F7A-3A59-40AB-A74D-54764E463616}" type="presParOf" srcId="{8656D85B-D721-4C50-9B63-D5716BC89906}" destId="{83B5AC9A-7D72-4B09-81DF-606542AD07C8}" srcOrd="0" destOrd="0" presId="urn:microsoft.com/office/officeart/2005/8/layout/hList1"/>
    <dgm:cxn modelId="{031E3241-0D84-4C8D-9A87-A872BA53060D}" type="presParOf" srcId="{8656D85B-D721-4C50-9B63-D5716BC89906}" destId="{2A45DEEF-5A93-4369-9A83-6F8A45BA283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088B6-EB99-4A59-9521-BE83F3564CDA}">
      <dsp:nvSpPr>
        <dsp:cNvPr id="0" name=""/>
        <dsp:cNvSpPr/>
      </dsp:nvSpPr>
      <dsp:spPr>
        <a:xfrm>
          <a:off x="3143" y="120376"/>
          <a:ext cx="3064668"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Conversations</a:t>
          </a:r>
        </a:p>
      </dsp:txBody>
      <dsp:txXfrm>
        <a:off x="3143" y="120376"/>
        <a:ext cx="3064668" cy="547200"/>
      </dsp:txXfrm>
    </dsp:sp>
    <dsp:sp modelId="{340942A6-C903-437F-8C30-9B3D49824B06}">
      <dsp:nvSpPr>
        <dsp:cNvPr id="0" name=""/>
        <dsp:cNvSpPr/>
      </dsp:nvSpPr>
      <dsp:spPr>
        <a:xfrm>
          <a:off x="3143" y="667576"/>
          <a:ext cx="3064668" cy="297283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just" defTabSz="844550">
            <a:lnSpc>
              <a:spcPct val="90000"/>
            </a:lnSpc>
            <a:spcBef>
              <a:spcPct val="0"/>
            </a:spcBef>
            <a:spcAft>
              <a:spcPct val="15000"/>
            </a:spcAft>
            <a:buNone/>
          </a:pPr>
          <a:r>
            <a:rPr lang="en-US" sz="1900" kern="1200" dirty="0"/>
            <a:t>   </a:t>
          </a:r>
          <a:r>
            <a:rPr lang="en-US" sz="1900" b="0" i="0" kern="1200" dirty="0"/>
            <a:t>Messaging, like spoken conversation, suits informal exchanges, but it's not ideal for sharing extensive information or communicating with a large audience.</a:t>
          </a:r>
          <a:endParaRPr lang="en-US" sz="1900" kern="1200" dirty="0"/>
        </a:p>
      </dsp:txBody>
      <dsp:txXfrm>
        <a:off x="3143" y="667576"/>
        <a:ext cx="3064668" cy="2972834"/>
      </dsp:txXfrm>
    </dsp:sp>
    <dsp:sp modelId="{D118BA71-AD91-4989-A2A4-213FF64EFC9E}">
      <dsp:nvSpPr>
        <dsp:cNvPr id="0" name=""/>
        <dsp:cNvSpPr/>
      </dsp:nvSpPr>
      <dsp:spPr>
        <a:xfrm>
          <a:off x="3496865" y="120376"/>
          <a:ext cx="3064668"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Comments and critiques</a:t>
          </a:r>
        </a:p>
      </dsp:txBody>
      <dsp:txXfrm>
        <a:off x="3496865" y="120376"/>
        <a:ext cx="3064668" cy="547200"/>
      </dsp:txXfrm>
    </dsp:sp>
    <dsp:sp modelId="{F72063A9-51F8-44B7-BD59-1BDD9AA13322}">
      <dsp:nvSpPr>
        <dsp:cNvPr id="0" name=""/>
        <dsp:cNvSpPr/>
      </dsp:nvSpPr>
      <dsp:spPr>
        <a:xfrm>
          <a:off x="3496865" y="667576"/>
          <a:ext cx="3064668" cy="297283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just" defTabSz="844550">
            <a:lnSpc>
              <a:spcPct val="90000"/>
            </a:lnSpc>
            <a:spcBef>
              <a:spcPct val="0"/>
            </a:spcBef>
            <a:spcAft>
              <a:spcPct val="15000"/>
            </a:spcAft>
            <a:buNone/>
          </a:pPr>
          <a:r>
            <a:rPr lang="en-US" sz="1900" b="0" i="0" kern="1200" dirty="0"/>
            <a:t>Social media allows individuals to share opinions and feedback, with a focus on providing useful information, which can enhance personal branding, but it's important to avoid unhelpful content like rants, insults, jokes, or self-promotion.</a:t>
          </a:r>
          <a:endParaRPr lang="en-US" sz="1900" kern="1200" dirty="0"/>
        </a:p>
      </dsp:txBody>
      <dsp:txXfrm>
        <a:off x="3496865" y="667576"/>
        <a:ext cx="3064668" cy="2972834"/>
      </dsp:txXfrm>
    </dsp:sp>
    <dsp:sp modelId="{A7A5EEF3-847C-4883-BB01-FD63990F79D5}">
      <dsp:nvSpPr>
        <dsp:cNvPr id="0" name=""/>
        <dsp:cNvSpPr/>
      </dsp:nvSpPr>
      <dsp:spPr>
        <a:xfrm>
          <a:off x="6990588" y="120376"/>
          <a:ext cx="3064668"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Orientations</a:t>
          </a:r>
        </a:p>
      </dsp:txBody>
      <dsp:txXfrm>
        <a:off x="6990588" y="120376"/>
        <a:ext cx="3064668" cy="547200"/>
      </dsp:txXfrm>
    </dsp:sp>
    <dsp:sp modelId="{8831E96B-0ABB-474E-ABAC-78D22DBD6F30}">
      <dsp:nvSpPr>
        <dsp:cNvPr id="0" name=""/>
        <dsp:cNvSpPr/>
      </dsp:nvSpPr>
      <dsp:spPr>
        <a:xfrm>
          <a:off x="6990588" y="667576"/>
          <a:ext cx="3064668" cy="297283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just" defTabSz="844550">
            <a:lnSpc>
              <a:spcPct val="90000"/>
            </a:lnSpc>
            <a:spcBef>
              <a:spcPct val="0"/>
            </a:spcBef>
            <a:spcAft>
              <a:spcPct val="15000"/>
            </a:spcAft>
            <a:buNone/>
          </a:pPr>
          <a:r>
            <a:rPr lang="en-US" sz="1900" b="0" i="0" kern="1200" dirty="0"/>
            <a:t>Effective orientations in writing involve skillfully guiding readers through unfamiliar subjects or systems without revealing the key points, striking a balance between expertise and the perspective of a newcomer.</a:t>
          </a:r>
          <a:endParaRPr lang="en-US" sz="1900" kern="1200" dirty="0"/>
        </a:p>
      </dsp:txBody>
      <dsp:txXfrm>
        <a:off x="6990588" y="667576"/>
        <a:ext cx="3064668" cy="2972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6915B-A564-43EF-9B25-52AAC32975A7}">
      <dsp:nvSpPr>
        <dsp:cNvPr id="0" name=""/>
        <dsp:cNvSpPr/>
      </dsp:nvSpPr>
      <dsp:spPr>
        <a:xfrm>
          <a:off x="3143" y="105915"/>
          <a:ext cx="3064668" cy="748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0" i="0" kern="1200" dirty="0"/>
            <a:t>Summaries</a:t>
          </a:r>
          <a:endParaRPr lang="en-US" sz="2600" kern="1200" dirty="0"/>
        </a:p>
      </dsp:txBody>
      <dsp:txXfrm>
        <a:off x="3143" y="105915"/>
        <a:ext cx="3064668" cy="748800"/>
      </dsp:txXfrm>
    </dsp:sp>
    <dsp:sp modelId="{5215676A-C7C5-4D61-B273-CC9BF8D3CC8B}">
      <dsp:nvSpPr>
        <dsp:cNvPr id="0" name=""/>
        <dsp:cNvSpPr/>
      </dsp:nvSpPr>
      <dsp:spPr>
        <a:xfrm>
          <a:off x="3143" y="854715"/>
          <a:ext cx="3064668" cy="280015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None/>
          </a:pPr>
          <a:r>
            <a:rPr lang="en-US" sz="2800" b="0" i="0" kern="1200" dirty="0"/>
            <a:t>Condense key points for readers at the start or end of a document.</a:t>
          </a:r>
          <a:endParaRPr lang="en-US" sz="2800" kern="1200" dirty="0"/>
        </a:p>
      </dsp:txBody>
      <dsp:txXfrm>
        <a:off x="3143" y="854715"/>
        <a:ext cx="3064668" cy="2800157"/>
      </dsp:txXfrm>
    </dsp:sp>
    <dsp:sp modelId="{B54ABD9C-1003-4549-AD07-45A7A2FA8481}">
      <dsp:nvSpPr>
        <dsp:cNvPr id="0" name=""/>
        <dsp:cNvSpPr/>
      </dsp:nvSpPr>
      <dsp:spPr>
        <a:xfrm>
          <a:off x="3496865" y="105915"/>
          <a:ext cx="3064668" cy="748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0" i="0" kern="1200" dirty="0"/>
            <a:t>Reference material</a:t>
          </a:r>
          <a:endParaRPr lang="en-US" sz="2600" kern="1200" dirty="0"/>
        </a:p>
      </dsp:txBody>
      <dsp:txXfrm>
        <a:off x="3496865" y="105915"/>
        <a:ext cx="3064668" cy="748800"/>
      </dsp:txXfrm>
    </dsp:sp>
    <dsp:sp modelId="{988DB485-47FE-4FFC-800D-353C01FC5A28}">
      <dsp:nvSpPr>
        <dsp:cNvPr id="0" name=""/>
        <dsp:cNvSpPr/>
      </dsp:nvSpPr>
      <dsp:spPr>
        <a:xfrm>
          <a:off x="3496865" y="854715"/>
          <a:ext cx="3064668" cy="280015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ctr" defTabSz="1155700">
            <a:lnSpc>
              <a:spcPct val="90000"/>
            </a:lnSpc>
            <a:spcBef>
              <a:spcPct val="0"/>
            </a:spcBef>
            <a:spcAft>
              <a:spcPct val="15000"/>
            </a:spcAft>
            <a:buNone/>
          </a:pPr>
          <a:r>
            <a:rPr lang="en-US" sz="2600" b="0" i="0" kern="1200" dirty="0"/>
            <a:t>Organize vast information logically with clear headings for easy access.</a:t>
          </a:r>
          <a:endParaRPr lang="en-US" sz="2600" kern="1200" dirty="0"/>
        </a:p>
        <a:p>
          <a:pPr marL="228600" lvl="1" indent="-228600" algn="ctr" defTabSz="1155700">
            <a:lnSpc>
              <a:spcPct val="90000"/>
            </a:lnSpc>
            <a:spcBef>
              <a:spcPct val="0"/>
            </a:spcBef>
            <a:spcAft>
              <a:spcPct val="15000"/>
            </a:spcAft>
            <a:buNone/>
          </a:pPr>
          <a:endParaRPr lang="en-US" sz="2600" kern="1200" dirty="0"/>
        </a:p>
      </dsp:txBody>
      <dsp:txXfrm>
        <a:off x="3496865" y="854715"/>
        <a:ext cx="3064668" cy="2800157"/>
      </dsp:txXfrm>
    </dsp:sp>
    <dsp:sp modelId="{88B304D3-262E-4646-8529-3A2B3FC4DF24}">
      <dsp:nvSpPr>
        <dsp:cNvPr id="0" name=""/>
        <dsp:cNvSpPr/>
      </dsp:nvSpPr>
      <dsp:spPr>
        <a:xfrm>
          <a:off x="6990588" y="105915"/>
          <a:ext cx="3064668" cy="748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0" i="0" kern="1200" dirty="0"/>
            <a:t>Narratives</a:t>
          </a:r>
          <a:endParaRPr lang="en-US" sz="2600" kern="1200" dirty="0"/>
        </a:p>
      </dsp:txBody>
      <dsp:txXfrm>
        <a:off x="6990588" y="105915"/>
        <a:ext cx="3064668" cy="748800"/>
      </dsp:txXfrm>
    </dsp:sp>
    <dsp:sp modelId="{C2AE166D-7144-4EC1-8B5C-3FE3051B01C0}">
      <dsp:nvSpPr>
        <dsp:cNvPr id="0" name=""/>
        <dsp:cNvSpPr/>
      </dsp:nvSpPr>
      <dsp:spPr>
        <a:xfrm>
          <a:off x="6993731" y="881120"/>
          <a:ext cx="3064668" cy="280015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b="0" i="0" kern="1200" dirty="0"/>
            <a:t>Engage readers with intriguing beginnings, challenges, and instructive endings.</a:t>
          </a:r>
          <a:endParaRPr lang="en-US" sz="2600" kern="1200" dirty="0"/>
        </a:p>
        <a:p>
          <a:pPr marL="228600" lvl="1" indent="-228600" algn="l" defTabSz="1155700">
            <a:lnSpc>
              <a:spcPct val="90000"/>
            </a:lnSpc>
            <a:spcBef>
              <a:spcPct val="0"/>
            </a:spcBef>
            <a:spcAft>
              <a:spcPct val="15000"/>
            </a:spcAft>
            <a:buNone/>
          </a:pPr>
          <a:endParaRPr lang="en-US" sz="2600" kern="1200" dirty="0"/>
        </a:p>
      </dsp:txBody>
      <dsp:txXfrm>
        <a:off x="6993731" y="881120"/>
        <a:ext cx="3064668" cy="280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B71A2-518B-429D-99EF-AA5EE485F218}">
      <dsp:nvSpPr>
        <dsp:cNvPr id="0" name=""/>
        <dsp:cNvSpPr/>
      </dsp:nvSpPr>
      <dsp:spPr>
        <a:xfrm>
          <a:off x="3143" y="111068"/>
          <a:ext cx="3064668" cy="86227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0" i="0" kern="1200" dirty="0"/>
            <a:t>Teasers</a:t>
          </a:r>
          <a:endParaRPr lang="en-US" sz="2500" kern="1200" dirty="0"/>
        </a:p>
      </dsp:txBody>
      <dsp:txXfrm>
        <a:off x="3143" y="111068"/>
        <a:ext cx="3064668" cy="862275"/>
      </dsp:txXfrm>
    </dsp:sp>
    <dsp:sp modelId="{B8D9DD52-0F0A-4117-98D6-DC5A1084E6D5}">
      <dsp:nvSpPr>
        <dsp:cNvPr id="0" name=""/>
        <dsp:cNvSpPr/>
      </dsp:nvSpPr>
      <dsp:spPr>
        <a:xfrm>
          <a:off x="3143" y="973344"/>
          <a:ext cx="3064668" cy="267637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ctr" defTabSz="1111250">
            <a:lnSpc>
              <a:spcPct val="90000"/>
            </a:lnSpc>
            <a:spcBef>
              <a:spcPct val="0"/>
            </a:spcBef>
            <a:spcAft>
              <a:spcPct val="15000"/>
            </a:spcAft>
            <a:buNone/>
          </a:pPr>
          <a:r>
            <a:rPr lang="en-US" sz="2500" b="0" i="0" kern="1200" dirty="0"/>
            <a:t>Withhold information strategically to pique interest but ensure valuable content.</a:t>
          </a:r>
          <a:endParaRPr lang="en-US" sz="2500" kern="1200" dirty="0"/>
        </a:p>
        <a:p>
          <a:pPr marL="228600" lvl="1" indent="-228600" algn="l" defTabSz="1111250">
            <a:lnSpc>
              <a:spcPct val="90000"/>
            </a:lnSpc>
            <a:spcBef>
              <a:spcPct val="0"/>
            </a:spcBef>
            <a:spcAft>
              <a:spcPct val="15000"/>
            </a:spcAft>
            <a:buNone/>
          </a:pPr>
          <a:endParaRPr lang="en-US" sz="2500" kern="1200" dirty="0"/>
        </a:p>
      </dsp:txBody>
      <dsp:txXfrm>
        <a:off x="3143" y="973344"/>
        <a:ext cx="3064668" cy="2676375"/>
      </dsp:txXfrm>
    </dsp:sp>
    <dsp:sp modelId="{EBB6EC66-42C3-4150-9311-1017CAB646E6}">
      <dsp:nvSpPr>
        <dsp:cNvPr id="0" name=""/>
        <dsp:cNvSpPr/>
      </dsp:nvSpPr>
      <dsp:spPr>
        <a:xfrm>
          <a:off x="3496865" y="111068"/>
          <a:ext cx="3064668" cy="86227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0" i="0" kern="1200" dirty="0"/>
            <a:t>Status updates and announcements</a:t>
          </a:r>
          <a:endParaRPr lang="en-US" sz="2500" kern="1200" dirty="0"/>
        </a:p>
      </dsp:txBody>
      <dsp:txXfrm>
        <a:off x="3496865" y="111068"/>
        <a:ext cx="3064668" cy="862275"/>
      </dsp:txXfrm>
    </dsp:sp>
    <dsp:sp modelId="{755D6BD3-70C4-4808-B1D5-48BCD1E136E4}">
      <dsp:nvSpPr>
        <dsp:cNvPr id="0" name=""/>
        <dsp:cNvSpPr/>
      </dsp:nvSpPr>
      <dsp:spPr>
        <a:xfrm>
          <a:off x="3496865" y="973344"/>
          <a:ext cx="3064668" cy="267637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ctr" defTabSz="1111250">
            <a:lnSpc>
              <a:spcPct val="90000"/>
            </a:lnSpc>
            <a:spcBef>
              <a:spcPct val="0"/>
            </a:spcBef>
            <a:spcAft>
              <a:spcPct val="15000"/>
            </a:spcAft>
            <a:buNone/>
          </a:pPr>
          <a:r>
            <a:rPr lang="en-US" sz="2500" b="0" i="0" kern="1200" dirty="0"/>
            <a:t>Share useful updates on social media, avoiding trivial information.</a:t>
          </a:r>
          <a:endParaRPr lang="en-US" sz="2500" kern="1200" dirty="0"/>
        </a:p>
        <a:p>
          <a:pPr marL="228600" lvl="1" indent="-228600" algn="l" defTabSz="1111250">
            <a:lnSpc>
              <a:spcPct val="90000"/>
            </a:lnSpc>
            <a:spcBef>
              <a:spcPct val="0"/>
            </a:spcBef>
            <a:spcAft>
              <a:spcPct val="15000"/>
            </a:spcAft>
            <a:buNone/>
          </a:pPr>
          <a:endParaRPr lang="en-US" sz="2500" kern="1200" dirty="0"/>
        </a:p>
      </dsp:txBody>
      <dsp:txXfrm>
        <a:off x="3496865" y="973344"/>
        <a:ext cx="3064668" cy="2676375"/>
      </dsp:txXfrm>
    </dsp:sp>
    <dsp:sp modelId="{FD8898B3-857B-4373-8213-45B9BA41F133}">
      <dsp:nvSpPr>
        <dsp:cNvPr id="0" name=""/>
        <dsp:cNvSpPr/>
      </dsp:nvSpPr>
      <dsp:spPr>
        <a:xfrm>
          <a:off x="6990588" y="111068"/>
          <a:ext cx="3064668" cy="86227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0" i="0" kern="1200" dirty="0"/>
            <a:t>Tutorials</a:t>
          </a:r>
          <a:endParaRPr lang="en-US" sz="2500" kern="1200" dirty="0"/>
        </a:p>
      </dsp:txBody>
      <dsp:txXfrm>
        <a:off x="6990588" y="111068"/>
        <a:ext cx="3064668" cy="862275"/>
      </dsp:txXfrm>
    </dsp:sp>
    <dsp:sp modelId="{92CF38C3-3485-433F-8815-4C633FBC5B6B}">
      <dsp:nvSpPr>
        <dsp:cNvPr id="0" name=""/>
        <dsp:cNvSpPr/>
      </dsp:nvSpPr>
      <dsp:spPr>
        <a:xfrm>
          <a:off x="6990588" y="973344"/>
          <a:ext cx="3064668" cy="267637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ctr" defTabSz="1111250">
            <a:lnSpc>
              <a:spcPct val="90000"/>
            </a:lnSpc>
            <a:spcBef>
              <a:spcPct val="0"/>
            </a:spcBef>
            <a:spcAft>
              <a:spcPct val="15000"/>
            </a:spcAft>
            <a:buNone/>
          </a:pPr>
          <a:r>
            <a:rPr lang="en-US" sz="2500" b="0" i="0" kern="1200" dirty="0"/>
            <a:t>Share how-to advice to build expertise and customer loyalty in the online community.</a:t>
          </a:r>
          <a:endParaRPr lang="en-US" sz="2500" kern="1200" dirty="0"/>
        </a:p>
        <a:p>
          <a:pPr marL="228600" lvl="1" indent="-228600" algn="l" defTabSz="1111250">
            <a:lnSpc>
              <a:spcPct val="90000"/>
            </a:lnSpc>
            <a:spcBef>
              <a:spcPct val="0"/>
            </a:spcBef>
            <a:spcAft>
              <a:spcPct val="15000"/>
            </a:spcAft>
            <a:buNone/>
          </a:pPr>
          <a:endParaRPr lang="en-US" sz="2500" kern="1200" dirty="0"/>
        </a:p>
      </dsp:txBody>
      <dsp:txXfrm>
        <a:off x="6990588" y="973344"/>
        <a:ext cx="3064668" cy="26763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BE0D6-C6FD-40DA-96BF-EA38CDB7F37A}">
      <dsp:nvSpPr>
        <dsp:cNvPr id="0" name=""/>
        <dsp:cNvSpPr/>
      </dsp:nvSpPr>
      <dsp:spPr>
        <a:xfrm>
          <a:off x="3143" y="19464"/>
          <a:ext cx="3064668" cy="460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A. Planning email messages</a:t>
          </a:r>
        </a:p>
      </dsp:txBody>
      <dsp:txXfrm>
        <a:off x="3143" y="19464"/>
        <a:ext cx="3064668" cy="460800"/>
      </dsp:txXfrm>
    </dsp:sp>
    <dsp:sp modelId="{F9B4C1E6-2EAA-4246-82CF-5CB9BC55D1A9}">
      <dsp:nvSpPr>
        <dsp:cNvPr id="0" name=""/>
        <dsp:cNvSpPr/>
      </dsp:nvSpPr>
      <dsp:spPr>
        <a:xfrm>
          <a:off x="3143" y="480264"/>
          <a:ext cx="3064668" cy="32610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None/>
          </a:pPr>
          <a:r>
            <a:rPr lang="en-US" sz="1400" kern="1200" dirty="0"/>
            <a:t>●● Make sure every email message you send is necessary.</a:t>
          </a:r>
        </a:p>
        <a:p>
          <a:pPr marL="114300" lvl="1" indent="-114300" algn="l" defTabSz="622300">
            <a:lnSpc>
              <a:spcPct val="90000"/>
            </a:lnSpc>
            <a:spcBef>
              <a:spcPct val="0"/>
            </a:spcBef>
            <a:spcAft>
              <a:spcPct val="15000"/>
            </a:spcAft>
            <a:buNone/>
          </a:pPr>
          <a:r>
            <a:rPr lang="en-US" sz="1400" kern="1200" dirty="0"/>
            <a:t>●● Don’t cc or bcc anyone who doesn’t really need to see</a:t>
          </a:r>
        </a:p>
        <a:p>
          <a:pPr marL="114300" lvl="1" indent="-114300" algn="l" defTabSz="622300">
            <a:lnSpc>
              <a:spcPct val="90000"/>
            </a:lnSpc>
            <a:spcBef>
              <a:spcPct val="0"/>
            </a:spcBef>
            <a:spcAft>
              <a:spcPct val="15000"/>
            </a:spcAft>
            <a:buNone/>
          </a:pPr>
          <a:r>
            <a:rPr lang="en-US" sz="1400" kern="1200" dirty="0"/>
            <a:t>the message.</a:t>
          </a:r>
        </a:p>
        <a:p>
          <a:pPr marL="114300" lvl="1" indent="-114300" algn="l" defTabSz="622300">
            <a:lnSpc>
              <a:spcPct val="90000"/>
            </a:lnSpc>
            <a:spcBef>
              <a:spcPct val="0"/>
            </a:spcBef>
            <a:spcAft>
              <a:spcPct val="15000"/>
            </a:spcAft>
            <a:buNone/>
          </a:pPr>
          <a:r>
            <a:rPr lang="en-US" sz="1400" kern="1200"/>
            <a:t>●● Follow company email policy; understand the restrictions</a:t>
          </a:r>
        </a:p>
        <a:p>
          <a:pPr marL="114300" lvl="1" indent="-114300" algn="l" defTabSz="622300">
            <a:lnSpc>
              <a:spcPct val="90000"/>
            </a:lnSpc>
            <a:spcBef>
              <a:spcPct val="0"/>
            </a:spcBef>
            <a:spcAft>
              <a:spcPct val="15000"/>
            </a:spcAft>
            <a:buNone/>
          </a:pPr>
          <a:r>
            <a:rPr lang="en-US" sz="1400" kern="1200" dirty="0"/>
            <a:t>your company places on email usage.</a:t>
          </a:r>
        </a:p>
        <a:p>
          <a:pPr marL="114300" lvl="1" indent="-114300" algn="l" defTabSz="622300">
            <a:lnSpc>
              <a:spcPct val="90000"/>
            </a:lnSpc>
            <a:spcBef>
              <a:spcPct val="0"/>
            </a:spcBef>
            <a:spcAft>
              <a:spcPct val="15000"/>
            </a:spcAft>
            <a:buNone/>
          </a:pPr>
          <a:r>
            <a:rPr lang="en-US" sz="1400" kern="1200"/>
            <a:t>●● Practice good email hygiene by not opening suspicious</a:t>
          </a:r>
        </a:p>
        <a:p>
          <a:pPr marL="114300" lvl="1" indent="-114300" algn="l" defTabSz="622300">
            <a:lnSpc>
              <a:spcPct val="90000"/>
            </a:lnSpc>
            <a:spcBef>
              <a:spcPct val="0"/>
            </a:spcBef>
            <a:spcAft>
              <a:spcPct val="15000"/>
            </a:spcAft>
            <a:buNone/>
          </a:pPr>
          <a:r>
            <a:rPr lang="en-US" sz="1400" kern="1200" dirty="0"/>
            <a:t>messages, keeping virus protection up to date,</a:t>
          </a:r>
        </a:p>
        <a:p>
          <a:pPr marL="114300" lvl="1" indent="-114300" algn="l" defTabSz="622300">
            <a:lnSpc>
              <a:spcPct val="90000"/>
            </a:lnSpc>
            <a:spcBef>
              <a:spcPct val="0"/>
            </a:spcBef>
            <a:spcAft>
              <a:spcPct val="15000"/>
            </a:spcAft>
            <a:buNone/>
          </a:pPr>
          <a:r>
            <a:rPr lang="en-US" sz="1400" kern="1200" dirty="0"/>
            <a:t>and following other company guidelines.</a:t>
          </a:r>
        </a:p>
        <a:p>
          <a:pPr marL="114300" lvl="1" indent="-114300" algn="l" defTabSz="622300">
            <a:lnSpc>
              <a:spcPct val="90000"/>
            </a:lnSpc>
            <a:spcBef>
              <a:spcPct val="0"/>
            </a:spcBef>
            <a:spcAft>
              <a:spcPct val="15000"/>
            </a:spcAft>
            <a:buNone/>
          </a:pPr>
          <a:r>
            <a:rPr lang="en-US" sz="1400" kern="1200" dirty="0"/>
            <a:t>●● Follow the chain of command.</a:t>
          </a:r>
        </a:p>
      </dsp:txBody>
      <dsp:txXfrm>
        <a:off x="3143" y="480264"/>
        <a:ext cx="3064668" cy="3261059"/>
      </dsp:txXfrm>
    </dsp:sp>
    <dsp:sp modelId="{462B37FE-CD3D-4D24-BB5E-C49073DACFFB}">
      <dsp:nvSpPr>
        <dsp:cNvPr id="0" name=""/>
        <dsp:cNvSpPr/>
      </dsp:nvSpPr>
      <dsp:spPr>
        <a:xfrm>
          <a:off x="3496865" y="19464"/>
          <a:ext cx="3064668" cy="460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B. Writing email messages</a:t>
          </a:r>
        </a:p>
      </dsp:txBody>
      <dsp:txXfrm>
        <a:off x="3496865" y="19464"/>
        <a:ext cx="3064668" cy="460800"/>
      </dsp:txXfrm>
    </dsp:sp>
    <dsp:sp modelId="{1180DDF9-50AA-43E6-B8F1-33281BF368A7}">
      <dsp:nvSpPr>
        <dsp:cNvPr id="0" name=""/>
        <dsp:cNvSpPr/>
      </dsp:nvSpPr>
      <dsp:spPr>
        <a:xfrm>
          <a:off x="3496865" y="480264"/>
          <a:ext cx="3064668" cy="32610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None/>
          </a:pPr>
          <a:r>
            <a:rPr lang="en-US" sz="1200" kern="1200" dirty="0"/>
            <a:t>●● Remember that business email is more formal than</a:t>
          </a:r>
        </a:p>
        <a:p>
          <a:pPr marL="114300" lvl="1" indent="-114300" algn="l" defTabSz="533400">
            <a:lnSpc>
              <a:spcPct val="90000"/>
            </a:lnSpc>
            <a:spcBef>
              <a:spcPct val="0"/>
            </a:spcBef>
            <a:spcAft>
              <a:spcPct val="15000"/>
            </a:spcAft>
            <a:buNone/>
          </a:pPr>
          <a:r>
            <a:rPr lang="en-US" sz="1200" kern="1200"/>
            <a:t>personal email.</a:t>
          </a:r>
        </a:p>
        <a:p>
          <a:pPr marL="114300" lvl="1" indent="-114300" algn="l" defTabSz="533400">
            <a:lnSpc>
              <a:spcPct val="90000"/>
            </a:lnSpc>
            <a:spcBef>
              <a:spcPct val="0"/>
            </a:spcBef>
            <a:spcAft>
              <a:spcPct val="15000"/>
            </a:spcAft>
            <a:buNone/>
          </a:pPr>
          <a:r>
            <a:rPr lang="en-US" sz="1200" kern="1200" dirty="0"/>
            <a:t>●● Recognize that email messages carry the same legal</a:t>
          </a:r>
        </a:p>
        <a:p>
          <a:pPr marL="114300" lvl="1" indent="-114300" algn="l" defTabSz="533400">
            <a:lnSpc>
              <a:spcPct val="90000"/>
            </a:lnSpc>
            <a:spcBef>
              <a:spcPct val="0"/>
            </a:spcBef>
            <a:spcAft>
              <a:spcPct val="15000"/>
            </a:spcAft>
            <a:buNone/>
          </a:pPr>
          <a:r>
            <a:rPr lang="en-US" sz="1200" kern="1200"/>
            <a:t>weight as other business documents.</a:t>
          </a:r>
        </a:p>
        <a:p>
          <a:pPr marL="114300" lvl="1" indent="-114300" algn="l" defTabSz="533400">
            <a:lnSpc>
              <a:spcPct val="90000"/>
            </a:lnSpc>
            <a:spcBef>
              <a:spcPct val="0"/>
            </a:spcBef>
            <a:spcAft>
              <a:spcPct val="15000"/>
            </a:spcAft>
            <a:buNone/>
          </a:pPr>
          <a:r>
            <a:rPr lang="en-US" sz="1200" kern="1200"/>
            <a:t>●● Pay attention to the quality of your writing and use</a:t>
          </a:r>
        </a:p>
        <a:p>
          <a:pPr marL="114300" lvl="1" indent="-114300" algn="l" defTabSz="533400">
            <a:lnSpc>
              <a:spcPct val="90000"/>
            </a:lnSpc>
            <a:spcBef>
              <a:spcPct val="0"/>
            </a:spcBef>
            <a:spcAft>
              <a:spcPct val="15000"/>
            </a:spcAft>
            <a:buNone/>
          </a:pPr>
          <a:r>
            <a:rPr lang="en-US" sz="1200" kern="1200"/>
            <a:t>correct grammar, spelling, and punctuation.</a:t>
          </a:r>
        </a:p>
        <a:p>
          <a:pPr marL="114300" lvl="1" indent="-114300" algn="l" defTabSz="533400">
            <a:lnSpc>
              <a:spcPct val="90000"/>
            </a:lnSpc>
            <a:spcBef>
              <a:spcPct val="0"/>
            </a:spcBef>
            <a:spcAft>
              <a:spcPct val="15000"/>
            </a:spcAft>
            <a:buNone/>
          </a:pPr>
          <a:r>
            <a:rPr lang="en-US" sz="1200" kern="1200"/>
            <a:t>●● Make your subject lines informative by clearly identifying</a:t>
          </a:r>
        </a:p>
        <a:p>
          <a:pPr marL="114300" lvl="1" indent="-114300" algn="l" defTabSz="533400">
            <a:lnSpc>
              <a:spcPct val="90000"/>
            </a:lnSpc>
            <a:spcBef>
              <a:spcPct val="0"/>
            </a:spcBef>
            <a:spcAft>
              <a:spcPct val="15000"/>
            </a:spcAft>
            <a:buNone/>
          </a:pPr>
          <a:r>
            <a:rPr lang="en-US" sz="1200" kern="1200" dirty="0"/>
            <a:t>the purpose of your message.</a:t>
          </a:r>
        </a:p>
        <a:p>
          <a:pPr marL="114300" lvl="1" indent="-114300" algn="l" defTabSz="533400">
            <a:lnSpc>
              <a:spcPct val="90000"/>
            </a:lnSpc>
            <a:spcBef>
              <a:spcPct val="0"/>
            </a:spcBef>
            <a:spcAft>
              <a:spcPct val="15000"/>
            </a:spcAft>
            <a:buNone/>
          </a:pPr>
          <a:r>
            <a:rPr lang="en-US" sz="1200" kern="1200"/>
            <a:t>●● Make your subject lines compelling by wording them</a:t>
          </a:r>
        </a:p>
        <a:p>
          <a:pPr marL="114300" lvl="1" indent="-114300" algn="l" defTabSz="533400">
            <a:lnSpc>
              <a:spcPct val="90000"/>
            </a:lnSpc>
            <a:spcBef>
              <a:spcPct val="0"/>
            </a:spcBef>
            <a:spcAft>
              <a:spcPct val="15000"/>
            </a:spcAft>
            <a:buNone/>
          </a:pPr>
          <a:r>
            <a:rPr lang="en-US" sz="1200" kern="1200"/>
            <a:t>in a way that intrigues your audiences.</a:t>
          </a:r>
        </a:p>
        <a:p>
          <a:pPr marL="114300" lvl="1" indent="-114300" algn="l" defTabSz="533400">
            <a:lnSpc>
              <a:spcPct val="90000"/>
            </a:lnSpc>
            <a:spcBef>
              <a:spcPct val="0"/>
            </a:spcBef>
            <a:spcAft>
              <a:spcPct val="15000"/>
            </a:spcAft>
            <a:buNone/>
          </a:pPr>
          <a:r>
            <a:rPr lang="en-US" sz="1200" kern="1200"/>
            <a:t>●● Use the first few words of the email body to catch the</a:t>
          </a:r>
        </a:p>
        <a:p>
          <a:pPr marL="114300" lvl="1" indent="-114300" algn="l" defTabSz="533400">
            <a:lnSpc>
              <a:spcPct val="90000"/>
            </a:lnSpc>
            <a:spcBef>
              <a:spcPct val="0"/>
            </a:spcBef>
            <a:spcAft>
              <a:spcPct val="15000"/>
            </a:spcAft>
            <a:buNone/>
          </a:pPr>
          <a:r>
            <a:rPr lang="en-US" sz="1200" kern="1200" dirty="0"/>
            <a:t>reader’s attention.</a:t>
          </a:r>
        </a:p>
      </dsp:txBody>
      <dsp:txXfrm>
        <a:off x="3496865" y="480264"/>
        <a:ext cx="3064668" cy="3261059"/>
      </dsp:txXfrm>
    </dsp:sp>
    <dsp:sp modelId="{83B5AC9A-7D72-4B09-81DF-606542AD07C8}">
      <dsp:nvSpPr>
        <dsp:cNvPr id="0" name=""/>
        <dsp:cNvSpPr/>
      </dsp:nvSpPr>
      <dsp:spPr>
        <a:xfrm>
          <a:off x="6990588" y="19464"/>
          <a:ext cx="3064668" cy="460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C. Completing email messages</a:t>
          </a:r>
        </a:p>
      </dsp:txBody>
      <dsp:txXfrm>
        <a:off x="6990588" y="19464"/>
        <a:ext cx="3064668" cy="460800"/>
      </dsp:txXfrm>
    </dsp:sp>
    <dsp:sp modelId="{2A45DEEF-5A93-4369-9A83-6F8A45BA283E}">
      <dsp:nvSpPr>
        <dsp:cNvPr id="0" name=""/>
        <dsp:cNvSpPr/>
      </dsp:nvSpPr>
      <dsp:spPr>
        <a:xfrm>
          <a:off x="6990588" y="480264"/>
          <a:ext cx="3064668" cy="32610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None/>
          </a:pPr>
          <a:r>
            <a:rPr lang="en-US" sz="1400" kern="1200" dirty="0"/>
            <a:t>●● Revise and proofread carefully to avoid embarrassing</a:t>
          </a:r>
        </a:p>
        <a:p>
          <a:pPr marL="114300" lvl="1" indent="-114300" algn="l" defTabSz="622300">
            <a:lnSpc>
              <a:spcPct val="90000"/>
            </a:lnSpc>
            <a:spcBef>
              <a:spcPct val="0"/>
            </a:spcBef>
            <a:spcAft>
              <a:spcPct val="15000"/>
            </a:spcAft>
            <a:buNone/>
          </a:pPr>
          <a:r>
            <a:rPr lang="en-US" sz="1400" kern="1200"/>
            <a:t>mistakes.</a:t>
          </a:r>
        </a:p>
        <a:p>
          <a:pPr marL="114300" lvl="1" indent="-114300" algn="l" defTabSz="622300">
            <a:lnSpc>
              <a:spcPct val="90000"/>
            </a:lnSpc>
            <a:spcBef>
              <a:spcPct val="0"/>
            </a:spcBef>
            <a:spcAft>
              <a:spcPct val="15000"/>
            </a:spcAft>
            <a:buNone/>
          </a:pPr>
          <a:r>
            <a:rPr lang="en-US" sz="1400" kern="1200" dirty="0"/>
            <a:t>●● Keep the layout of your messages simple and clean,</a:t>
          </a:r>
        </a:p>
        <a:p>
          <a:pPr marL="114300" lvl="1" indent="-114300" algn="l" defTabSz="622300">
            <a:lnSpc>
              <a:spcPct val="90000"/>
            </a:lnSpc>
            <a:spcBef>
              <a:spcPct val="0"/>
            </a:spcBef>
            <a:spcAft>
              <a:spcPct val="15000"/>
            </a:spcAft>
            <a:buNone/>
          </a:pPr>
          <a:r>
            <a:rPr lang="en-US" sz="1400" kern="1200" dirty="0"/>
            <a:t>particularly for mobile recipients.</a:t>
          </a:r>
        </a:p>
        <a:p>
          <a:pPr marL="114300" lvl="1" indent="-114300" algn="l" defTabSz="622300">
            <a:lnSpc>
              <a:spcPct val="90000"/>
            </a:lnSpc>
            <a:spcBef>
              <a:spcPct val="0"/>
            </a:spcBef>
            <a:spcAft>
              <a:spcPct val="15000"/>
            </a:spcAft>
            <a:buNone/>
          </a:pPr>
          <a:r>
            <a:rPr lang="en-US" sz="1400" kern="1200"/>
            <a:t>●● Use an email signature file to give recipients your contact</a:t>
          </a:r>
        </a:p>
        <a:p>
          <a:pPr marL="114300" lvl="1" indent="-114300" algn="l" defTabSz="622300">
            <a:lnSpc>
              <a:spcPct val="90000"/>
            </a:lnSpc>
            <a:spcBef>
              <a:spcPct val="0"/>
            </a:spcBef>
            <a:spcAft>
              <a:spcPct val="15000"/>
            </a:spcAft>
            <a:buNone/>
          </a:pPr>
          <a:r>
            <a:rPr lang="en-US" sz="1400" kern="1200" dirty="0"/>
            <a:t>information.</a:t>
          </a:r>
        </a:p>
        <a:p>
          <a:pPr marL="114300" lvl="1" indent="-114300" algn="l" defTabSz="622300">
            <a:lnSpc>
              <a:spcPct val="90000"/>
            </a:lnSpc>
            <a:spcBef>
              <a:spcPct val="0"/>
            </a:spcBef>
            <a:spcAft>
              <a:spcPct val="15000"/>
            </a:spcAft>
            <a:buNone/>
          </a:pPr>
          <a:r>
            <a:rPr lang="en-US" sz="1400" kern="1200" dirty="0"/>
            <a:t>●● Double-check your recipient list before sending.</a:t>
          </a:r>
        </a:p>
        <a:p>
          <a:pPr marL="114300" lvl="1" indent="-114300" algn="l" defTabSz="622300">
            <a:lnSpc>
              <a:spcPct val="90000"/>
            </a:lnSpc>
            <a:spcBef>
              <a:spcPct val="0"/>
            </a:spcBef>
            <a:spcAft>
              <a:spcPct val="15000"/>
            </a:spcAft>
            <a:buNone/>
          </a:pPr>
          <a:r>
            <a:rPr lang="en-US" sz="1400" kern="1200" dirty="0"/>
            <a:t>●● Don’t mark messages as “urgent” unless they truly</a:t>
          </a:r>
        </a:p>
        <a:p>
          <a:pPr marL="114300" lvl="1" indent="-114300" algn="l" defTabSz="622300">
            <a:lnSpc>
              <a:spcPct val="90000"/>
            </a:lnSpc>
            <a:spcBef>
              <a:spcPct val="0"/>
            </a:spcBef>
            <a:spcAft>
              <a:spcPct val="15000"/>
            </a:spcAft>
            <a:buNone/>
          </a:pPr>
          <a:r>
            <a:rPr lang="en-US" sz="1400" kern="1200" dirty="0"/>
            <a:t>are urgent.</a:t>
          </a:r>
        </a:p>
        <a:p>
          <a:pPr marL="114300" lvl="1" indent="-114300" algn="l" defTabSz="622300">
            <a:lnSpc>
              <a:spcPct val="90000"/>
            </a:lnSpc>
            <a:spcBef>
              <a:spcPct val="0"/>
            </a:spcBef>
            <a:spcAft>
              <a:spcPct val="15000"/>
            </a:spcAft>
            <a:buNone/>
          </a:pPr>
          <a:endParaRPr lang="en-US" sz="1400" kern="1200" dirty="0"/>
        </a:p>
      </dsp:txBody>
      <dsp:txXfrm>
        <a:off x="6990588" y="480264"/>
        <a:ext cx="3064668" cy="32610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800" b="1" i="0" u="none" strike="noStrike" baseline="0" dirty="0">
                <a:solidFill>
                  <a:schemeClr val="tx1"/>
                </a:solidFill>
                <a:latin typeface="Georgia" panose="02040502050405020303" pitchFamily="18" charset="0"/>
              </a:rPr>
              <a:t>Digital media</a:t>
            </a:r>
            <a:endParaRPr lang="en-US" sz="28700" b="1" dirty="0">
              <a:solidFill>
                <a:schemeClr val="tx1"/>
              </a:solidFill>
              <a:latin typeface="Georgia" panose="02040502050405020303"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Noreen Shah</a:t>
            </a:r>
          </a:p>
          <a:p>
            <a:r>
              <a:rPr lang="en-US" dirty="0">
                <a:solidFill>
                  <a:schemeClr val="tx1">
                    <a:lumMod val="85000"/>
                    <a:lumOff val="15000"/>
                  </a:schemeClr>
                </a:solidFill>
              </a:rPr>
              <a:t>Lecture 7</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35CB-0D53-462E-9A0A-C7EF0E4D8401}"/>
              </a:ext>
            </a:extLst>
          </p:cNvPr>
          <p:cNvSpPr>
            <a:spLocks noGrp="1"/>
          </p:cNvSpPr>
          <p:nvPr>
            <p:ph type="title"/>
          </p:nvPr>
        </p:nvSpPr>
        <p:spPr/>
        <p:txBody>
          <a:bodyPr>
            <a:normAutofit/>
          </a:bodyPr>
          <a:lstStyle/>
          <a:p>
            <a:r>
              <a:rPr lang="en-US" sz="2800" b="0" i="0" u="none" strike="noStrike" baseline="0" dirty="0">
                <a:latin typeface="SabonMTPro-Regular"/>
              </a:rPr>
              <a:t>Here are several situations in which you should consider using a printed message rather than digital alternatives:</a:t>
            </a:r>
            <a:endParaRPr lang="en-US" sz="6000" dirty="0"/>
          </a:p>
        </p:txBody>
      </p:sp>
      <p:sp>
        <p:nvSpPr>
          <p:cNvPr id="4" name="Text Placeholder 3">
            <a:extLst>
              <a:ext uri="{FF2B5EF4-FFF2-40B4-BE49-F238E27FC236}">
                <a16:creationId xmlns:a16="http://schemas.microsoft.com/office/drawing/2014/main" id="{E69BFD15-0FFB-5D91-7A39-E841BF846BE9}"/>
              </a:ext>
            </a:extLst>
          </p:cNvPr>
          <p:cNvSpPr>
            <a:spLocks noGrp="1"/>
          </p:cNvSpPr>
          <p:nvPr>
            <p:ph type="body" idx="1"/>
          </p:nvPr>
        </p:nvSpPr>
        <p:spPr/>
        <p:txBody>
          <a:bodyPr/>
          <a:lstStyle/>
          <a:p>
            <a:r>
              <a:rPr lang="en-US" sz="1800" b="1" i="0" u="none" strike="noStrike" baseline="0" dirty="0">
                <a:latin typeface="ZapfDingbatsStd"/>
              </a:rPr>
              <a:t>●● </a:t>
            </a:r>
            <a:r>
              <a:rPr lang="en-US" sz="1800" b="1" i="0" u="none" strike="noStrike" baseline="0" dirty="0">
                <a:latin typeface="SabonMTPro-Semibold"/>
              </a:rPr>
              <a:t>When you want to make a formal impression.</a:t>
            </a:r>
            <a:endParaRPr lang="en-US" b="1" dirty="0"/>
          </a:p>
        </p:txBody>
      </p:sp>
      <p:sp>
        <p:nvSpPr>
          <p:cNvPr id="5" name="Content Placeholder 4">
            <a:extLst>
              <a:ext uri="{FF2B5EF4-FFF2-40B4-BE49-F238E27FC236}">
                <a16:creationId xmlns:a16="http://schemas.microsoft.com/office/drawing/2014/main" id="{70DCA294-2C0B-DA26-EBA8-86A91BE5D9FB}"/>
              </a:ext>
            </a:extLst>
          </p:cNvPr>
          <p:cNvSpPr>
            <a:spLocks noGrp="1"/>
          </p:cNvSpPr>
          <p:nvPr>
            <p:ph sz="half" idx="2"/>
          </p:nvPr>
        </p:nvSpPr>
        <p:spPr/>
        <p:txBody>
          <a:bodyPr>
            <a:normAutofit/>
          </a:bodyPr>
          <a:lstStyle/>
          <a:p>
            <a:pPr algn="just"/>
            <a:r>
              <a:rPr lang="en-US" sz="2000" b="0" i="0" u="none" strike="noStrike" baseline="0" dirty="0">
                <a:latin typeface="SabonMTPro-Regular"/>
              </a:rPr>
              <a:t>For special messages, such as sending congratulations or condolences, the formality of printed documents usually makes them a much better choice than digital messages.</a:t>
            </a:r>
            <a:endParaRPr lang="en-US" sz="2000" dirty="0"/>
          </a:p>
        </p:txBody>
      </p:sp>
      <p:sp>
        <p:nvSpPr>
          <p:cNvPr id="6" name="Text Placeholder 5">
            <a:extLst>
              <a:ext uri="{FF2B5EF4-FFF2-40B4-BE49-F238E27FC236}">
                <a16:creationId xmlns:a16="http://schemas.microsoft.com/office/drawing/2014/main" id="{D161986E-8A93-C930-CCDD-53933F8151D8}"/>
              </a:ext>
            </a:extLst>
          </p:cNvPr>
          <p:cNvSpPr>
            <a:spLocks noGrp="1"/>
          </p:cNvSpPr>
          <p:nvPr>
            <p:ph type="body" sz="quarter" idx="3"/>
          </p:nvPr>
        </p:nvSpPr>
        <p:spPr/>
        <p:txBody>
          <a:bodyPr/>
          <a:lstStyle/>
          <a:p>
            <a:r>
              <a:rPr lang="en-US" sz="1800" b="1" i="0" u="none" strike="noStrike" baseline="0" dirty="0">
                <a:latin typeface="ZapfDingbatsStd"/>
              </a:rPr>
              <a:t>●● </a:t>
            </a:r>
            <a:r>
              <a:rPr lang="en-US" sz="1800" b="1" i="0" u="none" strike="noStrike" baseline="0" dirty="0">
                <a:latin typeface="SabonMTPro-Semibold"/>
              </a:rPr>
              <a:t>When you are legally required to provide information in printed form.</a:t>
            </a:r>
            <a:endParaRPr lang="en-US" b="1" dirty="0"/>
          </a:p>
        </p:txBody>
      </p:sp>
      <p:sp>
        <p:nvSpPr>
          <p:cNvPr id="7" name="Content Placeholder 6">
            <a:extLst>
              <a:ext uri="{FF2B5EF4-FFF2-40B4-BE49-F238E27FC236}">
                <a16:creationId xmlns:a16="http://schemas.microsoft.com/office/drawing/2014/main" id="{D80C1F29-7579-1767-6E5C-485C81CA88EA}"/>
              </a:ext>
            </a:extLst>
          </p:cNvPr>
          <p:cNvSpPr>
            <a:spLocks noGrp="1"/>
          </p:cNvSpPr>
          <p:nvPr>
            <p:ph sz="quarter" idx="4"/>
          </p:nvPr>
        </p:nvSpPr>
        <p:spPr/>
        <p:txBody>
          <a:bodyPr>
            <a:normAutofit/>
          </a:bodyPr>
          <a:lstStyle/>
          <a:p>
            <a:pPr algn="just"/>
            <a:r>
              <a:rPr lang="en-US" sz="2400" b="0" i="0" u="none" strike="noStrike" baseline="0" dirty="0">
                <a:latin typeface="SabonMTPro-Regular"/>
              </a:rPr>
              <a:t>Business contracts and government regulations sometimes require that  information be </a:t>
            </a:r>
            <a:r>
              <a:rPr lang="en-US" sz="2400" b="0" i="0" u="none" strike="noStrike" baseline="0" dirty="0" err="1">
                <a:latin typeface="SabonMTPro-Regular"/>
              </a:rPr>
              <a:t>providedon</a:t>
            </a:r>
            <a:r>
              <a:rPr lang="en-US" sz="2400" b="0" i="0" u="none" strike="noStrike" baseline="0" dirty="0">
                <a:latin typeface="SabonMTPro-Regular"/>
              </a:rPr>
              <a:t> paper.</a:t>
            </a:r>
          </a:p>
          <a:p>
            <a:endParaRPr lang="en-US" dirty="0"/>
          </a:p>
        </p:txBody>
      </p:sp>
    </p:spTree>
    <p:extLst>
      <p:ext uri="{BB962C8B-B14F-4D97-AF65-F5344CB8AC3E}">
        <p14:creationId xmlns:p14="http://schemas.microsoft.com/office/powerpoint/2010/main" val="3816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FC6C9-A65F-0BA9-C4A2-C46E3799290D}"/>
              </a:ext>
            </a:extLst>
          </p:cNvPr>
          <p:cNvSpPr>
            <a:spLocks noGrp="1"/>
          </p:cNvSpPr>
          <p:nvPr>
            <p:ph type="title"/>
          </p:nvPr>
        </p:nvSpPr>
        <p:spPr/>
        <p:txBody>
          <a:bodyPr>
            <a:noAutofit/>
          </a:bodyPr>
          <a:lstStyle/>
          <a:p>
            <a:r>
              <a:rPr lang="en-US" sz="3200" b="0" i="0" u="none" strike="noStrike" baseline="0" dirty="0">
                <a:latin typeface="SabonMTPro-Regular"/>
              </a:rPr>
              <a:t>Here are several situations in which you should consider using a printed message rather than digital alternatives:</a:t>
            </a:r>
            <a:endParaRPr lang="en-US" sz="3200" dirty="0"/>
          </a:p>
        </p:txBody>
      </p:sp>
      <p:sp>
        <p:nvSpPr>
          <p:cNvPr id="5" name="Text Placeholder 4">
            <a:extLst>
              <a:ext uri="{FF2B5EF4-FFF2-40B4-BE49-F238E27FC236}">
                <a16:creationId xmlns:a16="http://schemas.microsoft.com/office/drawing/2014/main" id="{809BBC93-5392-64FC-03F9-A1A9B9C48724}"/>
              </a:ext>
            </a:extLst>
          </p:cNvPr>
          <p:cNvSpPr>
            <a:spLocks noGrp="1"/>
          </p:cNvSpPr>
          <p:nvPr>
            <p:ph type="body" idx="1"/>
          </p:nvPr>
        </p:nvSpPr>
        <p:spPr/>
        <p:txBody>
          <a:bodyPr>
            <a:noAutofit/>
          </a:bodyPr>
          <a:lstStyle/>
          <a:p>
            <a:pPr algn="l"/>
            <a:r>
              <a:rPr lang="en-US" sz="1600" b="1" i="0" u="none" strike="noStrike" baseline="0" dirty="0">
                <a:latin typeface="ZapfDingbatsStd"/>
              </a:rPr>
              <a:t>●● </a:t>
            </a:r>
            <a:r>
              <a:rPr lang="en-US" sz="1600" b="1" i="0" u="none" strike="noStrike" baseline="0" dirty="0">
                <a:latin typeface="SabonMTPro-Semibold"/>
              </a:rPr>
              <a:t>When you want to stand out from the flood of digital messages. </a:t>
            </a:r>
            <a:endParaRPr lang="en-US" sz="1600" b="1" dirty="0"/>
          </a:p>
        </p:txBody>
      </p:sp>
      <p:sp>
        <p:nvSpPr>
          <p:cNvPr id="6" name="Content Placeholder 5">
            <a:extLst>
              <a:ext uri="{FF2B5EF4-FFF2-40B4-BE49-F238E27FC236}">
                <a16:creationId xmlns:a16="http://schemas.microsoft.com/office/drawing/2014/main" id="{DF0DA074-0ABA-42F4-F4B3-3D43E4ABF070}"/>
              </a:ext>
            </a:extLst>
          </p:cNvPr>
          <p:cNvSpPr>
            <a:spLocks noGrp="1"/>
          </p:cNvSpPr>
          <p:nvPr>
            <p:ph sz="half" idx="2"/>
          </p:nvPr>
        </p:nvSpPr>
        <p:spPr/>
        <p:txBody>
          <a:bodyPr>
            <a:normAutofit/>
          </a:bodyPr>
          <a:lstStyle/>
          <a:p>
            <a:pPr algn="just"/>
            <a:r>
              <a:rPr lang="en-US" sz="1800" b="0" i="0" u="none" strike="noStrike" baseline="0" dirty="0">
                <a:latin typeface="SabonMTPro-Regular"/>
              </a:rPr>
              <a:t>If your audience’s computers are overflowing with Twitter updates, email messages, and messaging notifications, sometimes a printed message can stand out enough to get noticed.</a:t>
            </a:r>
            <a:endParaRPr lang="en-US" dirty="0"/>
          </a:p>
        </p:txBody>
      </p:sp>
      <p:sp>
        <p:nvSpPr>
          <p:cNvPr id="7" name="Text Placeholder 6">
            <a:extLst>
              <a:ext uri="{FF2B5EF4-FFF2-40B4-BE49-F238E27FC236}">
                <a16:creationId xmlns:a16="http://schemas.microsoft.com/office/drawing/2014/main" id="{E5B7F775-EBFF-7149-30BE-D5C3E675F678}"/>
              </a:ext>
            </a:extLst>
          </p:cNvPr>
          <p:cNvSpPr>
            <a:spLocks noGrp="1"/>
          </p:cNvSpPr>
          <p:nvPr>
            <p:ph type="body" sz="quarter" idx="3"/>
          </p:nvPr>
        </p:nvSpPr>
        <p:spPr/>
        <p:txBody>
          <a:bodyPr>
            <a:noAutofit/>
          </a:bodyPr>
          <a:lstStyle/>
          <a:p>
            <a:pPr algn="l"/>
            <a:r>
              <a:rPr lang="en-US" sz="1600" b="1" i="0" u="none" strike="noStrike" baseline="0" dirty="0">
                <a:latin typeface="ZapfDingbatsStd"/>
              </a:rPr>
              <a:t>●● </a:t>
            </a:r>
            <a:r>
              <a:rPr lang="en-US" sz="1600" b="1" i="0" u="none" strike="noStrike" baseline="0" dirty="0">
                <a:latin typeface="SabonMTPro-Semibold"/>
              </a:rPr>
              <a:t>When you need a permanent, unchangeable, or secure record.</a:t>
            </a:r>
            <a:endParaRPr lang="en-US" sz="1600" b="1" dirty="0"/>
          </a:p>
        </p:txBody>
      </p:sp>
      <p:sp>
        <p:nvSpPr>
          <p:cNvPr id="8" name="Content Placeholder 7">
            <a:extLst>
              <a:ext uri="{FF2B5EF4-FFF2-40B4-BE49-F238E27FC236}">
                <a16:creationId xmlns:a16="http://schemas.microsoft.com/office/drawing/2014/main" id="{E532ED02-34B9-D604-FB3F-768B9209990E}"/>
              </a:ext>
            </a:extLst>
          </p:cNvPr>
          <p:cNvSpPr>
            <a:spLocks noGrp="1"/>
          </p:cNvSpPr>
          <p:nvPr>
            <p:ph sz="quarter" idx="4"/>
          </p:nvPr>
        </p:nvSpPr>
        <p:spPr/>
        <p:txBody>
          <a:bodyPr>
            <a:normAutofit/>
          </a:bodyPr>
          <a:lstStyle/>
          <a:p>
            <a:pPr algn="just"/>
            <a:r>
              <a:rPr lang="en-US" sz="1800" b="0" i="0" u="none" strike="noStrike" baseline="0" dirty="0">
                <a:latin typeface="SabonMTPro-Regular"/>
              </a:rPr>
              <a:t>Letters and memos are reliable. Once printed, they can’t be erased with a single keystroke or surreptitiously modified the way some digital messages can be. Printed documents also require more effort to copy and forward.</a:t>
            </a:r>
            <a:endParaRPr lang="en-US" dirty="0"/>
          </a:p>
        </p:txBody>
      </p:sp>
    </p:spTree>
    <p:extLst>
      <p:ext uri="{BB962C8B-B14F-4D97-AF65-F5344CB8AC3E}">
        <p14:creationId xmlns:p14="http://schemas.microsoft.com/office/powerpoint/2010/main" val="329866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D23A5-D3D7-8323-D5BA-8CF7D3BB6B0B}"/>
              </a:ext>
            </a:extLst>
          </p:cNvPr>
          <p:cNvSpPr>
            <a:spLocks noGrp="1"/>
          </p:cNvSpPr>
          <p:nvPr>
            <p:ph type="title"/>
          </p:nvPr>
        </p:nvSpPr>
        <p:spPr/>
        <p:txBody>
          <a:bodyPr>
            <a:normAutofit/>
          </a:bodyPr>
          <a:lstStyle/>
          <a:p>
            <a:r>
              <a:rPr lang="en-US" sz="2000" b="1" i="0" u="none" strike="noStrike" baseline="0" dirty="0">
                <a:solidFill>
                  <a:schemeClr val="tx1"/>
                </a:solidFill>
                <a:latin typeface="HelveticaNeueLTW1G-BdEx"/>
              </a:rPr>
              <a:t>COMPOSITIONAL MODES FOR DIGITAL AND SOCIAL MEDIA</a:t>
            </a:r>
            <a:endParaRPr lang="en-US" sz="4800" b="1" dirty="0">
              <a:solidFill>
                <a:schemeClr val="tx1"/>
              </a:solidFill>
            </a:endParaRPr>
          </a:p>
        </p:txBody>
      </p:sp>
      <p:graphicFrame>
        <p:nvGraphicFramePr>
          <p:cNvPr id="4" name="Content Placeholder 3">
            <a:extLst>
              <a:ext uri="{FF2B5EF4-FFF2-40B4-BE49-F238E27FC236}">
                <a16:creationId xmlns:a16="http://schemas.microsoft.com/office/drawing/2014/main" id="{76029D61-AB4C-55EB-ED60-E95D69A02C5B}"/>
              </a:ext>
            </a:extLst>
          </p:cNvPr>
          <p:cNvGraphicFramePr>
            <a:graphicFrameLocks noGrp="1"/>
          </p:cNvGraphicFramePr>
          <p:nvPr>
            <p:ph idx="1"/>
            <p:extLst>
              <p:ext uri="{D42A27DB-BD31-4B8C-83A1-F6EECF244321}">
                <p14:modId xmlns:p14="http://schemas.microsoft.com/office/powerpoint/2010/main" val="648081018"/>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66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ECE6-8616-DB18-0E59-CB128FD0DBF8}"/>
              </a:ext>
            </a:extLst>
          </p:cNvPr>
          <p:cNvSpPr>
            <a:spLocks noGrp="1"/>
          </p:cNvSpPr>
          <p:nvPr>
            <p:ph type="title"/>
          </p:nvPr>
        </p:nvSpPr>
        <p:spPr/>
        <p:txBody>
          <a:bodyPr>
            <a:normAutofit/>
          </a:bodyPr>
          <a:lstStyle/>
          <a:p>
            <a:r>
              <a:rPr lang="en-US" sz="2400" b="1" i="0" u="none" strike="noStrike" baseline="0" dirty="0">
                <a:solidFill>
                  <a:schemeClr val="tx1"/>
                </a:solidFill>
                <a:latin typeface="HelveticaNeueLTW1G-BdEx"/>
              </a:rPr>
              <a:t>COMPOSITIONAL MODES FOR DIGITAL AND SOCIAL MEDIA</a:t>
            </a:r>
            <a:endParaRPr lang="en-US" sz="2400" dirty="0"/>
          </a:p>
        </p:txBody>
      </p:sp>
      <p:graphicFrame>
        <p:nvGraphicFramePr>
          <p:cNvPr id="4" name="Content Placeholder 3">
            <a:extLst>
              <a:ext uri="{FF2B5EF4-FFF2-40B4-BE49-F238E27FC236}">
                <a16:creationId xmlns:a16="http://schemas.microsoft.com/office/drawing/2014/main" id="{1E276E54-CB9F-3E39-0DA7-E08B51608BA4}"/>
              </a:ext>
            </a:extLst>
          </p:cNvPr>
          <p:cNvGraphicFramePr>
            <a:graphicFrameLocks noGrp="1"/>
          </p:cNvGraphicFramePr>
          <p:nvPr>
            <p:ph idx="1"/>
            <p:extLst>
              <p:ext uri="{D42A27DB-BD31-4B8C-83A1-F6EECF244321}">
                <p14:modId xmlns:p14="http://schemas.microsoft.com/office/powerpoint/2010/main" val="3073158868"/>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267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0450-010D-A4D9-33A3-8D46A1A627A6}"/>
              </a:ext>
            </a:extLst>
          </p:cNvPr>
          <p:cNvSpPr>
            <a:spLocks noGrp="1"/>
          </p:cNvSpPr>
          <p:nvPr>
            <p:ph type="title"/>
          </p:nvPr>
        </p:nvSpPr>
        <p:spPr/>
        <p:txBody>
          <a:bodyPr>
            <a:normAutofit/>
          </a:bodyPr>
          <a:lstStyle/>
          <a:p>
            <a:r>
              <a:rPr lang="en-US" sz="2400" b="1" i="0" u="none" strike="noStrike" baseline="0" dirty="0">
                <a:solidFill>
                  <a:schemeClr val="tx1"/>
                </a:solidFill>
                <a:latin typeface="HelveticaNeueLTW1G-BdEx"/>
              </a:rPr>
              <a:t>COMPOSITIONAL MODES FOR DIGITAL AND SOCIAL MEDIA</a:t>
            </a:r>
            <a:endParaRPr lang="en-US" sz="2400" dirty="0"/>
          </a:p>
        </p:txBody>
      </p:sp>
      <p:graphicFrame>
        <p:nvGraphicFramePr>
          <p:cNvPr id="4" name="Content Placeholder 3">
            <a:extLst>
              <a:ext uri="{FF2B5EF4-FFF2-40B4-BE49-F238E27FC236}">
                <a16:creationId xmlns:a16="http://schemas.microsoft.com/office/drawing/2014/main" id="{CA17FB1D-C3F7-5EBA-78E0-956434A3F1D5}"/>
              </a:ext>
            </a:extLst>
          </p:cNvPr>
          <p:cNvGraphicFramePr>
            <a:graphicFrameLocks noGrp="1"/>
          </p:cNvGraphicFramePr>
          <p:nvPr>
            <p:ph idx="1"/>
            <p:extLst>
              <p:ext uri="{D42A27DB-BD31-4B8C-83A1-F6EECF244321}">
                <p14:modId xmlns:p14="http://schemas.microsoft.com/office/powerpoint/2010/main" val="1702892552"/>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76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9DB9-BCA6-3F73-52BC-F96C70F323C7}"/>
              </a:ext>
            </a:extLst>
          </p:cNvPr>
          <p:cNvSpPr>
            <a:spLocks noGrp="1"/>
          </p:cNvSpPr>
          <p:nvPr>
            <p:ph type="title"/>
          </p:nvPr>
        </p:nvSpPr>
        <p:spPr/>
        <p:txBody>
          <a:bodyPr/>
          <a:lstStyle/>
          <a:p>
            <a:r>
              <a:rPr lang="en-US" sz="1800" b="1" i="0" u="none" strike="noStrike" baseline="0" dirty="0">
                <a:latin typeface="HelveticaNeueLTW1G-Bd"/>
              </a:rPr>
              <a:t>Compositional Modes: Status Updates and Announcements</a:t>
            </a:r>
            <a:br>
              <a:rPr lang="en-US" sz="1800" b="0" i="0" u="none" strike="noStrike" baseline="0" dirty="0">
                <a:latin typeface="HelveticaNeueLTW1G-Bd"/>
              </a:rPr>
            </a:br>
            <a:r>
              <a:rPr lang="en-US" sz="1800" b="0" i="0" u="none" strike="noStrike" baseline="0" dirty="0">
                <a:latin typeface="HelveticaNeueLTW1G-Lt"/>
              </a:rPr>
              <a:t>Contests, such as this one featuring Fender musical equipment, are a popular message form on Facebook and other social media.</a:t>
            </a:r>
            <a:endParaRPr lang="en-US" dirty="0"/>
          </a:p>
        </p:txBody>
      </p:sp>
      <p:pic>
        <p:nvPicPr>
          <p:cNvPr id="5" name="Content Placeholder 4">
            <a:extLst>
              <a:ext uri="{FF2B5EF4-FFF2-40B4-BE49-F238E27FC236}">
                <a16:creationId xmlns:a16="http://schemas.microsoft.com/office/drawing/2014/main" id="{EEDA94BF-9D6D-E018-E266-80F8FD61A455}"/>
              </a:ext>
            </a:extLst>
          </p:cNvPr>
          <p:cNvPicPr>
            <a:picLocks noGrp="1" noChangeAspect="1"/>
          </p:cNvPicPr>
          <p:nvPr>
            <p:ph idx="1"/>
          </p:nvPr>
        </p:nvPicPr>
        <p:blipFill>
          <a:blip r:embed="rId2"/>
          <a:stretch>
            <a:fillRect/>
          </a:stretch>
        </p:blipFill>
        <p:spPr>
          <a:xfrm>
            <a:off x="1224793" y="2108199"/>
            <a:ext cx="9840286" cy="4233877"/>
          </a:xfrm>
        </p:spPr>
      </p:pic>
    </p:spTree>
    <p:extLst>
      <p:ext uri="{BB962C8B-B14F-4D97-AF65-F5344CB8AC3E}">
        <p14:creationId xmlns:p14="http://schemas.microsoft.com/office/powerpoint/2010/main" val="43503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D1B4-DFE5-C203-9E2C-C323AF1BDAC1}"/>
              </a:ext>
            </a:extLst>
          </p:cNvPr>
          <p:cNvSpPr>
            <a:spLocks noGrp="1"/>
          </p:cNvSpPr>
          <p:nvPr>
            <p:ph type="title"/>
          </p:nvPr>
        </p:nvSpPr>
        <p:spPr/>
        <p:txBody>
          <a:bodyPr>
            <a:normAutofit/>
          </a:bodyPr>
          <a:lstStyle/>
          <a:p>
            <a:r>
              <a:rPr lang="en-US" sz="2800" b="1" i="0" u="none" strike="noStrike" baseline="0" dirty="0">
                <a:solidFill>
                  <a:schemeClr val="tx1"/>
                </a:solidFill>
                <a:latin typeface="HelveticaNeueLTW1G-BdEx"/>
              </a:rPr>
              <a:t>OPTIMIZING CONTENT FOR MOBILE DEVICES</a:t>
            </a:r>
            <a:endParaRPr lang="en-US" sz="6000" b="1" dirty="0">
              <a:solidFill>
                <a:schemeClr val="tx1"/>
              </a:solidFill>
            </a:endParaRPr>
          </a:p>
        </p:txBody>
      </p:sp>
      <p:sp>
        <p:nvSpPr>
          <p:cNvPr id="3" name="Content Placeholder 2">
            <a:extLst>
              <a:ext uri="{FF2B5EF4-FFF2-40B4-BE49-F238E27FC236}">
                <a16:creationId xmlns:a16="http://schemas.microsoft.com/office/drawing/2014/main" id="{EB5AF8B0-C4C5-EAED-DB50-61F31144CF1D}"/>
              </a:ext>
            </a:extLst>
          </p:cNvPr>
          <p:cNvSpPr>
            <a:spLocks noGrp="1"/>
          </p:cNvSpPr>
          <p:nvPr>
            <p:ph idx="1"/>
          </p:nvPr>
        </p:nvSpPr>
        <p:spPr>
          <a:xfrm>
            <a:off x="1097280" y="2108201"/>
            <a:ext cx="10058400" cy="4191931"/>
          </a:xfrm>
        </p:spPr>
        <p:txBody>
          <a:bodyPr>
            <a:normAutofit fontScale="55000" lnSpcReduction="20000"/>
          </a:bodyPr>
          <a:lstStyle/>
          <a:p>
            <a:pPr algn="just"/>
            <a:r>
              <a:rPr lang="en-US" sz="2900" b="0" i="0" u="none" strike="noStrike" baseline="0" dirty="0">
                <a:solidFill>
                  <a:schemeClr val="tx1"/>
                </a:solidFill>
                <a:latin typeface="SabonMTPro-Regular"/>
              </a:rPr>
              <a:t>Mobile offers a range of exciting ways to enhance the audience experience.</a:t>
            </a:r>
          </a:p>
          <a:p>
            <a:pPr algn="just">
              <a:buFont typeface="Wingdings" panose="05000000000000000000" pitchFamily="2" charset="2"/>
              <a:buChar char="v"/>
            </a:pPr>
            <a:r>
              <a:rPr lang="en-US" sz="2900" b="1" i="0" dirty="0">
                <a:solidFill>
                  <a:schemeClr val="tx1"/>
                </a:solidFill>
                <a:effectLst/>
                <a:latin typeface="Söhne"/>
              </a:rPr>
              <a:t>Location-based services</a:t>
            </a:r>
            <a:r>
              <a:rPr lang="en-US" sz="2900" b="1" dirty="0">
                <a:solidFill>
                  <a:schemeClr val="tx1"/>
                </a:solidFill>
                <a:effectLst/>
                <a:latin typeface="SabonMTPro-Regular"/>
              </a:rPr>
              <a:t>: </a:t>
            </a:r>
            <a:r>
              <a:rPr lang="en-US" sz="2900" b="0" i="0" dirty="0">
                <a:solidFill>
                  <a:schemeClr val="tx1"/>
                </a:solidFill>
                <a:effectLst/>
                <a:latin typeface="Söhne"/>
              </a:rPr>
              <a:t>Link online social networking with physical locations, gaining significance due to the growth of mobile web use and its impact on consumer behavior.</a:t>
            </a:r>
          </a:p>
          <a:p>
            <a:pPr algn="just">
              <a:buFont typeface="Wingdings" panose="05000000000000000000" pitchFamily="2" charset="2"/>
              <a:buChar char="v"/>
            </a:pPr>
            <a:r>
              <a:rPr lang="en-US" sz="2900" b="1" dirty="0">
                <a:solidFill>
                  <a:schemeClr val="tx1"/>
                </a:solidFill>
                <a:latin typeface="Söhne"/>
              </a:rPr>
              <a:t>Gamification: </a:t>
            </a:r>
            <a:r>
              <a:rPr lang="en-US" sz="2900" b="0" i="0" dirty="0">
                <a:solidFill>
                  <a:schemeClr val="tx1"/>
                </a:solidFill>
                <a:effectLst/>
                <a:latin typeface="Söhne"/>
              </a:rPr>
              <a:t>Add game-like elements to apps and web services to boost engagement and user retention. </a:t>
            </a:r>
          </a:p>
          <a:p>
            <a:pPr algn="just">
              <a:buFont typeface="Wingdings" panose="05000000000000000000" pitchFamily="2" charset="2"/>
              <a:buChar char="v"/>
            </a:pPr>
            <a:r>
              <a:rPr lang="en-US" sz="2900" b="1" dirty="0">
                <a:solidFill>
                  <a:schemeClr val="tx1"/>
                </a:solidFill>
                <a:latin typeface="Söhne"/>
              </a:rPr>
              <a:t>Augmented reality: </a:t>
            </a:r>
            <a:r>
              <a:rPr lang="en-US" sz="2900" b="0" i="0" dirty="0">
                <a:solidFill>
                  <a:schemeClr val="tx1"/>
                </a:solidFill>
                <a:effectLst/>
                <a:latin typeface="Söhne"/>
              </a:rPr>
              <a:t>Overlay data on live camera images to enhance consumer experiences and provide valuable information to businesses. </a:t>
            </a:r>
          </a:p>
          <a:p>
            <a:pPr algn="just">
              <a:buFont typeface="Wingdings" panose="05000000000000000000" pitchFamily="2" charset="2"/>
              <a:buChar char="v"/>
            </a:pPr>
            <a:r>
              <a:rPr lang="en-US" sz="2900" b="1" dirty="0">
                <a:solidFill>
                  <a:schemeClr val="tx1"/>
                </a:solidFill>
                <a:latin typeface="Söhne"/>
              </a:rPr>
              <a:t>Wearable technology: </a:t>
            </a:r>
            <a:r>
              <a:rPr lang="en-US" sz="2900" b="0" i="0" dirty="0">
                <a:solidFill>
                  <a:schemeClr val="tx1"/>
                </a:solidFill>
                <a:effectLst/>
                <a:latin typeface="Söhne"/>
              </a:rPr>
              <a:t>Extend mobile connectivity with devices like smartwatches and sensors, promising to simplify and enhance everyday tasks. </a:t>
            </a:r>
          </a:p>
          <a:p>
            <a:pPr algn="just">
              <a:buFont typeface="Wingdings" panose="05000000000000000000" pitchFamily="2" charset="2"/>
              <a:buChar char="v"/>
            </a:pPr>
            <a:r>
              <a:rPr lang="en-US" sz="2900" b="1" dirty="0">
                <a:solidFill>
                  <a:schemeClr val="tx1"/>
                </a:solidFill>
                <a:latin typeface="Söhne"/>
              </a:rPr>
              <a:t>Mobile blogging: </a:t>
            </a:r>
            <a:r>
              <a:rPr lang="en-US" sz="2900" b="0" i="0" dirty="0">
                <a:solidFill>
                  <a:schemeClr val="tx1"/>
                </a:solidFill>
                <a:effectLst/>
                <a:latin typeface="Söhne"/>
              </a:rPr>
              <a:t>Utilize smartphones and tablets for mobile blogs, useful for mobile workers and event coverage. </a:t>
            </a:r>
          </a:p>
          <a:p>
            <a:pPr algn="just">
              <a:buFont typeface="Wingdings" panose="05000000000000000000" pitchFamily="2" charset="2"/>
              <a:buChar char="v"/>
            </a:pPr>
            <a:r>
              <a:rPr lang="en-US" sz="2900" b="1" dirty="0">
                <a:solidFill>
                  <a:schemeClr val="tx1"/>
                </a:solidFill>
                <a:latin typeface="Söhne"/>
              </a:rPr>
              <a:t>Mobile podcasting: </a:t>
            </a:r>
            <a:r>
              <a:rPr lang="en-US" sz="2900" dirty="0">
                <a:solidFill>
                  <a:schemeClr val="tx1"/>
                </a:solidFill>
                <a:latin typeface="Söhne"/>
              </a:rPr>
              <a:t>Record and share podcasts on the go using smartphone-based tools. </a:t>
            </a:r>
          </a:p>
          <a:p>
            <a:pPr algn="just">
              <a:buFont typeface="Wingdings" panose="05000000000000000000" pitchFamily="2" charset="2"/>
              <a:buChar char="v"/>
            </a:pPr>
            <a:r>
              <a:rPr lang="en-US" sz="2900" b="1" dirty="0">
                <a:solidFill>
                  <a:schemeClr val="tx1"/>
                </a:solidFill>
                <a:latin typeface="Söhne"/>
              </a:rPr>
              <a:t>Cloud-based services:</a:t>
            </a:r>
            <a:r>
              <a:rPr lang="en-US" sz="2900" b="0" i="0" dirty="0">
                <a:solidFill>
                  <a:schemeClr val="tx1"/>
                </a:solidFill>
                <a:effectLst/>
                <a:latin typeface="Söhne"/>
              </a:rPr>
              <a:t> Leverage mobile communication for digital services relying on cloud resources.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023281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336-A9A3-00CA-76D7-1BF7A08A3E8F}"/>
              </a:ext>
            </a:extLst>
          </p:cNvPr>
          <p:cNvSpPr>
            <a:spLocks noGrp="1"/>
          </p:cNvSpPr>
          <p:nvPr>
            <p:ph type="title"/>
          </p:nvPr>
        </p:nvSpPr>
        <p:spPr/>
        <p:txBody>
          <a:bodyPr>
            <a:normAutofit/>
          </a:bodyPr>
          <a:lstStyle/>
          <a:p>
            <a:r>
              <a:rPr lang="en-US" sz="2200" b="1" i="0" u="none" strike="noStrike" baseline="0" dirty="0">
                <a:latin typeface="HelveticaNeueLTW1G-Bd"/>
              </a:rPr>
              <a:t>Augmented Reality</a:t>
            </a:r>
            <a:br>
              <a:rPr lang="en-US" sz="1800" b="0" i="0" u="none" strike="noStrike" baseline="0" dirty="0">
                <a:latin typeface="HelveticaNeueLTW1G-Bd"/>
              </a:rPr>
            </a:br>
            <a:r>
              <a:rPr lang="en-US" sz="1800" b="0" i="0" u="none" strike="noStrike" baseline="0" dirty="0">
                <a:latin typeface="HelveticaNeueLTW1G-Lt"/>
              </a:rPr>
              <a:t>The </a:t>
            </a:r>
            <a:r>
              <a:rPr lang="en-US" sz="1800" b="0" i="1" u="none" strike="noStrike" baseline="0" dirty="0">
                <a:latin typeface="HelveticaNeueLTW1G-LtIt"/>
              </a:rPr>
              <a:t>Maintenance Augmented Reality </a:t>
            </a:r>
            <a:r>
              <a:rPr lang="en-US" sz="1800" b="0" i="0" u="none" strike="noStrike" baseline="0" dirty="0">
                <a:latin typeface="HelveticaNeueLTW1G-Lt"/>
              </a:rPr>
              <a:t>feature in Panasonic’s computer-integrated manufacturing software is a great example of using augmented reality for business communication. By simply pointing a mobile device at a machine, technicians can get detailed information needed for maintenance and repair.</a:t>
            </a:r>
            <a:endParaRPr lang="en-US" dirty="0"/>
          </a:p>
        </p:txBody>
      </p:sp>
      <p:pic>
        <p:nvPicPr>
          <p:cNvPr id="5" name="Content Placeholder 4">
            <a:extLst>
              <a:ext uri="{FF2B5EF4-FFF2-40B4-BE49-F238E27FC236}">
                <a16:creationId xmlns:a16="http://schemas.microsoft.com/office/drawing/2014/main" id="{02D8BF73-D56C-81BA-34B4-746F19AECF6E}"/>
              </a:ext>
            </a:extLst>
          </p:cNvPr>
          <p:cNvPicPr>
            <a:picLocks noGrp="1" noChangeAspect="1"/>
          </p:cNvPicPr>
          <p:nvPr>
            <p:ph idx="1"/>
          </p:nvPr>
        </p:nvPicPr>
        <p:blipFill>
          <a:blip r:embed="rId2"/>
          <a:stretch>
            <a:fillRect/>
          </a:stretch>
        </p:blipFill>
        <p:spPr>
          <a:xfrm>
            <a:off x="1216405" y="2046914"/>
            <a:ext cx="9939276" cy="4118994"/>
          </a:xfrm>
        </p:spPr>
      </p:pic>
    </p:spTree>
    <p:extLst>
      <p:ext uri="{BB962C8B-B14F-4D97-AF65-F5344CB8AC3E}">
        <p14:creationId xmlns:p14="http://schemas.microsoft.com/office/powerpoint/2010/main" val="203121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C1A6-D760-6DC1-914E-60D340F2BBA8}"/>
              </a:ext>
            </a:extLst>
          </p:cNvPr>
          <p:cNvSpPr>
            <a:spLocks noGrp="1"/>
          </p:cNvSpPr>
          <p:nvPr>
            <p:ph type="title"/>
          </p:nvPr>
        </p:nvSpPr>
        <p:spPr/>
        <p:txBody>
          <a:bodyPr>
            <a:normAutofit/>
          </a:bodyPr>
          <a:lstStyle/>
          <a:p>
            <a:r>
              <a:rPr lang="en-US" sz="2800" b="1" i="0" u="none" strike="noStrike" baseline="0" dirty="0">
                <a:solidFill>
                  <a:schemeClr val="tx1"/>
                </a:solidFill>
                <a:latin typeface="HelveticaNeueLTW1G-Ex"/>
              </a:rPr>
              <a:t>Creating effective email messages</a:t>
            </a:r>
            <a:endParaRPr lang="en-US" sz="6000" b="1" dirty="0">
              <a:solidFill>
                <a:schemeClr val="tx1"/>
              </a:solidFill>
            </a:endParaRPr>
          </a:p>
        </p:txBody>
      </p:sp>
      <p:graphicFrame>
        <p:nvGraphicFramePr>
          <p:cNvPr id="4" name="Content Placeholder 3">
            <a:extLst>
              <a:ext uri="{FF2B5EF4-FFF2-40B4-BE49-F238E27FC236}">
                <a16:creationId xmlns:a16="http://schemas.microsoft.com/office/drawing/2014/main" id="{BA32F553-C41B-5326-471C-3132BAC16992}"/>
              </a:ext>
            </a:extLst>
          </p:cNvPr>
          <p:cNvGraphicFramePr>
            <a:graphicFrameLocks noGrp="1"/>
          </p:cNvGraphicFramePr>
          <p:nvPr>
            <p:ph idx="1"/>
            <p:extLst>
              <p:ext uri="{D42A27DB-BD31-4B8C-83A1-F6EECF244321}">
                <p14:modId xmlns:p14="http://schemas.microsoft.com/office/powerpoint/2010/main" val="68530969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783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7622-2BDD-0FF5-6090-D8AC30FA4706}"/>
              </a:ext>
            </a:extLst>
          </p:cNvPr>
          <p:cNvSpPr>
            <a:spLocks noGrp="1"/>
          </p:cNvSpPr>
          <p:nvPr>
            <p:ph type="title"/>
          </p:nvPr>
        </p:nvSpPr>
        <p:spPr/>
        <p:txBody>
          <a:bodyPr>
            <a:normAutofit/>
          </a:bodyPr>
          <a:lstStyle/>
          <a:p>
            <a:r>
              <a:rPr lang="en-US" sz="2800" b="1" i="0" u="none" strike="noStrike" baseline="0" dirty="0">
                <a:solidFill>
                  <a:schemeClr val="tx1"/>
                </a:solidFill>
                <a:latin typeface="HelveticaNeueLTW1G-BdEx"/>
              </a:rPr>
              <a:t>Tips for Effective Email Messages</a:t>
            </a:r>
            <a:endParaRPr lang="en-US" sz="6000" b="1" dirty="0">
              <a:solidFill>
                <a:schemeClr val="tx1"/>
              </a:solidFill>
            </a:endParaRPr>
          </a:p>
        </p:txBody>
      </p:sp>
      <p:sp>
        <p:nvSpPr>
          <p:cNvPr id="4" name="Text Placeholder 3">
            <a:extLst>
              <a:ext uri="{FF2B5EF4-FFF2-40B4-BE49-F238E27FC236}">
                <a16:creationId xmlns:a16="http://schemas.microsoft.com/office/drawing/2014/main" id="{1C6D64A3-F556-9161-23B5-63EAFC73CDB2}"/>
              </a:ext>
            </a:extLst>
          </p:cNvPr>
          <p:cNvSpPr>
            <a:spLocks noGrp="1"/>
          </p:cNvSpPr>
          <p:nvPr>
            <p:ph type="body" idx="1"/>
          </p:nvPr>
        </p:nvSpPr>
        <p:spPr/>
        <p:txBody>
          <a:bodyPr/>
          <a:lstStyle/>
          <a:p>
            <a:pPr algn="ctr"/>
            <a:r>
              <a:rPr lang="en-US" b="1" dirty="0"/>
              <a:t>Tip</a:t>
            </a:r>
          </a:p>
        </p:txBody>
      </p:sp>
      <p:sp>
        <p:nvSpPr>
          <p:cNvPr id="5" name="Content Placeholder 4">
            <a:extLst>
              <a:ext uri="{FF2B5EF4-FFF2-40B4-BE49-F238E27FC236}">
                <a16:creationId xmlns:a16="http://schemas.microsoft.com/office/drawing/2014/main" id="{ED096059-C23B-0154-6CCA-EB1AF6E2AFC9}"/>
              </a:ext>
            </a:extLst>
          </p:cNvPr>
          <p:cNvSpPr>
            <a:spLocks noGrp="1"/>
          </p:cNvSpPr>
          <p:nvPr>
            <p:ph sz="half" idx="2"/>
          </p:nvPr>
        </p:nvSpPr>
        <p:spPr/>
        <p:txBody>
          <a:bodyPr>
            <a:normAutofit lnSpcReduction="10000"/>
          </a:bodyPr>
          <a:lstStyle/>
          <a:p>
            <a:pPr marL="342900" indent="-342900" algn="just">
              <a:buFont typeface="+mj-lt"/>
              <a:buAutoNum type="arabicPeriod"/>
            </a:pPr>
            <a:r>
              <a:rPr lang="en-US" sz="1800" b="0" i="0" u="none" strike="noStrike" baseline="0" dirty="0">
                <a:latin typeface="HelveticaNeueLTW1G-Lt"/>
              </a:rPr>
              <a:t>When you request information or action, make it clear what you’re asking for, why it’s important, and how soon you need it; don’t make your reader write back for details.</a:t>
            </a:r>
          </a:p>
          <a:p>
            <a:pPr marL="342900" indent="-342900" algn="just">
              <a:buFont typeface="+mj-lt"/>
              <a:buAutoNum type="arabicPeriod"/>
            </a:pPr>
            <a:r>
              <a:rPr lang="en-US" sz="1800" b="0" i="0" u="none" strike="noStrike" baseline="0" dirty="0">
                <a:latin typeface="HelveticaNeueLTW1G-Lt"/>
              </a:rPr>
              <a:t>When responding to a request, either paraphrase the request or include enough of the original message to remind the reader what you’re replying to.</a:t>
            </a:r>
            <a:endParaRPr lang="en-US" dirty="0"/>
          </a:p>
        </p:txBody>
      </p:sp>
      <p:sp>
        <p:nvSpPr>
          <p:cNvPr id="6" name="Text Placeholder 5">
            <a:extLst>
              <a:ext uri="{FF2B5EF4-FFF2-40B4-BE49-F238E27FC236}">
                <a16:creationId xmlns:a16="http://schemas.microsoft.com/office/drawing/2014/main" id="{B54F4C51-82C2-CA51-E748-59BAD62B3AF5}"/>
              </a:ext>
            </a:extLst>
          </p:cNvPr>
          <p:cNvSpPr>
            <a:spLocks noGrp="1"/>
          </p:cNvSpPr>
          <p:nvPr>
            <p:ph type="body" sz="quarter" idx="3"/>
          </p:nvPr>
        </p:nvSpPr>
        <p:spPr/>
        <p:txBody>
          <a:bodyPr/>
          <a:lstStyle/>
          <a:p>
            <a:pPr algn="ctr"/>
            <a:r>
              <a:rPr lang="en-US" b="1" dirty="0"/>
              <a:t>Why it is important</a:t>
            </a:r>
          </a:p>
        </p:txBody>
      </p:sp>
      <p:sp>
        <p:nvSpPr>
          <p:cNvPr id="7" name="Content Placeholder 6">
            <a:extLst>
              <a:ext uri="{FF2B5EF4-FFF2-40B4-BE49-F238E27FC236}">
                <a16:creationId xmlns:a16="http://schemas.microsoft.com/office/drawing/2014/main" id="{E53EA4C1-4254-A323-2440-CD91C148AB97}"/>
              </a:ext>
            </a:extLst>
          </p:cNvPr>
          <p:cNvSpPr>
            <a:spLocks noGrp="1"/>
          </p:cNvSpPr>
          <p:nvPr>
            <p:ph sz="quarter" idx="4"/>
          </p:nvPr>
        </p:nvSpPr>
        <p:spPr/>
        <p:txBody>
          <a:bodyPr>
            <a:normAutofit lnSpcReduction="10000"/>
          </a:bodyPr>
          <a:lstStyle/>
          <a:p>
            <a:pPr algn="just"/>
            <a:r>
              <a:rPr lang="en-US" sz="1800" b="0" i="0" u="none" strike="noStrike" baseline="0" dirty="0">
                <a:latin typeface="HelveticaNeueLTW1G-Lt"/>
              </a:rPr>
              <a:t>People will be tempted to ignore your messages if they’re not clear about what you want or how soon you want it.</a:t>
            </a:r>
          </a:p>
          <a:p>
            <a:pPr algn="l"/>
            <a:endParaRPr lang="en-US" sz="1800" dirty="0">
              <a:latin typeface="HelveticaNeueLTW1G-Lt"/>
            </a:endParaRPr>
          </a:p>
          <a:p>
            <a:pPr algn="just"/>
            <a:r>
              <a:rPr lang="en-US" sz="1800" b="0" i="0" u="none" strike="noStrike" baseline="0" dirty="0">
                <a:latin typeface="HelveticaNeueLTW1G-Lt"/>
              </a:rPr>
              <a:t>Some businesspeople get hundreds of email messages a day and may need to be reminded what your specific response is about.</a:t>
            </a:r>
            <a:endParaRPr lang="en-US" sz="1800" dirty="0">
              <a:latin typeface="HelveticaNeueLTW1G-Lt"/>
            </a:endParaRPr>
          </a:p>
          <a:p>
            <a:pPr algn="l"/>
            <a:endParaRPr lang="en-US" dirty="0"/>
          </a:p>
        </p:txBody>
      </p:sp>
    </p:spTree>
    <p:extLst>
      <p:ext uri="{BB962C8B-B14F-4D97-AF65-F5344CB8AC3E}">
        <p14:creationId xmlns:p14="http://schemas.microsoft.com/office/powerpoint/2010/main" val="37885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55D4-A38C-5B15-E02F-F263D890775B}"/>
              </a:ext>
            </a:extLst>
          </p:cNvPr>
          <p:cNvSpPr>
            <a:spLocks noGrp="1"/>
          </p:cNvSpPr>
          <p:nvPr>
            <p:ph type="title"/>
          </p:nvPr>
        </p:nvSpPr>
        <p:spPr/>
        <p:txBody>
          <a:bodyPr/>
          <a:lstStyle/>
          <a:p>
            <a:r>
              <a:rPr lang="en-US" sz="4800" b="0" i="0" u="none" strike="noStrike" baseline="0" dirty="0" err="1">
                <a:solidFill>
                  <a:schemeClr val="tx1"/>
                </a:solidFill>
                <a:latin typeface="HelveticaNeueLTW1G-MdEx"/>
              </a:rPr>
              <a:t>Futurice</a:t>
            </a:r>
            <a:r>
              <a:rPr lang="en-US" sz="4800" b="0" i="0" u="none" strike="noStrike" baseline="0" dirty="0">
                <a:solidFill>
                  <a:schemeClr val="tx1"/>
                </a:solidFill>
                <a:latin typeface="HelveticaNeueLTW1G-MdEx"/>
              </a:rPr>
              <a:t>: trust and transparency</a:t>
            </a:r>
            <a:endParaRPr lang="en-US" dirty="0">
              <a:solidFill>
                <a:schemeClr val="tx1"/>
              </a:solidFill>
            </a:endParaRPr>
          </a:p>
        </p:txBody>
      </p:sp>
      <p:sp>
        <p:nvSpPr>
          <p:cNvPr id="3" name="Content Placeholder 2">
            <a:extLst>
              <a:ext uri="{FF2B5EF4-FFF2-40B4-BE49-F238E27FC236}">
                <a16:creationId xmlns:a16="http://schemas.microsoft.com/office/drawing/2014/main" id="{3F166BC6-F09C-CD65-7F7E-38A5588DB3A6}"/>
              </a:ext>
            </a:extLst>
          </p:cNvPr>
          <p:cNvSpPr>
            <a:spLocks noGrp="1"/>
          </p:cNvSpPr>
          <p:nvPr>
            <p:ph idx="1"/>
          </p:nvPr>
        </p:nvSpPr>
        <p:spPr/>
        <p:txBody>
          <a:bodyPr>
            <a:normAutofit fontScale="92500" lnSpcReduction="20000"/>
          </a:bodyPr>
          <a:lstStyle/>
          <a:p>
            <a:pPr algn="just"/>
            <a:r>
              <a:rPr lang="en-US" sz="2000" b="0" i="0" u="none" strike="noStrike" baseline="0" dirty="0">
                <a:latin typeface="HelveticaNeueLTW1G-Lt"/>
              </a:rPr>
              <a:t>If you’re working at the forefront of digital disruption, your company can be expected to do things differently. So imagine that IoT (internet of things) technology lets you create your own office experience. You go to your open-plan office in the morning and using real-time information you can find a quiet place to work or see who is around or what’s happening. Digital innovation consultancy </a:t>
            </a:r>
            <a:r>
              <a:rPr lang="en-US" sz="2000" b="0" i="0" u="none" strike="noStrike" baseline="0" dirty="0" err="1">
                <a:latin typeface="HelveticaNeueLTW1G-Lt"/>
              </a:rPr>
              <a:t>Futurice</a:t>
            </a:r>
            <a:r>
              <a:rPr lang="en-US" sz="2000" b="0" i="0" u="none" strike="noStrike" baseline="0" dirty="0">
                <a:latin typeface="HelveticaNeueLTW1G-Lt"/>
              </a:rPr>
              <a:t> does just this with its internal app, exploring whether IoT can improve working life for staff and also save them time.</a:t>
            </a:r>
          </a:p>
          <a:p>
            <a:pPr algn="just"/>
            <a:r>
              <a:rPr lang="en-US" sz="2000" b="0" i="0" u="none" strike="noStrike" baseline="0" dirty="0" err="1">
                <a:latin typeface="HelveticaNeueLTW1G-Lt"/>
              </a:rPr>
              <a:t>Futurice</a:t>
            </a:r>
            <a:r>
              <a:rPr lang="en-US" sz="2000" b="0" i="0" u="none" strike="noStrike" baseline="0" dirty="0">
                <a:latin typeface="HelveticaNeueLTW1G-Lt"/>
              </a:rPr>
              <a:t>, founded in 2000, is a Finnish innovation consultancy with headquarters in Helsinki and offices in London, Berlin, Munich and Stockholm. Companies today know they need to do something digital but don’t know exactly what that is. </a:t>
            </a:r>
            <a:r>
              <a:rPr lang="en-US" sz="2000" b="0" i="0" u="none" strike="noStrike" baseline="0" dirty="0" err="1">
                <a:latin typeface="HelveticaNeueLTW1G-Lt"/>
              </a:rPr>
              <a:t>Futurice</a:t>
            </a:r>
            <a:r>
              <a:rPr lang="en-US" sz="2000" b="0" i="0" u="none" strike="noStrike" baseline="0" dirty="0">
                <a:latin typeface="HelveticaNeueLTW1G-Lt"/>
              </a:rPr>
              <a:t> works actively with its clients in developing digital solutions and multi-platform digital services to ensure their successful digital future. Making end users’ daily lives easier ensures that </a:t>
            </a:r>
            <a:r>
              <a:rPr lang="en-US" sz="2000" b="0" i="0" u="none" strike="noStrike" baseline="0" dirty="0" err="1">
                <a:latin typeface="HelveticaNeueLTW1G-Lt"/>
              </a:rPr>
              <a:t>Futurice’s</a:t>
            </a:r>
            <a:r>
              <a:rPr lang="en-US" sz="2000" b="0" i="0" u="none" strike="noStrike" baseline="0" dirty="0">
                <a:latin typeface="HelveticaNeueLTW1G-Lt"/>
              </a:rPr>
              <a:t> digital products have real value and impact for the world. </a:t>
            </a:r>
          </a:p>
          <a:p>
            <a:endParaRPr lang="en-US" dirty="0"/>
          </a:p>
        </p:txBody>
      </p:sp>
    </p:spTree>
    <p:extLst>
      <p:ext uri="{BB962C8B-B14F-4D97-AF65-F5344CB8AC3E}">
        <p14:creationId xmlns:p14="http://schemas.microsoft.com/office/powerpoint/2010/main" val="383850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1D07-E3EC-B825-F1D0-AA22512F3269}"/>
              </a:ext>
            </a:extLst>
          </p:cNvPr>
          <p:cNvSpPr>
            <a:spLocks noGrp="1"/>
          </p:cNvSpPr>
          <p:nvPr>
            <p:ph type="title"/>
          </p:nvPr>
        </p:nvSpPr>
        <p:spPr/>
        <p:txBody>
          <a:bodyPr>
            <a:normAutofit/>
          </a:bodyPr>
          <a:lstStyle/>
          <a:p>
            <a:r>
              <a:rPr lang="en-US" sz="2800" b="1" i="0" u="none" strike="noStrike" baseline="0" dirty="0">
                <a:solidFill>
                  <a:schemeClr val="tx1"/>
                </a:solidFill>
                <a:latin typeface="HelveticaNeueLTW1G-BdEx"/>
              </a:rPr>
              <a:t>Tips for Effective Email Messages</a:t>
            </a:r>
            <a:endParaRPr lang="en-US" sz="6000" dirty="0"/>
          </a:p>
        </p:txBody>
      </p:sp>
      <p:sp>
        <p:nvSpPr>
          <p:cNvPr id="4" name="Text Placeholder 3">
            <a:extLst>
              <a:ext uri="{FF2B5EF4-FFF2-40B4-BE49-F238E27FC236}">
                <a16:creationId xmlns:a16="http://schemas.microsoft.com/office/drawing/2014/main" id="{05275298-8C6D-BF37-2A7E-9F2EA4C8B664}"/>
              </a:ext>
            </a:extLst>
          </p:cNvPr>
          <p:cNvSpPr>
            <a:spLocks noGrp="1"/>
          </p:cNvSpPr>
          <p:nvPr>
            <p:ph type="body" idx="1"/>
          </p:nvPr>
        </p:nvSpPr>
        <p:spPr/>
        <p:txBody>
          <a:bodyPr/>
          <a:lstStyle/>
          <a:p>
            <a:pPr algn="ctr"/>
            <a:r>
              <a:rPr lang="en-US" b="1" dirty="0"/>
              <a:t>Tip</a:t>
            </a:r>
          </a:p>
        </p:txBody>
      </p:sp>
      <p:sp>
        <p:nvSpPr>
          <p:cNvPr id="5" name="Content Placeholder 4">
            <a:extLst>
              <a:ext uri="{FF2B5EF4-FFF2-40B4-BE49-F238E27FC236}">
                <a16:creationId xmlns:a16="http://schemas.microsoft.com/office/drawing/2014/main" id="{AF4897E6-548A-04F7-A571-7AA912D8DB4E}"/>
              </a:ext>
            </a:extLst>
          </p:cNvPr>
          <p:cNvSpPr>
            <a:spLocks noGrp="1"/>
          </p:cNvSpPr>
          <p:nvPr>
            <p:ph sz="half" idx="2"/>
          </p:nvPr>
        </p:nvSpPr>
        <p:spPr/>
        <p:txBody>
          <a:bodyPr>
            <a:normAutofit fontScale="92500" lnSpcReduction="10000"/>
          </a:bodyPr>
          <a:lstStyle/>
          <a:p>
            <a:pPr>
              <a:buFont typeface="Wingdings" panose="05000000000000000000" pitchFamily="2" charset="2"/>
              <a:buChar char="§"/>
            </a:pPr>
            <a:r>
              <a:rPr lang="en-US" sz="1800" b="0" i="0" u="none" strike="noStrike" baseline="0" dirty="0">
                <a:latin typeface="HelveticaNeueLTW1G-Lt"/>
              </a:rPr>
              <a:t>If possible, avoid sending long, complex messages via email.</a:t>
            </a:r>
          </a:p>
          <a:p>
            <a:pPr>
              <a:buFont typeface="Wingdings" panose="05000000000000000000" pitchFamily="2" charset="2"/>
              <a:buChar char="§"/>
            </a:pPr>
            <a:r>
              <a:rPr lang="en-US" sz="1800" b="0" i="0" u="none" strike="noStrike" baseline="0" dirty="0">
                <a:latin typeface="HelveticaNeueLTW1G-Lt"/>
              </a:rPr>
              <a:t>Adjust the level of formality to the message and the audience.</a:t>
            </a:r>
            <a:endParaRPr lang="en-US" sz="1800" dirty="0">
              <a:latin typeface="HelveticaNeueLTW1G-Lt"/>
            </a:endParaRPr>
          </a:p>
          <a:p>
            <a:pPr>
              <a:buFont typeface="Wingdings" panose="05000000000000000000" pitchFamily="2" charset="2"/>
              <a:buChar char="§"/>
            </a:pPr>
            <a:r>
              <a:rPr lang="en-US" sz="1800" b="0" i="0" u="none" strike="noStrike" baseline="0" dirty="0">
                <a:latin typeface="HelveticaNeueLTW1G-Lt"/>
              </a:rPr>
              <a:t>Activate a signature file, which automatically pastes your contact information into every message you create.</a:t>
            </a:r>
            <a:endParaRPr lang="en-US" dirty="0"/>
          </a:p>
        </p:txBody>
      </p:sp>
      <p:sp>
        <p:nvSpPr>
          <p:cNvPr id="6" name="Text Placeholder 5">
            <a:extLst>
              <a:ext uri="{FF2B5EF4-FFF2-40B4-BE49-F238E27FC236}">
                <a16:creationId xmlns:a16="http://schemas.microsoft.com/office/drawing/2014/main" id="{00FC3C9C-CF59-5ACB-366E-D992DBE7E925}"/>
              </a:ext>
            </a:extLst>
          </p:cNvPr>
          <p:cNvSpPr>
            <a:spLocks noGrp="1"/>
          </p:cNvSpPr>
          <p:nvPr>
            <p:ph type="body" sz="quarter" idx="3"/>
          </p:nvPr>
        </p:nvSpPr>
        <p:spPr/>
        <p:txBody>
          <a:bodyPr/>
          <a:lstStyle/>
          <a:p>
            <a:pPr algn="ctr"/>
            <a:r>
              <a:rPr lang="en-US" b="1" dirty="0"/>
              <a:t>Why it is important</a:t>
            </a:r>
          </a:p>
        </p:txBody>
      </p:sp>
      <p:sp>
        <p:nvSpPr>
          <p:cNvPr id="7" name="Content Placeholder 6">
            <a:extLst>
              <a:ext uri="{FF2B5EF4-FFF2-40B4-BE49-F238E27FC236}">
                <a16:creationId xmlns:a16="http://schemas.microsoft.com/office/drawing/2014/main" id="{2423FD8D-1589-3B9D-4A29-423F283AD760}"/>
              </a:ext>
            </a:extLst>
          </p:cNvPr>
          <p:cNvSpPr>
            <a:spLocks noGrp="1"/>
          </p:cNvSpPr>
          <p:nvPr>
            <p:ph sz="quarter" idx="4"/>
          </p:nvPr>
        </p:nvSpPr>
        <p:spPr>
          <a:xfrm>
            <a:off x="6515944" y="2958273"/>
            <a:ext cx="4639736" cy="2910821"/>
          </a:xfrm>
        </p:spPr>
        <p:txBody>
          <a:bodyPr>
            <a:normAutofit fontScale="92500" lnSpcReduction="10000"/>
          </a:bodyPr>
          <a:lstStyle/>
          <a:p>
            <a:pPr>
              <a:buFont typeface="Wingdings" panose="05000000000000000000" pitchFamily="2" charset="2"/>
              <a:buChar char="§"/>
            </a:pPr>
            <a:r>
              <a:rPr lang="en-US" sz="1800" b="0" i="0" u="none" strike="noStrike" baseline="0" dirty="0">
                <a:latin typeface="HelveticaNeueLTW1G-Lt"/>
              </a:rPr>
              <a:t>Long messages are easier to read as attached reports or web content.</a:t>
            </a:r>
          </a:p>
          <a:p>
            <a:pPr algn="l">
              <a:buFont typeface="Wingdings" panose="05000000000000000000" pitchFamily="2" charset="2"/>
              <a:buChar char="§"/>
            </a:pPr>
            <a:r>
              <a:rPr lang="en-US" sz="1800" b="0" i="0" u="none" strike="noStrike" baseline="0" dirty="0">
                <a:latin typeface="HelveticaNeueLTW1G-Lt"/>
              </a:rPr>
              <a:t>Overly formal messages to colleagues can be perceived as stuffy and distant; overly informal messages to customers or top executives can be perceived as disrespectful.</a:t>
            </a:r>
          </a:p>
          <a:p>
            <a:pPr algn="l">
              <a:buFont typeface="Wingdings" panose="05000000000000000000" pitchFamily="2" charset="2"/>
              <a:buChar char="§"/>
            </a:pPr>
            <a:r>
              <a:rPr lang="en-US" sz="1800" b="0" i="0" u="none" strike="noStrike" baseline="0" dirty="0">
                <a:latin typeface="HelveticaNeueLTW1G-Lt"/>
              </a:rPr>
              <a:t>A signature saves you the trouble of retyping vital information and ensures that recipients know how to reach you through other means.</a:t>
            </a:r>
            <a:endParaRPr lang="en-US" dirty="0"/>
          </a:p>
        </p:txBody>
      </p:sp>
    </p:spTree>
    <p:extLst>
      <p:ext uri="{BB962C8B-B14F-4D97-AF65-F5344CB8AC3E}">
        <p14:creationId xmlns:p14="http://schemas.microsoft.com/office/powerpoint/2010/main" val="861413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235C-A31B-368D-1B12-871C2A3A5E82}"/>
              </a:ext>
            </a:extLst>
          </p:cNvPr>
          <p:cNvSpPr>
            <a:spLocks noGrp="1"/>
          </p:cNvSpPr>
          <p:nvPr>
            <p:ph type="title"/>
          </p:nvPr>
        </p:nvSpPr>
        <p:spPr/>
        <p:txBody>
          <a:bodyPr>
            <a:normAutofit/>
          </a:bodyPr>
          <a:lstStyle/>
          <a:p>
            <a:r>
              <a:rPr lang="en-US" sz="3600" b="1" i="0" u="none" strike="noStrike" baseline="0" dirty="0">
                <a:solidFill>
                  <a:schemeClr val="tx1"/>
                </a:solidFill>
                <a:latin typeface="HelveticaNeueLTW1G-BdEx"/>
              </a:rPr>
              <a:t>Tips for Effective Email Messages</a:t>
            </a:r>
            <a:endParaRPr lang="en-US" sz="3600" dirty="0"/>
          </a:p>
        </p:txBody>
      </p:sp>
      <p:sp>
        <p:nvSpPr>
          <p:cNvPr id="4" name="Text Placeholder 3">
            <a:extLst>
              <a:ext uri="{FF2B5EF4-FFF2-40B4-BE49-F238E27FC236}">
                <a16:creationId xmlns:a16="http://schemas.microsoft.com/office/drawing/2014/main" id="{60D5D23D-B983-B418-66FB-75E16EBC6013}"/>
              </a:ext>
            </a:extLst>
          </p:cNvPr>
          <p:cNvSpPr>
            <a:spLocks noGrp="1"/>
          </p:cNvSpPr>
          <p:nvPr>
            <p:ph type="body" idx="1"/>
          </p:nvPr>
        </p:nvSpPr>
        <p:spPr/>
        <p:txBody>
          <a:bodyPr/>
          <a:lstStyle/>
          <a:p>
            <a:pPr algn="ctr"/>
            <a:r>
              <a:rPr lang="en-US" b="1" dirty="0"/>
              <a:t>Tip</a:t>
            </a:r>
          </a:p>
        </p:txBody>
      </p:sp>
      <p:sp>
        <p:nvSpPr>
          <p:cNvPr id="5" name="Content Placeholder 4">
            <a:extLst>
              <a:ext uri="{FF2B5EF4-FFF2-40B4-BE49-F238E27FC236}">
                <a16:creationId xmlns:a16="http://schemas.microsoft.com/office/drawing/2014/main" id="{ADAD63C6-AA35-7356-D96D-E69AEBBB3B0E}"/>
              </a:ext>
            </a:extLst>
          </p:cNvPr>
          <p:cNvSpPr>
            <a:spLocks noGrp="1"/>
          </p:cNvSpPr>
          <p:nvPr>
            <p:ph sz="half" idx="2"/>
          </p:nvPr>
        </p:nvSpPr>
        <p:spPr/>
        <p:txBody>
          <a:bodyPr>
            <a:normAutofit fontScale="92500" lnSpcReduction="20000"/>
          </a:bodyPr>
          <a:lstStyle/>
          <a:p>
            <a:pPr>
              <a:buFont typeface="Wingdings" panose="05000000000000000000" pitchFamily="2" charset="2"/>
              <a:buChar char="§"/>
            </a:pPr>
            <a:r>
              <a:rPr lang="en-US" sz="1800" b="0" i="0" u="none" strike="noStrike" baseline="0" dirty="0">
                <a:latin typeface="HelveticaNeueLTW1G-Lt"/>
              </a:rPr>
              <a:t>Don’t let unread messages pile up in your inbox.</a:t>
            </a:r>
          </a:p>
          <a:p>
            <a:pPr>
              <a:buFont typeface="Wingdings" panose="05000000000000000000" pitchFamily="2" charset="2"/>
              <a:buChar char="§"/>
            </a:pPr>
            <a:r>
              <a:rPr lang="en-US" sz="1800" b="0" i="0" u="none" strike="noStrike" baseline="0" dirty="0">
                <a:latin typeface="HelveticaNeueLTW1G-Lt"/>
              </a:rPr>
              <a:t>Never type in all caps.</a:t>
            </a:r>
            <a:endParaRPr lang="en-US" sz="1800" dirty="0">
              <a:latin typeface="HelveticaNeueLTW1G-Lt"/>
            </a:endParaRPr>
          </a:p>
          <a:p>
            <a:pPr algn="l">
              <a:buFont typeface="Wingdings" panose="05000000000000000000" pitchFamily="2" charset="2"/>
              <a:buChar char="§"/>
            </a:pPr>
            <a:r>
              <a:rPr lang="en-US" sz="1800" b="0" i="0" u="none" strike="noStrike" baseline="0" dirty="0">
                <a:latin typeface="HelveticaNeueLTW1G-Lt"/>
              </a:rPr>
              <a:t>Don’t over format your messages with background colors, multicolored type, unusual fonts, and so on.</a:t>
            </a:r>
          </a:p>
          <a:p>
            <a:pPr algn="l">
              <a:buFont typeface="Wingdings" panose="05000000000000000000" pitchFamily="2" charset="2"/>
              <a:buChar char="§"/>
            </a:pPr>
            <a:r>
              <a:rPr lang="en-US" sz="1800" b="0" i="0" u="none" strike="noStrike" baseline="0" dirty="0">
                <a:latin typeface="HelveticaNeueLTW1G-Lt"/>
              </a:rPr>
              <a:t>Remember that messages can be forwarded anywhere and saved forever.</a:t>
            </a:r>
            <a:endParaRPr lang="en-US" dirty="0"/>
          </a:p>
        </p:txBody>
      </p:sp>
      <p:sp>
        <p:nvSpPr>
          <p:cNvPr id="6" name="Text Placeholder 5">
            <a:extLst>
              <a:ext uri="{FF2B5EF4-FFF2-40B4-BE49-F238E27FC236}">
                <a16:creationId xmlns:a16="http://schemas.microsoft.com/office/drawing/2014/main" id="{F53A9714-98EE-40BF-2750-E598D43CFA23}"/>
              </a:ext>
            </a:extLst>
          </p:cNvPr>
          <p:cNvSpPr>
            <a:spLocks noGrp="1"/>
          </p:cNvSpPr>
          <p:nvPr>
            <p:ph type="body" sz="quarter" idx="3"/>
          </p:nvPr>
        </p:nvSpPr>
        <p:spPr/>
        <p:txBody>
          <a:bodyPr/>
          <a:lstStyle/>
          <a:p>
            <a:pPr algn="ctr"/>
            <a:r>
              <a:rPr lang="en-US" b="1" dirty="0"/>
              <a:t>Why it is important</a:t>
            </a:r>
          </a:p>
        </p:txBody>
      </p:sp>
      <p:sp>
        <p:nvSpPr>
          <p:cNvPr id="7" name="Content Placeholder 6">
            <a:extLst>
              <a:ext uri="{FF2B5EF4-FFF2-40B4-BE49-F238E27FC236}">
                <a16:creationId xmlns:a16="http://schemas.microsoft.com/office/drawing/2014/main" id="{BB2DF1C3-5615-0629-AAE4-F37436E2AC03}"/>
              </a:ext>
            </a:extLst>
          </p:cNvPr>
          <p:cNvSpPr>
            <a:spLocks noGrp="1"/>
          </p:cNvSpPr>
          <p:nvPr>
            <p:ph sz="quarter" idx="4"/>
          </p:nvPr>
        </p:nvSpPr>
        <p:spPr/>
        <p:txBody>
          <a:bodyPr>
            <a:normAutofit fontScale="92500" lnSpcReduction="20000"/>
          </a:bodyPr>
          <a:lstStyle/>
          <a:p>
            <a:pPr algn="l">
              <a:buFont typeface="Wingdings" panose="05000000000000000000" pitchFamily="2" charset="2"/>
              <a:buChar char="§"/>
            </a:pPr>
            <a:r>
              <a:rPr lang="en-US" sz="1800" b="0" i="0" u="none" strike="noStrike" baseline="0" dirty="0">
                <a:latin typeface="HelveticaNeueLTW1G-Lt"/>
              </a:rPr>
              <a:t>You’ll miss important information and create the impression that you’re ignoring other people.</a:t>
            </a:r>
          </a:p>
          <a:p>
            <a:pPr algn="l">
              <a:buFont typeface="Wingdings" panose="05000000000000000000" pitchFamily="2" charset="2"/>
              <a:buChar char="§"/>
            </a:pPr>
            <a:r>
              <a:rPr lang="en-US" sz="1800" b="0" i="0" u="none" strike="noStrike" baseline="0" dirty="0">
                <a:latin typeface="HelveticaNeueLTW1G-Lt"/>
              </a:rPr>
              <a:t>ALL CAPS ARE INTERPRETED AS SCREAMING.</a:t>
            </a:r>
            <a:endParaRPr lang="en-US" sz="1800" dirty="0">
              <a:latin typeface="HelveticaNeueLTW1G-Lt"/>
            </a:endParaRPr>
          </a:p>
          <a:p>
            <a:pPr algn="l">
              <a:buFont typeface="Wingdings" panose="05000000000000000000" pitchFamily="2" charset="2"/>
              <a:buChar char="§"/>
            </a:pPr>
            <a:r>
              <a:rPr lang="en-US" sz="1800" b="0" i="0" u="none" strike="noStrike" baseline="0" dirty="0">
                <a:latin typeface="HelveticaNeueLTW1G-Lt"/>
              </a:rPr>
              <a:t>Such messages can be difficult and annoying to read on screen.</a:t>
            </a:r>
          </a:p>
          <a:p>
            <a:pPr algn="l">
              <a:buFont typeface="Wingdings" panose="05000000000000000000" pitchFamily="2" charset="2"/>
              <a:buChar char="§"/>
            </a:pPr>
            <a:r>
              <a:rPr lang="en-US" sz="1800" b="0" i="0" u="none" strike="noStrike" baseline="0" dirty="0">
                <a:latin typeface="HelveticaNeueLTW1G-Lt"/>
              </a:rPr>
              <a:t>Don’t let a moment of anger or poor judgment haunt you for the rest of your career.</a:t>
            </a:r>
            <a:endParaRPr lang="en-US" dirty="0"/>
          </a:p>
        </p:txBody>
      </p:sp>
    </p:spTree>
    <p:extLst>
      <p:ext uri="{BB962C8B-B14F-4D97-AF65-F5344CB8AC3E}">
        <p14:creationId xmlns:p14="http://schemas.microsoft.com/office/powerpoint/2010/main" val="37163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A7E6-9505-70E6-D3E2-DFF58203DE0F}"/>
              </a:ext>
            </a:extLst>
          </p:cNvPr>
          <p:cNvSpPr>
            <a:spLocks noGrp="1"/>
          </p:cNvSpPr>
          <p:nvPr>
            <p:ph type="title"/>
          </p:nvPr>
        </p:nvSpPr>
        <p:spPr/>
        <p:txBody>
          <a:bodyPr>
            <a:normAutofit/>
          </a:bodyPr>
          <a:lstStyle/>
          <a:p>
            <a:r>
              <a:rPr lang="en-US" sz="3600" b="1" i="0" u="none" strike="noStrike" baseline="0" dirty="0">
                <a:solidFill>
                  <a:schemeClr val="tx1"/>
                </a:solidFill>
                <a:latin typeface="HelveticaNeueLTW1G-BdEx"/>
              </a:rPr>
              <a:t>Tips for Effective Email Messages</a:t>
            </a:r>
            <a:endParaRPr lang="en-US" sz="3600" dirty="0"/>
          </a:p>
        </p:txBody>
      </p:sp>
      <p:sp>
        <p:nvSpPr>
          <p:cNvPr id="4" name="Text Placeholder 3">
            <a:extLst>
              <a:ext uri="{FF2B5EF4-FFF2-40B4-BE49-F238E27FC236}">
                <a16:creationId xmlns:a16="http://schemas.microsoft.com/office/drawing/2014/main" id="{CC0B513E-2E7B-5AEE-777D-239E9C5BC626}"/>
              </a:ext>
            </a:extLst>
          </p:cNvPr>
          <p:cNvSpPr>
            <a:spLocks noGrp="1"/>
          </p:cNvSpPr>
          <p:nvPr>
            <p:ph type="body" idx="1"/>
          </p:nvPr>
        </p:nvSpPr>
        <p:spPr/>
        <p:txBody>
          <a:bodyPr/>
          <a:lstStyle/>
          <a:p>
            <a:pPr algn="ctr"/>
            <a:r>
              <a:rPr lang="en-US" b="1" dirty="0"/>
              <a:t>Tip</a:t>
            </a:r>
          </a:p>
        </p:txBody>
      </p:sp>
      <p:sp>
        <p:nvSpPr>
          <p:cNvPr id="5" name="Content Placeholder 4">
            <a:extLst>
              <a:ext uri="{FF2B5EF4-FFF2-40B4-BE49-F238E27FC236}">
                <a16:creationId xmlns:a16="http://schemas.microsoft.com/office/drawing/2014/main" id="{6C74E237-340D-9167-AF07-DE40FAB2FB1E}"/>
              </a:ext>
            </a:extLst>
          </p:cNvPr>
          <p:cNvSpPr>
            <a:spLocks noGrp="1"/>
          </p:cNvSpPr>
          <p:nvPr>
            <p:ph sz="half" idx="2"/>
          </p:nvPr>
        </p:nvSpPr>
        <p:spPr>
          <a:xfrm>
            <a:off x="1097280" y="2958274"/>
            <a:ext cx="4639736" cy="3274746"/>
          </a:xfrm>
        </p:spPr>
        <p:txBody>
          <a:bodyPr>
            <a:noAutofit/>
          </a:bodyPr>
          <a:lstStyle/>
          <a:p>
            <a:pPr algn="l">
              <a:buFont typeface="Wingdings" panose="05000000000000000000" pitchFamily="2" charset="2"/>
              <a:buChar char="§"/>
            </a:pPr>
            <a:r>
              <a:rPr lang="en-US" sz="2000" b="0" i="0" u="none" strike="noStrike" baseline="0" dirty="0">
                <a:latin typeface="HelveticaNeueLTW1G-Lt"/>
              </a:rPr>
              <a:t>Use the “return receipt requested” feature only for the most critical messages.</a:t>
            </a:r>
          </a:p>
          <a:p>
            <a:pPr algn="l">
              <a:buFont typeface="Wingdings" panose="05000000000000000000" pitchFamily="2" charset="2"/>
              <a:buChar char="§"/>
            </a:pPr>
            <a:r>
              <a:rPr lang="en-US" sz="2000" b="0" i="0" u="none" strike="noStrike" baseline="0" dirty="0">
                <a:latin typeface="HelveticaNeueLTW1G-Lt"/>
              </a:rPr>
              <a:t>Make sure your computer has up-to-date virus protection.</a:t>
            </a:r>
            <a:endParaRPr lang="en-US" sz="2000" dirty="0">
              <a:latin typeface="HelveticaNeueLTW1G-Lt"/>
            </a:endParaRPr>
          </a:p>
          <a:p>
            <a:pPr algn="l">
              <a:buFont typeface="Wingdings" panose="05000000000000000000" pitchFamily="2" charset="2"/>
              <a:buChar char="§"/>
            </a:pPr>
            <a:r>
              <a:rPr lang="en-US" sz="2000" b="0" i="0" u="none" strike="noStrike" baseline="0" dirty="0">
                <a:latin typeface="HelveticaNeueLTW1G-Lt"/>
              </a:rPr>
              <a:t>Pay attention to grammar, spelling, and capitalization.</a:t>
            </a:r>
          </a:p>
          <a:p>
            <a:pPr algn="l">
              <a:buFont typeface="Wingdings" panose="05000000000000000000" pitchFamily="2" charset="2"/>
              <a:buChar char="§"/>
            </a:pPr>
            <a:r>
              <a:rPr lang="en-US" sz="2000" b="0" i="0" u="none" strike="noStrike" baseline="0" dirty="0">
                <a:latin typeface="HelveticaNeueLTW1G-Lt"/>
              </a:rPr>
              <a:t>Use acronyms sparingly.</a:t>
            </a:r>
            <a:endParaRPr lang="en-US" sz="2000" dirty="0"/>
          </a:p>
        </p:txBody>
      </p:sp>
      <p:sp>
        <p:nvSpPr>
          <p:cNvPr id="6" name="Text Placeholder 5">
            <a:extLst>
              <a:ext uri="{FF2B5EF4-FFF2-40B4-BE49-F238E27FC236}">
                <a16:creationId xmlns:a16="http://schemas.microsoft.com/office/drawing/2014/main" id="{F70906BF-3352-85E3-1391-3CB3894C8793}"/>
              </a:ext>
            </a:extLst>
          </p:cNvPr>
          <p:cNvSpPr>
            <a:spLocks noGrp="1"/>
          </p:cNvSpPr>
          <p:nvPr>
            <p:ph type="body" sz="quarter" idx="3"/>
          </p:nvPr>
        </p:nvSpPr>
        <p:spPr/>
        <p:txBody>
          <a:bodyPr/>
          <a:lstStyle/>
          <a:p>
            <a:pPr algn="ctr"/>
            <a:r>
              <a:rPr lang="en-US" b="1" dirty="0"/>
              <a:t>Why it is important</a:t>
            </a:r>
          </a:p>
        </p:txBody>
      </p:sp>
      <p:sp>
        <p:nvSpPr>
          <p:cNvPr id="7" name="Content Placeholder 6">
            <a:extLst>
              <a:ext uri="{FF2B5EF4-FFF2-40B4-BE49-F238E27FC236}">
                <a16:creationId xmlns:a16="http://schemas.microsoft.com/office/drawing/2014/main" id="{B048DB1E-FEFD-A9D6-BE92-1A56317B0391}"/>
              </a:ext>
            </a:extLst>
          </p:cNvPr>
          <p:cNvSpPr>
            <a:spLocks noGrp="1"/>
          </p:cNvSpPr>
          <p:nvPr>
            <p:ph sz="quarter" idx="4"/>
          </p:nvPr>
        </p:nvSpPr>
        <p:spPr>
          <a:xfrm>
            <a:off x="6515944" y="2958273"/>
            <a:ext cx="4639736" cy="3417360"/>
          </a:xfrm>
        </p:spPr>
        <p:txBody>
          <a:bodyPr>
            <a:normAutofit fontScale="85000" lnSpcReduction="20000"/>
          </a:bodyPr>
          <a:lstStyle/>
          <a:p>
            <a:pPr algn="just">
              <a:buFont typeface="Wingdings" panose="05000000000000000000" pitchFamily="2" charset="2"/>
              <a:buChar char="§"/>
            </a:pPr>
            <a:r>
              <a:rPr lang="en-US" sz="1800" b="0" i="0" u="none" strike="noStrike" baseline="0" dirty="0">
                <a:latin typeface="HelveticaNeueLTW1G-Lt"/>
              </a:rPr>
              <a:t>This feature triggers a message back to you whenever someone receives or opens your message; many consider this an invasion of privacy.</a:t>
            </a:r>
          </a:p>
          <a:p>
            <a:pPr algn="just">
              <a:buFont typeface="Wingdings" panose="05000000000000000000" pitchFamily="2" charset="2"/>
              <a:buChar char="§"/>
            </a:pPr>
            <a:r>
              <a:rPr lang="en-US" sz="1800" b="0" i="0" u="none" strike="noStrike" baseline="0" dirty="0">
                <a:latin typeface="HelveticaNeueLTW1G-Lt"/>
              </a:rPr>
              <a:t>One of the worst breaches of “netiquette” is infecting other computers because you haven’t bothered to protect your own system.</a:t>
            </a:r>
          </a:p>
          <a:p>
            <a:pPr algn="just">
              <a:buFont typeface="Wingdings" panose="05000000000000000000" pitchFamily="2" charset="2"/>
              <a:buChar char="§"/>
            </a:pPr>
            <a:r>
              <a:rPr lang="en-US" sz="1800" b="0" i="0" u="none" strike="noStrike" baseline="0" dirty="0">
                <a:latin typeface="HelveticaNeueLTW1G-Lt"/>
              </a:rPr>
              <a:t>Some people don’t think email needs formal rules, but careless messages make you look unprofessional and can annoy readers.</a:t>
            </a:r>
          </a:p>
          <a:p>
            <a:pPr algn="just">
              <a:buFont typeface="Wingdings" panose="05000000000000000000" pitchFamily="2" charset="2"/>
              <a:buChar char="§"/>
            </a:pPr>
            <a:r>
              <a:rPr lang="en-US" sz="1800" b="0" i="0" u="none" strike="noStrike" baseline="0" dirty="0">
                <a:latin typeface="HelveticaNeueLTW1G-Lt"/>
              </a:rPr>
              <a:t>Shorthand such as IMHO (in my humble opinion) and LOL (laughing out loud) can be useful in informal correspondence with colleagues, but avoid using them in more formal messages.</a:t>
            </a:r>
            <a:endParaRPr lang="en-US" dirty="0"/>
          </a:p>
        </p:txBody>
      </p:sp>
    </p:spTree>
    <p:extLst>
      <p:ext uri="{BB962C8B-B14F-4D97-AF65-F5344CB8AC3E}">
        <p14:creationId xmlns:p14="http://schemas.microsoft.com/office/powerpoint/2010/main" val="4228277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8518-D176-2261-7B58-7A9D4AFFEF27}"/>
              </a:ext>
            </a:extLst>
          </p:cNvPr>
          <p:cNvSpPr>
            <a:spLocks noGrp="1"/>
          </p:cNvSpPr>
          <p:nvPr>
            <p:ph type="title"/>
          </p:nvPr>
        </p:nvSpPr>
        <p:spPr/>
        <p:txBody>
          <a:bodyPr>
            <a:normAutofit/>
          </a:bodyPr>
          <a:lstStyle/>
          <a:p>
            <a:r>
              <a:rPr lang="en-US" sz="2800" b="1" i="0" u="none" strike="noStrike" baseline="0" dirty="0">
                <a:solidFill>
                  <a:schemeClr val="tx1"/>
                </a:solidFill>
                <a:latin typeface="HelveticaNeueLTW1G-MdEx"/>
              </a:rPr>
              <a:t>Messaging</a:t>
            </a:r>
            <a:endParaRPr lang="en-US" sz="6000" b="1" dirty="0">
              <a:solidFill>
                <a:schemeClr val="tx1"/>
              </a:solidFill>
            </a:endParaRPr>
          </a:p>
        </p:txBody>
      </p:sp>
      <p:sp>
        <p:nvSpPr>
          <p:cNvPr id="3" name="Content Placeholder 2">
            <a:extLst>
              <a:ext uri="{FF2B5EF4-FFF2-40B4-BE49-F238E27FC236}">
                <a16:creationId xmlns:a16="http://schemas.microsoft.com/office/drawing/2014/main" id="{5EE386A3-70A1-D26A-0731-6FDD43763BF4}"/>
              </a:ext>
            </a:extLst>
          </p:cNvPr>
          <p:cNvSpPr>
            <a:spLocks noGrp="1"/>
          </p:cNvSpPr>
          <p:nvPr>
            <p:ph idx="1"/>
          </p:nvPr>
        </p:nvSpPr>
        <p:spPr/>
        <p:txBody>
          <a:bodyPr>
            <a:normAutofit/>
          </a:bodyPr>
          <a:lstStyle/>
          <a:p>
            <a:pPr algn="l"/>
            <a:r>
              <a:rPr lang="en-US" sz="1800" b="1" i="0" u="none" strike="noStrike" baseline="0" dirty="0">
                <a:latin typeface="SabonMTPro-Regular"/>
              </a:rPr>
              <a:t>Advantages:</a:t>
            </a:r>
            <a:r>
              <a:rPr lang="en-US" sz="1800" b="0" i="0" u="none" strike="noStrike" baseline="0" dirty="0">
                <a:latin typeface="SabonMTPro-Regular"/>
              </a:rPr>
              <a:t> Messaging offers several key benefits over email:</a:t>
            </a:r>
          </a:p>
          <a:p>
            <a:pPr algn="l"/>
            <a:r>
              <a:rPr lang="en-US" sz="1800" b="0" i="0" u="none" strike="noStrike" baseline="0" dirty="0">
                <a:latin typeface="SabonMTPro-Regular"/>
              </a:rPr>
              <a:t>• The ability to mimic live conversation</a:t>
            </a:r>
          </a:p>
          <a:p>
            <a:pPr algn="l"/>
            <a:r>
              <a:rPr lang="en-US" sz="1800" b="0" i="0" u="none" strike="noStrike" baseline="0" dirty="0">
                <a:latin typeface="SabonMTPro-Regular"/>
              </a:rPr>
              <a:t>• Improved security</a:t>
            </a:r>
          </a:p>
          <a:p>
            <a:pPr algn="l"/>
            <a:r>
              <a:rPr lang="en-US" sz="1800" b="0" i="0" u="none" strike="noStrike" baseline="0" dirty="0">
                <a:latin typeface="SabonMTPro-Regular"/>
              </a:rPr>
              <a:t>• Instantaneous delivery</a:t>
            </a:r>
          </a:p>
          <a:p>
            <a:pPr algn="l"/>
            <a:r>
              <a:rPr lang="en-US" sz="1800" b="1" dirty="0">
                <a:latin typeface="SabonMTPro-Regular"/>
              </a:rPr>
              <a:t>Disadvantages: </a:t>
            </a:r>
            <a:r>
              <a:rPr lang="en-US" sz="1800" b="0" i="0" u="none" strike="noStrike" baseline="0" dirty="0">
                <a:latin typeface="SabonMTPro-Regular"/>
              </a:rPr>
              <a:t>Messaging is vulnerable to other people’s typing skills, systems are vulnerable to security attacks (although generally less vulnerable than email), and it is a lean medium with potential for miscommunication.</a:t>
            </a:r>
            <a:endParaRPr lang="en-US" dirty="0"/>
          </a:p>
        </p:txBody>
      </p:sp>
    </p:spTree>
    <p:extLst>
      <p:ext uri="{BB962C8B-B14F-4D97-AF65-F5344CB8AC3E}">
        <p14:creationId xmlns:p14="http://schemas.microsoft.com/office/powerpoint/2010/main" val="676958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44FF-D4E4-F8ED-247D-FEECC67E9409}"/>
              </a:ext>
            </a:extLst>
          </p:cNvPr>
          <p:cNvSpPr>
            <a:spLocks noGrp="1"/>
          </p:cNvSpPr>
          <p:nvPr>
            <p:ph type="title"/>
          </p:nvPr>
        </p:nvSpPr>
        <p:spPr/>
        <p:txBody>
          <a:bodyPr>
            <a:normAutofit/>
          </a:bodyPr>
          <a:lstStyle/>
          <a:p>
            <a:r>
              <a:rPr lang="en-US" sz="2400" b="1" i="0" u="none" strike="noStrike" baseline="0" dirty="0">
                <a:solidFill>
                  <a:schemeClr val="tx1"/>
                </a:solidFill>
                <a:latin typeface="HelveticaNeueLTW1G-BdEx"/>
              </a:rPr>
              <a:t>GUIDELINES FOR SUCCESSFUL MESSAGING</a:t>
            </a:r>
            <a:endParaRPr lang="en-US" sz="5400" b="1" dirty="0">
              <a:solidFill>
                <a:schemeClr val="tx1"/>
              </a:solidFill>
            </a:endParaRPr>
          </a:p>
        </p:txBody>
      </p:sp>
      <p:sp>
        <p:nvSpPr>
          <p:cNvPr id="3" name="Content Placeholder 2">
            <a:extLst>
              <a:ext uri="{FF2B5EF4-FFF2-40B4-BE49-F238E27FC236}">
                <a16:creationId xmlns:a16="http://schemas.microsoft.com/office/drawing/2014/main" id="{661120E3-E4AF-B59A-19E8-B1F3EBAE25F2}"/>
              </a:ext>
            </a:extLst>
          </p:cNvPr>
          <p:cNvSpPr>
            <a:spLocks noGrp="1"/>
          </p:cNvSpPr>
          <p:nvPr>
            <p:ph idx="1"/>
          </p:nvPr>
        </p:nvSpPr>
        <p:spPr>
          <a:xfrm>
            <a:off x="1097280" y="2108201"/>
            <a:ext cx="10058400" cy="4082874"/>
          </a:xfrm>
        </p:spPr>
        <p:txBody>
          <a:bodyPr>
            <a:normAutofit lnSpcReduction="10000"/>
          </a:bodyPr>
          <a:lstStyle/>
          <a:p>
            <a:pPr algn="l"/>
            <a:r>
              <a:rPr lang="en-US" sz="1200" b="0" i="0" u="none" strike="noStrike" baseline="0" dirty="0">
                <a:latin typeface="ZapfDingbatsStd"/>
              </a:rPr>
              <a:t>●● </a:t>
            </a:r>
            <a:r>
              <a:rPr lang="en-US" sz="1200" b="1" i="0" u="none" strike="noStrike" baseline="0" dirty="0">
                <a:solidFill>
                  <a:schemeClr val="tx1"/>
                </a:solidFill>
                <a:latin typeface="SabonMTPro-Semibold"/>
              </a:rPr>
              <a:t>Be thoughtful and courteous. </a:t>
            </a:r>
            <a:r>
              <a:rPr lang="en-US" sz="1200" b="0" i="0" u="none" strike="noStrike" baseline="0" dirty="0">
                <a:latin typeface="SabonMTPro-Regular"/>
              </a:rPr>
              <a:t>People can be overloaded by messages just as easily as they can by emails and social media updates, so don’t waste time with chatter. When you want to start an exchange, ask the other person if he or she is free to chat, just as you would knock on someone’s office door and ask if this is a good time to </a:t>
            </a:r>
            <a:r>
              <a:rPr lang="en-US" sz="1200" b="0" i="0" u="none" strike="noStrike" baseline="0" dirty="0" err="1">
                <a:latin typeface="SabonMTPro-Regular"/>
              </a:rPr>
              <a:t>talk.Introduce</a:t>
            </a:r>
            <a:r>
              <a:rPr lang="en-US" sz="1200" b="0" i="0" u="none" strike="noStrike" baseline="0" dirty="0">
                <a:latin typeface="SabonMTPro-Regular"/>
              </a:rPr>
              <a:t> yourself if you’re messaging someone in your company for the first time.</a:t>
            </a:r>
          </a:p>
          <a:p>
            <a:pPr algn="l"/>
            <a:r>
              <a:rPr lang="en-US" sz="1200" b="0" i="0" u="none" strike="noStrike" baseline="0" dirty="0">
                <a:latin typeface="ZapfDingbatsStd"/>
              </a:rPr>
              <a:t>●● </a:t>
            </a:r>
            <a:r>
              <a:rPr lang="en-US" sz="1200" b="1" i="0" u="none" strike="noStrike" baseline="0" dirty="0">
                <a:solidFill>
                  <a:schemeClr val="tx1"/>
                </a:solidFill>
                <a:latin typeface="SabonMTPro-Semibold"/>
              </a:rPr>
              <a:t>Make yourself unavailable when you need to focus on other work</a:t>
            </a:r>
            <a:r>
              <a:rPr lang="en-US" sz="1200" b="0" i="0" u="none" strike="noStrike" baseline="0" dirty="0">
                <a:latin typeface="SabonMTPro-Semibold"/>
              </a:rPr>
              <a:t>. </a:t>
            </a:r>
            <a:r>
              <a:rPr lang="en-US" sz="1200" b="0" i="0" u="none" strike="noStrike" baseline="0" dirty="0">
                <a:latin typeface="SabonMTPro-Regular"/>
              </a:rPr>
              <a:t>You can reset your availability when a messaging conversation or meeting is scheduled.</a:t>
            </a:r>
          </a:p>
          <a:p>
            <a:pPr algn="l"/>
            <a:r>
              <a:rPr lang="en-US" sz="1200" b="0" i="0" u="none" strike="noStrike" baseline="0" dirty="0">
                <a:latin typeface="ZapfDingbatsStd"/>
              </a:rPr>
              <a:t>●● </a:t>
            </a:r>
            <a:r>
              <a:rPr lang="en-US" sz="1200" b="1" i="0" u="none" strike="noStrike" baseline="0" dirty="0">
                <a:solidFill>
                  <a:schemeClr val="tx1"/>
                </a:solidFill>
                <a:latin typeface="SabonMTPro-Semibold"/>
              </a:rPr>
              <a:t>If you’re not on a secure system, don’t send confidential information</a:t>
            </a:r>
            <a:r>
              <a:rPr lang="en-US" sz="1200" b="0" i="0" u="none" strike="noStrike" baseline="0" dirty="0">
                <a:latin typeface="SabonMTPro-Semibold"/>
              </a:rPr>
              <a:t>. </a:t>
            </a:r>
            <a:r>
              <a:rPr lang="en-US" sz="1200" b="0" i="0" u="none" strike="noStrike" baseline="0" dirty="0">
                <a:latin typeface="SabonMTPro-Regular"/>
              </a:rPr>
              <a:t>Your company’s security policies may prohibit certain types of communication on its messaging system.</a:t>
            </a:r>
          </a:p>
          <a:p>
            <a:pPr algn="l"/>
            <a:r>
              <a:rPr lang="en-US" sz="1200" b="0" i="0" u="none" strike="noStrike" baseline="0" dirty="0">
                <a:latin typeface="ZapfDingbatsStd"/>
              </a:rPr>
              <a:t>●● </a:t>
            </a:r>
            <a:r>
              <a:rPr lang="en-US" sz="1200" b="1" dirty="0">
                <a:solidFill>
                  <a:schemeClr val="tx1"/>
                </a:solidFill>
                <a:latin typeface="SabonMTPro-Semibold"/>
              </a:rPr>
              <a:t>Be extremely careful about sending personal messages</a:t>
            </a:r>
            <a:r>
              <a:rPr lang="en-US" sz="1200" b="0" i="0" u="none" strike="noStrike" baseline="0" dirty="0">
                <a:latin typeface="SabonMTPro-Semibold"/>
              </a:rPr>
              <a:t>. </a:t>
            </a:r>
            <a:r>
              <a:rPr lang="en-US" sz="1200" b="0" i="0" u="none" strike="noStrike" baseline="0" dirty="0">
                <a:latin typeface="SabonMTPro-Regular"/>
              </a:rPr>
              <a:t>They clutter communication channels meant for business, and they can embarrass recipients if they pop up at awkward moments.</a:t>
            </a:r>
          </a:p>
          <a:p>
            <a:pPr algn="l"/>
            <a:r>
              <a:rPr lang="en-US" sz="1200" b="0" i="0" u="none" strike="noStrike" baseline="0" dirty="0">
                <a:latin typeface="ZapfDingbatsStd"/>
              </a:rPr>
              <a:t>●● </a:t>
            </a:r>
            <a:r>
              <a:rPr lang="en-US" sz="1200" b="1" dirty="0">
                <a:solidFill>
                  <a:schemeClr val="tx1"/>
                </a:solidFill>
                <a:latin typeface="SabonMTPro-Semibold"/>
              </a:rPr>
              <a:t>Don’t use messaging for impromptu meetings if you can’t verify that everyone concerned is available</a:t>
            </a:r>
            <a:r>
              <a:rPr lang="en-US" sz="1200" b="0" i="0" u="none" strike="noStrike" baseline="0" dirty="0">
                <a:latin typeface="SabonMTPro-Semibold"/>
              </a:rPr>
              <a:t>. </a:t>
            </a:r>
            <a:r>
              <a:rPr lang="en-US" sz="1200" b="0" i="0" u="none" strike="noStrike" baseline="0" dirty="0">
                <a:latin typeface="SabonMTPro-Regular"/>
              </a:rPr>
              <a:t>You risk leaving important contributors out of the loop otherwise.</a:t>
            </a:r>
          </a:p>
          <a:p>
            <a:pPr algn="l"/>
            <a:r>
              <a:rPr lang="en-US" sz="1200" b="0" i="0" u="none" strike="noStrike" baseline="0" dirty="0">
                <a:latin typeface="ZapfDingbatsStd"/>
              </a:rPr>
              <a:t>●● </a:t>
            </a:r>
            <a:r>
              <a:rPr lang="en-US" sz="1200" b="1" dirty="0">
                <a:solidFill>
                  <a:schemeClr val="tx1"/>
                </a:solidFill>
                <a:latin typeface="SabonMTPro-Semibold"/>
              </a:rPr>
              <a:t>Don’t use messaging for lengthy, complex messages</a:t>
            </a:r>
            <a:r>
              <a:rPr lang="en-US" sz="1200" b="0" i="0" u="none" strike="noStrike" baseline="0" dirty="0">
                <a:latin typeface="SabonMTPro-Semibold"/>
              </a:rPr>
              <a:t>. </a:t>
            </a:r>
            <a:r>
              <a:rPr lang="en-US" sz="1200" b="0" i="0" u="none" strike="noStrike" baseline="0" dirty="0">
                <a:latin typeface="SabonMTPro-Regular"/>
              </a:rPr>
              <a:t>Email and other formats are better for those.</a:t>
            </a:r>
          </a:p>
          <a:p>
            <a:pPr algn="l"/>
            <a:r>
              <a:rPr lang="en-US" sz="1200" b="0" i="0" u="none" strike="noStrike" baseline="0" dirty="0">
                <a:latin typeface="ZapfDingbatsStd"/>
              </a:rPr>
              <a:t>●● </a:t>
            </a:r>
            <a:r>
              <a:rPr lang="en-US" sz="1200" b="1" dirty="0">
                <a:solidFill>
                  <a:schemeClr val="tx1"/>
                </a:solidFill>
                <a:latin typeface="SabonMTPro-Semibold"/>
              </a:rPr>
              <a:t>Try to avoid carrying on multiple conversations at once</a:t>
            </a:r>
            <a:r>
              <a:rPr lang="en-US" sz="1200" b="0" i="0" u="none" strike="noStrike" baseline="0" dirty="0">
                <a:latin typeface="SabonMTPro-Semibold"/>
              </a:rPr>
              <a:t>. </a:t>
            </a:r>
            <a:r>
              <a:rPr lang="en-US" sz="1200" b="0" i="0" u="none" strike="noStrike" baseline="0" dirty="0">
                <a:latin typeface="SabonMTPro-Regular"/>
              </a:rPr>
              <a:t>This minimizes the chance of sending messages to the wrong people or making one person wait while you tend to another conversation.</a:t>
            </a:r>
          </a:p>
          <a:p>
            <a:pPr algn="l"/>
            <a:r>
              <a:rPr lang="en-US" sz="1200" b="0" i="0" u="none" strike="noStrike" baseline="0" dirty="0">
                <a:latin typeface="ZapfDingbatsStd"/>
              </a:rPr>
              <a:t>●● </a:t>
            </a:r>
            <a:r>
              <a:rPr lang="en-US" sz="1200" b="1" dirty="0">
                <a:solidFill>
                  <a:schemeClr val="tx1"/>
                </a:solidFill>
                <a:latin typeface="SabonMTPro-Semibold"/>
              </a:rPr>
              <a:t>Follow all security guidelines</a:t>
            </a:r>
            <a:r>
              <a:rPr lang="en-US" sz="1200" b="0" i="0" u="none" strike="noStrike" baseline="0" dirty="0">
                <a:latin typeface="SabonMTPro-Semibold"/>
              </a:rPr>
              <a:t>. </a:t>
            </a:r>
            <a:r>
              <a:rPr lang="en-US" sz="1200" b="0" i="0" u="none" strike="noStrike" baseline="0" dirty="0">
                <a:latin typeface="SabonMTPro-Regular"/>
              </a:rPr>
              <a:t>These are designed to keep your company’s information and systems safe from attack.</a:t>
            </a:r>
            <a:endParaRPr lang="en-US" sz="1400" dirty="0"/>
          </a:p>
        </p:txBody>
      </p:sp>
    </p:spTree>
    <p:extLst>
      <p:ext uri="{BB962C8B-B14F-4D97-AF65-F5344CB8AC3E}">
        <p14:creationId xmlns:p14="http://schemas.microsoft.com/office/powerpoint/2010/main" val="127734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395E-7DEA-907B-DC53-0A87774C777B}"/>
              </a:ext>
            </a:extLst>
          </p:cNvPr>
          <p:cNvSpPr>
            <a:spLocks noGrp="1"/>
          </p:cNvSpPr>
          <p:nvPr>
            <p:ph type="title"/>
          </p:nvPr>
        </p:nvSpPr>
        <p:spPr/>
        <p:txBody>
          <a:bodyPr>
            <a:normAutofit/>
          </a:bodyPr>
          <a:lstStyle/>
          <a:p>
            <a:r>
              <a:rPr lang="en-US" sz="2800" b="1" i="0" u="none" strike="noStrike" baseline="0" dirty="0">
                <a:solidFill>
                  <a:schemeClr val="tx1"/>
                </a:solidFill>
                <a:latin typeface="HelveticaNeueLTW1G-MdEx"/>
              </a:rPr>
              <a:t>Website Content</a:t>
            </a:r>
            <a:endParaRPr lang="en-US" sz="6000" b="1" dirty="0">
              <a:solidFill>
                <a:schemeClr val="tx1"/>
              </a:solidFill>
            </a:endParaRPr>
          </a:p>
        </p:txBody>
      </p:sp>
      <p:sp>
        <p:nvSpPr>
          <p:cNvPr id="3" name="Content Placeholder 2">
            <a:extLst>
              <a:ext uri="{FF2B5EF4-FFF2-40B4-BE49-F238E27FC236}">
                <a16:creationId xmlns:a16="http://schemas.microsoft.com/office/drawing/2014/main" id="{D6A66591-6685-C652-F76F-E6AAB56CFEDE}"/>
              </a:ext>
            </a:extLst>
          </p:cNvPr>
          <p:cNvSpPr>
            <a:spLocks noGrp="1"/>
          </p:cNvSpPr>
          <p:nvPr>
            <p:ph idx="1"/>
          </p:nvPr>
        </p:nvSpPr>
        <p:spPr/>
        <p:txBody>
          <a:bodyPr/>
          <a:lstStyle/>
          <a:p>
            <a:pPr algn="just"/>
            <a:r>
              <a:rPr lang="en-US" b="0" i="0" dirty="0">
                <a:solidFill>
                  <a:srgbClr val="374151"/>
                </a:solidFill>
                <a:effectLst/>
                <a:latin typeface="Söhne"/>
              </a:rPr>
              <a:t>Websites offer versatility by serving various purposes and audiences, but this flexibility can pose challenges in planning and organization. </a:t>
            </a:r>
          </a:p>
          <a:p>
            <a:pPr algn="just"/>
            <a:r>
              <a:rPr lang="en-US" b="0" i="0" dirty="0">
                <a:solidFill>
                  <a:srgbClr val="374151"/>
                </a:solidFill>
                <a:effectLst/>
                <a:latin typeface="Söhne"/>
              </a:rPr>
              <a:t>Different visitor groups have unique information needs, and users enter the site from various sources. </a:t>
            </a:r>
          </a:p>
          <a:p>
            <a:pPr algn="just"/>
            <a:r>
              <a:rPr lang="en-US" b="0" i="0" dirty="0">
                <a:solidFill>
                  <a:srgbClr val="374151"/>
                </a:solidFill>
                <a:effectLst/>
                <a:latin typeface="Söhne"/>
              </a:rPr>
              <a:t>Effective website organization involves anticipating user paths and providing appropriate hyperlinks. </a:t>
            </a:r>
          </a:p>
          <a:p>
            <a:pPr algn="just"/>
            <a:r>
              <a:rPr lang="en-US" b="0" i="0" dirty="0">
                <a:solidFill>
                  <a:srgbClr val="374151"/>
                </a:solidFill>
                <a:effectLst/>
                <a:latin typeface="Söhne"/>
              </a:rPr>
              <a:t>Information architecture, encompassing content structure, labeling, and navigation, serves as a three-dimensional outline, outlining vertical and horizontal page hierarchy and internal and external links. </a:t>
            </a:r>
          </a:p>
          <a:p>
            <a:pPr algn="just"/>
            <a:r>
              <a:rPr lang="en-US" b="0" i="0" dirty="0">
                <a:solidFill>
                  <a:srgbClr val="374151"/>
                </a:solidFill>
                <a:effectLst/>
                <a:latin typeface="Söhne"/>
              </a:rPr>
              <a:t>While one-page websites simplify navigation, complex corporate or organizational sites require skilled information architects to ensure a user-friendly experience.</a:t>
            </a:r>
            <a:endParaRPr lang="en-US" dirty="0"/>
          </a:p>
        </p:txBody>
      </p:sp>
    </p:spTree>
    <p:extLst>
      <p:ext uri="{BB962C8B-B14F-4D97-AF65-F5344CB8AC3E}">
        <p14:creationId xmlns:p14="http://schemas.microsoft.com/office/powerpoint/2010/main" val="1046194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27AF-478B-F6EA-B9F2-15913C15BC5F}"/>
              </a:ext>
            </a:extLst>
          </p:cNvPr>
          <p:cNvSpPr>
            <a:spLocks noGrp="1"/>
          </p:cNvSpPr>
          <p:nvPr>
            <p:ph type="title"/>
          </p:nvPr>
        </p:nvSpPr>
        <p:spPr/>
        <p:txBody>
          <a:bodyPr>
            <a:normAutofit/>
          </a:bodyPr>
          <a:lstStyle/>
          <a:p>
            <a:r>
              <a:rPr lang="en-US" sz="4800" b="0" i="0" u="none" strike="noStrike" baseline="0" dirty="0">
                <a:latin typeface="SabonMTPro-Regular"/>
              </a:rPr>
              <a:t>To organize a site effectively, follow these tips:</a:t>
            </a:r>
            <a:endParaRPr lang="en-US" dirty="0"/>
          </a:p>
        </p:txBody>
      </p:sp>
      <p:sp>
        <p:nvSpPr>
          <p:cNvPr id="3" name="Content Placeholder 2">
            <a:extLst>
              <a:ext uri="{FF2B5EF4-FFF2-40B4-BE49-F238E27FC236}">
                <a16:creationId xmlns:a16="http://schemas.microsoft.com/office/drawing/2014/main" id="{7764C55B-3E67-C0E7-8A0C-A5D391ABC943}"/>
              </a:ext>
            </a:extLst>
          </p:cNvPr>
          <p:cNvSpPr>
            <a:spLocks noGrp="1"/>
          </p:cNvSpPr>
          <p:nvPr>
            <p:ph idx="1"/>
          </p:nvPr>
        </p:nvSpPr>
        <p:spPr/>
        <p:txBody>
          <a:bodyPr>
            <a:normAutofit fontScale="77500" lnSpcReduction="20000"/>
          </a:bodyPr>
          <a:lstStyle/>
          <a:p>
            <a:pPr algn="l"/>
            <a:r>
              <a:rPr lang="en-US" sz="1800" b="0" i="0" u="none" strike="noStrike" baseline="0" dirty="0">
                <a:latin typeface="ZapfDingbatsStd"/>
              </a:rPr>
              <a:t>●● </a:t>
            </a:r>
            <a:r>
              <a:rPr lang="en-US" sz="1800" b="0" i="0" u="none" strike="noStrike" baseline="0" dirty="0">
                <a:latin typeface="SabonMTPro-Regular"/>
              </a:rPr>
              <a:t>Brainstorm all the likely usage scenarios—who will visit the site, where will they be coming from, what will they be looking for, and what terms will they use to identify the information they need?</a:t>
            </a:r>
          </a:p>
          <a:p>
            <a:pPr algn="l"/>
            <a:r>
              <a:rPr lang="en-US" sz="1800" b="0" i="0" u="none" strike="noStrike" baseline="0" dirty="0">
                <a:latin typeface="ZapfDingbatsStd"/>
              </a:rPr>
              <a:t>●● </a:t>
            </a:r>
            <a:r>
              <a:rPr lang="en-US" sz="1800" b="0" i="0" u="none" strike="noStrike" baseline="0" dirty="0">
                <a:latin typeface="SabonMTPro-Regular"/>
              </a:rPr>
              <a:t>Identify all the likely entry points to the site and the target information for each visitor segment.</a:t>
            </a:r>
          </a:p>
          <a:p>
            <a:pPr algn="l"/>
            <a:r>
              <a:rPr lang="en-US" sz="1800" b="0" i="0" u="none" strike="noStrike" baseline="0" dirty="0">
                <a:latin typeface="ZapfDingbatsStd"/>
              </a:rPr>
              <a:t>●● </a:t>
            </a:r>
            <a:r>
              <a:rPr lang="en-US" sz="1800" b="0" i="0" u="none" strike="noStrike" baseline="0" dirty="0">
                <a:latin typeface="SabonMTPro-Regular"/>
              </a:rPr>
              <a:t>Create a map or other visual tool (web designers refer to these as </a:t>
            </a:r>
            <a:r>
              <a:rPr lang="en-US" sz="1800" b="0" i="1" u="none" strike="noStrike" baseline="0" dirty="0">
                <a:latin typeface="SabonMTPro-Italic"/>
              </a:rPr>
              <a:t>wireframes</a:t>
            </a:r>
            <a:r>
              <a:rPr lang="en-US" sz="1800" b="0" i="0" u="none" strike="noStrike" baseline="0" dirty="0">
                <a:latin typeface="SabonMTPro-Regular"/>
              </a:rPr>
              <a:t>) that shows all the pathways between entry points and target information, then organize</a:t>
            </a:r>
          </a:p>
          <a:p>
            <a:pPr algn="l"/>
            <a:r>
              <a:rPr lang="en-US" sz="1800" b="0" i="0" u="none" strike="noStrike" baseline="0" dirty="0">
                <a:latin typeface="SabonMTPro-Regular"/>
              </a:rPr>
              <a:t>the content and links in the simplest, most direct way possible.</a:t>
            </a:r>
          </a:p>
          <a:p>
            <a:pPr algn="l"/>
            <a:r>
              <a:rPr lang="en-US" sz="1800" b="0" i="0" u="none" strike="noStrike" baseline="0" dirty="0">
                <a:latin typeface="ZapfDingbatsStd"/>
              </a:rPr>
              <a:t>●● </a:t>
            </a:r>
            <a:r>
              <a:rPr lang="en-US" sz="1800" b="0" i="0" u="none" strike="noStrike" baseline="0" dirty="0">
                <a:latin typeface="SabonMTPro-Regular"/>
              </a:rPr>
              <a:t>Make sure visitors can always find their way back to the top level of the site, even if a search engine link plunked them onto a page deep within the site.</a:t>
            </a:r>
          </a:p>
          <a:p>
            <a:pPr algn="l"/>
            <a:r>
              <a:rPr lang="en-US" sz="1800" b="0" i="0" u="none" strike="noStrike" baseline="0" dirty="0">
                <a:latin typeface="ZapfDingbatsStd"/>
              </a:rPr>
              <a:t>●● </a:t>
            </a:r>
            <a:r>
              <a:rPr lang="en-US" sz="1800" b="0" i="0" u="none" strike="noStrike" baseline="0" dirty="0">
                <a:latin typeface="SabonMTPro-Regular"/>
              </a:rPr>
              <a:t>Give visitors options for finding what they want (see Figure 7.5). Some will want to search by key terms, for example, whereas others will prefer to follow clearly defined paths that drill down into more specific information (such as Products </a:t>
            </a:r>
            <a:r>
              <a:rPr lang="en-US" sz="1800" b="0" i="0" u="none" strike="noStrike" baseline="0" dirty="0">
                <a:latin typeface="PearsonMATHPRO02"/>
              </a:rPr>
              <a:t>N </a:t>
            </a:r>
            <a:r>
              <a:rPr lang="en-US" sz="1800" b="0" i="0" u="none" strike="noStrike" baseline="0" dirty="0">
                <a:latin typeface="SabonMTPro-Regular"/>
              </a:rPr>
              <a:t>Consumer Products </a:t>
            </a:r>
            <a:r>
              <a:rPr lang="en-US" sz="1800" b="0" i="0" u="none" strike="noStrike" baseline="0" dirty="0">
                <a:latin typeface="PearsonMATHPRO02"/>
              </a:rPr>
              <a:t>N </a:t>
            </a:r>
            <a:r>
              <a:rPr lang="en-US" sz="1800" b="0" i="0" u="none" strike="noStrike" baseline="0" dirty="0">
                <a:latin typeface="SabonMTPro-Regular"/>
              </a:rPr>
              <a:t>Tools </a:t>
            </a:r>
            <a:r>
              <a:rPr lang="en-US" sz="1800" b="0" i="0" u="none" strike="noStrike" baseline="0" dirty="0">
                <a:latin typeface="PearsonMATHPRO02"/>
              </a:rPr>
              <a:t>N </a:t>
            </a:r>
            <a:r>
              <a:rPr lang="en-US" sz="1800" b="0" i="0" u="none" strike="noStrike" baseline="0" dirty="0">
                <a:latin typeface="SabonMTPro-Regular"/>
              </a:rPr>
              <a:t>Handheld Power Tools, for example).</a:t>
            </a:r>
          </a:p>
          <a:p>
            <a:pPr algn="l"/>
            <a:r>
              <a:rPr lang="en-US" sz="1800" b="0" i="0" u="none" strike="noStrike" baseline="0" dirty="0">
                <a:latin typeface="ZapfDingbatsStd"/>
              </a:rPr>
              <a:t>●● </a:t>
            </a:r>
            <a:r>
              <a:rPr lang="en-US" sz="1800" b="0" i="0" u="none" strike="noStrike" baseline="0" dirty="0">
                <a:latin typeface="SabonMTPro-Regular"/>
              </a:rPr>
              <a:t>Be consistent with labels and link behaviors, and use commonly accepted terminology. For example, web visitors now expect information about a company to be on a page titled “About Us.”</a:t>
            </a:r>
            <a:endParaRPr lang="en-US" dirty="0"/>
          </a:p>
        </p:txBody>
      </p:sp>
    </p:spTree>
    <p:extLst>
      <p:ext uri="{BB962C8B-B14F-4D97-AF65-F5344CB8AC3E}">
        <p14:creationId xmlns:p14="http://schemas.microsoft.com/office/powerpoint/2010/main" val="3532682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743ED0-8030-1124-A8CB-3986E9E3485C}"/>
              </a:ext>
            </a:extLst>
          </p:cNvPr>
          <p:cNvPicPr>
            <a:picLocks noChangeAspect="1"/>
          </p:cNvPicPr>
          <p:nvPr/>
        </p:nvPicPr>
        <p:blipFill>
          <a:blip r:embed="rId2"/>
          <a:stretch>
            <a:fillRect/>
          </a:stretch>
        </p:blipFill>
        <p:spPr>
          <a:xfrm>
            <a:off x="1249961" y="0"/>
            <a:ext cx="9169166" cy="6858000"/>
          </a:xfrm>
          <a:prstGeom prst="rect">
            <a:avLst/>
          </a:prstGeom>
        </p:spPr>
      </p:pic>
    </p:spTree>
    <p:extLst>
      <p:ext uri="{BB962C8B-B14F-4D97-AF65-F5344CB8AC3E}">
        <p14:creationId xmlns:p14="http://schemas.microsoft.com/office/powerpoint/2010/main" val="2727674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E937-A536-36BA-F7D3-B221AF8DE5C5}"/>
              </a:ext>
            </a:extLst>
          </p:cNvPr>
          <p:cNvSpPr>
            <a:spLocks noGrp="1"/>
          </p:cNvSpPr>
          <p:nvPr>
            <p:ph type="title"/>
          </p:nvPr>
        </p:nvSpPr>
        <p:spPr/>
        <p:txBody>
          <a:bodyPr>
            <a:normAutofit/>
          </a:bodyPr>
          <a:lstStyle/>
          <a:p>
            <a:r>
              <a:rPr lang="en-US" sz="4400" b="0" i="0" u="none" strike="noStrike" baseline="0" dirty="0">
                <a:solidFill>
                  <a:srgbClr val="00FF33"/>
                </a:solidFill>
                <a:latin typeface="HelveticaNeueLTW1G-Hv"/>
              </a:rPr>
              <a:t>Figure 7.5 </a:t>
            </a:r>
            <a:r>
              <a:rPr lang="en-US" sz="4400" b="0" i="0" u="none" strike="noStrike" baseline="0" dirty="0">
                <a:solidFill>
                  <a:srgbClr val="000000"/>
                </a:solidFill>
                <a:latin typeface="HelveticaNeueLTW1G-Bd"/>
              </a:rPr>
              <a:t>Reader-Friendly Web Design</a:t>
            </a:r>
            <a:endParaRPr lang="en-US" sz="4400" dirty="0"/>
          </a:p>
        </p:txBody>
      </p:sp>
      <p:sp>
        <p:nvSpPr>
          <p:cNvPr id="3" name="Content Placeholder 2">
            <a:extLst>
              <a:ext uri="{FF2B5EF4-FFF2-40B4-BE49-F238E27FC236}">
                <a16:creationId xmlns:a16="http://schemas.microsoft.com/office/drawing/2014/main" id="{0B65F598-C819-42DE-9416-79F141488964}"/>
              </a:ext>
            </a:extLst>
          </p:cNvPr>
          <p:cNvSpPr>
            <a:spLocks noGrp="1"/>
          </p:cNvSpPr>
          <p:nvPr>
            <p:ph idx="1"/>
          </p:nvPr>
        </p:nvSpPr>
        <p:spPr/>
        <p:txBody>
          <a:bodyPr>
            <a:normAutofit/>
          </a:bodyPr>
          <a:lstStyle/>
          <a:p>
            <a:pPr algn="just"/>
            <a:r>
              <a:rPr lang="en-US" sz="2000" b="0" i="0" u="none" strike="noStrike" baseline="0" dirty="0">
                <a:solidFill>
                  <a:srgbClr val="000000"/>
                </a:solidFill>
                <a:latin typeface="HelveticaNeueLTW1G-Lt"/>
              </a:rPr>
              <a:t>This page from Zappos’s website shows how to organize content in ways that help readers find desired information quickly. The numbered list on the left side serves as both a high-level overview and a clickable table of contents, and selecting any item displays a one-sentence summary and a more detailed description. Readers can quickly explore all 10 values without bouncing around from page to page.</a:t>
            </a:r>
            <a:endParaRPr lang="en-US" sz="2000" dirty="0"/>
          </a:p>
        </p:txBody>
      </p:sp>
    </p:spTree>
    <p:extLst>
      <p:ext uri="{BB962C8B-B14F-4D97-AF65-F5344CB8AC3E}">
        <p14:creationId xmlns:p14="http://schemas.microsoft.com/office/powerpoint/2010/main" val="405807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3D39-C4C2-5BFF-38F3-5B8E17EC064A}"/>
              </a:ext>
            </a:extLst>
          </p:cNvPr>
          <p:cNvSpPr>
            <a:spLocks noGrp="1"/>
          </p:cNvSpPr>
          <p:nvPr>
            <p:ph type="title"/>
          </p:nvPr>
        </p:nvSpPr>
        <p:spPr/>
        <p:txBody>
          <a:bodyPr>
            <a:normAutofit/>
          </a:bodyPr>
          <a:lstStyle/>
          <a:p>
            <a:r>
              <a:rPr lang="en-US" sz="2800" b="1" i="0" u="none" strike="noStrike" baseline="0" dirty="0">
                <a:solidFill>
                  <a:schemeClr val="tx1"/>
                </a:solidFill>
                <a:latin typeface="HelveticaNeueLTW1G-BdEx"/>
              </a:rPr>
              <a:t>DRAFTING WEBSITE CONTENT</a:t>
            </a:r>
            <a:endParaRPr lang="en-US" sz="6000" b="1" dirty="0">
              <a:solidFill>
                <a:schemeClr val="tx1"/>
              </a:solidFill>
            </a:endParaRPr>
          </a:p>
        </p:txBody>
      </p:sp>
      <p:sp>
        <p:nvSpPr>
          <p:cNvPr id="3" name="Content Placeholder 2">
            <a:extLst>
              <a:ext uri="{FF2B5EF4-FFF2-40B4-BE49-F238E27FC236}">
                <a16:creationId xmlns:a16="http://schemas.microsoft.com/office/drawing/2014/main" id="{7988A123-6D44-69DA-93A9-BE62CD3ED049}"/>
              </a:ext>
            </a:extLst>
          </p:cNvPr>
          <p:cNvSpPr>
            <a:spLocks noGrp="1"/>
          </p:cNvSpPr>
          <p:nvPr>
            <p:ph idx="1"/>
          </p:nvPr>
        </p:nvSpPr>
        <p:spPr/>
        <p:txBody>
          <a:bodyPr>
            <a:normAutofit fontScale="77500" lnSpcReduction="20000"/>
          </a:bodyPr>
          <a:lstStyle/>
          <a:p>
            <a:pPr algn="l"/>
            <a:r>
              <a:rPr lang="en-US" sz="1800" b="0" i="0" u="none" strike="noStrike" baseline="0" dirty="0">
                <a:latin typeface="ZapfDingbatsStd"/>
              </a:rPr>
              <a:t>●● </a:t>
            </a:r>
            <a:r>
              <a:rPr lang="en-US" sz="1800" b="0" i="0" u="none" strike="noStrike" baseline="0" dirty="0">
                <a:latin typeface="SabonMTPro-Regular"/>
              </a:rPr>
              <a:t>Take special care to build trust with your intended audiences, as careful readers can be skeptical of online content. Make sure your content is accurate, current, complete, and authoritative.</a:t>
            </a:r>
          </a:p>
          <a:p>
            <a:pPr algn="l"/>
            <a:r>
              <a:rPr lang="en-US" sz="1800" b="0" i="0" u="none" strike="noStrike" baseline="0" dirty="0">
                <a:latin typeface="ZapfDingbatsStd"/>
              </a:rPr>
              <a:t>●● </a:t>
            </a:r>
            <a:r>
              <a:rPr lang="en-US" sz="1800" b="0" i="0" u="none" strike="noStrike" baseline="0" dirty="0">
                <a:latin typeface="SabonMTPro-Regular"/>
              </a:rPr>
              <a:t>Wherever you can, use the </a:t>
            </a:r>
            <a:r>
              <a:rPr lang="en-US" sz="1800" b="0" i="1" u="none" strike="noStrike" baseline="0" dirty="0">
                <a:latin typeface="SabonMTPro-Italic"/>
              </a:rPr>
              <a:t>inverted pyramid </a:t>
            </a:r>
            <a:r>
              <a:rPr lang="en-US" sz="1800" b="0" i="0" u="none" strike="noStrike" baseline="0" dirty="0">
                <a:latin typeface="SabonMTPro-Regular"/>
              </a:rPr>
              <a:t>style, in which you briefly cover the most important information first and then gradually reveal successive layers of detail— letting readers choose to see those additional layers if they want to.</a:t>
            </a:r>
          </a:p>
          <a:p>
            <a:pPr algn="l"/>
            <a:r>
              <a:rPr lang="en-US" sz="1800" b="0" i="0" u="none" strike="noStrike" baseline="0" dirty="0">
                <a:latin typeface="ZapfDingbatsStd"/>
              </a:rPr>
              <a:t>●● </a:t>
            </a:r>
            <a:r>
              <a:rPr lang="en-US" sz="1800" b="0" i="0" u="none" strike="noStrike" baseline="0" dirty="0">
                <a:latin typeface="SabonMTPro-Regular"/>
              </a:rPr>
              <a:t>Help readers absorb information by breaking it into small, self-contained, easily readable chunks that are linked together logically. Many readers don’t have the patience to read lengthy pages online.</a:t>
            </a:r>
          </a:p>
          <a:p>
            <a:pPr algn="l"/>
            <a:r>
              <a:rPr lang="en-US" sz="1800" b="0" i="0" u="none" strike="noStrike" baseline="0" dirty="0">
                <a:latin typeface="ZapfDingbatsStd"/>
              </a:rPr>
              <a:t>●● </a:t>
            </a:r>
            <a:r>
              <a:rPr lang="en-US" sz="1800" b="0" i="0" u="none" strike="noStrike" baseline="0" dirty="0">
                <a:latin typeface="SabonMTPro-Regular"/>
              </a:rPr>
              <a:t>Present your information in a concise, </a:t>
            </a:r>
            <a:r>
              <a:rPr lang="en-US" sz="1800" b="0" i="0" u="none" strike="noStrike" baseline="0" dirty="0" err="1">
                <a:latin typeface="SabonMTPro-Regular"/>
              </a:rPr>
              <a:t>skimmable</a:t>
            </a:r>
            <a:r>
              <a:rPr lang="en-US" sz="1800" b="0" i="0" u="none" strike="noStrike" baseline="0" dirty="0">
                <a:latin typeface="SabonMTPro-Regular"/>
              </a:rPr>
              <a:t> format. Effective websites use a variety of means to help readers skim pages quickly, including lists, careful use of color and boldface, informative headings, and helpful summaries that give readers a choice of learning more if they want to.</a:t>
            </a:r>
          </a:p>
          <a:p>
            <a:pPr algn="l"/>
            <a:r>
              <a:rPr lang="en-US" sz="1800" b="0" i="0" u="none" strike="noStrike" baseline="0" dirty="0">
                <a:latin typeface="ZapfDingbatsStd"/>
              </a:rPr>
              <a:t>●● </a:t>
            </a:r>
            <a:r>
              <a:rPr lang="en-US" sz="1800" b="0" i="0" u="none" strike="noStrike" baseline="0" dirty="0">
                <a:latin typeface="SabonMTPro-Regular"/>
              </a:rPr>
              <a:t>Use direct and concise link names that serve for both site navigation and content skimming. Above all else, clearly identify where a link will take readers. Don’t use cute wordplay that obscures the content, and don’t force readers to click through in order to figure out where they’re going.</a:t>
            </a:r>
          </a:p>
          <a:p>
            <a:pPr algn="l"/>
            <a:r>
              <a:rPr lang="en-US" sz="1800" b="0" i="0" u="none" strike="noStrike" baseline="0" dirty="0">
                <a:latin typeface="ZapfDingbatsStd"/>
              </a:rPr>
              <a:t>●● </a:t>
            </a:r>
            <a:r>
              <a:rPr lang="en-US" sz="1800" b="0" i="0" u="none" strike="noStrike" baseline="0" dirty="0">
                <a:latin typeface="SabonMTPro-Regular"/>
              </a:rPr>
              <a:t>As much as possible, adapt your content for a global audience. Translating content is expensive, however, so some companies compromise by  </a:t>
            </a:r>
            <a:r>
              <a:rPr lang="en-US" sz="1800" dirty="0">
                <a:latin typeface="SabonMTPro-Regular"/>
              </a:rPr>
              <a:t>l</a:t>
            </a:r>
            <a:r>
              <a:rPr lang="en-US" sz="1800" b="0" i="1" u="none" strike="noStrike" baseline="0" dirty="0">
                <a:latin typeface="SabonMTPro-Italic"/>
              </a:rPr>
              <a:t>ocalizing </a:t>
            </a:r>
            <a:r>
              <a:rPr lang="en-US" sz="1800" b="0" i="0" u="none" strike="noStrike" baseline="0" dirty="0">
                <a:latin typeface="SabonMTPro-Regular"/>
              </a:rPr>
              <a:t>the homepage while keeping the deeper, more detailed content in its original language.</a:t>
            </a:r>
            <a:endParaRPr lang="en-US" dirty="0"/>
          </a:p>
        </p:txBody>
      </p:sp>
    </p:spTree>
    <p:extLst>
      <p:ext uri="{BB962C8B-B14F-4D97-AF65-F5344CB8AC3E}">
        <p14:creationId xmlns:p14="http://schemas.microsoft.com/office/powerpoint/2010/main" val="171191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5F5F-CCB5-D109-5496-B1A9B07A9B79}"/>
              </a:ext>
            </a:extLst>
          </p:cNvPr>
          <p:cNvSpPr>
            <a:spLocks noGrp="1"/>
          </p:cNvSpPr>
          <p:nvPr>
            <p:ph type="title"/>
          </p:nvPr>
        </p:nvSpPr>
        <p:spPr/>
        <p:txBody>
          <a:bodyPr/>
          <a:lstStyle/>
          <a:p>
            <a:r>
              <a:rPr lang="en-US" sz="4400" b="0" i="0" u="none" strike="noStrike" baseline="0" dirty="0" err="1">
                <a:solidFill>
                  <a:schemeClr val="tx1"/>
                </a:solidFill>
                <a:latin typeface="HelveticaNeueLTW1G-MdEx"/>
              </a:rPr>
              <a:t>Futurice</a:t>
            </a:r>
            <a:r>
              <a:rPr lang="en-US" sz="4400" b="0" i="0" u="none" strike="noStrike" baseline="0" dirty="0">
                <a:solidFill>
                  <a:schemeClr val="tx1"/>
                </a:solidFill>
                <a:latin typeface="HelveticaNeueLTW1G-MdEx"/>
              </a:rPr>
              <a:t>: trust and transparency</a:t>
            </a:r>
            <a:endParaRPr lang="en-US" dirty="0"/>
          </a:p>
        </p:txBody>
      </p:sp>
      <p:sp>
        <p:nvSpPr>
          <p:cNvPr id="3" name="Content Placeholder 2">
            <a:extLst>
              <a:ext uri="{FF2B5EF4-FFF2-40B4-BE49-F238E27FC236}">
                <a16:creationId xmlns:a16="http://schemas.microsoft.com/office/drawing/2014/main" id="{0AC12F60-DF09-59A2-7C7F-23A7CDB1B442}"/>
              </a:ext>
            </a:extLst>
          </p:cNvPr>
          <p:cNvSpPr>
            <a:spLocks noGrp="1"/>
          </p:cNvSpPr>
          <p:nvPr>
            <p:ph idx="1"/>
          </p:nvPr>
        </p:nvSpPr>
        <p:spPr/>
        <p:txBody>
          <a:bodyPr>
            <a:normAutofit/>
          </a:bodyPr>
          <a:lstStyle/>
          <a:p>
            <a:pPr algn="just"/>
            <a:r>
              <a:rPr lang="en-US" sz="1800" b="0" i="0" u="none" strike="noStrike" baseline="0" dirty="0" err="1">
                <a:latin typeface="HelveticaNeueLTW1G-Lt"/>
              </a:rPr>
              <a:t>Futurice</a:t>
            </a:r>
            <a:r>
              <a:rPr lang="en-US" sz="1800" b="0" i="0" u="none" strike="noStrike" baseline="0" dirty="0">
                <a:latin typeface="HelveticaNeueLTW1G-Lt"/>
              </a:rPr>
              <a:t> was chosen by the Great Place to Work Institute as the best SME  workplace in both Finland and Europe in 2012 and 2013. Its “Happiness Cycle” is </a:t>
            </a:r>
            <a:r>
              <a:rPr lang="en-US" sz="1800" b="0" i="0" u="none" strike="noStrike" baseline="0" dirty="0" err="1">
                <a:latin typeface="HelveticaNeueLTW1G-Lt"/>
              </a:rPr>
              <a:t>Futurice’s</a:t>
            </a:r>
            <a:r>
              <a:rPr lang="en-US" sz="1800" b="0" i="0" u="none" strike="noStrike" baseline="0" dirty="0">
                <a:latin typeface="HelveticaNeueLTW1G-Lt"/>
              </a:rPr>
              <a:t> winning recipe for digital projects: Happy people, happy customers, and happy users. This  virtuous cycle” operates on the idea that solutions created by motivated people will make the  customers happy. And if the end-users are happy, employees will be even more motivated.</a:t>
            </a:r>
          </a:p>
          <a:p>
            <a:pPr algn="just"/>
            <a:r>
              <a:rPr lang="en-US" sz="2000" b="0" i="0" u="none" strike="noStrike" baseline="0" dirty="0">
                <a:latin typeface="HelveticaNeueLTW1G-Lt"/>
              </a:rPr>
              <a:t>To achieve this, emphasis is not on “regulations” or “control,” but rather on an internal platform based on “mutual trust” and “internal transparency”.</a:t>
            </a:r>
          </a:p>
          <a:p>
            <a:pPr algn="l"/>
            <a:endParaRPr lang="en-US" dirty="0"/>
          </a:p>
        </p:txBody>
      </p:sp>
    </p:spTree>
    <p:extLst>
      <p:ext uri="{BB962C8B-B14F-4D97-AF65-F5344CB8AC3E}">
        <p14:creationId xmlns:p14="http://schemas.microsoft.com/office/powerpoint/2010/main" val="2447630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4148-395A-D1E7-AF45-30EEDA70C182}"/>
              </a:ext>
            </a:extLst>
          </p:cNvPr>
          <p:cNvSpPr>
            <a:spLocks noGrp="1"/>
          </p:cNvSpPr>
          <p:nvPr>
            <p:ph type="title"/>
          </p:nvPr>
        </p:nvSpPr>
        <p:spPr/>
        <p:txBody>
          <a:bodyPr>
            <a:normAutofit/>
          </a:bodyPr>
          <a:lstStyle/>
          <a:p>
            <a:r>
              <a:rPr lang="en-US" sz="3200" b="1" i="0" u="none" strike="noStrike" baseline="0" dirty="0">
                <a:solidFill>
                  <a:schemeClr val="tx1"/>
                </a:solidFill>
                <a:latin typeface="HelveticaNeueLTW1G-MdEx"/>
              </a:rPr>
              <a:t>Podcasting</a:t>
            </a:r>
            <a:endParaRPr lang="en-US" sz="6600" b="1" dirty="0">
              <a:solidFill>
                <a:schemeClr val="tx1"/>
              </a:solidFill>
            </a:endParaRPr>
          </a:p>
        </p:txBody>
      </p:sp>
      <p:sp>
        <p:nvSpPr>
          <p:cNvPr id="3" name="Content Placeholder 2">
            <a:extLst>
              <a:ext uri="{FF2B5EF4-FFF2-40B4-BE49-F238E27FC236}">
                <a16:creationId xmlns:a16="http://schemas.microsoft.com/office/drawing/2014/main" id="{FB8FF293-DA1B-B3DF-FD7F-00AC34412E4A}"/>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latin typeface="SabonMTPro-Regular"/>
              </a:rPr>
              <a:t>Podcasting can be used to deliver a wide range of audio and video messages.</a:t>
            </a:r>
          </a:p>
          <a:p>
            <a:pPr algn="l">
              <a:buFont typeface="Wingdings" panose="05000000000000000000" pitchFamily="2" charset="2"/>
              <a:buChar char="§"/>
            </a:pPr>
            <a:r>
              <a:rPr lang="en-US" sz="1800" b="0" i="0" u="none" strike="noStrike" baseline="0" dirty="0">
                <a:latin typeface="SabonMTPro-Regular"/>
              </a:rPr>
              <a:t>The three-step process adapts quite well to podcasting. </a:t>
            </a:r>
          </a:p>
          <a:p>
            <a:pPr algn="l">
              <a:buFont typeface="Wingdings" panose="05000000000000000000" pitchFamily="2" charset="2"/>
              <a:buChar char="§"/>
            </a:pPr>
            <a:r>
              <a:rPr lang="en-US" sz="1800" b="0" i="0" u="none" strike="noStrike" baseline="0" dirty="0">
                <a:latin typeface="SabonMTPro-Regular"/>
              </a:rPr>
              <a:t>Steering devices such as transitions, previews, and reviews are vital in podcasts. </a:t>
            </a:r>
          </a:p>
          <a:p>
            <a:pPr algn="l">
              <a:buFont typeface="Wingdings" panose="05000000000000000000" pitchFamily="2" charset="2"/>
              <a:buChar char="§"/>
            </a:pPr>
            <a:r>
              <a:rPr lang="en-US" sz="1800" b="0" i="0" u="none" strike="noStrike" baseline="0" dirty="0">
                <a:latin typeface="SabonMTPro-Regular"/>
              </a:rPr>
              <a:t>Plan your podcast content carefully; editing is more difficult with podcasts than with textual messages.</a:t>
            </a:r>
          </a:p>
          <a:p>
            <a:pPr algn="l">
              <a:buFont typeface="Wingdings" panose="05000000000000000000" pitchFamily="2" charset="2"/>
              <a:buChar char="§"/>
            </a:pPr>
            <a:r>
              <a:rPr lang="en-US" sz="1800" b="0" i="0" u="none" strike="noStrike" baseline="0" dirty="0">
                <a:latin typeface="SabonMTPro-Regular"/>
              </a:rPr>
              <a:t>For basic podcasts, your computer and perhaps even your smartphone might have the hardware you already need, and you can d</a:t>
            </a:r>
          </a:p>
          <a:p>
            <a:pPr algn="l">
              <a:buFont typeface="Wingdings" panose="05000000000000000000" pitchFamily="2" charset="2"/>
              <a:buChar char="§"/>
            </a:pPr>
            <a:r>
              <a:rPr lang="en-US" sz="1800" b="0" i="0" u="none" strike="noStrike" baseline="0" dirty="0">
                <a:latin typeface="HelveticaNeueLTW1G-Md"/>
              </a:rPr>
              <a:t>Mobile Podcaster </a:t>
            </a:r>
            <a:r>
              <a:rPr lang="en-US" sz="1800" b="0" i="0" u="none" strike="noStrike" baseline="0" dirty="0">
                <a:latin typeface="HelveticaNeueLTW1G-Lt"/>
              </a:rPr>
              <a:t>lets you record audio podcasts on your iOS devices and instantly post them on your WordPress </a:t>
            </a:r>
            <a:r>
              <a:rPr lang="en-US" sz="1800" b="0" i="0" u="none" strike="noStrike" baseline="0" dirty="0" err="1">
                <a:latin typeface="HelveticaNeueLTW1G-Lt"/>
              </a:rPr>
              <a:t>blog.</a:t>
            </a:r>
            <a:r>
              <a:rPr lang="en-US" sz="1800" b="0" i="0" u="none" strike="noStrike" baseline="0" dirty="0" err="1">
                <a:latin typeface="SabonMTPro-Regular"/>
              </a:rPr>
              <a:t>ownload</a:t>
            </a:r>
            <a:r>
              <a:rPr lang="en-US" sz="1800" b="0" i="0" u="none" strike="noStrike" baseline="0" dirty="0">
                <a:latin typeface="SabonMTPro-Regular"/>
              </a:rPr>
              <a:t> free recording software.</a:t>
            </a:r>
            <a:endParaRPr lang="en-US" dirty="0"/>
          </a:p>
        </p:txBody>
      </p:sp>
    </p:spTree>
    <p:extLst>
      <p:ext uri="{BB962C8B-B14F-4D97-AF65-F5344CB8AC3E}">
        <p14:creationId xmlns:p14="http://schemas.microsoft.com/office/powerpoint/2010/main" val="2556654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4C79-AB8D-6491-2B30-44B825AD0E21}"/>
              </a:ext>
            </a:extLst>
          </p:cNvPr>
          <p:cNvSpPr>
            <a:spLocks noGrp="1"/>
          </p:cNvSpPr>
          <p:nvPr>
            <p:ph type="title"/>
          </p:nvPr>
        </p:nvSpPr>
        <p:spPr/>
        <p:txBody>
          <a:bodyPr>
            <a:normAutofit/>
          </a:bodyPr>
          <a:lstStyle/>
          <a:p>
            <a:pPr algn="ctr"/>
            <a:r>
              <a:rPr lang="en-US" sz="2400" b="1" i="0" u="none" strike="noStrike" baseline="0" dirty="0">
                <a:solidFill>
                  <a:schemeClr val="tx1"/>
                </a:solidFill>
                <a:latin typeface="HelveticaNeueLTW1G-BdEx"/>
              </a:rPr>
              <a:t>ADAPTING THE THREE-STEP PROCESS FOR SUCCESSFUL PODCASTING</a:t>
            </a:r>
            <a:endParaRPr lang="en-US" sz="5400" b="1" dirty="0">
              <a:solidFill>
                <a:schemeClr val="tx1"/>
              </a:solidFill>
            </a:endParaRPr>
          </a:p>
        </p:txBody>
      </p:sp>
      <p:sp>
        <p:nvSpPr>
          <p:cNvPr id="3" name="Content Placeholder 2">
            <a:extLst>
              <a:ext uri="{FF2B5EF4-FFF2-40B4-BE49-F238E27FC236}">
                <a16:creationId xmlns:a16="http://schemas.microsoft.com/office/drawing/2014/main" id="{EE28C50A-3B9A-9184-012D-A933E8C377A5}"/>
              </a:ext>
            </a:extLst>
          </p:cNvPr>
          <p:cNvSpPr>
            <a:spLocks noGrp="1"/>
          </p:cNvSpPr>
          <p:nvPr>
            <p:ph idx="1"/>
          </p:nvPr>
        </p:nvSpPr>
        <p:spPr/>
        <p:txBody>
          <a:bodyPr>
            <a:normAutofit lnSpcReduction="10000"/>
          </a:bodyPr>
          <a:lstStyle/>
          <a:p>
            <a:pPr algn="l"/>
            <a:r>
              <a:rPr lang="en-US" sz="1800" b="0" i="0" u="none" strike="noStrike" baseline="0" dirty="0">
                <a:latin typeface="ZapfDingbatsStd"/>
              </a:rPr>
              <a:t>●● </a:t>
            </a:r>
            <a:r>
              <a:rPr lang="en-US" sz="1800" b="0" i="0" u="none" strike="noStrike" baseline="0" dirty="0">
                <a:latin typeface="SabonMTPro-Regular"/>
              </a:rPr>
              <a:t>Consider podcasting whenever you have the opportunity to replace existing audio or video messages.</a:t>
            </a:r>
          </a:p>
          <a:p>
            <a:pPr algn="l"/>
            <a:r>
              <a:rPr lang="en-US" sz="1800" b="0" i="0" u="none" strike="noStrike" baseline="0" dirty="0">
                <a:latin typeface="ZapfDingbatsStd"/>
              </a:rPr>
              <a:t>●● </a:t>
            </a:r>
            <a:r>
              <a:rPr lang="en-US" sz="1800" b="0" i="0" u="none" strike="noStrike" baseline="0" dirty="0">
                <a:latin typeface="SabonMTPro-Regular"/>
              </a:rPr>
              <a:t>If you plan a podcast channel with a regular stream of new content, make sure you’ve identified a theme or purpose that is rich enough to sustain your effort.</a:t>
            </a:r>
          </a:p>
          <a:p>
            <a:pPr algn="l"/>
            <a:r>
              <a:rPr lang="en-US" sz="1800" b="0" i="0" u="none" strike="noStrike" baseline="0" dirty="0">
                <a:latin typeface="ZapfDingbatsStd"/>
              </a:rPr>
              <a:t>●● </a:t>
            </a:r>
            <a:r>
              <a:rPr lang="en-US" sz="1800" b="0" i="0" u="none" strike="noStrike" baseline="0" dirty="0">
                <a:latin typeface="SabonMTPro-Regular"/>
              </a:rPr>
              <a:t>Pay close attention to previews, transitions, and reviews to help prevent your audience from getting lost.</a:t>
            </a:r>
          </a:p>
          <a:p>
            <a:pPr algn="l"/>
            <a:r>
              <a:rPr lang="en-US" sz="1800" b="0" i="0" u="none" strike="noStrike" baseline="0" dirty="0">
                <a:latin typeface="ZapfDingbatsStd"/>
              </a:rPr>
              <a:t>●● </a:t>
            </a:r>
            <a:r>
              <a:rPr lang="en-US" sz="1800" b="0" i="0" u="none" strike="noStrike" baseline="0" dirty="0">
                <a:latin typeface="SabonMTPro-Regular"/>
              </a:rPr>
              <a:t>Decide whether you want to improvise or speak from a written script.</a:t>
            </a:r>
          </a:p>
          <a:p>
            <a:pPr algn="l"/>
            <a:r>
              <a:rPr lang="en-US" sz="1800" b="0" i="0" u="none" strike="noStrike" baseline="0" dirty="0">
                <a:latin typeface="ZapfDingbatsStd"/>
              </a:rPr>
              <a:t>●● </a:t>
            </a:r>
            <a:r>
              <a:rPr lang="en-US" sz="1800" b="0" i="0" u="none" strike="noStrike" baseline="0" dirty="0">
                <a:latin typeface="SabonMTPro-Regular"/>
              </a:rPr>
              <a:t>If you improvise, do enough planning and organization to avoid floundering and rambling in search of a point.</a:t>
            </a:r>
          </a:p>
          <a:p>
            <a:pPr algn="l"/>
            <a:r>
              <a:rPr lang="en-US" sz="1800" b="0" i="0" u="none" strike="noStrike" baseline="0" dirty="0">
                <a:latin typeface="ZapfDingbatsStd"/>
              </a:rPr>
              <a:t>●● </a:t>
            </a:r>
            <a:r>
              <a:rPr lang="en-US" sz="1800" b="0" i="0" u="none" strike="noStrike" baseline="0" dirty="0">
                <a:latin typeface="SabonMTPro-Regular"/>
              </a:rPr>
              <a:t>Remember that editing is much more difficult to do with audio or video than with textual media, so plan your content and recording carefully.</a:t>
            </a:r>
            <a:endParaRPr lang="en-US" dirty="0"/>
          </a:p>
        </p:txBody>
      </p:sp>
    </p:spTree>
    <p:extLst>
      <p:ext uri="{BB962C8B-B14F-4D97-AF65-F5344CB8AC3E}">
        <p14:creationId xmlns:p14="http://schemas.microsoft.com/office/powerpoint/2010/main" val="3637841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1E7D-4645-7BBF-3E8D-31A27DDDBCE9}"/>
              </a:ext>
            </a:extLst>
          </p:cNvPr>
          <p:cNvSpPr>
            <a:spLocks noGrp="1"/>
          </p:cNvSpPr>
          <p:nvPr>
            <p:ph type="title"/>
          </p:nvPr>
        </p:nvSpPr>
        <p:spPr/>
        <p:txBody>
          <a:bodyPr/>
          <a:lstStyle/>
          <a:p>
            <a:r>
              <a:rPr lang="en-US" dirty="0"/>
              <a:t>Class Activity: 1</a:t>
            </a:r>
          </a:p>
        </p:txBody>
      </p:sp>
      <p:sp>
        <p:nvSpPr>
          <p:cNvPr id="3" name="Content Placeholder 2">
            <a:extLst>
              <a:ext uri="{FF2B5EF4-FFF2-40B4-BE49-F238E27FC236}">
                <a16:creationId xmlns:a16="http://schemas.microsoft.com/office/drawing/2014/main" id="{E3F75C7A-362F-3275-86A3-9D8420EC6D28}"/>
              </a:ext>
            </a:extLst>
          </p:cNvPr>
          <p:cNvSpPr>
            <a:spLocks noGrp="1"/>
          </p:cNvSpPr>
          <p:nvPr>
            <p:ph idx="1"/>
          </p:nvPr>
        </p:nvSpPr>
        <p:spPr/>
        <p:txBody>
          <a:bodyPr/>
          <a:lstStyle/>
          <a:p>
            <a:pPr algn="l"/>
            <a:r>
              <a:rPr lang="en-US" sz="1800" b="0" i="0" u="none" strike="noStrike" baseline="0" dirty="0">
                <a:latin typeface="SabonMTPro-Semibold"/>
              </a:rPr>
              <a:t>Media Skills: Writing Email Subject Lines [LO-2] </a:t>
            </a:r>
            <a:r>
              <a:rPr lang="en-US" sz="1800" b="0" i="0" u="none" strike="noStrike" baseline="0" dirty="0">
                <a:latin typeface="SabonMTPro-Regular"/>
              </a:rPr>
              <a:t>Using your imagination to make up whatever details you need, revise the following email subject lines to make them more informative:</a:t>
            </a:r>
          </a:p>
          <a:p>
            <a:pPr algn="l"/>
            <a:r>
              <a:rPr lang="en-US" sz="1800" b="0" i="0" u="none" strike="noStrike" baseline="0" dirty="0">
                <a:latin typeface="SabonMTPro-Semibold"/>
              </a:rPr>
              <a:t>a. </a:t>
            </a:r>
            <a:r>
              <a:rPr lang="en-US" sz="1800" b="0" i="0" u="none" strike="noStrike" baseline="0" dirty="0">
                <a:latin typeface="SabonMTPro-Regular"/>
              </a:rPr>
              <a:t>New budget figures</a:t>
            </a:r>
          </a:p>
          <a:p>
            <a:pPr algn="l"/>
            <a:r>
              <a:rPr lang="en-US" sz="1800" b="0" i="0" u="none" strike="noStrike" baseline="0" dirty="0">
                <a:latin typeface="SabonMTPro-Semibold"/>
              </a:rPr>
              <a:t>b. </a:t>
            </a:r>
            <a:r>
              <a:rPr lang="en-US" sz="1800" b="0" i="0" u="none" strike="noStrike" baseline="0" dirty="0">
                <a:latin typeface="SabonMTPro-Regular"/>
              </a:rPr>
              <a:t>Marketing brochure—your opinion?</a:t>
            </a:r>
          </a:p>
          <a:p>
            <a:pPr algn="l"/>
            <a:r>
              <a:rPr lang="en-US" sz="1800" b="0" i="0" u="none" strike="noStrike" baseline="0" dirty="0">
                <a:latin typeface="SabonMTPro-Semibold"/>
              </a:rPr>
              <a:t>c. </a:t>
            </a:r>
            <a:r>
              <a:rPr lang="en-US" sz="1800" b="0" i="0" u="none" strike="noStrike" baseline="0" dirty="0">
                <a:latin typeface="SabonMTPro-Regular"/>
              </a:rPr>
              <a:t>Production schedule</a:t>
            </a:r>
            <a:endParaRPr lang="en-US" dirty="0"/>
          </a:p>
        </p:txBody>
      </p:sp>
    </p:spTree>
    <p:extLst>
      <p:ext uri="{BB962C8B-B14F-4D97-AF65-F5344CB8AC3E}">
        <p14:creationId xmlns:p14="http://schemas.microsoft.com/office/powerpoint/2010/main" val="278209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C837-0B9C-A3CA-83EA-8E7814D48E9A}"/>
              </a:ext>
            </a:extLst>
          </p:cNvPr>
          <p:cNvSpPr>
            <a:spLocks noGrp="1"/>
          </p:cNvSpPr>
          <p:nvPr>
            <p:ph type="title"/>
          </p:nvPr>
        </p:nvSpPr>
        <p:spPr/>
        <p:txBody>
          <a:bodyPr/>
          <a:lstStyle/>
          <a:p>
            <a:r>
              <a:rPr lang="en-US" dirty="0"/>
              <a:t>Class Activity: 2</a:t>
            </a:r>
          </a:p>
        </p:txBody>
      </p:sp>
      <p:sp>
        <p:nvSpPr>
          <p:cNvPr id="3" name="Content Placeholder 2">
            <a:extLst>
              <a:ext uri="{FF2B5EF4-FFF2-40B4-BE49-F238E27FC236}">
                <a16:creationId xmlns:a16="http://schemas.microsoft.com/office/drawing/2014/main" id="{7617FD18-9BBD-36D0-68BD-EDEE7A6AD4B9}"/>
              </a:ext>
            </a:extLst>
          </p:cNvPr>
          <p:cNvSpPr>
            <a:spLocks noGrp="1"/>
          </p:cNvSpPr>
          <p:nvPr>
            <p:ph idx="1"/>
          </p:nvPr>
        </p:nvSpPr>
        <p:spPr/>
        <p:txBody>
          <a:bodyPr>
            <a:normAutofit/>
          </a:bodyPr>
          <a:lstStyle/>
          <a:p>
            <a:pPr algn="l"/>
            <a:r>
              <a:rPr lang="en-US" sz="1800" b="0" i="0" u="none" strike="noStrike" baseline="0" dirty="0">
                <a:latin typeface="SabonMTPro-Semibold"/>
              </a:rPr>
              <a:t>Message for Analysis 7.A: Media Skills: IM, Creating a Businesslike Tone [LO-3] </a:t>
            </a:r>
            <a:r>
              <a:rPr lang="en-US" sz="1800" b="0" i="0" u="none" strike="noStrike" baseline="0" dirty="0">
                <a:latin typeface="SabonMTPro-Regular"/>
              </a:rPr>
              <a:t>The following instant messages caused offence to the recipient. Please rewrite them in a more business-like tone. </a:t>
            </a:r>
          </a:p>
          <a:p>
            <a:pPr algn="l"/>
            <a:r>
              <a:rPr lang="en-US" sz="1800" b="0" i="0" u="none" strike="noStrike" baseline="0" dirty="0">
                <a:latin typeface="SabonMTPro-Semibold"/>
              </a:rPr>
              <a:t>1. </a:t>
            </a:r>
            <a:r>
              <a:rPr lang="en-US" sz="1800" b="0" i="0" u="none" strike="noStrike" baseline="0" dirty="0">
                <a:latin typeface="SabonMTPro-Regular"/>
              </a:rPr>
              <a:t>Get on with it.</a:t>
            </a:r>
          </a:p>
          <a:p>
            <a:pPr algn="l"/>
            <a:r>
              <a:rPr lang="en-US" sz="1800" b="0" i="0" u="none" strike="noStrike" baseline="0" dirty="0">
                <a:latin typeface="SabonMTPro-Semibold"/>
              </a:rPr>
              <a:t>2. </a:t>
            </a:r>
            <a:r>
              <a:rPr lang="en-US" sz="1800" b="0" i="0" u="none" strike="noStrike" baseline="0" dirty="0">
                <a:latin typeface="SabonMTPro-Regular"/>
              </a:rPr>
              <a:t>Your delay has caused me huge problems. Can’t you speed things up in the future?</a:t>
            </a:r>
          </a:p>
          <a:p>
            <a:pPr algn="l"/>
            <a:r>
              <a:rPr lang="en-US" sz="1800" b="0" i="0" u="none" strike="noStrike" baseline="0" dirty="0">
                <a:latin typeface="SabonMTPro-Semibold"/>
              </a:rPr>
              <a:t>3. </a:t>
            </a:r>
            <a:r>
              <a:rPr lang="en-US" sz="1800" b="0" i="0" u="none" strike="noStrike" baseline="0" dirty="0">
                <a:latin typeface="SabonMTPro-Regular"/>
              </a:rPr>
              <a:t>Our suppliers have put up their costs so we have had to pass these on to customers as a result.</a:t>
            </a:r>
          </a:p>
          <a:p>
            <a:pPr algn="l"/>
            <a:r>
              <a:rPr lang="en-US" sz="1800" b="0" i="0" u="none" strike="noStrike" baseline="0" dirty="0">
                <a:latin typeface="SabonMTPro-Semibold"/>
              </a:rPr>
              <a:t>4. </a:t>
            </a:r>
            <a:r>
              <a:rPr lang="en-US" sz="1800" b="0" i="0" u="none" strike="noStrike" baseline="0" dirty="0">
                <a:latin typeface="SabonMTPro-Regular"/>
              </a:rPr>
              <a:t>This needs your urgent investigation.</a:t>
            </a:r>
          </a:p>
          <a:p>
            <a:pPr algn="l"/>
            <a:r>
              <a:rPr lang="en-US" sz="1800" b="0" i="0" u="none" strike="noStrike" baseline="0" dirty="0">
                <a:latin typeface="SabonMTPro-Semibold"/>
              </a:rPr>
              <a:t>5. </a:t>
            </a:r>
            <a:r>
              <a:rPr lang="en-US" sz="1800" b="0" i="0" u="none" strike="noStrike" baseline="0" dirty="0">
                <a:latin typeface="SabonMTPro-Regular"/>
              </a:rPr>
              <a:t>I’ll let you know the result when I can.</a:t>
            </a:r>
          </a:p>
        </p:txBody>
      </p:sp>
    </p:spTree>
    <p:extLst>
      <p:ext uri="{BB962C8B-B14F-4D97-AF65-F5344CB8AC3E}">
        <p14:creationId xmlns:p14="http://schemas.microsoft.com/office/powerpoint/2010/main" val="307487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92A4-DCB2-EF43-6598-AE4765A84A7F}"/>
              </a:ext>
            </a:extLst>
          </p:cNvPr>
          <p:cNvSpPr>
            <a:spLocks noGrp="1"/>
          </p:cNvSpPr>
          <p:nvPr>
            <p:ph type="title"/>
          </p:nvPr>
        </p:nvSpPr>
        <p:spPr/>
        <p:txBody>
          <a:bodyPr/>
          <a:lstStyle/>
          <a:p>
            <a:r>
              <a:rPr lang="en-US" dirty="0"/>
              <a:t>Assignment: 4 (a)</a:t>
            </a:r>
          </a:p>
        </p:txBody>
      </p:sp>
      <p:sp>
        <p:nvSpPr>
          <p:cNvPr id="3" name="Content Placeholder 2">
            <a:extLst>
              <a:ext uri="{FF2B5EF4-FFF2-40B4-BE49-F238E27FC236}">
                <a16:creationId xmlns:a16="http://schemas.microsoft.com/office/drawing/2014/main" id="{C350EE3B-2337-430E-6A59-4A90F4848832}"/>
              </a:ext>
            </a:extLst>
          </p:cNvPr>
          <p:cNvSpPr>
            <a:spLocks noGrp="1"/>
          </p:cNvSpPr>
          <p:nvPr>
            <p:ph idx="1"/>
          </p:nvPr>
        </p:nvSpPr>
        <p:spPr/>
        <p:txBody>
          <a:bodyPr>
            <a:normAutofit fontScale="70000" lnSpcReduction="20000"/>
          </a:bodyPr>
          <a:lstStyle/>
          <a:p>
            <a:pPr algn="l"/>
            <a:r>
              <a:rPr lang="en-US" sz="1800" b="0" i="0" u="none" strike="noStrike" baseline="0" dirty="0">
                <a:latin typeface="HelveticaNeueLTW1G-Lt"/>
              </a:rPr>
              <a:t>You work as the leader of a cross-functional team responsible for developing digital services for a major U.K. customer at </a:t>
            </a:r>
            <a:r>
              <a:rPr lang="en-US" sz="1800" b="0" i="0" u="none" strike="noStrike" baseline="0" dirty="0" err="1">
                <a:latin typeface="HelveticaNeueLTW1G-Lt"/>
              </a:rPr>
              <a:t>Futurice</a:t>
            </a:r>
            <a:r>
              <a:rPr lang="en-US" sz="1800" b="0" i="0" u="none" strike="noStrike" baseline="0" dirty="0">
                <a:latin typeface="HelveticaNeueLTW1G-Lt"/>
              </a:rPr>
              <a:t> Ltd., a </a:t>
            </a:r>
            <a:r>
              <a:rPr lang="en-US" sz="1800" b="0" i="0" u="none" strike="noStrike" baseline="0" dirty="0" err="1">
                <a:latin typeface="HelveticaNeueLTW1G-Lt"/>
              </a:rPr>
              <a:t>Futurice</a:t>
            </a:r>
            <a:r>
              <a:rPr lang="en-US" sz="1800" b="0" i="0" u="none" strike="noStrike" baseline="0" dirty="0">
                <a:latin typeface="HelveticaNeueLTW1G-Lt"/>
              </a:rPr>
              <a:t> sister company in London. Your team comprises software developers, business strategists, and designers, some who are not based in the United Kingdom, but in other </a:t>
            </a:r>
            <a:r>
              <a:rPr lang="en-US" sz="1800" b="0" i="0" u="none" strike="noStrike" baseline="0" dirty="0" err="1">
                <a:latin typeface="HelveticaNeueLTW1G-Lt"/>
              </a:rPr>
              <a:t>Futurice</a:t>
            </a:r>
            <a:r>
              <a:rPr lang="en-US" sz="1800" b="0" i="0" u="none" strike="noStrike" baseline="0" dirty="0">
                <a:latin typeface="HelveticaNeueLTW1G-Lt"/>
              </a:rPr>
              <a:t> locations such as Helsinki, Berlin, and Stockholm. Much of your communication with your team members takes place via team messaging systems rather than face-to-face. </a:t>
            </a:r>
          </a:p>
          <a:p>
            <a:pPr algn="l"/>
            <a:r>
              <a:rPr lang="en-US" sz="1800" b="0" i="0" u="none" strike="noStrike" baseline="0" dirty="0">
                <a:latin typeface="HelveticaNeueLTW1G-Bd"/>
              </a:rPr>
              <a:t>INDIVIDUAL CHALLENGE: </a:t>
            </a:r>
            <a:r>
              <a:rPr lang="en-US" sz="1800" b="0" i="0" u="none" strike="noStrike" baseline="0" dirty="0" err="1">
                <a:latin typeface="HelveticaNeueLTW1G-Lt"/>
              </a:rPr>
              <a:t>Futurice</a:t>
            </a:r>
            <a:r>
              <a:rPr lang="en-US" sz="1800" b="0" i="0" u="none" strike="noStrike" baseline="0" dirty="0">
                <a:latin typeface="HelveticaNeueLTW1G-Lt"/>
              </a:rPr>
              <a:t> is a company with a flat hierarchy so everyone has the power to make good, transparent and fair decisions. This brings with it responsibility and means involving other relevant people in your decision making process. Decisions have to be evaluated taking people, customers, and numbers into account. As a team leader you have HR responsibilities for your team members in addition to being responsible for developing sales, finding clients, and project resources. At the start of this week, two of your team members suddenly presented their reasons for wanting to make radical changes to a main feature of the digital solution you are working on for the client. The other software engineers working on the project think these changes will take too long to implement and that the original version you have planned and are about to </a:t>
            </a:r>
            <a:r>
              <a:rPr lang="en-US" sz="1800" b="0" i="0" u="none" strike="noStrike" baseline="0" dirty="0" err="1">
                <a:latin typeface="HelveticaNeueLTW1G-Lt"/>
              </a:rPr>
              <a:t>finalise</a:t>
            </a:r>
            <a:r>
              <a:rPr lang="en-US" sz="1800" b="0" i="0" u="none" strike="noStrike" baseline="0" dirty="0">
                <a:latin typeface="HelveticaNeueLTW1G-Lt"/>
              </a:rPr>
              <a:t> works just fine. The business director is concerned about the project meeting the client’s deadline for launching the solution. Being the team leader, you are naturally also concerned about this. You are also worried about meeting project deliverables within the specified budget. You feel that further development and changes will cost not just time but also money. The animated discussion among the team has been going on all week in various online meetings and messaging systems and has been quite heated at times. You know you now need to take responsibility and make a firm </a:t>
            </a:r>
            <a:r>
              <a:rPr lang="en-US" sz="1800" b="0" i="0" u="none" strike="noStrike" baseline="0" dirty="0" err="1">
                <a:latin typeface="HelveticaNeueLTW1G-Lt"/>
              </a:rPr>
              <a:t>decision.In</a:t>
            </a:r>
            <a:r>
              <a:rPr lang="en-US" sz="1800" b="0" i="0" u="none" strike="noStrike" baseline="0" dirty="0">
                <a:latin typeface="HelveticaNeueLTW1G-Lt"/>
              </a:rPr>
              <a:t> your role as team leader, write a short message to outline   your decision and to alleviate tensions in the team. Apply what you have learned about messaging to address this challenge. Make up whatever information you may need.</a:t>
            </a:r>
            <a:endParaRPr lang="en-US" dirty="0"/>
          </a:p>
        </p:txBody>
      </p:sp>
    </p:spTree>
    <p:extLst>
      <p:ext uri="{BB962C8B-B14F-4D97-AF65-F5344CB8AC3E}">
        <p14:creationId xmlns:p14="http://schemas.microsoft.com/office/powerpoint/2010/main" val="598629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DAF5-C973-80B3-FB80-BA0E95A601A3}"/>
              </a:ext>
            </a:extLst>
          </p:cNvPr>
          <p:cNvSpPr>
            <a:spLocks noGrp="1"/>
          </p:cNvSpPr>
          <p:nvPr>
            <p:ph type="title"/>
          </p:nvPr>
        </p:nvSpPr>
        <p:spPr/>
        <p:txBody>
          <a:bodyPr/>
          <a:lstStyle/>
          <a:p>
            <a:r>
              <a:rPr lang="en-US" dirty="0"/>
              <a:t>Assignment: 4 (b)</a:t>
            </a:r>
          </a:p>
        </p:txBody>
      </p:sp>
      <p:sp>
        <p:nvSpPr>
          <p:cNvPr id="3" name="Content Placeholder 2">
            <a:extLst>
              <a:ext uri="{FF2B5EF4-FFF2-40B4-BE49-F238E27FC236}">
                <a16:creationId xmlns:a16="http://schemas.microsoft.com/office/drawing/2014/main" id="{6DF2F9D1-506F-7E84-413D-B1F038FE4F9D}"/>
              </a:ext>
            </a:extLst>
          </p:cNvPr>
          <p:cNvSpPr>
            <a:spLocks noGrp="1"/>
          </p:cNvSpPr>
          <p:nvPr>
            <p:ph idx="1"/>
          </p:nvPr>
        </p:nvSpPr>
        <p:spPr/>
        <p:txBody>
          <a:bodyPr>
            <a:normAutofit/>
          </a:bodyPr>
          <a:lstStyle/>
          <a:p>
            <a:pPr algn="l"/>
            <a:r>
              <a:rPr lang="en-US" sz="1800" b="0" i="0" u="none" strike="noStrike" baseline="0" dirty="0">
                <a:latin typeface="HelveticaNeueLTW1G-Bd"/>
              </a:rPr>
              <a:t>7-27. Media Skills: Email  </a:t>
            </a:r>
            <a:r>
              <a:rPr lang="en-US" sz="1800" b="0" i="0" u="none" strike="noStrike" baseline="0" dirty="0">
                <a:latin typeface="SabonMTPro-Regular"/>
              </a:rPr>
              <a:t>The size limitations of smartphone screens call for a different approach to writing  and formatting documents.</a:t>
            </a:r>
          </a:p>
          <a:p>
            <a:pPr algn="l"/>
            <a:r>
              <a:rPr lang="en-US" sz="1800" b="0" i="0" u="none" strike="noStrike" baseline="0" dirty="0">
                <a:latin typeface="HelveticaNeueLTW1G-Bd"/>
              </a:rPr>
              <a:t>Your task: </a:t>
            </a:r>
            <a:r>
              <a:rPr lang="en-US" sz="1800" b="0" i="0" u="none" strike="noStrike" baseline="0" dirty="0">
                <a:latin typeface="SabonMTPro-Regular"/>
              </a:rPr>
              <a:t>On the website of any company that interests you, find a news release (some companies refer to them as </a:t>
            </a:r>
            <a:r>
              <a:rPr lang="en-US" sz="1800" b="0" i="1" u="none" strike="noStrike" baseline="0" dirty="0">
                <a:latin typeface="SabonMTPro-Italic"/>
              </a:rPr>
              <a:t>press releases</a:t>
            </a:r>
            <a:r>
              <a:rPr lang="en-US" sz="1800" b="0" i="0" u="none" strike="noStrike" baseline="0" dirty="0">
                <a:latin typeface="SabonMTPro-Regular"/>
              </a:rPr>
              <a:t>) that announces the launch of a new product. Using Pages or any other writing app at your disposal, revise and format the material in a way that would be effective on smartphone screens.</a:t>
            </a:r>
            <a:endParaRPr lang="en-US" dirty="0"/>
          </a:p>
        </p:txBody>
      </p:sp>
    </p:spTree>
    <p:extLst>
      <p:ext uri="{BB962C8B-B14F-4D97-AF65-F5344CB8AC3E}">
        <p14:creationId xmlns:p14="http://schemas.microsoft.com/office/powerpoint/2010/main" val="51027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B9F8-5E9B-B3AB-7399-25214FE27CE5}"/>
              </a:ext>
            </a:extLst>
          </p:cNvPr>
          <p:cNvSpPr>
            <a:spLocks noGrp="1"/>
          </p:cNvSpPr>
          <p:nvPr>
            <p:ph type="title"/>
          </p:nvPr>
        </p:nvSpPr>
        <p:spPr/>
        <p:txBody>
          <a:bodyPr/>
          <a:lstStyle/>
          <a:p>
            <a:r>
              <a:rPr lang="en-US" sz="4400" b="0" i="0" u="none" strike="noStrike" baseline="0" dirty="0" err="1">
                <a:solidFill>
                  <a:schemeClr val="tx1"/>
                </a:solidFill>
                <a:latin typeface="HelveticaNeueLTW1G-MdEx"/>
              </a:rPr>
              <a:t>Futurice</a:t>
            </a:r>
            <a:r>
              <a:rPr lang="en-US" sz="4400" b="0" i="0" u="none" strike="noStrike" baseline="0" dirty="0">
                <a:solidFill>
                  <a:schemeClr val="tx1"/>
                </a:solidFill>
                <a:latin typeface="HelveticaNeueLTW1G-MdEx"/>
              </a:rPr>
              <a:t>: trust and transparency</a:t>
            </a:r>
            <a:endParaRPr lang="en-US" dirty="0"/>
          </a:p>
        </p:txBody>
      </p:sp>
      <p:sp>
        <p:nvSpPr>
          <p:cNvPr id="3" name="Content Placeholder 2">
            <a:extLst>
              <a:ext uri="{FF2B5EF4-FFF2-40B4-BE49-F238E27FC236}">
                <a16:creationId xmlns:a16="http://schemas.microsoft.com/office/drawing/2014/main" id="{E17FCC2C-3971-6FCA-C86E-48D93220D391}"/>
              </a:ext>
            </a:extLst>
          </p:cNvPr>
          <p:cNvSpPr>
            <a:spLocks noGrp="1"/>
          </p:cNvSpPr>
          <p:nvPr>
            <p:ph idx="1"/>
          </p:nvPr>
        </p:nvSpPr>
        <p:spPr/>
        <p:txBody>
          <a:bodyPr>
            <a:normAutofit/>
          </a:bodyPr>
          <a:lstStyle/>
          <a:p>
            <a:pPr algn="just"/>
            <a:r>
              <a:rPr lang="en-US" sz="1800" b="0" i="0" u="none" strike="noStrike" baseline="0" dirty="0">
                <a:latin typeface="HelveticaNeueLTW1G-Lt"/>
              </a:rPr>
              <a:t>Communication in </a:t>
            </a:r>
            <a:r>
              <a:rPr lang="en-US" sz="1800" b="0" i="0" u="none" strike="noStrike" baseline="0" dirty="0" err="1">
                <a:latin typeface="HelveticaNeueLTW1G-Lt"/>
              </a:rPr>
              <a:t>Futurice</a:t>
            </a:r>
            <a:r>
              <a:rPr lang="en-US" sz="1800" b="0" i="0" u="none" strike="noStrike" baseline="0" dirty="0">
                <a:latin typeface="HelveticaNeueLTW1G-Lt"/>
              </a:rPr>
              <a:t> is therefore at the heart of everything, making it a great basis for resolving conflicts and tackling problems early. As you’d expect in a digital solutions company, internal communication services are well-organized and </a:t>
            </a:r>
            <a:r>
              <a:rPr lang="en-US" sz="1800" b="0" i="0" u="none" strike="noStrike" baseline="0" dirty="0" err="1">
                <a:latin typeface="HelveticaNeueLTW1G-Lt"/>
              </a:rPr>
              <a:t>wellmaintained</a:t>
            </a:r>
            <a:r>
              <a:rPr lang="en-US" sz="1800" b="0" i="0" u="none" strike="noStrike" baseline="0" dirty="0">
                <a:latin typeface="HelveticaNeueLTW1G-Lt"/>
              </a:rPr>
              <a:t>. Open and totally transparent communication is emphasized and facilitated across internal networks and platforms which use the latest technologies.</a:t>
            </a:r>
          </a:p>
          <a:p>
            <a:pPr algn="just"/>
            <a:r>
              <a:rPr lang="en-US" sz="2000" b="0" i="0" u="none" strike="noStrike" baseline="0" dirty="0">
                <a:latin typeface="HelveticaNeueLTW1G-Lt"/>
              </a:rPr>
              <a:t>The enterprise microblogging site, Yammer, is one of the official channels of internal communication and allows all employees to take part in discussions even when they are not physically in the office. Skype chat is also one of several valuable tools the company uses to bring people together. The company’s </a:t>
            </a:r>
            <a:r>
              <a:rPr lang="en-US" sz="2000" b="0" i="0" u="none" strike="noStrike" baseline="0" dirty="0" err="1">
                <a:latin typeface="HelveticaNeueLTW1G-Lt"/>
              </a:rPr>
              <a:t>videoroom</a:t>
            </a:r>
            <a:r>
              <a:rPr lang="en-US" sz="2000" b="0" i="0" u="none" strike="noStrike" baseline="0" dirty="0">
                <a:latin typeface="HelveticaNeueLTW1G-Lt"/>
              </a:rPr>
              <a:t> connects to all </a:t>
            </a:r>
            <a:r>
              <a:rPr lang="en-US" sz="2000" b="0" i="0" u="none" strike="noStrike" baseline="0" dirty="0" err="1">
                <a:latin typeface="HelveticaNeueLTW1G-Lt"/>
              </a:rPr>
              <a:t>Futurice</a:t>
            </a:r>
            <a:r>
              <a:rPr lang="en-US" sz="2000" b="0" i="0" u="none" strike="noStrike" baseline="0" dirty="0">
                <a:latin typeface="HelveticaNeueLTW1G-Lt"/>
              </a:rPr>
              <a:t> locations and screens all events to encourage a feeling of belonging across borders.</a:t>
            </a:r>
          </a:p>
          <a:p>
            <a:pPr algn="just"/>
            <a:endParaRPr lang="en-US" dirty="0"/>
          </a:p>
        </p:txBody>
      </p:sp>
    </p:spTree>
    <p:extLst>
      <p:ext uri="{BB962C8B-B14F-4D97-AF65-F5344CB8AC3E}">
        <p14:creationId xmlns:p14="http://schemas.microsoft.com/office/powerpoint/2010/main" val="20978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7C3E-9D6E-47CC-A88F-1886C8BC6EB4}"/>
              </a:ext>
            </a:extLst>
          </p:cNvPr>
          <p:cNvSpPr>
            <a:spLocks noGrp="1"/>
          </p:cNvSpPr>
          <p:nvPr>
            <p:ph type="title"/>
          </p:nvPr>
        </p:nvSpPr>
        <p:spPr/>
        <p:txBody>
          <a:bodyPr/>
          <a:lstStyle/>
          <a:p>
            <a:r>
              <a:rPr lang="en-US" sz="4400" b="0" i="0" u="none" strike="noStrike" baseline="0" dirty="0" err="1">
                <a:solidFill>
                  <a:schemeClr val="tx1"/>
                </a:solidFill>
                <a:latin typeface="HelveticaNeueLTW1G-MdEx"/>
              </a:rPr>
              <a:t>Futurice</a:t>
            </a:r>
            <a:r>
              <a:rPr lang="en-US" sz="4400" b="0" i="0" u="none" strike="noStrike" baseline="0" dirty="0">
                <a:solidFill>
                  <a:schemeClr val="tx1"/>
                </a:solidFill>
                <a:latin typeface="HelveticaNeueLTW1G-MdEx"/>
              </a:rPr>
              <a:t>: trust and transparency</a:t>
            </a:r>
            <a:endParaRPr lang="en-US" dirty="0"/>
          </a:p>
        </p:txBody>
      </p:sp>
      <p:sp>
        <p:nvSpPr>
          <p:cNvPr id="3" name="Content Placeholder 2">
            <a:extLst>
              <a:ext uri="{FF2B5EF4-FFF2-40B4-BE49-F238E27FC236}">
                <a16:creationId xmlns:a16="http://schemas.microsoft.com/office/drawing/2014/main" id="{8AD20CE1-6B01-8F9F-DC0B-9C9D4A246604}"/>
              </a:ext>
            </a:extLst>
          </p:cNvPr>
          <p:cNvSpPr>
            <a:spLocks noGrp="1"/>
          </p:cNvSpPr>
          <p:nvPr>
            <p:ph idx="1"/>
          </p:nvPr>
        </p:nvSpPr>
        <p:spPr/>
        <p:txBody>
          <a:bodyPr>
            <a:normAutofit/>
          </a:bodyPr>
          <a:lstStyle/>
          <a:p>
            <a:pPr algn="l"/>
            <a:r>
              <a:rPr lang="en-US" sz="1800" b="0" i="0" u="none" strike="noStrike" baseline="0" dirty="0">
                <a:latin typeface="HelveticaNeueLTW1G-Lt"/>
              </a:rPr>
              <a:t>Sharing customer feedback across the company in the company’s discussion channels and not just within a project team is a key factor in this communication climate. Employees also contribute actively to the company’s blog, sharing what they learn both within the company and openly with the world. As </a:t>
            </a:r>
            <a:r>
              <a:rPr lang="en-US" sz="1800" b="0" i="0" u="none" strike="noStrike" baseline="0" dirty="0" err="1">
                <a:latin typeface="HelveticaNeueLTW1G-Lt"/>
              </a:rPr>
              <a:t>Futurice</a:t>
            </a:r>
            <a:r>
              <a:rPr lang="en-US" sz="1800" b="0" i="0" u="none" strike="noStrike" baseline="0" dirty="0">
                <a:latin typeface="HelveticaNeueLTW1G-Lt"/>
              </a:rPr>
              <a:t> has a lean hierarchy, employees are free to draft proposals or improvement suggestions that they can post in email, Yammer, or chats. Information on all </a:t>
            </a:r>
            <a:r>
              <a:rPr lang="en-US" sz="1800" b="0" i="0" u="none" strike="noStrike" baseline="0" dirty="0" err="1">
                <a:latin typeface="HelveticaNeueLTW1G-Lt"/>
              </a:rPr>
              <a:t>Futurice’s</a:t>
            </a:r>
            <a:r>
              <a:rPr lang="en-US" sz="1800" b="0" i="0" u="none" strike="noStrike" baseline="0" dirty="0">
                <a:latin typeface="HelveticaNeueLTW1G-Lt"/>
              </a:rPr>
              <a:t> ongoing projects (except the super confidential ones), its financial details, and who is working on them, is available to all employees. On the company’s Wiki page, people can voluntarily post their career levels, which equates more or less to their salary, to enhance transparency and fairness in salary-related decision making.</a:t>
            </a:r>
            <a:endParaRPr lang="en-US" dirty="0"/>
          </a:p>
        </p:txBody>
      </p:sp>
    </p:spTree>
    <p:extLst>
      <p:ext uri="{BB962C8B-B14F-4D97-AF65-F5344CB8AC3E}">
        <p14:creationId xmlns:p14="http://schemas.microsoft.com/office/powerpoint/2010/main" val="417164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6FCD-A7E8-C3B7-DD39-411D66DD5161}"/>
              </a:ext>
            </a:extLst>
          </p:cNvPr>
          <p:cNvSpPr>
            <a:spLocks noGrp="1"/>
          </p:cNvSpPr>
          <p:nvPr>
            <p:ph type="title"/>
          </p:nvPr>
        </p:nvSpPr>
        <p:spPr/>
        <p:txBody>
          <a:bodyPr/>
          <a:lstStyle/>
          <a:p>
            <a:r>
              <a:rPr lang="en-US" sz="4400" b="0" i="0" u="none" strike="noStrike" baseline="0" dirty="0" err="1">
                <a:solidFill>
                  <a:schemeClr val="tx1"/>
                </a:solidFill>
                <a:latin typeface="HelveticaNeueLTW1G-MdEx"/>
              </a:rPr>
              <a:t>Futurice</a:t>
            </a:r>
            <a:r>
              <a:rPr lang="en-US" sz="4400" b="0" i="0" u="none" strike="noStrike" baseline="0" dirty="0">
                <a:solidFill>
                  <a:schemeClr val="tx1"/>
                </a:solidFill>
                <a:latin typeface="HelveticaNeueLTW1G-MdEx"/>
              </a:rPr>
              <a:t>: trust and transparency</a:t>
            </a:r>
            <a:endParaRPr lang="en-US" dirty="0"/>
          </a:p>
        </p:txBody>
      </p:sp>
      <p:sp>
        <p:nvSpPr>
          <p:cNvPr id="3" name="Content Placeholder 2">
            <a:extLst>
              <a:ext uri="{FF2B5EF4-FFF2-40B4-BE49-F238E27FC236}">
                <a16:creationId xmlns:a16="http://schemas.microsoft.com/office/drawing/2014/main" id="{0FAD5201-2437-D297-7C3A-65BBE9FDD8BF}"/>
              </a:ext>
            </a:extLst>
          </p:cNvPr>
          <p:cNvSpPr>
            <a:spLocks noGrp="1"/>
          </p:cNvSpPr>
          <p:nvPr>
            <p:ph idx="1"/>
          </p:nvPr>
        </p:nvSpPr>
        <p:spPr/>
        <p:txBody>
          <a:bodyPr/>
          <a:lstStyle/>
          <a:p>
            <a:pPr algn="l"/>
            <a:r>
              <a:rPr lang="en-US" sz="1800" b="0" i="0" u="none" strike="noStrike" baseline="0" dirty="0">
                <a:latin typeface="HelveticaNeueLTW1G-Lt"/>
              </a:rPr>
              <a:t>Meanwhile back at your desk in the </a:t>
            </a:r>
            <a:r>
              <a:rPr lang="en-US" sz="1800" b="0" i="0" u="none" strike="noStrike" baseline="0" dirty="0" err="1">
                <a:latin typeface="HelveticaNeueLTW1G-Lt"/>
              </a:rPr>
              <a:t>Futurice</a:t>
            </a:r>
            <a:r>
              <a:rPr lang="en-US" sz="1800" b="0" i="0" u="none" strike="noStrike" baseline="0" dirty="0">
                <a:latin typeface="HelveticaNeueLTW1G-Lt"/>
              </a:rPr>
              <a:t> office, the </a:t>
            </a:r>
            <a:r>
              <a:rPr lang="en-US" sz="1800" b="0" i="0" u="none" strike="noStrike" baseline="0" dirty="0" err="1">
                <a:latin typeface="HelveticaNeueLTW1G-Lt"/>
              </a:rPr>
              <a:t>Vör</a:t>
            </a:r>
            <a:r>
              <a:rPr lang="en-US" sz="1800" b="0" i="0" u="none" strike="noStrike" baseline="0" dirty="0">
                <a:latin typeface="HelveticaNeueLTW1G-Lt"/>
              </a:rPr>
              <a:t> app notifies you that food is ready and the Bluetooth beacons let you find a co-worker to go and sit next to. IoT is improving face-to-face communication in the office, but what happens in the office stays in the office and the app deletes the data at the end of the day. It’s IoT making things a little easier to manage in a constantly changing world.</a:t>
            </a:r>
            <a:endParaRPr lang="en-US" dirty="0"/>
          </a:p>
        </p:txBody>
      </p:sp>
    </p:spTree>
    <p:extLst>
      <p:ext uri="{BB962C8B-B14F-4D97-AF65-F5344CB8AC3E}">
        <p14:creationId xmlns:p14="http://schemas.microsoft.com/office/powerpoint/2010/main" val="386449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0689-9B9D-9BB6-E4D0-7FCA39A9DCAA}"/>
              </a:ext>
            </a:extLst>
          </p:cNvPr>
          <p:cNvSpPr>
            <a:spLocks noGrp="1"/>
          </p:cNvSpPr>
          <p:nvPr>
            <p:ph type="title"/>
          </p:nvPr>
        </p:nvSpPr>
        <p:spPr/>
        <p:txBody>
          <a:bodyPr>
            <a:normAutofit/>
          </a:bodyPr>
          <a:lstStyle/>
          <a:p>
            <a:r>
              <a:rPr lang="en-US" sz="3200" b="0" i="0" u="none" strike="noStrike" baseline="0" dirty="0">
                <a:solidFill>
                  <a:srgbClr val="0000C0"/>
                </a:solidFill>
                <a:latin typeface="HelveticaNeueLTW1G-MdEx"/>
              </a:rPr>
              <a:t>Digital Media for Business Communication</a:t>
            </a:r>
            <a:endParaRPr lang="en-US" sz="6600" dirty="0"/>
          </a:p>
        </p:txBody>
      </p:sp>
      <p:sp>
        <p:nvSpPr>
          <p:cNvPr id="3" name="Content Placeholder 2">
            <a:extLst>
              <a:ext uri="{FF2B5EF4-FFF2-40B4-BE49-F238E27FC236}">
                <a16:creationId xmlns:a16="http://schemas.microsoft.com/office/drawing/2014/main" id="{C2BE731F-7745-5E99-D0A3-E503F63AE650}"/>
              </a:ext>
            </a:extLst>
          </p:cNvPr>
          <p:cNvSpPr>
            <a:spLocks noGrp="1"/>
          </p:cNvSpPr>
          <p:nvPr>
            <p:ph idx="1"/>
          </p:nvPr>
        </p:nvSpPr>
        <p:spPr/>
        <p:txBody>
          <a:bodyPr/>
          <a:lstStyle/>
          <a:p>
            <a:pPr algn="just"/>
            <a:r>
              <a:rPr lang="en-US" sz="1800" b="0" i="0" u="none" strike="noStrike" baseline="0" dirty="0">
                <a:latin typeface="SabonMTPro-Regular"/>
              </a:rPr>
              <a:t>The success of </a:t>
            </a:r>
            <a:r>
              <a:rPr lang="en-US" sz="1800" b="0" i="0" u="none" strike="noStrike" baseline="0" dirty="0" err="1">
                <a:latin typeface="SabonMTPro-Regular"/>
              </a:rPr>
              <a:t>Futurice</a:t>
            </a:r>
            <a:r>
              <a:rPr lang="en-US" sz="1800" b="0" i="0" u="none" strike="noStrike" baseline="0" dirty="0">
                <a:latin typeface="SabonMTPro-Regular"/>
              </a:rPr>
              <a:t> (profiled in the chapter-opening Communication Close-Up) highlights two important considerations in using digital media: choosing the best tools for the task at hand and using each tool wisely. This chapter offers advice on using tools you’re likely to encounter in any profession: email, messaging, websites, and podcasting.</a:t>
            </a:r>
            <a:endParaRPr lang="en-US" dirty="0"/>
          </a:p>
        </p:txBody>
      </p:sp>
    </p:spTree>
    <p:extLst>
      <p:ext uri="{BB962C8B-B14F-4D97-AF65-F5344CB8AC3E}">
        <p14:creationId xmlns:p14="http://schemas.microsoft.com/office/powerpoint/2010/main" val="25332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4B6E-EB6C-0CF6-C6D3-235C868DE828}"/>
              </a:ext>
            </a:extLst>
          </p:cNvPr>
          <p:cNvSpPr>
            <a:spLocks noGrp="1"/>
          </p:cNvSpPr>
          <p:nvPr>
            <p:ph type="title"/>
          </p:nvPr>
        </p:nvSpPr>
        <p:spPr/>
        <p:txBody>
          <a:bodyPr>
            <a:normAutofit/>
          </a:bodyPr>
          <a:lstStyle/>
          <a:p>
            <a:r>
              <a:rPr lang="en-US" sz="2400" b="1" i="0" u="none" strike="noStrike" baseline="0" dirty="0">
                <a:solidFill>
                  <a:schemeClr val="tx1"/>
                </a:solidFill>
                <a:latin typeface="HelveticaNeueLTW1G-BdEx"/>
              </a:rPr>
              <a:t>DIGITAL AND SOCIAL MEDIA OPTIONS</a:t>
            </a:r>
            <a:endParaRPr lang="en-US" sz="5400" b="1" dirty="0">
              <a:solidFill>
                <a:schemeClr val="tx1"/>
              </a:solidFill>
            </a:endParaRPr>
          </a:p>
        </p:txBody>
      </p:sp>
      <p:sp>
        <p:nvSpPr>
          <p:cNvPr id="3" name="Content Placeholder 2">
            <a:extLst>
              <a:ext uri="{FF2B5EF4-FFF2-40B4-BE49-F238E27FC236}">
                <a16:creationId xmlns:a16="http://schemas.microsoft.com/office/drawing/2014/main" id="{CEA8AD10-EE9F-3EE6-2700-D920B541CC9E}"/>
              </a:ext>
            </a:extLst>
          </p:cNvPr>
          <p:cNvSpPr>
            <a:spLocks noGrp="1"/>
          </p:cNvSpPr>
          <p:nvPr>
            <p:ph idx="1"/>
          </p:nvPr>
        </p:nvSpPr>
        <p:spPr/>
        <p:txBody>
          <a:bodyPr>
            <a:normAutofit fontScale="77500" lnSpcReduction="20000"/>
          </a:bodyPr>
          <a:lstStyle/>
          <a:p>
            <a:pPr algn="just"/>
            <a:r>
              <a:rPr lang="en-US" sz="1800" b="0" i="0" u="none" strike="noStrike" baseline="0" dirty="0">
                <a:latin typeface="SabonMTPro-Regular"/>
              </a:rPr>
              <a:t>Business communicators use the full range of digital media options, from conventional email and messaging to social networking tools.</a:t>
            </a:r>
          </a:p>
          <a:p>
            <a:pPr algn="just"/>
            <a:r>
              <a:rPr lang="en-US" sz="1800" b="0" i="0" u="none" strike="noStrike" baseline="0" dirty="0">
                <a:latin typeface="ZapfDingbatsStd"/>
              </a:rPr>
              <a:t>●● </a:t>
            </a:r>
            <a:r>
              <a:rPr lang="en-US" sz="1800" b="0" i="0" u="none" strike="noStrike" baseline="0" dirty="0">
                <a:latin typeface="SabonMTPro-Semibold"/>
              </a:rPr>
              <a:t>Email.</a:t>
            </a:r>
            <a:endParaRPr lang="en-US" sz="1800" dirty="0">
              <a:latin typeface="SabonMTPro-Regular"/>
            </a:endParaRPr>
          </a:p>
          <a:p>
            <a:pPr algn="just"/>
            <a:r>
              <a:rPr lang="en-US" sz="1800" b="0" i="0" u="none" strike="noStrike" baseline="0" dirty="0">
                <a:latin typeface="ZapfDingbatsStd"/>
              </a:rPr>
              <a:t>●● </a:t>
            </a:r>
            <a:r>
              <a:rPr lang="en-US" sz="1800" b="0" i="0" u="none" strike="noStrike" baseline="0" dirty="0">
                <a:latin typeface="SabonMTPro-Semibold"/>
              </a:rPr>
              <a:t>Messaging.</a:t>
            </a:r>
            <a:endParaRPr lang="en-US" sz="1800" b="0" i="0" u="none" strike="noStrike" baseline="0" dirty="0">
              <a:latin typeface="SabonMTPro-Regular"/>
            </a:endParaRPr>
          </a:p>
          <a:p>
            <a:pPr algn="just"/>
            <a:r>
              <a:rPr lang="en-US" sz="1800" b="0" i="0" u="none" strike="noStrike" baseline="0" dirty="0">
                <a:latin typeface="ZapfDingbatsStd"/>
              </a:rPr>
              <a:t>●● </a:t>
            </a:r>
            <a:r>
              <a:rPr lang="en-US" sz="1800" b="0" i="0" u="none" strike="noStrike" baseline="0" dirty="0">
                <a:latin typeface="SabonMTPro-Semibold"/>
              </a:rPr>
              <a:t>Web content</a:t>
            </a:r>
            <a:endParaRPr lang="en-US" sz="1800" dirty="0">
              <a:latin typeface="SabonMTPro-Regular"/>
            </a:endParaRPr>
          </a:p>
          <a:p>
            <a:pPr algn="just"/>
            <a:r>
              <a:rPr lang="en-US" sz="1800" b="0" i="0" u="none" strike="noStrike" baseline="0" dirty="0">
                <a:latin typeface="ZapfDingbatsStd"/>
              </a:rPr>
              <a:t>●● </a:t>
            </a:r>
            <a:r>
              <a:rPr lang="en-US" sz="1800" b="0" i="0" u="none" strike="noStrike" baseline="0" dirty="0">
                <a:latin typeface="SabonMTPro-Semibold"/>
              </a:rPr>
              <a:t>Podcasting</a:t>
            </a:r>
            <a:endParaRPr lang="en-US" sz="1800" b="0" i="0" u="none" strike="noStrike" baseline="0" dirty="0">
              <a:latin typeface="SabonMTPro-Regular"/>
            </a:endParaRPr>
          </a:p>
          <a:p>
            <a:pPr algn="just"/>
            <a:r>
              <a:rPr lang="en-US" sz="1800" b="0" i="0" u="none" strike="noStrike" baseline="0" dirty="0">
                <a:latin typeface="ZapfDingbatsStd"/>
              </a:rPr>
              <a:t>●● </a:t>
            </a:r>
            <a:r>
              <a:rPr lang="en-US" sz="1800" b="0" i="0" u="none" strike="noStrike" baseline="0" dirty="0">
                <a:latin typeface="SabonMTPro-Semibold"/>
              </a:rPr>
              <a:t>Social networks</a:t>
            </a:r>
            <a:endParaRPr lang="en-US" sz="1800" dirty="0">
              <a:latin typeface="SabonMTPro-Regular"/>
            </a:endParaRPr>
          </a:p>
          <a:p>
            <a:pPr algn="just"/>
            <a:r>
              <a:rPr lang="en-US" sz="1800" b="0" i="0" u="none" strike="noStrike" baseline="0" dirty="0">
                <a:latin typeface="ZapfDingbatsStd"/>
              </a:rPr>
              <a:t>●● </a:t>
            </a:r>
            <a:r>
              <a:rPr lang="en-US" sz="1800" b="0" i="0" u="none" strike="noStrike" baseline="0" dirty="0">
                <a:latin typeface="SabonMTPro-Semibold"/>
              </a:rPr>
              <a:t>Information- and content-sharing sites</a:t>
            </a:r>
            <a:endParaRPr lang="en-US" sz="1800" b="0" i="0" u="none" strike="noStrike" baseline="0" dirty="0">
              <a:latin typeface="SabonMTPro-Regular"/>
            </a:endParaRPr>
          </a:p>
          <a:p>
            <a:pPr algn="just"/>
            <a:r>
              <a:rPr lang="en-US" sz="1800" b="0" i="0" u="none" strike="noStrike" baseline="0" dirty="0">
                <a:latin typeface="ZapfDingbatsStd"/>
              </a:rPr>
              <a:t>●● </a:t>
            </a:r>
            <a:r>
              <a:rPr lang="en-US" sz="1800" b="0" i="0" u="none" strike="noStrike" baseline="0" dirty="0">
                <a:latin typeface="SabonMTPro-Semibold"/>
              </a:rPr>
              <a:t>Wikis.</a:t>
            </a:r>
          </a:p>
          <a:p>
            <a:pPr algn="just"/>
            <a:r>
              <a:rPr lang="en-US" sz="1800" b="0" i="0" u="none" strike="noStrike" baseline="0" dirty="0">
                <a:latin typeface="ZapfDingbatsStd"/>
              </a:rPr>
              <a:t>●● </a:t>
            </a:r>
            <a:r>
              <a:rPr lang="en-US" sz="1800" b="0" i="0" u="none" strike="noStrike" baseline="0" dirty="0">
                <a:latin typeface="SabonMTPro-Semibold"/>
              </a:rPr>
              <a:t>Blogging and microblogging.</a:t>
            </a:r>
          </a:p>
          <a:p>
            <a:pPr algn="just"/>
            <a:r>
              <a:rPr lang="en-US" sz="1800" b="0" i="0" u="none" strike="noStrike" baseline="0" dirty="0">
                <a:latin typeface="ZapfDingbatsStd"/>
              </a:rPr>
              <a:t>●● </a:t>
            </a:r>
            <a:r>
              <a:rPr lang="en-US" sz="1800" b="0" i="0" u="none" strike="noStrike" baseline="0" dirty="0">
                <a:latin typeface="SabonMTPro-Semibold"/>
              </a:rPr>
              <a:t>Online video</a:t>
            </a:r>
            <a:endParaRPr lang="en-US" dirty="0"/>
          </a:p>
        </p:txBody>
      </p:sp>
    </p:spTree>
    <p:extLst>
      <p:ext uri="{BB962C8B-B14F-4D97-AF65-F5344CB8AC3E}">
        <p14:creationId xmlns:p14="http://schemas.microsoft.com/office/powerpoint/2010/main" val="265097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ADCA8C-CF4B-8DAC-95AF-F4D35E5A60D5}"/>
              </a:ext>
            </a:extLst>
          </p:cNvPr>
          <p:cNvSpPr>
            <a:spLocks noGrp="1"/>
          </p:cNvSpPr>
          <p:nvPr>
            <p:ph type="title"/>
          </p:nvPr>
        </p:nvSpPr>
        <p:spPr>
          <a:xfrm>
            <a:off x="924188" y="2063692"/>
            <a:ext cx="10058400" cy="3825380"/>
          </a:xfrm>
        </p:spPr>
        <p:txBody>
          <a:bodyPr>
            <a:normAutofit fontScale="90000"/>
          </a:bodyPr>
          <a:lstStyle/>
          <a:p>
            <a:pPr algn="just"/>
            <a:r>
              <a:rPr lang="en-US" sz="2800" b="0" i="1" u="none" strike="noStrike" baseline="0" dirty="0">
                <a:latin typeface="SabonMTPro-Regular"/>
              </a:rPr>
              <a:t>Note that the lines between these media often get blurred as systems expand their capabilities or people use them in new ways. Moreover, the mobile variants of all these technologies add another layer of challenges and opportunities for business communicators. For example, the ability to scan coded labels such as barcodes or the similar </a:t>
            </a:r>
            <a:r>
              <a:rPr lang="en-US" sz="2800" b="0" i="1" u="none" strike="noStrike" baseline="0" dirty="0">
                <a:latin typeface="SabonMTPro-Italic"/>
              </a:rPr>
              <a:t>Quick Response (QR) </a:t>
            </a:r>
            <a:r>
              <a:rPr lang="en-US" sz="2800" b="0" i="1" u="none" strike="noStrike" baseline="0" dirty="0">
                <a:latin typeface="SabonMTPro-Regular"/>
              </a:rPr>
              <a:t>codes attached to printed materials, products, or store windows (or </a:t>
            </a:r>
            <a:r>
              <a:rPr lang="en-US" sz="2800" b="0" i="1" u="none" strike="noStrike" baseline="0" dirty="0" err="1">
                <a:latin typeface="SabonMTPro-Regular"/>
              </a:rPr>
              <a:t>theability</a:t>
            </a:r>
            <a:r>
              <a:rPr lang="en-US" sz="2800" b="0" i="1" u="none" strike="noStrike" baseline="0" dirty="0">
                <a:latin typeface="SabonMTPro-Regular"/>
              </a:rPr>
              <a:t> to pick up radio signals from </a:t>
            </a:r>
            <a:r>
              <a:rPr lang="en-US" sz="2800" b="0" i="1" u="none" strike="noStrike" baseline="0" dirty="0">
                <a:latin typeface="SabonMTPro-Italic"/>
              </a:rPr>
              <a:t>near-field communication </a:t>
            </a:r>
            <a:r>
              <a:rPr lang="en-US" sz="2800" b="0" i="1" u="none" strike="noStrike" baseline="0" dirty="0">
                <a:latin typeface="SabonMTPro-Regular"/>
              </a:rPr>
              <a:t>tags) gives smartphone users a way to get more information—from companies themselves and from other consumers providing reviews on social websites.</a:t>
            </a:r>
            <a:endParaRPr lang="en-US" sz="6000" i="1" dirty="0"/>
          </a:p>
        </p:txBody>
      </p:sp>
    </p:spTree>
    <p:extLst>
      <p:ext uri="{BB962C8B-B14F-4D97-AF65-F5344CB8AC3E}">
        <p14:creationId xmlns:p14="http://schemas.microsoft.com/office/powerpoint/2010/main" val="154539441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{26430515-7127-4439-92BA-273FA31819E8}tf56160789_win32</Template>
  <TotalTime>96</TotalTime>
  <Words>4194</Words>
  <Application>Microsoft Office PowerPoint</Application>
  <PresentationFormat>Widescreen</PresentationFormat>
  <Paragraphs>215</Paragraphs>
  <Slides>35</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35</vt:i4>
      </vt:variant>
    </vt:vector>
  </HeadingPairs>
  <TitlesOfParts>
    <vt:vector size="55" baseType="lpstr">
      <vt:lpstr>Bookman Old Style</vt:lpstr>
      <vt:lpstr>Calibri</vt:lpstr>
      <vt:lpstr>Franklin Gothic Book</vt:lpstr>
      <vt:lpstr>Georgia</vt:lpstr>
      <vt:lpstr>HelveticaNeueLTW1G-Bd</vt:lpstr>
      <vt:lpstr>HelveticaNeueLTW1G-BdEx</vt:lpstr>
      <vt:lpstr>HelveticaNeueLTW1G-Ex</vt:lpstr>
      <vt:lpstr>HelveticaNeueLTW1G-Hv</vt:lpstr>
      <vt:lpstr>HelveticaNeueLTW1G-Lt</vt:lpstr>
      <vt:lpstr>HelveticaNeueLTW1G-LtIt</vt:lpstr>
      <vt:lpstr>HelveticaNeueLTW1G-Md</vt:lpstr>
      <vt:lpstr>HelveticaNeueLTW1G-MdEx</vt:lpstr>
      <vt:lpstr>PearsonMATHPRO02</vt:lpstr>
      <vt:lpstr>SabonMTPro-Italic</vt:lpstr>
      <vt:lpstr>SabonMTPro-Regular</vt:lpstr>
      <vt:lpstr>SabonMTPro-Semibold</vt:lpstr>
      <vt:lpstr>Söhne</vt:lpstr>
      <vt:lpstr>Wingdings</vt:lpstr>
      <vt:lpstr>ZapfDingbatsStd</vt:lpstr>
      <vt:lpstr>Custom</vt:lpstr>
      <vt:lpstr>Digital media</vt:lpstr>
      <vt:lpstr>Futurice: trust and transparency</vt:lpstr>
      <vt:lpstr>Futurice: trust and transparency</vt:lpstr>
      <vt:lpstr>Futurice: trust and transparency</vt:lpstr>
      <vt:lpstr>Futurice: trust and transparency</vt:lpstr>
      <vt:lpstr>Futurice: trust and transparency</vt:lpstr>
      <vt:lpstr>Digital Media for Business Communication</vt:lpstr>
      <vt:lpstr>DIGITAL AND SOCIAL MEDIA OPTIONS</vt:lpstr>
      <vt:lpstr>Note that the lines between these media often get blurred as systems expand their capabilities or people use them in new ways. Moreover, the mobile variants of all these technologies add another layer of challenges and opportunities for business communicators. For example, the ability to scan coded labels such as barcodes or the similar Quick Response (QR) codes attached to printed materials, products, or store windows (or theability to pick up radio signals from near-field communication tags) gives smartphone users a way to get more information—from companies themselves and from other consumers providing reviews on social websites.</vt:lpstr>
      <vt:lpstr>Here are several situations in which you should consider using a printed message rather than digital alternatives:</vt:lpstr>
      <vt:lpstr>Here are several situations in which you should consider using a printed message rather than digital alternatives:</vt:lpstr>
      <vt:lpstr>COMPOSITIONAL MODES FOR DIGITAL AND SOCIAL MEDIA</vt:lpstr>
      <vt:lpstr>COMPOSITIONAL MODES FOR DIGITAL AND SOCIAL MEDIA</vt:lpstr>
      <vt:lpstr>COMPOSITIONAL MODES FOR DIGITAL AND SOCIAL MEDIA</vt:lpstr>
      <vt:lpstr>Compositional Modes: Status Updates and Announcements Contests, such as this one featuring Fender musical equipment, are a popular message form on Facebook and other social media.</vt:lpstr>
      <vt:lpstr>OPTIMIZING CONTENT FOR MOBILE DEVICES</vt:lpstr>
      <vt:lpstr>Augmented Reality The Maintenance Augmented Reality feature in Panasonic’s computer-integrated manufacturing software is a great example of using augmented reality for business communication. By simply pointing a mobile device at a machine, technicians can get detailed information needed for maintenance and repair.</vt:lpstr>
      <vt:lpstr>Creating effective email messages</vt:lpstr>
      <vt:lpstr>Tips for Effective Email Messages</vt:lpstr>
      <vt:lpstr>Tips for Effective Email Messages</vt:lpstr>
      <vt:lpstr>Tips for Effective Email Messages</vt:lpstr>
      <vt:lpstr>Tips for Effective Email Messages</vt:lpstr>
      <vt:lpstr>Messaging</vt:lpstr>
      <vt:lpstr>GUIDELINES FOR SUCCESSFUL MESSAGING</vt:lpstr>
      <vt:lpstr>Website Content</vt:lpstr>
      <vt:lpstr>To organize a site effectively, follow these tips:</vt:lpstr>
      <vt:lpstr>PowerPoint Presentation</vt:lpstr>
      <vt:lpstr>Figure 7.5 Reader-Friendly Web Design</vt:lpstr>
      <vt:lpstr>DRAFTING WEBSITE CONTENT</vt:lpstr>
      <vt:lpstr>Podcasting</vt:lpstr>
      <vt:lpstr>ADAPTING THE THREE-STEP PROCESS FOR SUCCESSFUL PODCASTING</vt:lpstr>
      <vt:lpstr>Class Activity: 1</vt:lpstr>
      <vt:lpstr>Class Activity: 2</vt:lpstr>
      <vt:lpstr>Assignment: 4 (a)</vt:lpstr>
      <vt:lpstr>Assignment: 4 (b)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media</dc:title>
  <dc:creator>noreen shah</dc:creator>
  <cp:lastModifiedBy>noreen shah</cp:lastModifiedBy>
  <cp:revision>36</cp:revision>
  <dcterms:created xsi:type="dcterms:W3CDTF">2023-10-03T02:33:59Z</dcterms:created>
  <dcterms:modified xsi:type="dcterms:W3CDTF">2023-10-03T04:15:26Z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