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4" r:id="rId11"/>
    <p:sldId id="265" r:id="rId12"/>
    <p:sldId id="263"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10/16/2023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10/16/2023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10/16/2023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10/16/2023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10/16/2023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10/16/2023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sz="1800" b="0" i="0" dirty="0">
                <a:solidFill>
                  <a:srgbClr val="FFFFFF"/>
                </a:solidFill>
                <a:effectLst/>
                <a:latin typeface="HelveticaNeueLTW1G-Ex"/>
              </a:rPr>
              <a:t>social media</a:t>
            </a:r>
            <a:r>
              <a:rPr lang="en-US" dirty="0"/>
              <a:t> </a:t>
            </a:r>
            <a:br>
              <a:rPr lang="en-US" dirty="0"/>
            </a:br>
            <a:r>
              <a:rPr lang="en-US" sz="1800" b="0" i="0" dirty="0">
                <a:solidFill>
                  <a:srgbClr val="FFFFFF"/>
                </a:solidFill>
                <a:effectLst/>
                <a:latin typeface="HelveticaNeueLTW1G-Ex"/>
              </a:rPr>
              <a:t>social media</a:t>
            </a:r>
            <a:r>
              <a:rPr lang="en-US" dirty="0"/>
              <a:t> </a:t>
            </a:r>
            <a:br>
              <a:rPr lang="en-US" dirty="0"/>
            </a:br>
            <a:r>
              <a:rPr lang="en-US" dirty="0"/>
              <a:t>Social media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55000" lnSpcReduction="20000"/>
          </a:bodyPr>
          <a:lstStyle/>
          <a:p>
            <a:r>
              <a:rPr lang="en-US"/>
              <a:t>Lecture 8</a:t>
            </a:r>
            <a:endParaRPr lang="en-US" dirty="0"/>
          </a:p>
          <a:p>
            <a:r>
              <a:rPr lang="en-US" dirty="0"/>
              <a:t>Noreen Shah</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B69B-1FDD-C1A0-D029-0DCC5D6969AF}"/>
              </a:ext>
            </a:extLst>
          </p:cNvPr>
          <p:cNvSpPr>
            <a:spLocks noGrp="1"/>
          </p:cNvSpPr>
          <p:nvPr>
            <p:ph type="title"/>
          </p:nvPr>
        </p:nvSpPr>
        <p:spPr/>
        <p:txBody>
          <a:bodyPr/>
          <a:lstStyle/>
          <a:p>
            <a:r>
              <a:rPr lang="en-US" sz="2800" b="1" i="0" dirty="0">
                <a:solidFill>
                  <a:srgbClr val="093B82"/>
                </a:solidFill>
                <a:effectLst/>
                <a:latin typeface="HelveticaNeueLTW1G-Bd"/>
              </a:rPr>
              <a:t>Employee Recruiting</a:t>
            </a:r>
            <a:endParaRPr lang="en-US" dirty="0"/>
          </a:p>
        </p:txBody>
      </p:sp>
      <p:sp>
        <p:nvSpPr>
          <p:cNvPr id="3" name="Content Placeholder 2">
            <a:extLst>
              <a:ext uri="{FF2B5EF4-FFF2-40B4-BE49-F238E27FC236}">
                <a16:creationId xmlns:a16="http://schemas.microsoft.com/office/drawing/2014/main" id="{3C6D2A5D-6968-2E41-EACB-7FAC4E033938}"/>
              </a:ext>
            </a:extLst>
          </p:cNvPr>
          <p:cNvSpPr>
            <a:spLocks noGrp="1"/>
          </p:cNvSpPr>
          <p:nvPr>
            <p:ph idx="1"/>
          </p:nvPr>
        </p:nvSpPr>
        <p:spPr>
          <a:xfrm>
            <a:off x="581192" y="2340864"/>
            <a:ext cx="5349345" cy="3634486"/>
          </a:xfrm>
        </p:spPr>
        <p:txBody>
          <a:bodyPr/>
          <a:lstStyle/>
          <a:p>
            <a:r>
              <a:rPr lang="en-US" sz="1800" b="0" i="0" dirty="0">
                <a:solidFill>
                  <a:srgbClr val="242021"/>
                </a:solidFill>
                <a:effectLst/>
                <a:latin typeface="SabonMTPro-Regular"/>
              </a:rPr>
              <a:t>Zappos is one of the many companies now using Twitter as a recruiting tool. The company’s @InsideZappos account gives potential employees an insider’s look at the company’s offbeat and upbeat culture.</a:t>
            </a:r>
            <a:r>
              <a:rPr lang="en-US" dirty="0"/>
              <a:t> </a:t>
            </a:r>
            <a:br>
              <a:rPr lang="en-US" dirty="0"/>
            </a:br>
            <a:endParaRPr lang="en-US" dirty="0"/>
          </a:p>
        </p:txBody>
      </p:sp>
      <p:pic>
        <p:nvPicPr>
          <p:cNvPr id="5" name="Picture 4">
            <a:extLst>
              <a:ext uri="{FF2B5EF4-FFF2-40B4-BE49-F238E27FC236}">
                <a16:creationId xmlns:a16="http://schemas.microsoft.com/office/drawing/2014/main" id="{E9BC2DDC-A952-EE77-D046-2EBF68792D0D}"/>
              </a:ext>
            </a:extLst>
          </p:cNvPr>
          <p:cNvPicPr>
            <a:picLocks noChangeAspect="1"/>
          </p:cNvPicPr>
          <p:nvPr/>
        </p:nvPicPr>
        <p:blipFill>
          <a:blip r:embed="rId2"/>
          <a:stretch>
            <a:fillRect/>
          </a:stretch>
        </p:blipFill>
        <p:spPr>
          <a:xfrm>
            <a:off x="6553472" y="1819719"/>
            <a:ext cx="4362450" cy="4676775"/>
          </a:xfrm>
          <a:prstGeom prst="rect">
            <a:avLst/>
          </a:prstGeom>
        </p:spPr>
      </p:pic>
    </p:spTree>
    <p:extLst>
      <p:ext uri="{BB962C8B-B14F-4D97-AF65-F5344CB8AC3E}">
        <p14:creationId xmlns:p14="http://schemas.microsoft.com/office/powerpoint/2010/main" val="21914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430A-62E4-5424-048E-9D0873B8F4C5}"/>
              </a:ext>
            </a:extLst>
          </p:cNvPr>
          <p:cNvSpPr>
            <a:spLocks noGrp="1"/>
          </p:cNvSpPr>
          <p:nvPr>
            <p:ph type="title"/>
          </p:nvPr>
        </p:nvSpPr>
        <p:spPr/>
        <p:txBody>
          <a:bodyPr>
            <a:normAutofit/>
          </a:bodyPr>
          <a:lstStyle/>
          <a:p>
            <a:r>
              <a:rPr lang="en-US" b="1" i="0" dirty="0">
                <a:solidFill>
                  <a:srgbClr val="093B82"/>
                </a:solidFill>
                <a:effectLst/>
                <a:latin typeface="HelveticaNeueLTW1G-MdEx"/>
              </a:rPr>
              <a:t>Blogging</a:t>
            </a:r>
            <a:r>
              <a:rPr lang="en-US" sz="2400" b="1" dirty="0"/>
              <a:t> </a:t>
            </a:r>
            <a:endParaRPr lang="en-US" sz="4800" b="1" dirty="0"/>
          </a:p>
        </p:txBody>
      </p:sp>
      <p:sp>
        <p:nvSpPr>
          <p:cNvPr id="3" name="Content Placeholder 2">
            <a:extLst>
              <a:ext uri="{FF2B5EF4-FFF2-40B4-BE49-F238E27FC236}">
                <a16:creationId xmlns:a16="http://schemas.microsoft.com/office/drawing/2014/main" id="{5D1EE576-32B2-9CB1-DE1D-BFA1E2963BF6}"/>
              </a:ext>
            </a:extLst>
          </p:cNvPr>
          <p:cNvSpPr>
            <a:spLocks noGrp="1"/>
          </p:cNvSpPr>
          <p:nvPr>
            <p:ph idx="1"/>
          </p:nvPr>
        </p:nvSpPr>
        <p:spPr>
          <a:xfrm>
            <a:off x="581192" y="2340864"/>
            <a:ext cx="11029615" cy="4517136"/>
          </a:xfrm>
        </p:spPr>
        <p:txBody>
          <a:bodyPr>
            <a:normAutofit fontScale="62500" lnSpcReduction="20000"/>
          </a:bodyPr>
          <a:lstStyle/>
          <a:p>
            <a:r>
              <a:rPr lang="en-US" sz="2900" b="1" i="0" dirty="0">
                <a:solidFill>
                  <a:srgbClr val="242021"/>
                </a:solidFill>
                <a:effectLst/>
                <a:latin typeface="SabonMTPro-Semibold"/>
              </a:rPr>
              <a:t>Blogs</a:t>
            </a:r>
            <a:r>
              <a:rPr lang="en-US" sz="2900" b="0" i="0" dirty="0">
                <a:solidFill>
                  <a:srgbClr val="242021"/>
                </a:solidFill>
                <a:effectLst/>
                <a:latin typeface="SabonMTPro-Regular"/>
              </a:rPr>
              <a:t>, online journals that are easier to personalize and update than conventional websites, are a major force in business communication. To maintain a positive connection with target audiences, business bloggers should follow several important guidelines:</a:t>
            </a:r>
            <a:r>
              <a:rPr lang="en-US" sz="3300" dirty="0"/>
              <a:t> </a:t>
            </a:r>
          </a:p>
          <a:p>
            <a:r>
              <a:rPr lang="en-US" sz="2900" b="1" i="0" dirty="0">
                <a:solidFill>
                  <a:srgbClr val="242021"/>
                </a:solidFill>
                <a:effectLst/>
                <a:latin typeface="SabonMTPro-Semibold"/>
              </a:rPr>
              <a:t>Communicate with personal style and an authentic voice.</a:t>
            </a:r>
            <a:r>
              <a:rPr lang="en-US" sz="3300" dirty="0"/>
              <a:t> </a:t>
            </a:r>
          </a:p>
          <a:p>
            <a:r>
              <a:rPr lang="en-US" sz="2900" b="1" i="0" dirty="0">
                <a:solidFill>
                  <a:srgbClr val="242021"/>
                </a:solidFill>
                <a:effectLst/>
                <a:latin typeface="SabonMTPro-Semibold"/>
              </a:rPr>
              <a:t>Deliver new information quickly.</a:t>
            </a:r>
            <a:r>
              <a:rPr lang="en-US" sz="3300" dirty="0"/>
              <a:t> </a:t>
            </a:r>
          </a:p>
          <a:p>
            <a:r>
              <a:rPr lang="en-US" sz="2900" b="1" i="0" dirty="0">
                <a:solidFill>
                  <a:srgbClr val="242021"/>
                </a:solidFill>
                <a:effectLst/>
                <a:latin typeface="SabonMTPro-Semibold"/>
              </a:rPr>
              <a:t>Choose topics of peak interest to audiences. </a:t>
            </a:r>
          </a:p>
          <a:p>
            <a:r>
              <a:rPr lang="en-US" sz="2900" b="1" i="0" dirty="0">
                <a:solidFill>
                  <a:srgbClr val="242021"/>
                </a:solidFill>
                <a:effectLst/>
                <a:latin typeface="SabonMTPro-Semibold"/>
              </a:rPr>
              <a:t>Encourage audiences to join the conversation. </a:t>
            </a:r>
            <a:br>
              <a:rPr lang="en-US" sz="3300" dirty="0"/>
            </a:br>
            <a:br>
              <a:rPr lang="en-US" sz="3300" dirty="0"/>
            </a:br>
            <a:br>
              <a:rPr lang="en-US" sz="3300" dirty="0"/>
            </a:br>
            <a:br>
              <a:rPr lang="en-US" sz="3300" dirty="0"/>
            </a:br>
            <a:br>
              <a:rPr lang="en-US" sz="3300" dirty="0"/>
            </a:br>
            <a:br>
              <a:rPr lang="en-US" dirty="0"/>
            </a:br>
            <a:r>
              <a:rPr lang="en-US" dirty="0"/>
              <a:t> </a:t>
            </a:r>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245350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66BA-37E0-CD87-4369-E3BDC2B34D79}"/>
              </a:ext>
            </a:extLst>
          </p:cNvPr>
          <p:cNvSpPr>
            <a:spLocks noGrp="1"/>
          </p:cNvSpPr>
          <p:nvPr>
            <p:ph type="title"/>
          </p:nvPr>
        </p:nvSpPr>
        <p:spPr/>
        <p:txBody>
          <a:bodyPr>
            <a:normAutofit/>
          </a:bodyPr>
          <a:lstStyle/>
          <a:p>
            <a:r>
              <a:rPr lang="en-US" sz="2400" b="1" i="0" dirty="0" err="1">
                <a:solidFill>
                  <a:srgbClr val="F58121"/>
                </a:solidFill>
                <a:effectLst/>
                <a:latin typeface="HelveticaNeueLTW1G-BdEx"/>
              </a:rPr>
              <a:t>UnDERSTAnDIng</a:t>
            </a:r>
            <a:r>
              <a:rPr lang="en-US" sz="2400" b="1" i="0" dirty="0">
                <a:solidFill>
                  <a:srgbClr val="F58121"/>
                </a:solidFill>
                <a:effectLst/>
                <a:latin typeface="HelveticaNeueLTW1G-BdEx"/>
              </a:rPr>
              <a:t> </a:t>
            </a:r>
            <a:r>
              <a:rPr lang="en-US" sz="2400" b="1" i="0" dirty="0" err="1">
                <a:solidFill>
                  <a:srgbClr val="F58121"/>
                </a:solidFill>
                <a:effectLst/>
                <a:latin typeface="HelveticaNeueLTW1G-BdEx"/>
              </a:rPr>
              <a:t>ThE</a:t>
            </a:r>
            <a:r>
              <a:rPr lang="en-US" sz="2400" b="1" i="0" dirty="0">
                <a:solidFill>
                  <a:srgbClr val="F58121"/>
                </a:solidFill>
                <a:effectLst/>
                <a:latin typeface="HelveticaNeueLTW1G-BdEx"/>
              </a:rPr>
              <a:t> </a:t>
            </a:r>
            <a:r>
              <a:rPr lang="en-US" sz="2400" b="1" i="0" dirty="0" err="1">
                <a:solidFill>
                  <a:srgbClr val="F58121"/>
                </a:solidFill>
                <a:effectLst/>
                <a:latin typeface="HelveticaNeueLTW1G-BdEx"/>
              </a:rPr>
              <a:t>BUSInESS</a:t>
            </a:r>
            <a:r>
              <a:rPr lang="en-US" sz="2400" b="1" i="0" dirty="0">
                <a:solidFill>
                  <a:srgbClr val="F58121"/>
                </a:solidFill>
                <a:effectLst/>
                <a:latin typeface="HelveticaNeueLTW1G-BdEx"/>
              </a:rPr>
              <a:t> </a:t>
            </a:r>
            <a:r>
              <a:rPr lang="en-US" sz="2400" b="1" i="0" dirty="0" err="1">
                <a:solidFill>
                  <a:srgbClr val="F58121"/>
                </a:solidFill>
                <a:effectLst/>
                <a:latin typeface="HelveticaNeueLTW1G-BdEx"/>
              </a:rPr>
              <a:t>APPLICATIonS</a:t>
            </a:r>
            <a:r>
              <a:rPr lang="en-US" sz="2400" b="1" i="0" dirty="0">
                <a:solidFill>
                  <a:srgbClr val="F58121"/>
                </a:solidFill>
                <a:effectLst/>
                <a:latin typeface="HelveticaNeueLTW1G-BdEx"/>
              </a:rPr>
              <a:t> </a:t>
            </a:r>
            <a:r>
              <a:rPr lang="en-US" sz="2400" b="1" i="0" dirty="0" err="1">
                <a:solidFill>
                  <a:srgbClr val="F58121"/>
                </a:solidFill>
                <a:effectLst/>
                <a:latin typeface="HelveticaNeueLTW1G-BdEx"/>
              </a:rPr>
              <a:t>oF</a:t>
            </a:r>
            <a:r>
              <a:rPr lang="en-US" sz="2400" b="1" i="0" dirty="0">
                <a:solidFill>
                  <a:srgbClr val="F58121"/>
                </a:solidFill>
                <a:effectLst/>
                <a:latin typeface="HelveticaNeueLTW1G-BdEx"/>
              </a:rPr>
              <a:t> </a:t>
            </a:r>
            <a:r>
              <a:rPr lang="en-US" sz="2400" b="1" i="0" dirty="0" err="1">
                <a:solidFill>
                  <a:srgbClr val="F58121"/>
                </a:solidFill>
                <a:effectLst/>
                <a:latin typeface="HelveticaNeueLTW1G-BdEx"/>
              </a:rPr>
              <a:t>BLoggIng</a:t>
            </a:r>
            <a:r>
              <a:rPr lang="en-US" sz="3600" b="1" dirty="0"/>
              <a:t> </a:t>
            </a:r>
          </a:p>
        </p:txBody>
      </p:sp>
      <p:sp>
        <p:nvSpPr>
          <p:cNvPr id="3" name="Content Placeholder 2">
            <a:extLst>
              <a:ext uri="{FF2B5EF4-FFF2-40B4-BE49-F238E27FC236}">
                <a16:creationId xmlns:a16="http://schemas.microsoft.com/office/drawing/2014/main" id="{2EF84BCD-9035-C20E-C743-678EE07F528F}"/>
              </a:ext>
            </a:extLst>
          </p:cNvPr>
          <p:cNvSpPr>
            <a:spLocks noGrp="1"/>
          </p:cNvSpPr>
          <p:nvPr>
            <p:ph idx="1"/>
          </p:nvPr>
        </p:nvSpPr>
        <p:spPr/>
        <p:txBody>
          <a:bodyPr>
            <a:normAutofit fontScale="85000" lnSpcReduction="10000"/>
          </a:bodyPr>
          <a:lstStyle/>
          <a:p>
            <a:pPr marL="0" indent="0">
              <a:buNone/>
            </a:pPr>
            <a:r>
              <a:rPr lang="en-US" sz="1800" b="0" i="0" dirty="0">
                <a:solidFill>
                  <a:srgbClr val="242021"/>
                </a:solidFill>
                <a:effectLst/>
                <a:latin typeface="SabonMTPro-Regular"/>
              </a:rPr>
              <a:t>The business applications of blogs include a wide range of internal and external communication tasks</a:t>
            </a:r>
          </a:p>
          <a:p>
            <a:pPr marL="0" indent="0" algn="just">
              <a:buNone/>
            </a:pPr>
            <a:r>
              <a:rPr lang="en-US" dirty="0"/>
              <a:t> </a:t>
            </a:r>
            <a:br>
              <a:rPr lang="en-US" dirty="0"/>
            </a:br>
            <a:r>
              <a:rPr lang="en-US" sz="1800" b="0" i="0" dirty="0">
                <a:solidFill>
                  <a:srgbClr val="242021"/>
                </a:solidFill>
                <a:effectLst/>
                <a:latin typeface="ZapfDingbatsStd-Identity-H"/>
              </a:rPr>
              <a:t>● </a:t>
            </a:r>
            <a:r>
              <a:rPr lang="en-US" sz="1800" b="1" i="0" dirty="0">
                <a:solidFill>
                  <a:srgbClr val="242021"/>
                </a:solidFill>
                <a:effectLst/>
                <a:latin typeface="SabonMTPro-Semibold"/>
              </a:rPr>
              <a:t>Anchoring the social media presence. </a:t>
            </a:r>
            <a:r>
              <a:rPr lang="en-US" sz="1800" b="0" i="0" dirty="0">
                <a:solidFill>
                  <a:srgbClr val="242021"/>
                </a:solidFill>
                <a:effectLst/>
                <a:latin typeface="SabonMTPro-Regular"/>
              </a:rPr>
              <a:t>As noted earlier, the multiple threads of any social media program should be anchored in a central hub that the company or an individual owns and controls. Blogs make an ideal social media hub.</a:t>
            </a:r>
          </a:p>
          <a:p>
            <a:pPr marL="0" indent="0" algn="just">
              <a:buNone/>
            </a:pPr>
            <a:r>
              <a:rPr lang="en-US" sz="1800" b="0" i="0" dirty="0">
                <a:solidFill>
                  <a:srgbClr val="242021"/>
                </a:solidFill>
                <a:effectLst/>
                <a:latin typeface="ZapfDingbatsStd-Identity-H"/>
              </a:rPr>
              <a:t>● </a:t>
            </a:r>
            <a:r>
              <a:rPr lang="en-US" sz="1800" b="1" i="0" dirty="0">
                <a:solidFill>
                  <a:srgbClr val="242021"/>
                </a:solidFill>
                <a:effectLst/>
                <a:latin typeface="SabonMTPro-Semibold"/>
              </a:rPr>
              <a:t>Project management and team communication. </a:t>
            </a:r>
            <a:r>
              <a:rPr lang="en-US" sz="1800" b="0" i="0" dirty="0">
                <a:solidFill>
                  <a:srgbClr val="242021"/>
                </a:solidFill>
                <a:effectLst/>
                <a:latin typeface="SabonMTPro-Regular"/>
              </a:rPr>
              <a:t>Using blogs is a good way to keep project teams up to date, particularly when team members are geographically dispersed.</a:t>
            </a:r>
          </a:p>
          <a:p>
            <a:pPr marL="0" indent="0" algn="just">
              <a:buNone/>
            </a:pPr>
            <a:r>
              <a:rPr lang="en-US" sz="1800" b="0" i="0" dirty="0">
                <a:solidFill>
                  <a:srgbClr val="242021"/>
                </a:solidFill>
                <a:effectLst/>
                <a:latin typeface="ZapfDingbatsStd-Identity-H"/>
              </a:rPr>
              <a:t>● </a:t>
            </a:r>
            <a:r>
              <a:rPr lang="en-US" sz="1800" b="1" i="0" dirty="0">
                <a:solidFill>
                  <a:srgbClr val="242021"/>
                </a:solidFill>
                <a:effectLst/>
                <a:latin typeface="SabonMTPro-Semibold"/>
              </a:rPr>
              <a:t>Internal company news. </a:t>
            </a:r>
            <a:r>
              <a:rPr lang="en-US" sz="1800" b="0" i="0" dirty="0">
                <a:solidFill>
                  <a:srgbClr val="242021"/>
                </a:solidFill>
                <a:effectLst/>
                <a:latin typeface="SabonMTPro-Regular"/>
              </a:rPr>
              <a:t>Companies can use blogs to keep employees informed about general business matters, from facility news to benefit updates. By reducing the need for grapevines to spring up, blogs can enhance communication across all levels of a company.</a:t>
            </a:r>
          </a:p>
          <a:p>
            <a:pPr marL="0" indent="0" algn="just">
              <a:buNone/>
            </a:pPr>
            <a:r>
              <a:rPr lang="en-US" sz="1800" b="0" i="0" dirty="0">
                <a:solidFill>
                  <a:srgbClr val="242021"/>
                </a:solidFill>
                <a:effectLst/>
                <a:latin typeface="ZapfDingbatsStd-Identity-H"/>
              </a:rPr>
              <a:t>● </a:t>
            </a:r>
            <a:r>
              <a:rPr lang="en-US" sz="1800" b="1" i="0" dirty="0">
                <a:solidFill>
                  <a:srgbClr val="242021"/>
                </a:solidFill>
                <a:effectLst/>
                <a:latin typeface="SabonMTPro-Semibold"/>
              </a:rPr>
              <a:t>Customer support. </a:t>
            </a:r>
            <a:r>
              <a:rPr lang="en-US" sz="1800" b="0" i="0" dirty="0">
                <a:solidFill>
                  <a:srgbClr val="242021"/>
                </a:solidFill>
                <a:effectLst/>
                <a:latin typeface="SabonMTPro-Regular"/>
              </a:rPr>
              <a:t>Customer support blogs answer questions, offer tips and advice, and inform customers about new products. Also, many companies monitor the </a:t>
            </a:r>
            <a:r>
              <a:rPr lang="en-US" sz="1800" b="0" i="1" dirty="0">
                <a:solidFill>
                  <a:srgbClr val="242021"/>
                </a:solidFill>
                <a:effectLst/>
                <a:latin typeface="SabonMTPro-Italic"/>
              </a:rPr>
              <a:t>blogosphere </a:t>
            </a:r>
            <a:r>
              <a:rPr lang="en-US" sz="1800" b="0" i="0" dirty="0">
                <a:solidFill>
                  <a:srgbClr val="242021"/>
                </a:solidFill>
                <a:effectLst/>
                <a:latin typeface="SabonMTPro-Regular"/>
              </a:rPr>
              <a:t>(and </a:t>
            </a:r>
            <a:r>
              <a:rPr lang="en-US" sz="1800" b="0" i="1" dirty="0">
                <a:solidFill>
                  <a:srgbClr val="242021"/>
                </a:solidFill>
                <a:effectLst/>
                <a:latin typeface="SabonMTPro-Italic"/>
              </a:rPr>
              <a:t>Twittersphere</a:t>
            </a:r>
            <a:r>
              <a:rPr lang="en-US" sz="1800" b="0" i="0" dirty="0">
                <a:solidFill>
                  <a:srgbClr val="242021"/>
                </a:solidFill>
                <a:effectLst/>
                <a:latin typeface="SabonMTPro-Regular"/>
              </a:rPr>
              <a:t>), looking for complaints and responding with offers to help dissatisfied customers.</a:t>
            </a: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48677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9B0A-962A-D46F-E0C9-F6AD42EEE855}"/>
              </a:ext>
            </a:extLst>
          </p:cNvPr>
          <p:cNvSpPr>
            <a:spLocks noGrp="1"/>
          </p:cNvSpPr>
          <p:nvPr>
            <p:ph type="title"/>
          </p:nvPr>
        </p:nvSpPr>
        <p:spPr/>
        <p:txBody>
          <a:bodyPr/>
          <a:lstStyle/>
          <a:p>
            <a:r>
              <a:rPr lang="en-US" sz="2800" b="1" i="0" dirty="0" err="1">
                <a:solidFill>
                  <a:srgbClr val="F58121"/>
                </a:solidFill>
                <a:effectLst/>
                <a:latin typeface="HelveticaNeueLTW1G-BdEx"/>
              </a:rPr>
              <a:t>UnDERSTAnDIng</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ThE</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BUSInESS</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APPLICATIonS</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oF</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BLoggIng</a:t>
            </a:r>
            <a:r>
              <a:rPr lang="en-US" sz="4000" b="1" dirty="0"/>
              <a:t> </a:t>
            </a:r>
            <a:endParaRPr lang="en-US" dirty="0"/>
          </a:p>
        </p:txBody>
      </p:sp>
      <p:sp>
        <p:nvSpPr>
          <p:cNvPr id="3" name="Content Placeholder 2">
            <a:extLst>
              <a:ext uri="{FF2B5EF4-FFF2-40B4-BE49-F238E27FC236}">
                <a16:creationId xmlns:a16="http://schemas.microsoft.com/office/drawing/2014/main" id="{B01B999C-8985-C73B-C91E-D8FBF3978280}"/>
              </a:ext>
            </a:extLst>
          </p:cNvPr>
          <p:cNvSpPr>
            <a:spLocks noGrp="1"/>
          </p:cNvSpPr>
          <p:nvPr>
            <p:ph idx="1"/>
          </p:nvPr>
        </p:nvSpPr>
        <p:spPr>
          <a:xfrm>
            <a:off x="581192" y="2340864"/>
            <a:ext cx="11029615" cy="4517136"/>
          </a:xfrm>
        </p:spPr>
        <p:txBody>
          <a:bodyPr>
            <a:normAutofit lnSpcReduction="10000"/>
          </a:bodyPr>
          <a:lstStyle/>
          <a:p>
            <a:r>
              <a:rPr lang="en-US" sz="1400" b="0" i="0" dirty="0">
                <a:solidFill>
                  <a:srgbClr val="242021"/>
                </a:solidFill>
                <a:effectLst/>
                <a:latin typeface="ZapfDingbatsStd-Identity-H"/>
              </a:rPr>
              <a:t>●● </a:t>
            </a:r>
            <a:r>
              <a:rPr lang="en-US" sz="1400" b="1" i="0" dirty="0">
                <a:solidFill>
                  <a:srgbClr val="242021"/>
                </a:solidFill>
                <a:effectLst/>
                <a:latin typeface="SabonMTPro-Semibold"/>
              </a:rPr>
              <a:t>Public relations and media relations. </a:t>
            </a:r>
            <a:r>
              <a:rPr lang="en-US" sz="1400" b="0" i="0" dirty="0">
                <a:solidFill>
                  <a:srgbClr val="242021"/>
                </a:solidFill>
                <a:effectLst/>
                <a:latin typeface="SabonMTPro-Regular"/>
              </a:rPr>
              <a:t>Many company employees and executives now share company news with both the general public and journalists via their blogs.</a:t>
            </a:r>
          </a:p>
          <a:p>
            <a:r>
              <a:rPr lang="en-US" sz="1400" b="0" i="0" dirty="0">
                <a:solidFill>
                  <a:srgbClr val="242021"/>
                </a:solidFill>
                <a:effectLst/>
                <a:latin typeface="ZapfDingbatsStd-Identity-H"/>
              </a:rPr>
              <a:t>●● </a:t>
            </a:r>
            <a:r>
              <a:rPr lang="en-US" sz="1400" b="1" i="0" dirty="0">
                <a:solidFill>
                  <a:srgbClr val="242021"/>
                </a:solidFill>
                <a:effectLst/>
                <a:latin typeface="SabonMTPro-Semibold"/>
              </a:rPr>
              <a:t>Recruiting. </a:t>
            </a:r>
            <a:r>
              <a:rPr lang="en-US" sz="1400" b="0" i="0" dirty="0">
                <a:solidFill>
                  <a:srgbClr val="242021"/>
                </a:solidFill>
                <a:effectLst/>
                <a:latin typeface="SabonMTPro-Regular"/>
              </a:rPr>
              <a:t>Using a blog is a great way to let potential employees know more about your company, the people who work there, and the nature of the company culture. In the other direction, employers often find and evaluate the blogs and microblogs of prospective employees, making blogging a great way to build a name for yourself within your industry or profession.</a:t>
            </a:r>
          </a:p>
          <a:p>
            <a:r>
              <a:rPr lang="en-US" sz="1400" b="0" i="0" dirty="0">
                <a:solidFill>
                  <a:srgbClr val="242021"/>
                </a:solidFill>
                <a:effectLst/>
                <a:latin typeface="ZapfDingbatsStd-Identity-H"/>
              </a:rPr>
              <a:t>●● </a:t>
            </a:r>
            <a:r>
              <a:rPr lang="en-US" sz="1400" b="1" i="0" dirty="0">
                <a:solidFill>
                  <a:srgbClr val="242021"/>
                </a:solidFill>
                <a:effectLst/>
                <a:latin typeface="SabonMTPro-Semibold"/>
              </a:rPr>
              <a:t>Policy and issue discussions. </a:t>
            </a:r>
            <a:r>
              <a:rPr lang="en-US" sz="1400" b="0" i="0" dirty="0">
                <a:solidFill>
                  <a:srgbClr val="242021"/>
                </a:solidFill>
                <a:effectLst/>
                <a:latin typeface="SabonMTPro-Regular"/>
              </a:rPr>
              <a:t>Executive blogs in particular provide a public forum for discussing legislation, regulations, and other broad issues of interest to an organization.</a:t>
            </a:r>
          </a:p>
          <a:p>
            <a:r>
              <a:rPr lang="en-US" sz="1400" b="0" i="0" dirty="0">
                <a:solidFill>
                  <a:srgbClr val="242021"/>
                </a:solidFill>
                <a:effectLst/>
                <a:latin typeface="ZapfDingbatsStd-Identity-H"/>
              </a:rPr>
              <a:t>●● </a:t>
            </a:r>
            <a:r>
              <a:rPr lang="en-US" sz="1400" b="1" i="0" dirty="0">
                <a:solidFill>
                  <a:srgbClr val="242021"/>
                </a:solidFill>
                <a:effectLst/>
                <a:latin typeface="SabonMTPro-Semibold"/>
              </a:rPr>
              <a:t>Crisis communication. </a:t>
            </a:r>
            <a:r>
              <a:rPr lang="en-US" sz="1400" b="0" i="0" dirty="0">
                <a:solidFill>
                  <a:srgbClr val="242021"/>
                </a:solidFill>
                <a:effectLst/>
                <a:latin typeface="SabonMTPro-Regular"/>
              </a:rPr>
              <a:t>Using blogs is an efficient way to provide up-to-the-minute information during emergencies, to correct misinformation, or to respond to rumors.</a:t>
            </a:r>
          </a:p>
          <a:p>
            <a:r>
              <a:rPr lang="en-US" sz="1400" b="0" i="0" dirty="0">
                <a:solidFill>
                  <a:srgbClr val="242021"/>
                </a:solidFill>
                <a:effectLst/>
                <a:latin typeface="ZapfDingbatsStd-Identity-H"/>
              </a:rPr>
              <a:t>●● </a:t>
            </a:r>
            <a:r>
              <a:rPr lang="en-US" sz="1400" b="1" i="0" dirty="0">
                <a:solidFill>
                  <a:srgbClr val="242021"/>
                </a:solidFill>
                <a:effectLst/>
                <a:latin typeface="SabonMTPro-Semibold"/>
              </a:rPr>
              <a:t>Market research. </a:t>
            </a:r>
            <a:r>
              <a:rPr lang="en-US" sz="1400" b="0" i="0" dirty="0">
                <a:solidFill>
                  <a:srgbClr val="242021"/>
                </a:solidFill>
                <a:effectLst/>
                <a:latin typeface="SabonMTPro-Regular"/>
              </a:rPr>
              <a:t>Blogs are a clever mechanism for soliciting feedback from customers and experts in the marketplace. In addition to using their own blogs for research, today’s companies need to monitor blogs that are likely to discuss them, their executives, and their products. Negative product reviews, rumors, and other information can spread across the globe in a matter of hours, and managers need to know what the online community is saying—whether it’s positive or negative.</a:t>
            </a:r>
            <a:r>
              <a:rPr lang="en-US" sz="1400" dirty="0"/>
              <a:t> </a:t>
            </a:r>
          </a:p>
          <a:p>
            <a:r>
              <a:rPr lang="en-US" sz="1200" b="0" i="0" dirty="0">
                <a:solidFill>
                  <a:srgbClr val="242021"/>
                </a:solidFill>
                <a:effectLst/>
                <a:latin typeface="ZapfDingbatsStd-Identity-H"/>
              </a:rPr>
              <a:t>● </a:t>
            </a:r>
            <a:r>
              <a:rPr lang="en-US" sz="1200" b="1" i="0" dirty="0">
                <a:solidFill>
                  <a:srgbClr val="242021"/>
                </a:solidFill>
                <a:effectLst/>
                <a:latin typeface="SabonMTPro-Semibold"/>
              </a:rPr>
              <a:t>Brainstorming. </a:t>
            </a:r>
            <a:r>
              <a:rPr lang="en-US" sz="1200" b="0" i="0" dirty="0">
                <a:solidFill>
                  <a:srgbClr val="242021"/>
                </a:solidFill>
                <a:effectLst/>
                <a:latin typeface="SabonMTPro-Regular"/>
              </a:rPr>
              <a:t>Online brainstorming via blogs offers a way for people to toss around ideas and build on each others’ contributions.</a:t>
            </a:r>
          </a:p>
          <a:p>
            <a:r>
              <a:rPr lang="en-US" sz="1200" b="0" i="0" dirty="0">
                <a:solidFill>
                  <a:srgbClr val="242021"/>
                </a:solidFill>
                <a:effectLst/>
                <a:latin typeface="ZapfDingbatsStd-Identity-H"/>
              </a:rPr>
              <a:t>●● </a:t>
            </a:r>
            <a:r>
              <a:rPr lang="en-US" sz="1200" b="1" i="0" dirty="0">
                <a:solidFill>
                  <a:srgbClr val="242021"/>
                </a:solidFill>
                <a:effectLst/>
                <a:latin typeface="SabonMTPro-Semibold"/>
              </a:rPr>
              <a:t>Employee engagement. </a:t>
            </a:r>
            <a:r>
              <a:rPr lang="en-US" sz="1200" b="0" i="0" dirty="0">
                <a:solidFill>
                  <a:srgbClr val="242021"/>
                </a:solidFill>
                <a:effectLst/>
                <a:latin typeface="SabonMTPro-Regular"/>
              </a:rPr>
              <a:t>Blogs can enhance communication across all levels of a company, giving senior managers a channel they can use to communicate with employees and giving employees the chance to offer comments and ask questions.</a:t>
            </a:r>
            <a:br>
              <a:rPr lang="en-US" sz="1400" dirty="0"/>
            </a:br>
            <a:endParaRPr lang="en-US" sz="1400" dirty="0"/>
          </a:p>
        </p:txBody>
      </p:sp>
    </p:spTree>
    <p:extLst>
      <p:ext uri="{BB962C8B-B14F-4D97-AF65-F5344CB8AC3E}">
        <p14:creationId xmlns:p14="http://schemas.microsoft.com/office/powerpoint/2010/main" val="224243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15A2-0997-A0CC-5CEA-CB0ADF46697F}"/>
              </a:ext>
            </a:extLst>
          </p:cNvPr>
          <p:cNvSpPr>
            <a:spLocks noGrp="1"/>
          </p:cNvSpPr>
          <p:nvPr>
            <p:ph type="title"/>
          </p:nvPr>
        </p:nvSpPr>
        <p:spPr/>
        <p:txBody>
          <a:bodyPr/>
          <a:lstStyle/>
          <a:p>
            <a:r>
              <a:rPr lang="en-US" sz="2800" b="1" i="0" dirty="0" err="1">
                <a:solidFill>
                  <a:srgbClr val="F58121"/>
                </a:solidFill>
                <a:effectLst/>
                <a:latin typeface="HelveticaNeueLTW1G-BdEx"/>
              </a:rPr>
              <a:t>UnDERSTAnDIng</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ThE</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BUSInESS</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APPLICATIonS</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oF</a:t>
            </a:r>
            <a:r>
              <a:rPr lang="en-US" sz="2800" b="1" i="0" dirty="0">
                <a:solidFill>
                  <a:srgbClr val="F58121"/>
                </a:solidFill>
                <a:effectLst/>
                <a:latin typeface="HelveticaNeueLTW1G-BdEx"/>
              </a:rPr>
              <a:t> </a:t>
            </a:r>
            <a:r>
              <a:rPr lang="en-US" sz="2800" b="1" i="0" dirty="0" err="1">
                <a:solidFill>
                  <a:srgbClr val="F58121"/>
                </a:solidFill>
                <a:effectLst/>
                <a:latin typeface="HelveticaNeueLTW1G-BdEx"/>
              </a:rPr>
              <a:t>BLoggIng</a:t>
            </a:r>
            <a:r>
              <a:rPr lang="en-US" sz="4000" b="1" dirty="0"/>
              <a:t> </a:t>
            </a:r>
            <a:endParaRPr lang="en-US" dirty="0"/>
          </a:p>
        </p:txBody>
      </p:sp>
      <p:sp>
        <p:nvSpPr>
          <p:cNvPr id="3" name="Content Placeholder 2">
            <a:extLst>
              <a:ext uri="{FF2B5EF4-FFF2-40B4-BE49-F238E27FC236}">
                <a16:creationId xmlns:a16="http://schemas.microsoft.com/office/drawing/2014/main" id="{EDDBD17D-F6DF-DE3B-A07F-45DFC9339526}"/>
              </a:ext>
            </a:extLst>
          </p:cNvPr>
          <p:cNvSpPr>
            <a:spLocks noGrp="1"/>
          </p:cNvSpPr>
          <p:nvPr>
            <p:ph idx="1"/>
          </p:nvPr>
        </p:nvSpPr>
        <p:spPr>
          <a:xfrm>
            <a:off x="581192" y="2340864"/>
            <a:ext cx="11029615" cy="4390862"/>
          </a:xfrm>
        </p:spPr>
        <p:txBody>
          <a:bodyPr>
            <a:normAutofit fontScale="92500" lnSpcReduction="20000"/>
          </a:bodyPr>
          <a:lstStyle/>
          <a:p>
            <a:r>
              <a:rPr lang="en-US" sz="1800" b="0" i="0" dirty="0">
                <a:solidFill>
                  <a:srgbClr val="242021"/>
                </a:solidFill>
                <a:effectLst/>
                <a:latin typeface="ZapfDingbatsStd-Identity-H"/>
              </a:rPr>
              <a:t>●● </a:t>
            </a:r>
            <a:r>
              <a:rPr lang="en-US" sz="1800" b="1" i="0" dirty="0">
                <a:solidFill>
                  <a:srgbClr val="242021"/>
                </a:solidFill>
                <a:effectLst/>
                <a:latin typeface="SabonMTPro-Semibold"/>
              </a:rPr>
              <a:t>Customer education. </a:t>
            </a:r>
            <a:r>
              <a:rPr lang="en-US" sz="1800" b="0" i="0" dirty="0">
                <a:solidFill>
                  <a:srgbClr val="242021"/>
                </a:solidFill>
                <a:effectLst/>
                <a:latin typeface="SabonMTPro-Regular"/>
              </a:rPr>
              <a:t>Blogs are a great way to help current and potential customers understand and use your products and services. Doing so can also improve sales and support productivity by reducing the need for one-on-one communication.</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Word-of-mouth marketing. </a:t>
            </a:r>
            <a:r>
              <a:rPr lang="en-US" sz="1800" b="0" i="0" dirty="0">
                <a:solidFill>
                  <a:srgbClr val="242021"/>
                </a:solidFill>
                <a:effectLst/>
                <a:latin typeface="SabonMTPro-Regular"/>
              </a:rPr>
              <a:t>Bloggers and </a:t>
            </a:r>
            <a:r>
              <a:rPr lang="en-US" sz="1800" b="0" i="0" dirty="0" err="1">
                <a:solidFill>
                  <a:srgbClr val="242021"/>
                </a:solidFill>
                <a:effectLst/>
                <a:latin typeface="SabonMTPro-Regular"/>
              </a:rPr>
              <a:t>microbloggers</a:t>
            </a:r>
            <a:r>
              <a:rPr lang="en-US" sz="1800" b="0" i="0" dirty="0">
                <a:solidFill>
                  <a:srgbClr val="242021"/>
                </a:solidFill>
                <a:effectLst/>
                <a:latin typeface="SabonMTPro-Regular"/>
              </a:rPr>
              <a:t> often make a point of providing links to other blogs and websites that interest them, giving marketers a great opportunity to have their messages spread by enthusiasts. Word-of mouth marketing is often called </a:t>
            </a:r>
            <a:r>
              <a:rPr lang="en-US" sz="1800" b="0" i="1" dirty="0">
                <a:solidFill>
                  <a:srgbClr val="242021"/>
                </a:solidFill>
                <a:effectLst/>
                <a:latin typeface="SabonMTPro-Italic"/>
              </a:rPr>
              <a:t>viral marketing </a:t>
            </a:r>
            <a:r>
              <a:rPr lang="en-US" sz="1800" b="0" i="0" dirty="0">
                <a:solidFill>
                  <a:srgbClr val="242021"/>
                </a:solidFill>
                <a:effectLst/>
                <a:latin typeface="SabonMTPro-Regular"/>
              </a:rPr>
              <a:t>in reference to the transmission of messages in much the same way that biological viruses are transmitted from person to person. However, viral marketing is not really an accurate metaphor. As author Brian Solis puts it, “There is no such thing as viral marketing.” Real viruses spread from host to host on their own, whereas word-of-mouth marketing requires “hosts” to spread messages </a:t>
            </a:r>
            <a:r>
              <a:rPr lang="en-US" sz="1800" b="0" i="1" dirty="0">
                <a:solidFill>
                  <a:srgbClr val="242021"/>
                </a:solidFill>
                <a:effectLst/>
                <a:latin typeface="SabonMTPro-Italic"/>
              </a:rPr>
              <a:t>voluntarily</a:t>
            </a:r>
            <a:r>
              <a:rPr lang="en-US" sz="1800" b="0" i="0" dirty="0">
                <a:solidFill>
                  <a:srgbClr val="242021"/>
                </a:solidFill>
                <a:effectLst/>
                <a:latin typeface="SabonMTPro-Regular"/>
              </a:rPr>
              <a:t>. The distinction is critical because you need to give people a good reason—good content, in other words—to pass along your message.</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Influencing traditional media news coverage. </a:t>
            </a:r>
            <a:r>
              <a:rPr lang="en-US" sz="1800" b="0" i="0" dirty="0">
                <a:solidFill>
                  <a:srgbClr val="242021"/>
                </a:solidFill>
                <a:effectLst/>
                <a:latin typeface="SabonMTPro-Regular"/>
              </a:rPr>
              <a:t>According to the social media consultant Tamar Weinberg, “The more prolific bloggers who provide valuable and consistent content are often considered experts in their subject matter” and are often called upon when journalists need insights into various topics.25</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Community building. </a:t>
            </a:r>
            <a:r>
              <a:rPr lang="en-US" sz="1800" b="0" i="0" dirty="0">
                <a:solidFill>
                  <a:srgbClr val="242021"/>
                </a:solidFill>
                <a:effectLst/>
                <a:latin typeface="SabonMTPro-Regular"/>
              </a:rPr>
              <a:t>Blogging is a great way to connect people with similar interests, and popular bloggers often attract a community of readers who connect with one another through the commenting function.</a:t>
            </a:r>
            <a:r>
              <a:rPr lang="en-US" dirty="0"/>
              <a:t> </a:t>
            </a:r>
            <a:br>
              <a:rPr lang="en-US" dirty="0"/>
            </a:br>
            <a:endParaRPr lang="en-US" dirty="0"/>
          </a:p>
        </p:txBody>
      </p:sp>
    </p:spTree>
    <p:extLst>
      <p:ext uri="{BB962C8B-B14F-4D97-AF65-F5344CB8AC3E}">
        <p14:creationId xmlns:p14="http://schemas.microsoft.com/office/powerpoint/2010/main" val="39836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F0B83-582D-902D-C9A7-E8EE6F3CCD96}"/>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66104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E390-B7D9-B077-4B5C-95D54B4B40A8}"/>
              </a:ext>
            </a:extLst>
          </p:cNvPr>
          <p:cNvSpPr>
            <a:spLocks noGrp="1"/>
          </p:cNvSpPr>
          <p:nvPr>
            <p:ph type="title"/>
          </p:nvPr>
        </p:nvSpPr>
        <p:spPr/>
        <p:txBody>
          <a:bodyPr>
            <a:normAutofit/>
          </a:bodyPr>
          <a:lstStyle/>
          <a:p>
            <a:r>
              <a:rPr lang="en-US" sz="2400" b="1" i="0" dirty="0">
                <a:solidFill>
                  <a:srgbClr val="093B82"/>
                </a:solidFill>
                <a:effectLst/>
                <a:latin typeface="HelveticaNeueLTW1G-MdEx"/>
              </a:rPr>
              <a:t>Microblogging</a:t>
            </a:r>
            <a:r>
              <a:rPr lang="en-US" sz="3600" b="1" dirty="0"/>
              <a:t> </a:t>
            </a:r>
          </a:p>
        </p:txBody>
      </p:sp>
      <p:sp>
        <p:nvSpPr>
          <p:cNvPr id="3" name="Content Placeholder 2">
            <a:extLst>
              <a:ext uri="{FF2B5EF4-FFF2-40B4-BE49-F238E27FC236}">
                <a16:creationId xmlns:a16="http://schemas.microsoft.com/office/drawing/2014/main" id="{BDC89F17-D0CF-F2E6-DEA6-3C9F590204CF}"/>
              </a:ext>
            </a:extLst>
          </p:cNvPr>
          <p:cNvSpPr>
            <a:spLocks noGrp="1"/>
          </p:cNvSpPr>
          <p:nvPr>
            <p:ph idx="1"/>
          </p:nvPr>
        </p:nvSpPr>
        <p:spPr/>
        <p:txBody>
          <a:bodyPr/>
          <a:lstStyle/>
          <a:p>
            <a:r>
              <a:rPr lang="en-US" sz="1800" b="0" i="0" dirty="0">
                <a:solidFill>
                  <a:srgbClr val="242021"/>
                </a:solidFill>
                <a:effectLst/>
                <a:latin typeface="SabonMTPro-Regular"/>
              </a:rPr>
              <a:t>A </a:t>
            </a:r>
            <a:r>
              <a:rPr lang="en-US" sz="1800" b="1" i="0" dirty="0">
                <a:solidFill>
                  <a:srgbClr val="242021"/>
                </a:solidFill>
                <a:effectLst/>
                <a:latin typeface="SabonMTPro-Semibold"/>
              </a:rPr>
              <a:t>microblog </a:t>
            </a:r>
            <a:r>
              <a:rPr lang="en-US" sz="1800" b="0" i="0" dirty="0">
                <a:solidFill>
                  <a:srgbClr val="242021"/>
                </a:solidFill>
                <a:effectLst/>
                <a:latin typeface="SabonMTPro-Regular"/>
              </a:rPr>
              <a:t>is a variation on blogging in which messages are sharply restricted to specific character counts. Twitter is the best known of these systems, but many others exist. Some companies have private microblogging systems for internal use only, either as standalone services or as part of broader collaboration systems.</a:t>
            </a:r>
            <a:r>
              <a:rPr lang="en-US" dirty="0"/>
              <a:t> </a:t>
            </a:r>
            <a:br>
              <a:rPr lang="en-US" dirty="0"/>
            </a:br>
            <a:endParaRPr lang="en-US" dirty="0"/>
          </a:p>
        </p:txBody>
      </p:sp>
    </p:spTree>
    <p:extLst>
      <p:ext uri="{BB962C8B-B14F-4D97-AF65-F5344CB8AC3E}">
        <p14:creationId xmlns:p14="http://schemas.microsoft.com/office/powerpoint/2010/main" val="57063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F63907-268D-F00A-BD76-4278CB2E0CA7}"/>
              </a:ext>
            </a:extLst>
          </p:cNvPr>
          <p:cNvPicPr>
            <a:picLocks noChangeAspect="1"/>
          </p:cNvPicPr>
          <p:nvPr/>
        </p:nvPicPr>
        <p:blipFill>
          <a:blip r:embed="rId2"/>
          <a:stretch>
            <a:fillRect/>
          </a:stretch>
        </p:blipFill>
        <p:spPr>
          <a:xfrm>
            <a:off x="182880" y="0"/>
            <a:ext cx="9230644" cy="6858000"/>
          </a:xfrm>
          <a:prstGeom prst="rect">
            <a:avLst/>
          </a:prstGeom>
        </p:spPr>
      </p:pic>
    </p:spTree>
    <p:extLst>
      <p:ext uri="{BB962C8B-B14F-4D97-AF65-F5344CB8AC3E}">
        <p14:creationId xmlns:p14="http://schemas.microsoft.com/office/powerpoint/2010/main" val="1795889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70CBE6-8F5B-16A5-5AE6-0A37109BACA0}"/>
              </a:ext>
            </a:extLst>
          </p:cNvPr>
          <p:cNvPicPr>
            <a:picLocks noChangeAspect="1"/>
          </p:cNvPicPr>
          <p:nvPr/>
        </p:nvPicPr>
        <p:blipFill>
          <a:blip r:embed="rId2"/>
          <a:stretch>
            <a:fillRect/>
          </a:stretch>
        </p:blipFill>
        <p:spPr>
          <a:xfrm>
            <a:off x="644434" y="0"/>
            <a:ext cx="10641875" cy="6858000"/>
          </a:xfrm>
          <a:prstGeom prst="rect">
            <a:avLst/>
          </a:prstGeom>
        </p:spPr>
      </p:pic>
    </p:spTree>
    <p:extLst>
      <p:ext uri="{BB962C8B-B14F-4D97-AF65-F5344CB8AC3E}">
        <p14:creationId xmlns:p14="http://schemas.microsoft.com/office/powerpoint/2010/main" val="352490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DACA-A2B0-0EC6-68C3-C8EEF1812145}"/>
              </a:ext>
            </a:extLst>
          </p:cNvPr>
          <p:cNvSpPr>
            <a:spLocks noGrp="1"/>
          </p:cNvSpPr>
          <p:nvPr>
            <p:ph type="title"/>
          </p:nvPr>
        </p:nvSpPr>
        <p:spPr/>
        <p:txBody>
          <a:bodyPr/>
          <a:lstStyle/>
          <a:p>
            <a:r>
              <a:rPr lang="en-US" sz="1800" b="0" i="0" dirty="0">
                <a:solidFill>
                  <a:srgbClr val="093B82"/>
                </a:solidFill>
                <a:effectLst/>
                <a:latin typeface="HelveticaNeueLTW1G-MdEx"/>
              </a:rPr>
              <a:t>Wikis</a:t>
            </a:r>
            <a:r>
              <a:rPr lang="en-US" dirty="0"/>
              <a:t> </a:t>
            </a:r>
            <a:br>
              <a:rPr lang="en-US" dirty="0"/>
            </a:br>
            <a:endParaRPr lang="en-US" dirty="0"/>
          </a:p>
        </p:txBody>
      </p:sp>
      <p:sp>
        <p:nvSpPr>
          <p:cNvPr id="3" name="Content Placeholder 2">
            <a:extLst>
              <a:ext uri="{FF2B5EF4-FFF2-40B4-BE49-F238E27FC236}">
                <a16:creationId xmlns:a16="http://schemas.microsoft.com/office/drawing/2014/main" id="{9922B9CA-0E83-0629-2992-E303371C5498}"/>
              </a:ext>
            </a:extLst>
          </p:cNvPr>
          <p:cNvSpPr>
            <a:spLocks noGrp="1"/>
          </p:cNvSpPr>
          <p:nvPr>
            <p:ph idx="1"/>
          </p:nvPr>
        </p:nvSpPr>
        <p:spPr/>
        <p:txBody>
          <a:bodyPr/>
          <a:lstStyle/>
          <a:p>
            <a:r>
              <a:rPr lang="en-US" sz="1800" b="0" i="0" dirty="0">
                <a:solidFill>
                  <a:srgbClr val="242021"/>
                </a:solidFill>
                <a:effectLst/>
                <a:latin typeface="SabonMTPro-Regular"/>
              </a:rPr>
              <a:t>Using wikis is a great way for teams and other groups to collaborate on writing projects, from brief articles to long reports and reference works. The benefits of wikis are compelling, but they do require a unique approach to writing.</a:t>
            </a:r>
            <a:r>
              <a:rPr lang="en-US" dirty="0"/>
              <a:t> </a:t>
            </a:r>
            <a:br>
              <a:rPr lang="en-US" dirty="0"/>
            </a:br>
            <a:endParaRPr lang="en-US" dirty="0"/>
          </a:p>
        </p:txBody>
      </p:sp>
    </p:spTree>
    <p:extLst>
      <p:ext uri="{BB962C8B-B14F-4D97-AF65-F5344CB8AC3E}">
        <p14:creationId xmlns:p14="http://schemas.microsoft.com/office/powerpoint/2010/main" val="78276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sz="1800" b="1" i="0" dirty="0">
                <a:solidFill>
                  <a:srgbClr val="093B82"/>
                </a:solidFill>
                <a:effectLst/>
                <a:latin typeface="HelveticaNeueLTW1G-MdEx"/>
              </a:rPr>
              <a:t>Writing Strategies for Social Media</a:t>
            </a:r>
            <a:r>
              <a:rPr lang="en-US" b="1" dirty="0"/>
              <a:t> </a:t>
            </a:r>
          </a:p>
        </p:txBody>
      </p:sp>
      <p:sp>
        <p:nvSpPr>
          <p:cNvPr id="5" name="Content Placeholder 4">
            <a:extLst>
              <a:ext uri="{FF2B5EF4-FFF2-40B4-BE49-F238E27FC236}">
                <a16:creationId xmlns:a16="http://schemas.microsoft.com/office/drawing/2014/main" id="{6B678BB5-87E8-1F93-B5C6-D25FCFD27477}"/>
              </a:ext>
            </a:extLst>
          </p:cNvPr>
          <p:cNvSpPr>
            <a:spLocks noGrp="1"/>
          </p:cNvSpPr>
          <p:nvPr>
            <p:ph idx="1"/>
          </p:nvPr>
        </p:nvSpPr>
        <p:spPr/>
        <p:txBody>
          <a:bodyPr>
            <a:normAutofit fontScale="77500" lnSpcReduction="20000"/>
          </a:bodyPr>
          <a:lstStyle/>
          <a:p>
            <a:r>
              <a:rPr lang="en-US" sz="1800" b="0" i="0" dirty="0">
                <a:solidFill>
                  <a:srgbClr val="242021"/>
                </a:solidFill>
                <a:effectLst/>
                <a:latin typeface="SabonMTPro-Regular"/>
              </a:rPr>
              <a:t>Social media have changed the relationship between sender and receiver, so the nature of the messages needs to change as well. Whether you’re writing a blog or posting a product demonstration video to YouTube, consider these tips for creating successful content for social media:</a:t>
            </a:r>
            <a:r>
              <a:rPr lang="en-US" dirty="0"/>
              <a:t> </a:t>
            </a:r>
          </a:p>
          <a:p>
            <a:r>
              <a:rPr lang="en-US" sz="1800" b="1" i="0" dirty="0">
                <a:solidFill>
                  <a:srgbClr val="242021"/>
                </a:solidFill>
                <a:effectLst/>
                <a:latin typeface="SabonMTPro-Semibold"/>
              </a:rPr>
              <a:t>Remember that it’s a conversation, not a lecture or a sales pitch.</a:t>
            </a:r>
            <a:r>
              <a:rPr lang="en-US" dirty="0"/>
              <a:t> </a:t>
            </a:r>
          </a:p>
          <a:p>
            <a:r>
              <a:rPr lang="en-US" sz="1800" b="1" i="0" dirty="0">
                <a:solidFill>
                  <a:srgbClr val="242021"/>
                </a:solidFill>
                <a:effectLst/>
                <a:latin typeface="SabonMTPro-Semibold"/>
              </a:rPr>
              <a:t>Write informally but not carelessly.</a:t>
            </a:r>
            <a:endParaRPr lang="en-US" dirty="0"/>
          </a:p>
          <a:p>
            <a:r>
              <a:rPr lang="en-US" sz="1800" b="1" i="0" dirty="0">
                <a:solidFill>
                  <a:srgbClr val="242021"/>
                </a:solidFill>
                <a:effectLst/>
                <a:latin typeface="SabonMTPro-Semibold"/>
              </a:rPr>
              <a:t>Create concise, specific, and informative headlines. </a:t>
            </a:r>
          </a:p>
          <a:p>
            <a:r>
              <a:rPr lang="en-US" sz="1800" b="1" i="0" dirty="0">
                <a:solidFill>
                  <a:srgbClr val="242021"/>
                </a:solidFill>
                <a:effectLst/>
                <a:latin typeface="SabonMTPro-Semibold"/>
              </a:rPr>
              <a:t>Get involved and stay involved.</a:t>
            </a:r>
            <a:r>
              <a:rPr lang="en-US" dirty="0"/>
              <a:t> </a:t>
            </a:r>
          </a:p>
          <a:p>
            <a:r>
              <a:rPr lang="en-US" sz="1800" b="1" i="0" dirty="0">
                <a:solidFill>
                  <a:srgbClr val="242021"/>
                </a:solidFill>
                <a:effectLst/>
                <a:latin typeface="SabonMTPro-Semibold"/>
              </a:rPr>
              <a:t>If you need to promote something, do so indirectly.</a:t>
            </a:r>
            <a:r>
              <a:rPr lang="en-US" dirty="0"/>
              <a:t> </a:t>
            </a:r>
          </a:p>
          <a:p>
            <a:r>
              <a:rPr lang="en-US" sz="1800" b="1" i="0" dirty="0">
                <a:solidFill>
                  <a:srgbClr val="242021"/>
                </a:solidFill>
                <a:effectLst/>
                <a:latin typeface="SabonMTPro-Semibold"/>
              </a:rPr>
              <a:t>Think before you post!</a:t>
            </a:r>
            <a:r>
              <a:rPr lang="en-US" dirty="0"/>
              <a:t> </a:t>
            </a:r>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2D48-FD9F-BF48-D6C2-BBF4DF366EFB}"/>
              </a:ext>
            </a:extLst>
          </p:cNvPr>
          <p:cNvSpPr>
            <a:spLocks noGrp="1"/>
          </p:cNvSpPr>
          <p:nvPr>
            <p:ph type="title"/>
          </p:nvPr>
        </p:nvSpPr>
        <p:spPr/>
        <p:txBody>
          <a:bodyPr/>
          <a:lstStyle/>
          <a:p>
            <a:r>
              <a:rPr lang="en-US" sz="1800" b="1" i="0" dirty="0" err="1">
                <a:solidFill>
                  <a:srgbClr val="F58121"/>
                </a:solidFill>
                <a:effectLst/>
                <a:latin typeface="HelveticaNeueLTW1G-BdEx"/>
              </a:rPr>
              <a:t>UnDERSTAnDIng</a:t>
            </a:r>
            <a:r>
              <a:rPr lang="en-US" sz="1800" b="1" i="0" dirty="0">
                <a:solidFill>
                  <a:srgbClr val="F58121"/>
                </a:solidFill>
                <a:effectLst/>
                <a:latin typeface="HelveticaNeueLTW1G-BdEx"/>
              </a:rPr>
              <a:t> </a:t>
            </a:r>
            <a:r>
              <a:rPr lang="en-US" sz="1800" b="1" i="0" dirty="0" err="1">
                <a:solidFill>
                  <a:srgbClr val="F58121"/>
                </a:solidFill>
                <a:effectLst/>
                <a:latin typeface="HelveticaNeueLTW1G-BdEx"/>
              </a:rPr>
              <a:t>ThE</a:t>
            </a:r>
            <a:r>
              <a:rPr lang="en-US" sz="1800" b="1" i="0" dirty="0">
                <a:solidFill>
                  <a:srgbClr val="F58121"/>
                </a:solidFill>
                <a:effectLst/>
                <a:latin typeface="HelveticaNeueLTW1G-BdEx"/>
              </a:rPr>
              <a:t> </a:t>
            </a:r>
            <a:r>
              <a:rPr lang="en-US" sz="1800" b="1" i="0" dirty="0" err="1">
                <a:solidFill>
                  <a:srgbClr val="F58121"/>
                </a:solidFill>
                <a:effectLst/>
                <a:latin typeface="HelveticaNeueLTW1G-BdEx"/>
              </a:rPr>
              <a:t>wIkI</a:t>
            </a:r>
            <a:r>
              <a:rPr lang="en-US" sz="1800" b="1" i="0" dirty="0">
                <a:solidFill>
                  <a:srgbClr val="F58121"/>
                </a:solidFill>
                <a:effectLst/>
                <a:latin typeface="HelveticaNeueLTW1G-BdEx"/>
              </a:rPr>
              <a:t> </a:t>
            </a:r>
            <a:r>
              <a:rPr lang="en-US" sz="1800" b="1" i="0" dirty="0" err="1">
                <a:solidFill>
                  <a:srgbClr val="F58121"/>
                </a:solidFill>
                <a:effectLst/>
                <a:latin typeface="HelveticaNeueLTW1G-BdEx"/>
              </a:rPr>
              <a:t>PhILoSoPhy</a:t>
            </a:r>
            <a:r>
              <a:rPr lang="en-US" b="1" dirty="0"/>
              <a:t> </a:t>
            </a:r>
          </a:p>
        </p:txBody>
      </p:sp>
      <p:sp>
        <p:nvSpPr>
          <p:cNvPr id="3" name="Content Placeholder 2">
            <a:extLst>
              <a:ext uri="{FF2B5EF4-FFF2-40B4-BE49-F238E27FC236}">
                <a16:creationId xmlns:a16="http://schemas.microsoft.com/office/drawing/2014/main" id="{77E2309F-D43B-4CDE-1A45-9AA141E587DA}"/>
              </a:ext>
            </a:extLst>
          </p:cNvPr>
          <p:cNvSpPr>
            <a:spLocks noGrp="1"/>
          </p:cNvSpPr>
          <p:nvPr>
            <p:ph idx="1"/>
          </p:nvPr>
        </p:nvSpPr>
        <p:spPr/>
        <p:txBody>
          <a:bodyPr>
            <a:normAutofit lnSpcReduction="10000"/>
          </a:bodyPr>
          <a:lstStyle/>
          <a:p>
            <a:pPr marL="0" indent="0">
              <a:buNone/>
            </a:pPr>
            <a:r>
              <a:rPr lang="en-US" sz="1800" b="0" i="0" dirty="0">
                <a:solidFill>
                  <a:srgbClr val="242021"/>
                </a:solidFill>
                <a:effectLst/>
                <a:latin typeface="SabonMTPro-Regular"/>
              </a:rPr>
              <a:t>To be a valuable wiki contributor, keep these points in mind:34</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Let go of traditional expectations of authorship, including individual recognition and control.</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Encourage all team members to improve each other’s work.</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Use page templates and other formatting options to make sure your content matches the rest of the wiki.</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Many wikis provide both editing and commenting capabilities, and participants should use the appropriate tool for each. In other words, don’t insert comments or questions into the main content; use the “talk page” or other commenting feature if you want to discuss the content.</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Take advantage of the </a:t>
            </a:r>
            <a:r>
              <a:rPr lang="en-US" sz="1800" b="0" i="1" dirty="0">
                <a:solidFill>
                  <a:srgbClr val="242021"/>
                </a:solidFill>
                <a:effectLst/>
                <a:latin typeface="SabonMTPro-Italic"/>
              </a:rPr>
              <a:t>sandbox</a:t>
            </a:r>
            <a:r>
              <a:rPr lang="en-US" sz="1800" b="0" i="0" dirty="0">
                <a:solidFill>
                  <a:srgbClr val="242021"/>
                </a:solidFill>
                <a:effectLst/>
                <a:latin typeface="SabonMTPro-Regular"/>
              </a:rPr>
              <a:t>, if available; this is a “safe,” nonpublished section of the wiki where team members can practice editing and writing.</a:t>
            </a:r>
            <a:r>
              <a:rPr lang="en-US" dirty="0"/>
              <a:t> </a:t>
            </a:r>
            <a:br>
              <a:rPr lang="en-US" dirty="0"/>
            </a:br>
            <a:endParaRPr lang="en-US" dirty="0"/>
          </a:p>
        </p:txBody>
      </p:sp>
    </p:spTree>
    <p:extLst>
      <p:ext uri="{BB962C8B-B14F-4D97-AF65-F5344CB8AC3E}">
        <p14:creationId xmlns:p14="http://schemas.microsoft.com/office/powerpoint/2010/main" val="214612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256B-879B-495E-C520-5C8A314E9B0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ECD00B1-513F-926C-B05D-B057C34A8B7B}"/>
              </a:ext>
            </a:extLst>
          </p:cNvPr>
          <p:cNvSpPr>
            <a:spLocks noGrp="1"/>
          </p:cNvSpPr>
          <p:nvPr>
            <p:ph idx="1"/>
          </p:nvPr>
        </p:nvSpPr>
        <p:spPr>
          <a:xfrm>
            <a:off x="581192" y="2340863"/>
            <a:ext cx="11029615" cy="4382153"/>
          </a:xfrm>
        </p:spPr>
        <p:txBody>
          <a:bodyPr>
            <a:normAutofit/>
          </a:bodyPr>
          <a:lstStyle/>
          <a:p>
            <a:pPr marL="0" indent="0" algn="just">
              <a:buNone/>
            </a:pPr>
            <a:r>
              <a:rPr lang="en-US" sz="2400" b="1" i="0" dirty="0">
                <a:solidFill>
                  <a:srgbClr val="242021"/>
                </a:solidFill>
                <a:effectLst/>
                <a:latin typeface="SabonMTPro-Semibold"/>
              </a:rPr>
              <a:t>Media Skills: Social </a:t>
            </a:r>
            <a:r>
              <a:rPr lang="en-US" sz="2400" b="1" i="0">
                <a:solidFill>
                  <a:srgbClr val="242021"/>
                </a:solidFill>
                <a:effectLst/>
                <a:latin typeface="SabonMTPro-Semibold"/>
              </a:rPr>
              <a:t>Networking </a:t>
            </a:r>
            <a:r>
              <a:rPr lang="en-US" sz="2400" i="0">
                <a:solidFill>
                  <a:srgbClr val="242021"/>
                </a:solidFill>
                <a:effectLst/>
                <a:latin typeface="SabonMTPro-Regular"/>
              </a:rPr>
              <a:t>Pick </a:t>
            </a:r>
            <a:r>
              <a:rPr lang="en-US" sz="2400" i="0" dirty="0">
                <a:solidFill>
                  <a:srgbClr val="242021"/>
                </a:solidFill>
                <a:effectLst/>
                <a:latin typeface="SabonMTPro-Regular"/>
              </a:rPr>
              <a:t>a company in any industry that interests you. Imagine you are doing strategic planning for this firm, and identify one of your company’s key competitors. (Hint: You can use the free listings on </a:t>
            </a:r>
            <a:r>
              <a:rPr lang="en-US" sz="2400" i="0" dirty="0">
                <a:solidFill>
                  <a:srgbClr val="093B82"/>
                </a:solidFill>
                <a:effectLst/>
                <a:latin typeface="SabonMTPro-Semibold"/>
              </a:rPr>
              <a:t>www.hoovers.com </a:t>
            </a:r>
            <a:r>
              <a:rPr lang="en-US" sz="2400" i="0" dirty="0">
                <a:solidFill>
                  <a:srgbClr val="242021"/>
                </a:solidFill>
                <a:effectLst/>
                <a:latin typeface="SabonMTPro-Regular"/>
              </a:rPr>
              <a:t>to find several top competitors for most medium-size and large companies in the United States.) Now search through social media sources to find three strategically relevant pieces of information about this competitor, such as the hiring of a new executive, the launch of a major new product, or a significant problem of some kind. In a post on your class blog, identify the information you found and the sources you used. (If you can’t find useful information, pick another firm or try another industry.)</a:t>
            </a:r>
            <a:r>
              <a:rPr lang="en-US" sz="2000" dirty="0"/>
              <a:t> </a:t>
            </a:r>
            <a:br>
              <a:rPr lang="en-US" sz="2000" dirty="0"/>
            </a:br>
            <a:endParaRPr lang="en-US" sz="2000" dirty="0"/>
          </a:p>
        </p:txBody>
      </p:sp>
    </p:spTree>
    <p:extLst>
      <p:ext uri="{BB962C8B-B14F-4D97-AF65-F5344CB8AC3E}">
        <p14:creationId xmlns:p14="http://schemas.microsoft.com/office/powerpoint/2010/main" val="383248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C837-8E37-D1D0-ED02-C7745BFD253B}"/>
              </a:ext>
            </a:extLst>
          </p:cNvPr>
          <p:cNvSpPr>
            <a:spLocks noGrp="1"/>
          </p:cNvSpPr>
          <p:nvPr>
            <p:ph type="title"/>
          </p:nvPr>
        </p:nvSpPr>
        <p:spPr/>
        <p:txBody>
          <a:bodyPr/>
          <a:lstStyle/>
          <a:p>
            <a:r>
              <a:rPr lang="en-US" sz="1800" b="1" i="0" dirty="0">
                <a:solidFill>
                  <a:srgbClr val="093B82"/>
                </a:solidFill>
                <a:effectLst/>
                <a:latin typeface="HelveticaNeueLTW1G-MdEx"/>
              </a:rPr>
              <a:t>Social networks</a:t>
            </a:r>
            <a:r>
              <a:rPr lang="en-US" b="1" dirty="0"/>
              <a:t> </a:t>
            </a:r>
          </a:p>
        </p:txBody>
      </p:sp>
      <p:sp>
        <p:nvSpPr>
          <p:cNvPr id="3" name="Content Placeholder 2">
            <a:extLst>
              <a:ext uri="{FF2B5EF4-FFF2-40B4-BE49-F238E27FC236}">
                <a16:creationId xmlns:a16="http://schemas.microsoft.com/office/drawing/2014/main" id="{31CD5EE8-9C51-08AE-5323-C3039A3DBECB}"/>
              </a:ext>
            </a:extLst>
          </p:cNvPr>
          <p:cNvSpPr>
            <a:spLocks noGrp="1"/>
          </p:cNvSpPr>
          <p:nvPr>
            <p:ph idx="1"/>
          </p:nvPr>
        </p:nvSpPr>
        <p:spPr/>
        <p:txBody>
          <a:bodyPr>
            <a:normAutofit lnSpcReduction="10000"/>
          </a:bodyPr>
          <a:lstStyle/>
          <a:p>
            <a:r>
              <a:rPr lang="en-US" sz="1800" b="1" i="0" dirty="0">
                <a:solidFill>
                  <a:srgbClr val="242021"/>
                </a:solidFill>
                <a:effectLst/>
                <a:latin typeface="SabonMTPro-Semibold"/>
              </a:rPr>
              <a:t>Public, general-purpose networks. </a:t>
            </a:r>
            <a:r>
              <a:rPr lang="en-US" sz="1800" b="0" i="0" dirty="0">
                <a:solidFill>
                  <a:srgbClr val="242021"/>
                </a:solidFill>
                <a:effectLst/>
                <a:latin typeface="SabonMTPro-Regular"/>
              </a:rPr>
              <a:t>Facebook and Google</a:t>
            </a:r>
            <a:r>
              <a:rPr lang="en-US" sz="1800" b="0" i="0" dirty="0">
                <a:solidFill>
                  <a:srgbClr val="242021"/>
                </a:solidFill>
                <a:effectLst/>
                <a:latin typeface="PearsonMATHPRO02"/>
              </a:rPr>
              <a:t>+ </a:t>
            </a:r>
            <a:r>
              <a:rPr lang="en-US" sz="1800" b="0" i="0" dirty="0">
                <a:solidFill>
                  <a:srgbClr val="242021"/>
                </a:solidFill>
                <a:effectLst/>
                <a:latin typeface="SabonMTPro-Regular"/>
              </a:rPr>
              <a:t>are the largest and best known of these networks. </a:t>
            </a:r>
          </a:p>
          <a:p>
            <a:r>
              <a:rPr lang="en-US" sz="1800" b="1" i="0" dirty="0">
                <a:solidFill>
                  <a:srgbClr val="242021"/>
                </a:solidFill>
                <a:effectLst/>
                <a:latin typeface="SabonMTPro-Semibold"/>
              </a:rPr>
              <a:t>Public, specialized networks. </a:t>
            </a:r>
            <a:r>
              <a:rPr lang="en-US" sz="1800" b="0" i="0" dirty="0">
                <a:solidFill>
                  <a:srgbClr val="242021"/>
                </a:solidFill>
                <a:effectLst/>
                <a:latin typeface="SabonMTPro-Regular"/>
              </a:rPr>
              <a:t>Whereas Facebook and Google</a:t>
            </a:r>
            <a:r>
              <a:rPr lang="en-US" sz="1800" b="0" i="0" dirty="0">
                <a:solidFill>
                  <a:srgbClr val="242021"/>
                </a:solidFill>
                <a:effectLst/>
                <a:latin typeface="PearsonMATHPRO02"/>
              </a:rPr>
              <a:t>+ </a:t>
            </a:r>
            <a:r>
              <a:rPr lang="en-US" sz="1800" b="0" i="0" dirty="0">
                <a:solidFill>
                  <a:srgbClr val="242021"/>
                </a:solidFill>
                <a:effectLst/>
                <a:latin typeface="SabonMTPro-Regular"/>
              </a:rPr>
              <a:t>serve a wide variety of personal and professional needs, other networks focus on a particular function or a particular audience.</a:t>
            </a:r>
            <a:r>
              <a:rPr lang="en-US" dirty="0"/>
              <a:t> </a:t>
            </a:r>
            <a:r>
              <a:rPr lang="en-US" sz="1800" b="0" i="0" dirty="0">
                <a:solidFill>
                  <a:srgbClr val="242021"/>
                </a:solidFill>
                <a:effectLst/>
                <a:latin typeface="SabonMTPro-Regular"/>
              </a:rPr>
              <a:t>The most widely known is LinkedIn, with its emphasis on </a:t>
            </a:r>
            <a:r>
              <a:rPr lang="en-US" sz="1800" b="0" i="0" dirty="0" err="1">
                <a:solidFill>
                  <a:srgbClr val="242021"/>
                </a:solidFill>
                <a:effectLst/>
                <a:latin typeface="SabonMTPro-Regular"/>
              </a:rPr>
              <a:t>careerand</a:t>
            </a:r>
            <a:r>
              <a:rPr lang="en-US" sz="1800" b="0" i="0" dirty="0">
                <a:solidFill>
                  <a:srgbClr val="242021"/>
                </a:solidFill>
                <a:effectLst/>
                <a:latin typeface="SabonMTPro-Regular"/>
              </a:rPr>
              <a:t> sales-related networking.</a:t>
            </a:r>
            <a:r>
              <a:rPr lang="en-US" dirty="0"/>
              <a:t> </a:t>
            </a:r>
          </a:p>
          <a:p>
            <a:r>
              <a:rPr lang="en-US" sz="1800" b="1" i="0" dirty="0">
                <a:solidFill>
                  <a:srgbClr val="242021"/>
                </a:solidFill>
                <a:effectLst/>
                <a:latin typeface="SabonMTPro-Semibold"/>
              </a:rPr>
              <a:t>Private networks. </a:t>
            </a:r>
            <a:r>
              <a:rPr lang="en-US" sz="1800" b="0" i="0" dirty="0">
                <a:solidFill>
                  <a:srgbClr val="242021"/>
                </a:solidFill>
                <a:effectLst/>
                <a:latin typeface="SabonMTPro-Regular"/>
              </a:rPr>
              <a:t>Some companies have built private social networks for internal use, either as standalone systems or as part of broader collaboration and communication systems. The Red Robin restaurant chain, for example, uses the Yammer social network to share information across the organization nationwide and up and down the corporate ladder. </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68820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2987-D4FE-71CF-80F3-00ED5A0AB94F}"/>
              </a:ext>
            </a:extLst>
          </p:cNvPr>
          <p:cNvSpPr>
            <a:spLocks noGrp="1"/>
          </p:cNvSpPr>
          <p:nvPr>
            <p:ph type="title"/>
          </p:nvPr>
        </p:nvSpPr>
        <p:spPr/>
        <p:txBody>
          <a:bodyPr/>
          <a:lstStyle/>
          <a:p>
            <a:r>
              <a:rPr lang="en-US" sz="1800" b="1" i="1" dirty="0">
                <a:solidFill>
                  <a:srgbClr val="F04D22"/>
                </a:solidFill>
                <a:effectLst/>
                <a:latin typeface="GillSansMTPro-HeavyItalic"/>
              </a:rPr>
              <a:t>BUSINESS COMMUNICATORS INNOVATING WITH SOCIAL MEDIA</a:t>
            </a:r>
            <a:r>
              <a:rPr lang="en-US" b="1" dirty="0"/>
              <a:t> </a:t>
            </a:r>
          </a:p>
        </p:txBody>
      </p:sp>
      <p:sp>
        <p:nvSpPr>
          <p:cNvPr id="3" name="Content Placeholder 2">
            <a:extLst>
              <a:ext uri="{FF2B5EF4-FFF2-40B4-BE49-F238E27FC236}">
                <a16:creationId xmlns:a16="http://schemas.microsoft.com/office/drawing/2014/main" id="{9B4BB5A4-E767-EC99-0359-DB93BC71A05F}"/>
              </a:ext>
            </a:extLst>
          </p:cNvPr>
          <p:cNvSpPr>
            <a:spLocks noGrp="1"/>
          </p:cNvSpPr>
          <p:nvPr>
            <p:ph idx="1"/>
          </p:nvPr>
        </p:nvSpPr>
        <p:spPr/>
        <p:txBody>
          <a:bodyPr/>
          <a:lstStyle/>
          <a:p>
            <a:r>
              <a:rPr lang="en-US" sz="1800" b="0" i="0" dirty="0">
                <a:solidFill>
                  <a:srgbClr val="242021"/>
                </a:solidFill>
                <a:effectLst/>
                <a:latin typeface="HelveticaNeueLTW1G-Lt"/>
              </a:rPr>
              <a:t>Companies in virtually every industry use social media and continue to experiment with new ways to connect with customers and other stakeholders. From offering helpful tips on using products to helping customers meet each other, these companies show the enormous range of possibilities that new media continue to bring to business communication.</a:t>
            </a:r>
            <a:r>
              <a:rPr lang="en-US" dirty="0"/>
              <a:t> </a:t>
            </a:r>
            <a:br>
              <a:rPr lang="en-US" dirty="0"/>
            </a:br>
            <a:endParaRPr lang="en-US" dirty="0"/>
          </a:p>
        </p:txBody>
      </p:sp>
    </p:spTree>
    <p:extLst>
      <p:ext uri="{BB962C8B-B14F-4D97-AF65-F5344CB8AC3E}">
        <p14:creationId xmlns:p14="http://schemas.microsoft.com/office/powerpoint/2010/main" val="18733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6E0B-38AE-BFFD-1D7F-6BAABCB4D6B5}"/>
              </a:ext>
            </a:extLst>
          </p:cNvPr>
          <p:cNvSpPr>
            <a:spLocks noGrp="1"/>
          </p:cNvSpPr>
          <p:nvPr>
            <p:ph type="title"/>
          </p:nvPr>
        </p:nvSpPr>
        <p:spPr>
          <a:xfrm>
            <a:off x="581192" y="702156"/>
            <a:ext cx="11029616" cy="830553"/>
          </a:xfrm>
        </p:spPr>
        <p:txBody>
          <a:bodyPr/>
          <a:lstStyle/>
          <a:p>
            <a:r>
              <a:rPr lang="en-US" sz="1800" b="1" i="0" dirty="0">
                <a:solidFill>
                  <a:srgbClr val="093B82"/>
                </a:solidFill>
                <a:effectLst/>
                <a:latin typeface="HelveticaNeueLTW1G-Bd"/>
              </a:rPr>
              <a:t>Recruiting and Business-Focused Social Networks</a:t>
            </a:r>
            <a:r>
              <a:rPr lang="en-US" dirty="0"/>
              <a:t> </a:t>
            </a:r>
          </a:p>
        </p:txBody>
      </p:sp>
      <p:sp>
        <p:nvSpPr>
          <p:cNvPr id="3" name="Content Placeholder 2">
            <a:extLst>
              <a:ext uri="{FF2B5EF4-FFF2-40B4-BE49-F238E27FC236}">
                <a16:creationId xmlns:a16="http://schemas.microsoft.com/office/drawing/2014/main" id="{2EA23A14-E577-3E06-E532-9553B5ABF46A}"/>
              </a:ext>
            </a:extLst>
          </p:cNvPr>
          <p:cNvSpPr>
            <a:spLocks noGrp="1"/>
          </p:cNvSpPr>
          <p:nvPr>
            <p:ph idx="1"/>
          </p:nvPr>
        </p:nvSpPr>
        <p:spPr>
          <a:xfrm>
            <a:off x="581191" y="1800933"/>
            <a:ext cx="11029615" cy="733262"/>
          </a:xfrm>
        </p:spPr>
        <p:txBody>
          <a:bodyPr/>
          <a:lstStyle/>
          <a:p>
            <a:pPr marL="0" indent="0">
              <a:buNone/>
            </a:pPr>
            <a:r>
              <a:rPr lang="en-US" sz="1800" b="0" i="0" dirty="0" err="1">
                <a:solidFill>
                  <a:srgbClr val="242021"/>
                </a:solidFill>
                <a:effectLst/>
                <a:latin typeface="SabonMTPro-Regular"/>
              </a:rPr>
              <a:t>Marketo</a:t>
            </a:r>
            <a:r>
              <a:rPr lang="en-US" sz="1800" b="0" i="0" dirty="0">
                <a:solidFill>
                  <a:srgbClr val="242021"/>
                </a:solidFill>
                <a:effectLst/>
                <a:latin typeface="SabonMTPro-Regular"/>
              </a:rPr>
              <a:t>, a developer of digital marketing software, maintains a profile in LinkedIn, as do hundreds of its employees.</a:t>
            </a:r>
            <a:r>
              <a:rPr lang="en-US" dirty="0"/>
              <a:t> </a:t>
            </a:r>
            <a:br>
              <a:rPr lang="en-US" dirty="0"/>
            </a:br>
            <a:endParaRPr lang="en-US" dirty="0"/>
          </a:p>
        </p:txBody>
      </p:sp>
      <p:pic>
        <p:nvPicPr>
          <p:cNvPr id="5" name="Picture 4">
            <a:extLst>
              <a:ext uri="{FF2B5EF4-FFF2-40B4-BE49-F238E27FC236}">
                <a16:creationId xmlns:a16="http://schemas.microsoft.com/office/drawing/2014/main" id="{7719667D-FD81-2E45-61C0-F61585BE0FB8}"/>
              </a:ext>
            </a:extLst>
          </p:cNvPr>
          <p:cNvPicPr>
            <a:picLocks noChangeAspect="1"/>
          </p:cNvPicPr>
          <p:nvPr/>
        </p:nvPicPr>
        <p:blipFill>
          <a:blip r:embed="rId2"/>
          <a:stretch>
            <a:fillRect/>
          </a:stretch>
        </p:blipFill>
        <p:spPr>
          <a:xfrm>
            <a:off x="4162697" y="2325189"/>
            <a:ext cx="4109765" cy="4532811"/>
          </a:xfrm>
          <a:prstGeom prst="rect">
            <a:avLst/>
          </a:prstGeom>
        </p:spPr>
      </p:pic>
    </p:spTree>
    <p:extLst>
      <p:ext uri="{BB962C8B-B14F-4D97-AF65-F5344CB8AC3E}">
        <p14:creationId xmlns:p14="http://schemas.microsoft.com/office/powerpoint/2010/main" val="418136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C116-4E17-E1EB-2F2B-9D0CD93A12BE}"/>
              </a:ext>
            </a:extLst>
          </p:cNvPr>
          <p:cNvSpPr>
            <a:spLocks noGrp="1"/>
          </p:cNvSpPr>
          <p:nvPr>
            <p:ph type="title"/>
          </p:nvPr>
        </p:nvSpPr>
        <p:spPr>
          <a:xfrm>
            <a:off x="581192" y="882650"/>
            <a:ext cx="11029616" cy="1242240"/>
          </a:xfrm>
        </p:spPr>
        <p:txBody>
          <a:bodyPr>
            <a:normAutofit/>
          </a:bodyPr>
          <a:lstStyle/>
          <a:p>
            <a:r>
              <a:rPr lang="en-US" sz="1800" b="1" i="0" dirty="0">
                <a:solidFill>
                  <a:srgbClr val="093B82"/>
                </a:solidFill>
                <a:effectLst/>
                <a:latin typeface="HelveticaNeueLTW1G-Bd"/>
              </a:rPr>
              <a:t>Tweetups</a:t>
            </a:r>
            <a:br>
              <a:rPr lang="en-US" sz="1800" b="1" i="0" dirty="0">
                <a:solidFill>
                  <a:srgbClr val="093B82"/>
                </a:solidFill>
                <a:effectLst/>
                <a:latin typeface="HelveticaNeueLTW1G-Bd"/>
              </a:rPr>
            </a:br>
            <a:endParaRPr lang="en-US" dirty="0"/>
          </a:p>
        </p:txBody>
      </p:sp>
      <p:pic>
        <p:nvPicPr>
          <p:cNvPr id="5" name="Content Placeholder 4">
            <a:extLst>
              <a:ext uri="{FF2B5EF4-FFF2-40B4-BE49-F238E27FC236}">
                <a16:creationId xmlns:a16="http://schemas.microsoft.com/office/drawing/2014/main" id="{B8A9469F-EF1F-D8D4-60CB-A9BFEF0039CB}"/>
              </a:ext>
            </a:extLst>
          </p:cNvPr>
          <p:cNvPicPr>
            <a:picLocks noGrp="1" noChangeAspect="1"/>
          </p:cNvPicPr>
          <p:nvPr>
            <p:ph idx="1"/>
          </p:nvPr>
        </p:nvPicPr>
        <p:blipFill>
          <a:blip r:embed="rId2"/>
          <a:stretch>
            <a:fillRect/>
          </a:stretch>
        </p:blipFill>
        <p:spPr>
          <a:xfrm>
            <a:off x="2967990" y="3355635"/>
            <a:ext cx="4914900" cy="3086100"/>
          </a:xfrm>
        </p:spPr>
      </p:pic>
      <p:sp>
        <p:nvSpPr>
          <p:cNvPr id="7" name="TextBox 6">
            <a:extLst>
              <a:ext uri="{FF2B5EF4-FFF2-40B4-BE49-F238E27FC236}">
                <a16:creationId xmlns:a16="http://schemas.microsoft.com/office/drawing/2014/main" id="{49D81E36-C493-D4E1-D1E4-93DF4D1FD33A}"/>
              </a:ext>
            </a:extLst>
          </p:cNvPr>
          <p:cNvSpPr txBox="1"/>
          <p:nvPr/>
        </p:nvSpPr>
        <p:spPr>
          <a:xfrm>
            <a:off x="748937" y="1839669"/>
            <a:ext cx="10189028" cy="1077218"/>
          </a:xfrm>
          <a:prstGeom prst="rect">
            <a:avLst/>
          </a:prstGeom>
          <a:noFill/>
        </p:spPr>
        <p:txBody>
          <a:bodyPr wrap="square">
            <a:spAutoFit/>
          </a:bodyPr>
          <a:lstStyle/>
          <a:p>
            <a:r>
              <a:rPr lang="en-US" sz="1800" b="0" i="0" cap="none" dirty="0">
                <a:solidFill>
                  <a:srgbClr val="242021"/>
                </a:solidFill>
                <a:effectLst/>
                <a:latin typeface="SabonMTPro-Regular"/>
              </a:rPr>
              <a:t>A powerful capability of online social media is bringing people with similar interests together offline. </a:t>
            </a:r>
            <a:r>
              <a:rPr lang="en-US" sz="1800" b="0" i="1" cap="none" dirty="0">
                <a:solidFill>
                  <a:srgbClr val="242021"/>
                </a:solidFill>
                <a:effectLst/>
                <a:latin typeface="SabonMTPro-Italic"/>
              </a:rPr>
              <a:t>Tweetups</a:t>
            </a:r>
            <a:r>
              <a:rPr lang="en-US" sz="1800" b="0" i="0" cap="none" dirty="0">
                <a:solidFill>
                  <a:srgbClr val="242021"/>
                </a:solidFill>
                <a:effectLst/>
                <a:latin typeface="SabonMTPro-Regular"/>
              </a:rPr>
              <a:t>, for example, are in-person meetings planned and organized over twitter.</a:t>
            </a:r>
            <a:r>
              <a:rPr lang="en-US" sz="2800" cap="none" dirty="0"/>
              <a:t> </a:t>
            </a:r>
            <a:br>
              <a:rPr lang="en-US" sz="2800" cap="none" dirty="0"/>
            </a:br>
            <a:endParaRPr lang="en-US" dirty="0"/>
          </a:p>
        </p:txBody>
      </p:sp>
    </p:spTree>
    <p:extLst>
      <p:ext uri="{BB962C8B-B14F-4D97-AF65-F5344CB8AC3E}">
        <p14:creationId xmlns:p14="http://schemas.microsoft.com/office/powerpoint/2010/main" val="398611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C45F-5840-86F8-646C-4847BC2953C7}"/>
              </a:ext>
            </a:extLst>
          </p:cNvPr>
          <p:cNvSpPr>
            <a:spLocks noGrp="1"/>
          </p:cNvSpPr>
          <p:nvPr>
            <p:ph type="title"/>
          </p:nvPr>
        </p:nvSpPr>
        <p:spPr/>
        <p:txBody>
          <a:bodyPr/>
          <a:lstStyle/>
          <a:p>
            <a:r>
              <a:rPr lang="en-US" sz="2800" b="1" i="0" dirty="0">
                <a:solidFill>
                  <a:srgbClr val="093B82"/>
                </a:solidFill>
                <a:effectLst/>
                <a:latin typeface="HelveticaNeueLTW1G-Bd"/>
              </a:rPr>
              <a:t>Value-Added Content via Social Networks</a:t>
            </a:r>
            <a:endParaRPr lang="en-US" dirty="0"/>
          </a:p>
        </p:txBody>
      </p:sp>
      <p:sp>
        <p:nvSpPr>
          <p:cNvPr id="3" name="Content Placeholder 2">
            <a:extLst>
              <a:ext uri="{FF2B5EF4-FFF2-40B4-BE49-F238E27FC236}">
                <a16:creationId xmlns:a16="http://schemas.microsoft.com/office/drawing/2014/main" id="{BB420921-54BB-3D37-3B5F-CB87762C469E}"/>
              </a:ext>
            </a:extLst>
          </p:cNvPr>
          <p:cNvSpPr>
            <a:spLocks noGrp="1"/>
          </p:cNvSpPr>
          <p:nvPr>
            <p:ph idx="1"/>
          </p:nvPr>
        </p:nvSpPr>
        <p:spPr>
          <a:xfrm>
            <a:off x="485398" y="2427951"/>
            <a:ext cx="5323220" cy="2892986"/>
          </a:xfrm>
        </p:spPr>
        <p:txBody>
          <a:bodyPr>
            <a:normAutofit/>
          </a:bodyPr>
          <a:lstStyle/>
          <a:p>
            <a:pPr algn="just"/>
            <a:r>
              <a:rPr lang="en-US" sz="1800" b="0" i="0" dirty="0">
                <a:solidFill>
                  <a:srgbClr val="242021"/>
                </a:solidFill>
                <a:effectLst/>
                <a:latin typeface="SabonMTPro-Regular"/>
              </a:rPr>
              <a:t>Thousands of companies are on social networking platforms, but blatantly promotional posts are not always welcome by fans and followers. Instead, companies such as Whole Foods use social networks to share information of interest, such as recipes and nutritional advice.</a:t>
            </a:r>
          </a:p>
        </p:txBody>
      </p:sp>
      <p:pic>
        <p:nvPicPr>
          <p:cNvPr id="5" name="Picture 4">
            <a:extLst>
              <a:ext uri="{FF2B5EF4-FFF2-40B4-BE49-F238E27FC236}">
                <a16:creationId xmlns:a16="http://schemas.microsoft.com/office/drawing/2014/main" id="{716D143E-33C7-0FFB-0EB4-FE3D8ADA1791}"/>
              </a:ext>
            </a:extLst>
          </p:cNvPr>
          <p:cNvPicPr>
            <a:picLocks noChangeAspect="1"/>
          </p:cNvPicPr>
          <p:nvPr/>
        </p:nvPicPr>
        <p:blipFill>
          <a:blip r:embed="rId2"/>
          <a:stretch>
            <a:fillRect/>
          </a:stretch>
        </p:blipFill>
        <p:spPr>
          <a:xfrm>
            <a:off x="6827384" y="1890876"/>
            <a:ext cx="4371975" cy="4967124"/>
          </a:xfrm>
          <a:prstGeom prst="rect">
            <a:avLst/>
          </a:prstGeom>
        </p:spPr>
      </p:pic>
    </p:spTree>
    <p:extLst>
      <p:ext uri="{BB962C8B-B14F-4D97-AF65-F5344CB8AC3E}">
        <p14:creationId xmlns:p14="http://schemas.microsoft.com/office/powerpoint/2010/main" val="364162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90C3-5B80-9AE1-923F-361ACBCA6E3D}"/>
              </a:ext>
            </a:extLst>
          </p:cNvPr>
          <p:cNvSpPr>
            <a:spLocks noGrp="1"/>
          </p:cNvSpPr>
          <p:nvPr>
            <p:ph type="title"/>
          </p:nvPr>
        </p:nvSpPr>
        <p:spPr/>
        <p:txBody>
          <a:bodyPr/>
          <a:lstStyle/>
          <a:p>
            <a:r>
              <a:rPr lang="en-US" sz="2800" b="1" i="0" dirty="0">
                <a:solidFill>
                  <a:srgbClr val="093B82"/>
                </a:solidFill>
                <a:effectLst/>
                <a:latin typeface="HelveticaNeueLTW1G-Bd"/>
              </a:rPr>
              <a:t>Value-Added Content via Blogging</a:t>
            </a:r>
            <a:endParaRPr lang="en-US" dirty="0"/>
          </a:p>
        </p:txBody>
      </p:sp>
      <p:sp>
        <p:nvSpPr>
          <p:cNvPr id="3" name="Content Placeholder 2">
            <a:extLst>
              <a:ext uri="{FF2B5EF4-FFF2-40B4-BE49-F238E27FC236}">
                <a16:creationId xmlns:a16="http://schemas.microsoft.com/office/drawing/2014/main" id="{DF7C535C-E02A-AAD1-E5D1-7F0750681977}"/>
              </a:ext>
            </a:extLst>
          </p:cNvPr>
          <p:cNvSpPr>
            <a:spLocks noGrp="1"/>
          </p:cNvSpPr>
          <p:nvPr>
            <p:ph idx="1"/>
          </p:nvPr>
        </p:nvSpPr>
        <p:spPr>
          <a:xfrm>
            <a:off x="581192" y="2340864"/>
            <a:ext cx="5018419" cy="3634486"/>
          </a:xfrm>
        </p:spPr>
        <p:txBody>
          <a:bodyPr/>
          <a:lstStyle/>
          <a:p>
            <a:r>
              <a:rPr lang="en-US" sz="1800" b="0" i="0" dirty="0">
                <a:solidFill>
                  <a:srgbClr val="242021"/>
                </a:solidFill>
                <a:effectLst/>
                <a:latin typeface="SabonMTPro-Regular"/>
              </a:rPr>
              <a:t>One of the best ways to become a valued member of a network is to provide content that is useful to others in the network. The </a:t>
            </a:r>
            <a:r>
              <a:rPr lang="en-US" sz="1800" b="0" i="0" dirty="0" err="1">
                <a:solidFill>
                  <a:srgbClr val="242021"/>
                </a:solidFill>
                <a:effectLst/>
                <a:latin typeface="SabonMTPro-Regular"/>
              </a:rPr>
              <a:t>Quizzle</a:t>
            </a:r>
            <a:r>
              <a:rPr lang="en-US" sz="1800" b="0" i="0" dirty="0">
                <a:solidFill>
                  <a:srgbClr val="242021"/>
                </a:solidFill>
                <a:effectLst/>
                <a:latin typeface="SabonMTPro-Regular"/>
              </a:rPr>
              <a:t> personal finance blog offers a steady stream of articles and advice that help people manage their finances.</a:t>
            </a:r>
            <a:r>
              <a:rPr lang="en-US" dirty="0"/>
              <a:t> </a:t>
            </a:r>
            <a:br>
              <a:rPr lang="en-US" dirty="0"/>
            </a:br>
            <a:endParaRPr lang="en-US" dirty="0"/>
          </a:p>
        </p:txBody>
      </p:sp>
      <p:pic>
        <p:nvPicPr>
          <p:cNvPr id="5" name="Picture 4">
            <a:extLst>
              <a:ext uri="{FF2B5EF4-FFF2-40B4-BE49-F238E27FC236}">
                <a16:creationId xmlns:a16="http://schemas.microsoft.com/office/drawing/2014/main" id="{1D03ED3B-C4C6-AD51-42F7-C2DEC8E7684E}"/>
              </a:ext>
            </a:extLst>
          </p:cNvPr>
          <p:cNvPicPr>
            <a:picLocks noChangeAspect="1"/>
          </p:cNvPicPr>
          <p:nvPr/>
        </p:nvPicPr>
        <p:blipFill>
          <a:blip r:embed="rId2"/>
          <a:stretch>
            <a:fillRect/>
          </a:stretch>
        </p:blipFill>
        <p:spPr>
          <a:xfrm>
            <a:off x="6096000" y="2103393"/>
            <a:ext cx="4476750" cy="4514850"/>
          </a:xfrm>
          <a:prstGeom prst="rect">
            <a:avLst/>
          </a:prstGeom>
        </p:spPr>
      </p:pic>
    </p:spTree>
    <p:extLst>
      <p:ext uri="{BB962C8B-B14F-4D97-AF65-F5344CB8AC3E}">
        <p14:creationId xmlns:p14="http://schemas.microsoft.com/office/powerpoint/2010/main" val="104808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04A3-9228-1A7D-5105-CBEB611E1C44}"/>
              </a:ext>
            </a:extLst>
          </p:cNvPr>
          <p:cNvSpPr>
            <a:spLocks noGrp="1"/>
          </p:cNvSpPr>
          <p:nvPr>
            <p:ph type="title"/>
          </p:nvPr>
        </p:nvSpPr>
        <p:spPr/>
        <p:txBody>
          <a:bodyPr/>
          <a:lstStyle/>
          <a:p>
            <a:r>
              <a:rPr lang="en-US" sz="2800" b="1" i="0" dirty="0">
                <a:solidFill>
                  <a:srgbClr val="093B82"/>
                </a:solidFill>
                <a:effectLst/>
                <a:latin typeface="HelveticaNeueLTW1G-Bd"/>
              </a:rPr>
              <a:t>Value-Added Content via Online Video</a:t>
            </a:r>
            <a:endParaRPr lang="en-US" dirty="0"/>
          </a:p>
        </p:txBody>
      </p:sp>
      <p:sp>
        <p:nvSpPr>
          <p:cNvPr id="3" name="Content Placeholder 2">
            <a:extLst>
              <a:ext uri="{FF2B5EF4-FFF2-40B4-BE49-F238E27FC236}">
                <a16:creationId xmlns:a16="http://schemas.microsoft.com/office/drawing/2014/main" id="{90B6BBE3-C955-F685-DBF5-6D966A0E63FE}"/>
              </a:ext>
            </a:extLst>
          </p:cNvPr>
          <p:cNvSpPr>
            <a:spLocks noGrp="1"/>
          </p:cNvSpPr>
          <p:nvPr>
            <p:ph idx="1"/>
          </p:nvPr>
        </p:nvSpPr>
        <p:spPr>
          <a:xfrm>
            <a:off x="581193" y="2340864"/>
            <a:ext cx="5061962" cy="3634486"/>
          </a:xfrm>
        </p:spPr>
        <p:txBody>
          <a:bodyPr>
            <a:normAutofit lnSpcReduction="10000"/>
          </a:bodyPr>
          <a:lstStyle/>
          <a:p>
            <a:pPr algn="just"/>
            <a:r>
              <a:rPr lang="en-US" sz="1800" b="0" i="0" dirty="0">
                <a:solidFill>
                  <a:srgbClr val="242021"/>
                </a:solidFill>
                <a:effectLst/>
                <a:latin typeface="SabonMTPro-Regular"/>
              </a:rPr>
              <a:t>Lie-Nielsen </a:t>
            </a:r>
            <a:r>
              <a:rPr lang="en-US" sz="1800" b="0" i="0" dirty="0" err="1">
                <a:solidFill>
                  <a:srgbClr val="242021"/>
                </a:solidFill>
                <a:effectLst/>
                <a:latin typeface="SabonMTPro-Regular"/>
              </a:rPr>
              <a:t>Toolworks</a:t>
            </a:r>
            <a:r>
              <a:rPr lang="en-US" sz="1800" b="0" i="0" dirty="0">
                <a:solidFill>
                  <a:srgbClr val="242021"/>
                </a:solidFill>
                <a:effectLst/>
                <a:latin typeface="SabonMTPro-Regular"/>
              </a:rPr>
              <a:t> of Warren, Maine, uses its YouTube channel to offer valuable information on choosing and using premium woodworking tools. By providing sought-after information for both current and potential customers free of charge, these videos help Lie-Nielsen foster relationships with the worldwide woodworking community and solidify its position as one of the leaders in this market. Animal Planet, Best Western, and Taco Bell are among the many other companies that make effective use of branded channels on YouTube.</a:t>
            </a:r>
          </a:p>
        </p:txBody>
      </p:sp>
      <p:pic>
        <p:nvPicPr>
          <p:cNvPr id="5" name="Picture 4">
            <a:extLst>
              <a:ext uri="{FF2B5EF4-FFF2-40B4-BE49-F238E27FC236}">
                <a16:creationId xmlns:a16="http://schemas.microsoft.com/office/drawing/2014/main" id="{4BEAB0DB-94D4-AA8F-D570-83A094A01F22}"/>
              </a:ext>
            </a:extLst>
          </p:cNvPr>
          <p:cNvPicPr>
            <a:picLocks noChangeAspect="1"/>
          </p:cNvPicPr>
          <p:nvPr/>
        </p:nvPicPr>
        <p:blipFill>
          <a:blip r:embed="rId2"/>
          <a:stretch>
            <a:fillRect/>
          </a:stretch>
        </p:blipFill>
        <p:spPr>
          <a:xfrm>
            <a:off x="6208258" y="2252227"/>
            <a:ext cx="4391025" cy="3962400"/>
          </a:xfrm>
          <a:prstGeom prst="rect">
            <a:avLst/>
          </a:prstGeom>
        </p:spPr>
      </p:pic>
    </p:spTree>
    <p:extLst>
      <p:ext uri="{BB962C8B-B14F-4D97-AF65-F5344CB8AC3E}">
        <p14:creationId xmlns:p14="http://schemas.microsoft.com/office/powerpoint/2010/main" val="37412286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{0DFAF57C-E697-410A-BED2-8E0E0F0EDB8C}tf33552983_win32</Template>
  <TotalTime>35</TotalTime>
  <Words>1858</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Franklin Gothic Book</vt:lpstr>
      <vt:lpstr>Franklin Gothic Demi</vt:lpstr>
      <vt:lpstr>GillSansMTPro-HeavyItalic</vt:lpstr>
      <vt:lpstr>HelveticaNeueLTW1G-Bd</vt:lpstr>
      <vt:lpstr>HelveticaNeueLTW1G-BdEx</vt:lpstr>
      <vt:lpstr>HelveticaNeueLTW1G-Ex</vt:lpstr>
      <vt:lpstr>HelveticaNeueLTW1G-Lt</vt:lpstr>
      <vt:lpstr>HelveticaNeueLTW1G-MdEx</vt:lpstr>
      <vt:lpstr>PearsonMATHPRO02</vt:lpstr>
      <vt:lpstr>SabonMTPro-Italic</vt:lpstr>
      <vt:lpstr>SabonMTPro-Regular</vt:lpstr>
      <vt:lpstr>SabonMTPro-Semibold</vt:lpstr>
      <vt:lpstr>Wingdings 2</vt:lpstr>
      <vt:lpstr>ZapfDingbatsStd-Identity-H</vt:lpstr>
      <vt:lpstr>DividendVTI</vt:lpstr>
      <vt:lpstr>social media  social media  Social media</vt:lpstr>
      <vt:lpstr>Writing Strategies for Social Media </vt:lpstr>
      <vt:lpstr>Social networks </vt:lpstr>
      <vt:lpstr>BUSINESS COMMUNICATORS INNOVATING WITH SOCIAL MEDIA </vt:lpstr>
      <vt:lpstr>Recruiting and Business-Focused Social Networks </vt:lpstr>
      <vt:lpstr>Tweetups </vt:lpstr>
      <vt:lpstr>Value-Added Content via Social Networks</vt:lpstr>
      <vt:lpstr>Value-Added Content via Blogging</vt:lpstr>
      <vt:lpstr>Value-Added Content via Online Video</vt:lpstr>
      <vt:lpstr>Employee Recruiting</vt:lpstr>
      <vt:lpstr>Blogging </vt:lpstr>
      <vt:lpstr>UnDERSTAnDIng ThE BUSInESS APPLICATIonS oF BLoggIng </vt:lpstr>
      <vt:lpstr>UnDERSTAnDIng ThE BUSInESS APPLICATIonS oF BLoggIng </vt:lpstr>
      <vt:lpstr>UnDERSTAnDIng ThE BUSInESS APPLICATIonS oF BLoggIng </vt:lpstr>
      <vt:lpstr>PowerPoint Presentation</vt:lpstr>
      <vt:lpstr>Microblogging </vt:lpstr>
      <vt:lpstr>PowerPoint Presentation</vt:lpstr>
      <vt:lpstr>PowerPoint Presentation</vt:lpstr>
      <vt:lpstr>Wikis  </vt:lpstr>
      <vt:lpstr>UnDERSTAnDIng ThE wIkI PhILoSoPhy </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social media  Social media</dc:title>
  <dc:creator>noreen shah</dc:creator>
  <cp:lastModifiedBy>noreen shah</cp:lastModifiedBy>
  <cp:revision>11</cp:revision>
  <dcterms:created xsi:type="dcterms:W3CDTF">2023-10-16T09:23:56Z</dcterms:created>
  <dcterms:modified xsi:type="dcterms:W3CDTF">2023-10-17T04:31:56Z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