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2871A4-EB5A-4BA0-B94E-670D01F73A01}" type="datetimeFigureOut">
              <a:rPr lang="en-US" smtClean="0"/>
              <a:t>10/16/2023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E433159-6C2F-4F31-B197-5098D3F38F7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830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871A4-EB5A-4BA0-B94E-670D01F73A01}"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33159-6C2F-4F31-B197-5098D3F38F7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6335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871A4-EB5A-4BA0-B94E-670D01F73A01}"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33159-6C2F-4F31-B197-5098D3F38F7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452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871A4-EB5A-4BA0-B94E-670D01F73A01}"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33159-6C2F-4F31-B197-5098D3F38F7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08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2871A4-EB5A-4BA0-B94E-670D01F73A01}"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33159-6C2F-4F31-B197-5098D3F38F7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79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2871A4-EB5A-4BA0-B94E-670D01F73A01}"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33159-6C2F-4F31-B197-5098D3F38F7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14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2871A4-EB5A-4BA0-B94E-670D01F73A01}" type="datetimeFigureOut">
              <a:rPr lang="en-US" smtClean="0"/>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33159-6C2F-4F31-B197-5098D3F38F7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5844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2871A4-EB5A-4BA0-B94E-670D01F73A01}"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33159-6C2F-4F31-B197-5098D3F38F7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143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871A4-EB5A-4BA0-B94E-670D01F73A01}" type="datetimeFigureOut">
              <a:rPr lang="en-US" smtClean="0"/>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33159-6C2F-4F31-B197-5098D3F38F74}" type="slidenum">
              <a:rPr lang="en-US" smtClean="0"/>
              <a:t>‹#›</a:t>
            </a:fld>
            <a:endParaRPr lang="en-US"/>
          </a:p>
        </p:txBody>
      </p:sp>
    </p:spTree>
    <p:extLst>
      <p:ext uri="{BB962C8B-B14F-4D97-AF65-F5344CB8AC3E}">
        <p14:creationId xmlns:p14="http://schemas.microsoft.com/office/powerpoint/2010/main" val="319082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2871A4-EB5A-4BA0-B94E-670D01F73A01}"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33159-6C2F-4F31-B197-5098D3F38F7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655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72871A4-EB5A-4BA0-B94E-670D01F73A01}" type="datetimeFigureOut">
              <a:rPr lang="en-US" smtClean="0"/>
              <a:t>10/16/2023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E433159-6C2F-4F31-B197-5098D3F38F7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4493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72871A4-EB5A-4BA0-B94E-670D01F73A01}" type="datetimeFigureOut">
              <a:rPr lang="en-US" smtClean="0"/>
              <a:t>10/16/2023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E433159-6C2F-4F31-B197-5098D3F38F7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963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17FE-0334-61F9-211F-46327A390E27}"/>
              </a:ext>
            </a:extLst>
          </p:cNvPr>
          <p:cNvSpPr>
            <a:spLocks noGrp="1"/>
          </p:cNvSpPr>
          <p:nvPr>
            <p:ph type="ctrTitle"/>
          </p:nvPr>
        </p:nvSpPr>
        <p:spPr/>
        <p:txBody>
          <a:bodyPr/>
          <a:lstStyle/>
          <a:p>
            <a:r>
              <a:rPr lang="en-US" dirty="0"/>
              <a:t>Negative Messages</a:t>
            </a:r>
          </a:p>
        </p:txBody>
      </p:sp>
      <p:sp>
        <p:nvSpPr>
          <p:cNvPr id="3" name="Subtitle 2">
            <a:extLst>
              <a:ext uri="{FF2B5EF4-FFF2-40B4-BE49-F238E27FC236}">
                <a16:creationId xmlns:a16="http://schemas.microsoft.com/office/drawing/2014/main" id="{A1C2175D-98BF-6D82-84DE-2AEE36DC80FC}"/>
              </a:ext>
            </a:extLst>
          </p:cNvPr>
          <p:cNvSpPr>
            <a:spLocks noGrp="1"/>
          </p:cNvSpPr>
          <p:nvPr>
            <p:ph type="subTitle" idx="1"/>
          </p:nvPr>
        </p:nvSpPr>
        <p:spPr/>
        <p:txBody>
          <a:bodyPr/>
          <a:lstStyle/>
          <a:p>
            <a:r>
              <a:rPr lang="en-US"/>
              <a:t>Lecture 9</a:t>
            </a:r>
            <a:endParaRPr lang="en-US" dirty="0"/>
          </a:p>
          <a:p>
            <a:r>
              <a:rPr lang="en-US" dirty="0"/>
              <a:t>Noreen shah</a:t>
            </a:r>
          </a:p>
        </p:txBody>
      </p:sp>
    </p:spTree>
    <p:extLst>
      <p:ext uri="{BB962C8B-B14F-4D97-AF65-F5344CB8AC3E}">
        <p14:creationId xmlns:p14="http://schemas.microsoft.com/office/powerpoint/2010/main" val="2735088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AB53-FDF8-A084-430D-D4DBA609BBA7}"/>
              </a:ext>
            </a:extLst>
          </p:cNvPr>
          <p:cNvSpPr>
            <a:spLocks noGrp="1"/>
          </p:cNvSpPr>
          <p:nvPr>
            <p:ph type="title"/>
          </p:nvPr>
        </p:nvSpPr>
        <p:spPr/>
        <p:txBody>
          <a:bodyPr/>
          <a:lstStyle/>
          <a:p>
            <a:r>
              <a:rPr lang="en-US" sz="1800" b="0" i="0" dirty="0">
                <a:solidFill>
                  <a:srgbClr val="093B82"/>
                </a:solidFill>
                <a:effectLst/>
                <a:latin typeface="HelveticaNeueLTW1G-MdEx"/>
              </a:rPr>
              <a:t>using the indirect approach for negative Messages</a:t>
            </a:r>
            <a:r>
              <a:rPr lang="en-US" dirty="0"/>
              <a:t> </a:t>
            </a:r>
          </a:p>
        </p:txBody>
      </p:sp>
      <p:sp>
        <p:nvSpPr>
          <p:cNvPr id="4" name="Text Placeholder 3">
            <a:extLst>
              <a:ext uri="{FF2B5EF4-FFF2-40B4-BE49-F238E27FC236}">
                <a16:creationId xmlns:a16="http://schemas.microsoft.com/office/drawing/2014/main" id="{3300011C-254E-F52D-5510-59CCAB2422FC}"/>
              </a:ext>
            </a:extLst>
          </p:cNvPr>
          <p:cNvSpPr>
            <a:spLocks noGrp="1"/>
          </p:cNvSpPr>
          <p:nvPr>
            <p:ph type="body" idx="1"/>
          </p:nvPr>
        </p:nvSpPr>
        <p:spPr>
          <a:xfrm>
            <a:off x="1447192" y="2279607"/>
            <a:ext cx="9607660" cy="471981"/>
          </a:xfrm>
        </p:spPr>
        <p:txBody>
          <a:bodyPr>
            <a:normAutofit fontScale="62500" lnSpcReduction="20000"/>
          </a:bodyPr>
          <a:lstStyle/>
          <a:p>
            <a:r>
              <a:rPr lang="en-US" sz="2400" b="0" i="0" dirty="0">
                <a:solidFill>
                  <a:srgbClr val="242021"/>
                </a:solidFill>
                <a:effectLst/>
                <a:latin typeface="SabonMTPro-Regular"/>
              </a:rPr>
              <a:t>Consider these possible responses to a manager of the order-fulfillment department who requested some temporary staffing help from your department (a request you won’t be able to fulfill):</a:t>
            </a:r>
            <a:r>
              <a:rPr lang="en-US" dirty="0"/>
              <a:t> </a:t>
            </a:r>
          </a:p>
          <a:p>
            <a:endParaRPr lang="en-US" dirty="0"/>
          </a:p>
        </p:txBody>
      </p:sp>
      <p:sp>
        <p:nvSpPr>
          <p:cNvPr id="3" name="Content Placeholder 2">
            <a:extLst>
              <a:ext uri="{FF2B5EF4-FFF2-40B4-BE49-F238E27FC236}">
                <a16:creationId xmlns:a16="http://schemas.microsoft.com/office/drawing/2014/main" id="{9E78C0AD-C4F2-6C5F-6462-E4A5B949D70D}"/>
              </a:ext>
            </a:extLst>
          </p:cNvPr>
          <p:cNvSpPr>
            <a:spLocks noGrp="1"/>
          </p:cNvSpPr>
          <p:nvPr>
            <p:ph sz="half" idx="2"/>
          </p:nvPr>
        </p:nvSpPr>
        <p:spPr/>
        <p:txBody>
          <a:bodyPr>
            <a:normAutofit fontScale="62500" lnSpcReduction="20000"/>
          </a:bodyPr>
          <a:lstStyle/>
          <a:p>
            <a:r>
              <a:rPr lang="en-US" sz="1800" b="0" i="0" dirty="0">
                <a:solidFill>
                  <a:srgbClr val="242021"/>
                </a:solidFill>
                <a:effectLst/>
                <a:latin typeface="HelveticaNeueLTW1G-Lt"/>
              </a:rPr>
              <a:t>Our department shares your goal of processing orders quickly and efficiently.</a:t>
            </a:r>
          </a:p>
          <a:p>
            <a:r>
              <a:rPr lang="en-US" sz="1800" b="0" i="0" dirty="0">
                <a:solidFill>
                  <a:srgbClr val="242021"/>
                </a:solidFill>
                <a:effectLst/>
                <a:latin typeface="HelveticaNeueLTW1G-Lt"/>
              </a:rPr>
              <a:t>As a result of the last downsizing, every department in the company is running shorthanded.</a:t>
            </a:r>
          </a:p>
          <a:p>
            <a:r>
              <a:rPr lang="en-US" sz="1800" b="0" i="0" dirty="0">
                <a:solidFill>
                  <a:srgbClr val="242021"/>
                </a:solidFill>
                <a:effectLst/>
                <a:latin typeface="HelveticaNeueLTW1G-Lt"/>
              </a:rPr>
              <a:t>You folks are doing a great job over there, and I’d love to be able to help out.</a:t>
            </a:r>
          </a:p>
          <a:p>
            <a:r>
              <a:rPr lang="en-US" sz="1800" b="0" i="0" dirty="0">
                <a:solidFill>
                  <a:srgbClr val="242021"/>
                </a:solidFill>
                <a:effectLst/>
                <a:latin typeface="HelveticaNeueLTW1G-Lt"/>
              </a:rPr>
              <a:t>Those new state labor regulations are driving me mad over here; how about in your department?</a:t>
            </a:r>
            <a:r>
              <a:rPr lang="en-US" dirty="0"/>
              <a:t> </a:t>
            </a:r>
            <a:br>
              <a:rPr lang="en-US" dirty="0"/>
            </a:br>
            <a:br>
              <a:rPr lang="en-US" dirty="0"/>
            </a:br>
            <a:endParaRPr lang="en-US" dirty="0"/>
          </a:p>
        </p:txBody>
      </p:sp>
      <p:sp>
        <p:nvSpPr>
          <p:cNvPr id="6" name="Content Placeholder 5">
            <a:extLst>
              <a:ext uri="{FF2B5EF4-FFF2-40B4-BE49-F238E27FC236}">
                <a16:creationId xmlns:a16="http://schemas.microsoft.com/office/drawing/2014/main" id="{0C88CE8E-4340-3A1A-50DA-B13E85BB5EC0}"/>
              </a:ext>
            </a:extLst>
          </p:cNvPr>
          <p:cNvSpPr>
            <a:spLocks noGrp="1"/>
          </p:cNvSpPr>
          <p:nvPr>
            <p:ph sz="quarter" idx="4"/>
          </p:nvPr>
        </p:nvSpPr>
        <p:spPr/>
        <p:txBody>
          <a:bodyPr>
            <a:normAutofit fontScale="62500" lnSpcReduction="20000"/>
          </a:bodyPr>
          <a:lstStyle/>
          <a:p>
            <a:r>
              <a:rPr lang="en-US" sz="1800" b="0" i="0" dirty="0">
                <a:solidFill>
                  <a:srgbClr val="093B82"/>
                </a:solidFill>
                <a:effectLst/>
                <a:latin typeface="HelveticaLTCom-Roman"/>
              </a:rPr>
              <a:t>Establishes common ground with the reader and validates the concerns that prompted the original request—without</a:t>
            </a:r>
          </a:p>
          <a:p>
            <a:r>
              <a:rPr lang="en-US" sz="1800" b="0" i="0" dirty="0">
                <a:solidFill>
                  <a:srgbClr val="093B82"/>
                </a:solidFill>
                <a:effectLst/>
                <a:latin typeface="HelveticaLTCom-Roman"/>
              </a:rPr>
              <a:t>promising a positive answer Establishes common ground, but in</a:t>
            </a:r>
          </a:p>
          <a:p>
            <a:r>
              <a:rPr lang="en-US" sz="1800" b="0" i="0" dirty="0">
                <a:solidFill>
                  <a:srgbClr val="093B82"/>
                </a:solidFill>
                <a:effectLst/>
                <a:latin typeface="HelveticaLTCom-Roman"/>
              </a:rPr>
              <a:t>a negative way that downplays the recipient’s concerns</a:t>
            </a:r>
          </a:p>
          <a:p>
            <a:r>
              <a:rPr lang="en-US" sz="1800" b="0" i="0" dirty="0">
                <a:solidFill>
                  <a:srgbClr val="093B82"/>
                </a:solidFill>
                <a:effectLst/>
                <a:latin typeface="HelveticaLTCom-Roman"/>
              </a:rPr>
              <a:t>Potentially misleads the reader into concluding that you will comply with the request</a:t>
            </a:r>
          </a:p>
          <a:p>
            <a:r>
              <a:rPr lang="en-US" sz="1800" b="0" i="0" dirty="0">
                <a:solidFill>
                  <a:srgbClr val="093B82"/>
                </a:solidFill>
                <a:effectLst/>
                <a:latin typeface="HelveticaLTCom-Roman"/>
              </a:rPr>
              <a:t>Trivializes the reader’s concerns by opening with an irrelevant issue</a:t>
            </a:r>
            <a:r>
              <a:rPr lang="en-US" dirty="0"/>
              <a:t> </a:t>
            </a:r>
            <a:br>
              <a:rPr lang="en-US" dirty="0"/>
            </a:br>
            <a:endParaRPr lang="en-US" dirty="0"/>
          </a:p>
        </p:txBody>
      </p:sp>
      <p:pic>
        <p:nvPicPr>
          <p:cNvPr id="8" name="Picture 7">
            <a:extLst>
              <a:ext uri="{FF2B5EF4-FFF2-40B4-BE49-F238E27FC236}">
                <a16:creationId xmlns:a16="http://schemas.microsoft.com/office/drawing/2014/main" id="{F1CFB538-072E-B4A9-2E70-F5F348C10585}"/>
              </a:ext>
            </a:extLst>
          </p:cNvPr>
          <p:cNvPicPr>
            <a:picLocks noChangeAspect="1"/>
          </p:cNvPicPr>
          <p:nvPr/>
        </p:nvPicPr>
        <p:blipFill>
          <a:blip r:embed="rId2"/>
          <a:stretch>
            <a:fillRect/>
          </a:stretch>
        </p:blipFill>
        <p:spPr>
          <a:xfrm>
            <a:off x="6196221" y="2918845"/>
            <a:ext cx="200025" cy="114300"/>
          </a:xfrm>
          <a:prstGeom prst="rect">
            <a:avLst/>
          </a:prstGeom>
        </p:spPr>
      </p:pic>
      <p:pic>
        <p:nvPicPr>
          <p:cNvPr id="10" name="Picture 9">
            <a:extLst>
              <a:ext uri="{FF2B5EF4-FFF2-40B4-BE49-F238E27FC236}">
                <a16:creationId xmlns:a16="http://schemas.microsoft.com/office/drawing/2014/main" id="{2CE662A6-3010-CFE8-723E-4821CB48051E}"/>
              </a:ext>
            </a:extLst>
          </p:cNvPr>
          <p:cNvPicPr>
            <a:picLocks noChangeAspect="1"/>
          </p:cNvPicPr>
          <p:nvPr/>
        </p:nvPicPr>
        <p:blipFill>
          <a:blip r:embed="rId3"/>
          <a:stretch>
            <a:fillRect/>
          </a:stretch>
        </p:blipFill>
        <p:spPr>
          <a:xfrm>
            <a:off x="6214273" y="3371850"/>
            <a:ext cx="200025" cy="114300"/>
          </a:xfrm>
          <a:prstGeom prst="rect">
            <a:avLst/>
          </a:prstGeom>
        </p:spPr>
      </p:pic>
      <p:pic>
        <p:nvPicPr>
          <p:cNvPr id="12" name="Picture 11">
            <a:extLst>
              <a:ext uri="{FF2B5EF4-FFF2-40B4-BE49-F238E27FC236}">
                <a16:creationId xmlns:a16="http://schemas.microsoft.com/office/drawing/2014/main" id="{BFDD2618-7707-5136-20D4-CCEA80F0ACCD}"/>
              </a:ext>
            </a:extLst>
          </p:cNvPr>
          <p:cNvPicPr>
            <a:picLocks noChangeAspect="1"/>
          </p:cNvPicPr>
          <p:nvPr/>
        </p:nvPicPr>
        <p:blipFill>
          <a:blip r:embed="rId2"/>
          <a:stretch>
            <a:fillRect/>
          </a:stretch>
        </p:blipFill>
        <p:spPr>
          <a:xfrm>
            <a:off x="6215241" y="3680794"/>
            <a:ext cx="200025" cy="114300"/>
          </a:xfrm>
          <a:prstGeom prst="rect">
            <a:avLst/>
          </a:prstGeom>
        </p:spPr>
      </p:pic>
      <p:pic>
        <p:nvPicPr>
          <p:cNvPr id="14" name="Picture 13">
            <a:extLst>
              <a:ext uri="{FF2B5EF4-FFF2-40B4-BE49-F238E27FC236}">
                <a16:creationId xmlns:a16="http://schemas.microsoft.com/office/drawing/2014/main" id="{BC3B5C9D-A4E0-BDD7-8F86-B6297BD3A14A}"/>
              </a:ext>
            </a:extLst>
          </p:cNvPr>
          <p:cNvPicPr>
            <a:picLocks noChangeAspect="1"/>
          </p:cNvPicPr>
          <p:nvPr/>
        </p:nvPicPr>
        <p:blipFill>
          <a:blip r:embed="rId2"/>
          <a:stretch>
            <a:fillRect/>
          </a:stretch>
        </p:blipFill>
        <p:spPr>
          <a:xfrm>
            <a:off x="6214272" y="3979359"/>
            <a:ext cx="200025" cy="114300"/>
          </a:xfrm>
          <a:prstGeom prst="rect">
            <a:avLst/>
          </a:prstGeom>
        </p:spPr>
      </p:pic>
      <p:pic>
        <p:nvPicPr>
          <p:cNvPr id="16" name="Picture 15">
            <a:extLst>
              <a:ext uri="{FF2B5EF4-FFF2-40B4-BE49-F238E27FC236}">
                <a16:creationId xmlns:a16="http://schemas.microsoft.com/office/drawing/2014/main" id="{68D2C166-0AAE-1E91-464D-FD95A0D72E28}"/>
              </a:ext>
            </a:extLst>
          </p:cNvPr>
          <p:cNvPicPr>
            <a:picLocks noChangeAspect="1"/>
          </p:cNvPicPr>
          <p:nvPr/>
        </p:nvPicPr>
        <p:blipFill>
          <a:blip r:embed="rId2"/>
          <a:stretch>
            <a:fillRect/>
          </a:stretch>
        </p:blipFill>
        <p:spPr>
          <a:xfrm>
            <a:off x="6247465" y="4420545"/>
            <a:ext cx="200025" cy="114300"/>
          </a:xfrm>
          <a:prstGeom prst="rect">
            <a:avLst/>
          </a:prstGeom>
        </p:spPr>
      </p:pic>
    </p:spTree>
    <p:extLst>
      <p:ext uri="{BB962C8B-B14F-4D97-AF65-F5344CB8AC3E}">
        <p14:creationId xmlns:p14="http://schemas.microsoft.com/office/powerpoint/2010/main" val="2432991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D29CB7-A2AE-41A1-6EAB-17096E593589}"/>
              </a:ext>
            </a:extLst>
          </p:cNvPr>
          <p:cNvPicPr>
            <a:picLocks noChangeAspect="1"/>
          </p:cNvPicPr>
          <p:nvPr/>
        </p:nvPicPr>
        <p:blipFill>
          <a:blip r:embed="rId2"/>
          <a:stretch>
            <a:fillRect/>
          </a:stretch>
        </p:blipFill>
        <p:spPr>
          <a:xfrm>
            <a:off x="2248249" y="1006679"/>
            <a:ext cx="7617203" cy="4437775"/>
          </a:xfrm>
          <a:prstGeom prst="rect">
            <a:avLst/>
          </a:prstGeom>
        </p:spPr>
      </p:pic>
    </p:spTree>
    <p:extLst>
      <p:ext uri="{BB962C8B-B14F-4D97-AF65-F5344CB8AC3E}">
        <p14:creationId xmlns:p14="http://schemas.microsoft.com/office/powerpoint/2010/main" val="1389974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4CEF-214E-E276-F0CB-3FC8A36110C1}"/>
              </a:ext>
            </a:extLst>
          </p:cNvPr>
          <p:cNvSpPr>
            <a:spLocks noGrp="1"/>
          </p:cNvSpPr>
          <p:nvPr>
            <p:ph type="title"/>
          </p:nvPr>
        </p:nvSpPr>
        <p:spPr/>
        <p:txBody>
          <a:bodyPr>
            <a:normAutofit fontScale="90000"/>
          </a:bodyPr>
          <a:lstStyle/>
          <a:p>
            <a:r>
              <a:rPr lang="en-US" sz="1800" b="0" i="0" dirty="0">
                <a:solidFill>
                  <a:srgbClr val="242021"/>
                </a:solidFill>
                <a:effectLst/>
                <a:latin typeface="SabonMTPro-Regular"/>
              </a:rPr>
              <a:t>By sharing the reasons behind the policy (if appropriate in the circumstances), you can give readers a more satisfying answer. Consider this response to an applicant:</a:t>
            </a:r>
            <a:r>
              <a:rPr lang="en-US" dirty="0"/>
              <a:t> </a:t>
            </a:r>
            <a:br>
              <a:rPr lang="en-US" dirty="0"/>
            </a:br>
            <a:endParaRPr lang="en-US" dirty="0"/>
          </a:p>
        </p:txBody>
      </p:sp>
      <p:sp>
        <p:nvSpPr>
          <p:cNvPr id="4" name="Content Placeholder 3">
            <a:extLst>
              <a:ext uri="{FF2B5EF4-FFF2-40B4-BE49-F238E27FC236}">
                <a16:creationId xmlns:a16="http://schemas.microsoft.com/office/drawing/2014/main" id="{93689B9D-06FA-2869-D0D6-905F51F9ED51}"/>
              </a:ext>
            </a:extLst>
          </p:cNvPr>
          <p:cNvSpPr>
            <a:spLocks noGrp="1"/>
          </p:cNvSpPr>
          <p:nvPr>
            <p:ph sz="half" idx="1"/>
          </p:nvPr>
        </p:nvSpPr>
        <p:spPr/>
        <p:txBody>
          <a:bodyPr/>
          <a:lstStyle/>
          <a:p>
            <a:pPr marL="0" indent="0" algn="just">
              <a:buNone/>
            </a:pPr>
            <a:r>
              <a:rPr lang="en-US" sz="1800" b="0" i="0" dirty="0">
                <a:solidFill>
                  <a:srgbClr val="242021"/>
                </a:solidFill>
                <a:effectLst/>
                <a:latin typeface="HelveticaNeueLTW1G-Lt"/>
              </a:rPr>
              <a:t>Because these management positions are quite challenging, the human resources department has researched the qualifications needed to succeed in them. The findings show that the two most important qualifications are a bachelor’s degree in business administration and two years’ super </a:t>
            </a:r>
            <a:r>
              <a:rPr lang="en-US" sz="1800" b="0" i="0" dirty="0" err="1">
                <a:solidFill>
                  <a:srgbClr val="242021"/>
                </a:solidFill>
                <a:effectLst/>
                <a:latin typeface="HelveticaNeueLTW1G-Lt"/>
              </a:rPr>
              <a:t>visory</a:t>
            </a:r>
            <a:r>
              <a:rPr lang="en-US" sz="1800" b="0" i="0" dirty="0">
                <a:solidFill>
                  <a:srgbClr val="242021"/>
                </a:solidFill>
                <a:effectLst/>
                <a:latin typeface="HelveticaNeueLTW1G-Lt"/>
              </a:rPr>
              <a:t> experience.</a:t>
            </a:r>
            <a:r>
              <a:rPr lang="en-US" dirty="0"/>
              <a:t> </a:t>
            </a:r>
            <a:br>
              <a:rPr lang="en-US" dirty="0"/>
            </a:br>
            <a:endParaRPr lang="en-US" dirty="0"/>
          </a:p>
        </p:txBody>
      </p:sp>
      <p:sp>
        <p:nvSpPr>
          <p:cNvPr id="5" name="Content Placeholder 4">
            <a:extLst>
              <a:ext uri="{FF2B5EF4-FFF2-40B4-BE49-F238E27FC236}">
                <a16:creationId xmlns:a16="http://schemas.microsoft.com/office/drawing/2014/main" id="{BFC42E8D-1269-8438-761D-1ECE26B82C29}"/>
              </a:ext>
            </a:extLst>
          </p:cNvPr>
          <p:cNvSpPr>
            <a:spLocks noGrp="1"/>
          </p:cNvSpPr>
          <p:nvPr>
            <p:ph sz="half" idx="2"/>
          </p:nvPr>
        </p:nvSpPr>
        <p:spPr/>
        <p:txBody>
          <a:bodyPr/>
          <a:lstStyle/>
          <a:p>
            <a:r>
              <a:rPr lang="en-US" sz="1800" b="0" i="0" dirty="0">
                <a:solidFill>
                  <a:srgbClr val="093B82"/>
                </a:solidFill>
                <a:effectLst/>
                <a:latin typeface="HelveticaLTCom-Roman"/>
              </a:rPr>
              <a:t>Shows the reader that the decision is based on a methodical analysis of the company’s needs and not on some arbitrary guideline</a:t>
            </a:r>
          </a:p>
          <a:p>
            <a:r>
              <a:rPr lang="en-US" sz="1800" b="0" i="0" dirty="0">
                <a:solidFill>
                  <a:srgbClr val="093B82"/>
                </a:solidFill>
                <a:effectLst/>
                <a:latin typeface="HelveticaLTCom-Roman"/>
              </a:rPr>
              <a:t>Establishes the criteria behind the decision and lets the reader know what to expect</a:t>
            </a:r>
            <a:r>
              <a:rPr lang="en-US" dirty="0"/>
              <a:t> </a:t>
            </a:r>
            <a:br>
              <a:rPr lang="en-US" dirty="0"/>
            </a:br>
            <a:endParaRPr lang="en-US" dirty="0"/>
          </a:p>
        </p:txBody>
      </p:sp>
    </p:spTree>
    <p:extLst>
      <p:ext uri="{BB962C8B-B14F-4D97-AF65-F5344CB8AC3E}">
        <p14:creationId xmlns:p14="http://schemas.microsoft.com/office/powerpoint/2010/main" val="18347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3FD4-5BC0-065F-7B48-C3CBFE3D36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73AAC3-7307-E20E-AAF9-3976994A3921}"/>
              </a:ext>
            </a:extLst>
          </p:cNvPr>
          <p:cNvSpPr>
            <a:spLocks noGrp="1"/>
          </p:cNvSpPr>
          <p:nvPr>
            <p:ph idx="1"/>
          </p:nvPr>
        </p:nvSpPr>
        <p:spPr/>
        <p:txBody>
          <a:bodyPr>
            <a:normAutofit fontScale="92500" lnSpcReduction="20000"/>
          </a:bodyPr>
          <a:lstStyle/>
          <a:p>
            <a:pPr marL="0" indent="0">
              <a:buNone/>
            </a:pPr>
            <a:r>
              <a:rPr lang="en-US" sz="1800" b="0" i="0" dirty="0">
                <a:solidFill>
                  <a:srgbClr val="242021"/>
                </a:solidFill>
                <a:effectLst/>
                <a:latin typeface="SabonMTPro-Regular"/>
              </a:rPr>
              <a:t>This paragraph does a good job of stating reasons for the refusal:</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It provides enough detail to logically support the refusal.</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It implies that the applicant is better off avoiding a program in which he or she might fail.</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It shows that the company’s policy is based on experience and careful analysis. </a:t>
            </a:r>
            <a:r>
              <a:rPr lang="en-US" sz="1800" b="0" i="0" dirty="0">
                <a:solidFill>
                  <a:srgbClr val="242021"/>
                </a:solidFill>
                <a:effectLst/>
                <a:latin typeface="ZapfDingbatsStd-Identity-H"/>
              </a:rPr>
              <a:t>●● </a:t>
            </a:r>
            <a:r>
              <a:rPr lang="en-US" sz="1800" b="0" i="0" dirty="0">
                <a:solidFill>
                  <a:srgbClr val="242021"/>
                </a:solidFill>
                <a:effectLst/>
                <a:latin typeface="SabonMTPro-Regular"/>
              </a:rPr>
              <a:t>It doesn’t offer an apology for the decision because no one is at fault.</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It avoids negative personal expressions (such as “You do not meet our requirements”).</a:t>
            </a:r>
          </a:p>
          <a:p>
            <a:r>
              <a:rPr lang="en-US" sz="1800" b="0" i="0" dirty="0">
                <a:solidFill>
                  <a:srgbClr val="242021"/>
                </a:solidFill>
                <a:effectLst/>
                <a:latin typeface="SabonMTPro-Regular"/>
              </a:rPr>
              <a:t>Even valid, well-thought-out reasons won’t convince every reader in every situation. However, if you’ve done a good job of laying out your reasoning, you’ve done everything you can to prepare the reader for the main idea, which is the negative news itself.</a:t>
            </a:r>
            <a:r>
              <a:rPr lang="en-US" dirty="0"/>
              <a:t> </a:t>
            </a:r>
            <a:br>
              <a:rPr lang="en-US" dirty="0"/>
            </a:br>
            <a:endParaRPr lang="en-US" dirty="0"/>
          </a:p>
        </p:txBody>
      </p:sp>
    </p:spTree>
    <p:extLst>
      <p:ext uri="{BB962C8B-B14F-4D97-AF65-F5344CB8AC3E}">
        <p14:creationId xmlns:p14="http://schemas.microsoft.com/office/powerpoint/2010/main" val="1037218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F0E2-BF8B-4601-3119-46188DAAA0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682AD6-B27A-220F-1CD7-02536CA488FE}"/>
              </a:ext>
            </a:extLst>
          </p:cNvPr>
          <p:cNvSpPr>
            <a:spLocks noGrp="1"/>
          </p:cNvSpPr>
          <p:nvPr>
            <p:ph idx="1"/>
          </p:nvPr>
        </p:nvSpPr>
        <p:spPr/>
        <p:txBody>
          <a:bodyPr>
            <a:normAutofit fontScale="92500" lnSpcReduction="20000"/>
          </a:bodyPr>
          <a:lstStyle/>
          <a:p>
            <a:pPr marL="0" indent="0">
              <a:buNone/>
            </a:pPr>
            <a:r>
              <a:rPr lang="en-US" sz="1800" b="0" i="0" dirty="0">
                <a:solidFill>
                  <a:srgbClr val="242021"/>
                </a:solidFill>
                <a:effectLst/>
                <a:latin typeface="SabonMTPro-Regular"/>
              </a:rPr>
              <a:t>After you’ve thoughtfully and logically established your reasons and readers are prepared to receive the bad news, you can use three techniques to convey the negative information as clearly and as kindly as possible. First, deemphasize the bad news:</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Minimize the space or time devoted to the bad news—without trivializing it or withholding any important information.</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Subordinate bad news in a complex or compound sentence (“My department is already shorthanded, so I’ll need all my staff for at least the next two months”). This construction presents the bad news in the middle of the sentence, the point of least emphasis.</a:t>
            </a:r>
          </a:p>
          <a:p>
            <a:r>
              <a:rPr lang="en-US" sz="1800" b="0" i="0" dirty="0">
                <a:solidFill>
                  <a:srgbClr val="242021"/>
                </a:solidFill>
                <a:effectLst/>
                <a:latin typeface="ZapfDingbatsStd-Identity-H"/>
              </a:rPr>
              <a:t>●● </a:t>
            </a:r>
            <a:r>
              <a:rPr lang="en-US" sz="1800" b="0" i="0" dirty="0">
                <a:solidFill>
                  <a:srgbClr val="242021"/>
                </a:solidFill>
                <a:effectLst/>
                <a:latin typeface="SabonMTPro-Regular"/>
              </a:rPr>
              <a:t>Place bad news in the middle of a paragraph or use parenthetical expressions (“Our profits, which are down, are only part of the picture”).</a:t>
            </a:r>
            <a:r>
              <a:rPr lang="en-US" dirty="0"/>
              <a:t> </a:t>
            </a:r>
            <a:br>
              <a:rPr lang="en-US" dirty="0"/>
            </a:br>
            <a:endParaRPr lang="en-US" dirty="0"/>
          </a:p>
        </p:txBody>
      </p:sp>
    </p:spTree>
    <p:extLst>
      <p:ext uri="{BB962C8B-B14F-4D97-AF65-F5344CB8AC3E}">
        <p14:creationId xmlns:p14="http://schemas.microsoft.com/office/powerpoint/2010/main" val="203008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2AB1-6D7B-0782-A23F-0AFDC0351B9B}"/>
              </a:ext>
            </a:extLst>
          </p:cNvPr>
          <p:cNvSpPr>
            <a:spLocks noGrp="1"/>
          </p:cNvSpPr>
          <p:nvPr>
            <p:ph type="title" idx="4294967295"/>
          </p:nvPr>
        </p:nvSpPr>
        <p:spPr>
          <a:xfrm>
            <a:off x="2584450" y="804863"/>
            <a:ext cx="9607550" cy="1055687"/>
          </a:xfrm>
        </p:spPr>
        <p:txBody>
          <a:bodyPr/>
          <a:lstStyle/>
          <a:p>
            <a:r>
              <a:rPr lang="en-US" sz="1800" b="0" i="0" dirty="0">
                <a:solidFill>
                  <a:srgbClr val="242021"/>
                </a:solidFill>
                <a:effectLst/>
                <a:latin typeface="SabonMTPro-Regular"/>
              </a:rPr>
              <a:t>Just be sure to avoid overly blunt statements that are likely to cause pain and anger:</a:t>
            </a:r>
            <a:r>
              <a:rPr lang="en-US" dirty="0"/>
              <a:t> </a:t>
            </a:r>
            <a:br>
              <a:rPr lang="en-US" dirty="0"/>
            </a:br>
            <a:endParaRPr lang="en-US" dirty="0"/>
          </a:p>
        </p:txBody>
      </p:sp>
      <p:sp>
        <p:nvSpPr>
          <p:cNvPr id="18" name="Rectangle 4">
            <a:extLst>
              <a:ext uri="{FF2B5EF4-FFF2-40B4-BE49-F238E27FC236}">
                <a16:creationId xmlns:a16="http://schemas.microsoft.com/office/drawing/2014/main" id="{67B91895-95D2-2CFE-BECE-B199D52A96ED}"/>
              </a:ext>
            </a:extLst>
          </p:cNvPr>
          <p:cNvSpPr>
            <a:spLocks noChangeArrowheads="1"/>
          </p:cNvSpPr>
          <p:nvPr/>
        </p:nvSpPr>
        <p:spPr bwMode="auto">
          <a:xfrm>
            <a:off x="1051717" y="2472779"/>
            <a:ext cx="124137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 name="Picture 19">
            <a:extLst>
              <a:ext uri="{FF2B5EF4-FFF2-40B4-BE49-F238E27FC236}">
                <a16:creationId xmlns:a16="http://schemas.microsoft.com/office/drawing/2014/main" id="{6D69E41E-70B7-882A-4021-23A464EB40C3}"/>
              </a:ext>
            </a:extLst>
          </p:cNvPr>
          <p:cNvPicPr>
            <a:picLocks noChangeAspect="1"/>
          </p:cNvPicPr>
          <p:nvPr/>
        </p:nvPicPr>
        <p:blipFill>
          <a:blip r:embed="rId2"/>
          <a:stretch>
            <a:fillRect/>
          </a:stretch>
        </p:blipFill>
        <p:spPr>
          <a:xfrm>
            <a:off x="2584450" y="1860550"/>
            <a:ext cx="6645007" cy="3044736"/>
          </a:xfrm>
          <a:prstGeom prst="rect">
            <a:avLst/>
          </a:prstGeom>
        </p:spPr>
      </p:pic>
    </p:spTree>
    <p:extLst>
      <p:ext uri="{BB962C8B-B14F-4D97-AF65-F5344CB8AC3E}">
        <p14:creationId xmlns:p14="http://schemas.microsoft.com/office/powerpoint/2010/main" val="44106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895A-A802-3CF0-44AD-08FF2D8E3DBC}"/>
              </a:ext>
            </a:extLst>
          </p:cNvPr>
          <p:cNvSpPr>
            <a:spLocks noGrp="1"/>
          </p:cNvSpPr>
          <p:nvPr>
            <p:ph type="title"/>
          </p:nvPr>
        </p:nvSpPr>
        <p:spPr/>
        <p:txBody>
          <a:bodyPr/>
          <a:lstStyle/>
          <a:p>
            <a:r>
              <a:rPr lang="en-US" sz="1800" b="0" i="0" dirty="0" err="1">
                <a:solidFill>
                  <a:srgbClr val="F58121"/>
                </a:solidFill>
                <a:effectLst/>
                <a:latin typeface="HelveticaNeueLTW1G-BdEx"/>
              </a:rPr>
              <a:t>CLoSIng</a:t>
            </a:r>
            <a:r>
              <a:rPr lang="en-US" sz="1800" b="0" i="0" dirty="0">
                <a:solidFill>
                  <a:srgbClr val="F58121"/>
                </a:solidFill>
                <a:effectLst/>
                <a:latin typeface="HelveticaNeueLTW1G-BdEx"/>
              </a:rPr>
              <a:t> on A RESPECTFUL </a:t>
            </a:r>
            <a:r>
              <a:rPr lang="en-US" sz="1800" b="0" i="0" dirty="0" err="1">
                <a:solidFill>
                  <a:srgbClr val="F58121"/>
                </a:solidFill>
                <a:effectLst/>
                <a:latin typeface="HelveticaNeueLTW1G-BdEx"/>
              </a:rPr>
              <a:t>noTE</a:t>
            </a:r>
            <a:r>
              <a:rPr lang="en-US" dirty="0"/>
              <a:t> </a:t>
            </a:r>
          </a:p>
        </p:txBody>
      </p:sp>
      <p:sp>
        <p:nvSpPr>
          <p:cNvPr id="3" name="Content Placeholder 2">
            <a:extLst>
              <a:ext uri="{FF2B5EF4-FFF2-40B4-BE49-F238E27FC236}">
                <a16:creationId xmlns:a16="http://schemas.microsoft.com/office/drawing/2014/main" id="{9A64210C-99F2-ED36-0577-22AAC26D3361}"/>
              </a:ext>
            </a:extLst>
          </p:cNvPr>
          <p:cNvSpPr>
            <a:spLocks noGrp="1"/>
          </p:cNvSpPr>
          <p:nvPr>
            <p:ph idx="1"/>
          </p:nvPr>
        </p:nvSpPr>
        <p:spPr/>
        <p:txBody>
          <a:bodyPr>
            <a:normAutofit fontScale="85000" lnSpcReduction="20000"/>
          </a:bodyPr>
          <a:lstStyle/>
          <a:p>
            <a:pPr marL="0" indent="0">
              <a:buNone/>
            </a:pPr>
            <a:endParaRPr lang="en-US" sz="1800" b="0" i="0" dirty="0">
              <a:solidFill>
                <a:srgbClr val="242021"/>
              </a:solidFill>
              <a:effectLst/>
              <a:latin typeface="SabonMTPro-Regular"/>
            </a:endParaRPr>
          </a:p>
          <a:p>
            <a:pPr marL="0" indent="0">
              <a:buNone/>
            </a:pPr>
            <a:r>
              <a:rPr lang="en-US" sz="1800" b="0" i="0" dirty="0">
                <a:solidFill>
                  <a:srgbClr val="242021"/>
                </a:solidFill>
                <a:effectLst/>
                <a:latin typeface="SabonMTPro-Regular"/>
              </a:rPr>
              <a:t>Whatever type of conclusion you use, follow these guidelines:</a:t>
            </a:r>
          </a:p>
          <a:p>
            <a:r>
              <a:rPr lang="en-US" sz="1800" b="0" i="0" dirty="0">
                <a:solidFill>
                  <a:srgbClr val="242021"/>
                </a:solidFill>
                <a:effectLst/>
                <a:latin typeface="ZapfDingbatsStd-Identity-H"/>
              </a:rPr>
              <a:t>●● </a:t>
            </a:r>
            <a:r>
              <a:rPr lang="en-US" sz="1800" b="1" i="0" dirty="0">
                <a:solidFill>
                  <a:srgbClr val="242021"/>
                </a:solidFill>
                <a:effectLst/>
                <a:latin typeface="SabonMTPro-Semibold"/>
              </a:rPr>
              <a:t>Avoid an uncertain conclusion. </a:t>
            </a:r>
            <a:r>
              <a:rPr lang="en-US" sz="1800" b="0" i="0" dirty="0">
                <a:solidFill>
                  <a:srgbClr val="242021"/>
                </a:solidFill>
                <a:effectLst/>
                <a:latin typeface="SabonMTPro-Regular"/>
              </a:rPr>
              <a:t>If the situation or decision is final, avoid statements such as “I trust our decision is satisfactory,” which imply that the matter is open to discussion or negotiation.</a:t>
            </a:r>
          </a:p>
          <a:p>
            <a:r>
              <a:rPr lang="en-US" sz="1800" b="0" i="0" dirty="0">
                <a:solidFill>
                  <a:srgbClr val="242021"/>
                </a:solidFill>
                <a:effectLst/>
                <a:latin typeface="ZapfDingbatsStd-Identity-H"/>
              </a:rPr>
              <a:t>●● </a:t>
            </a:r>
            <a:r>
              <a:rPr lang="en-US" sz="1800" b="1" i="0" dirty="0">
                <a:solidFill>
                  <a:srgbClr val="242021"/>
                </a:solidFill>
                <a:effectLst/>
                <a:latin typeface="SabonMTPro-Semibold"/>
              </a:rPr>
              <a:t>Manage future correspondence. </a:t>
            </a:r>
            <a:r>
              <a:rPr lang="en-US" sz="1800" b="0" i="0" dirty="0">
                <a:solidFill>
                  <a:srgbClr val="242021"/>
                </a:solidFill>
                <a:effectLst/>
                <a:latin typeface="SabonMTPro-Regular"/>
              </a:rPr>
              <a:t>Encourage additional communication </a:t>
            </a:r>
            <a:r>
              <a:rPr lang="en-US" sz="1800" b="0" i="1" dirty="0">
                <a:solidFill>
                  <a:srgbClr val="242021"/>
                </a:solidFill>
                <a:effectLst/>
                <a:latin typeface="SabonMTPro-Italic"/>
              </a:rPr>
              <a:t>only </a:t>
            </a:r>
            <a:r>
              <a:rPr lang="en-US" sz="1800" b="0" i="0" dirty="0">
                <a:solidFill>
                  <a:srgbClr val="242021"/>
                </a:solidFill>
                <a:effectLst/>
                <a:latin typeface="SabonMTPro-Regular"/>
              </a:rPr>
              <a:t>if you’re willing to discuss the situation further. (If you’re not, avoid statements such as “If you have further questions, please write.”)</a:t>
            </a:r>
          </a:p>
          <a:p>
            <a:r>
              <a:rPr lang="en-US" sz="1800" b="0" i="0" dirty="0">
                <a:solidFill>
                  <a:srgbClr val="242021"/>
                </a:solidFill>
                <a:effectLst/>
                <a:latin typeface="ZapfDingbatsStd-Identity-H"/>
              </a:rPr>
              <a:t>●● </a:t>
            </a:r>
            <a:r>
              <a:rPr lang="en-US" sz="1800" b="1" i="0" dirty="0">
                <a:solidFill>
                  <a:srgbClr val="242021"/>
                </a:solidFill>
                <a:effectLst/>
                <a:latin typeface="SabonMTPro-Semibold"/>
              </a:rPr>
              <a:t>Express optimism, if appropriate. </a:t>
            </a:r>
            <a:r>
              <a:rPr lang="en-US" sz="1800" b="0" i="0" dirty="0">
                <a:solidFill>
                  <a:srgbClr val="242021"/>
                </a:solidFill>
                <a:effectLst/>
                <a:latin typeface="SabonMTPro-Regular"/>
              </a:rPr>
              <a:t>If the situation might improve in the future, share that with your readers if it’s relevant. However, don’t suggest the possibility of a positive change if you don’t have insight that it might happen.</a:t>
            </a:r>
          </a:p>
          <a:p>
            <a:r>
              <a:rPr lang="en-US" sz="1800" b="0" i="0" dirty="0">
                <a:solidFill>
                  <a:srgbClr val="242021"/>
                </a:solidFill>
                <a:effectLst/>
                <a:latin typeface="ZapfDingbatsStd-Identity-H"/>
              </a:rPr>
              <a:t>●● </a:t>
            </a:r>
            <a:r>
              <a:rPr lang="en-US" sz="1800" b="1" i="0" dirty="0">
                <a:solidFill>
                  <a:srgbClr val="242021"/>
                </a:solidFill>
                <a:effectLst/>
                <a:latin typeface="SabonMTPro-Semibold"/>
              </a:rPr>
              <a:t>Be sincere. </a:t>
            </a:r>
            <a:r>
              <a:rPr lang="en-US" sz="1800" b="0" i="0" dirty="0">
                <a:solidFill>
                  <a:srgbClr val="242021"/>
                </a:solidFill>
                <a:effectLst/>
                <a:latin typeface="SabonMTPro-Regular"/>
              </a:rPr>
              <a:t>Steer clear of clichés that are insincere in view of the bad news. (If you can’t help, don’t say, “If we can be of any help, please contact us.”)</a:t>
            </a:r>
            <a:r>
              <a:rPr lang="en-US" dirty="0"/>
              <a:t> </a:t>
            </a:r>
            <a:br>
              <a:rPr lang="en-US" dirty="0"/>
            </a:br>
            <a:endParaRPr lang="en-US" dirty="0"/>
          </a:p>
        </p:txBody>
      </p:sp>
    </p:spTree>
    <p:extLst>
      <p:ext uri="{BB962C8B-B14F-4D97-AF65-F5344CB8AC3E}">
        <p14:creationId xmlns:p14="http://schemas.microsoft.com/office/powerpoint/2010/main" val="3223753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5F5FB3-B314-8932-2A11-7754220AEB5F}"/>
              </a:ext>
            </a:extLst>
          </p:cNvPr>
          <p:cNvPicPr>
            <a:picLocks noChangeAspect="1"/>
          </p:cNvPicPr>
          <p:nvPr/>
        </p:nvPicPr>
        <p:blipFill>
          <a:blip r:embed="rId2"/>
          <a:stretch>
            <a:fillRect/>
          </a:stretch>
        </p:blipFill>
        <p:spPr>
          <a:xfrm>
            <a:off x="1723697" y="-1"/>
            <a:ext cx="8008881" cy="6505903"/>
          </a:xfrm>
          <a:prstGeom prst="rect">
            <a:avLst/>
          </a:prstGeom>
        </p:spPr>
      </p:pic>
    </p:spTree>
    <p:extLst>
      <p:ext uri="{BB962C8B-B14F-4D97-AF65-F5344CB8AC3E}">
        <p14:creationId xmlns:p14="http://schemas.microsoft.com/office/powerpoint/2010/main" val="2135218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4E7376-2837-0954-B3F7-FD918B78F1A9}"/>
              </a:ext>
            </a:extLst>
          </p:cNvPr>
          <p:cNvPicPr>
            <a:picLocks noChangeAspect="1"/>
          </p:cNvPicPr>
          <p:nvPr/>
        </p:nvPicPr>
        <p:blipFill>
          <a:blip r:embed="rId2"/>
          <a:stretch>
            <a:fillRect/>
          </a:stretch>
        </p:blipFill>
        <p:spPr>
          <a:xfrm>
            <a:off x="1618594" y="126125"/>
            <a:ext cx="8870730" cy="5696606"/>
          </a:xfrm>
          <a:prstGeom prst="rect">
            <a:avLst/>
          </a:prstGeom>
        </p:spPr>
      </p:pic>
    </p:spTree>
    <p:extLst>
      <p:ext uri="{BB962C8B-B14F-4D97-AF65-F5344CB8AC3E}">
        <p14:creationId xmlns:p14="http://schemas.microsoft.com/office/powerpoint/2010/main" val="1312312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81C32B-EEB9-52F9-FB77-4E844C7CE670}"/>
              </a:ext>
            </a:extLst>
          </p:cNvPr>
          <p:cNvPicPr>
            <a:picLocks noChangeAspect="1"/>
          </p:cNvPicPr>
          <p:nvPr/>
        </p:nvPicPr>
        <p:blipFill>
          <a:blip r:embed="rId2"/>
          <a:stretch>
            <a:fillRect/>
          </a:stretch>
        </p:blipFill>
        <p:spPr>
          <a:xfrm>
            <a:off x="1387367" y="94593"/>
            <a:ext cx="8933792" cy="6001407"/>
          </a:xfrm>
          <a:prstGeom prst="rect">
            <a:avLst/>
          </a:prstGeom>
        </p:spPr>
      </p:pic>
    </p:spTree>
    <p:extLst>
      <p:ext uri="{BB962C8B-B14F-4D97-AF65-F5344CB8AC3E}">
        <p14:creationId xmlns:p14="http://schemas.microsoft.com/office/powerpoint/2010/main" val="120468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5287-528F-65B3-DDE5-A819936560E8}"/>
              </a:ext>
            </a:extLst>
          </p:cNvPr>
          <p:cNvSpPr>
            <a:spLocks noGrp="1"/>
          </p:cNvSpPr>
          <p:nvPr>
            <p:ph type="title"/>
          </p:nvPr>
        </p:nvSpPr>
        <p:spPr/>
        <p:txBody>
          <a:bodyPr/>
          <a:lstStyle/>
          <a:p>
            <a:r>
              <a:rPr lang="en-US" sz="3200" b="0" i="0" dirty="0">
                <a:solidFill>
                  <a:srgbClr val="242021"/>
                </a:solidFill>
                <a:effectLst/>
                <a:latin typeface="SabonMTPro-Regular"/>
              </a:rPr>
              <a:t>Three Step Writing Process: Negative messages</a:t>
            </a:r>
            <a:endParaRPr lang="en-US" dirty="0"/>
          </a:p>
        </p:txBody>
      </p:sp>
      <p:sp>
        <p:nvSpPr>
          <p:cNvPr id="3" name="Content Placeholder 2">
            <a:extLst>
              <a:ext uri="{FF2B5EF4-FFF2-40B4-BE49-F238E27FC236}">
                <a16:creationId xmlns:a16="http://schemas.microsoft.com/office/drawing/2014/main" id="{A6B7E211-4645-7C76-2756-9DA377584E17}"/>
              </a:ext>
            </a:extLst>
          </p:cNvPr>
          <p:cNvSpPr>
            <a:spLocks noGrp="1"/>
          </p:cNvSpPr>
          <p:nvPr>
            <p:ph idx="1"/>
          </p:nvPr>
        </p:nvSpPr>
        <p:spPr/>
        <p:txBody>
          <a:bodyPr>
            <a:normAutofit/>
          </a:bodyPr>
          <a:lstStyle/>
          <a:p>
            <a:pPr marL="0" indent="0">
              <a:buNone/>
            </a:pPr>
            <a:r>
              <a:rPr lang="en-US" sz="1800" b="0" i="0" dirty="0">
                <a:solidFill>
                  <a:srgbClr val="242021"/>
                </a:solidFill>
                <a:effectLst/>
                <a:latin typeface="SabonMTPro-Regular"/>
              </a:rPr>
              <a:t>Negative messages can have as many as five goals:</a:t>
            </a:r>
          </a:p>
          <a:p>
            <a:r>
              <a:rPr lang="en-US" sz="1800" b="0" i="0" dirty="0">
                <a:solidFill>
                  <a:srgbClr val="242021"/>
                </a:solidFill>
                <a:effectLst/>
                <a:latin typeface="SabonMTPro-Regular"/>
              </a:rPr>
              <a:t>• Give the bad news</a:t>
            </a:r>
          </a:p>
          <a:p>
            <a:r>
              <a:rPr lang="en-US" sz="1800" b="0" i="0" dirty="0">
                <a:solidFill>
                  <a:srgbClr val="242021"/>
                </a:solidFill>
                <a:effectLst/>
                <a:latin typeface="SabonMTPro-Regular"/>
              </a:rPr>
              <a:t>• Ensure acceptance of the bad news</a:t>
            </a:r>
          </a:p>
          <a:p>
            <a:r>
              <a:rPr lang="en-US" sz="1800" b="0" i="0" dirty="0">
                <a:solidFill>
                  <a:srgbClr val="242021"/>
                </a:solidFill>
                <a:effectLst/>
                <a:latin typeface="SabonMTPro-Regular"/>
              </a:rPr>
              <a:t>• Maintain the reader’s goodwill</a:t>
            </a:r>
          </a:p>
          <a:p>
            <a:r>
              <a:rPr lang="en-US" sz="1800" b="0" i="0" dirty="0">
                <a:solidFill>
                  <a:srgbClr val="242021"/>
                </a:solidFill>
                <a:effectLst/>
                <a:latin typeface="SabonMTPro-Regular"/>
              </a:rPr>
              <a:t>• Maintain the organization’s good image</a:t>
            </a:r>
          </a:p>
          <a:p>
            <a:r>
              <a:rPr lang="en-US" sz="1800" b="0" i="0" dirty="0">
                <a:solidFill>
                  <a:srgbClr val="242021"/>
                </a:solidFill>
                <a:effectLst/>
                <a:latin typeface="SabonMTPro-Regular"/>
              </a:rPr>
              <a:t>• Minimize or eliminate future correspondence on the matter, as appropriate</a:t>
            </a:r>
            <a:r>
              <a:rPr lang="en-US" dirty="0"/>
              <a:t> </a:t>
            </a:r>
            <a:br>
              <a:rPr lang="en-US" dirty="0"/>
            </a:br>
            <a:endParaRPr lang="en-US" dirty="0"/>
          </a:p>
        </p:txBody>
      </p:sp>
    </p:spTree>
    <p:extLst>
      <p:ext uri="{BB962C8B-B14F-4D97-AF65-F5344CB8AC3E}">
        <p14:creationId xmlns:p14="http://schemas.microsoft.com/office/powerpoint/2010/main" val="1663262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21B1F-7541-03FA-12FA-0242E0B19B54}"/>
              </a:ext>
            </a:extLst>
          </p:cNvPr>
          <p:cNvSpPr>
            <a:spLocks noGrp="1"/>
          </p:cNvSpPr>
          <p:nvPr>
            <p:ph type="title"/>
          </p:nvPr>
        </p:nvSpPr>
        <p:spPr>
          <a:xfrm>
            <a:off x="1451579" y="378373"/>
            <a:ext cx="9603275" cy="1475382"/>
          </a:xfrm>
        </p:spPr>
        <p:txBody>
          <a:bodyPr>
            <a:normAutofit fontScale="90000"/>
          </a:bodyPr>
          <a:lstStyle/>
          <a:p>
            <a:r>
              <a:rPr lang="en-US" sz="3200" b="1" i="0" dirty="0">
                <a:solidFill>
                  <a:srgbClr val="BB272E"/>
                </a:solidFill>
                <a:effectLst/>
                <a:latin typeface="HelveticaNeueLTW1G-Bd"/>
              </a:rPr>
              <a:t>Messages for Analysis</a:t>
            </a:r>
            <a:br>
              <a:rPr lang="en-US" sz="3200" b="1" i="0" dirty="0">
                <a:solidFill>
                  <a:srgbClr val="BB272E"/>
                </a:solidFill>
                <a:effectLst/>
                <a:latin typeface="HelveticaNeueLTW1G-Bd"/>
              </a:rPr>
            </a:br>
            <a:r>
              <a:rPr lang="en-US" sz="2200" b="0" i="0" dirty="0">
                <a:solidFill>
                  <a:srgbClr val="242021"/>
                </a:solidFill>
                <a:effectLst/>
                <a:latin typeface="SabonMTPro-Regular"/>
              </a:rPr>
              <a:t>Read the following messages, then (1) analyze the strengths and weaknesses of each sentence and (2) revise each message so that it follows this chapter’s guidelines.</a:t>
            </a:r>
            <a:br>
              <a:rPr lang="en-US" sz="2200" b="0" i="0" dirty="0">
                <a:solidFill>
                  <a:srgbClr val="242021"/>
                </a:solidFill>
                <a:effectLst/>
                <a:latin typeface="SabonMTPro-Regular"/>
              </a:rPr>
            </a:br>
            <a:br>
              <a:rPr lang="en-US" sz="3200" b="1" i="0" dirty="0">
                <a:solidFill>
                  <a:srgbClr val="BB272E"/>
                </a:solidFill>
                <a:effectLst/>
                <a:latin typeface="HelveticaNeueLTW1G-Bd"/>
              </a:rPr>
            </a:br>
            <a:endParaRPr lang="en-US" dirty="0"/>
          </a:p>
        </p:txBody>
      </p:sp>
      <p:sp>
        <p:nvSpPr>
          <p:cNvPr id="3" name="Content Placeholder 2">
            <a:extLst>
              <a:ext uri="{FF2B5EF4-FFF2-40B4-BE49-F238E27FC236}">
                <a16:creationId xmlns:a16="http://schemas.microsoft.com/office/drawing/2014/main" id="{6D057521-2C66-D391-1C40-AE2672F7DC58}"/>
              </a:ext>
            </a:extLst>
          </p:cNvPr>
          <p:cNvSpPr>
            <a:spLocks noGrp="1"/>
          </p:cNvSpPr>
          <p:nvPr>
            <p:ph idx="1"/>
          </p:nvPr>
        </p:nvSpPr>
        <p:spPr>
          <a:xfrm>
            <a:off x="1451579" y="2015732"/>
            <a:ext cx="9603275" cy="4059247"/>
          </a:xfrm>
        </p:spPr>
        <p:txBody>
          <a:bodyPr>
            <a:normAutofit fontScale="62500" lnSpcReduction="20000"/>
          </a:bodyPr>
          <a:lstStyle/>
          <a:p>
            <a:pPr marL="0" indent="0">
              <a:buNone/>
            </a:pPr>
            <a:r>
              <a:rPr lang="en-US" sz="1800" b="0" i="0" dirty="0">
                <a:solidFill>
                  <a:srgbClr val="242021"/>
                </a:solidFill>
                <a:effectLst/>
                <a:latin typeface="HelveticaNeueLTW1G-Lt"/>
              </a:rPr>
              <a:t>From: M. </a:t>
            </a:r>
            <a:r>
              <a:rPr lang="en-US" sz="1800" b="0" i="0" dirty="0" err="1">
                <a:solidFill>
                  <a:srgbClr val="242021"/>
                </a:solidFill>
                <a:effectLst/>
                <a:latin typeface="HelveticaNeueLTW1G-Lt"/>
              </a:rPr>
              <a:t>Juhasz</a:t>
            </a:r>
            <a:r>
              <a:rPr lang="en-US" sz="1800" b="0" i="0" dirty="0">
                <a:solidFill>
                  <a:srgbClr val="242021"/>
                </a:solidFill>
                <a:effectLst/>
                <a:latin typeface="HelveticaNeueLTW1G-Lt"/>
              </a:rPr>
              <a:t>, Travel &amp; Meeting Services</a:t>
            </a:r>
          </a:p>
          <a:p>
            <a:pPr marL="0" indent="0">
              <a:buNone/>
            </a:pPr>
            <a:r>
              <a:rPr lang="en-US" sz="1800" b="0" i="0" dirty="0">
                <a:solidFill>
                  <a:srgbClr val="242021"/>
                </a:solidFill>
                <a:effectLst/>
                <a:latin typeface="HelveticaNeueLTW1G-Lt"/>
              </a:rPr>
              <a:t>To: [mailing list]</a:t>
            </a:r>
          </a:p>
          <a:p>
            <a:pPr marL="0" indent="0">
              <a:buNone/>
            </a:pPr>
            <a:r>
              <a:rPr lang="en-US" sz="1800" b="0" i="0" dirty="0">
                <a:solidFill>
                  <a:srgbClr val="242021"/>
                </a:solidFill>
                <a:effectLst/>
                <a:latin typeface="HelveticaNeueLTW1G-Lt"/>
              </a:rPr>
              <a:t>Subject: Travel </a:t>
            </a:r>
          </a:p>
          <a:p>
            <a:pPr marL="0" indent="0">
              <a:buNone/>
            </a:pPr>
            <a:r>
              <a:rPr lang="en-US" sz="1800" b="0" i="0" dirty="0">
                <a:solidFill>
                  <a:srgbClr val="242021"/>
                </a:solidFill>
                <a:effectLst/>
                <a:latin typeface="HelveticaNeueLTW1G-Lt"/>
              </a:rPr>
              <a:t>Dear Traveling Executives: </a:t>
            </a:r>
          </a:p>
          <a:p>
            <a:pPr marL="0" indent="0" algn="just">
              <a:buNone/>
            </a:pPr>
            <a:r>
              <a:rPr lang="en-US" sz="1800" b="0" i="0" dirty="0">
                <a:solidFill>
                  <a:srgbClr val="242021"/>
                </a:solidFill>
                <a:effectLst/>
                <a:latin typeface="HelveticaNeueLTW1G-Lt"/>
              </a:rPr>
              <a:t>We need you to start using some of the budget suggestions we are going to issue as a separate memorandum. These include using videoconference equipment and web conferencing instead of traveling to meetings, staying in cheaper hotels, arranging flights for cheaper times, and flying from less-convenient but also less-expensive suburban airports. </a:t>
            </a:r>
          </a:p>
          <a:p>
            <a:pPr marL="0" indent="0" algn="just">
              <a:buNone/>
            </a:pPr>
            <a:r>
              <a:rPr lang="en-US" sz="1800" b="0" i="0" dirty="0">
                <a:solidFill>
                  <a:srgbClr val="242021"/>
                </a:solidFill>
                <a:effectLst/>
                <a:latin typeface="HelveticaNeueLTW1G-Lt"/>
              </a:rPr>
              <a:t>The company needs to cut travel expenses by fifty percent, just as we’ve cut costs in all departments of Black &amp; Decker. This means you’ll no longer be able to stay in fancy hotels and make last-minute, costly changes to your travel plans. </a:t>
            </a:r>
          </a:p>
          <a:p>
            <a:pPr marL="0" indent="0" algn="just">
              <a:buNone/>
            </a:pPr>
            <a:r>
              <a:rPr lang="en-US" sz="1800" b="0" i="0" dirty="0">
                <a:solidFill>
                  <a:srgbClr val="242021"/>
                </a:solidFill>
                <a:effectLst/>
                <a:latin typeface="HelveticaNeueLTW1G-Lt"/>
              </a:rPr>
              <a:t>You’ll also be expected to avoid hotel surcharges for phone calls and Internet access. If the hotel you want to stay in doesn’t offer free wireless, go somewhere else. And never, NEVER return a rental car with an empty tank! That causes the rental agency to charge us a premium price for the gas they sell when they fill it up upon your return. </a:t>
            </a:r>
          </a:p>
          <a:p>
            <a:pPr marL="0" indent="0" algn="just">
              <a:buNone/>
            </a:pPr>
            <a:r>
              <a:rPr lang="en-US" sz="1800" b="0" i="0" dirty="0">
                <a:solidFill>
                  <a:srgbClr val="242021"/>
                </a:solidFill>
                <a:effectLst/>
                <a:latin typeface="HelveticaNeueLTW1G-Lt"/>
              </a:rPr>
              <a:t>You’ll be expected to make these changes in your travel habits immediately. </a:t>
            </a:r>
          </a:p>
          <a:p>
            <a:pPr marL="0" indent="0">
              <a:buNone/>
            </a:pPr>
            <a:r>
              <a:rPr lang="en-US" sz="1800" b="0" i="0" dirty="0">
                <a:solidFill>
                  <a:srgbClr val="242021"/>
                </a:solidFill>
                <a:effectLst/>
                <a:latin typeface="HelveticaNeueLTW1G-Lt"/>
              </a:rPr>
              <a:t>Sincerely, </a:t>
            </a:r>
          </a:p>
          <a:p>
            <a:pPr marL="0" indent="0">
              <a:buNone/>
            </a:pPr>
            <a:r>
              <a:rPr lang="en-US" sz="1800" b="0" i="0" dirty="0">
                <a:solidFill>
                  <a:srgbClr val="242021"/>
                </a:solidFill>
                <a:effectLst/>
                <a:latin typeface="HelveticaNeueLTW1G-Lt"/>
              </a:rPr>
              <a:t>M. </a:t>
            </a:r>
            <a:r>
              <a:rPr lang="en-US" sz="1800" b="0" i="0" dirty="0" err="1">
                <a:solidFill>
                  <a:srgbClr val="242021"/>
                </a:solidFill>
                <a:effectLst/>
                <a:latin typeface="HelveticaNeueLTW1G-Lt"/>
              </a:rPr>
              <a:t>Juhasz</a:t>
            </a:r>
            <a:r>
              <a:rPr lang="en-US" sz="1800" b="0" i="0" dirty="0">
                <a:solidFill>
                  <a:srgbClr val="242021"/>
                </a:solidFill>
                <a:effectLst/>
                <a:latin typeface="HelveticaNeueLTW1G-Lt"/>
              </a:rPr>
              <a:t> Travel &amp; Meeting Services</a:t>
            </a:r>
            <a:r>
              <a:rPr lang="en-US" dirty="0"/>
              <a:t> </a:t>
            </a:r>
            <a:br>
              <a:rPr lang="en-US" dirty="0"/>
            </a:br>
            <a:endParaRPr lang="en-US" dirty="0"/>
          </a:p>
        </p:txBody>
      </p:sp>
    </p:spTree>
    <p:extLst>
      <p:ext uri="{BB962C8B-B14F-4D97-AF65-F5344CB8AC3E}">
        <p14:creationId xmlns:p14="http://schemas.microsoft.com/office/powerpoint/2010/main" val="343017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8FA6-6C06-8574-5958-2C5B38B6F274}"/>
              </a:ext>
            </a:extLst>
          </p:cNvPr>
          <p:cNvSpPr>
            <a:spLocks noGrp="1"/>
          </p:cNvSpPr>
          <p:nvPr>
            <p:ph type="title"/>
          </p:nvPr>
        </p:nvSpPr>
        <p:spPr/>
        <p:txBody>
          <a:bodyPr/>
          <a:lstStyle/>
          <a:p>
            <a:r>
              <a:rPr lang="en-US" sz="3200" b="0" i="0" dirty="0">
                <a:solidFill>
                  <a:srgbClr val="F58121"/>
                </a:solidFill>
                <a:effectLst/>
                <a:latin typeface="HelveticaNeueLTW1G-BdEx"/>
              </a:rPr>
              <a:t>STEP 1: Planning A negative Message</a:t>
            </a:r>
            <a:endParaRPr lang="en-US" dirty="0"/>
          </a:p>
        </p:txBody>
      </p:sp>
      <p:sp>
        <p:nvSpPr>
          <p:cNvPr id="3" name="Content Placeholder 2">
            <a:extLst>
              <a:ext uri="{FF2B5EF4-FFF2-40B4-BE49-F238E27FC236}">
                <a16:creationId xmlns:a16="http://schemas.microsoft.com/office/drawing/2014/main" id="{88AD8AA5-DE9E-BDA3-C94C-13DF8D98B6E2}"/>
              </a:ext>
            </a:extLst>
          </p:cNvPr>
          <p:cNvSpPr>
            <a:spLocks noGrp="1"/>
          </p:cNvSpPr>
          <p:nvPr>
            <p:ph idx="1"/>
          </p:nvPr>
        </p:nvSpPr>
        <p:spPr>
          <a:xfrm>
            <a:off x="1451579" y="2015732"/>
            <a:ext cx="9603275" cy="4947130"/>
          </a:xfrm>
        </p:spPr>
        <p:txBody>
          <a:bodyPr>
            <a:normAutofit/>
          </a:bodyPr>
          <a:lstStyle/>
          <a:p>
            <a:r>
              <a:rPr lang="en-US" sz="1100" b="0" i="0" dirty="0">
                <a:effectLst/>
                <a:latin typeface="Times New Roman" panose="02020603050405020304" pitchFamily="18" charset="0"/>
                <a:cs typeface="Times New Roman" panose="02020603050405020304" pitchFamily="18" charset="0"/>
              </a:rPr>
              <a:t>Understanding your readers’ concerns helps you be sensitive their needs while delivering an effective message.</a:t>
            </a:r>
            <a:r>
              <a:rPr lang="en-US" sz="1400" dirty="0">
                <a:latin typeface="Times New Roman" panose="02020603050405020304" pitchFamily="18" charset="0"/>
                <a:cs typeface="Times New Roman" panose="02020603050405020304" pitchFamily="18" charset="0"/>
              </a:rPr>
              <a:t> </a:t>
            </a:r>
          </a:p>
          <a:p>
            <a:r>
              <a:rPr lang="en-US" sz="1100" b="0" i="0" dirty="0">
                <a:effectLst/>
                <a:latin typeface="Times New Roman" panose="02020603050405020304" pitchFamily="18" charset="0"/>
                <a:cs typeface="Times New Roman" panose="02020603050405020304" pitchFamily="18" charset="0"/>
              </a:rPr>
              <a:t>When preparing negative messages, choose the medium and channel with care.</a:t>
            </a:r>
            <a:r>
              <a:rPr lang="en-US" sz="1400" dirty="0">
                <a:latin typeface="Times New Roman" panose="02020603050405020304" pitchFamily="18" charset="0"/>
                <a:cs typeface="Times New Roman" panose="02020603050405020304" pitchFamily="18" charset="0"/>
              </a:rPr>
              <a:t> </a:t>
            </a:r>
          </a:p>
          <a:p>
            <a:r>
              <a:rPr lang="en-US" sz="1100" b="0" i="0" dirty="0">
                <a:effectLst/>
                <a:latin typeface="Times New Roman" panose="02020603050405020304" pitchFamily="18" charset="0"/>
                <a:cs typeface="Times New Roman" panose="02020603050405020304" pitchFamily="18" charset="0"/>
              </a:rPr>
              <a:t>Appropriate organization helps readers accept your negative news.</a:t>
            </a:r>
            <a:r>
              <a:rPr lang="en-US" sz="1400" dirty="0">
                <a:latin typeface="Times New Roman" panose="02020603050405020304" pitchFamily="18" charset="0"/>
                <a:cs typeface="Times New Roman" panose="02020603050405020304" pitchFamily="18" charset="0"/>
              </a:rPr>
              <a:t> (direct/indirect approach)</a:t>
            </a:r>
          </a:p>
          <a:p>
            <a:r>
              <a:rPr lang="en-US" sz="1100" b="0" i="0" dirty="0">
                <a:effectLst/>
                <a:latin typeface="Times New Roman" panose="02020603050405020304" pitchFamily="18" charset="0"/>
                <a:cs typeface="Times New Roman" panose="02020603050405020304" pitchFamily="18" charset="0"/>
              </a:rPr>
              <a:t>You need to consider a variety of factors when choosing between direct and indirect approaches for negative messages.</a:t>
            </a:r>
            <a:r>
              <a:rPr lang="en-US" sz="1400" dirty="0">
                <a:latin typeface="Times New Roman" panose="02020603050405020304" pitchFamily="18" charset="0"/>
                <a:cs typeface="Times New Roman" panose="02020603050405020304" pitchFamily="18" charset="0"/>
              </a:rPr>
              <a:t> </a:t>
            </a:r>
          </a:p>
          <a:p>
            <a:pPr lvl="1"/>
            <a:r>
              <a:rPr lang="en-US" sz="1100" b="1" i="0" dirty="0">
                <a:effectLst/>
                <a:latin typeface="Times New Roman" panose="02020603050405020304" pitchFamily="18" charset="0"/>
                <a:cs typeface="Times New Roman" panose="02020603050405020304" pitchFamily="18" charset="0"/>
              </a:rPr>
              <a:t>Do you need to get the reader’s attention immediately? </a:t>
            </a:r>
            <a:r>
              <a:rPr lang="en-US" sz="1100" b="0" i="0" dirty="0">
                <a:effectLst/>
                <a:latin typeface="Times New Roman" panose="02020603050405020304" pitchFamily="18" charset="0"/>
                <a:cs typeface="Times New Roman" panose="02020603050405020304" pitchFamily="18" charset="0"/>
              </a:rPr>
              <a:t>If the situation is an emergency, or if someone has ignored repeated messages, the direct approach can help you get attention quickly.</a:t>
            </a:r>
          </a:p>
          <a:p>
            <a:pPr lvl="1"/>
            <a:r>
              <a:rPr lang="en-US" sz="1100" b="1" i="0" dirty="0">
                <a:effectLst/>
                <a:latin typeface="Times New Roman" panose="02020603050405020304" pitchFamily="18" charset="0"/>
                <a:cs typeface="Times New Roman" panose="02020603050405020304" pitchFamily="18" charset="0"/>
              </a:rPr>
              <a:t>Does the recipient prefer a direct style of communication? </a:t>
            </a:r>
            <a:r>
              <a:rPr lang="en-US" sz="1100" b="0" i="0" dirty="0">
                <a:effectLst/>
                <a:latin typeface="Times New Roman" panose="02020603050405020304" pitchFamily="18" charset="0"/>
                <a:cs typeface="Times New Roman" panose="02020603050405020304" pitchFamily="18" charset="0"/>
              </a:rPr>
              <a:t>Some recipients prefer the direct approach no matter what, so if you know this, go with direct.</a:t>
            </a:r>
            <a:r>
              <a:rPr lang="en-US" sz="1100" dirty="0">
                <a:latin typeface="Times New Roman" panose="02020603050405020304" pitchFamily="18" charset="0"/>
                <a:cs typeface="Times New Roman" panose="02020603050405020304" pitchFamily="18" charset="0"/>
              </a:rPr>
              <a:t> </a:t>
            </a:r>
          </a:p>
          <a:p>
            <a:pPr lvl="1"/>
            <a:r>
              <a:rPr lang="en-US" sz="1100" b="1" i="0" dirty="0">
                <a:effectLst/>
                <a:latin typeface="Times New Roman" panose="02020603050405020304" pitchFamily="18" charset="0"/>
                <a:cs typeface="Times New Roman" panose="02020603050405020304" pitchFamily="18" charset="0"/>
              </a:rPr>
              <a:t>How important is this news to the reader? </a:t>
            </a:r>
            <a:r>
              <a:rPr lang="en-US" sz="1100" b="0" i="0" dirty="0">
                <a:effectLst/>
                <a:latin typeface="Times New Roman" panose="02020603050405020304" pitchFamily="18" charset="0"/>
                <a:cs typeface="Times New Roman" panose="02020603050405020304" pitchFamily="18" charset="0"/>
              </a:rPr>
              <a:t>For minor or routine scenarios, the direct approach is nearly always best. However, if the reader has an emotional investment in the situation or the consequences to the reader are considerable, the indirect approach is often better, particularly if the bad news is unexpected.</a:t>
            </a:r>
          </a:p>
          <a:p>
            <a:pPr lvl="1"/>
            <a:r>
              <a:rPr lang="en-US" sz="1100" b="1" i="0" dirty="0">
                <a:effectLst/>
                <a:latin typeface="Times New Roman" panose="02020603050405020304" pitchFamily="18" charset="0"/>
                <a:cs typeface="Times New Roman" panose="02020603050405020304" pitchFamily="18" charset="0"/>
              </a:rPr>
              <a:t>Will the bad news come as a shock? </a:t>
            </a:r>
            <a:r>
              <a:rPr lang="en-US" sz="1100" b="0" i="0" dirty="0">
                <a:effectLst/>
                <a:latin typeface="Times New Roman" panose="02020603050405020304" pitchFamily="18" charset="0"/>
                <a:cs typeface="Times New Roman" panose="02020603050405020304" pitchFamily="18" charset="0"/>
              </a:rPr>
              <a:t>The direct approach is fine for many business situations in which people understand the possibility of receiving bad news. However, if the bad news might come as a shock to readers, use the indirect approach to help them prepare for it.</a:t>
            </a:r>
            <a:r>
              <a:rPr lang="en-US" sz="1100" dirty="0">
                <a:latin typeface="Times New Roman" panose="02020603050405020304" pitchFamily="18" charset="0"/>
                <a:cs typeface="Times New Roman" panose="02020603050405020304" pitchFamily="18" charset="0"/>
              </a:rPr>
              <a:t> </a:t>
            </a:r>
            <a:br>
              <a:rPr lang="en-US" sz="1100" dirty="0">
                <a:latin typeface="Times New Roman" panose="02020603050405020304" pitchFamily="18" charset="0"/>
                <a:cs typeface="Times New Roman" panose="02020603050405020304" pitchFamily="18" charset="0"/>
              </a:rPr>
            </a:br>
            <a:br>
              <a:rPr lang="en-US" sz="1100" dirty="0">
                <a:latin typeface="Times New Roman" panose="02020603050405020304" pitchFamily="18" charset="0"/>
                <a:cs typeface="Times New Roman" panose="02020603050405020304" pitchFamily="18" charset="0"/>
              </a:rPr>
            </a:br>
            <a:br>
              <a:rPr lang="en-US" sz="1100" dirty="0">
                <a:latin typeface="Times New Roman" panose="02020603050405020304" pitchFamily="18" charset="0"/>
                <a:cs typeface="Times New Roman" panose="02020603050405020304" pitchFamily="18" charset="0"/>
              </a:rPr>
            </a:br>
            <a:br>
              <a:rPr lang="en-US" sz="1100" dirty="0">
                <a:latin typeface="Times New Roman" panose="02020603050405020304" pitchFamily="18" charset="0"/>
                <a:cs typeface="Times New Roman" panose="02020603050405020304" pitchFamily="18" charset="0"/>
              </a:rPr>
            </a:br>
            <a:br>
              <a:rPr lang="en-US" sz="1100" dirty="0">
                <a:latin typeface="Times New Roman" panose="02020603050405020304" pitchFamily="18" charset="0"/>
                <a:cs typeface="Times New Roman" panose="02020603050405020304" pitchFamily="18" charset="0"/>
              </a:rPr>
            </a:br>
            <a:br>
              <a:rPr lang="en-US" sz="1100" dirty="0">
                <a:latin typeface="Times New Roman" panose="02020603050405020304" pitchFamily="18" charset="0"/>
                <a:cs typeface="Times New Roman" panose="02020603050405020304" pitchFamily="18" charset="0"/>
              </a:rPr>
            </a:br>
            <a:br>
              <a:rPr lang="en-US" sz="1100" dirty="0">
                <a:latin typeface="Times New Roman" panose="02020603050405020304" pitchFamily="18" charset="0"/>
                <a:cs typeface="Times New Roman" panose="02020603050405020304" pitchFamily="18" charset="0"/>
              </a:rPr>
            </a:b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97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B67BD2-7B5E-68C5-5F3E-DC3B5F141F75}"/>
              </a:ext>
            </a:extLst>
          </p:cNvPr>
          <p:cNvPicPr>
            <a:picLocks noChangeAspect="1"/>
          </p:cNvPicPr>
          <p:nvPr/>
        </p:nvPicPr>
        <p:blipFill>
          <a:blip r:embed="rId2"/>
          <a:stretch>
            <a:fillRect/>
          </a:stretch>
        </p:blipFill>
        <p:spPr>
          <a:xfrm>
            <a:off x="0" y="-192947"/>
            <a:ext cx="12192000" cy="7222921"/>
          </a:xfrm>
          <a:prstGeom prst="rect">
            <a:avLst/>
          </a:prstGeom>
        </p:spPr>
      </p:pic>
    </p:spTree>
    <p:extLst>
      <p:ext uri="{BB962C8B-B14F-4D97-AF65-F5344CB8AC3E}">
        <p14:creationId xmlns:p14="http://schemas.microsoft.com/office/powerpoint/2010/main" val="2460613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0026-55C3-5A75-2E52-AF55989E1069}"/>
              </a:ext>
            </a:extLst>
          </p:cNvPr>
          <p:cNvSpPr>
            <a:spLocks noGrp="1"/>
          </p:cNvSpPr>
          <p:nvPr>
            <p:ph type="title"/>
          </p:nvPr>
        </p:nvSpPr>
        <p:spPr/>
        <p:txBody>
          <a:bodyPr/>
          <a:lstStyle/>
          <a:p>
            <a:r>
              <a:rPr lang="en-US" sz="1800" b="0" i="0" dirty="0">
                <a:solidFill>
                  <a:srgbClr val="F58121"/>
                </a:solidFill>
                <a:effectLst/>
                <a:latin typeface="HelveticaNeueLTW1G-BdEx"/>
              </a:rPr>
              <a:t>STEP 2: writing A negative Message</a:t>
            </a:r>
            <a:r>
              <a:rPr lang="en-US" dirty="0"/>
              <a:t> </a:t>
            </a:r>
          </a:p>
        </p:txBody>
      </p:sp>
      <p:sp>
        <p:nvSpPr>
          <p:cNvPr id="3" name="Content Placeholder 2">
            <a:extLst>
              <a:ext uri="{FF2B5EF4-FFF2-40B4-BE49-F238E27FC236}">
                <a16:creationId xmlns:a16="http://schemas.microsoft.com/office/drawing/2014/main" id="{23C14327-1D7B-32B7-F13B-A8361808E382}"/>
              </a:ext>
            </a:extLst>
          </p:cNvPr>
          <p:cNvSpPr>
            <a:spLocks noGrp="1"/>
          </p:cNvSpPr>
          <p:nvPr>
            <p:ph idx="1"/>
          </p:nvPr>
        </p:nvSpPr>
        <p:spPr/>
        <p:txBody>
          <a:bodyPr>
            <a:normAutofit/>
          </a:bodyPr>
          <a:lstStyle/>
          <a:p>
            <a:r>
              <a:rPr lang="en-US" b="0" i="0" dirty="0">
                <a:effectLst/>
                <a:latin typeface="Times New Roman" panose="02020603050405020304" pitchFamily="18" charset="0"/>
                <a:cs typeface="Times New Roman" panose="02020603050405020304" pitchFamily="18" charset="0"/>
              </a:rPr>
              <a:t>Writing clearly and sensitively helps take some of the sting out of bad news.</a:t>
            </a:r>
          </a:p>
          <a:p>
            <a:r>
              <a:rPr lang="en-US" b="0" i="0" dirty="0">
                <a:effectLst/>
                <a:latin typeface="Times New Roman" panose="02020603050405020304" pitchFamily="18" charset="0"/>
                <a:cs typeface="Times New Roman" panose="02020603050405020304" pitchFamily="18" charset="0"/>
              </a:rPr>
              <a:t>Protect your audience’s pride by using language that conveys respect.</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84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A53546-03E6-ECF1-17F5-8FF9C84C431F}"/>
              </a:ext>
            </a:extLst>
          </p:cNvPr>
          <p:cNvPicPr>
            <a:picLocks noChangeAspect="1"/>
          </p:cNvPicPr>
          <p:nvPr/>
        </p:nvPicPr>
        <p:blipFill>
          <a:blip r:embed="rId2"/>
          <a:stretch>
            <a:fillRect/>
          </a:stretch>
        </p:blipFill>
        <p:spPr>
          <a:xfrm>
            <a:off x="0" y="-167780"/>
            <a:ext cx="12191999" cy="7231310"/>
          </a:xfrm>
          <a:prstGeom prst="rect">
            <a:avLst/>
          </a:prstGeom>
        </p:spPr>
      </p:pic>
    </p:spTree>
    <p:extLst>
      <p:ext uri="{BB962C8B-B14F-4D97-AF65-F5344CB8AC3E}">
        <p14:creationId xmlns:p14="http://schemas.microsoft.com/office/powerpoint/2010/main" val="254338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FE9AA-D6D1-0B4F-6538-68798CAEDE8D}"/>
              </a:ext>
            </a:extLst>
          </p:cNvPr>
          <p:cNvSpPr>
            <a:spLocks noGrp="1"/>
          </p:cNvSpPr>
          <p:nvPr>
            <p:ph type="title"/>
          </p:nvPr>
        </p:nvSpPr>
        <p:spPr/>
        <p:txBody>
          <a:bodyPr/>
          <a:lstStyle/>
          <a:p>
            <a:r>
              <a:rPr lang="en-US" sz="1800" b="0" i="0" dirty="0">
                <a:solidFill>
                  <a:srgbClr val="F58121"/>
                </a:solidFill>
                <a:effectLst/>
                <a:latin typeface="HelveticaNeueLTW1G-BdEx"/>
              </a:rPr>
              <a:t>STEP 3: </a:t>
            </a:r>
            <a:r>
              <a:rPr lang="en-US" sz="1800" b="0" i="0" dirty="0" err="1">
                <a:solidFill>
                  <a:srgbClr val="F58121"/>
                </a:solidFill>
                <a:effectLst/>
                <a:latin typeface="HelveticaNeueLTW1G-BdEx"/>
              </a:rPr>
              <a:t>CoMPLETIng</a:t>
            </a:r>
            <a:r>
              <a:rPr lang="en-US" sz="1800" b="0" i="0" dirty="0">
                <a:solidFill>
                  <a:srgbClr val="F58121"/>
                </a:solidFill>
                <a:effectLst/>
                <a:latin typeface="HelveticaNeueLTW1G-BdEx"/>
              </a:rPr>
              <a:t> A </a:t>
            </a:r>
            <a:r>
              <a:rPr lang="en-US" sz="1800" b="0" i="0" dirty="0" err="1">
                <a:solidFill>
                  <a:srgbClr val="F58121"/>
                </a:solidFill>
                <a:effectLst/>
                <a:latin typeface="HelveticaNeueLTW1G-BdEx"/>
              </a:rPr>
              <a:t>nEgATIvE</a:t>
            </a:r>
            <a:r>
              <a:rPr lang="en-US" sz="1800" b="0" i="0" dirty="0">
                <a:solidFill>
                  <a:srgbClr val="F58121"/>
                </a:solidFill>
                <a:effectLst/>
                <a:latin typeface="HelveticaNeueLTW1G-BdEx"/>
              </a:rPr>
              <a:t> </a:t>
            </a:r>
            <a:r>
              <a:rPr lang="en-US" sz="1800" b="0" i="0" dirty="0" err="1">
                <a:solidFill>
                  <a:srgbClr val="F58121"/>
                </a:solidFill>
                <a:effectLst/>
                <a:latin typeface="HelveticaNeueLTW1G-BdEx"/>
              </a:rPr>
              <a:t>MESSAgE</a:t>
            </a:r>
            <a:r>
              <a:rPr lang="en-US" dirty="0"/>
              <a:t> </a:t>
            </a:r>
          </a:p>
        </p:txBody>
      </p:sp>
      <p:sp>
        <p:nvSpPr>
          <p:cNvPr id="3" name="Content Placeholder 2">
            <a:extLst>
              <a:ext uri="{FF2B5EF4-FFF2-40B4-BE49-F238E27FC236}">
                <a16:creationId xmlns:a16="http://schemas.microsoft.com/office/drawing/2014/main" id="{1D510A5C-4382-B607-7883-FCD838F26D94}"/>
              </a:ext>
            </a:extLst>
          </p:cNvPr>
          <p:cNvSpPr>
            <a:spLocks noGrp="1"/>
          </p:cNvSpPr>
          <p:nvPr>
            <p:ph idx="1"/>
          </p:nvPr>
        </p:nvSpPr>
        <p:spPr/>
        <p:txBody>
          <a:bodyPr/>
          <a:lstStyle/>
          <a:p>
            <a:r>
              <a:rPr lang="en-US" sz="1800" b="0" i="0" dirty="0">
                <a:solidFill>
                  <a:srgbClr val="242021"/>
                </a:solidFill>
                <a:effectLst/>
                <a:latin typeface="SabonMTPro-Regular"/>
              </a:rPr>
              <a:t>The need for careful attention to detail continues as you complete your message. Revise your content to make sure everything is clear, complete, and concise. Even small flaws are likely to be magnified in readers’ minds as they react to the negative news, because they can create</a:t>
            </a:r>
            <a:r>
              <a:rPr lang="en-US" dirty="0"/>
              <a:t> </a:t>
            </a:r>
            <a:br>
              <a:rPr lang="en-US" dirty="0"/>
            </a:br>
            <a:r>
              <a:rPr lang="en-US" sz="1800" b="0" i="0" dirty="0">
                <a:solidFill>
                  <a:srgbClr val="242021"/>
                </a:solidFill>
                <a:effectLst/>
                <a:latin typeface="SabonMTPro-Regular"/>
              </a:rPr>
              <a:t>the impression that you are careless or incompetent. Produce clean, professional documents and proofread carefully to eliminate mistakes. </a:t>
            </a:r>
            <a:br>
              <a:rPr lang="en-US" dirty="0"/>
            </a:br>
            <a:endParaRPr lang="en-US" dirty="0"/>
          </a:p>
        </p:txBody>
      </p:sp>
    </p:spTree>
    <p:extLst>
      <p:ext uri="{BB962C8B-B14F-4D97-AF65-F5344CB8AC3E}">
        <p14:creationId xmlns:p14="http://schemas.microsoft.com/office/powerpoint/2010/main" val="283437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4DFA70-D233-834A-5DB9-148D1D92A415}"/>
              </a:ext>
            </a:extLst>
          </p:cNvPr>
          <p:cNvPicPr>
            <a:picLocks noChangeAspect="1"/>
          </p:cNvPicPr>
          <p:nvPr/>
        </p:nvPicPr>
        <p:blipFill>
          <a:blip r:embed="rId2"/>
          <a:stretch>
            <a:fillRect/>
          </a:stretch>
        </p:blipFill>
        <p:spPr>
          <a:xfrm>
            <a:off x="0" y="637563"/>
            <a:ext cx="12192000" cy="4332904"/>
          </a:xfrm>
          <a:prstGeom prst="rect">
            <a:avLst/>
          </a:prstGeom>
        </p:spPr>
      </p:pic>
    </p:spTree>
    <p:extLst>
      <p:ext uri="{BB962C8B-B14F-4D97-AF65-F5344CB8AC3E}">
        <p14:creationId xmlns:p14="http://schemas.microsoft.com/office/powerpoint/2010/main" val="2702704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8E90DD-7A60-744E-8D7D-706A110EEF7D}"/>
              </a:ext>
            </a:extLst>
          </p:cNvPr>
          <p:cNvPicPr>
            <a:picLocks noChangeAspect="1"/>
          </p:cNvPicPr>
          <p:nvPr/>
        </p:nvPicPr>
        <p:blipFill>
          <a:blip r:embed="rId2"/>
          <a:stretch>
            <a:fillRect/>
          </a:stretch>
        </p:blipFill>
        <p:spPr>
          <a:xfrm>
            <a:off x="1946247" y="0"/>
            <a:ext cx="7751426" cy="6858000"/>
          </a:xfrm>
          <a:prstGeom prst="rect">
            <a:avLst/>
          </a:prstGeom>
        </p:spPr>
      </p:pic>
    </p:spTree>
    <p:extLst>
      <p:ext uri="{BB962C8B-B14F-4D97-AF65-F5344CB8AC3E}">
        <p14:creationId xmlns:p14="http://schemas.microsoft.com/office/powerpoint/2010/main" val="27539264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47</TotalTime>
  <Words>1450</Words>
  <Application>Microsoft Office PowerPoint</Application>
  <PresentationFormat>Widescreen</PresentationFormat>
  <Paragraphs>69</Paragraphs>
  <Slides>20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Gill Sans MT</vt:lpstr>
      <vt:lpstr>HelveticaLTCom-Roman</vt:lpstr>
      <vt:lpstr>HelveticaNeueLTW1G-Bd</vt:lpstr>
      <vt:lpstr>HelveticaNeueLTW1G-BdEx</vt:lpstr>
      <vt:lpstr>HelveticaNeueLTW1G-Lt</vt:lpstr>
      <vt:lpstr>HelveticaNeueLTW1G-MdEx</vt:lpstr>
      <vt:lpstr>SabonMTPro-Italic</vt:lpstr>
      <vt:lpstr>SabonMTPro-Regular</vt:lpstr>
      <vt:lpstr>SabonMTPro-Semibold</vt:lpstr>
      <vt:lpstr>Times New Roman</vt:lpstr>
      <vt:lpstr>ZapfDingbatsStd-Identity-H</vt:lpstr>
      <vt:lpstr>Gallery</vt:lpstr>
      <vt:lpstr>Negative Messages</vt:lpstr>
      <vt:lpstr>Three Step Writing Process: Negative messages</vt:lpstr>
      <vt:lpstr>STEP 1: Planning A negative Message</vt:lpstr>
      <vt:lpstr>PowerPoint Presentation</vt:lpstr>
      <vt:lpstr>STEP 2: writing A negative Message </vt:lpstr>
      <vt:lpstr>PowerPoint Presentation</vt:lpstr>
      <vt:lpstr>STEP 3: CoMPLETIng A nEgATIvE MESSAgE </vt:lpstr>
      <vt:lpstr>PowerPoint Presentation</vt:lpstr>
      <vt:lpstr>PowerPoint Presentation</vt:lpstr>
      <vt:lpstr>using the indirect approach for negative Messages </vt:lpstr>
      <vt:lpstr>PowerPoint Presentation</vt:lpstr>
      <vt:lpstr>By sharing the reasons behind the policy (if appropriate in the circumstances), you can give readers a more satisfying answer. Consider this response to an applicant:  </vt:lpstr>
      <vt:lpstr>PowerPoint Presentation</vt:lpstr>
      <vt:lpstr>PowerPoint Presentation</vt:lpstr>
      <vt:lpstr>Just be sure to avoid overly blunt statements that are likely to cause pain and anger:  </vt:lpstr>
      <vt:lpstr>CLoSIng on A RESPECTFUL noTE </vt:lpstr>
      <vt:lpstr>PowerPoint Presentation</vt:lpstr>
      <vt:lpstr>PowerPoint Presentation</vt:lpstr>
      <vt:lpstr>PowerPoint Presentation</vt:lpstr>
      <vt:lpstr>Messages for Analysis Read the following messages, then (1) analyze the strengths and weaknesses of each sentence and (2) revise each message so that it follows this chapter’s guidelines.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Negative Messages</dc:title>
  <dc:creator>noreen shah</dc:creator>
  <cp:lastModifiedBy>noreen shah</cp:lastModifiedBy>
  <cp:revision>12</cp:revision>
  <dcterms:created xsi:type="dcterms:W3CDTF">2023-10-12T03:26:03Z</dcterms:created>
  <dcterms:modified xsi:type="dcterms:W3CDTF">2023-10-17T04:32:12Z</dcterms:modified>
</cp:coreProperties>
</file>