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308" r:id="rId12"/>
    <p:sldId id="267" r:id="rId13"/>
    <p:sldId id="316" r:id="rId14"/>
    <p:sldId id="268" r:id="rId15"/>
    <p:sldId id="270" r:id="rId16"/>
    <p:sldId id="309" r:id="rId17"/>
    <p:sldId id="310" r:id="rId18"/>
    <p:sldId id="272" r:id="rId19"/>
    <p:sldId id="273" r:id="rId20"/>
    <p:sldId id="311" r:id="rId21"/>
    <p:sldId id="312" r:id="rId22"/>
    <p:sldId id="313" r:id="rId23"/>
    <p:sldId id="314" r:id="rId24"/>
    <p:sldId id="274" r:id="rId25"/>
    <p:sldId id="285" r:id="rId26"/>
    <p:sldId id="286" r:id="rId27"/>
    <p:sldId id="287" r:id="rId28"/>
    <p:sldId id="288" r:id="rId29"/>
    <p:sldId id="289" r:id="rId30"/>
    <p:sldId id="295"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
      <p:font typeface="Palatino Linotype" panose="02040502050505030304" pitchFamily="18" charset="0"/>
      <p:regular r:id="rId41"/>
      <p:bold r:id="rId42"/>
      <p:italic r:id="rId43"/>
      <p:boldItalic r:id="rId44"/>
    </p:embeddedFont>
    <p:embeddedFont>
      <p:font typeface="Roboto" panose="020B0604020202020204" charset="0"/>
      <p:regular r:id="rId45"/>
      <p:bold r:id="rId46"/>
      <p:italic r:id="rId47"/>
      <p:boldItalic r:id="rId48"/>
    </p:embeddedFont>
    <p:embeddedFont>
      <p:font typeface="Roboto Medium" panose="020B0604020202020204" charset="0"/>
      <p:regular r:id="rId49"/>
      <p:bold r:id="rId50"/>
      <p:italic r:id="rId51"/>
      <p:boldItalic r:id="rId52"/>
    </p:embeddedFont>
    <p:embeddedFont>
      <p:font typeface="Roboto Thin"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j8lx75NSJKIodsKMRFhWILZp2w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DCDCD"/>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79"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9.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6618b38b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g136618b38b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6618b38b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g136618b38b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7040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6618b38b5_0_5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g136618b38b5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6618b38b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94" name="Google Shape;294;g136618b38b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8811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35914940b9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g135914940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5914940b9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8" name="Google Shape;338;g135914940b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5914940b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135914940b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4190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5914940b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135914940b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887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5914940b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135914940b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35914940b9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2" name="Google Shape;362;g135914940b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6618b38b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136618b38b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35914940b9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5" name="Google Shape;375;g135914940b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317153c932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g1317153c93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32002541ac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g132002541ac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33d8f26754_2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g133d8f26754_2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33d8f26754_2_16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g133d8f26754_2_1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33d8f26754_2_7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7" name="Google Shape;597;g133d8f26754_2_7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6618f122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6" name="Google Shape;686;g136618f122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6618b38b5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136618b38b5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6618b38b5_0_2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136618b38b5_0_2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6618b38b5_0_4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136618b38b5_0_4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35914940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g135914940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5914940b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g135914940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35914940b9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g135914940b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5914940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g135914940b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mparison">
  <p:cSld name="Three Comparison">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8"/>
          <p:cNvSpPr txBox="1">
            <a:spLocks noGrp="1"/>
          </p:cNvSpPr>
          <p:nvPr>
            <p:ph type="body" idx="1"/>
          </p:nvPr>
        </p:nvSpPr>
        <p:spPr>
          <a:xfrm>
            <a:off x="10972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7" name="Google Shape;137;p28"/>
          <p:cNvSpPr txBox="1">
            <a:spLocks noGrp="1"/>
          </p:cNvSpPr>
          <p:nvPr>
            <p:ph type="body" idx="2"/>
          </p:nvPr>
        </p:nvSpPr>
        <p:spPr>
          <a:xfrm>
            <a:off x="10972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8" name="Google Shape;138;p28"/>
          <p:cNvSpPr txBox="1">
            <a:spLocks noGrp="1"/>
          </p:cNvSpPr>
          <p:nvPr>
            <p:ph type="body" idx="3"/>
          </p:nvPr>
        </p:nvSpPr>
        <p:spPr>
          <a:xfrm>
            <a:off x="45064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9" name="Google Shape;139;p28"/>
          <p:cNvSpPr txBox="1">
            <a:spLocks noGrp="1"/>
          </p:cNvSpPr>
          <p:nvPr>
            <p:ph type="body" idx="4"/>
          </p:nvPr>
        </p:nvSpPr>
        <p:spPr>
          <a:xfrm>
            <a:off x="45064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40" name="Google Shape;140;p28"/>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41" name="Google Shape;141;p28"/>
          <p:cNvSpPr txBox="1">
            <a:spLocks noGrp="1"/>
          </p:cNvSpPr>
          <p:nvPr>
            <p:ph type="body" idx="5"/>
          </p:nvPr>
        </p:nvSpPr>
        <p:spPr>
          <a:xfrm>
            <a:off x="7915680" y="1850285"/>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42" name="Google Shape;142;p28"/>
          <p:cNvSpPr txBox="1">
            <a:spLocks noGrp="1"/>
          </p:cNvSpPr>
          <p:nvPr>
            <p:ph type="body" idx="6"/>
          </p:nvPr>
        </p:nvSpPr>
        <p:spPr>
          <a:xfrm>
            <a:off x="7915680" y="2586567"/>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3" name="Google Shape;143;p2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5" name="Google Shape;145;p28"/>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txBox="1">
            <a:spLocks noGrp="1"/>
          </p:cNvSpPr>
          <p:nvPr>
            <p:ph type="title" idx="7"/>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quare Picture with Caption">
  <p:cSld name="Square Picture with Caption">
    <p:spTree>
      <p:nvGrpSpPr>
        <p:cNvPr id="1" name="Shape 147"/>
        <p:cNvGrpSpPr/>
        <p:nvPr/>
      </p:nvGrpSpPr>
      <p:grpSpPr>
        <a:xfrm>
          <a:off x="0" y="0"/>
          <a:ext cx="0" cy="0"/>
          <a:chOff x="0" y="0"/>
          <a:chExt cx="0" cy="0"/>
        </a:xfrm>
      </p:grpSpPr>
      <p:sp>
        <p:nvSpPr>
          <p:cNvPr id="148" name="Google Shape;148;p33"/>
          <p:cNvSpPr>
            <a:spLocks noGrp="1"/>
          </p:cNvSpPr>
          <p:nvPr>
            <p:ph type="pic" idx="2"/>
          </p:nvPr>
        </p:nvSpPr>
        <p:spPr>
          <a:xfrm>
            <a:off x="5391150" y="0"/>
            <a:ext cx="6864856" cy="6864856"/>
          </a:xfrm>
          <a:prstGeom prst="rect">
            <a:avLst/>
          </a:prstGeom>
          <a:noFill/>
          <a:ln>
            <a:noFill/>
          </a:ln>
        </p:spPr>
      </p:sp>
      <p:sp>
        <p:nvSpPr>
          <p:cNvPr id="149" name="Google Shape;149;p33"/>
          <p:cNvSpPr/>
          <p:nvPr/>
        </p:nvSpPr>
        <p:spPr>
          <a:xfrm>
            <a:off x="0" y="0"/>
            <a:ext cx="5391149"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3"/>
          <p:cNvSpPr txBox="1">
            <a:spLocks noGrp="1"/>
          </p:cNvSpPr>
          <p:nvPr>
            <p:ph type="title"/>
          </p:nvPr>
        </p:nvSpPr>
        <p:spPr>
          <a:xfrm>
            <a:off x="838200" y="645505"/>
            <a:ext cx="424815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33"/>
          <p:cNvSpPr txBox="1">
            <a:spLocks noGrp="1"/>
          </p:cNvSpPr>
          <p:nvPr>
            <p:ph type="body" idx="1"/>
          </p:nvPr>
        </p:nvSpPr>
        <p:spPr>
          <a:xfrm>
            <a:off x="838200" y="2977226"/>
            <a:ext cx="424815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pic>
        <p:nvPicPr>
          <p:cNvPr id="152" name="Google Shape;152;p33"/>
          <p:cNvPicPr preferRelativeResize="0"/>
          <p:nvPr/>
        </p:nvPicPr>
        <p:blipFill rotWithShape="1">
          <a:blip r:embed="rId2">
            <a:alphaModFix/>
          </a:blip>
          <a:srcRect l="6481" t="7062" r="3738" b="8935"/>
          <a:stretch/>
        </p:blipFill>
        <p:spPr>
          <a:xfrm>
            <a:off x="1097280" y="6481397"/>
            <a:ext cx="569369" cy="180000"/>
          </a:xfrm>
          <a:prstGeom prst="rect">
            <a:avLst/>
          </a:prstGeom>
          <a:noFill/>
          <a:ln>
            <a:noFill/>
          </a:ln>
        </p:spPr>
      </p:pic>
      <p:pic>
        <p:nvPicPr>
          <p:cNvPr id="153" name="Google Shape;153;p33"/>
          <p:cNvPicPr preferRelativeResize="0"/>
          <p:nvPr/>
        </p:nvPicPr>
        <p:blipFill rotWithShape="1">
          <a:blip r:embed="rId3">
            <a:alphaModFix/>
          </a:blip>
          <a:srcRect/>
          <a:stretch/>
        </p:blipFill>
        <p:spPr>
          <a:xfrm>
            <a:off x="1799100" y="6391397"/>
            <a:ext cx="375522" cy="360000"/>
          </a:xfrm>
          <a:prstGeom prst="rect">
            <a:avLst/>
          </a:prstGeom>
          <a:noFill/>
          <a:ln>
            <a:noFill/>
          </a:ln>
        </p:spPr>
      </p:pic>
      <p:pic>
        <p:nvPicPr>
          <p:cNvPr id="154" name="Google Shape;154;p33"/>
          <p:cNvPicPr preferRelativeResize="0"/>
          <p:nvPr/>
        </p:nvPicPr>
        <p:blipFill rotWithShape="1">
          <a:blip r:embed="rId4">
            <a:alphaModFix/>
          </a:blip>
          <a:srcRect/>
          <a:stretch/>
        </p:blipFill>
        <p:spPr>
          <a:xfrm>
            <a:off x="5687115" y="6391397"/>
            <a:ext cx="817770" cy="270000"/>
          </a:xfrm>
          <a:prstGeom prst="rect">
            <a:avLst/>
          </a:prstGeom>
          <a:noFill/>
          <a:ln>
            <a:noFill/>
          </a:ln>
        </p:spPr>
      </p:pic>
      <p:cxnSp>
        <p:nvCxnSpPr>
          <p:cNvPr id="155" name="Google Shape;155;p33"/>
          <p:cNvCxnSpPr/>
          <p:nvPr/>
        </p:nvCxnSpPr>
        <p:spPr>
          <a:xfrm>
            <a:off x="838200" y="2885289"/>
            <a:ext cx="4248150" cy="0"/>
          </a:xfrm>
          <a:prstGeom prst="straightConnector1">
            <a:avLst/>
          </a:prstGeom>
          <a:noFill/>
          <a:ln w="76200" cap="sq" cmpd="sng">
            <a:solidFill>
              <a:schemeClr val="accent3"/>
            </a:solidFill>
            <a:prstDash val="solid"/>
            <a:round/>
            <a:headEnd type="none" w="sm" len="sm"/>
            <a:tailEnd type="none" w="sm" len="sm"/>
          </a:ln>
        </p:spPr>
      </p:cxnSp>
      <p:sp>
        <p:nvSpPr>
          <p:cNvPr id="156" name="Google Shape;156;p3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3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3"/>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0"/>
        <p:cNvGrpSpPr/>
        <p:nvPr/>
      </p:nvGrpSpPr>
      <p:grpSpPr>
        <a:xfrm>
          <a:off x="0" y="0"/>
          <a:ext cx="0" cy="0"/>
          <a:chOff x="0" y="0"/>
          <a:chExt cx="0" cy="0"/>
        </a:xfrm>
      </p:grpSpPr>
      <p:sp>
        <p:nvSpPr>
          <p:cNvPr id="161" name="Google Shape;161;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5"/>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3" name="Google Shape;163;p3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5" name="Google Shape;165;p35"/>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5"/>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3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3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0" name="Google Shape;170;p3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2" name="Google Shape;172;p36"/>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6"/>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174"/>
        <p:cNvGrpSpPr/>
        <p:nvPr/>
      </p:nvGrpSpPr>
      <p:grpSpPr>
        <a:xfrm>
          <a:off x="0" y="0"/>
          <a:ext cx="0" cy="0"/>
          <a:chOff x="0" y="0"/>
          <a:chExt cx="0" cy="0"/>
        </a:xfrm>
      </p:grpSpPr>
      <p:sp>
        <p:nvSpPr>
          <p:cNvPr id="175" name="Google Shape;175;g135914940b9_0_302"/>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6" name="Google Shape;176;g135914940b9_0_302"/>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rgbClr val="7F7F7F"/>
              </a:buClr>
              <a:buSzPts val="1800"/>
              <a:buChar char="•"/>
              <a:defRPr/>
            </a:lvl1pPr>
            <a:lvl2pPr marL="914400" lvl="1" indent="-342900" algn="l" rtl="0">
              <a:lnSpc>
                <a:spcPct val="100000"/>
              </a:lnSpc>
              <a:spcBef>
                <a:spcPts val="360"/>
              </a:spcBef>
              <a:spcAft>
                <a:spcPts val="0"/>
              </a:spcAft>
              <a:buClr>
                <a:srgbClr val="7F7F7F"/>
              </a:buClr>
              <a:buSzPts val="1800"/>
              <a:buChar char="o"/>
              <a:defRPr/>
            </a:lvl2pPr>
            <a:lvl3pPr marL="1371600" lvl="2" indent="-342900" algn="l" rtl="0">
              <a:lnSpc>
                <a:spcPct val="100000"/>
              </a:lnSpc>
              <a:spcBef>
                <a:spcPts val="360"/>
              </a:spcBef>
              <a:spcAft>
                <a:spcPts val="0"/>
              </a:spcAft>
              <a:buClr>
                <a:srgbClr val="7F7F7F"/>
              </a:buClr>
              <a:buSzPts val="1800"/>
              <a:buChar char="•"/>
              <a:defRPr/>
            </a:lvl3pPr>
            <a:lvl4pPr marL="1828800" lvl="3" indent="-342900" algn="l" rtl="0">
              <a:lnSpc>
                <a:spcPct val="100000"/>
              </a:lnSpc>
              <a:spcBef>
                <a:spcPts val="360"/>
              </a:spcBef>
              <a:spcAft>
                <a:spcPts val="0"/>
              </a:spcAft>
              <a:buClr>
                <a:srgbClr val="7F7F7F"/>
              </a:buClr>
              <a:buSzPts val="1800"/>
              <a:buChar char="o"/>
              <a:defRPr/>
            </a:lvl4pPr>
            <a:lvl5pPr marL="2286000" lvl="4" indent="-330200" algn="l" rtl="0">
              <a:lnSpc>
                <a:spcPct val="100000"/>
              </a:lnSpc>
              <a:spcBef>
                <a:spcPts val="320"/>
              </a:spcBef>
              <a:spcAft>
                <a:spcPts val="0"/>
              </a:spcAft>
              <a:buClr>
                <a:srgbClr val="7F7F7F"/>
              </a:buClr>
              <a:buSzPts val="1600"/>
              <a:buChar char="•"/>
              <a:defRPr/>
            </a:lvl5pPr>
            <a:lvl6pPr marL="2743200" lvl="5" indent="-330200" algn="l" rtl="0">
              <a:lnSpc>
                <a:spcPct val="100000"/>
              </a:lnSpc>
              <a:spcBef>
                <a:spcPts val="320"/>
              </a:spcBef>
              <a:spcAft>
                <a:spcPts val="0"/>
              </a:spcAft>
              <a:buClr>
                <a:srgbClr val="7F7F7F"/>
              </a:buClr>
              <a:buSzPts val="1600"/>
              <a:buChar char="o"/>
              <a:defRPr/>
            </a:lvl6pPr>
            <a:lvl7pPr marL="3200400" lvl="6" indent="-330200" algn="l" rtl="0">
              <a:lnSpc>
                <a:spcPct val="100000"/>
              </a:lnSpc>
              <a:spcBef>
                <a:spcPts val="320"/>
              </a:spcBef>
              <a:spcAft>
                <a:spcPts val="0"/>
              </a:spcAft>
              <a:buClr>
                <a:srgbClr val="7F7F7F"/>
              </a:buClr>
              <a:buSzPts val="1600"/>
              <a:buChar char="•"/>
              <a:defRPr/>
            </a:lvl7pPr>
            <a:lvl8pPr marL="3657600" lvl="7" indent="-330200" algn="l" rtl="0">
              <a:lnSpc>
                <a:spcPct val="100000"/>
              </a:lnSpc>
              <a:spcBef>
                <a:spcPts val="320"/>
              </a:spcBef>
              <a:spcAft>
                <a:spcPts val="0"/>
              </a:spcAft>
              <a:buClr>
                <a:srgbClr val="7F7F7F"/>
              </a:buClr>
              <a:buSzPts val="1600"/>
              <a:buChar char="o"/>
              <a:defRPr/>
            </a:lvl8pPr>
            <a:lvl9pPr marL="4114800" lvl="8" indent="-330200" algn="l" rtl="0">
              <a:lnSpc>
                <a:spcPct val="100000"/>
              </a:lnSpc>
              <a:spcBef>
                <a:spcPts val="320"/>
              </a:spcBef>
              <a:spcAft>
                <a:spcPts val="0"/>
              </a:spcAft>
              <a:buClr>
                <a:srgbClr val="7F7F7F"/>
              </a:buClr>
              <a:buSzPts val="1600"/>
              <a:buFont typeface="Arial"/>
              <a:buChar char="•"/>
              <a:defRPr/>
            </a:lvl9pPr>
          </a:lstStyle>
          <a:p>
            <a:endParaRPr/>
          </a:p>
        </p:txBody>
      </p:sp>
      <p:sp>
        <p:nvSpPr>
          <p:cNvPr id="177" name="Google Shape;177;g135914940b9_0_302"/>
          <p:cNvSpPr txBox="1">
            <a:spLocks noGrp="1"/>
          </p:cNvSpPr>
          <p:nvPr>
            <p:ph type="dt" idx="10"/>
          </p:nvPr>
        </p:nvSpPr>
        <p:spPr>
          <a:xfrm>
            <a:off x="8484463" y="6356350"/>
            <a:ext cx="2781300" cy="365100"/>
          </a:xfrm>
          <a:prstGeom prst="rect">
            <a:avLst/>
          </a:prstGeom>
          <a:noFill/>
          <a:ln>
            <a:noFill/>
          </a:ln>
        </p:spPr>
        <p:txBody>
          <a:bodyPr spcFirstLastPara="1" wrap="square" lIns="91425" tIns="45700" rIns="45700"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g135914940b9_0_302"/>
          <p:cNvSpPr txBox="1">
            <a:spLocks noGrp="1"/>
          </p:cNvSpPr>
          <p:nvPr>
            <p:ph type="ftr" idx="11"/>
          </p:nvPr>
        </p:nvSpPr>
        <p:spPr>
          <a:xfrm>
            <a:off x="878887" y="6356350"/>
            <a:ext cx="3797100" cy="365100"/>
          </a:xfrm>
          <a:prstGeom prst="rect">
            <a:avLst/>
          </a:prstGeom>
          <a:noFill/>
          <a:ln>
            <a:noFill/>
          </a:ln>
        </p:spPr>
        <p:txBody>
          <a:bodyPr spcFirstLastPara="1" wrap="square" lIns="45700"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9" name="Google Shape;179;g135914940b9_0_302"/>
          <p:cNvSpPr txBox="1">
            <a:spLocks noGrp="1"/>
          </p:cNvSpPr>
          <p:nvPr>
            <p:ph type="sldNum" idx="12"/>
          </p:nvPr>
        </p:nvSpPr>
        <p:spPr>
          <a:xfrm>
            <a:off x="11391037" y="6356350"/>
            <a:ext cx="749100" cy="365100"/>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80" name="Google Shape;180;g135914940b9_0_30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35914940b9_0_302"/>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2">
  <p:cSld name="OBJECT_2">
    <p:spTree>
      <p:nvGrpSpPr>
        <p:cNvPr id="1" name="Shape 182"/>
        <p:cNvGrpSpPr/>
        <p:nvPr/>
      </p:nvGrpSpPr>
      <p:grpSpPr>
        <a:xfrm>
          <a:off x="0" y="0"/>
          <a:ext cx="0" cy="0"/>
          <a:chOff x="0" y="0"/>
          <a:chExt cx="0" cy="0"/>
        </a:xfrm>
      </p:grpSpPr>
      <p:sp>
        <p:nvSpPr>
          <p:cNvPr id="183" name="Google Shape;183;g135914940b9_0_308"/>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4" name="Google Shape;184;g135914940b9_0_308"/>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rgbClr val="7F7F7F"/>
              </a:buClr>
              <a:buSzPts val="1800"/>
              <a:buChar char="•"/>
              <a:defRPr/>
            </a:lvl1pPr>
            <a:lvl2pPr marL="914400" lvl="1" indent="-342900" algn="l" rtl="0">
              <a:lnSpc>
                <a:spcPct val="100000"/>
              </a:lnSpc>
              <a:spcBef>
                <a:spcPts val="360"/>
              </a:spcBef>
              <a:spcAft>
                <a:spcPts val="0"/>
              </a:spcAft>
              <a:buClr>
                <a:srgbClr val="7F7F7F"/>
              </a:buClr>
              <a:buSzPts val="1800"/>
              <a:buChar char="o"/>
              <a:defRPr/>
            </a:lvl2pPr>
            <a:lvl3pPr marL="1371600" lvl="2" indent="-342900" algn="l" rtl="0">
              <a:lnSpc>
                <a:spcPct val="100000"/>
              </a:lnSpc>
              <a:spcBef>
                <a:spcPts val="360"/>
              </a:spcBef>
              <a:spcAft>
                <a:spcPts val="0"/>
              </a:spcAft>
              <a:buClr>
                <a:srgbClr val="7F7F7F"/>
              </a:buClr>
              <a:buSzPts val="1800"/>
              <a:buChar char="•"/>
              <a:defRPr/>
            </a:lvl3pPr>
            <a:lvl4pPr marL="1828800" lvl="3" indent="-342900" algn="l" rtl="0">
              <a:lnSpc>
                <a:spcPct val="100000"/>
              </a:lnSpc>
              <a:spcBef>
                <a:spcPts val="360"/>
              </a:spcBef>
              <a:spcAft>
                <a:spcPts val="0"/>
              </a:spcAft>
              <a:buClr>
                <a:srgbClr val="7F7F7F"/>
              </a:buClr>
              <a:buSzPts val="1800"/>
              <a:buChar char="o"/>
              <a:defRPr/>
            </a:lvl4pPr>
            <a:lvl5pPr marL="2286000" lvl="4" indent="-330200" algn="l" rtl="0">
              <a:lnSpc>
                <a:spcPct val="100000"/>
              </a:lnSpc>
              <a:spcBef>
                <a:spcPts val="320"/>
              </a:spcBef>
              <a:spcAft>
                <a:spcPts val="0"/>
              </a:spcAft>
              <a:buClr>
                <a:srgbClr val="7F7F7F"/>
              </a:buClr>
              <a:buSzPts val="1600"/>
              <a:buChar char="•"/>
              <a:defRPr/>
            </a:lvl5pPr>
            <a:lvl6pPr marL="2743200" lvl="5" indent="-330200" algn="l" rtl="0">
              <a:lnSpc>
                <a:spcPct val="100000"/>
              </a:lnSpc>
              <a:spcBef>
                <a:spcPts val="320"/>
              </a:spcBef>
              <a:spcAft>
                <a:spcPts val="0"/>
              </a:spcAft>
              <a:buClr>
                <a:srgbClr val="7F7F7F"/>
              </a:buClr>
              <a:buSzPts val="1600"/>
              <a:buChar char="o"/>
              <a:defRPr/>
            </a:lvl6pPr>
            <a:lvl7pPr marL="3200400" lvl="6" indent="-330200" algn="l" rtl="0">
              <a:lnSpc>
                <a:spcPct val="100000"/>
              </a:lnSpc>
              <a:spcBef>
                <a:spcPts val="320"/>
              </a:spcBef>
              <a:spcAft>
                <a:spcPts val="0"/>
              </a:spcAft>
              <a:buClr>
                <a:srgbClr val="7F7F7F"/>
              </a:buClr>
              <a:buSzPts val="1600"/>
              <a:buChar char="•"/>
              <a:defRPr/>
            </a:lvl7pPr>
            <a:lvl8pPr marL="3657600" lvl="7" indent="-330200" algn="l" rtl="0">
              <a:lnSpc>
                <a:spcPct val="100000"/>
              </a:lnSpc>
              <a:spcBef>
                <a:spcPts val="320"/>
              </a:spcBef>
              <a:spcAft>
                <a:spcPts val="0"/>
              </a:spcAft>
              <a:buClr>
                <a:srgbClr val="7F7F7F"/>
              </a:buClr>
              <a:buSzPts val="1600"/>
              <a:buChar char="o"/>
              <a:defRPr/>
            </a:lvl8pPr>
            <a:lvl9pPr marL="4114800" lvl="8" indent="-330200" algn="l" rtl="0">
              <a:lnSpc>
                <a:spcPct val="100000"/>
              </a:lnSpc>
              <a:spcBef>
                <a:spcPts val="320"/>
              </a:spcBef>
              <a:spcAft>
                <a:spcPts val="0"/>
              </a:spcAft>
              <a:buClr>
                <a:srgbClr val="7F7F7F"/>
              </a:buClr>
              <a:buSzPts val="1600"/>
              <a:buFont typeface="Arial"/>
              <a:buChar char="•"/>
              <a:defRPr/>
            </a:lvl9pPr>
          </a:lstStyle>
          <a:p>
            <a:endParaRPr/>
          </a:p>
        </p:txBody>
      </p:sp>
      <p:sp>
        <p:nvSpPr>
          <p:cNvPr id="185" name="Google Shape;185;g135914940b9_0_308"/>
          <p:cNvSpPr txBox="1">
            <a:spLocks noGrp="1"/>
          </p:cNvSpPr>
          <p:nvPr>
            <p:ph type="dt" idx="10"/>
          </p:nvPr>
        </p:nvSpPr>
        <p:spPr>
          <a:xfrm>
            <a:off x="8484463" y="6356350"/>
            <a:ext cx="2781300" cy="365100"/>
          </a:xfrm>
          <a:prstGeom prst="rect">
            <a:avLst/>
          </a:prstGeom>
          <a:noFill/>
          <a:ln>
            <a:noFill/>
          </a:ln>
        </p:spPr>
        <p:txBody>
          <a:bodyPr spcFirstLastPara="1" wrap="square" lIns="91425" tIns="45700" rIns="45700"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6" name="Google Shape;186;g135914940b9_0_308"/>
          <p:cNvSpPr txBox="1">
            <a:spLocks noGrp="1"/>
          </p:cNvSpPr>
          <p:nvPr>
            <p:ph type="ftr" idx="11"/>
          </p:nvPr>
        </p:nvSpPr>
        <p:spPr>
          <a:xfrm>
            <a:off x="878887" y="6356350"/>
            <a:ext cx="3797100" cy="365100"/>
          </a:xfrm>
          <a:prstGeom prst="rect">
            <a:avLst/>
          </a:prstGeom>
          <a:noFill/>
          <a:ln>
            <a:noFill/>
          </a:ln>
        </p:spPr>
        <p:txBody>
          <a:bodyPr spcFirstLastPara="1" wrap="square" lIns="45700"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7" name="Google Shape;187;g135914940b9_0_308"/>
          <p:cNvSpPr txBox="1">
            <a:spLocks noGrp="1"/>
          </p:cNvSpPr>
          <p:nvPr>
            <p:ph type="sldNum" idx="12"/>
          </p:nvPr>
        </p:nvSpPr>
        <p:spPr>
          <a:xfrm>
            <a:off x="11391037" y="6356350"/>
            <a:ext cx="749100" cy="365100"/>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88" name="Google Shape;188;g135914940b9_0_308"/>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135914940b9_0_308"/>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3">
  <p:cSld name="OBJECT_3">
    <p:spTree>
      <p:nvGrpSpPr>
        <p:cNvPr id="1" name="Shape 190"/>
        <p:cNvGrpSpPr/>
        <p:nvPr/>
      </p:nvGrpSpPr>
      <p:grpSpPr>
        <a:xfrm>
          <a:off x="0" y="0"/>
          <a:ext cx="0" cy="0"/>
          <a:chOff x="0" y="0"/>
          <a:chExt cx="0" cy="0"/>
        </a:xfrm>
      </p:grpSpPr>
      <p:sp>
        <p:nvSpPr>
          <p:cNvPr id="191" name="Google Shape;191;g136618b38b5_0_19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chemeClr val="dk1"/>
              </a:buClr>
              <a:buSzPts val="4800"/>
              <a:buFont typeface="Arial"/>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2" name="Google Shape;192;g136618b38b5_0_191"/>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cxnSp>
        <p:nvCxnSpPr>
          <p:cNvPr id="193" name="Google Shape;193;g136618b38b5_0_191"/>
          <p:cNvCxnSpPr/>
          <p:nvPr/>
        </p:nvCxnSpPr>
        <p:spPr>
          <a:xfrm>
            <a:off x="1097280" y="1737360"/>
            <a:ext cx="10063200" cy="600"/>
          </a:xfrm>
          <a:prstGeom prst="straightConnector1">
            <a:avLst/>
          </a:prstGeom>
          <a:noFill/>
          <a:ln w="76200" cap="sq" cmpd="sng">
            <a:solidFill>
              <a:schemeClr val="accent3"/>
            </a:solidFill>
            <a:prstDash val="solid"/>
            <a:round/>
            <a:headEnd type="none" w="sm" len="sm"/>
            <a:tailEnd type="none" w="sm" len="sm"/>
          </a:ln>
        </p:spPr>
      </p:cxnSp>
      <p:sp>
        <p:nvSpPr>
          <p:cNvPr id="194" name="Google Shape;194;g136618b38b5_0_191"/>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5" name="Google Shape;195;g136618b38b5_0_1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6" name="Google Shape;196;g136618b38b5_0_191"/>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136618b38b5_0_191"/>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Separator - Minor">
  <p:cSld name="Section Separator - Minor">
    <p:bg>
      <p:bgPr>
        <a:solidFill>
          <a:schemeClr val="lt1"/>
        </a:solidFill>
        <a:effectLst/>
      </p:bgPr>
    </p:bg>
    <p:spTree>
      <p:nvGrpSpPr>
        <p:cNvPr id="1" name="Shape 40"/>
        <p:cNvGrpSpPr/>
        <p:nvPr/>
      </p:nvGrpSpPr>
      <p:grpSpPr>
        <a:xfrm>
          <a:off x="0" y="0"/>
          <a:ext cx="0" cy="0"/>
          <a:chOff x="0" y="0"/>
          <a:chExt cx="0" cy="0"/>
        </a:xfrm>
      </p:grpSpPr>
      <p:sp>
        <p:nvSpPr>
          <p:cNvPr id="41" name="Google Shape;41;p2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3" name="Google Shape;43;p22"/>
          <p:cNvCxnSpPr/>
          <p:nvPr/>
        </p:nvCxnSpPr>
        <p:spPr>
          <a:xfrm>
            <a:off x="1171575" y="4343400"/>
            <a:ext cx="9906000" cy="0"/>
          </a:xfrm>
          <a:prstGeom prst="straightConnector1">
            <a:avLst/>
          </a:prstGeom>
          <a:noFill/>
          <a:ln w="152400" cap="sq" cmpd="sng">
            <a:solidFill>
              <a:schemeClr val="accent3"/>
            </a:solidFill>
            <a:prstDash val="solid"/>
            <a:round/>
            <a:headEnd type="none" w="sm" len="sm"/>
            <a:tailEnd type="none" w="sm" len="sm"/>
          </a:ln>
        </p:spPr>
      </p:cxnSp>
      <p:sp>
        <p:nvSpPr>
          <p:cNvPr id="44" name="Google Shape;44;p2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2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2"/>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842669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3"/>
        <p:cNvGrpSpPr/>
        <p:nvPr/>
      </p:nvGrpSpPr>
      <p:grpSpPr>
        <a:xfrm>
          <a:off x="0" y="0"/>
          <a:ext cx="0" cy="0"/>
          <a:chOff x="0" y="0"/>
          <a:chExt cx="0" cy="0"/>
        </a:xfrm>
      </p:grpSpPr>
      <p:sp>
        <p:nvSpPr>
          <p:cNvPr id="64" name="Google Shape;64;p31"/>
          <p:cNvSpPr/>
          <p:nvPr/>
        </p:nvSpPr>
        <p:spPr>
          <a:xfrm>
            <a:off x="8141209" y="0"/>
            <a:ext cx="4050791"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5" name="Google Shape;65;p31"/>
          <p:cNvCxnSpPr/>
          <p:nvPr/>
        </p:nvCxnSpPr>
        <p:spPr>
          <a:xfrm>
            <a:off x="8322906" y="2699177"/>
            <a:ext cx="3030894" cy="0"/>
          </a:xfrm>
          <a:prstGeom prst="straightConnector1">
            <a:avLst/>
          </a:prstGeom>
          <a:noFill/>
          <a:ln w="76200" cap="sq" cmpd="sng">
            <a:solidFill>
              <a:schemeClr val="lt2"/>
            </a:solidFill>
            <a:prstDash val="solid"/>
            <a:round/>
            <a:headEnd type="none" w="sm" len="sm"/>
            <a:tailEnd type="none" w="sm" len="sm"/>
          </a:ln>
        </p:spPr>
      </p:cxnSp>
      <p:sp>
        <p:nvSpPr>
          <p:cNvPr id="66" name="Google Shape;66;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31"/>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3958941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8"/>
        <p:cNvGrpSpPr/>
        <p:nvPr/>
      </p:nvGrpSpPr>
      <p:grpSpPr>
        <a:xfrm>
          <a:off x="0" y="0"/>
          <a:ext cx="0" cy="0"/>
          <a:chOff x="0" y="0"/>
          <a:chExt cx="0" cy="0"/>
        </a:xfrm>
      </p:grpSpPr>
      <p:sp>
        <p:nvSpPr>
          <p:cNvPr id="49" name="Google Shape;49;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0" name="Google Shape;50;p29"/>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51" name="Google Shape;51;p29"/>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29"/>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9"/>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21142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8" name="Google Shape;28;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29" name="Google Shape;29;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2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73"/>
        <p:cNvGrpSpPr/>
        <p:nvPr/>
      </p:nvGrpSpPr>
      <p:grpSpPr>
        <a:xfrm>
          <a:off x="0" y="0"/>
          <a:ext cx="0" cy="0"/>
          <a:chOff x="0" y="0"/>
          <a:chExt cx="0" cy="0"/>
        </a:xfrm>
      </p:grpSpPr>
      <p:sp>
        <p:nvSpPr>
          <p:cNvPr id="74" name="Google Shape;74;p32"/>
          <p:cNvSpPr>
            <a:spLocks noGrp="1"/>
          </p:cNvSpPr>
          <p:nvPr>
            <p:ph type="pic" idx="2"/>
          </p:nvPr>
        </p:nvSpPr>
        <p:spPr>
          <a:xfrm>
            <a:off x="15" y="0"/>
            <a:ext cx="12191985" cy="4600574"/>
          </a:xfrm>
          <a:prstGeom prst="rect">
            <a:avLst/>
          </a:prstGeom>
          <a:noFill/>
          <a:ln>
            <a:noFill/>
          </a:ln>
        </p:spPr>
      </p:sp>
      <p:sp>
        <p:nvSpPr>
          <p:cNvPr id="75" name="Google Shape;75;p32"/>
          <p:cNvSpPr/>
          <p:nvPr/>
        </p:nvSpPr>
        <p:spPr>
          <a:xfrm>
            <a:off x="0" y="4600575"/>
            <a:ext cx="12188825" cy="2257425"/>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2"/>
          <p:cNvSpPr txBox="1">
            <a:spLocks noGrp="1"/>
          </p:cNvSpPr>
          <p:nvPr>
            <p:ph type="title"/>
          </p:nvPr>
        </p:nvSpPr>
        <p:spPr>
          <a:xfrm>
            <a:off x="924115" y="4766395"/>
            <a:ext cx="10343769" cy="668611"/>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body" idx="1"/>
          </p:nvPr>
        </p:nvSpPr>
        <p:spPr>
          <a:xfrm>
            <a:off x="924115" y="5435006"/>
            <a:ext cx="10343769" cy="757852"/>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000000"/>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cxnSp>
        <p:nvCxnSpPr>
          <p:cNvPr id="81" name="Google Shape;81;p32"/>
          <p:cNvCxnSpPr/>
          <p:nvPr/>
        </p:nvCxnSpPr>
        <p:spPr>
          <a:xfrm>
            <a:off x="920940" y="5406763"/>
            <a:ext cx="10346944" cy="0"/>
          </a:xfrm>
          <a:prstGeom prst="straightConnector1">
            <a:avLst/>
          </a:prstGeom>
          <a:noFill/>
          <a:ln w="76200" cap="sq" cmpd="sng">
            <a:solidFill>
              <a:schemeClr val="accent3"/>
            </a:solidFill>
            <a:prstDash val="solid"/>
            <a:round/>
            <a:headEnd type="none" w="sm" len="sm"/>
            <a:tailEnd type="none" w="sm" len="sm"/>
          </a:ln>
        </p:spPr>
      </p:cxnSp>
      <p:sp>
        <p:nvSpPr>
          <p:cNvPr id="82" name="Google Shape;82;p3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3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2"/>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422718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Key Point">
  <p:cSld name="Key Point">
    <p:bg>
      <p:bgPr>
        <a:solidFill>
          <a:schemeClr val="lt1"/>
        </a:solidFill>
        <a:effectLst/>
      </p:bgPr>
    </p:bg>
    <p:spTree>
      <p:nvGrpSpPr>
        <p:cNvPr id="1" name="Shape 55"/>
        <p:cNvGrpSpPr/>
        <p:nvPr/>
      </p:nvGrpSpPr>
      <p:grpSpPr>
        <a:xfrm>
          <a:off x="0" y="0"/>
          <a:ext cx="0" cy="0"/>
          <a:chOff x="0" y="0"/>
          <a:chExt cx="0" cy="0"/>
        </a:xfrm>
      </p:grpSpPr>
      <p:sp>
        <p:nvSpPr>
          <p:cNvPr id="56" name="Google Shape;56;p24"/>
          <p:cNvSpPr txBox="1">
            <a:spLocks noGrp="1"/>
          </p:cNvSpPr>
          <p:nvPr>
            <p:ph type="ctrTitle"/>
          </p:nvPr>
        </p:nvSpPr>
        <p:spPr>
          <a:xfrm>
            <a:off x="1097280" y="758951"/>
            <a:ext cx="10058400" cy="5146549"/>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7" name="Google Shape;57;p24"/>
          <p:cNvCxnSpPr/>
          <p:nvPr/>
        </p:nvCxnSpPr>
        <p:spPr>
          <a:xfrm>
            <a:off x="1143000" y="5895975"/>
            <a:ext cx="10012680" cy="9525"/>
          </a:xfrm>
          <a:prstGeom prst="straightConnector1">
            <a:avLst/>
          </a:prstGeom>
          <a:noFill/>
          <a:ln w="152400" cap="sq" cmpd="sng">
            <a:solidFill>
              <a:schemeClr val="accent3"/>
            </a:solidFill>
            <a:prstDash val="solid"/>
            <a:round/>
            <a:headEnd type="none" w="sm" len="sm"/>
            <a:tailEnd type="none" w="sm" len="sm"/>
          </a:ln>
        </p:spPr>
      </p:cxnSp>
      <p:sp>
        <p:nvSpPr>
          <p:cNvPr id="58" name="Google Shape;58;p24"/>
          <p:cNvSpPr txBox="1"/>
          <p:nvPr/>
        </p:nvSpPr>
        <p:spPr>
          <a:xfrm>
            <a:off x="10393193" y="167670"/>
            <a:ext cx="1114426" cy="1569660"/>
          </a:xfrm>
          <a:prstGeom prst="rect">
            <a:avLst/>
          </a:prstGeom>
          <a:noFill/>
          <a:ln>
            <a:noFill/>
          </a:ln>
          <a:effectLst>
            <a:outerShdw blurRad="63500" sx="102000" sy="102000" algn="ctr" rotWithShape="0">
              <a:srgbClr val="D9D9D9">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accent3"/>
                </a:solidFill>
                <a:latin typeface="Arial"/>
                <a:ea typeface="Arial"/>
                <a:cs typeface="Arial"/>
                <a:sym typeface="Arial"/>
              </a:rPr>
              <a:t>🢇</a:t>
            </a:r>
            <a:endParaRPr sz="9600" b="1" i="0" u="none" strike="noStrike" cap="none">
              <a:solidFill>
                <a:schemeClr val="accent3"/>
              </a:solidFill>
              <a:latin typeface="Arial"/>
              <a:ea typeface="Arial"/>
              <a:cs typeface="Arial"/>
              <a:sym typeface="Arial"/>
            </a:endParaRPr>
          </a:p>
        </p:txBody>
      </p:sp>
      <p:sp>
        <p:nvSpPr>
          <p:cNvPr id="59" name="Google Shape;59;p2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24"/>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4"/>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6"/>
        <p:cNvGrpSpPr/>
        <p:nvPr/>
      </p:nvGrpSpPr>
      <p:grpSpPr>
        <a:xfrm>
          <a:off x="0" y="0"/>
          <a:ext cx="0" cy="0"/>
          <a:chOff x="0" y="0"/>
          <a:chExt cx="0" cy="0"/>
        </a:xfrm>
      </p:grpSpPr>
      <p:sp>
        <p:nvSpPr>
          <p:cNvPr id="87" name="Google Shape;87;p30"/>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30"/>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0"/>
          <p:cNvSpPr txBox="1">
            <a:spLocks noGrp="1"/>
          </p:cNvSpPr>
          <p:nvPr>
            <p:ph type="title"/>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 Alternate">
  <p:cSld name="Title Slide - Alternate">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0"/>
          <p:cNvSpPr/>
          <p:nvPr/>
        </p:nvSpPr>
        <p:spPr>
          <a:xfrm>
            <a:off x="0" y="5598621"/>
            <a:ext cx="12192000" cy="12593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20"/>
          <p:cNvSpPr txBox="1">
            <a:spLocks noGrp="1"/>
          </p:cNvSpPr>
          <p:nvPr>
            <p:ph type="ctrTitle"/>
          </p:nvPr>
        </p:nvSpPr>
        <p:spPr>
          <a:xfrm>
            <a:off x="1097280" y="1645920"/>
            <a:ext cx="10058400" cy="427548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0"/>
          <p:cNvSpPr txBox="1">
            <a:spLocks noGrp="1"/>
          </p:cNvSpPr>
          <p:nvPr>
            <p:ph type="subTitle" idx="1"/>
          </p:nvPr>
        </p:nvSpPr>
        <p:spPr>
          <a:xfrm>
            <a:off x="1097280" y="228600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7" name="Google Shape;107;p2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08" name="Google Shape;108;p25"/>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09" name="Google Shape;109;p2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25"/>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5"/>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1097279"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6" name="Google Shape;116;p26"/>
          <p:cNvSpPr txBox="1">
            <a:spLocks noGrp="1"/>
          </p:cNvSpPr>
          <p:nvPr>
            <p:ph type="body" idx="2"/>
          </p:nvPr>
        </p:nvSpPr>
        <p:spPr>
          <a:xfrm>
            <a:off x="79156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17" name="Google Shape;117;p26"/>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18" name="Google Shape;118;p26"/>
          <p:cNvSpPr txBox="1">
            <a:spLocks noGrp="1"/>
          </p:cNvSpPr>
          <p:nvPr>
            <p:ph type="body" idx="3"/>
          </p:nvPr>
        </p:nvSpPr>
        <p:spPr>
          <a:xfrm>
            <a:off x="45064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9" name="Google Shape;119;p2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26"/>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6"/>
          <p:cNvSpPr txBox="1">
            <a:spLocks noGrp="1"/>
          </p:cNvSpPr>
          <p:nvPr>
            <p:ph type="title" idx="4"/>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6" name="Google Shape;126;p2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7" name="Google Shape;127;p2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8" name="Google Shape;128;p2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29" name="Google Shape;129;p27"/>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30" name="Google Shape;130;p2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27"/>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7"/>
          <p:cNvSpPr txBox="1">
            <a:spLocks noGrp="1"/>
          </p:cNvSpPr>
          <p:nvPr>
            <p:ph type="title" idx="5"/>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200"/>
              </a:spcBef>
              <a:spcAft>
                <a:spcPts val="0"/>
              </a:spcAft>
              <a:buClr>
                <a:schemeClr val="accent3"/>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656565"/>
                </a:solidFill>
                <a:latin typeface="Arial"/>
                <a:ea typeface="Arial"/>
                <a:cs typeface="Arial"/>
                <a:sym typeface="Arial"/>
              </a:defRPr>
            </a:lvl9pPr>
          </a:lstStyle>
          <a:p>
            <a:endParaRPr/>
          </a:p>
        </p:txBody>
      </p:sp>
      <p:sp>
        <p:nvSpPr>
          <p:cNvPr id="15" name="Google Shape;15;p1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18"/>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8"/>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
          <p:cNvSpPr txBox="1">
            <a:spLocks noGrp="1"/>
          </p:cNvSpPr>
          <p:nvPr>
            <p:ph type="ctrTitle"/>
          </p:nvPr>
        </p:nvSpPr>
        <p:spPr>
          <a:xfrm>
            <a:off x="1097275" y="1805354"/>
            <a:ext cx="10058400" cy="251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7200"/>
              <a:buFont typeface="Arial"/>
              <a:buNone/>
            </a:pPr>
            <a:r>
              <a:rPr lang="en-US"/>
              <a:t>Fundamentals</a:t>
            </a:r>
            <a:endParaRPr/>
          </a:p>
        </p:txBody>
      </p:sp>
      <p:sp>
        <p:nvSpPr>
          <p:cNvPr id="203" name="Google Shape;203;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SOFTWARE QUALITY ASSURANCE (SQA)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6618b38b5_0_47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297" name="Google Shape;297;g136618b38b5_0_476"/>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Example: Library Management System</a:t>
            </a:r>
            <a:endParaRPr dirty="0"/>
          </a:p>
        </p:txBody>
      </p:sp>
      <p:sp>
        <p:nvSpPr>
          <p:cNvPr id="299" name="Google Shape;299;g136618b38b5_0_476"/>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00" name="Google Shape;300;g136618b38b5_0_47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graphicFrame>
        <p:nvGraphicFramePr>
          <p:cNvPr id="2" name="Table 1">
            <a:extLst>
              <a:ext uri="{FF2B5EF4-FFF2-40B4-BE49-F238E27FC236}">
                <a16:creationId xmlns:a16="http://schemas.microsoft.com/office/drawing/2014/main" id="{B2D5FF15-3431-4049-BE3B-B913AFD19ACC}"/>
              </a:ext>
            </a:extLst>
          </p:cNvPr>
          <p:cNvGraphicFramePr>
            <a:graphicFrameLocks noGrp="1"/>
          </p:cNvGraphicFramePr>
          <p:nvPr>
            <p:extLst>
              <p:ext uri="{D42A27DB-BD31-4B8C-83A1-F6EECF244321}">
                <p14:modId xmlns:p14="http://schemas.microsoft.com/office/powerpoint/2010/main" val="3704644566"/>
              </p:ext>
            </p:extLst>
          </p:nvPr>
        </p:nvGraphicFramePr>
        <p:xfrm>
          <a:off x="2062480" y="3015453"/>
          <a:ext cx="8127999" cy="2438400"/>
        </p:xfrm>
        <a:graphic>
          <a:graphicData uri="http://schemas.openxmlformats.org/drawingml/2006/table">
            <a:tbl>
              <a:tblPr firstRow="1" bandRow="1">
                <a:tableStyleId>{073A0DAA-6AF3-43AB-8588-CEC1D06C72B9}</a:tableStyleId>
              </a:tblPr>
              <a:tblGrid>
                <a:gridCol w="1590089">
                  <a:extLst>
                    <a:ext uri="{9D8B030D-6E8A-4147-A177-3AD203B41FA5}">
                      <a16:colId xmlns:a16="http://schemas.microsoft.com/office/drawing/2014/main" val="1514483643"/>
                    </a:ext>
                  </a:extLst>
                </a:gridCol>
                <a:gridCol w="754602">
                  <a:extLst>
                    <a:ext uri="{9D8B030D-6E8A-4147-A177-3AD203B41FA5}">
                      <a16:colId xmlns:a16="http://schemas.microsoft.com/office/drawing/2014/main" val="2830094914"/>
                    </a:ext>
                  </a:extLst>
                </a:gridCol>
                <a:gridCol w="592473">
                  <a:extLst>
                    <a:ext uri="{9D8B030D-6E8A-4147-A177-3AD203B41FA5}">
                      <a16:colId xmlns:a16="http://schemas.microsoft.com/office/drawing/2014/main" val="3745282191"/>
                    </a:ext>
                  </a:extLst>
                </a:gridCol>
                <a:gridCol w="675280">
                  <a:extLst>
                    <a:ext uri="{9D8B030D-6E8A-4147-A177-3AD203B41FA5}">
                      <a16:colId xmlns:a16="http://schemas.microsoft.com/office/drawing/2014/main" val="373833294"/>
                    </a:ext>
                  </a:extLst>
                </a:gridCol>
                <a:gridCol w="903111">
                  <a:extLst>
                    <a:ext uri="{9D8B030D-6E8A-4147-A177-3AD203B41FA5}">
                      <a16:colId xmlns:a16="http://schemas.microsoft.com/office/drawing/2014/main" val="3086823023"/>
                    </a:ext>
                  </a:extLst>
                </a:gridCol>
                <a:gridCol w="903111">
                  <a:extLst>
                    <a:ext uri="{9D8B030D-6E8A-4147-A177-3AD203B41FA5}">
                      <a16:colId xmlns:a16="http://schemas.microsoft.com/office/drawing/2014/main" val="3134858667"/>
                    </a:ext>
                  </a:extLst>
                </a:gridCol>
                <a:gridCol w="903111">
                  <a:extLst>
                    <a:ext uri="{9D8B030D-6E8A-4147-A177-3AD203B41FA5}">
                      <a16:colId xmlns:a16="http://schemas.microsoft.com/office/drawing/2014/main" val="3771726316"/>
                    </a:ext>
                  </a:extLst>
                </a:gridCol>
                <a:gridCol w="903111">
                  <a:extLst>
                    <a:ext uri="{9D8B030D-6E8A-4147-A177-3AD203B41FA5}">
                      <a16:colId xmlns:a16="http://schemas.microsoft.com/office/drawing/2014/main" val="2309826581"/>
                    </a:ext>
                  </a:extLst>
                </a:gridCol>
                <a:gridCol w="903111">
                  <a:extLst>
                    <a:ext uri="{9D8B030D-6E8A-4147-A177-3AD203B41FA5}">
                      <a16:colId xmlns:a16="http://schemas.microsoft.com/office/drawing/2014/main" val="3937736658"/>
                    </a:ext>
                  </a:extLst>
                </a:gridCol>
              </a:tblGrid>
              <a:tr h="474607">
                <a:tc>
                  <a:txBody>
                    <a:bodyPr/>
                    <a:lstStyle/>
                    <a:p>
                      <a:pPr algn="l"/>
                      <a:r>
                        <a:rPr lang="en-US" sz="1200" dirty="0">
                          <a:solidFill>
                            <a:schemeClr val="bg1">
                              <a:lumMod val="10000"/>
                            </a:schemeClr>
                          </a:solidFill>
                        </a:rPr>
                        <a:t>User Regeistered?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92180790"/>
                  </a:ext>
                </a:extLst>
              </a:tr>
              <a:tr h="476028">
                <a:tc>
                  <a:txBody>
                    <a:bodyPr/>
                    <a:lstStyle/>
                    <a:p>
                      <a:r>
                        <a:rPr lang="en-US" sz="1200" b="1" dirty="0">
                          <a:solidFill>
                            <a:schemeClr val="bg1">
                              <a:lumMod val="10000"/>
                            </a:schemeClr>
                          </a:solidFill>
                        </a:rPr>
                        <a:t>No outstanding fees?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1867486"/>
                  </a:ext>
                </a:extLst>
              </a:tr>
              <a:tr h="476028">
                <a:tc>
                  <a:txBody>
                    <a:bodyPr/>
                    <a:lstStyle/>
                    <a:p>
                      <a:r>
                        <a:rPr lang="en-US" sz="1200" b="1" dirty="0">
                          <a:solidFill>
                            <a:schemeClr val="bg1">
                              <a:lumMod val="10000"/>
                            </a:schemeClr>
                          </a:solidFill>
                        </a:rPr>
                        <a:t>Under borrow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79599980"/>
                  </a:ext>
                </a:extLst>
              </a:tr>
              <a:tr h="1011737">
                <a:tc>
                  <a:txBody>
                    <a:bodyPr/>
                    <a:lstStyle/>
                    <a:p>
                      <a:r>
                        <a:rPr lang="en-US" sz="1200" b="1" dirty="0">
                          <a:solidFill>
                            <a:schemeClr val="bg1">
                              <a:lumMod val="10000"/>
                            </a:schemeClr>
                          </a:solidFill>
                        </a:rPr>
                        <a:t>Borrow 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0770034"/>
                  </a:ext>
                </a:extLst>
              </a:tr>
            </a:tbl>
          </a:graphicData>
        </a:graphic>
      </p:graphicFrame>
      <p:sp>
        <p:nvSpPr>
          <p:cNvPr id="3" name="Rectangle 2">
            <a:extLst>
              <a:ext uri="{FF2B5EF4-FFF2-40B4-BE49-F238E27FC236}">
                <a16:creationId xmlns:a16="http://schemas.microsoft.com/office/drawing/2014/main" id="{E1170C53-FB9C-4642-A91C-16B26FD6DAF3}"/>
              </a:ext>
            </a:extLst>
          </p:cNvPr>
          <p:cNvSpPr/>
          <p:nvPr/>
        </p:nvSpPr>
        <p:spPr>
          <a:xfrm>
            <a:off x="1563716" y="3015450"/>
            <a:ext cx="498764" cy="1423821"/>
          </a:xfrm>
          <a:prstGeom prst="rect">
            <a:avLst/>
          </a:prstGeom>
          <a:solidFill>
            <a:srgbClr val="FFFFFF"/>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DD4C4-0FFD-4AFB-B6FB-9175A1F5C8DF}"/>
              </a:ext>
            </a:extLst>
          </p:cNvPr>
          <p:cNvSpPr txBox="1"/>
          <p:nvPr/>
        </p:nvSpPr>
        <p:spPr>
          <a:xfrm rot="16200000">
            <a:off x="1059656" y="3558085"/>
            <a:ext cx="1423821" cy="338554"/>
          </a:xfrm>
          <a:prstGeom prst="rect">
            <a:avLst/>
          </a:prstGeom>
          <a:noFill/>
        </p:spPr>
        <p:txBody>
          <a:bodyPr wrap="square" rtlCol="0">
            <a:spAutoFit/>
          </a:bodyPr>
          <a:lstStyle/>
          <a:p>
            <a:pPr algn="ctr"/>
            <a:r>
              <a:rPr lang="en-US" sz="1600" b="1" dirty="0">
                <a:latin typeface="Palatino Linotype" panose="02040502050505030304" pitchFamily="18" charset="0"/>
              </a:rPr>
              <a:t>Conditions</a:t>
            </a:r>
            <a:endParaRPr lang="en-US" b="1" dirty="0">
              <a:latin typeface="Palatino Linotype" panose="02040502050505030304" pitchFamily="18" charset="0"/>
            </a:endParaRPr>
          </a:p>
        </p:txBody>
      </p:sp>
      <p:sp>
        <p:nvSpPr>
          <p:cNvPr id="10" name="Rectangle 9">
            <a:extLst>
              <a:ext uri="{FF2B5EF4-FFF2-40B4-BE49-F238E27FC236}">
                <a16:creationId xmlns:a16="http://schemas.microsoft.com/office/drawing/2014/main" id="{44AE7CF1-FAD7-46FD-BE9E-A3394F29DFC0}"/>
              </a:ext>
            </a:extLst>
          </p:cNvPr>
          <p:cNvSpPr/>
          <p:nvPr/>
        </p:nvSpPr>
        <p:spPr>
          <a:xfrm>
            <a:off x="1563716" y="4438562"/>
            <a:ext cx="498764" cy="1016001"/>
          </a:xfrm>
          <a:prstGeom prst="rect">
            <a:avLst/>
          </a:prstGeom>
          <a:solidFill>
            <a:srgbClr val="CDCDCD"/>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5B172A1-323E-4356-8931-C1684F8CA653}"/>
              </a:ext>
            </a:extLst>
          </p:cNvPr>
          <p:cNvSpPr txBox="1"/>
          <p:nvPr/>
        </p:nvSpPr>
        <p:spPr>
          <a:xfrm rot="16200000">
            <a:off x="1317262" y="4746822"/>
            <a:ext cx="953654" cy="338554"/>
          </a:xfrm>
          <a:prstGeom prst="rect">
            <a:avLst/>
          </a:prstGeom>
          <a:noFill/>
        </p:spPr>
        <p:txBody>
          <a:bodyPr wrap="square" rtlCol="0">
            <a:spAutoFit/>
          </a:bodyPr>
          <a:lstStyle/>
          <a:p>
            <a:pPr algn="ctr"/>
            <a:r>
              <a:rPr lang="en-US" sz="1600" b="1" dirty="0">
                <a:latin typeface="Palatino Linotype" panose="02040502050505030304" pitchFamily="18" charset="0"/>
              </a:rPr>
              <a:t>Actions</a:t>
            </a:r>
            <a:endParaRPr lang="en-US" b="1" dirty="0">
              <a:latin typeface="Palatino Linotype" panose="02040502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6618b38b5_0_47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297" name="Google Shape;297;g136618b38b5_0_476"/>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latin typeface="Palatino Linotype"/>
                <a:ea typeface="Palatino Linotype"/>
                <a:cs typeface="Palatino Linotype"/>
                <a:sym typeface="Palatino Linotype"/>
              </a:rPr>
              <a:t>Reduced Decision table</a:t>
            </a:r>
            <a:endParaRPr lang="en-US" sz="1800" dirty="0"/>
          </a:p>
        </p:txBody>
      </p:sp>
      <p:sp>
        <p:nvSpPr>
          <p:cNvPr id="299" name="Google Shape;299;g136618b38b5_0_476"/>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00" name="Google Shape;300;g136618b38b5_0_47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graphicFrame>
        <p:nvGraphicFramePr>
          <p:cNvPr id="2" name="Table 1">
            <a:extLst>
              <a:ext uri="{FF2B5EF4-FFF2-40B4-BE49-F238E27FC236}">
                <a16:creationId xmlns:a16="http://schemas.microsoft.com/office/drawing/2014/main" id="{B2D5FF15-3431-4049-BE3B-B913AFD19ACC}"/>
              </a:ext>
            </a:extLst>
          </p:cNvPr>
          <p:cNvGraphicFramePr>
            <a:graphicFrameLocks noGrp="1"/>
          </p:cNvGraphicFramePr>
          <p:nvPr>
            <p:extLst>
              <p:ext uri="{D42A27DB-BD31-4B8C-83A1-F6EECF244321}">
                <p14:modId xmlns:p14="http://schemas.microsoft.com/office/powerpoint/2010/main" val="205210702"/>
              </p:ext>
            </p:extLst>
          </p:nvPr>
        </p:nvGraphicFramePr>
        <p:xfrm>
          <a:off x="3838222" y="2786532"/>
          <a:ext cx="4515555" cy="2438400"/>
        </p:xfrm>
        <a:graphic>
          <a:graphicData uri="http://schemas.openxmlformats.org/drawingml/2006/table">
            <a:tbl>
              <a:tblPr firstRow="1" bandRow="1">
                <a:tableStyleId>{073A0DAA-6AF3-43AB-8588-CEC1D06C72B9}</a:tableStyleId>
              </a:tblPr>
              <a:tblGrid>
                <a:gridCol w="1590089">
                  <a:extLst>
                    <a:ext uri="{9D8B030D-6E8A-4147-A177-3AD203B41FA5}">
                      <a16:colId xmlns:a16="http://schemas.microsoft.com/office/drawing/2014/main" val="1514483643"/>
                    </a:ext>
                  </a:extLst>
                </a:gridCol>
                <a:gridCol w="754602">
                  <a:extLst>
                    <a:ext uri="{9D8B030D-6E8A-4147-A177-3AD203B41FA5}">
                      <a16:colId xmlns:a16="http://schemas.microsoft.com/office/drawing/2014/main" val="2830094914"/>
                    </a:ext>
                  </a:extLst>
                </a:gridCol>
                <a:gridCol w="592473">
                  <a:extLst>
                    <a:ext uri="{9D8B030D-6E8A-4147-A177-3AD203B41FA5}">
                      <a16:colId xmlns:a16="http://schemas.microsoft.com/office/drawing/2014/main" val="3745282191"/>
                    </a:ext>
                  </a:extLst>
                </a:gridCol>
                <a:gridCol w="675280">
                  <a:extLst>
                    <a:ext uri="{9D8B030D-6E8A-4147-A177-3AD203B41FA5}">
                      <a16:colId xmlns:a16="http://schemas.microsoft.com/office/drawing/2014/main" val="373833294"/>
                    </a:ext>
                  </a:extLst>
                </a:gridCol>
                <a:gridCol w="903111">
                  <a:extLst>
                    <a:ext uri="{9D8B030D-6E8A-4147-A177-3AD203B41FA5}">
                      <a16:colId xmlns:a16="http://schemas.microsoft.com/office/drawing/2014/main" val="3937736658"/>
                    </a:ext>
                  </a:extLst>
                </a:gridCol>
              </a:tblGrid>
              <a:tr h="474607">
                <a:tc>
                  <a:txBody>
                    <a:bodyPr/>
                    <a:lstStyle/>
                    <a:p>
                      <a:pPr algn="l"/>
                      <a:r>
                        <a:rPr lang="en-US" sz="1200" dirty="0">
                          <a:solidFill>
                            <a:schemeClr val="bg1">
                              <a:lumMod val="10000"/>
                            </a:schemeClr>
                          </a:solidFill>
                        </a:rPr>
                        <a:t>User Regeistered?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2180790"/>
                  </a:ext>
                </a:extLst>
              </a:tr>
              <a:tr h="476028">
                <a:tc>
                  <a:txBody>
                    <a:bodyPr/>
                    <a:lstStyle/>
                    <a:p>
                      <a:r>
                        <a:rPr lang="en-US" sz="1200" b="1" dirty="0">
                          <a:solidFill>
                            <a:schemeClr val="bg1">
                              <a:lumMod val="10000"/>
                            </a:schemeClr>
                          </a:solidFill>
                        </a:rPr>
                        <a:t>No outstanding fees?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867486"/>
                  </a:ext>
                </a:extLst>
              </a:tr>
              <a:tr h="476028">
                <a:tc>
                  <a:txBody>
                    <a:bodyPr/>
                    <a:lstStyle/>
                    <a:p>
                      <a:r>
                        <a:rPr lang="en-US" sz="1200" b="1" dirty="0">
                          <a:solidFill>
                            <a:schemeClr val="bg1">
                              <a:lumMod val="10000"/>
                            </a:schemeClr>
                          </a:solidFill>
                        </a:rPr>
                        <a:t>Under borrow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99980"/>
                  </a:ext>
                </a:extLst>
              </a:tr>
              <a:tr h="1011737">
                <a:tc>
                  <a:txBody>
                    <a:bodyPr/>
                    <a:lstStyle/>
                    <a:p>
                      <a:r>
                        <a:rPr lang="en-US" sz="1200" b="1" dirty="0">
                          <a:solidFill>
                            <a:schemeClr val="bg1">
                              <a:lumMod val="10000"/>
                            </a:schemeClr>
                          </a:solidFill>
                        </a:rPr>
                        <a:t>Borrow 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770034"/>
                  </a:ext>
                </a:extLst>
              </a:tr>
            </a:tbl>
          </a:graphicData>
        </a:graphic>
      </p:graphicFrame>
      <p:sp>
        <p:nvSpPr>
          <p:cNvPr id="3" name="Rectangle 2">
            <a:extLst>
              <a:ext uri="{FF2B5EF4-FFF2-40B4-BE49-F238E27FC236}">
                <a16:creationId xmlns:a16="http://schemas.microsoft.com/office/drawing/2014/main" id="{E1170C53-FB9C-4642-A91C-16B26FD6DAF3}"/>
              </a:ext>
            </a:extLst>
          </p:cNvPr>
          <p:cNvSpPr/>
          <p:nvPr/>
        </p:nvSpPr>
        <p:spPr>
          <a:xfrm>
            <a:off x="3338821" y="2786532"/>
            <a:ext cx="498764" cy="1423821"/>
          </a:xfrm>
          <a:prstGeom prst="rect">
            <a:avLst/>
          </a:prstGeom>
          <a:solidFill>
            <a:srgbClr val="FFFFFF"/>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DD4C4-0FFD-4AFB-B6FB-9175A1F5C8DF}"/>
              </a:ext>
            </a:extLst>
          </p:cNvPr>
          <p:cNvSpPr txBox="1"/>
          <p:nvPr/>
        </p:nvSpPr>
        <p:spPr>
          <a:xfrm rot="16200000">
            <a:off x="2726792" y="3329167"/>
            <a:ext cx="1722823" cy="338554"/>
          </a:xfrm>
          <a:prstGeom prst="rect">
            <a:avLst/>
          </a:prstGeom>
          <a:noFill/>
        </p:spPr>
        <p:txBody>
          <a:bodyPr wrap="square" rtlCol="0">
            <a:spAutoFit/>
          </a:bodyPr>
          <a:lstStyle/>
          <a:p>
            <a:pPr algn="ctr"/>
            <a:r>
              <a:rPr lang="en-US" sz="1600" b="1" dirty="0">
                <a:latin typeface="Palatino Linotype" panose="02040502050505030304" pitchFamily="18" charset="0"/>
              </a:rPr>
              <a:t>Conditions</a:t>
            </a:r>
            <a:endParaRPr lang="en-US" b="1" dirty="0">
              <a:latin typeface="Palatino Linotype" panose="02040502050505030304" pitchFamily="18" charset="0"/>
            </a:endParaRPr>
          </a:p>
        </p:txBody>
      </p:sp>
      <p:sp>
        <p:nvSpPr>
          <p:cNvPr id="10" name="Rectangle 9">
            <a:extLst>
              <a:ext uri="{FF2B5EF4-FFF2-40B4-BE49-F238E27FC236}">
                <a16:creationId xmlns:a16="http://schemas.microsoft.com/office/drawing/2014/main" id="{44AE7CF1-FAD7-46FD-BE9E-A3394F29DFC0}"/>
              </a:ext>
            </a:extLst>
          </p:cNvPr>
          <p:cNvSpPr/>
          <p:nvPr/>
        </p:nvSpPr>
        <p:spPr>
          <a:xfrm>
            <a:off x="3338821" y="4208220"/>
            <a:ext cx="498764" cy="1016001"/>
          </a:xfrm>
          <a:prstGeom prst="rect">
            <a:avLst/>
          </a:prstGeom>
          <a:solidFill>
            <a:srgbClr val="CDCDCD"/>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5B172A1-323E-4356-8931-C1684F8CA653}"/>
              </a:ext>
            </a:extLst>
          </p:cNvPr>
          <p:cNvSpPr txBox="1"/>
          <p:nvPr/>
        </p:nvSpPr>
        <p:spPr>
          <a:xfrm rot="16200000">
            <a:off x="3072851" y="4578878"/>
            <a:ext cx="953654" cy="338554"/>
          </a:xfrm>
          <a:prstGeom prst="rect">
            <a:avLst/>
          </a:prstGeom>
          <a:noFill/>
        </p:spPr>
        <p:txBody>
          <a:bodyPr wrap="square" rtlCol="0">
            <a:spAutoFit/>
          </a:bodyPr>
          <a:lstStyle/>
          <a:p>
            <a:pPr algn="ctr"/>
            <a:r>
              <a:rPr lang="en-US" sz="1600" b="1" dirty="0">
                <a:latin typeface="Palatino Linotype" panose="02040502050505030304" pitchFamily="18" charset="0"/>
              </a:rPr>
              <a:t>Actions</a:t>
            </a:r>
            <a:endParaRPr lang="en-US" b="1" dirty="0">
              <a:latin typeface="Palatino Linotype" panose="02040502050505030304" pitchFamily="18" charset="0"/>
            </a:endParaRPr>
          </a:p>
        </p:txBody>
      </p:sp>
    </p:spTree>
    <p:extLst>
      <p:ext uri="{BB962C8B-B14F-4D97-AF65-F5344CB8AC3E}">
        <p14:creationId xmlns:p14="http://schemas.microsoft.com/office/powerpoint/2010/main" val="106052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36618b38b5_0_50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Exercise</a:t>
            </a:r>
            <a:endParaRPr sz="3600"/>
          </a:p>
        </p:txBody>
      </p:sp>
      <p:sp>
        <p:nvSpPr>
          <p:cNvPr id="315" name="Google Shape;315;g136618b38b5_0_501"/>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latin typeface="Palatino Linotype"/>
                <a:ea typeface="Palatino Linotype"/>
                <a:cs typeface="Palatino Linotype"/>
                <a:sym typeface="Palatino Linotype"/>
              </a:rPr>
              <a:t>Example: </a:t>
            </a:r>
            <a:r>
              <a:rPr lang="en-US" dirty="0"/>
              <a:t>Create a decision table for the following program in an office email system.</a:t>
            </a:r>
            <a:br>
              <a:rPr lang="en-US" sz="1800" dirty="0"/>
            </a:br>
            <a:br>
              <a:rPr lang="en-US" sz="1800" dirty="0"/>
            </a:br>
            <a:r>
              <a:rPr lang="en-US" dirty="0"/>
              <a:t>Send an email when recipient address present, subject present, before 5:30 pm</a:t>
            </a:r>
            <a:br>
              <a:rPr lang="en-US" sz="1800" dirty="0"/>
            </a:br>
            <a:r>
              <a:rPr lang="en-US" dirty="0"/>
              <a:t>If after 5:30 pm, then put it in pending folder</a:t>
            </a:r>
            <a:br>
              <a:rPr lang="en-US" sz="1800" dirty="0"/>
            </a:br>
            <a:r>
              <a:rPr lang="en-US" dirty="0"/>
              <a:t>If recipient address is missing or subject message, show error message</a:t>
            </a:r>
            <a:endParaRPr dirty="0"/>
          </a:p>
        </p:txBody>
      </p:sp>
      <p:sp>
        <p:nvSpPr>
          <p:cNvPr id="316" name="Google Shape;316;g136618b38b5_0_501"/>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17" name="Google Shape;317;g136618b38b5_0_50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18" name="Google Shape;318;g136618b38b5_0_501"/>
          <p:cNvSpPr txBox="1"/>
          <p:nvPr/>
        </p:nvSpPr>
        <p:spPr>
          <a:xfrm>
            <a:off x="4434575" y="5224500"/>
            <a:ext cx="4297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C00000"/>
                </a:solidFill>
                <a:latin typeface="Palatino Linotype"/>
                <a:ea typeface="Palatino Linotype"/>
                <a:cs typeface="Palatino Linotype"/>
                <a:sym typeface="Palatino Linotype"/>
              </a:rPr>
              <a:t>Create decision table and reduce it if possible to identify test scenarios</a:t>
            </a:r>
            <a:endParaRPr sz="1800" b="0" i="0" u="none" strike="noStrike" cap="none">
              <a:solidFill>
                <a:srgbClr val="C00000"/>
              </a:solidFill>
              <a:latin typeface="Palatino Linotype"/>
              <a:ea typeface="Palatino Linotype"/>
              <a:cs typeface="Palatino Linotype"/>
              <a:sym typeface="Palatino Linotype"/>
            </a:endParaRPr>
          </a:p>
        </p:txBody>
      </p:sp>
      <p:pic>
        <p:nvPicPr>
          <p:cNvPr id="3" name="Picture 2">
            <a:extLst>
              <a:ext uri="{FF2B5EF4-FFF2-40B4-BE49-F238E27FC236}">
                <a16:creationId xmlns:a16="http://schemas.microsoft.com/office/drawing/2014/main" id="{B0BF18B5-019C-4E24-A3D0-D20D82F1CF1C}"/>
              </a:ext>
            </a:extLst>
          </p:cNvPr>
          <p:cNvPicPr>
            <a:picLocks noChangeAspect="1"/>
          </p:cNvPicPr>
          <p:nvPr/>
        </p:nvPicPr>
        <p:blipFill>
          <a:blip r:embed="rId3"/>
          <a:stretch>
            <a:fillRect/>
          </a:stretch>
        </p:blipFill>
        <p:spPr>
          <a:xfrm>
            <a:off x="9724396" y="4297574"/>
            <a:ext cx="1455293" cy="14552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6618b38b5_0_47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297" name="Google Shape;297;g136618b38b5_0_476"/>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latin typeface="Palatino Linotype"/>
                <a:ea typeface="Palatino Linotype"/>
                <a:cs typeface="Palatino Linotype"/>
                <a:sym typeface="Palatino Linotype"/>
              </a:rPr>
              <a:t>Reduced Decision table</a:t>
            </a:r>
            <a:endParaRPr lang="en-US" sz="1800" dirty="0"/>
          </a:p>
        </p:txBody>
      </p:sp>
      <p:sp>
        <p:nvSpPr>
          <p:cNvPr id="299" name="Google Shape;299;g136618b38b5_0_476"/>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00" name="Google Shape;300;g136618b38b5_0_47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graphicFrame>
        <p:nvGraphicFramePr>
          <p:cNvPr id="2" name="Table 1">
            <a:extLst>
              <a:ext uri="{FF2B5EF4-FFF2-40B4-BE49-F238E27FC236}">
                <a16:creationId xmlns:a16="http://schemas.microsoft.com/office/drawing/2014/main" id="{B2D5FF15-3431-4049-BE3B-B913AFD19ACC}"/>
              </a:ext>
            </a:extLst>
          </p:cNvPr>
          <p:cNvGraphicFramePr>
            <a:graphicFrameLocks noGrp="1"/>
          </p:cNvGraphicFramePr>
          <p:nvPr>
            <p:extLst>
              <p:ext uri="{D42A27DB-BD31-4B8C-83A1-F6EECF244321}">
                <p14:modId xmlns:p14="http://schemas.microsoft.com/office/powerpoint/2010/main" val="2953512816"/>
              </p:ext>
            </p:extLst>
          </p:nvPr>
        </p:nvGraphicFramePr>
        <p:xfrm>
          <a:off x="3796006" y="2642789"/>
          <a:ext cx="4515555" cy="2778297"/>
        </p:xfrm>
        <a:graphic>
          <a:graphicData uri="http://schemas.openxmlformats.org/drawingml/2006/table">
            <a:tbl>
              <a:tblPr firstRow="1" bandRow="1">
                <a:tableStyleId>{073A0DAA-6AF3-43AB-8588-CEC1D06C72B9}</a:tableStyleId>
              </a:tblPr>
              <a:tblGrid>
                <a:gridCol w="1590089">
                  <a:extLst>
                    <a:ext uri="{9D8B030D-6E8A-4147-A177-3AD203B41FA5}">
                      <a16:colId xmlns:a16="http://schemas.microsoft.com/office/drawing/2014/main" val="1514483643"/>
                    </a:ext>
                  </a:extLst>
                </a:gridCol>
                <a:gridCol w="754602">
                  <a:extLst>
                    <a:ext uri="{9D8B030D-6E8A-4147-A177-3AD203B41FA5}">
                      <a16:colId xmlns:a16="http://schemas.microsoft.com/office/drawing/2014/main" val="2830094914"/>
                    </a:ext>
                  </a:extLst>
                </a:gridCol>
                <a:gridCol w="592473">
                  <a:extLst>
                    <a:ext uri="{9D8B030D-6E8A-4147-A177-3AD203B41FA5}">
                      <a16:colId xmlns:a16="http://schemas.microsoft.com/office/drawing/2014/main" val="3745282191"/>
                    </a:ext>
                  </a:extLst>
                </a:gridCol>
                <a:gridCol w="675280">
                  <a:extLst>
                    <a:ext uri="{9D8B030D-6E8A-4147-A177-3AD203B41FA5}">
                      <a16:colId xmlns:a16="http://schemas.microsoft.com/office/drawing/2014/main" val="373833294"/>
                    </a:ext>
                  </a:extLst>
                </a:gridCol>
                <a:gridCol w="903111">
                  <a:extLst>
                    <a:ext uri="{9D8B030D-6E8A-4147-A177-3AD203B41FA5}">
                      <a16:colId xmlns:a16="http://schemas.microsoft.com/office/drawing/2014/main" val="3937736658"/>
                    </a:ext>
                  </a:extLst>
                </a:gridCol>
              </a:tblGrid>
              <a:tr h="474607">
                <a:tc>
                  <a:txBody>
                    <a:bodyPr/>
                    <a:lstStyle/>
                    <a:p>
                      <a:pPr algn="l"/>
                      <a:r>
                        <a:rPr lang="en-US" sz="1200" dirty="0">
                          <a:solidFill>
                            <a:schemeClr val="bg1">
                              <a:lumMod val="10000"/>
                            </a:schemeClr>
                          </a:solidFill>
                        </a:rPr>
                        <a:t>Address Present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2180790"/>
                  </a:ext>
                </a:extLst>
              </a:tr>
              <a:tr h="476028">
                <a:tc>
                  <a:txBody>
                    <a:bodyPr/>
                    <a:lstStyle/>
                    <a:p>
                      <a:r>
                        <a:rPr lang="en-US" sz="1200" b="1" dirty="0">
                          <a:solidFill>
                            <a:schemeClr val="bg1">
                              <a:lumMod val="10000"/>
                            </a:schemeClr>
                          </a:solidFill>
                        </a:rPr>
                        <a:t>Subject Present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867486"/>
                  </a:ext>
                </a:extLst>
              </a:tr>
              <a:tr h="476028">
                <a:tc>
                  <a:txBody>
                    <a:bodyPr/>
                    <a:lstStyle/>
                    <a:p>
                      <a:r>
                        <a:rPr lang="en-US" sz="1200" b="1" dirty="0">
                          <a:solidFill>
                            <a:schemeClr val="bg1">
                              <a:lumMod val="10000"/>
                            </a:schemeClr>
                          </a:solidFill>
                        </a:rPr>
                        <a:t>Before 5.30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99980"/>
                  </a:ext>
                </a:extLst>
              </a:tr>
              <a:tr h="418572">
                <a:tc>
                  <a:txBody>
                    <a:bodyPr/>
                    <a:lstStyle/>
                    <a:p>
                      <a:r>
                        <a:rPr lang="en-US" sz="1200" b="1" dirty="0">
                          <a:solidFill>
                            <a:schemeClr val="bg1">
                              <a:lumMod val="10000"/>
                            </a:schemeClr>
                          </a:solidFill>
                        </a:rPr>
                        <a:t>Send 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770034"/>
                  </a:ext>
                </a:extLst>
              </a:tr>
              <a:tr h="466531">
                <a:tc>
                  <a:txBody>
                    <a:bodyPr/>
                    <a:lstStyle/>
                    <a:p>
                      <a:r>
                        <a:rPr lang="en-US" sz="1200" b="1" dirty="0">
                          <a:solidFill>
                            <a:schemeClr val="bg1">
                              <a:lumMod val="10000"/>
                            </a:schemeClr>
                          </a:solidFill>
                        </a:rPr>
                        <a:t>Error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7379274"/>
                  </a:ext>
                </a:extLst>
              </a:tr>
              <a:tr h="466531">
                <a:tc>
                  <a:txBody>
                    <a:bodyPr/>
                    <a:lstStyle/>
                    <a:p>
                      <a:r>
                        <a:rPr lang="en-US" sz="1200" b="1" dirty="0">
                          <a:solidFill>
                            <a:schemeClr val="bg1">
                              <a:lumMod val="10000"/>
                            </a:schemeClr>
                          </a:solidFill>
                        </a:rPr>
                        <a:t>Make Pending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280160"/>
                  </a:ext>
                </a:extLst>
              </a:tr>
            </a:tbl>
          </a:graphicData>
        </a:graphic>
      </p:graphicFrame>
      <p:sp>
        <p:nvSpPr>
          <p:cNvPr id="3" name="Rectangle 2">
            <a:extLst>
              <a:ext uri="{FF2B5EF4-FFF2-40B4-BE49-F238E27FC236}">
                <a16:creationId xmlns:a16="http://schemas.microsoft.com/office/drawing/2014/main" id="{E1170C53-FB9C-4642-A91C-16B26FD6DAF3}"/>
              </a:ext>
            </a:extLst>
          </p:cNvPr>
          <p:cNvSpPr/>
          <p:nvPr/>
        </p:nvSpPr>
        <p:spPr>
          <a:xfrm>
            <a:off x="3300296" y="2639895"/>
            <a:ext cx="498764" cy="1459994"/>
          </a:xfrm>
          <a:prstGeom prst="rect">
            <a:avLst/>
          </a:prstGeom>
          <a:solidFill>
            <a:srgbClr val="FFFFFF"/>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DD4C4-0FFD-4AFB-B6FB-9175A1F5C8DF}"/>
              </a:ext>
            </a:extLst>
          </p:cNvPr>
          <p:cNvSpPr txBox="1"/>
          <p:nvPr/>
        </p:nvSpPr>
        <p:spPr>
          <a:xfrm rot="16200000">
            <a:off x="2671400" y="3240639"/>
            <a:ext cx="1722823" cy="338554"/>
          </a:xfrm>
          <a:prstGeom prst="rect">
            <a:avLst/>
          </a:prstGeom>
          <a:noFill/>
        </p:spPr>
        <p:txBody>
          <a:bodyPr wrap="square" rtlCol="0">
            <a:spAutoFit/>
          </a:bodyPr>
          <a:lstStyle/>
          <a:p>
            <a:pPr algn="ctr"/>
            <a:r>
              <a:rPr lang="en-US" sz="1600" b="1" dirty="0">
                <a:latin typeface="Palatino Linotype" panose="02040502050505030304" pitchFamily="18" charset="0"/>
              </a:rPr>
              <a:t>Conditions</a:t>
            </a:r>
            <a:endParaRPr lang="en-US" b="1" dirty="0">
              <a:latin typeface="Palatino Linotype" panose="02040502050505030304" pitchFamily="18" charset="0"/>
            </a:endParaRPr>
          </a:p>
        </p:txBody>
      </p:sp>
      <p:sp>
        <p:nvSpPr>
          <p:cNvPr id="10" name="Rectangle 9">
            <a:extLst>
              <a:ext uri="{FF2B5EF4-FFF2-40B4-BE49-F238E27FC236}">
                <a16:creationId xmlns:a16="http://schemas.microsoft.com/office/drawing/2014/main" id="{44AE7CF1-FAD7-46FD-BE9E-A3394F29DFC0}"/>
              </a:ext>
            </a:extLst>
          </p:cNvPr>
          <p:cNvSpPr/>
          <p:nvPr/>
        </p:nvSpPr>
        <p:spPr>
          <a:xfrm>
            <a:off x="3289412" y="4087557"/>
            <a:ext cx="498764" cy="1321196"/>
          </a:xfrm>
          <a:prstGeom prst="rect">
            <a:avLst/>
          </a:prstGeom>
          <a:solidFill>
            <a:srgbClr val="CDCDCD"/>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5B172A1-323E-4356-8931-C1684F8CA653}"/>
              </a:ext>
            </a:extLst>
          </p:cNvPr>
          <p:cNvSpPr txBox="1"/>
          <p:nvPr/>
        </p:nvSpPr>
        <p:spPr>
          <a:xfrm rot="16200000">
            <a:off x="3072851" y="4578878"/>
            <a:ext cx="953654" cy="338554"/>
          </a:xfrm>
          <a:prstGeom prst="rect">
            <a:avLst/>
          </a:prstGeom>
          <a:noFill/>
        </p:spPr>
        <p:txBody>
          <a:bodyPr wrap="square" rtlCol="0">
            <a:spAutoFit/>
          </a:bodyPr>
          <a:lstStyle/>
          <a:p>
            <a:pPr algn="ctr"/>
            <a:r>
              <a:rPr lang="en-US" sz="1600" b="1" dirty="0">
                <a:latin typeface="Palatino Linotype" panose="02040502050505030304" pitchFamily="18" charset="0"/>
              </a:rPr>
              <a:t>Actions</a:t>
            </a:r>
            <a:endParaRPr lang="en-US" b="1" dirty="0">
              <a:latin typeface="Palatino Linotype" panose="02040502050505030304" pitchFamily="18" charset="0"/>
            </a:endParaRPr>
          </a:p>
        </p:txBody>
      </p:sp>
    </p:spTree>
    <p:extLst>
      <p:ext uri="{BB962C8B-B14F-4D97-AF65-F5344CB8AC3E}">
        <p14:creationId xmlns:p14="http://schemas.microsoft.com/office/powerpoint/2010/main" val="340884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35914940b9_0_3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Coverage</a:t>
            </a:r>
            <a:endParaRPr sz="3600"/>
          </a:p>
        </p:txBody>
      </p:sp>
      <p:sp>
        <p:nvSpPr>
          <p:cNvPr id="324" name="Google Shape;324;g135914940b9_0_39"/>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Coverage in decision tables is determined</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Number of tested columns divided by that of total columns</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Minimum coverage criteria</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At least, one test case per column</a:t>
            </a:r>
            <a:endParaRPr dirty="0"/>
          </a:p>
          <a:p>
            <a:pPr marL="1143000" lvl="2" indent="-13970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325" name="Google Shape;325;g135914940b9_0_3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26" name="Google Shape;326;g135914940b9_0_3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35914940b9_0_6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341" name="Google Shape;341;g135914940b9_0_6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Strengths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Effective in finding interdependent conditions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Focuses on business logics and can help identify undocumented business logics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Can be effectively used for integration, system and acceptance testing</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Weaknesses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While identifying all possible combinations, we may end up focusing on impossible and unpractical scenarios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Effective only where the input is in Boolean (yes/no) form</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Unable to identify and select correct conditions without proper domain knowledge</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342" name="Google Shape;342;g135914940b9_0_6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43" name="Google Shape;343;g135914940b9_0_6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5914940b9_0_7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State Transition Testing</a:t>
            </a:r>
            <a:endParaRPr sz="3600" dirty="0"/>
          </a:p>
        </p:txBody>
      </p:sp>
      <p:sp>
        <p:nvSpPr>
          <p:cNvPr id="357" name="Google Shape;357;g135914940b9_0_7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t>Every software will have various possible states. The state of the application changes from one to another based on the user actions under input supplied.</a:t>
            </a:r>
          </a:p>
          <a:p>
            <a:pPr marL="342900" lvl="0">
              <a:lnSpc>
                <a:spcPct val="100000"/>
              </a:lnSpc>
              <a:spcBef>
                <a:spcPts val="0"/>
              </a:spcBef>
              <a:buClr>
                <a:srgbClr val="7F7F7F"/>
              </a:buClr>
              <a:buChar char="•"/>
            </a:pPr>
            <a:endParaRPr lang="en-US" sz="1800" dirty="0"/>
          </a:p>
          <a:p>
            <a:pPr marL="342900" lvl="0">
              <a:lnSpc>
                <a:spcPct val="100000"/>
              </a:lnSpc>
              <a:spcBef>
                <a:spcPts val="0"/>
              </a:spcBef>
              <a:buClr>
                <a:srgbClr val="7F7F7F"/>
              </a:buClr>
              <a:buChar char="•"/>
            </a:pPr>
            <a:endParaRPr lang="en-US" sz="1800" dirty="0"/>
          </a:p>
          <a:p>
            <a:pPr marL="342900" lvl="0">
              <a:lnSpc>
                <a:spcPct val="100000"/>
              </a:lnSpc>
              <a:spcBef>
                <a:spcPts val="0"/>
              </a:spcBef>
              <a:buClr>
                <a:srgbClr val="7F7F7F"/>
              </a:buClr>
              <a:buChar char="•"/>
            </a:pPr>
            <a:r>
              <a:rPr lang="en-US" sz="1800" dirty="0"/>
              <a:t> State transition testing is helpful to derive and prepare test cases in order to cover all possible states of the application.</a:t>
            </a:r>
            <a:endParaRPr sz="1800" dirty="0">
              <a:latin typeface="Palatino Linotype"/>
              <a:ea typeface="Palatino Linotype"/>
              <a:cs typeface="Palatino Linotype"/>
              <a:sym typeface="Palatino Linotype"/>
            </a:endParaRPr>
          </a:p>
        </p:txBody>
      </p:sp>
      <p:sp>
        <p:nvSpPr>
          <p:cNvPr id="358" name="Google Shape;358;g135914940b9_0_7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sp>
        <p:nvSpPr>
          <p:cNvPr id="359" name="Google Shape;359;g135914940b9_0_7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pic>
        <p:nvPicPr>
          <p:cNvPr id="3" name="Picture 2">
            <a:extLst>
              <a:ext uri="{FF2B5EF4-FFF2-40B4-BE49-F238E27FC236}">
                <a16:creationId xmlns:a16="http://schemas.microsoft.com/office/drawing/2014/main" id="{D3071E2C-2DE0-4EDD-950A-1716E5010373}"/>
              </a:ext>
            </a:extLst>
          </p:cNvPr>
          <p:cNvPicPr>
            <a:picLocks noChangeAspect="1"/>
          </p:cNvPicPr>
          <p:nvPr/>
        </p:nvPicPr>
        <p:blipFill>
          <a:blip r:embed="rId3"/>
          <a:stretch>
            <a:fillRect/>
          </a:stretch>
        </p:blipFill>
        <p:spPr>
          <a:xfrm>
            <a:off x="8966106" y="4193353"/>
            <a:ext cx="1784012" cy="1784012"/>
          </a:xfrm>
          <a:prstGeom prst="rect">
            <a:avLst/>
          </a:prstGeom>
        </p:spPr>
      </p:pic>
    </p:spTree>
    <p:extLst>
      <p:ext uri="{BB962C8B-B14F-4D97-AF65-F5344CB8AC3E}">
        <p14:creationId xmlns:p14="http://schemas.microsoft.com/office/powerpoint/2010/main" val="84734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5914940b9_0_7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How to Create State Transition Diagram</a:t>
            </a:r>
            <a:endParaRPr sz="3600" dirty="0"/>
          </a:p>
        </p:txBody>
      </p:sp>
      <p:sp>
        <p:nvSpPr>
          <p:cNvPr id="357" name="Google Shape;357;g135914940b9_0_7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lvl="1">
              <a:buClr>
                <a:schemeClr val="bg1">
                  <a:lumMod val="50000"/>
                </a:schemeClr>
              </a:buClr>
              <a:buFont typeface="Arial" panose="020B0604020202020204" pitchFamily="34" charset="0"/>
              <a:buChar char="•"/>
            </a:pPr>
            <a:endParaRPr lang="en-US" sz="1600" dirty="0"/>
          </a:p>
          <a:p>
            <a:pPr lvl="1">
              <a:buClr>
                <a:schemeClr val="bg1">
                  <a:lumMod val="50000"/>
                </a:schemeClr>
              </a:buClr>
              <a:buFont typeface="Arial" panose="020B0604020202020204" pitchFamily="34" charset="0"/>
              <a:buChar char="•"/>
            </a:pPr>
            <a:endParaRPr lang="en-US" sz="1600" dirty="0"/>
          </a:p>
        </p:txBody>
      </p:sp>
      <p:sp>
        <p:nvSpPr>
          <p:cNvPr id="358" name="Google Shape;358;g135914940b9_0_7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sp>
        <p:nvSpPr>
          <p:cNvPr id="359" name="Google Shape;359;g135914940b9_0_7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pic>
        <p:nvPicPr>
          <p:cNvPr id="2" name="Picture 1">
            <a:extLst>
              <a:ext uri="{FF2B5EF4-FFF2-40B4-BE49-F238E27FC236}">
                <a16:creationId xmlns:a16="http://schemas.microsoft.com/office/drawing/2014/main" id="{847B422C-95F8-45B6-B6D7-8603E901DB8C}"/>
              </a:ext>
            </a:extLst>
          </p:cNvPr>
          <p:cNvPicPr>
            <a:picLocks noChangeAspect="1"/>
          </p:cNvPicPr>
          <p:nvPr/>
        </p:nvPicPr>
        <p:blipFill>
          <a:blip r:embed="rId3"/>
          <a:stretch>
            <a:fillRect/>
          </a:stretch>
        </p:blipFill>
        <p:spPr>
          <a:xfrm>
            <a:off x="3140927" y="1946093"/>
            <a:ext cx="5910146" cy="4139522"/>
          </a:xfrm>
          <a:prstGeom prst="rect">
            <a:avLst/>
          </a:prstGeom>
        </p:spPr>
      </p:pic>
    </p:spTree>
    <p:extLst>
      <p:ext uri="{BB962C8B-B14F-4D97-AF65-F5344CB8AC3E}">
        <p14:creationId xmlns:p14="http://schemas.microsoft.com/office/powerpoint/2010/main" val="128520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5914940b9_0_7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State Transition Testing</a:t>
            </a:r>
            <a:endParaRPr sz="3600"/>
          </a:p>
        </p:txBody>
      </p:sp>
      <p:sp>
        <p:nvSpPr>
          <p:cNvPr id="357" name="Google Shape;357;g135914940b9_0_7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Identifying all valid states and transitions that must be tested</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Identifies defects related to state transition testing</a:t>
            </a:r>
            <a:endParaRPr sz="1800" dirty="0">
              <a:latin typeface="Palatino Linotype"/>
              <a:ea typeface="Palatino Linotype"/>
              <a:cs typeface="Palatino Linotype"/>
              <a:sym typeface="Palatino Linotype"/>
            </a:endParaRPr>
          </a:p>
        </p:txBody>
      </p:sp>
      <p:sp>
        <p:nvSpPr>
          <p:cNvPr id="358" name="Google Shape;358;g135914940b9_0_7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State Transition Testing</a:t>
            </a:r>
            <a:endParaRPr dirty="0"/>
          </a:p>
        </p:txBody>
      </p:sp>
      <p:sp>
        <p:nvSpPr>
          <p:cNvPr id="359" name="Google Shape;359;g135914940b9_0_7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135914940b9_0_7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365" name="Google Shape;365;g135914940b9_0_77"/>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For Example, model based state transition for ATM System</a:t>
            </a:r>
            <a:endParaRPr sz="1800" dirty="0">
              <a:latin typeface="Palatino Linotype"/>
              <a:ea typeface="Palatino Linotype"/>
              <a:cs typeface="Palatino Linotype"/>
              <a:sym typeface="Palatino Linotype"/>
            </a:endParaRPr>
          </a:p>
        </p:txBody>
      </p:sp>
      <p:sp>
        <p:nvSpPr>
          <p:cNvPr id="367" name="Google Shape;367;g135914940b9_0_7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sp>
        <p:nvSpPr>
          <p:cNvPr id="368" name="Google Shape;368;g135914940b9_0_7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pic>
        <p:nvPicPr>
          <p:cNvPr id="9" name="Picture 8">
            <a:extLst>
              <a:ext uri="{FF2B5EF4-FFF2-40B4-BE49-F238E27FC236}">
                <a16:creationId xmlns:a16="http://schemas.microsoft.com/office/drawing/2014/main" id="{2DE9C2D7-7DE8-4FB8-8617-80285DD106CB}"/>
              </a:ext>
            </a:extLst>
          </p:cNvPr>
          <p:cNvPicPr>
            <a:picLocks noChangeAspect="1"/>
          </p:cNvPicPr>
          <p:nvPr/>
        </p:nvPicPr>
        <p:blipFill>
          <a:blip r:embed="rId3"/>
          <a:stretch>
            <a:fillRect/>
          </a:stretch>
        </p:blipFill>
        <p:spPr>
          <a:xfrm>
            <a:off x="3079678" y="2243643"/>
            <a:ext cx="5530922" cy="38690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36618b38b5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What you will learn Today</a:t>
            </a:r>
            <a:endParaRPr/>
          </a:p>
        </p:txBody>
      </p:sp>
      <p:sp>
        <p:nvSpPr>
          <p:cNvPr id="209" name="Google Shape;209;g136618b38b5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10" name="Google Shape;210;g136618b38b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211" name="Google Shape;211;g136618b38b5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We will continue with test design techniques today further optimize our testing efforts</a:t>
            </a:r>
            <a:endParaRPr dirty="0"/>
          </a:p>
          <a:p>
            <a:pPr marL="1371600" lvl="2" indent="-342900" algn="l" rtl="0">
              <a:lnSpc>
                <a:spcPct val="90000"/>
              </a:lnSpc>
              <a:spcBef>
                <a:spcPts val="400"/>
              </a:spcBef>
              <a:spcAft>
                <a:spcPts val="0"/>
              </a:spcAft>
              <a:buSzPts val="1800"/>
              <a:buChar char="►"/>
            </a:pPr>
            <a:r>
              <a:rPr lang="en-US" dirty="0"/>
              <a:t>Decision Tables</a:t>
            </a:r>
            <a:endParaRPr dirty="0"/>
          </a:p>
          <a:p>
            <a:pPr marL="1371600" lvl="2" indent="-342900" algn="l" rtl="0">
              <a:lnSpc>
                <a:spcPct val="90000"/>
              </a:lnSpc>
              <a:spcBef>
                <a:spcPts val="400"/>
              </a:spcBef>
              <a:spcAft>
                <a:spcPts val="0"/>
              </a:spcAft>
              <a:buSzPts val="1800"/>
              <a:buChar char="►"/>
            </a:pPr>
            <a:r>
              <a:rPr lang="en-US" dirty="0"/>
              <a:t>State Diagrams</a:t>
            </a:r>
            <a:endParaRPr dirty="0"/>
          </a:p>
          <a:p>
            <a:pPr marL="384048" lvl="1" indent="-182880" algn="l" rtl="0">
              <a:lnSpc>
                <a:spcPct val="90000"/>
              </a:lnSpc>
              <a:spcBef>
                <a:spcPts val="400"/>
              </a:spcBef>
              <a:spcAft>
                <a:spcPts val="0"/>
              </a:spcAft>
              <a:buSzPts val="1800"/>
              <a:buChar char="►"/>
            </a:pPr>
            <a:r>
              <a:rPr lang="en-US" dirty="0"/>
              <a:t>We will study Risk-based testing to learn prioritization of tests based on risk, likelihood and impact of failures</a:t>
            </a:r>
            <a:endParaRPr dirty="0"/>
          </a:p>
          <a:p>
            <a:pPr marL="0" lvl="0" indent="0" algn="l" rtl="0">
              <a:lnSpc>
                <a:spcPct val="90000"/>
              </a:lnSpc>
              <a:spcBef>
                <a:spcPts val="400"/>
              </a:spcBef>
              <a:spcAft>
                <a:spcPts val="0"/>
              </a:spcAft>
              <a:buNone/>
            </a:pPr>
            <a:endParaRPr dirty="0"/>
          </a:p>
        </p:txBody>
      </p:sp>
      <p:sp>
        <p:nvSpPr>
          <p:cNvPr id="212" name="Google Shape;212;g136618b38b5_0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pic>
        <p:nvPicPr>
          <p:cNvPr id="3" name="Picture 2">
            <a:extLst>
              <a:ext uri="{FF2B5EF4-FFF2-40B4-BE49-F238E27FC236}">
                <a16:creationId xmlns:a16="http://schemas.microsoft.com/office/drawing/2014/main" id="{6E03D755-50E8-43C2-ABF0-15ED727DE74F}"/>
              </a:ext>
            </a:extLst>
          </p:cNvPr>
          <p:cNvPicPr>
            <a:picLocks noChangeAspect="1"/>
          </p:cNvPicPr>
          <p:nvPr/>
        </p:nvPicPr>
        <p:blipFill>
          <a:blip r:embed="rId3"/>
          <a:stretch>
            <a:fillRect/>
          </a:stretch>
        </p:blipFill>
        <p:spPr>
          <a:xfrm>
            <a:off x="9502549" y="4126114"/>
            <a:ext cx="1851251" cy="18512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84D9-37B6-4020-8846-5E183A28267A}"/>
              </a:ext>
            </a:extLst>
          </p:cNvPr>
          <p:cNvSpPr>
            <a:spLocks noGrp="1"/>
          </p:cNvSpPr>
          <p:nvPr>
            <p:ph type="title"/>
          </p:nvPr>
        </p:nvSpPr>
        <p:spPr/>
        <p:txBody>
          <a:bodyPr/>
          <a:lstStyle/>
          <a:p>
            <a:r>
              <a:rPr lang="en-US" dirty="0"/>
              <a:t>State Transition Diagram</a:t>
            </a:r>
          </a:p>
        </p:txBody>
      </p:sp>
      <p:sp>
        <p:nvSpPr>
          <p:cNvPr id="3" name="Text Placeholder 2">
            <a:extLst>
              <a:ext uri="{FF2B5EF4-FFF2-40B4-BE49-F238E27FC236}">
                <a16:creationId xmlns:a16="http://schemas.microsoft.com/office/drawing/2014/main" id="{996E8DA8-ABA1-4D35-9594-11F5C7CE6726}"/>
              </a:ext>
            </a:extLst>
          </p:cNvPr>
          <p:cNvSpPr>
            <a:spLocks noGrp="1"/>
          </p:cNvSpPr>
          <p:nvPr>
            <p:ph type="body" idx="1"/>
          </p:nvPr>
        </p:nvSpPr>
        <p:spPr/>
        <p:txBody>
          <a:bodyPr/>
          <a:lstStyle/>
          <a:p>
            <a:pPr marL="114300" indent="0">
              <a:buNone/>
            </a:pPr>
            <a:r>
              <a:rPr lang="en-US" sz="2400" b="1" dirty="0"/>
              <a:t>Case Study:</a:t>
            </a:r>
            <a:endParaRPr lang="en-US" sz="2400" dirty="0"/>
          </a:p>
          <a:p>
            <a:r>
              <a:rPr lang="en-US" dirty="0"/>
              <a:t>You need to develop a web-based application in such a way that users can search other users, and after getting search complete, the user can send the friend request to other users. If the request is accepted, then both users are added to the friend list of each other. If one user does not accept the friend request. The second user can send another friend request. The user can also block each other.</a:t>
            </a:r>
          </a:p>
          <a:p>
            <a:endParaRPr lang="en-US" dirty="0"/>
          </a:p>
        </p:txBody>
      </p:sp>
      <p:sp>
        <p:nvSpPr>
          <p:cNvPr id="4" name="Slide Number Placeholder 3">
            <a:extLst>
              <a:ext uri="{FF2B5EF4-FFF2-40B4-BE49-F238E27FC236}">
                <a16:creationId xmlns:a16="http://schemas.microsoft.com/office/drawing/2014/main" id="{5B468D14-7E47-4EE7-972F-AAF46726710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20</a:t>
            </a:fld>
            <a:endParaRPr lang="en-US"/>
          </a:p>
        </p:txBody>
      </p:sp>
      <p:sp>
        <p:nvSpPr>
          <p:cNvPr id="5" name="Title 4">
            <a:extLst>
              <a:ext uri="{FF2B5EF4-FFF2-40B4-BE49-F238E27FC236}">
                <a16:creationId xmlns:a16="http://schemas.microsoft.com/office/drawing/2014/main" id="{D99DBA72-8202-4039-B912-8E3F0D684CD2}"/>
              </a:ext>
            </a:extLst>
          </p:cNvPr>
          <p:cNvSpPr>
            <a:spLocks noGrp="1"/>
          </p:cNvSpPr>
          <p:nvPr>
            <p:ph type="title" idx="2"/>
          </p:nvPr>
        </p:nvSpPr>
        <p:spPr/>
        <p:txBody>
          <a:bodyPr>
            <a:normAutofit fontScale="90000"/>
          </a:bodyPr>
          <a:lstStyle/>
          <a:p>
            <a:r>
              <a:rPr lang="en-US" dirty="0"/>
              <a:t>State Transition Testing</a:t>
            </a:r>
          </a:p>
        </p:txBody>
      </p:sp>
    </p:spTree>
    <p:extLst>
      <p:ext uri="{BB962C8B-B14F-4D97-AF65-F5344CB8AC3E}">
        <p14:creationId xmlns:p14="http://schemas.microsoft.com/office/powerpoint/2010/main" val="209982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128E-BE15-413D-966F-C004B646F06B}"/>
              </a:ext>
            </a:extLst>
          </p:cNvPr>
          <p:cNvSpPr>
            <a:spLocks noGrp="1"/>
          </p:cNvSpPr>
          <p:nvPr>
            <p:ph type="title"/>
          </p:nvPr>
        </p:nvSpPr>
        <p:spPr/>
        <p:txBody>
          <a:bodyPr/>
          <a:lstStyle/>
          <a:p>
            <a:r>
              <a:rPr lang="en-US" dirty="0"/>
              <a:t>State Transition Diagram</a:t>
            </a:r>
          </a:p>
        </p:txBody>
      </p:sp>
      <p:sp>
        <p:nvSpPr>
          <p:cNvPr id="3" name="Text Placeholder 2">
            <a:extLst>
              <a:ext uri="{FF2B5EF4-FFF2-40B4-BE49-F238E27FC236}">
                <a16:creationId xmlns:a16="http://schemas.microsoft.com/office/drawing/2014/main" id="{D243E4ED-91EB-4EE7-832B-C27877EE8A88}"/>
              </a:ext>
            </a:extLst>
          </p:cNvPr>
          <p:cNvSpPr>
            <a:spLocks noGrp="1"/>
          </p:cNvSpPr>
          <p:nvPr>
            <p:ph type="body" idx="1"/>
          </p:nvPr>
        </p:nvSpPr>
        <p:spPr/>
        <p:txBody>
          <a:bodyPr/>
          <a:lstStyle/>
          <a:p>
            <a:pPr marL="114300" indent="0">
              <a:buNone/>
            </a:pPr>
            <a:r>
              <a:rPr lang="en-US" sz="2400" b="1" dirty="0"/>
              <a:t>Solution:</a:t>
            </a:r>
            <a:endParaRPr lang="en-US" sz="2400" dirty="0"/>
          </a:p>
          <a:p>
            <a:r>
              <a:rPr lang="en-US" dirty="0"/>
              <a:t>First of all, identify the object that you will create during the development of classes in </a:t>
            </a:r>
            <a:r>
              <a:rPr lang="en-US" dirty="0" err="1"/>
              <a:t>oop</a:t>
            </a:r>
            <a:endParaRPr lang="en-US" dirty="0"/>
          </a:p>
          <a:p>
            <a:r>
              <a:rPr lang="en-US" dirty="0"/>
              <a:t>Identify the actions or events</a:t>
            </a:r>
          </a:p>
          <a:p>
            <a:r>
              <a:rPr lang="en-US" dirty="0"/>
              <a:t>Identify the possible states for an object</a:t>
            </a:r>
          </a:p>
          <a:p>
            <a:r>
              <a:rPr lang="en-US" dirty="0"/>
              <a:t>Draw the diagram.</a:t>
            </a:r>
          </a:p>
        </p:txBody>
      </p:sp>
      <p:sp>
        <p:nvSpPr>
          <p:cNvPr id="4" name="Slide Number Placeholder 3">
            <a:extLst>
              <a:ext uri="{FF2B5EF4-FFF2-40B4-BE49-F238E27FC236}">
                <a16:creationId xmlns:a16="http://schemas.microsoft.com/office/drawing/2014/main" id="{E8192915-856D-497A-B68A-667B2D226C8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21</a:t>
            </a:fld>
            <a:endParaRPr lang="en-US"/>
          </a:p>
        </p:txBody>
      </p:sp>
      <p:sp>
        <p:nvSpPr>
          <p:cNvPr id="5" name="Title 4">
            <a:extLst>
              <a:ext uri="{FF2B5EF4-FFF2-40B4-BE49-F238E27FC236}">
                <a16:creationId xmlns:a16="http://schemas.microsoft.com/office/drawing/2014/main" id="{B9FB5649-A10A-4632-B05A-C6B7800A5533}"/>
              </a:ext>
            </a:extLst>
          </p:cNvPr>
          <p:cNvSpPr>
            <a:spLocks noGrp="1"/>
          </p:cNvSpPr>
          <p:nvPr>
            <p:ph type="title" idx="2"/>
          </p:nvPr>
        </p:nvSpPr>
        <p:spPr/>
        <p:txBody>
          <a:bodyPr>
            <a:normAutofit fontScale="90000"/>
          </a:bodyPr>
          <a:lstStyle/>
          <a:p>
            <a:r>
              <a:rPr lang="en-US" dirty="0"/>
              <a:t>State Transition Testing</a:t>
            </a:r>
          </a:p>
        </p:txBody>
      </p:sp>
    </p:spTree>
    <p:extLst>
      <p:ext uri="{BB962C8B-B14F-4D97-AF65-F5344CB8AC3E}">
        <p14:creationId xmlns:p14="http://schemas.microsoft.com/office/powerpoint/2010/main" val="298540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ED1E-5C74-466D-A07A-1E6511592835}"/>
              </a:ext>
            </a:extLst>
          </p:cNvPr>
          <p:cNvSpPr>
            <a:spLocks noGrp="1"/>
          </p:cNvSpPr>
          <p:nvPr>
            <p:ph type="title"/>
          </p:nvPr>
        </p:nvSpPr>
        <p:spPr/>
        <p:txBody>
          <a:bodyPr/>
          <a:lstStyle/>
          <a:p>
            <a:r>
              <a:rPr lang="en-US" dirty="0"/>
              <a:t>State Transition Diagram</a:t>
            </a:r>
          </a:p>
        </p:txBody>
      </p:sp>
      <p:sp>
        <p:nvSpPr>
          <p:cNvPr id="3" name="Text Placeholder 2">
            <a:extLst>
              <a:ext uri="{FF2B5EF4-FFF2-40B4-BE49-F238E27FC236}">
                <a16:creationId xmlns:a16="http://schemas.microsoft.com/office/drawing/2014/main" id="{6D3614CC-4684-4256-89F3-66B8C4E76462}"/>
              </a:ext>
            </a:extLst>
          </p:cNvPr>
          <p:cNvSpPr>
            <a:spLocks noGrp="1"/>
          </p:cNvSpPr>
          <p:nvPr>
            <p:ph type="body" idx="1"/>
          </p:nvPr>
        </p:nvSpPr>
        <p:spPr/>
        <p:txBody>
          <a:bodyPr/>
          <a:lstStyle/>
          <a:p>
            <a:r>
              <a:rPr lang="en-US" b="1" dirty="0"/>
              <a:t>Object:</a:t>
            </a:r>
            <a:r>
              <a:rPr lang="en-US" dirty="0"/>
              <a:t> friends </a:t>
            </a:r>
          </a:p>
          <a:p>
            <a:r>
              <a:rPr lang="en-US" b="1" dirty="0"/>
              <a:t>Events or actions:</a:t>
            </a:r>
            <a:r>
              <a:rPr lang="en-US" dirty="0"/>
              <a:t> Search to add a friend, add a friend, accept a friend, reject a friend, again add, block user and close.</a:t>
            </a:r>
          </a:p>
          <a:p>
            <a:r>
              <a:rPr lang="en-US" b="1" dirty="0"/>
              <a:t>States:</a:t>
            </a:r>
            <a:r>
              <a:rPr lang="en-US" dirty="0"/>
              <a:t> Start, the friend added, friend rejected, user blocked and end.</a:t>
            </a:r>
          </a:p>
        </p:txBody>
      </p:sp>
      <p:sp>
        <p:nvSpPr>
          <p:cNvPr id="4" name="Slide Number Placeholder 3">
            <a:extLst>
              <a:ext uri="{FF2B5EF4-FFF2-40B4-BE49-F238E27FC236}">
                <a16:creationId xmlns:a16="http://schemas.microsoft.com/office/drawing/2014/main" id="{CC61D1C6-5E29-4DC8-8087-AEE39622AC4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22</a:t>
            </a:fld>
            <a:endParaRPr lang="en-US"/>
          </a:p>
        </p:txBody>
      </p:sp>
      <p:sp>
        <p:nvSpPr>
          <p:cNvPr id="5" name="Title 4">
            <a:extLst>
              <a:ext uri="{FF2B5EF4-FFF2-40B4-BE49-F238E27FC236}">
                <a16:creationId xmlns:a16="http://schemas.microsoft.com/office/drawing/2014/main" id="{C5BAA9E1-1C33-45FE-BC85-16D66DD132DA}"/>
              </a:ext>
            </a:extLst>
          </p:cNvPr>
          <p:cNvSpPr>
            <a:spLocks noGrp="1"/>
          </p:cNvSpPr>
          <p:nvPr>
            <p:ph type="title" idx="2"/>
          </p:nvPr>
        </p:nvSpPr>
        <p:spPr/>
        <p:txBody>
          <a:bodyPr>
            <a:normAutofit fontScale="90000"/>
          </a:bodyPr>
          <a:lstStyle/>
          <a:p>
            <a:r>
              <a:rPr lang="en-US" dirty="0"/>
              <a:t>State Transition Testing</a:t>
            </a:r>
          </a:p>
        </p:txBody>
      </p:sp>
    </p:spTree>
    <p:extLst>
      <p:ext uri="{BB962C8B-B14F-4D97-AF65-F5344CB8AC3E}">
        <p14:creationId xmlns:p14="http://schemas.microsoft.com/office/powerpoint/2010/main" val="3566286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48F558-1998-4675-B51D-44037577AA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23</a:t>
            </a:fld>
            <a:endParaRPr lang="en-US"/>
          </a:p>
        </p:txBody>
      </p:sp>
      <p:sp>
        <p:nvSpPr>
          <p:cNvPr id="5" name="Title 4">
            <a:extLst>
              <a:ext uri="{FF2B5EF4-FFF2-40B4-BE49-F238E27FC236}">
                <a16:creationId xmlns:a16="http://schemas.microsoft.com/office/drawing/2014/main" id="{7362A891-1541-47B6-9B40-59DBD7863E65}"/>
              </a:ext>
            </a:extLst>
          </p:cNvPr>
          <p:cNvSpPr>
            <a:spLocks noGrp="1"/>
          </p:cNvSpPr>
          <p:nvPr>
            <p:ph type="title" idx="2"/>
          </p:nvPr>
        </p:nvSpPr>
        <p:spPr/>
        <p:txBody>
          <a:bodyPr>
            <a:normAutofit fontScale="90000"/>
          </a:bodyPr>
          <a:lstStyle/>
          <a:p>
            <a:r>
              <a:rPr lang="en-US" dirty="0"/>
              <a:t>State Transition Testing</a:t>
            </a:r>
          </a:p>
        </p:txBody>
      </p:sp>
      <p:pic>
        <p:nvPicPr>
          <p:cNvPr id="6" name="Picture 5">
            <a:extLst>
              <a:ext uri="{FF2B5EF4-FFF2-40B4-BE49-F238E27FC236}">
                <a16:creationId xmlns:a16="http://schemas.microsoft.com/office/drawing/2014/main" id="{5FCDBCDC-EC94-472A-A6C1-5C764352CCEB}"/>
              </a:ext>
            </a:extLst>
          </p:cNvPr>
          <p:cNvPicPr>
            <a:picLocks noChangeAspect="1"/>
          </p:cNvPicPr>
          <p:nvPr/>
        </p:nvPicPr>
        <p:blipFill>
          <a:blip r:embed="rId2"/>
          <a:stretch>
            <a:fillRect/>
          </a:stretch>
        </p:blipFill>
        <p:spPr>
          <a:xfrm>
            <a:off x="1265962" y="623010"/>
            <a:ext cx="10125075" cy="5000625"/>
          </a:xfrm>
          <a:prstGeom prst="rect">
            <a:avLst/>
          </a:prstGeom>
        </p:spPr>
      </p:pic>
    </p:spTree>
    <p:extLst>
      <p:ext uri="{BB962C8B-B14F-4D97-AF65-F5344CB8AC3E}">
        <p14:creationId xmlns:p14="http://schemas.microsoft.com/office/powerpoint/2010/main" val="240703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35914940b9_0_10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Exercise</a:t>
            </a:r>
            <a:endParaRPr sz="3600" dirty="0"/>
          </a:p>
        </p:txBody>
      </p:sp>
      <p:sp>
        <p:nvSpPr>
          <p:cNvPr id="378" name="Google Shape;378;g135914940b9_0_10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Create a state transition diagram for a typical online order placement.</a:t>
            </a:r>
            <a:endParaRPr dirty="0"/>
          </a:p>
        </p:txBody>
      </p:sp>
      <p:sp>
        <p:nvSpPr>
          <p:cNvPr id="379" name="Google Shape;379;g135914940b9_0_10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sp>
        <p:nvSpPr>
          <p:cNvPr id="380" name="Google Shape;380;g135914940b9_0_10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1317153c932_0_12"/>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6000"/>
              <a:buFont typeface="Arial"/>
              <a:buNone/>
            </a:pPr>
            <a:r>
              <a:rPr lang="en-US"/>
              <a:t>Definition of risk</a:t>
            </a:r>
            <a:endParaRPr/>
          </a:p>
        </p:txBody>
      </p:sp>
      <p:sp>
        <p:nvSpPr>
          <p:cNvPr id="467" name="Google Shape;467;g1317153c932_0_1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Possibility of a future event with negative consequences</a:t>
            </a:r>
            <a:endParaRPr/>
          </a:p>
        </p:txBody>
      </p:sp>
      <p:sp>
        <p:nvSpPr>
          <p:cNvPr id="468" name="Google Shape;468;g1317153c932_0_12"/>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69" name="Google Shape;469;g1317153c932_0_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
        <p:nvSpPr>
          <p:cNvPr id="470" name="Google Shape;470;g1317153c932_0_1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Understanding Risk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132002541ac_0_3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Examples of Risks</a:t>
            </a:r>
            <a:endParaRPr/>
          </a:p>
        </p:txBody>
      </p:sp>
      <p:sp>
        <p:nvSpPr>
          <p:cNvPr id="476" name="Google Shape;476;g132002541ac_0_3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Identify different risks related to the transport business of moving commercial products</a:t>
            </a:r>
            <a:endParaRPr/>
          </a:p>
          <a:p>
            <a:pPr marL="914400" lvl="0" indent="0" algn="l" rtl="0">
              <a:lnSpc>
                <a:spcPct val="90000"/>
              </a:lnSpc>
              <a:spcBef>
                <a:spcPts val="400"/>
              </a:spcBef>
              <a:spcAft>
                <a:spcPts val="0"/>
              </a:spcAft>
              <a:buNone/>
            </a:pPr>
            <a:endParaRPr/>
          </a:p>
          <a:p>
            <a:pPr marL="914400" lvl="0" indent="0" algn="l" rtl="0">
              <a:lnSpc>
                <a:spcPct val="90000"/>
              </a:lnSpc>
              <a:spcBef>
                <a:spcPts val="400"/>
              </a:spcBef>
              <a:spcAft>
                <a:spcPts val="0"/>
              </a:spcAft>
              <a:buNone/>
            </a:pPr>
            <a:endParaRPr/>
          </a:p>
          <a:p>
            <a:pPr marL="384048" lvl="1" indent="-182880" algn="l" rtl="0">
              <a:lnSpc>
                <a:spcPct val="90000"/>
              </a:lnSpc>
              <a:spcBef>
                <a:spcPts val="400"/>
              </a:spcBef>
              <a:spcAft>
                <a:spcPts val="0"/>
              </a:spcAft>
              <a:buSzPts val="1800"/>
              <a:buChar char="►"/>
            </a:pPr>
            <a:r>
              <a:rPr lang="en-US"/>
              <a:t>Identify different risks related to the delivery of a software application</a:t>
            </a:r>
            <a:endParaRPr/>
          </a:p>
        </p:txBody>
      </p:sp>
      <p:sp>
        <p:nvSpPr>
          <p:cNvPr id="477" name="Google Shape;477;g132002541ac_0_3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78" name="Google Shape;478;g132002541ac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26</a:t>
            </a:fld>
            <a:endParaRPr/>
          </a:p>
        </p:txBody>
      </p:sp>
      <p:sp>
        <p:nvSpPr>
          <p:cNvPr id="479" name="Google Shape;479;g132002541ac_0_3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Understanding Risk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133d8f26754_2_16"/>
          <p:cNvSpPr txBox="1">
            <a:spLocks noGrp="1"/>
          </p:cNvSpPr>
          <p:nvPr>
            <p:ph type="title"/>
          </p:nvPr>
        </p:nvSpPr>
        <p:spPr>
          <a:xfrm>
            <a:off x="8322906" y="415635"/>
            <a:ext cx="30309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6000"/>
              <a:buFont typeface="Arial"/>
              <a:buNone/>
            </a:pPr>
            <a:r>
              <a:rPr lang="en-US"/>
              <a:t>Types of Risks</a:t>
            </a:r>
            <a:endParaRPr/>
          </a:p>
        </p:txBody>
      </p:sp>
      <p:sp>
        <p:nvSpPr>
          <p:cNvPr id="485" name="Google Shape;485;g133d8f26754_2_16"/>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86" name="Google Shape;486;g133d8f26754_2_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27</a:t>
            </a:fld>
            <a:endParaRPr/>
          </a:p>
        </p:txBody>
      </p:sp>
      <p:sp>
        <p:nvSpPr>
          <p:cNvPr id="487" name="Google Shape;487;g133d8f26754_2_16"/>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Understanding Risk</a:t>
            </a:r>
            <a:endParaRPr/>
          </a:p>
        </p:txBody>
      </p:sp>
      <p:sp>
        <p:nvSpPr>
          <p:cNvPr id="488" name="Google Shape;488;g133d8f26754_2_16"/>
          <p:cNvSpPr txBox="1">
            <a:spLocks noGrp="1"/>
          </p:cNvSpPr>
          <p:nvPr>
            <p:ph type="body" idx="2"/>
          </p:nvPr>
        </p:nvSpPr>
        <p:spPr>
          <a:xfrm>
            <a:off x="8322906" y="2747356"/>
            <a:ext cx="3030900" cy="3379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000000"/>
              </a:buClr>
              <a:buSzPts val="2400"/>
              <a:buFont typeface="Arial"/>
              <a:buNone/>
            </a:pPr>
            <a:r>
              <a:rPr lang="en-US" sz="2000">
                <a:solidFill>
                  <a:schemeClr val="dk1"/>
                </a:solidFill>
              </a:rPr>
              <a:t>Types depend on the nature of the potential risks</a:t>
            </a:r>
            <a:endParaRPr/>
          </a:p>
        </p:txBody>
      </p:sp>
      <p:grpSp>
        <p:nvGrpSpPr>
          <p:cNvPr id="489" name="Google Shape;489;g133d8f26754_2_16"/>
          <p:cNvGrpSpPr/>
          <p:nvPr/>
        </p:nvGrpSpPr>
        <p:grpSpPr>
          <a:xfrm>
            <a:off x="732219" y="2935731"/>
            <a:ext cx="7059009" cy="769755"/>
            <a:chOff x="1593000" y="2322568"/>
            <a:chExt cx="5957975" cy="643500"/>
          </a:xfrm>
        </p:grpSpPr>
        <p:sp>
          <p:nvSpPr>
            <p:cNvPr id="490" name="Google Shape;490;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1" name="Google Shape;491;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2" name="Google Shape;492;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3" name="Google Shape;493;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494" name="Google Shape;494;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5" name="Google Shape;495;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496" name="Google Shape;496;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497" name="Google Shape;497;g133d8f26754_2_16"/>
          <p:cNvGrpSpPr/>
          <p:nvPr/>
        </p:nvGrpSpPr>
        <p:grpSpPr>
          <a:xfrm>
            <a:off x="732219" y="2152083"/>
            <a:ext cx="7059009" cy="769755"/>
            <a:chOff x="1593000" y="2322568"/>
            <a:chExt cx="5957975" cy="643500"/>
          </a:xfrm>
        </p:grpSpPr>
        <p:sp>
          <p:nvSpPr>
            <p:cNvPr id="498" name="Google Shape;498;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9" name="Google Shape;499;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0" name="Google Shape;500;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1" name="Google Shape;501;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02" name="Google Shape;502;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3" name="Google Shape;503;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504" name="Google Shape;504;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05" name="Google Shape;505;g133d8f26754_2_16"/>
          <p:cNvGrpSpPr/>
          <p:nvPr/>
        </p:nvGrpSpPr>
        <p:grpSpPr>
          <a:xfrm>
            <a:off x="732219" y="1368425"/>
            <a:ext cx="7059009" cy="769755"/>
            <a:chOff x="1593000" y="2322568"/>
            <a:chExt cx="5957975" cy="643500"/>
          </a:xfrm>
        </p:grpSpPr>
        <p:sp>
          <p:nvSpPr>
            <p:cNvPr id="506" name="Google Shape;506;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7" name="Google Shape;507;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8" name="Google Shape;508;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9" name="Google Shape;509;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10" name="Google Shape;510;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1" name="Google Shape;511;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512" name="Google Shape;512;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13" name="Google Shape;513;g133d8f26754_2_16"/>
          <p:cNvGrpSpPr/>
          <p:nvPr/>
        </p:nvGrpSpPr>
        <p:grpSpPr>
          <a:xfrm>
            <a:off x="732204" y="4502145"/>
            <a:ext cx="7059009" cy="769755"/>
            <a:chOff x="1593000" y="2322568"/>
            <a:chExt cx="5957975" cy="643500"/>
          </a:xfrm>
        </p:grpSpPr>
        <p:sp>
          <p:nvSpPr>
            <p:cNvPr id="514" name="Google Shape;514;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5" name="Google Shape;515;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6" name="Google Shape;516;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7" name="Google Shape;517;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18" name="Google Shape;518;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9" name="Google Shape;519;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05</a:t>
              </a:r>
              <a:endParaRPr sz="3500">
                <a:solidFill>
                  <a:srgbClr val="FFFFFF"/>
                </a:solidFill>
                <a:latin typeface="Roboto Thin"/>
                <a:ea typeface="Roboto Thin"/>
                <a:cs typeface="Roboto Thin"/>
                <a:sym typeface="Roboto Thin"/>
              </a:endParaRPr>
            </a:p>
          </p:txBody>
        </p:sp>
        <p:sp>
          <p:nvSpPr>
            <p:cNvPr id="520" name="Google Shape;520;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21" name="Google Shape;521;g133d8f26754_2_16"/>
          <p:cNvGrpSpPr/>
          <p:nvPr/>
        </p:nvGrpSpPr>
        <p:grpSpPr>
          <a:xfrm>
            <a:off x="732204" y="3718798"/>
            <a:ext cx="7059009" cy="769755"/>
            <a:chOff x="1593000" y="2322568"/>
            <a:chExt cx="5957975" cy="643500"/>
          </a:xfrm>
        </p:grpSpPr>
        <p:sp>
          <p:nvSpPr>
            <p:cNvPr id="522" name="Google Shape;522;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3" name="Google Shape;523;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4" name="Google Shape;524;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5" name="Google Shape;525;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26" name="Google Shape;526;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7" name="Google Shape;527;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04</a:t>
              </a:r>
              <a:endParaRPr sz="3500">
                <a:solidFill>
                  <a:srgbClr val="FFFFFF"/>
                </a:solidFill>
                <a:latin typeface="Roboto Thin"/>
                <a:ea typeface="Roboto Thin"/>
                <a:cs typeface="Roboto Thin"/>
                <a:sym typeface="Roboto Thin"/>
              </a:endParaRPr>
            </a:p>
          </p:txBody>
        </p:sp>
        <p:sp>
          <p:nvSpPr>
            <p:cNvPr id="528" name="Google Shape;528;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29" name="Google Shape;529;g133d8f26754_2_16"/>
          <p:cNvGrpSpPr/>
          <p:nvPr/>
        </p:nvGrpSpPr>
        <p:grpSpPr>
          <a:xfrm>
            <a:off x="732204" y="2935420"/>
            <a:ext cx="7059009" cy="769755"/>
            <a:chOff x="1593000" y="2322568"/>
            <a:chExt cx="5957975" cy="643500"/>
          </a:xfrm>
        </p:grpSpPr>
        <p:sp>
          <p:nvSpPr>
            <p:cNvPr id="530" name="Google Shape;530;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1" name="Google Shape;531;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2" name="Google Shape;532;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3" name="Google Shape;533;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34" name="Google Shape;534;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5" name="Google Shape;535;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536" name="Google Shape;536;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37" name="Google Shape;537;g133d8f26754_2_16"/>
          <p:cNvGrpSpPr/>
          <p:nvPr/>
        </p:nvGrpSpPr>
        <p:grpSpPr>
          <a:xfrm>
            <a:off x="732204" y="2152082"/>
            <a:ext cx="7059009" cy="769755"/>
            <a:chOff x="1593000" y="2322568"/>
            <a:chExt cx="5957975" cy="643500"/>
          </a:xfrm>
        </p:grpSpPr>
        <p:sp>
          <p:nvSpPr>
            <p:cNvPr id="538" name="Google Shape;538;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9" name="Google Shape;539;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0" name="Google Shape;540;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1" name="Google Shape;541;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42" name="Google Shape;542;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544" name="Google Shape;544;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45" name="Google Shape;545;g133d8f26754_2_16"/>
          <p:cNvGrpSpPr/>
          <p:nvPr/>
        </p:nvGrpSpPr>
        <p:grpSpPr>
          <a:xfrm>
            <a:off x="732204" y="1368725"/>
            <a:ext cx="7059009" cy="769755"/>
            <a:chOff x="1593000" y="2322568"/>
            <a:chExt cx="5957975" cy="643500"/>
          </a:xfrm>
        </p:grpSpPr>
        <p:sp>
          <p:nvSpPr>
            <p:cNvPr id="546" name="Google Shape;546;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7" name="Google Shape;547;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8" name="Google Shape;548;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9" name="Google Shape;549;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50" name="Google Shape;550;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1" name="Google Shape;551;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552" name="Google Shape;552;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53" name="Google Shape;553;g133d8f26754_2_16"/>
          <p:cNvGrpSpPr/>
          <p:nvPr/>
        </p:nvGrpSpPr>
        <p:grpSpPr>
          <a:xfrm>
            <a:off x="653050" y="4502145"/>
            <a:ext cx="7408146" cy="769755"/>
            <a:chOff x="1593000" y="2322568"/>
            <a:chExt cx="5957975" cy="643500"/>
          </a:xfrm>
        </p:grpSpPr>
        <p:sp>
          <p:nvSpPr>
            <p:cNvPr id="554" name="Google Shape;554;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5" name="Google Shape;555;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6" name="Google Shape;556;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7" name="Google Shape;557;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Process Related Risks</a:t>
              </a:r>
              <a:endParaRPr sz="1200">
                <a:solidFill>
                  <a:srgbClr val="FFFFFF"/>
                </a:solidFill>
                <a:latin typeface="Roboto"/>
                <a:ea typeface="Roboto"/>
                <a:cs typeface="Roboto"/>
                <a:sym typeface="Roboto"/>
              </a:endParaRPr>
            </a:p>
          </p:txBody>
        </p:sp>
        <p:sp>
          <p:nvSpPr>
            <p:cNvPr id="558" name="Google Shape;558;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9" name="Google Shape;559;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Associated with the development process: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Vague or non-standard development process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Poor quality code, testing, configuration</a:t>
              </a:r>
              <a:endParaRPr sz="1000">
                <a:solidFill>
                  <a:schemeClr val="accent3"/>
                </a:solidFill>
                <a:latin typeface="Roboto"/>
                <a:ea typeface="Roboto"/>
                <a:cs typeface="Roboto"/>
                <a:sym typeface="Roboto"/>
              </a:endParaRPr>
            </a:p>
          </p:txBody>
        </p:sp>
      </p:grpSp>
      <p:grpSp>
        <p:nvGrpSpPr>
          <p:cNvPr id="560" name="Google Shape;560;g133d8f26754_2_16"/>
          <p:cNvGrpSpPr/>
          <p:nvPr/>
        </p:nvGrpSpPr>
        <p:grpSpPr>
          <a:xfrm>
            <a:off x="653050" y="3718798"/>
            <a:ext cx="7408146" cy="769755"/>
            <a:chOff x="1593000" y="2322568"/>
            <a:chExt cx="5957975" cy="643500"/>
          </a:xfrm>
        </p:grpSpPr>
        <p:sp>
          <p:nvSpPr>
            <p:cNvPr id="561" name="Google Shape;561;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2" name="Google Shape;562;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3" name="Google Shape;563;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4" name="Google Shape;564;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Associated Third-party Risks</a:t>
              </a:r>
              <a:endParaRPr sz="1200">
                <a:solidFill>
                  <a:srgbClr val="FFFFFF"/>
                </a:solidFill>
                <a:latin typeface="Roboto"/>
                <a:ea typeface="Roboto"/>
                <a:cs typeface="Roboto"/>
                <a:sym typeface="Roboto"/>
              </a:endParaRPr>
            </a:p>
          </p:txBody>
        </p:sp>
        <p:sp>
          <p:nvSpPr>
            <p:cNvPr id="565" name="Google Shape;565;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6" name="Google Shape;566;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Related to third-party contractors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Supplier failed to deliver services timely</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Inadequate support from the supplier</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Supplier goes bankrupt</a:t>
              </a:r>
              <a:endParaRPr sz="1000">
                <a:solidFill>
                  <a:schemeClr val="accent3"/>
                </a:solidFill>
                <a:latin typeface="Roboto"/>
                <a:ea typeface="Roboto"/>
                <a:cs typeface="Roboto"/>
                <a:sym typeface="Roboto"/>
              </a:endParaRPr>
            </a:p>
          </p:txBody>
        </p:sp>
      </p:grpSp>
      <p:grpSp>
        <p:nvGrpSpPr>
          <p:cNvPr id="567" name="Google Shape;567;g133d8f26754_2_16"/>
          <p:cNvGrpSpPr/>
          <p:nvPr/>
        </p:nvGrpSpPr>
        <p:grpSpPr>
          <a:xfrm>
            <a:off x="653050" y="2935420"/>
            <a:ext cx="7408146" cy="769755"/>
            <a:chOff x="1593000" y="2322568"/>
            <a:chExt cx="5957975" cy="643500"/>
          </a:xfrm>
        </p:grpSpPr>
        <p:sp>
          <p:nvSpPr>
            <p:cNvPr id="568" name="Google Shape;568;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9" name="Google Shape;569;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0" name="Google Shape;570;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1" name="Google Shape;571;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Technical Risks</a:t>
              </a:r>
              <a:endParaRPr sz="1200">
                <a:solidFill>
                  <a:srgbClr val="FFFFFF"/>
                </a:solidFill>
                <a:latin typeface="Roboto"/>
                <a:ea typeface="Roboto"/>
                <a:cs typeface="Roboto"/>
                <a:sym typeface="Roboto"/>
              </a:endParaRPr>
            </a:p>
          </p:txBody>
        </p:sp>
        <p:sp>
          <p:nvSpPr>
            <p:cNvPr id="572" name="Google Shape;572;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3" name="Google Shape;573;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Related to Project Management</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Unclear requirements, bad architecture</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Inaccurate estimates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Weak project management</a:t>
              </a:r>
              <a:endParaRPr sz="1000">
                <a:solidFill>
                  <a:schemeClr val="accent3"/>
                </a:solidFill>
                <a:latin typeface="Roboto"/>
                <a:ea typeface="Roboto"/>
                <a:cs typeface="Roboto"/>
                <a:sym typeface="Roboto"/>
              </a:endParaRPr>
            </a:p>
          </p:txBody>
        </p:sp>
      </p:grpSp>
      <p:grpSp>
        <p:nvGrpSpPr>
          <p:cNvPr id="574" name="Google Shape;574;g133d8f26754_2_16"/>
          <p:cNvGrpSpPr/>
          <p:nvPr/>
        </p:nvGrpSpPr>
        <p:grpSpPr>
          <a:xfrm>
            <a:off x="653050" y="2152082"/>
            <a:ext cx="7408244" cy="769755"/>
            <a:chOff x="1593000" y="2322568"/>
            <a:chExt cx="5958054" cy="643500"/>
          </a:xfrm>
        </p:grpSpPr>
        <p:sp>
          <p:nvSpPr>
            <p:cNvPr id="575" name="Google Shape;575;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6" name="Google Shape;576;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7" name="Google Shape;577;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8" name="Google Shape;578;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Organizational Risks</a:t>
              </a:r>
              <a:endParaRPr sz="1200">
                <a:solidFill>
                  <a:srgbClr val="FFFFFF"/>
                </a:solidFill>
                <a:latin typeface="Roboto"/>
                <a:ea typeface="Roboto"/>
                <a:cs typeface="Roboto"/>
                <a:sym typeface="Roboto"/>
              </a:endParaRPr>
            </a:p>
          </p:txBody>
        </p:sp>
        <p:sp>
          <p:nvSpPr>
            <p:cNvPr id="579" name="Google Shape;579;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0" name="Google Shape;580;g133d8f26754_2_16"/>
            <p:cNvSpPr/>
            <p:nvPr/>
          </p:nvSpPr>
          <p:spPr>
            <a:xfrm>
              <a:off x="4387854" y="2323753"/>
              <a:ext cx="3163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Associated with organization itself:</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Unavailability of required skilled resources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Insufficiently trained resources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Personal issues or conflicting priorities</a:t>
              </a:r>
              <a:endParaRPr sz="1000">
                <a:solidFill>
                  <a:schemeClr val="accent3"/>
                </a:solidFill>
                <a:latin typeface="Roboto"/>
                <a:ea typeface="Roboto"/>
                <a:cs typeface="Roboto"/>
                <a:sym typeface="Roboto"/>
              </a:endParaRPr>
            </a:p>
          </p:txBody>
        </p:sp>
      </p:grpSp>
      <p:grpSp>
        <p:nvGrpSpPr>
          <p:cNvPr id="581" name="Google Shape;581;g133d8f26754_2_16"/>
          <p:cNvGrpSpPr/>
          <p:nvPr/>
        </p:nvGrpSpPr>
        <p:grpSpPr>
          <a:xfrm>
            <a:off x="653050" y="1368725"/>
            <a:ext cx="7408244" cy="769755"/>
            <a:chOff x="1593000" y="2322568"/>
            <a:chExt cx="5958054" cy="643500"/>
          </a:xfrm>
        </p:grpSpPr>
        <p:sp>
          <p:nvSpPr>
            <p:cNvPr id="582" name="Google Shape;582;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3" name="Google Shape;583;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4" name="Google Shape;584;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5" name="Google Shape;585;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Product Risks</a:t>
              </a:r>
              <a:endParaRPr sz="1200">
                <a:solidFill>
                  <a:srgbClr val="FFFFFF"/>
                </a:solidFill>
                <a:latin typeface="Roboto"/>
                <a:ea typeface="Roboto"/>
                <a:cs typeface="Roboto"/>
                <a:sym typeface="Roboto"/>
              </a:endParaRPr>
            </a:p>
          </p:txBody>
        </p:sp>
        <p:sp>
          <p:nvSpPr>
            <p:cNvPr id="586" name="Google Shape;586;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7" name="Google Shape;587;g133d8f26754_2_16"/>
            <p:cNvSpPr/>
            <p:nvPr/>
          </p:nvSpPr>
          <p:spPr>
            <a:xfrm>
              <a:off x="4387854" y="2323747"/>
              <a:ext cx="3163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Related to characteristics of the product:</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Functional, Reliability, Usability</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Performance, Security, Compatibility</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Maintainability etc.</a:t>
              </a:r>
              <a:endParaRPr sz="1000">
                <a:solidFill>
                  <a:schemeClr val="accent3"/>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133d8f26754_2_1661"/>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Risk-based Testing</a:t>
            </a:r>
            <a:endParaRPr/>
          </a:p>
        </p:txBody>
      </p:sp>
      <p:sp>
        <p:nvSpPr>
          <p:cNvPr id="593" name="Google Shape;593;g133d8f26754_2_1661"/>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594" name="Google Shape;594;g133d8f26754_2_16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g133d8f26754_2_745"/>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Risk-based Testing</a:t>
            </a:r>
            <a:endParaRPr/>
          </a:p>
        </p:txBody>
      </p:sp>
      <p:sp>
        <p:nvSpPr>
          <p:cNvPr id="600" name="Google Shape;600;g133d8f26754_2_745"/>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01" name="Google Shape;601;g133d8f26754_2_74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29</a:t>
            </a:fld>
            <a:endParaRPr/>
          </a:p>
        </p:txBody>
      </p:sp>
      <p:sp>
        <p:nvSpPr>
          <p:cNvPr id="602" name="Google Shape;602;g133d8f26754_2_745"/>
          <p:cNvSpPr txBox="1">
            <a:spLocks noGrp="1"/>
          </p:cNvSpPr>
          <p:nvPr>
            <p:ph type="body" idx="4294967295"/>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r>
              <a:rPr lang="en-US"/>
              <a:t>Identifies areas that need more attention</a:t>
            </a:r>
            <a:endParaRPr/>
          </a:p>
          <a:p>
            <a:pPr marL="384048" lvl="1" indent="-182880" algn="l" rtl="0">
              <a:lnSpc>
                <a:spcPct val="90000"/>
              </a:lnSpc>
              <a:spcBef>
                <a:spcPts val="400"/>
              </a:spcBef>
              <a:spcAft>
                <a:spcPts val="0"/>
              </a:spcAft>
              <a:buSzPts val="1800"/>
              <a:buChar char="►"/>
            </a:pPr>
            <a:r>
              <a:rPr lang="en-US"/>
              <a:t>Risk-based testing is used to:</a:t>
            </a:r>
            <a:endParaRPr/>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decide when and where to start testing</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identify areas that require more focus</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reduce the probability of an adverse event </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reduce the impact of an adverse event</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get more information on the identified risks</a:t>
            </a:r>
            <a:endParaRPr sz="1600"/>
          </a:p>
          <a:p>
            <a:pPr marL="0" lvl="0" indent="0" algn="l" rtl="0">
              <a:lnSpc>
                <a:spcPct val="90000"/>
              </a:lnSpc>
              <a:spcBef>
                <a:spcPts val="400"/>
              </a:spcBef>
              <a:spcAft>
                <a:spcPts val="0"/>
              </a:spcAft>
              <a:buNone/>
            </a:pPr>
            <a:endParaRPr/>
          </a:p>
        </p:txBody>
      </p:sp>
      <p:sp>
        <p:nvSpPr>
          <p:cNvPr id="603" name="Google Shape;603;g133d8f26754_2_74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Risk-based Testing</a:t>
            </a:r>
            <a:endParaRPr/>
          </a:p>
        </p:txBody>
      </p:sp>
      <p:pic>
        <p:nvPicPr>
          <p:cNvPr id="3" name="Picture 2">
            <a:extLst>
              <a:ext uri="{FF2B5EF4-FFF2-40B4-BE49-F238E27FC236}">
                <a16:creationId xmlns:a16="http://schemas.microsoft.com/office/drawing/2014/main" id="{A80F420E-B906-41C6-AC49-51EFC5782F37}"/>
              </a:ext>
            </a:extLst>
          </p:cNvPr>
          <p:cNvPicPr>
            <a:picLocks noChangeAspect="1"/>
          </p:cNvPicPr>
          <p:nvPr/>
        </p:nvPicPr>
        <p:blipFill>
          <a:blip r:embed="rId3"/>
          <a:stretch>
            <a:fillRect/>
          </a:stretch>
        </p:blipFill>
        <p:spPr>
          <a:xfrm>
            <a:off x="8153400" y="2455550"/>
            <a:ext cx="2438095" cy="24380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36618b38b5_0_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Table of Content</a:t>
            </a:r>
            <a:endParaRPr/>
          </a:p>
        </p:txBody>
      </p:sp>
      <p:sp>
        <p:nvSpPr>
          <p:cNvPr id="218" name="Google Shape;218;g136618b38b5_0_8"/>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Revisit Test Cases from Previous exercise</a:t>
            </a:r>
            <a:endParaRPr dirty="0"/>
          </a:p>
          <a:p>
            <a:pPr marL="384048" lvl="1" indent="-182880" algn="l" rtl="0">
              <a:lnSpc>
                <a:spcPct val="90000"/>
              </a:lnSpc>
              <a:spcBef>
                <a:spcPts val="400"/>
              </a:spcBef>
              <a:spcAft>
                <a:spcPts val="0"/>
              </a:spcAft>
              <a:buSzPts val="1800"/>
              <a:buChar char="►"/>
            </a:pPr>
            <a:r>
              <a:rPr lang="en-US" dirty="0"/>
              <a:t>Apply further test design techniques</a:t>
            </a:r>
          </a:p>
          <a:p>
            <a:pPr marL="384048" lvl="1" indent="-182880" algn="l" rtl="0">
              <a:lnSpc>
                <a:spcPct val="90000"/>
              </a:lnSpc>
              <a:spcBef>
                <a:spcPts val="400"/>
              </a:spcBef>
              <a:spcAft>
                <a:spcPts val="0"/>
              </a:spcAft>
              <a:buSzPts val="1800"/>
              <a:buChar char="►"/>
            </a:pPr>
            <a:r>
              <a:rPr lang="en-US" dirty="0"/>
              <a:t>What’s Risk</a:t>
            </a:r>
          </a:p>
          <a:p>
            <a:pPr marL="384048" lvl="1" indent="-182880" algn="l" rtl="0">
              <a:lnSpc>
                <a:spcPct val="90000"/>
              </a:lnSpc>
              <a:spcBef>
                <a:spcPts val="400"/>
              </a:spcBef>
              <a:spcAft>
                <a:spcPts val="0"/>
              </a:spcAft>
              <a:buSzPts val="1800"/>
              <a:buChar char="►"/>
            </a:pPr>
            <a:r>
              <a:rPr lang="en-US" dirty="0"/>
              <a:t>Risk Base Testing</a:t>
            </a:r>
            <a:endParaRPr dirty="0"/>
          </a:p>
          <a:p>
            <a:pPr marL="384048" lvl="1" indent="-182880" algn="l" rtl="0">
              <a:lnSpc>
                <a:spcPct val="90000"/>
              </a:lnSpc>
              <a:spcBef>
                <a:spcPts val="400"/>
              </a:spcBef>
              <a:spcAft>
                <a:spcPts val="0"/>
              </a:spcAft>
              <a:buSzPts val="1800"/>
              <a:buChar char="►"/>
            </a:pPr>
            <a:r>
              <a:rPr lang="en-US" dirty="0"/>
              <a:t>Lab Exercise</a:t>
            </a:r>
            <a:endParaRPr dirty="0"/>
          </a:p>
        </p:txBody>
      </p:sp>
      <p:sp>
        <p:nvSpPr>
          <p:cNvPr id="219" name="Google Shape;219;g136618b38b5_0_8"/>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0" name="Google Shape;220;g136618b38b5_0_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221" name="Google Shape;221;g136618b38b5_0_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g136618f122a_1_0"/>
          <p:cNvSpPr txBox="1">
            <a:spLocks noGrp="1"/>
          </p:cNvSpPr>
          <p:nvPr>
            <p:ph type="title"/>
          </p:nvPr>
        </p:nvSpPr>
        <p:spPr>
          <a:xfrm>
            <a:off x="924140" y="5426020"/>
            <a:ext cx="10343700" cy="668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Software Testing Prioritization</a:t>
            </a:r>
            <a:endParaRPr/>
          </a:p>
        </p:txBody>
      </p:sp>
      <p:sp>
        <p:nvSpPr>
          <p:cNvPr id="689" name="Google Shape;689;g136618f122a_1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90" name="Google Shape;690;g136618f122a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30</a:t>
            </a:fld>
            <a:endParaRPr/>
          </a:p>
        </p:txBody>
      </p:sp>
      <p:sp>
        <p:nvSpPr>
          <p:cNvPr id="691" name="Google Shape;691;g136618f122a_1_0"/>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Risk-based Testing</a:t>
            </a:r>
            <a:endParaRPr/>
          </a:p>
        </p:txBody>
      </p:sp>
      <p:pic>
        <p:nvPicPr>
          <p:cNvPr id="692" name="Google Shape;692;g136618f122a_1_0"/>
          <p:cNvPicPr preferRelativeResize="0"/>
          <p:nvPr/>
        </p:nvPicPr>
        <p:blipFill rotWithShape="1">
          <a:blip r:embed="rId3">
            <a:alphaModFix/>
          </a:blip>
          <a:srcRect l="25923" r="15702"/>
          <a:stretch/>
        </p:blipFill>
        <p:spPr>
          <a:xfrm>
            <a:off x="3209725" y="449050"/>
            <a:ext cx="4778144" cy="479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36618b38b5_0_286"/>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Revisit Test Cases from previous day</a:t>
            </a:r>
            <a:endParaRPr/>
          </a:p>
        </p:txBody>
      </p:sp>
      <p:sp>
        <p:nvSpPr>
          <p:cNvPr id="227" name="Google Shape;227;g136618b38b5_0_286"/>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8" name="Google Shape;228;g136618b38b5_0_2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36618b38b5_0_467"/>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Test Design Techniques</a:t>
            </a:r>
            <a:endParaRPr/>
          </a:p>
        </p:txBody>
      </p:sp>
      <p:sp>
        <p:nvSpPr>
          <p:cNvPr id="234" name="Google Shape;234;g136618b38b5_0_467"/>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35" name="Google Shape;235;g136618b38b5_0_46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35914940b9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Decision Tables</a:t>
            </a:r>
            <a:endParaRPr sz="3600"/>
          </a:p>
        </p:txBody>
      </p:sp>
      <p:sp>
        <p:nvSpPr>
          <p:cNvPr id="241" name="Google Shape;241;g135914940b9_0_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Defining and testing for combinations of conditions using tabular models</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Identifies defects related to incorrect processing resulting from combinations of interacting conditions</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Not focusing on input field validations but on business logic that sits underneath</a:t>
            </a:r>
            <a:endParaRPr dirty="0"/>
          </a:p>
        </p:txBody>
      </p:sp>
      <p:sp>
        <p:nvSpPr>
          <p:cNvPr id="242" name="Google Shape;242;g135914940b9_0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243" name="Google Shape;243;g135914940b9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35914940b9_0_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a:t>
            </a:r>
            <a:endParaRPr sz="3600"/>
          </a:p>
        </p:txBody>
      </p:sp>
      <p:sp>
        <p:nvSpPr>
          <p:cNvPr id="249" name="Google Shape;249;g135914940b9_0_5"/>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For Example: Validating the credit card </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over limit? address out-of-date? stolen?</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grpSp>
        <p:nvGrpSpPr>
          <p:cNvPr id="250" name="Google Shape;250;g135914940b9_0_5"/>
          <p:cNvGrpSpPr/>
          <p:nvPr/>
        </p:nvGrpSpPr>
        <p:grpSpPr>
          <a:xfrm>
            <a:off x="2935600" y="2671275"/>
            <a:ext cx="5821175" cy="2372200"/>
            <a:chOff x="1524000" y="2362200"/>
            <a:chExt cx="5821175" cy="2372200"/>
          </a:xfrm>
        </p:grpSpPr>
        <p:sp>
          <p:nvSpPr>
            <p:cNvPr id="251" name="Google Shape;251;g135914940b9_0_5"/>
            <p:cNvSpPr/>
            <p:nvPr/>
          </p:nvSpPr>
          <p:spPr>
            <a:xfrm>
              <a:off x="2090476" y="2362200"/>
              <a:ext cx="1643414" cy="1132008"/>
            </a:xfrm>
            <a:prstGeom prst="flowChartDecision">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Over limit?</a:t>
              </a:r>
              <a:endParaRPr sz="1800" b="0" i="0" u="none" strike="noStrike" cap="none">
                <a:solidFill>
                  <a:schemeClr val="dk1"/>
                </a:solidFill>
                <a:latin typeface="Palatino Linotype"/>
                <a:ea typeface="Palatino Linotype"/>
                <a:cs typeface="Palatino Linotype"/>
                <a:sym typeface="Palatino Linotype"/>
              </a:endParaRPr>
            </a:p>
          </p:txBody>
        </p:sp>
        <p:sp>
          <p:nvSpPr>
            <p:cNvPr id="252" name="Google Shape;252;g135914940b9_0_5"/>
            <p:cNvSpPr/>
            <p:nvPr/>
          </p:nvSpPr>
          <p:spPr>
            <a:xfrm>
              <a:off x="3931523" y="2362200"/>
              <a:ext cx="1501795" cy="1132008"/>
            </a:xfrm>
            <a:prstGeom prst="flowChartDecision">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Out of date?</a:t>
              </a:r>
              <a:endParaRPr sz="1800" b="0" i="0" u="none" strike="noStrike" cap="none">
                <a:solidFill>
                  <a:schemeClr val="dk1"/>
                </a:solidFill>
                <a:latin typeface="Palatino Linotype"/>
                <a:ea typeface="Palatino Linotype"/>
                <a:cs typeface="Palatino Linotype"/>
                <a:sym typeface="Palatino Linotype"/>
              </a:endParaRPr>
            </a:p>
          </p:txBody>
        </p:sp>
        <p:sp>
          <p:nvSpPr>
            <p:cNvPr id="253" name="Google Shape;253;g135914940b9_0_5"/>
            <p:cNvSpPr/>
            <p:nvPr/>
          </p:nvSpPr>
          <p:spPr>
            <a:xfrm>
              <a:off x="5772570" y="2362200"/>
              <a:ext cx="1572605" cy="1132008"/>
            </a:xfrm>
            <a:prstGeom prst="flowChartDecision">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Stolen?</a:t>
              </a:r>
              <a:endParaRPr sz="1800" b="0" i="0" u="none" strike="noStrike" cap="none">
                <a:solidFill>
                  <a:schemeClr val="dk1"/>
                </a:solidFill>
                <a:latin typeface="Palatino Linotype"/>
                <a:ea typeface="Palatino Linotype"/>
                <a:cs typeface="Palatino Linotype"/>
                <a:sym typeface="Palatino Linotype"/>
              </a:endParaRPr>
            </a:p>
          </p:txBody>
        </p:sp>
        <p:cxnSp>
          <p:nvCxnSpPr>
            <p:cNvPr id="254" name="Google Shape;254;g135914940b9_0_5"/>
            <p:cNvCxnSpPr/>
            <p:nvPr/>
          </p:nvCxnSpPr>
          <p:spPr>
            <a:xfrm>
              <a:off x="1524000" y="2928204"/>
              <a:ext cx="566400" cy="0"/>
            </a:xfrm>
            <a:prstGeom prst="straightConnector1">
              <a:avLst/>
            </a:prstGeom>
            <a:noFill/>
            <a:ln w="9525" cap="flat" cmpd="sng">
              <a:solidFill>
                <a:srgbClr val="5A72B1"/>
              </a:solidFill>
              <a:prstDash val="solid"/>
              <a:round/>
              <a:headEnd type="none" w="sm" len="sm"/>
              <a:tailEnd type="stealth" w="med" len="med"/>
            </a:ln>
          </p:spPr>
        </p:cxnSp>
        <p:cxnSp>
          <p:nvCxnSpPr>
            <p:cNvPr id="255" name="Google Shape;255;g135914940b9_0_5"/>
            <p:cNvCxnSpPr>
              <a:endCxn id="252" idx="1"/>
            </p:cNvCxnSpPr>
            <p:nvPr/>
          </p:nvCxnSpPr>
          <p:spPr>
            <a:xfrm>
              <a:off x="3733823" y="2928204"/>
              <a:ext cx="197700" cy="0"/>
            </a:xfrm>
            <a:prstGeom prst="straightConnector1">
              <a:avLst/>
            </a:prstGeom>
            <a:noFill/>
            <a:ln w="9525" cap="flat" cmpd="sng">
              <a:solidFill>
                <a:srgbClr val="5A72B1"/>
              </a:solidFill>
              <a:prstDash val="solid"/>
              <a:round/>
              <a:headEnd type="none" w="sm" len="sm"/>
              <a:tailEnd type="stealth" w="med" len="med"/>
            </a:ln>
          </p:spPr>
        </p:cxnSp>
        <p:cxnSp>
          <p:nvCxnSpPr>
            <p:cNvPr id="256" name="Google Shape;256;g135914940b9_0_5"/>
            <p:cNvCxnSpPr>
              <a:endCxn id="253" idx="1"/>
            </p:cNvCxnSpPr>
            <p:nvPr/>
          </p:nvCxnSpPr>
          <p:spPr>
            <a:xfrm>
              <a:off x="5433270" y="2928204"/>
              <a:ext cx="339300" cy="0"/>
            </a:xfrm>
            <a:prstGeom prst="straightConnector1">
              <a:avLst/>
            </a:prstGeom>
            <a:noFill/>
            <a:ln w="9525" cap="flat" cmpd="sng">
              <a:solidFill>
                <a:srgbClr val="5A72B1"/>
              </a:solidFill>
              <a:prstDash val="solid"/>
              <a:round/>
              <a:headEnd type="none" w="sm" len="sm"/>
              <a:tailEnd type="stealth" w="med" len="med"/>
            </a:ln>
          </p:spPr>
        </p:cxnSp>
        <p:sp>
          <p:nvSpPr>
            <p:cNvPr id="257" name="Google Shape;257;g135914940b9_0_5"/>
            <p:cNvSpPr txBox="1"/>
            <p:nvPr/>
          </p:nvSpPr>
          <p:spPr>
            <a:xfrm>
              <a:off x="3577476" y="2569973"/>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No</a:t>
              </a:r>
              <a:endParaRPr sz="1800" b="0" i="0" u="none" strike="noStrike" cap="none">
                <a:solidFill>
                  <a:schemeClr val="dk1"/>
                </a:solidFill>
                <a:latin typeface="Palatino Linotype"/>
                <a:ea typeface="Palatino Linotype"/>
                <a:cs typeface="Palatino Linotype"/>
                <a:sym typeface="Palatino Linotype"/>
              </a:endParaRPr>
            </a:p>
          </p:txBody>
        </p:sp>
        <p:sp>
          <p:nvSpPr>
            <p:cNvPr id="258" name="Google Shape;258;g135914940b9_0_5"/>
            <p:cNvSpPr txBox="1"/>
            <p:nvPr/>
          </p:nvSpPr>
          <p:spPr>
            <a:xfrm>
              <a:off x="5418523" y="2493989"/>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No</a:t>
              </a:r>
              <a:endParaRPr sz="1800" b="0" i="0" u="none" strike="noStrike" cap="none">
                <a:solidFill>
                  <a:schemeClr val="dk1"/>
                </a:solidFill>
                <a:latin typeface="Palatino Linotype"/>
                <a:ea typeface="Palatino Linotype"/>
                <a:cs typeface="Palatino Linotype"/>
                <a:sym typeface="Palatino Linotype"/>
              </a:endParaRPr>
            </a:p>
          </p:txBody>
        </p:sp>
        <p:sp>
          <p:nvSpPr>
            <p:cNvPr id="259" name="Google Shape;259;g135914940b9_0_5"/>
            <p:cNvSpPr/>
            <p:nvPr/>
          </p:nvSpPr>
          <p:spPr>
            <a:xfrm>
              <a:off x="2232095" y="3877772"/>
              <a:ext cx="1360176" cy="856628"/>
            </a:xfrm>
            <a:prstGeom prst="flowChartProcess">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Call issuer to increase limit</a:t>
              </a:r>
              <a:endParaRPr sz="1800" b="0" i="0" u="none" strike="noStrike" cap="none">
                <a:solidFill>
                  <a:schemeClr val="dk1"/>
                </a:solidFill>
                <a:latin typeface="Palatino Linotype"/>
                <a:ea typeface="Palatino Linotype"/>
                <a:cs typeface="Palatino Linotype"/>
                <a:sym typeface="Palatino Linotype"/>
              </a:endParaRPr>
            </a:p>
          </p:txBody>
        </p:sp>
        <p:sp>
          <p:nvSpPr>
            <p:cNvPr id="260" name="Google Shape;260;g135914940b9_0_5"/>
            <p:cNvSpPr/>
            <p:nvPr/>
          </p:nvSpPr>
          <p:spPr>
            <a:xfrm>
              <a:off x="4058346" y="3877772"/>
              <a:ext cx="1360176" cy="856628"/>
            </a:xfrm>
            <a:prstGeom prst="flowChartProcess">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Update address</a:t>
              </a:r>
              <a:endParaRPr sz="1800" b="0" i="0" u="none" strike="noStrike" cap="none">
                <a:solidFill>
                  <a:schemeClr val="dk1"/>
                </a:solidFill>
                <a:latin typeface="Palatino Linotype"/>
                <a:ea typeface="Palatino Linotype"/>
                <a:cs typeface="Palatino Linotype"/>
                <a:sym typeface="Palatino Linotype"/>
              </a:endParaRPr>
            </a:p>
          </p:txBody>
        </p:sp>
        <p:sp>
          <p:nvSpPr>
            <p:cNvPr id="261" name="Google Shape;261;g135914940b9_0_5"/>
            <p:cNvSpPr/>
            <p:nvPr/>
          </p:nvSpPr>
          <p:spPr>
            <a:xfrm>
              <a:off x="5914189" y="3877772"/>
              <a:ext cx="1360176" cy="856628"/>
            </a:xfrm>
            <a:prstGeom prst="flowChartProcess">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Report</a:t>
              </a:r>
              <a:endParaRPr sz="1800" b="0" i="0" u="none" strike="noStrike" cap="none">
                <a:solidFill>
                  <a:schemeClr val="dk1"/>
                </a:solidFill>
                <a:latin typeface="Palatino Linotype"/>
                <a:ea typeface="Palatino Linotype"/>
                <a:cs typeface="Palatino Linotype"/>
                <a:sym typeface="Palatino Linotype"/>
              </a:endParaRPr>
            </a:p>
          </p:txBody>
        </p:sp>
        <p:cxnSp>
          <p:nvCxnSpPr>
            <p:cNvPr id="262" name="Google Shape;262;g135914940b9_0_5"/>
            <p:cNvCxnSpPr>
              <a:stCxn id="251" idx="2"/>
            </p:cNvCxnSpPr>
            <p:nvPr/>
          </p:nvCxnSpPr>
          <p:spPr>
            <a:xfrm>
              <a:off x="2912183" y="3494208"/>
              <a:ext cx="0" cy="383700"/>
            </a:xfrm>
            <a:prstGeom prst="straightConnector1">
              <a:avLst/>
            </a:prstGeom>
            <a:noFill/>
            <a:ln w="9525" cap="flat" cmpd="sng">
              <a:solidFill>
                <a:srgbClr val="5A72B1"/>
              </a:solidFill>
              <a:prstDash val="solid"/>
              <a:round/>
              <a:headEnd type="none" w="sm" len="sm"/>
              <a:tailEnd type="stealth" w="med" len="med"/>
            </a:ln>
          </p:spPr>
        </p:cxnSp>
        <p:cxnSp>
          <p:nvCxnSpPr>
            <p:cNvPr id="263" name="Google Shape;263;g135914940b9_0_5"/>
            <p:cNvCxnSpPr/>
            <p:nvPr/>
          </p:nvCxnSpPr>
          <p:spPr>
            <a:xfrm>
              <a:off x="4710428" y="3482406"/>
              <a:ext cx="0" cy="383700"/>
            </a:xfrm>
            <a:prstGeom prst="straightConnector1">
              <a:avLst/>
            </a:prstGeom>
            <a:noFill/>
            <a:ln w="9525" cap="flat" cmpd="sng">
              <a:solidFill>
                <a:srgbClr val="5A72B1"/>
              </a:solidFill>
              <a:prstDash val="solid"/>
              <a:round/>
              <a:headEnd type="none" w="sm" len="sm"/>
              <a:tailEnd type="stealth" w="med" len="med"/>
            </a:ln>
          </p:spPr>
        </p:cxnSp>
        <p:cxnSp>
          <p:nvCxnSpPr>
            <p:cNvPr id="264" name="Google Shape;264;g135914940b9_0_5"/>
            <p:cNvCxnSpPr/>
            <p:nvPr/>
          </p:nvCxnSpPr>
          <p:spPr>
            <a:xfrm>
              <a:off x="6551475" y="3482406"/>
              <a:ext cx="0" cy="383700"/>
            </a:xfrm>
            <a:prstGeom prst="straightConnector1">
              <a:avLst/>
            </a:prstGeom>
            <a:noFill/>
            <a:ln w="9525" cap="flat" cmpd="sng">
              <a:solidFill>
                <a:srgbClr val="5A72B1"/>
              </a:solidFill>
              <a:prstDash val="solid"/>
              <a:round/>
              <a:headEnd type="none" w="sm" len="sm"/>
              <a:tailEnd type="stealth" w="med" len="med"/>
            </a:ln>
          </p:spPr>
        </p:cxnSp>
        <p:sp>
          <p:nvSpPr>
            <p:cNvPr id="265" name="Google Shape;265;g135914940b9_0_5"/>
            <p:cNvSpPr txBox="1"/>
            <p:nvPr/>
          </p:nvSpPr>
          <p:spPr>
            <a:xfrm>
              <a:off x="3011000" y="3426601"/>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Yes</a:t>
              </a:r>
              <a:endParaRPr sz="1800" b="0" i="0" u="none" strike="noStrike" cap="none">
                <a:solidFill>
                  <a:schemeClr val="dk1"/>
                </a:solidFill>
                <a:latin typeface="Palatino Linotype"/>
                <a:ea typeface="Palatino Linotype"/>
                <a:cs typeface="Palatino Linotype"/>
                <a:sym typeface="Palatino Linotype"/>
              </a:endParaRPr>
            </a:p>
          </p:txBody>
        </p:sp>
        <p:sp>
          <p:nvSpPr>
            <p:cNvPr id="266" name="Google Shape;266;g135914940b9_0_5"/>
            <p:cNvSpPr txBox="1"/>
            <p:nvPr/>
          </p:nvSpPr>
          <p:spPr>
            <a:xfrm>
              <a:off x="4781237" y="3426601"/>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Yes</a:t>
              </a:r>
              <a:endParaRPr sz="1800" b="0" i="0" u="none" strike="noStrike" cap="none">
                <a:solidFill>
                  <a:schemeClr val="dk1"/>
                </a:solidFill>
                <a:latin typeface="Palatino Linotype"/>
                <a:ea typeface="Palatino Linotype"/>
                <a:cs typeface="Palatino Linotype"/>
                <a:sym typeface="Palatino Linotype"/>
              </a:endParaRPr>
            </a:p>
          </p:txBody>
        </p:sp>
        <p:sp>
          <p:nvSpPr>
            <p:cNvPr id="267" name="Google Shape;267;g135914940b9_0_5"/>
            <p:cNvSpPr txBox="1"/>
            <p:nvPr/>
          </p:nvSpPr>
          <p:spPr>
            <a:xfrm>
              <a:off x="6693094" y="3416511"/>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Yes</a:t>
              </a:r>
              <a:endParaRPr sz="1800" b="0" i="0" u="none" strike="noStrike" cap="none">
                <a:solidFill>
                  <a:schemeClr val="dk1"/>
                </a:solidFill>
                <a:latin typeface="Palatino Linotype"/>
                <a:ea typeface="Palatino Linotype"/>
                <a:cs typeface="Palatino Linotype"/>
                <a:sym typeface="Palatino Linotype"/>
              </a:endParaRPr>
            </a:p>
          </p:txBody>
        </p:sp>
      </p:grpSp>
      <p:sp>
        <p:nvSpPr>
          <p:cNvPr id="268" name="Google Shape;268;g135914940b9_0_5"/>
          <p:cNvSpPr txBox="1"/>
          <p:nvPr/>
        </p:nvSpPr>
        <p:spPr>
          <a:xfrm>
            <a:off x="4559500" y="5574275"/>
            <a:ext cx="4297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C00000"/>
                </a:solidFill>
                <a:latin typeface="Palatino Linotype"/>
                <a:ea typeface="Palatino Linotype"/>
                <a:cs typeface="Palatino Linotype"/>
                <a:sym typeface="Palatino Linotype"/>
              </a:rPr>
              <a:t>Identify what you will test?</a:t>
            </a:r>
            <a:endParaRPr sz="1800" b="0" i="0" u="none" strike="noStrike" cap="none">
              <a:solidFill>
                <a:srgbClr val="C00000"/>
              </a:solidFill>
              <a:latin typeface="Palatino Linotype"/>
              <a:ea typeface="Palatino Linotype"/>
              <a:cs typeface="Palatino Linotype"/>
              <a:sym typeface="Palatino Linotype"/>
            </a:endParaRPr>
          </a:p>
        </p:txBody>
      </p:sp>
      <p:sp>
        <p:nvSpPr>
          <p:cNvPr id="269" name="Google Shape;269;g135914940b9_0_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270" name="Google Shape;270;g135914940b9_0_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35914940b9_0_2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a:t>
            </a:r>
            <a:endParaRPr sz="3600"/>
          </a:p>
        </p:txBody>
      </p:sp>
      <p:sp>
        <p:nvSpPr>
          <p:cNvPr id="276" name="Google Shape;276;g135914940b9_0_28"/>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Issues in the logic</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its over limit +address out-of-date</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its over limit + stolen</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its address out-of-date + stolen</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Decision tables help us identify all such possible scenarios and test them</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Eight condition in above example (2*2*2 – yes and no for each condition)</a:t>
            </a:r>
            <a:endParaRPr/>
          </a:p>
          <a:p>
            <a:pPr marL="342900" lvl="0" indent="-2540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pic>
        <p:nvPicPr>
          <p:cNvPr id="277" name="Google Shape;277;g135914940b9_0_28" descr="https://www.safaribooksonline.com/library/view/the-software-test/9781492014706/graphics/t0082-02.jpg"/>
          <p:cNvPicPr preferRelativeResize="0"/>
          <p:nvPr/>
        </p:nvPicPr>
        <p:blipFill rotWithShape="1">
          <a:blip r:embed="rId3">
            <a:alphaModFix/>
          </a:blip>
          <a:srcRect/>
          <a:stretch/>
        </p:blipFill>
        <p:spPr>
          <a:xfrm>
            <a:off x="1828800" y="3733800"/>
            <a:ext cx="5695950" cy="2095501"/>
          </a:xfrm>
          <a:prstGeom prst="rect">
            <a:avLst/>
          </a:prstGeom>
          <a:noFill/>
          <a:ln>
            <a:noFill/>
          </a:ln>
        </p:spPr>
      </p:pic>
      <p:sp>
        <p:nvSpPr>
          <p:cNvPr id="278" name="Google Shape;278;g135914940b9_0_2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279" name="Google Shape;279;g135914940b9_0_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35914940b9_0_3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Reducing the decision table</a:t>
            </a:r>
            <a:endParaRPr sz="3600"/>
          </a:p>
        </p:txBody>
      </p:sp>
      <p:sp>
        <p:nvSpPr>
          <p:cNvPr id="285" name="Google Shape;285;g135914940b9_0_34"/>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Collapse decision tables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Reduce the data set by removing conditions: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Remove the combinations that are not possible</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In above example all are possible</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Are you in Lahore? Are you in Karachi? (The option of yes to both is not possible)</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Remove the combinations that have low risk</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i.e. For stolen cards, covering condition 1 might be enough to test. </a:t>
            </a:r>
            <a:r>
              <a:rPr lang="en-US">
                <a:latin typeface="Palatino Linotype"/>
                <a:ea typeface="Palatino Linotype"/>
                <a:cs typeface="Palatino Linotype"/>
                <a:sym typeface="Palatino Linotype"/>
              </a:rPr>
              <a:t>R</a:t>
            </a:r>
            <a:r>
              <a:rPr lang="en-US" sz="1400">
                <a:latin typeface="Palatino Linotype"/>
                <a:ea typeface="Palatino Linotype"/>
                <a:cs typeface="Palatino Linotype"/>
                <a:sym typeface="Palatino Linotype"/>
              </a:rPr>
              <a:t>emoving (3,5,7)</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Assuming that there is now risk of unique behavior</a:t>
            </a:r>
            <a:endParaRPr/>
          </a:p>
          <a:p>
            <a:pPr marL="1143000" lvl="2" indent="-1397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286" name="Google Shape;286;g135914940b9_0_34"/>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endParaRPr/>
          </a:p>
        </p:txBody>
      </p:sp>
      <p:pic>
        <p:nvPicPr>
          <p:cNvPr id="287" name="Google Shape;287;g135914940b9_0_34" descr="https://www.safaribooksonline.com/library/view/the-software-test/9781492014706/graphics/t0082-02.jpg"/>
          <p:cNvPicPr preferRelativeResize="0"/>
          <p:nvPr/>
        </p:nvPicPr>
        <p:blipFill rotWithShape="1">
          <a:blip r:embed="rId3">
            <a:alphaModFix/>
          </a:blip>
          <a:srcRect/>
          <a:stretch/>
        </p:blipFill>
        <p:spPr>
          <a:xfrm>
            <a:off x="3790025" y="3893400"/>
            <a:ext cx="5695950" cy="2095501"/>
          </a:xfrm>
          <a:prstGeom prst="rect">
            <a:avLst/>
          </a:prstGeom>
          <a:noFill/>
          <a:ln>
            <a:noFill/>
          </a:ln>
        </p:spPr>
      </p:pic>
      <p:cxnSp>
        <p:nvCxnSpPr>
          <p:cNvPr id="288" name="Google Shape;288;g135914940b9_0_34"/>
          <p:cNvCxnSpPr/>
          <p:nvPr/>
        </p:nvCxnSpPr>
        <p:spPr>
          <a:xfrm>
            <a:off x="7082850" y="3897450"/>
            <a:ext cx="0" cy="1998600"/>
          </a:xfrm>
          <a:prstGeom prst="straightConnector1">
            <a:avLst/>
          </a:prstGeom>
          <a:noFill/>
          <a:ln w="9525" cap="flat" cmpd="sng">
            <a:solidFill>
              <a:schemeClr val="dk2"/>
            </a:solidFill>
            <a:prstDash val="solid"/>
            <a:round/>
            <a:headEnd type="none" w="med" len="med"/>
            <a:tailEnd type="none" w="med" len="med"/>
          </a:ln>
        </p:spPr>
      </p:cxnSp>
      <p:cxnSp>
        <p:nvCxnSpPr>
          <p:cNvPr id="289" name="Google Shape;289;g135914940b9_0_34"/>
          <p:cNvCxnSpPr/>
          <p:nvPr/>
        </p:nvCxnSpPr>
        <p:spPr>
          <a:xfrm>
            <a:off x="7959775" y="3897450"/>
            <a:ext cx="0" cy="199860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g135914940b9_0_34"/>
          <p:cNvCxnSpPr/>
          <p:nvPr/>
        </p:nvCxnSpPr>
        <p:spPr>
          <a:xfrm>
            <a:off x="8849200" y="3897450"/>
            <a:ext cx="0" cy="1998600"/>
          </a:xfrm>
          <a:prstGeom prst="straightConnector1">
            <a:avLst/>
          </a:prstGeom>
          <a:noFill/>
          <a:ln w="9525" cap="flat" cmpd="sng">
            <a:solidFill>
              <a:schemeClr val="dk2"/>
            </a:solidFill>
            <a:prstDash val="solid"/>
            <a:round/>
            <a:headEnd type="none" w="med" len="med"/>
            <a:tailEnd type="none" w="med" len="med"/>
          </a:ln>
        </p:spPr>
      </p:cxnSp>
      <p:sp>
        <p:nvSpPr>
          <p:cNvPr id="291" name="Google Shape;291;g135914940b9_0_3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5951</TotalTime>
  <Words>1360</Words>
  <Application>Microsoft Office PowerPoint</Application>
  <PresentationFormat>Widescreen</PresentationFormat>
  <Paragraphs>359</Paragraphs>
  <Slides>30</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Roboto Thin</vt:lpstr>
      <vt:lpstr>Noto Sans Symbols</vt:lpstr>
      <vt:lpstr>Calibri</vt:lpstr>
      <vt:lpstr>Palatino Linotype</vt:lpstr>
      <vt:lpstr>Roboto Medium</vt:lpstr>
      <vt:lpstr>Roboto</vt:lpstr>
      <vt:lpstr>Century Gothic</vt:lpstr>
      <vt:lpstr>Theme1</vt:lpstr>
      <vt:lpstr>Fundamentals</vt:lpstr>
      <vt:lpstr>What you will learn Today</vt:lpstr>
      <vt:lpstr>Table of Content</vt:lpstr>
      <vt:lpstr>Revisit Test Cases from previous day</vt:lpstr>
      <vt:lpstr>Test Design Techniques</vt:lpstr>
      <vt:lpstr>Decision Tables</vt:lpstr>
      <vt:lpstr>Example</vt:lpstr>
      <vt:lpstr>Example</vt:lpstr>
      <vt:lpstr>Reducing the decision table</vt:lpstr>
      <vt:lpstr>Example</vt:lpstr>
      <vt:lpstr>Example</vt:lpstr>
      <vt:lpstr>Exercise</vt:lpstr>
      <vt:lpstr>Example</vt:lpstr>
      <vt:lpstr>Coverage</vt:lpstr>
      <vt:lpstr>Usage Notes</vt:lpstr>
      <vt:lpstr>State Transition Testing</vt:lpstr>
      <vt:lpstr>How to Create State Transition Diagram</vt:lpstr>
      <vt:lpstr>State Transition Testing</vt:lpstr>
      <vt:lpstr>Example</vt:lpstr>
      <vt:lpstr>State Transition Diagram</vt:lpstr>
      <vt:lpstr>State Transition Diagram</vt:lpstr>
      <vt:lpstr>State Transition Diagram</vt:lpstr>
      <vt:lpstr>State Transition Testing</vt:lpstr>
      <vt:lpstr>Exercise</vt:lpstr>
      <vt:lpstr>Definition of risk</vt:lpstr>
      <vt:lpstr>Examples of Risks</vt:lpstr>
      <vt:lpstr>Types of Risks</vt:lpstr>
      <vt:lpstr>Risk-based Testing</vt:lpstr>
      <vt:lpstr>Risk-based Testing</vt:lpstr>
      <vt:lpstr>Software Testing Prioritization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Maria Azmat</cp:lastModifiedBy>
  <cp:revision>42</cp:revision>
  <dcterms:created xsi:type="dcterms:W3CDTF">2022-05-13T01:00:56Z</dcterms:created>
  <dcterms:modified xsi:type="dcterms:W3CDTF">2023-07-20T09:59:09Z</dcterms:modified>
</cp:coreProperties>
</file>