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x="18288000" cy="10287000"/>
  <p:notesSz cx="6858000" cy="9144000"/>
  <p:embeddedFontLst>
    <p:embeddedFont>
      <p:font typeface="Quicksand Bold" charset="1" panose="00000000000000000000"/>
      <p:regular r:id="rId25"/>
    </p:embeddedFont>
    <p:embeddedFont>
      <p:font typeface="Quicksand" charset="1" panose="00000000000000000000"/>
      <p:regular r:id="rId26"/>
    </p:embeddedFont>
    <p:embeddedFont>
      <p:font typeface="Cormorant Garamond Bold Italics" charset="1" panose="00000800000000000000"/>
      <p:regular r:id="rId2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fonts/font25.fntdata" Type="http://schemas.openxmlformats.org/officeDocument/2006/relationships/font"/><Relationship Id="rId26" Target="fonts/font26.fntdata" Type="http://schemas.openxmlformats.org/officeDocument/2006/relationships/font"/><Relationship Id="rId27" Target="fonts/font27.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5.pn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sp>
        <p:nvSpPr>
          <p:cNvPr name="AutoShape 2" id="2"/>
          <p:cNvSpPr/>
          <p:nvPr/>
        </p:nvSpPr>
        <p:spPr>
          <a:xfrm>
            <a:off x="9158735" y="990600"/>
            <a:ext cx="8114971" cy="0"/>
          </a:xfrm>
          <a:prstGeom prst="line">
            <a:avLst/>
          </a:prstGeom>
          <a:ln cap="flat" w="76200">
            <a:solidFill>
              <a:srgbClr val="0F4662"/>
            </a:solidFill>
            <a:prstDash val="solid"/>
            <a:headEnd type="none" len="sm" w="sm"/>
            <a:tailEnd type="none" len="sm" w="sm"/>
          </a:ln>
        </p:spPr>
      </p:sp>
      <p:sp>
        <p:nvSpPr>
          <p:cNvPr name="AutoShape 3" id="3"/>
          <p:cNvSpPr/>
          <p:nvPr/>
        </p:nvSpPr>
        <p:spPr>
          <a:xfrm>
            <a:off x="1043764" y="9296400"/>
            <a:ext cx="8114971" cy="0"/>
          </a:xfrm>
          <a:prstGeom prst="line">
            <a:avLst/>
          </a:prstGeom>
          <a:ln cap="flat" w="76200">
            <a:solidFill>
              <a:srgbClr val="0F4662"/>
            </a:solidFill>
            <a:prstDash val="solid"/>
            <a:headEnd type="none" len="sm" w="sm"/>
            <a:tailEnd type="none" len="sm" w="sm"/>
          </a:ln>
        </p:spPr>
      </p:sp>
      <p:sp>
        <p:nvSpPr>
          <p:cNvPr name="Freeform 4" id="4"/>
          <p:cNvSpPr/>
          <p:nvPr/>
        </p:nvSpPr>
        <p:spPr>
          <a:xfrm flipH="false" flipV="false" rot="0">
            <a:off x="9618706" y="9037492"/>
            <a:ext cx="2968854" cy="441617"/>
          </a:xfrm>
          <a:custGeom>
            <a:avLst/>
            <a:gdLst/>
            <a:ahLst/>
            <a:cxnLst/>
            <a:rect r="r" b="b" t="t" l="l"/>
            <a:pathLst>
              <a:path h="441617" w="2968854">
                <a:moveTo>
                  <a:pt x="0" y="0"/>
                </a:moveTo>
                <a:lnTo>
                  <a:pt x="2968854" y="0"/>
                </a:lnTo>
                <a:lnTo>
                  <a:pt x="2968854" y="441616"/>
                </a:lnTo>
                <a:lnTo>
                  <a:pt x="0" y="44161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5" id="5"/>
          <p:cNvSpPr txBox="true"/>
          <p:nvPr/>
        </p:nvSpPr>
        <p:spPr>
          <a:xfrm rot="0">
            <a:off x="2752274" y="3459983"/>
            <a:ext cx="12812922" cy="2571394"/>
          </a:xfrm>
          <a:prstGeom prst="rect">
            <a:avLst/>
          </a:prstGeom>
        </p:spPr>
        <p:txBody>
          <a:bodyPr anchor="t" rtlCol="false" tIns="0" lIns="0" bIns="0" rIns="0">
            <a:spAutoFit/>
          </a:bodyPr>
          <a:lstStyle/>
          <a:p>
            <a:pPr algn="ctr" marL="0" indent="0" lvl="0">
              <a:lnSpc>
                <a:spcPts val="6844"/>
              </a:lnSpc>
              <a:spcBef>
                <a:spcPct val="0"/>
              </a:spcBef>
            </a:pPr>
            <a:r>
              <a:rPr lang="en-US" b="true" sz="4889">
                <a:solidFill>
                  <a:srgbClr val="0F4662"/>
                </a:solidFill>
                <a:latin typeface="Quicksand Bold"/>
                <a:ea typeface="Quicksand Bold"/>
                <a:cs typeface="Quicksand Bold"/>
                <a:sym typeface="Quicksand Bold"/>
              </a:rPr>
              <a:t>Low-Power GDI Master-Slave D Flip-Flop Design and Performance Comparison with CMOS in 22nm Technology</a:t>
            </a:r>
          </a:p>
        </p:txBody>
      </p:sp>
      <p:sp>
        <p:nvSpPr>
          <p:cNvPr name="TextBox 6" id="6"/>
          <p:cNvSpPr txBox="true"/>
          <p:nvPr/>
        </p:nvSpPr>
        <p:spPr>
          <a:xfrm rot="0">
            <a:off x="5649752" y="7032069"/>
            <a:ext cx="6988496" cy="525912"/>
          </a:xfrm>
          <a:prstGeom prst="rect">
            <a:avLst/>
          </a:prstGeom>
        </p:spPr>
        <p:txBody>
          <a:bodyPr anchor="t" rtlCol="false" tIns="0" lIns="0" bIns="0" rIns="0">
            <a:spAutoFit/>
          </a:bodyPr>
          <a:lstStyle/>
          <a:p>
            <a:pPr algn="ctr" marL="0" indent="0" lvl="0">
              <a:lnSpc>
                <a:spcPts val="4397"/>
              </a:lnSpc>
              <a:spcBef>
                <a:spcPct val="0"/>
              </a:spcBef>
            </a:pPr>
            <a:r>
              <a:rPr lang="en-US" sz="3141">
                <a:solidFill>
                  <a:srgbClr val="0F4662"/>
                </a:solidFill>
                <a:latin typeface="Quicksand"/>
                <a:ea typeface="Quicksand"/>
                <a:cs typeface="Quicksand"/>
                <a:sym typeface="Quicksand"/>
              </a:rPr>
              <a:t>June 15, 2025</a:t>
            </a:r>
          </a:p>
        </p:txBody>
      </p:sp>
      <p:sp>
        <p:nvSpPr>
          <p:cNvPr name="TextBox 7" id="7"/>
          <p:cNvSpPr txBox="true"/>
          <p:nvPr/>
        </p:nvSpPr>
        <p:spPr>
          <a:xfrm rot="0">
            <a:off x="3322179" y="1967581"/>
            <a:ext cx="11643643" cy="529811"/>
          </a:xfrm>
          <a:prstGeom prst="rect">
            <a:avLst/>
          </a:prstGeom>
        </p:spPr>
        <p:txBody>
          <a:bodyPr anchor="t" rtlCol="false" tIns="0" lIns="0" bIns="0" rIns="0">
            <a:spAutoFit/>
          </a:bodyPr>
          <a:lstStyle/>
          <a:p>
            <a:pPr algn="ctr" marL="0" indent="0" lvl="0">
              <a:lnSpc>
                <a:spcPts val="4397"/>
              </a:lnSpc>
              <a:spcBef>
                <a:spcPct val="0"/>
              </a:spcBef>
            </a:pPr>
            <a:r>
              <a:rPr lang="en-US" sz="3141">
                <a:solidFill>
                  <a:srgbClr val="0F4662"/>
                </a:solidFill>
                <a:latin typeface="Quicksand"/>
                <a:ea typeface="Quicksand"/>
                <a:cs typeface="Quicksand"/>
                <a:sym typeface="Quicksand"/>
              </a:rPr>
              <a:t>Prepared by Qasim Batrawi &amp; Taleed Hamadneh</a:t>
            </a:r>
          </a:p>
        </p:txBody>
      </p:sp>
      <p:sp>
        <p:nvSpPr>
          <p:cNvPr name="Freeform 8" id="8"/>
          <p:cNvSpPr/>
          <p:nvPr/>
        </p:nvSpPr>
        <p:spPr>
          <a:xfrm flipH="false" flipV="false" rot="0">
            <a:off x="5646742" y="807892"/>
            <a:ext cx="2968854" cy="441617"/>
          </a:xfrm>
          <a:custGeom>
            <a:avLst/>
            <a:gdLst/>
            <a:ahLst/>
            <a:cxnLst/>
            <a:rect r="r" b="b" t="t" l="l"/>
            <a:pathLst>
              <a:path h="441617" w="2968854">
                <a:moveTo>
                  <a:pt x="0" y="0"/>
                </a:moveTo>
                <a:lnTo>
                  <a:pt x="2968854" y="0"/>
                </a:lnTo>
                <a:lnTo>
                  <a:pt x="2968854" y="441616"/>
                </a:lnTo>
                <a:lnTo>
                  <a:pt x="0" y="44161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grpSp>
        <p:nvGrpSpPr>
          <p:cNvPr name="Group 2" id="2"/>
          <p:cNvGrpSpPr/>
          <p:nvPr/>
        </p:nvGrpSpPr>
        <p:grpSpPr>
          <a:xfrm rot="0">
            <a:off x="13660651" y="0"/>
            <a:ext cx="4627349" cy="10287000"/>
            <a:chOff x="0" y="0"/>
            <a:chExt cx="1218726" cy="2709333"/>
          </a:xfrm>
        </p:grpSpPr>
        <p:sp>
          <p:nvSpPr>
            <p:cNvPr name="Freeform 3" id="3"/>
            <p:cNvSpPr/>
            <p:nvPr/>
          </p:nvSpPr>
          <p:spPr>
            <a:xfrm flipH="false" flipV="false" rot="0">
              <a:off x="0" y="0"/>
              <a:ext cx="1218726" cy="2709333"/>
            </a:xfrm>
            <a:custGeom>
              <a:avLst/>
              <a:gdLst/>
              <a:ahLst/>
              <a:cxnLst/>
              <a:rect r="r" b="b" t="t" l="l"/>
              <a:pathLst>
                <a:path h="2709333" w="1218726">
                  <a:moveTo>
                    <a:pt x="0" y="0"/>
                  </a:moveTo>
                  <a:lnTo>
                    <a:pt x="1218726" y="0"/>
                  </a:lnTo>
                  <a:lnTo>
                    <a:pt x="1218726" y="2709333"/>
                  </a:lnTo>
                  <a:lnTo>
                    <a:pt x="0" y="2709333"/>
                  </a:lnTo>
                  <a:close/>
                </a:path>
              </a:pathLst>
            </a:custGeom>
            <a:solidFill>
              <a:srgbClr val="7994A0"/>
            </a:solidFill>
          </p:spPr>
        </p:sp>
        <p:sp>
          <p:nvSpPr>
            <p:cNvPr name="TextBox 4" id="4"/>
            <p:cNvSpPr txBox="true"/>
            <p:nvPr/>
          </p:nvSpPr>
          <p:spPr>
            <a:xfrm>
              <a:off x="0" y="-123825"/>
              <a:ext cx="1218726" cy="2833158"/>
            </a:xfrm>
            <a:prstGeom prst="rect">
              <a:avLst/>
            </a:prstGeom>
          </p:spPr>
          <p:txBody>
            <a:bodyPr anchor="ctr" rtlCol="false" tIns="50800" lIns="50800" bIns="50800" rIns="50800"/>
            <a:lstStyle/>
            <a:p>
              <a:pPr algn="ctr">
                <a:lnSpc>
                  <a:spcPts val="4079"/>
                </a:lnSpc>
              </a:pPr>
            </a:p>
          </p:txBody>
        </p:sp>
      </p:grpSp>
      <p:sp>
        <p:nvSpPr>
          <p:cNvPr name="Freeform 5" id="5"/>
          <p:cNvSpPr/>
          <p:nvPr/>
        </p:nvSpPr>
        <p:spPr>
          <a:xfrm flipH="false" flipV="false" rot="0">
            <a:off x="476373" y="2113956"/>
            <a:ext cx="12789630" cy="6041827"/>
          </a:xfrm>
          <a:custGeom>
            <a:avLst/>
            <a:gdLst/>
            <a:ahLst/>
            <a:cxnLst/>
            <a:rect r="r" b="b" t="t" l="l"/>
            <a:pathLst>
              <a:path h="6041827" w="12789630">
                <a:moveTo>
                  <a:pt x="0" y="0"/>
                </a:moveTo>
                <a:lnTo>
                  <a:pt x="12789630" y="0"/>
                </a:lnTo>
                <a:lnTo>
                  <a:pt x="12789630" y="6041827"/>
                </a:lnTo>
                <a:lnTo>
                  <a:pt x="0" y="6041827"/>
                </a:lnTo>
                <a:lnTo>
                  <a:pt x="0" y="0"/>
                </a:lnTo>
                <a:close/>
              </a:path>
            </a:pathLst>
          </a:custGeom>
          <a:blipFill>
            <a:blip r:embed="rId2"/>
            <a:stretch>
              <a:fillRect l="0" t="0" r="0" b="-285"/>
            </a:stretch>
          </a:blipFill>
        </p:spPr>
      </p:sp>
      <p:sp>
        <p:nvSpPr>
          <p:cNvPr name="TextBox 6" id="6"/>
          <p:cNvSpPr txBox="true"/>
          <p:nvPr/>
        </p:nvSpPr>
        <p:spPr>
          <a:xfrm rot="0">
            <a:off x="476373" y="114252"/>
            <a:ext cx="6220649" cy="1085215"/>
          </a:xfrm>
          <a:prstGeom prst="rect">
            <a:avLst/>
          </a:prstGeom>
        </p:spPr>
        <p:txBody>
          <a:bodyPr anchor="t" rtlCol="false" tIns="0" lIns="0" bIns="0" rIns="0">
            <a:spAutoFit/>
          </a:bodyPr>
          <a:lstStyle/>
          <a:p>
            <a:pPr algn="l" marL="0" indent="0" lvl="0">
              <a:lnSpc>
                <a:spcPts val="8959"/>
              </a:lnSpc>
              <a:spcBef>
                <a:spcPct val="0"/>
              </a:spcBef>
            </a:pPr>
            <a:r>
              <a:rPr lang="en-US" b="true" sz="6399" i="true">
                <a:solidFill>
                  <a:srgbClr val="0F4662"/>
                </a:solidFill>
                <a:latin typeface="Cormorant Garamond Bold Italics"/>
                <a:ea typeface="Cormorant Garamond Bold Italics"/>
                <a:cs typeface="Cormorant Garamond Bold Italics"/>
                <a:sym typeface="Cormorant Garamond Bold Italics"/>
              </a:rPr>
              <a:t>GDI DFF Schematic</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grpSp>
        <p:nvGrpSpPr>
          <p:cNvPr name="Group 2" id="2"/>
          <p:cNvGrpSpPr/>
          <p:nvPr/>
        </p:nvGrpSpPr>
        <p:grpSpPr>
          <a:xfrm rot="0">
            <a:off x="16146121" y="0"/>
            <a:ext cx="2141879" cy="10287000"/>
            <a:chOff x="0" y="0"/>
            <a:chExt cx="564116" cy="2709333"/>
          </a:xfrm>
        </p:grpSpPr>
        <p:sp>
          <p:nvSpPr>
            <p:cNvPr name="Freeform 3" id="3"/>
            <p:cNvSpPr/>
            <p:nvPr/>
          </p:nvSpPr>
          <p:spPr>
            <a:xfrm flipH="false" flipV="false" rot="0">
              <a:off x="0" y="0"/>
              <a:ext cx="564116" cy="2709333"/>
            </a:xfrm>
            <a:custGeom>
              <a:avLst/>
              <a:gdLst/>
              <a:ahLst/>
              <a:cxnLst/>
              <a:rect r="r" b="b" t="t" l="l"/>
              <a:pathLst>
                <a:path h="2709333" w="564116">
                  <a:moveTo>
                    <a:pt x="0" y="0"/>
                  </a:moveTo>
                  <a:lnTo>
                    <a:pt x="564116" y="0"/>
                  </a:lnTo>
                  <a:lnTo>
                    <a:pt x="564116" y="2709333"/>
                  </a:lnTo>
                  <a:lnTo>
                    <a:pt x="0" y="2709333"/>
                  </a:lnTo>
                  <a:close/>
                </a:path>
              </a:pathLst>
            </a:custGeom>
            <a:solidFill>
              <a:srgbClr val="7994A0"/>
            </a:solidFill>
          </p:spPr>
        </p:sp>
        <p:sp>
          <p:nvSpPr>
            <p:cNvPr name="TextBox 4" id="4"/>
            <p:cNvSpPr txBox="true"/>
            <p:nvPr/>
          </p:nvSpPr>
          <p:spPr>
            <a:xfrm>
              <a:off x="0" y="-123825"/>
              <a:ext cx="564116" cy="2833158"/>
            </a:xfrm>
            <a:prstGeom prst="rect">
              <a:avLst/>
            </a:prstGeom>
          </p:spPr>
          <p:txBody>
            <a:bodyPr anchor="ctr" rtlCol="false" tIns="50800" lIns="50800" bIns="50800" rIns="50800"/>
            <a:lstStyle/>
            <a:p>
              <a:pPr algn="ctr">
                <a:lnSpc>
                  <a:spcPts val="4079"/>
                </a:lnSpc>
              </a:pPr>
            </a:p>
          </p:txBody>
        </p:sp>
      </p:grpSp>
      <p:sp>
        <p:nvSpPr>
          <p:cNvPr name="Freeform 5" id="5"/>
          <p:cNvSpPr/>
          <p:nvPr/>
        </p:nvSpPr>
        <p:spPr>
          <a:xfrm flipH="false" flipV="false" rot="0">
            <a:off x="476373" y="1684924"/>
            <a:ext cx="15526451" cy="6501701"/>
          </a:xfrm>
          <a:custGeom>
            <a:avLst/>
            <a:gdLst/>
            <a:ahLst/>
            <a:cxnLst/>
            <a:rect r="r" b="b" t="t" l="l"/>
            <a:pathLst>
              <a:path h="6501701" w="15526451">
                <a:moveTo>
                  <a:pt x="0" y="0"/>
                </a:moveTo>
                <a:lnTo>
                  <a:pt x="15526451" y="0"/>
                </a:lnTo>
                <a:lnTo>
                  <a:pt x="15526451" y="6501701"/>
                </a:lnTo>
                <a:lnTo>
                  <a:pt x="0" y="6501701"/>
                </a:lnTo>
                <a:lnTo>
                  <a:pt x="0" y="0"/>
                </a:lnTo>
                <a:close/>
              </a:path>
            </a:pathLst>
          </a:custGeom>
          <a:blipFill>
            <a:blip r:embed="rId2"/>
            <a:stretch>
              <a:fillRect l="0" t="0" r="0" b="0"/>
            </a:stretch>
          </a:blipFill>
        </p:spPr>
      </p:sp>
      <p:sp>
        <p:nvSpPr>
          <p:cNvPr name="TextBox 6" id="6"/>
          <p:cNvSpPr txBox="true"/>
          <p:nvPr/>
        </p:nvSpPr>
        <p:spPr>
          <a:xfrm rot="0">
            <a:off x="476373" y="114252"/>
            <a:ext cx="9409816" cy="1085215"/>
          </a:xfrm>
          <a:prstGeom prst="rect">
            <a:avLst/>
          </a:prstGeom>
        </p:spPr>
        <p:txBody>
          <a:bodyPr anchor="t" rtlCol="false" tIns="0" lIns="0" bIns="0" rIns="0">
            <a:spAutoFit/>
          </a:bodyPr>
          <a:lstStyle/>
          <a:p>
            <a:pPr algn="l" marL="0" indent="0" lvl="0">
              <a:lnSpc>
                <a:spcPts val="8959"/>
              </a:lnSpc>
              <a:spcBef>
                <a:spcPct val="0"/>
              </a:spcBef>
            </a:pPr>
            <a:r>
              <a:rPr lang="en-US" b="true" sz="6399" i="true">
                <a:solidFill>
                  <a:srgbClr val="0F4662"/>
                </a:solidFill>
                <a:latin typeface="Cormorant Garamond Bold Italics"/>
                <a:ea typeface="Cormorant Garamond Bold Italics"/>
                <a:cs typeface="Cormorant Garamond Bold Italics"/>
                <a:sym typeface="Cormorant Garamond Bold Italics"/>
              </a:rPr>
              <a:t>GDI DFF Schematic Simulation</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grpSp>
        <p:nvGrpSpPr>
          <p:cNvPr name="Group 2" id="2"/>
          <p:cNvGrpSpPr/>
          <p:nvPr/>
        </p:nvGrpSpPr>
        <p:grpSpPr>
          <a:xfrm rot="0">
            <a:off x="13660651" y="0"/>
            <a:ext cx="4627349" cy="10287000"/>
            <a:chOff x="0" y="0"/>
            <a:chExt cx="1218726" cy="2709333"/>
          </a:xfrm>
        </p:grpSpPr>
        <p:sp>
          <p:nvSpPr>
            <p:cNvPr name="Freeform 3" id="3"/>
            <p:cNvSpPr/>
            <p:nvPr/>
          </p:nvSpPr>
          <p:spPr>
            <a:xfrm flipH="false" flipV="false" rot="0">
              <a:off x="0" y="0"/>
              <a:ext cx="1218726" cy="2709333"/>
            </a:xfrm>
            <a:custGeom>
              <a:avLst/>
              <a:gdLst/>
              <a:ahLst/>
              <a:cxnLst/>
              <a:rect r="r" b="b" t="t" l="l"/>
              <a:pathLst>
                <a:path h="2709333" w="1218726">
                  <a:moveTo>
                    <a:pt x="0" y="0"/>
                  </a:moveTo>
                  <a:lnTo>
                    <a:pt x="1218726" y="0"/>
                  </a:lnTo>
                  <a:lnTo>
                    <a:pt x="1218726" y="2709333"/>
                  </a:lnTo>
                  <a:lnTo>
                    <a:pt x="0" y="2709333"/>
                  </a:lnTo>
                  <a:close/>
                </a:path>
              </a:pathLst>
            </a:custGeom>
            <a:solidFill>
              <a:srgbClr val="7994A0"/>
            </a:solidFill>
          </p:spPr>
        </p:sp>
        <p:sp>
          <p:nvSpPr>
            <p:cNvPr name="TextBox 4" id="4"/>
            <p:cNvSpPr txBox="true"/>
            <p:nvPr/>
          </p:nvSpPr>
          <p:spPr>
            <a:xfrm>
              <a:off x="0" y="-123825"/>
              <a:ext cx="1218726" cy="2833158"/>
            </a:xfrm>
            <a:prstGeom prst="rect">
              <a:avLst/>
            </a:prstGeom>
          </p:spPr>
          <p:txBody>
            <a:bodyPr anchor="ctr" rtlCol="false" tIns="50800" lIns="50800" bIns="50800" rIns="50800"/>
            <a:lstStyle/>
            <a:p>
              <a:pPr algn="ctr">
                <a:lnSpc>
                  <a:spcPts val="4079"/>
                </a:lnSpc>
              </a:pPr>
            </a:p>
          </p:txBody>
        </p:sp>
      </p:grpSp>
      <p:sp>
        <p:nvSpPr>
          <p:cNvPr name="Freeform 5" id="5"/>
          <p:cNvSpPr/>
          <p:nvPr/>
        </p:nvSpPr>
        <p:spPr>
          <a:xfrm flipH="false" flipV="false" rot="0">
            <a:off x="200782" y="2469873"/>
            <a:ext cx="13459869" cy="6511211"/>
          </a:xfrm>
          <a:custGeom>
            <a:avLst/>
            <a:gdLst/>
            <a:ahLst/>
            <a:cxnLst/>
            <a:rect r="r" b="b" t="t" l="l"/>
            <a:pathLst>
              <a:path h="6511211" w="13459869">
                <a:moveTo>
                  <a:pt x="0" y="0"/>
                </a:moveTo>
                <a:lnTo>
                  <a:pt x="13459869" y="0"/>
                </a:lnTo>
                <a:lnTo>
                  <a:pt x="13459869" y="6511212"/>
                </a:lnTo>
                <a:lnTo>
                  <a:pt x="0" y="6511212"/>
                </a:lnTo>
                <a:lnTo>
                  <a:pt x="0" y="0"/>
                </a:lnTo>
                <a:close/>
              </a:path>
            </a:pathLst>
          </a:custGeom>
          <a:blipFill>
            <a:blip r:embed="rId2"/>
            <a:stretch>
              <a:fillRect l="0" t="0" r="0" b="0"/>
            </a:stretch>
          </a:blipFill>
        </p:spPr>
      </p:sp>
      <p:sp>
        <p:nvSpPr>
          <p:cNvPr name="TextBox 6" id="6"/>
          <p:cNvSpPr txBox="true"/>
          <p:nvPr/>
        </p:nvSpPr>
        <p:spPr>
          <a:xfrm rot="0">
            <a:off x="476373" y="114252"/>
            <a:ext cx="5702843" cy="1085215"/>
          </a:xfrm>
          <a:prstGeom prst="rect">
            <a:avLst/>
          </a:prstGeom>
        </p:spPr>
        <p:txBody>
          <a:bodyPr anchor="t" rtlCol="false" tIns="0" lIns="0" bIns="0" rIns="0">
            <a:spAutoFit/>
          </a:bodyPr>
          <a:lstStyle/>
          <a:p>
            <a:pPr algn="l" marL="0" indent="0" lvl="0">
              <a:lnSpc>
                <a:spcPts val="8959"/>
              </a:lnSpc>
              <a:spcBef>
                <a:spcPct val="0"/>
              </a:spcBef>
            </a:pPr>
            <a:r>
              <a:rPr lang="en-US" b="true" sz="6399" i="true">
                <a:solidFill>
                  <a:srgbClr val="0F4662"/>
                </a:solidFill>
                <a:latin typeface="Cormorant Garamond Bold Italics"/>
                <a:ea typeface="Cormorant Garamond Bold Italics"/>
                <a:cs typeface="Cormorant Garamond Bold Italics"/>
                <a:sym typeface="Cormorant Garamond Bold Italics"/>
              </a:rPr>
              <a:t>GDI DFF Layout</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grpSp>
        <p:nvGrpSpPr>
          <p:cNvPr name="Group 2" id="2"/>
          <p:cNvGrpSpPr/>
          <p:nvPr/>
        </p:nvGrpSpPr>
        <p:grpSpPr>
          <a:xfrm rot="0">
            <a:off x="16146121" y="0"/>
            <a:ext cx="2141879" cy="10287000"/>
            <a:chOff x="0" y="0"/>
            <a:chExt cx="564116" cy="2709333"/>
          </a:xfrm>
        </p:grpSpPr>
        <p:sp>
          <p:nvSpPr>
            <p:cNvPr name="Freeform 3" id="3"/>
            <p:cNvSpPr/>
            <p:nvPr/>
          </p:nvSpPr>
          <p:spPr>
            <a:xfrm flipH="false" flipV="false" rot="0">
              <a:off x="0" y="0"/>
              <a:ext cx="564116" cy="2709333"/>
            </a:xfrm>
            <a:custGeom>
              <a:avLst/>
              <a:gdLst/>
              <a:ahLst/>
              <a:cxnLst/>
              <a:rect r="r" b="b" t="t" l="l"/>
              <a:pathLst>
                <a:path h="2709333" w="564116">
                  <a:moveTo>
                    <a:pt x="0" y="0"/>
                  </a:moveTo>
                  <a:lnTo>
                    <a:pt x="564116" y="0"/>
                  </a:lnTo>
                  <a:lnTo>
                    <a:pt x="564116" y="2709333"/>
                  </a:lnTo>
                  <a:lnTo>
                    <a:pt x="0" y="2709333"/>
                  </a:lnTo>
                  <a:close/>
                </a:path>
              </a:pathLst>
            </a:custGeom>
            <a:solidFill>
              <a:srgbClr val="7994A0"/>
            </a:solidFill>
          </p:spPr>
        </p:sp>
        <p:sp>
          <p:nvSpPr>
            <p:cNvPr name="TextBox 4" id="4"/>
            <p:cNvSpPr txBox="true"/>
            <p:nvPr/>
          </p:nvSpPr>
          <p:spPr>
            <a:xfrm>
              <a:off x="0" y="-123825"/>
              <a:ext cx="564116" cy="2833158"/>
            </a:xfrm>
            <a:prstGeom prst="rect">
              <a:avLst/>
            </a:prstGeom>
          </p:spPr>
          <p:txBody>
            <a:bodyPr anchor="ctr" rtlCol="false" tIns="50800" lIns="50800" bIns="50800" rIns="50800"/>
            <a:lstStyle/>
            <a:p>
              <a:pPr algn="ctr">
                <a:lnSpc>
                  <a:spcPts val="4079"/>
                </a:lnSpc>
              </a:pPr>
            </a:p>
          </p:txBody>
        </p:sp>
      </p:grpSp>
      <p:sp>
        <p:nvSpPr>
          <p:cNvPr name="Freeform 5" id="5"/>
          <p:cNvSpPr/>
          <p:nvPr/>
        </p:nvSpPr>
        <p:spPr>
          <a:xfrm flipH="false" flipV="false" rot="0">
            <a:off x="476373" y="2204493"/>
            <a:ext cx="15519510" cy="5878014"/>
          </a:xfrm>
          <a:custGeom>
            <a:avLst/>
            <a:gdLst/>
            <a:ahLst/>
            <a:cxnLst/>
            <a:rect r="r" b="b" t="t" l="l"/>
            <a:pathLst>
              <a:path h="5878014" w="15519510">
                <a:moveTo>
                  <a:pt x="0" y="0"/>
                </a:moveTo>
                <a:lnTo>
                  <a:pt x="15519510" y="0"/>
                </a:lnTo>
                <a:lnTo>
                  <a:pt x="15519510" y="5878014"/>
                </a:lnTo>
                <a:lnTo>
                  <a:pt x="0" y="5878014"/>
                </a:lnTo>
                <a:lnTo>
                  <a:pt x="0" y="0"/>
                </a:lnTo>
                <a:close/>
              </a:path>
            </a:pathLst>
          </a:custGeom>
          <a:blipFill>
            <a:blip r:embed="rId2"/>
            <a:stretch>
              <a:fillRect l="0" t="0" r="0" b="0"/>
            </a:stretch>
          </a:blipFill>
        </p:spPr>
      </p:sp>
      <p:sp>
        <p:nvSpPr>
          <p:cNvPr name="TextBox 6" id="6"/>
          <p:cNvSpPr txBox="true"/>
          <p:nvPr/>
        </p:nvSpPr>
        <p:spPr>
          <a:xfrm rot="0">
            <a:off x="476373" y="114252"/>
            <a:ext cx="8667627" cy="1085215"/>
          </a:xfrm>
          <a:prstGeom prst="rect">
            <a:avLst/>
          </a:prstGeom>
        </p:spPr>
        <p:txBody>
          <a:bodyPr anchor="t" rtlCol="false" tIns="0" lIns="0" bIns="0" rIns="0">
            <a:spAutoFit/>
          </a:bodyPr>
          <a:lstStyle/>
          <a:p>
            <a:pPr algn="l" marL="0" indent="0" lvl="0">
              <a:lnSpc>
                <a:spcPts val="8959"/>
              </a:lnSpc>
              <a:spcBef>
                <a:spcPct val="0"/>
              </a:spcBef>
            </a:pPr>
            <a:r>
              <a:rPr lang="en-US" b="true" sz="6399" i="true">
                <a:solidFill>
                  <a:srgbClr val="0F4662"/>
                </a:solidFill>
                <a:latin typeface="Cormorant Garamond Bold Italics"/>
                <a:ea typeface="Cormorant Garamond Bold Italics"/>
                <a:cs typeface="Cormorant Garamond Bold Italics"/>
                <a:sym typeface="Cormorant Garamond Bold Italics"/>
              </a:rPr>
              <a:t>GDI DFF Layout Simulation</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grpSp>
        <p:nvGrpSpPr>
          <p:cNvPr name="Group 2" id="2"/>
          <p:cNvGrpSpPr/>
          <p:nvPr/>
        </p:nvGrpSpPr>
        <p:grpSpPr>
          <a:xfrm rot="0">
            <a:off x="16474065" y="0"/>
            <a:ext cx="1813935" cy="10287000"/>
            <a:chOff x="0" y="0"/>
            <a:chExt cx="477744" cy="2709333"/>
          </a:xfrm>
        </p:grpSpPr>
        <p:sp>
          <p:nvSpPr>
            <p:cNvPr name="Freeform 3" id="3"/>
            <p:cNvSpPr/>
            <p:nvPr/>
          </p:nvSpPr>
          <p:spPr>
            <a:xfrm flipH="false" flipV="false" rot="0">
              <a:off x="0" y="0"/>
              <a:ext cx="477744" cy="2709333"/>
            </a:xfrm>
            <a:custGeom>
              <a:avLst/>
              <a:gdLst/>
              <a:ahLst/>
              <a:cxnLst/>
              <a:rect r="r" b="b" t="t" l="l"/>
              <a:pathLst>
                <a:path h="2709333" w="477744">
                  <a:moveTo>
                    <a:pt x="0" y="0"/>
                  </a:moveTo>
                  <a:lnTo>
                    <a:pt x="477744" y="0"/>
                  </a:lnTo>
                  <a:lnTo>
                    <a:pt x="477744" y="2709333"/>
                  </a:lnTo>
                  <a:lnTo>
                    <a:pt x="0" y="2709333"/>
                  </a:lnTo>
                  <a:close/>
                </a:path>
              </a:pathLst>
            </a:custGeom>
            <a:solidFill>
              <a:srgbClr val="7994A0"/>
            </a:solidFill>
          </p:spPr>
        </p:sp>
        <p:sp>
          <p:nvSpPr>
            <p:cNvPr name="TextBox 4" id="4"/>
            <p:cNvSpPr txBox="true"/>
            <p:nvPr/>
          </p:nvSpPr>
          <p:spPr>
            <a:xfrm>
              <a:off x="0" y="-123825"/>
              <a:ext cx="477744" cy="2833158"/>
            </a:xfrm>
            <a:prstGeom prst="rect">
              <a:avLst/>
            </a:prstGeom>
          </p:spPr>
          <p:txBody>
            <a:bodyPr anchor="ctr" rtlCol="false" tIns="50800" lIns="50800" bIns="50800" rIns="50800"/>
            <a:lstStyle/>
            <a:p>
              <a:pPr algn="ctr">
                <a:lnSpc>
                  <a:spcPts val="4079"/>
                </a:lnSpc>
              </a:pPr>
            </a:p>
          </p:txBody>
        </p:sp>
      </p:grpSp>
      <p:sp>
        <p:nvSpPr>
          <p:cNvPr name="Freeform 5" id="5"/>
          <p:cNvSpPr/>
          <p:nvPr/>
        </p:nvSpPr>
        <p:spPr>
          <a:xfrm flipH="false" flipV="false" rot="0">
            <a:off x="614849" y="3186576"/>
            <a:ext cx="15195444" cy="3027370"/>
          </a:xfrm>
          <a:custGeom>
            <a:avLst/>
            <a:gdLst/>
            <a:ahLst/>
            <a:cxnLst/>
            <a:rect r="r" b="b" t="t" l="l"/>
            <a:pathLst>
              <a:path h="3027370" w="15195444">
                <a:moveTo>
                  <a:pt x="0" y="0"/>
                </a:moveTo>
                <a:lnTo>
                  <a:pt x="15195444" y="0"/>
                </a:lnTo>
                <a:lnTo>
                  <a:pt x="15195444" y="3027370"/>
                </a:lnTo>
                <a:lnTo>
                  <a:pt x="0" y="3027370"/>
                </a:lnTo>
                <a:lnTo>
                  <a:pt x="0" y="0"/>
                </a:lnTo>
                <a:close/>
              </a:path>
            </a:pathLst>
          </a:custGeom>
          <a:blipFill>
            <a:blip r:embed="rId2"/>
            <a:stretch>
              <a:fillRect l="0" t="0" r="0" b="0"/>
            </a:stretch>
          </a:blipFill>
        </p:spPr>
      </p:sp>
      <p:sp>
        <p:nvSpPr>
          <p:cNvPr name="TextBox 6" id="6"/>
          <p:cNvSpPr txBox="true"/>
          <p:nvPr/>
        </p:nvSpPr>
        <p:spPr>
          <a:xfrm rot="0">
            <a:off x="476373" y="114252"/>
            <a:ext cx="8050231" cy="1085215"/>
          </a:xfrm>
          <a:prstGeom prst="rect">
            <a:avLst/>
          </a:prstGeom>
        </p:spPr>
        <p:txBody>
          <a:bodyPr anchor="t" rtlCol="false" tIns="0" lIns="0" bIns="0" rIns="0">
            <a:spAutoFit/>
          </a:bodyPr>
          <a:lstStyle/>
          <a:p>
            <a:pPr algn="l" marL="0" indent="0" lvl="0">
              <a:lnSpc>
                <a:spcPts val="8959"/>
              </a:lnSpc>
              <a:spcBef>
                <a:spcPct val="0"/>
              </a:spcBef>
            </a:pPr>
            <a:r>
              <a:rPr lang="en-US" b="true" sz="6399" i="true">
                <a:solidFill>
                  <a:srgbClr val="0F4662"/>
                </a:solidFill>
                <a:latin typeface="Cormorant Garamond Bold Italics"/>
                <a:ea typeface="Cormorant Garamond Bold Italics"/>
                <a:cs typeface="Cormorant Garamond Bold Italics"/>
                <a:sym typeface="Cormorant Garamond Bold Italics"/>
              </a:rPr>
              <a:t>Performance Comparasion</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grpSp>
        <p:nvGrpSpPr>
          <p:cNvPr name="Group 2" id="2"/>
          <p:cNvGrpSpPr/>
          <p:nvPr/>
        </p:nvGrpSpPr>
        <p:grpSpPr>
          <a:xfrm rot="0">
            <a:off x="16474065" y="0"/>
            <a:ext cx="1813935" cy="10287000"/>
            <a:chOff x="0" y="0"/>
            <a:chExt cx="477744" cy="2709333"/>
          </a:xfrm>
        </p:grpSpPr>
        <p:sp>
          <p:nvSpPr>
            <p:cNvPr name="Freeform 3" id="3"/>
            <p:cNvSpPr/>
            <p:nvPr/>
          </p:nvSpPr>
          <p:spPr>
            <a:xfrm flipH="false" flipV="false" rot="0">
              <a:off x="0" y="0"/>
              <a:ext cx="477744" cy="2709333"/>
            </a:xfrm>
            <a:custGeom>
              <a:avLst/>
              <a:gdLst/>
              <a:ahLst/>
              <a:cxnLst/>
              <a:rect r="r" b="b" t="t" l="l"/>
              <a:pathLst>
                <a:path h="2709333" w="477744">
                  <a:moveTo>
                    <a:pt x="0" y="0"/>
                  </a:moveTo>
                  <a:lnTo>
                    <a:pt x="477744" y="0"/>
                  </a:lnTo>
                  <a:lnTo>
                    <a:pt x="477744" y="2709333"/>
                  </a:lnTo>
                  <a:lnTo>
                    <a:pt x="0" y="2709333"/>
                  </a:lnTo>
                  <a:close/>
                </a:path>
              </a:pathLst>
            </a:custGeom>
            <a:solidFill>
              <a:srgbClr val="7994A0"/>
            </a:solidFill>
          </p:spPr>
        </p:sp>
        <p:sp>
          <p:nvSpPr>
            <p:cNvPr name="TextBox 4" id="4"/>
            <p:cNvSpPr txBox="true"/>
            <p:nvPr/>
          </p:nvSpPr>
          <p:spPr>
            <a:xfrm>
              <a:off x="0" y="-123825"/>
              <a:ext cx="477744" cy="2833158"/>
            </a:xfrm>
            <a:prstGeom prst="rect">
              <a:avLst/>
            </a:prstGeom>
          </p:spPr>
          <p:txBody>
            <a:bodyPr anchor="ctr" rtlCol="false" tIns="50800" lIns="50800" bIns="50800" rIns="50800"/>
            <a:lstStyle/>
            <a:p>
              <a:pPr algn="ctr">
                <a:lnSpc>
                  <a:spcPts val="4079"/>
                </a:lnSpc>
              </a:pPr>
            </a:p>
          </p:txBody>
        </p:sp>
      </p:grpSp>
      <p:sp>
        <p:nvSpPr>
          <p:cNvPr name="Freeform 5" id="5"/>
          <p:cNvSpPr/>
          <p:nvPr/>
        </p:nvSpPr>
        <p:spPr>
          <a:xfrm flipH="false" flipV="false" rot="0">
            <a:off x="1497184" y="3322442"/>
            <a:ext cx="14058842" cy="3251107"/>
          </a:xfrm>
          <a:custGeom>
            <a:avLst/>
            <a:gdLst/>
            <a:ahLst/>
            <a:cxnLst/>
            <a:rect r="r" b="b" t="t" l="l"/>
            <a:pathLst>
              <a:path h="3251107" w="14058842">
                <a:moveTo>
                  <a:pt x="0" y="0"/>
                </a:moveTo>
                <a:lnTo>
                  <a:pt x="14058842" y="0"/>
                </a:lnTo>
                <a:lnTo>
                  <a:pt x="14058842" y="3251107"/>
                </a:lnTo>
                <a:lnTo>
                  <a:pt x="0" y="3251107"/>
                </a:lnTo>
                <a:lnTo>
                  <a:pt x="0" y="0"/>
                </a:lnTo>
                <a:close/>
              </a:path>
            </a:pathLst>
          </a:custGeom>
          <a:blipFill>
            <a:blip r:embed="rId2"/>
            <a:stretch>
              <a:fillRect l="0" t="0" r="0" b="0"/>
            </a:stretch>
          </a:blipFill>
        </p:spPr>
      </p:sp>
      <p:sp>
        <p:nvSpPr>
          <p:cNvPr name="TextBox 6" id="6"/>
          <p:cNvSpPr txBox="true"/>
          <p:nvPr/>
        </p:nvSpPr>
        <p:spPr>
          <a:xfrm rot="0">
            <a:off x="476373" y="114252"/>
            <a:ext cx="8050231" cy="1085215"/>
          </a:xfrm>
          <a:prstGeom prst="rect">
            <a:avLst/>
          </a:prstGeom>
        </p:spPr>
        <p:txBody>
          <a:bodyPr anchor="t" rtlCol="false" tIns="0" lIns="0" bIns="0" rIns="0">
            <a:spAutoFit/>
          </a:bodyPr>
          <a:lstStyle/>
          <a:p>
            <a:pPr algn="l" marL="0" indent="0" lvl="0">
              <a:lnSpc>
                <a:spcPts val="8959"/>
              </a:lnSpc>
              <a:spcBef>
                <a:spcPct val="0"/>
              </a:spcBef>
            </a:pPr>
            <a:r>
              <a:rPr lang="en-US" b="true" sz="6399" i="true">
                <a:solidFill>
                  <a:srgbClr val="0F4662"/>
                </a:solidFill>
                <a:latin typeface="Cormorant Garamond Bold Italics"/>
                <a:ea typeface="Cormorant Garamond Bold Italics"/>
                <a:cs typeface="Cormorant Garamond Bold Italics"/>
                <a:sym typeface="Cormorant Garamond Bold Italics"/>
              </a:rPr>
              <a:t>Performance Comparasion</a:t>
            </a:r>
          </a:p>
        </p:txBody>
      </p:sp>
      <p:sp>
        <p:nvSpPr>
          <p:cNvPr name="TextBox 7" id="7"/>
          <p:cNvSpPr txBox="true"/>
          <p:nvPr/>
        </p:nvSpPr>
        <p:spPr>
          <a:xfrm rot="0">
            <a:off x="3022081" y="7661465"/>
            <a:ext cx="10610356" cy="1059578"/>
          </a:xfrm>
          <a:prstGeom prst="rect">
            <a:avLst/>
          </a:prstGeom>
        </p:spPr>
        <p:txBody>
          <a:bodyPr anchor="t" rtlCol="false" tIns="0" lIns="0" bIns="0" rIns="0">
            <a:spAutoFit/>
          </a:bodyPr>
          <a:lstStyle/>
          <a:p>
            <a:pPr algn="ctr">
              <a:lnSpc>
                <a:spcPts val="8635"/>
              </a:lnSpc>
              <a:spcBef>
                <a:spcPct val="0"/>
              </a:spcBef>
            </a:pPr>
            <a:r>
              <a:rPr lang="en-US" b="true" sz="6168" i="true">
                <a:solidFill>
                  <a:srgbClr val="0F4662"/>
                </a:solidFill>
                <a:latin typeface="Cormorant Garamond Bold Italics"/>
                <a:ea typeface="Cormorant Garamond Bold Italics"/>
                <a:cs typeface="Cormorant Garamond Bold Italics"/>
                <a:sym typeface="Cormorant Garamond Bold Italics"/>
              </a:rPr>
              <a:t>http://jcse.kiise.org/files/V17N4-02.pdf</a:t>
            </a:r>
          </a:p>
        </p:txBody>
      </p:sp>
    </p:spTree>
  </p:cSld>
  <p:clrMapOvr>
    <a:masterClrMapping/>
  </p:clrMapOvr>
</p:sld>
</file>

<file path=ppt/slides/slide16.xml><?xml version="1.0" encoding="utf-8"?>
<p:sld xmlns:p="http://schemas.openxmlformats.org/presentationml/2006/main" xmlns:a="http://schemas.openxmlformats.org/drawingml/2006/main">
  <p:cSld>
    <p:bg>
      <p:bgPr>
        <a:solidFill>
          <a:srgbClr val="F8F8F8"/>
        </a:solidFill>
      </p:bgPr>
    </p:bg>
    <p:spTree>
      <p:nvGrpSpPr>
        <p:cNvPr id="1" name=""/>
        <p:cNvGrpSpPr/>
        <p:nvPr/>
      </p:nvGrpSpPr>
      <p:grpSpPr>
        <a:xfrm>
          <a:off x="0" y="0"/>
          <a:ext cx="0" cy="0"/>
          <a:chOff x="0" y="0"/>
          <a:chExt cx="0" cy="0"/>
        </a:xfrm>
      </p:grpSpPr>
      <p:grpSp>
        <p:nvGrpSpPr>
          <p:cNvPr name="Group 2" id="2"/>
          <p:cNvGrpSpPr/>
          <p:nvPr/>
        </p:nvGrpSpPr>
        <p:grpSpPr>
          <a:xfrm rot="0">
            <a:off x="13660651" y="0"/>
            <a:ext cx="4627349" cy="10287000"/>
            <a:chOff x="0" y="0"/>
            <a:chExt cx="1218726" cy="2709333"/>
          </a:xfrm>
        </p:grpSpPr>
        <p:sp>
          <p:nvSpPr>
            <p:cNvPr name="Freeform 3" id="3"/>
            <p:cNvSpPr/>
            <p:nvPr/>
          </p:nvSpPr>
          <p:spPr>
            <a:xfrm flipH="false" flipV="false" rot="0">
              <a:off x="0" y="0"/>
              <a:ext cx="1218726" cy="2709333"/>
            </a:xfrm>
            <a:custGeom>
              <a:avLst/>
              <a:gdLst/>
              <a:ahLst/>
              <a:cxnLst/>
              <a:rect r="r" b="b" t="t" l="l"/>
              <a:pathLst>
                <a:path h="2709333" w="1218726">
                  <a:moveTo>
                    <a:pt x="0" y="0"/>
                  </a:moveTo>
                  <a:lnTo>
                    <a:pt x="1218726" y="0"/>
                  </a:lnTo>
                  <a:lnTo>
                    <a:pt x="1218726" y="2709333"/>
                  </a:lnTo>
                  <a:lnTo>
                    <a:pt x="0" y="2709333"/>
                  </a:lnTo>
                  <a:close/>
                </a:path>
              </a:pathLst>
            </a:custGeom>
            <a:solidFill>
              <a:srgbClr val="7994A0"/>
            </a:solidFill>
          </p:spPr>
        </p:sp>
        <p:sp>
          <p:nvSpPr>
            <p:cNvPr name="TextBox 4" id="4"/>
            <p:cNvSpPr txBox="true"/>
            <p:nvPr/>
          </p:nvSpPr>
          <p:spPr>
            <a:xfrm>
              <a:off x="0" y="-123825"/>
              <a:ext cx="1218726" cy="2833158"/>
            </a:xfrm>
            <a:prstGeom prst="rect">
              <a:avLst/>
            </a:prstGeom>
          </p:spPr>
          <p:txBody>
            <a:bodyPr anchor="ctr" rtlCol="false" tIns="50800" lIns="50800" bIns="50800" rIns="50800"/>
            <a:lstStyle/>
            <a:p>
              <a:pPr algn="ctr">
                <a:lnSpc>
                  <a:spcPts val="4079"/>
                </a:lnSpc>
              </a:pPr>
            </a:p>
          </p:txBody>
        </p:sp>
      </p:grpSp>
      <p:sp>
        <p:nvSpPr>
          <p:cNvPr name="TextBox 5" id="5"/>
          <p:cNvSpPr txBox="true"/>
          <p:nvPr/>
        </p:nvSpPr>
        <p:spPr>
          <a:xfrm rot="0">
            <a:off x="476373" y="114252"/>
            <a:ext cx="12615707" cy="1085215"/>
          </a:xfrm>
          <a:prstGeom prst="rect">
            <a:avLst/>
          </a:prstGeom>
        </p:spPr>
        <p:txBody>
          <a:bodyPr anchor="t" rtlCol="false" tIns="0" lIns="0" bIns="0" rIns="0">
            <a:spAutoFit/>
          </a:bodyPr>
          <a:lstStyle/>
          <a:p>
            <a:pPr algn="l" marL="0" indent="0" lvl="0">
              <a:lnSpc>
                <a:spcPts val="8959"/>
              </a:lnSpc>
              <a:spcBef>
                <a:spcPct val="0"/>
              </a:spcBef>
            </a:pPr>
            <a:r>
              <a:rPr lang="en-US" b="true" sz="6399" i="true">
                <a:solidFill>
                  <a:srgbClr val="0F4662"/>
                </a:solidFill>
                <a:latin typeface="Cormorant Garamond Bold Italics"/>
                <a:ea typeface="Cormorant Garamond Bold Italics"/>
                <a:cs typeface="Cormorant Garamond Bold Italics"/>
                <a:sym typeface="Cormorant Garamond Bold Italics"/>
              </a:rPr>
              <a:t>Innovation</a:t>
            </a:r>
          </a:p>
        </p:txBody>
      </p:sp>
      <p:sp>
        <p:nvSpPr>
          <p:cNvPr name="TextBox 6" id="6"/>
          <p:cNvSpPr txBox="true"/>
          <p:nvPr/>
        </p:nvSpPr>
        <p:spPr>
          <a:xfrm rot="0">
            <a:off x="699516" y="1317958"/>
            <a:ext cx="11727746" cy="8667966"/>
          </a:xfrm>
          <a:prstGeom prst="rect">
            <a:avLst/>
          </a:prstGeom>
        </p:spPr>
        <p:txBody>
          <a:bodyPr anchor="t" rtlCol="false" tIns="0" lIns="0" bIns="0" rIns="0">
            <a:spAutoFit/>
          </a:bodyPr>
          <a:lstStyle/>
          <a:p>
            <a:pPr algn="ctr">
              <a:lnSpc>
                <a:spcPts val="4906"/>
              </a:lnSpc>
              <a:spcBef>
                <a:spcPct val="0"/>
              </a:spcBef>
            </a:pPr>
            <a:r>
              <a:rPr lang="en-US" b="true" sz="3504" i="true">
                <a:solidFill>
                  <a:srgbClr val="0F4662"/>
                </a:solidFill>
                <a:latin typeface="Cormorant Garamond Bold Italics"/>
                <a:ea typeface="Cormorant Garamond Bold Italics"/>
                <a:cs typeface="Cormorant Garamond Bold Italics"/>
                <a:sym typeface="Cormorant Garamond Bold Italics"/>
              </a:rPr>
              <a:t>This work presents a hybrid GDI-based D Flip-Flop (DFF) that significantly reduces transistor count and chip area. Unlike typical GDI DFFs that use 20–28 transistors, the proposed design uses only 12 transistors by combining two GDI multiplexers with CMOS inverters. This results in a 55.9% reduction in layout area, from 9.94 µm² to 4.38 µm², without compromising functionality.</a:t>
            </a:r>
          </a:p>
          <a:p>
            <a:pPr algn="ctr">
              <a:lnSpc>
                <a:spcPts val="4906"/>
              </a:lnSpc>
              <a:spcBef>
                <a:spcPct val="0"/>
              </a:spcBef>
            </a:pPr>
            <a:r>
              <a:rPr lang="en-US" b="true" sz="3504" i="true">
                <a:solidFill>
                  <a:srgbClr val="0F4662"/>
                </a:solidFill>
                <a:latin typeface="Cormorant Garamond Bold Italics"/>
                <a:ea typeface="Cormorant Garamond Bold Italics"/>
                <a:cs typeface="Cormorant Garamond Bold Italics"/>
                <a:sym typeface="Cormorant Garamond Bold Italics"/>
              </a:rPr>
              <a:t>The design operates with a single clock input, eliminating the need for a complementary clock signal (CLKB) and its supporting circuitry, which reduces both power consumption and clock load. Transistor sizing and CMOS inverter design are carefully optimized to ensure full-swing signals and avoid voltage degradation often seen in GDI logic.</a:t>
            </a:r>
          </a:p>
          <a:p>
            <a:pPr algn="ctr">
              <a:lnSpc>
                <a:spcPts val="4906"/>
              </a:lnSpc>
              <a:spcBef>
                <a:spcPct val="0"/>
              </a:spcBef>
            </a:pPr>
            <a:r>
              <a:rPr lang="en-US" b="true" sz="3504" i="true">
                <a:solidFill>
                  <a:srgbClr val="0F4662"/>
                </a:solidFill>
                <a:latin typeface="Cormorant Garamond Bold Italics"/>
                <a:ea typeface="Cormorant Garamond Bold Italics"/>
                <a:cs typeface="Cormorant Garamond Bold Italics"/>
                <a:sym typeface="Cormorant Garamond Bold Italics"/>
              </a:rPr>
              <a:t>Simulation results show that this DFF is 13.8% faster and consumes 62.8% less power than the standard CMOS DFF, making it highly suitable for low-power, high-density applications.</a:t>
            </a:r>
          </a:p>
        </p:txBody>
      </p:sp>
    </p:spTree>
  </p:cSld>
  <p:clrMapOvr>
    <a:masterClrMapping/>
  </p:clrMapOvr>
</p:sld>
</file>

<file path=ppt/slides/slide17.xml><?xml version="1.0" encoding="utf-8"?>
<p:sld xmlns:p="http://schemas.openxmlformats.org/presentationml/2006/main" xmlns:a="http://schemas.openxmlformats.org/drawingml/2006/main">
  <p:cSld>
    <p:bg>
      <p:bgPr>
        <a:solidFill>
          <a:srgbClr val="F8F8F8"/>
        </a:solidFill>
      </p:bgPr>
    </p:bg>
    <p:spTree>
      <p:nvGrpSpPr>
        <p:cNvPr id="1" name=""/>
        <p:cNvGrpSpPr/>
        <p:nvPr/>
      </p:nvGrpSpPr>
      <p:grpSpPr>
        <a:xfrm>
          <a:off x="0" y="0"/>
          <a:ext cx="0" cy="0"/>
          <a:chOff x="0" y="0"/>
          <a:chExt cx="0" cy="0"/>
        </a:xfrm>
      </p:grpSpPr>
      <p:grpSp>
        <p:nvGrpSpPr>
          <p:cNvPr name="Group 2" id="2"/>
          <p:cNvGrpSpPr/>
          <p:nvPr/>
        </p:nvGrpSpPr>
        <p:grpSpPr>
          <a:xfrm rot="0">
            <a:off x="13660651" y="0"/>
            <a:ext cx="4627349" cy="10287000"/>
            <a:chOff x="0" y="0"/>
            <a:chExt cx="1218726" cy="2709333"/>
          </a:xfrm>
        </p:grpSpPr>
        <p:sp>
          <p:nvSpPr>
            <p:cNvPr name="Freeform 3" id="3"/>
            <p:cNvSpPr/>
            <p:nvPr/>
          </p:nvSpPr>
          <p:spPr>
            <a:xfrm flipH="false" flipV="false" rot="0">
              <a:off x="0" y="0"/>
              <a:ext cx="1218726" cy="2709333"/>
            </a:xfrm>
            <a:custGeom>
              <a:avLst/>
              <a:gdLst/>
              <a:ahLst/>
              <a:cxnLst/>
              <a:rect r="r" b="b" t="t" l="l"/>
              <a:pathLst>
                <a:path h="2709333" w="1218726">
                  <a:moveTo>
                    <a:pt x="0" y="0"/>
                  </a:moveTo>
                  <a:lnTo>
                    <a:pt x="1218726" y="0"/>
                  </a:lnTo>
                  <a:lnTo>
                    <a:pt x="1218726" y="2709333"/>
                  </a:lnTo>
                  <a:lnTo>
                    <a:pt x="0" y="2709333"/>
                  </a:lnTo>
                  <a:close/>
                </a:path>
              </a:pathLst>
            </a:custGeom>
            <a:solidFill>
              <a:srgbClr val="7994A0"/>
            </a:solidFill>
          </p:spPr>
        </p:sp>
        <p:sp>
          <p:nvSpPr>
            <p:cNvPr name="TextBox 4" id="4"/>
            <p:cNvSpPr txBox="true"/>
            <p:nvPr/>
          </p:nvSpPr>
          <p:spPr>
            <a:xfrm>
              <a:off x="0" y="-123825"/>
              <a:ext cx="1218726" cy="2833158"/>
            </a:xfrm>
            <a:prstGeom prst="rect">
              <a:avLst/>
            </a:prstGeom>
          </p:spPr>
          <p:txBody>
            <a:bodyPr anchor="ctr" rtlCol="false" tIns="50800" lIns="50800" bIns="50800" rIns="50800"/>
            <a:lstStyle/>
            <a:p>
              <a:pPr algn="ctr">
                <a:lnSpc>
                  <a:spcPts val="4079"/>
                </a:lnSpc>
              </a:pPr>
            </a:p>
          </p:txBody>
        </p:sp>
      </p:grpSp>
      <p:sp>
        <p:nvSpPr>
          <p:cNvPr name="TextBox 5" id="5"/>
          <p:cNvSpPr txBox="true"/>
          <p:nvPr/>
        </p:nvSpPr>
        <p:spPr>
          <a:xfrm rot="0">
            <a:off x="476373" y="114252"/>
            <a:ext cx="12615707" cy="1085215"/>
          </a:xfrm>
          <a:prstGeom prst="rect">
            <a:avLst/>
          </a:prstGeom>
        </p:spPr>
        <p:txBody>
          <a:bodyPr anchor="t" rtlCol="false" tIns="0" lIns="0" bIns="0" rIns="0">
            <a:spAutoFit/>
          </a:bodyPr>
          <a:lstStyle/>
          <a:p>
            <a:pPr algn="l" marL="0" indent="0" lvl="0">
              <a:lnSpc>
                <a:spcPts val="8959"/>
              </a:lnSpc>
              <a:spcBef>
                <a:spcPct val="0"/>
              </a:spcBef>
            </a:pPr>
            <a:r>
              <a:rPr lang="en-US" b="true" sz="6399" i="true">
                <a:solidFill>
                  <a:srgbClr val="0F4662"/>
                </a:solidFill>
                <a:latin typeface="Cormorant Garamond Bold Italics"/>
                <a:ea typeface="Cormorant Garamond Bold Italics"/>
                <a:cs typeface="Cormorant Garamond Bold Italics"/>
                <a:sym typeface="Cormorant Garamond Bold Italics"/>
              </a:rPr>
              <a:t> Future Improvements</a:t>
            </a:r>
          </a:p>
        </p:txBody>
      </p:sp>
      <p:sp>
        <p:nvSpPr>
          <p:cNvPr name="TextBox 6" id="6"/>
          <p:cNvSpPr txBox="true"/>
          <p:nvPr/>
        </p:nvSpPr>
        <p:spPr>
          <a:xfrm rot="0">
            <a:off x="1172718" y="1482586"/>
            <a:ext cx="9981399" cy="7775714"/>
          </a:xfrm>
          <a:prstGeom prst="rect">
            <a:avLst/>
          </a:prstGeom>
        </p:spPr>
        <p:txBody>
          <a:bodyPr anchor="t" rtlCol="false" tIns="0" lIns="0" bIns="0" rIns="0">
            <a:spAutoFit/>
          </a:bodyPr>
          <a:lstStyle/>
          <a:p>
            <a:pPr algn="ctr">
              <a:lnSpc>
                <a:spcPts val="6167"/>
              </a:lnSpc>
              <a:spcBef>
                <a:spcPct val="0"/>
              </a:spcBef>
            </a:pPr>
            <a:r>
              <a:rPr lang="en-US" b="true" sz="4405" i="true">
                <a:solidFill>
                  <a:srgbClr val="0F4662"/>
                </a:solidFill>
                <a:latin typeface="Cormorant Garamond Bold Italics"/>
                <a:ea typeface="Cormorant Garamond Bold Italics"/>
                <a:cs typeface="Cormorant Garamond Bold Italics"/>
                <a:sym typeface="Cormorant Garamond Bold Italics"/>
              </a:rPr>
              <a:t>For future improvements, we plan to focus on physical design methods to make the chip even better. This includes adjusting wire widths (tapering), adding repeaters to reduce signal delay, and using an H-tree structure for balanced clock distribution. We will also explore adaptive clocking and biasing techniques to save more power and improve performance under different conditions. These steps will help fully use the advantages of the GDI DFF in large chip designs.</a:t>
            </a: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sp>
        <p:nvSpPr>
          <p:cNvPr name="TextBox 2" id="2"/>
          <p:cNvSpPr txBox="true"/>
          <p:nvPr/>
        </p:nvSpPr>
        <p:spPr>
          <a:xfrm rot="0">
            <a:off x="1028700" y="599709"/>
            <a:ext cx="11534821" cy="1085215"/>
          </a:xfrm>
          <a:prstGeom prst="rect">
            <a:avLst/>
          </a:prstGeom>
        </p:spPr>
        <p:txBody>
          <a:bodyPr anchor="t" rtlCol="false" tIns="0" lIns="0" bIns="0" rIns="0">
            <a:spAutoFit/>
          </a:bodyPr>
          <a:lstStyle/>
          <a:p>
            <a:pPr algn="l" marL="0" indent="0" lvl="0">
              <a:lnSpc>
                <a:spcPts val="8959"/>
              </a:lnSpc>
              <a:spcBef>
                <a:spcPct val="0"/>
              </a:spcBef>
            </a:pPr>
            <a:r>
              <a:rPr lang="en-US" b="true" sz="6399" i="true">
                <a:solidFill>
                  <a:srgbClr val="0F4662"/>
                </a:solidFill>
                <a:latin typeface="Cormorant Garamond Bold Italics"/>
                <a:ea typeface="Cormorant Garamond Bold Italics"/>
                <a:cs typeface="Cormorant Garamond Bold Italics"/>
                <a:sym typeface="Cormorant Garamond Bold Italics"/>
              </a:rPr>
              <a:t>Conclusion</a:t>
            </a:r>
          </a:p>
        </p:txBody>
      </p:sp>
      <p:sp>
        <p:nvSpPr>
          <p:cNvPr name="TextBox 3" id="3"/>
          <p:cNvSpPr txBox="true"/>
          <p:nvPr/>
        </p:nvSpPr>
        <p:spPr>
          <a:xfrm rot="0">
            <a:off x="4166014" y="2018304"/>
            <a:ext cx="10655487" cy="7172325"/>
          </a:xfrm>
          <a:prstGeom prst="rect">
            <a:avLst/>
          </a:prstGeom>
        </p:spPr>
        <p:txBody>
          <a:bodyPr anchor="t" rtlCol="false" tIns="0" lIns="0" bIns="0" rIns="0">
            <a:spAutoFit/>
          </a:bodyPr>
          <a:lstStyle/>
          <a:p>
            <a:pPr algn="ctr" marL="0" indent="0" lvl="0">
              <a:lnSpc>
                <a:spcPts val="4079"/>
              </a:lnSpc>
            </a:pPr>
            <a:r>
              <a:rPr lang="en-US" sz="2400">
                <a:solidFill>
                  <a:srgbClr val="0F4662"/>
                </a:solidFill>
                <a:latin typeface="Quicksand"/>
                <a:ea typeface="Quicksand"/>
                <a:cs typeface="Quicksand"/>
                <a:sym typeface="Quicksand"/>
              </a:rPr>
              <a:t>We proposed a new structured GDI D Flip-Flop (DFF) cell consisting of two GDI multiplexers (MUXs) and CMOS inverters, achieving the same functionality using only 12 transistors. This cell was compared with a standard CMOS DFF. The GDI DFF operates equivalently to the conventional CMOS DFF because the internal GDI signals pass through CMOS inverter gates. However, to reduce power consumption caused by intermediate voltages, careful transistor sizing was performed to effectively balance power and speed. The layout area of the conventional 28-transistor CMOS DFF measures 9.94 square micrometers, whereas the optimized 12-transistor GDI DFF occupies only 4.38 square micrometers, achieving a 55.9% area reduction. Average power consumption decreased by 62.8%, and clock-to-output delay was reduced by 13.8%. Future work will involve full-chip analysis to evaluate the broader impact on power consumption when deploying the GDI DFF.</a:t>
            </a:r>
          </a:p>
        </p:txBody>
      </p:sp>
      <p:sp>
        <p:nvSpPr>
          <p:cNvPr name="AutoShape 4" id="4"/>
          <p:cNvSpPr/>
          <p:nvPr/>
        </p:nvSpPr>
        <p:spPr>
          <a:xfrm>
            <a:off x="6247638" y="1923054"/>
            <a:ext cx="6492240" cy="0"/>
          </a:xfrm>
          <a:prstGeom prst="line">
            <a:avLst/>
          </a:prstGeom>
          <a:ln cap="flat" w="76200">
            <a:solidFill>
              <a:srgbClr val="0F4662"/>
            </a:solidFill>
            <a:prstDash val="solid"/>
            <a:headEnd type="none" len="sm" w="sm"/>
            <a:tailEnd type="none" len="sm" w="sm"/>
          </a:ln>
        </p:spPr>
      </p:sp>
      <p:sp>
        <p:nvSpPr>
          <p:cNvPr name="AutoShape 5" id="5"/>
          <p:cNvSpPr/>
          <p:nvPr/>
        </p:nvSpPr>
        <p:spPr>
          <a:xfrm>
            <a:off x="5897880" y="9409704"/>
            <a:ext cx="6492240" cy="0"/>
          </a:xfrm>
          <a:prstGeom prst="line">
            <a:avLst/>
          </a:prstGeom>
          <a:ln cap="flat" w="76200">
            <a:solidFill>
              <a:srgbClr val="0F4662"/>
            </a:solidFill>
            <a:prstDash val="solid"/>
            <a:headEnd type="none" len="sm" w="sm"/>
            <a:tailEnd type="none" len="sm" w="sm"/>
          </a:ln>
        </p:spPr>
      </p:sp>
      <p:sp>
        <p:nvSpPr>
          <p:cNvPr name="Freeform 6" id="6"/>
          <p:cNvSpPr/>
          <p:nvPr/>
        </p:nvSpPr>
        <p:spPr>
          <a:xfrm flipH="false" flipV="false" rot="0">
            <a:off x="8653759" y="1199467"/>
            <a:ext cx="1679997" cy="249900"/>
          </a:xfrm>
          <a:custGeom>
            <a:avLst/>
            <a:gdLst/>
            <a:ahLst/>
            <a:cxnLst/>
            <a:rect r="r" b="b" t="t" l="l"/>
            <a:pathLst>
              <a:path h="249900" w="1679997">
                <a:moveTo>
                  <a:pt x="0" y="0"/>
                </a:moveTo>
                <a:lnTo>
                  <a:pt x="1679998" y="0"/>
                </a:lnTo>
                <a:lnTo>
                  <a:pt x="1679998" y="249899"/>
                </a:lnTo>
                <a:lnTo>
                  <a:pt x="0" y="24989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8304001" y="9779623"/>
            <a:ext cx="1679997" cy="249900"/>
          </a:xfrm>
          <a:custGeom>
            <a:avLst/>
            <a:gdLst/>
            <a:ahLst/>
            <a:cxnLst/>
            <a:rect r="r" b="b" t="t" l="l"/>
            <a:pathLst>
              <a:path h="249900" w="1679997">
                <a:moveTo>
                  <a:pt x="0" y="0"/>
                </a:moveTo>
                <a:lnTo>
                  <a:pt x="1679998" y="0"/>
                </a:lnTo>
                <a:lnTo>
                  <a:pt x="1679998" y="249899"/>
                </a:lnTo>
                <a:lnTo>
                  <a:pt x="0" y="24989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sp>
        <p:nvSpPr>
          <p:cNvPr name="TextBox 2" id="2"/>
          <p:cNvSpPr txBox="true"/>
          <p:nvPr/>
        </p:nvSpPr>
        <p:spPr>
          <a:xfrm rot="0">
            <a:off x="3442710" y="3369664"/>
            <a:ext cx="11402580" cy="3185722"/>
          </a:xfrm>
          <a:prstGeom prst="rect">
            <a:avLst/>
          </a:prstGeom>
        </p:spPr>
        <p:txBody>
          <a:bodyPr anchor="t" rtlCol="false" tIns="0" lIns="0" bIns="0" rIns="0">
            <a:spAutoFit/>
          </a:bodyPr>
          <a:lstStyle/>
          <a:p>
            <a:pPr algn="ctr" marL="0" indent="0" lvl="0">
              <a:lnSpc>
                <a:spcPts val="26009"/>
              </a:lnSpc>
              <a:spcBef>
                <a:spcPct val="0"/>
              </a:spcBef>
            </a:pPr>
            <a:r>
              <a:rPr lang="en-US" b="true" sz="18577" i="true">
                <a:solidFill>
                  <a:srgbClr val="0F4662"/>
                </a:solidFill>
                <a:latin typeface="Cormorant Garamond Bold Italics"/>
                <a:ea typeface="Cormorant Garamond Bold Italics"/>
                <a:cs typeface="Cormorant Garamond Bold Italics"/>
                <a:sym typeface="Cormorant Garamond Bold Italics"/>
              </a:rPr>
              <a:t>Thank you</a:t>
            </a:r>
          </a:p>
        </p:txBody>
      </p:sp>
      <p:sp>
        <p:nvSpPr>
          <p:cNvPr name="AutoShape 3" id="3"/>
          <p:cNvSpPr/>
          <p:nvPr/>
        </p:nvSpPr>
        <p:spPr>
          <a:xfrm>
            <a:off x="5897880" y="2215083"/>
            <a:ext cx="6492240" cy="0"/>
          </a:xfrm>
          <a:prstGeom prst="line">
            <a:avLst/>
          </a:prstGeom>
          <a:ln cap="flat" w="76200">
            <a:solidFill>
              <a:srgbClr val="0F4662"/>
            </a:solidFill>
            <a:prstDash val="solid"/>
            <a:headEnd type="none" len="sm" w="sm"/>
            <a:tailEnd type="none" len="sm" w="sm"/>
          </a:ln>
        </p:spPr>
      </p:sp>
      <p:sp>
        <p:nvSpPr>
          <p:cNvPr name="Freeform 4" id="4"/>
          <p:cNvSpPr/>
          <p:nvPr/>
        </p:nvSpPr>
        <p:spPr>
          <a:xfrm flipH="false" flipV="false" rot="0">
            <a:off x="8304001" y="1116666"/>
            <a:ext cx="1679997" cy="249900"/>
          </a:xfrm>
          <a:custGeom>
            <a:avLst/>
            <a:gdLst/>
            <a:ahLst/>
            <a:cxnLst/>
            <a:rect r="r" b="b" t="t" l="l"/>
            <a:pathLst>
              <a:path h="249900" w="1679997">
                <a:moveTo>
                  <a:pt x="0" y="0"/>
                </a:moveTo>
                <a:lnTo>
                  <a:pt x="1679998" y="0"/>
                </a:lnTo>
                <a:lnTo>
                  <a:pt x="1679998" y="249899"/>
                </a:lnTo>
                <a:lnTo>
                  <a:pt x="0" y="24989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AutoShape 5" id="5"/>
          <p:cNvSpPr/>
          <p:nvPr/>
        </p:nvSpPr>
        <p:spPr>
          <a:xfrm>
            <a:off x="5897880" y="8159883"/>
            <a:ext cx="6492240" cy="0"/>
          </a:xfrm>
          <a:prstGeom prst="line">
            <a:avLst/>
          </a:prstGeom>
          <a:ln cap="flat" w="76200">
            <a:solidFill>
              <a:srgbClr val="0F4662"/>
            </a:solidFill>
            <a:prstDash val="solid"/>
            <a:headEnd type="none" len="sm" w="sm"/>
            <a:tailEnd type="none" len="sm" w="sm"/>
          </a:ln>
        </p:spPr>
      </p:sp>
      <p:sp>
        <p:nvSpPr>
          <p:cNvPr name="Freeform 6" id="6"/>
          <p:cNvSpPr/>
          <p:nvPr/>
        </p:nvSpPr>
        <p:spPr>
          <a:xfrm flipH="false" flipV="false" rot="0">
            <a:off x="8304001" y="9008400"/>
            <a:ext cx="1679997" cy="249900"/>
          </a:xfrm>
          <a:custGeom>
            <a:avLst/>
            <a:gdLst/>
            <a:ahLst/>
            <a:cxnLst/>
            <a:rect r="r" b="b" t="t" l="l"/>
            <a:pathLst>
              <a:path h="249900" w="1679997">
                <a:moveTo>
                  <a:pt x="0" y="0"/>
                </a:moveTo>
                <a:lnTo>
                  <a:pt x="1679998" y="0"/>
                </a:lnTo>
                <a:lnTo>
                  <a:pt x="1679998" y="249900"/>
                </a:lnTo>
                <a:lnTo>
                  <a:pt x="0" y="2499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sp>
        <p:nvSpPr>
          <p:cNvPr name="TextBox 2" id="2"/>
          <p:cNvSpPr txBox="true"/>
          <p:nvPr/>
        </p:nvSpPr>
        <p:spPr>
          <a:xfrm rot="0">
            <a:off x="2737161" y="3488494"/>
            <a:ext cx="13197431" cy="3463396"/>
          </a:xfrm>
          <a:prstGeom prst="rect">
            <a:avLst/>
          </a:prstGeom>
        </p:spPr>
        <p:txBody>
          <a:bodyPr anchor="t" rtlCol="false" tIns="0" lIns="0" bIns="0" rIns="0">
            <a:spAutoFit/>
          </a:bodyPr>
          <a:lstStyle/>
          <a:p>
            <a:pPr algn="ctr">
              <a:lnSpc>
                <a:spcPts val="6982"/>
              </a:lnSpc>
            </a:pPr>
            <a:r>
              <a:rPr lang="en-US" sz="4107">
                <a:solidFill>
                  <a:srgbClr val="0F4662"/>
                </a:solidFill>
                <a:latin typeface="Quicksand"/>
                <a:ea typeface="Quicksand"/>
                <a:cs typeface="Quicksand"/>
                <a:sym typeface="Quicksand"/>
              </a:rPr>
              <a:t>Our project proposes a new optimized GDI-based DFF</a:t>
            </a:r>
          </a:p>
          <a:p>
            <a:pPr algn="ctr" marL="0" indent="0" lvl="0">
              <a:lnSpc>
                <a:spcPts val="6982"/>
              </a:lnSpc>
            </a:pPr>
            <a:r>
              <a:rPr lang="en-US" sz="4107">
                <a:solidFill>
                  <a:srgbClr val="0F4662"/>
                </a:solidFill>
                <a:latin typeface="Quicksand"/>
                <a:ea typeface="Quicksand"/>
                <a:cs typeface="Quicksand"/>
                <a:sym typeface="Quicksand"/>
              </a:rPr>
              <a:t>design that addresses these issues. The design is analyzed andcompared with conventional CMOS DFFs using simulation in a 22nm CMOS process.</a:t>
            </a:r>
          </a:p>
        </p:txBody>
      </p:sp>
      <p:sp>
        <p:nvSpPr>
          <p:cNvPr name="AutoShape 3" id="3"/>
          <p:cNvSpPr/>
          <p:nvPr/>
        </p:nvSpPr>
        <p:spPr>
          <a:xfrm>
            <a:off x="5897880" y="2516101"/>
            <a:ext cx="6492240" cy="0"/>
          </a:xfrm>
          <a:prstGeom prst="line">
            <a:avLst/>
          </a:prstGeom>
          <a:ln cap="flat" w="76200">
            <a:solidFill>
              <a:srgbClr val="0F4662"/>
            </a:solidFill>
            <a:prstDash val="solid"/>
            <a:headEnd type="none" len="sm" w="sm"/>
            <a:tailEnd type="none" len="sm" w="sm"/>
          </a:ln>
        </p:spPr>
      </p:sp>
      <p:sp>
        <p:nvSpPr>
          <p:cNvPr name="AutoShape 4" id="4"/>
          <p:cNvSpPr/>
          <p:nvPr/>
        </p:nvSpPr>
        <p:spPr>
          <a:xfrm>
            <a:off x="5897880" y="8114782"/>
            <a:ext cx="6492240" cy="0"/>
          </a:xfrm>
          <a:prstGeom prst="line">
            <a:avLst/>
          </a:prstGeom>
          <a:ln cap="flat" w="76200">
            <a:solidFill>
              <a:srgbClr val="0F4662"/>
            </a:solidFill>
            <a:prstDash val="solid"/>
            <a:headEnd type="none" len="sm" w="sm"/>
            <a:tailEnd type="none" len="sm" w="sm"/>
          </a:ln>
        </p:spPr>
      </p:sp>
      <p:sp>
        <p:nvSpPr>
          <p:cNvPr name="Freeform 5" id="5"/>
          <p:cNvSpPr/>
          <p:nvPr/>
        </p:nvSpPr>
        <p:spPr>
          <a:xfrm flipH="false" flipV="false" rot="0">
            <a:off x="8304001" y="1417684"/>
            <a:ext cx="1679997" cy="249900"/>
          </a:xfrm>
          <a:custGeom>
            <a:avLst/>
            <a:gdLst/>
            <a:ahLst/>
            <a:cxnLst/>
            <a:rect r="r" b="b" t="t" l="l"/>
            <a:pathLst>
              <a:path h="249900" w="1679997">
                <a:moveTo>
                  <a:pt x="0" y="0"/>
                </a:moveTo>
                <a:lnTo>
                  <a:pt x="1679998" y="0"/>
                </a:lnTo>
                <a:lnTo>
                  <a:pt x="1679998" y="249899"/>
                </a:lnTo>
                <a:lnTo>
                  <a:pt x="0" y="24989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6" id="6"/>
          <p:cNvSpPr txBox="true"/>
          <p:nvPr/>
        </p:nvSpPr>
        <p:spPr>
          <a:xfrm rot="0">
            <a:off x="1028700" y="599709"/>
            <a:ext cx="8048163" cy="1085215"/>
          </a:xfrm>
          <a:prstGeom prst="rect">
            <a:avLst/>
          </a:prstGeom>
        </p:spPr>
        <p:txBody>
          <a:bodyPr anchor="t" rtlCol="false" tIns="0" lIns="0" bIns="0" rIns="0">
            <a:spAutoFit/>
          </a:bodyPr>
          <a:lstStyle/>
          <a:p>
            <a:pPr algn="l" marL="0" indent="0" lvl="0">
              <a:lnSpc>
                <a:spcPts val="8959"/>
              </a:lnSpc>
              <a:spcBef>
                <a:spcPct val="0"/>
              </a:spcBef>
            </a:pPr>
            <a:r>
              <a:rPr lang="en-US" b="true" sz="6399" i="true">
                <a:solidFill>
                  <a:srgbClr val="0F4662"/>
                </a:solidFill>
                <a:latin typeface="Cormorant Garamond Bold Italics"/>
                <a:ea typeface="Cormorant Garamond Bold Italics"/>
                <a:cs typeface="Cormorant Garamond Bold Italics"/>
                <a:sym typeface="Cormorant Garamond Bold Italics"/>
              </a:rPr>
              <a:t>Introduction</a:t>
            </a:r>
          </a:p>
        </p:txBody>
      </p:sp>
      <p:sp>
        <p:nvSpPr>
          <p:cNvPr name="Freeform 7" id="7"/>
          <p:cNvSpPr/>
          <p:nvPr/>
        </p:nvSpPr>
        <p:spPr>
          <a:xfrm flipH="false" flipV="false" rot="0">
            <a:off x="8304001" y="8963300"/>
            <a:ext cx="1679997" cy="249900"/>
          </a:xfrm>
          <a:custGeom>
            <a:avLst/>
            <a:gdLst/>
            <a:ahLst/>
            <a:cxnLst/>
            <a:rect r="r" b="b" t="t" l="l"/>
            <a:pathLst>
              <a:path h="249900" w="1679997">
                <a:moveTo>
                  <a:pt x="0" y="0"/>
                </a:moveTo>
                <a:lnTo>
                  <a:pt x="1679998" y="0"/>
                </a:lnTo>
                <a:lnTo>
                  <a:pt x="1679998" y="249900"/>
                </a:lnTo>
                <a:lnTo>
                  <a:pt x="0" y="2499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grpSp>
        <p:nvGrpSpPr>
          <p:cNvPr name="Group 2" id="2"/>
          <p:cNvGrpSpPr/>
          <p:nvPr/>
        </p:nvGrpSpPr>
        <p:grpSpPr>
          <a:xfrm rot="0">
            <a:off x="13660651" y="0"/>
            <a:ext cx="4627349" cy="10287000"/>
            <a:chOff x="0" y="0"/>
            <a:chExt cx="1218726" cy="2709333"/>
          </a:xfrm>
        </p:grpSpPr>
        <p:sp>
          <p:nvSpPr>
            <p:cNvPr name="Freeform 3" id="3"/>
            <p:cNvSpPr/>
            <p:nvPr/>
          </p:nvSpPr>
          <p:spPr>
            <a:xfrm flipH="false" flipV="false" rot="0">
              <a:off x="0" y="0"/>
              <a:ext cx="1218726" cy="2709333"/>
            </a:xfrm>
            <a:custGeom>
              <a:avLst/>
              <a:gdLst/>
              <a:ahLst/>
              <a:cxnLst/>
              <a:rect r="r" b="b" t="t" l="l"/>
              <a:pathLst>
                <a:path h="2709333" w="1218726">
                  <a:moveTo>
                    <a:pt x="0" y="0"/>
                  </a:moveTo>
                  <a:lnTo>
                    <a:pt x="1218726" y="0"/>
                  </a:lnTo>
                  <a:lnTo>
                    <a:pt x="1218726" y="2709333"/>
                  </a:lnTo>
                  <a:lnTo>
                    <a:pt x="0" y="2709333"/>
                  </a:lnTo>
                  <a:close/>
                </a:path>
              </a:pathLst>
            </a:custGeom>
            <a:solidFill>
              <a:srgbClr val="7994A0"/>
            </a:solidFill>
          </p:spPr>
        </p:sp>
        <p:sp>
          <p:nvSpPr>
            <p:cNvPr name="TextBox 4" id="4"/>
            <p:cNvSpPr txBox="true"/>
            <p:nvPr/>
          </p:nvSpPr>
          <p:spPr>
            <a:xfrm>
              <a:off x="0" y="-123825"/>
              <a:ext cx="1218726" cy="2833158"/>
            </a:xfrm>
            <a:prstGeom prst="rect">
              <a:avLst/>
            </a:prstGeom>
          </p:spPr>
          <p:txBody>
            <a:bodyPr anchor="ctr" rtlCol="false" tIns="50800" lIns="50800" bIns="50800" rIns="50800"/>
            <a:lstStyle/>
            <a:p>
              <a:pPr algn="ctr">
                <a:lnSpc>
                  <a:spcPts val="4079"/>
                </a:lnSpc>
              </a:pPr>
            </a:p>
          </p:txBody>
        </p:sp>
      </p:grpSp>
      <p:sp>
        <p:nvSpPr>
          <p:cNvPr name="Freeform 5" id="5"/>
          <p:cNvSpPr/>
          <p:nvPr/>
        </p:nvSpPr>
        <p:spPr>
          <a:xfrm flipH="false" flipV="false" rot="0">
            <a:off x="1222013" y="1406241"/>
            <a:ext cx="12055465" cy="8212785"/>
          </a:xfrm>
          <a:custGeom>
            <a:avLst/>
            <a:gdLst/>
            <a:ahLst/>
            <a:cxnLst/>
            <a:rect r="r" b="b" t="t" l="l"/>
            <a:pathLst>
              <a:path h="8212785" w="12055465">
                <a:moveTo>
                  <a:pt x="0" y="0"/>
                </a:moveTo>
                <a:lnTo>
                  <a:pt x="12055465" y="0"/>
                </a:lnTo>
                <a:lnTo>
                  <a:pt x="12055465" y="8212785"/>
                </a:lnTo>
                <a:lnTo>
                  <a:pt x="0" y="8212785"/>
                </a:lnTo>
                <a:lnTo>
                  <a:pt x="0" y="0"/>
                </a:lnTo>
                <a:close/>
              </a:path>
            </a:pathLst>
          </a:custGeom>
          <a:blipFill>
            <a:blip r:embed="rId2"/>
            <a:stretch>
              <a:fillRect l="0" t="0" r="0" b="0"/>
            </a:stretch>
          </a:blipFill>
        </p:spPr>
      </p:sp>
      <p:sp>
        <p:nvSpPr>
          <p:cNvPr name="TextBox 6" id="6"/>
          <p:cNvSpPr txBox="true"/>
          <p:nvPr/>
        </p:nvSpPr>
        <p:spPr>
          <a:xfrm rot="0">
            <a:off x="476373" y="114252"/>
            <a:ext cx="5702843" cy="1085215"/>
          </a:xfrm>
          <a:prstGeom prst="rect">
            <a:avLst/>
          </a:prstGeom>
        </p:spPr>
        <p:txBody>
          <a:bodyPr anchor="t" rtlCol="false" tIns="0" lIns="0" bIns="0" rIns="0">
            <a:spAutoFit/>
          </a:bodyPr>
          <a:lstStyle/>
          <a:p>
            <a:pPr algn="l" marL="0" indent="0" lvl="0">
              <a:lnSpc>
                <a:spcPts val="8959"/>
              </a:lnSpc>
              <a:spcBef>
                <a:spcPct val="0"/>
              </a:spcBef>
            </a:pPr>
            <a:r>
              <a:rPr lang="en-US" b="true" sz="6399" i="true">
                <a:solidFill>
                  <a:srgbClr val="0F4662"/>
                </a:solidFill>
                <a:latin typeface="Cormorant Garamond Bold Italics"/>
                <a:ea typeface="Cormorant Garamond Bold Italics"/>
                <a:cs typeface="Cormorant Garamond Bold Italics"/>
                <a:sym typeface="Cormorant Garamond Bold Italics"/>
              </a:rPr>
              <a:t>CMOS N-Latch</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grpSp>
        <p:nvGrpSpPr>
          <p:cNvPr name="Group 2" id="2"/>
          <p:cNvGrpSpPr/>
          <p:nvPr/>
        </p:nvGrpSpPr>
        <p:grpSpPr>
          <a:xfrm rot="0">
            <a:off x="13660651" y="0"/>
            <a:ext cx="4627349" cy="10287000"/>
            <a:chOff x="0" y="0"/>
            <a:chExt cx="1218726" cy="2709333"/>
          </a:xfrm>
        </p:grpSpPr>
        <p:sp>
          <p:nvSpPr>
            <p:cNvPr name="Freeform 3" id="3"/>
            <p:cNvSpPr/>
            <p:nvPr/>
          </p:nvSpPr>
          <p:spPr>
            <a:xfrm flipH="false" flipV="false" rot="0">
              <a:off x="0" y="0"/>
              <a:ext cx="1218726" cy="2709333"/>
            </a:xfrm>
            <a:custGeom>
              <a:avLst/>
              <a:gdLst/>
              <a:ahLst/>
              <a:cxnLst/>
              <a:rect r="r" b="b" t="t" l="l"/>
              <a:pathLst>
                <a:path h="2709333" w="1218726">
                  <a:moveTo>
                    <a:pt x="0" y="0"/>
                  </a:moveTo>
                  <a:lnTo>
                    <a:pt x="1218726" y="0"/>
                  </a:lnTo>
                  <a:lnTo>
                    <a:pt x="1218726" y="2709333"/>
                  </a:lnTo>
                  <a:lnTo>
                    <a:pt x="0" y="2709333"/>
                  </a:lnTo>
                  <a:close/>
                </a:path>
              </a:pathLst>
            </a:custGeom>
            <a:solidFill>
              <a:srgbClr val="7994A0"/>
            </a:solidFill>
          </p:spPr>
        </p:sp>
        <p:sp>
          <p:nvSpPr>
            <p:cNvPr name="TextBox 4" id="4"/>
            <p:cNvSpPr txBox="true"/>
            <p:nvPr/>
          </p:nvSpPr>
          <p:spPr>
            <a:xfrm>
              <a:off x="0" y="-123825"/>
              <a:ext cx="1218726" cy="2833158"/>
            </a:xfrm>
            <a:prstGeom prst="rect">
              <a:avLst/>
            </a:prstGeom>
          </p:spPr>
          <p:txBody>
            <a:bodyPr anchor="ctr" rtlCol="false" tIns="50800" lIns="50800" bIns="50800" rIns="50800"/>
            <a:lstStyle/>
            <a:p>
              <a:pPr algn="ctr">
                <a:lnSpc>
                  <a:spcPts val="4079"/>
                </a:lnSpc>
              </a:pPr>
            </a:p>
          </p:txBody>
        </p:sp>
      </p:grpSp>
      <p:sp>
        <p:nvSpPr>
          <p:cNvPr name="Freeform 5" id="5"/>
          <p:cNvSpPr/>
          <p:nvPr/>
        </p:nvSpPr>
        <p:spPr>
          <a:xfrm flipH="false" flipV="false" rot="0">
            <a:off x="901047" y="2316954"/>
            <a:ext cx="11968637" cy="6074083"/>
          </a:xfrm>
          <a:custGeom>
            <a:avLst/>
            <a:gdLst/>
            <a:ahLst/>
            <a:cxnLst/>
            <a:rect r="r" b="b" t="t" l="l"/>
            <a:pathLst>
              <a:path h="6074083" w="11968637">
                <a:moveTo>
                  <a:pt x="0" y="0"/>
                </a:moveTo>
                <a:lnTo>
                  <a:pt x="11968636" y="0"/>
                </a:lnTo>
                <a:lnTo>
                  <a:pt x="11968636" y="6074083"/>
                </a:lnTo>
                <a:lnTo>
                  <a:pt x="0" y="6074083"/>
                </a:lnTo>
                <a:lnTo>
                  <a:pt x="0" y="0"/>
                </a:lnTo>
                <a:close/>
              </a:path>
            </a:pathLst>
          </a:custGeom>
          <a:blipFill>
            <a:blip r:embed="rId2"/>
            <a:stretch>
              <a:fillRect l="0" t="0" r="0" b="0"/>
            </a:stretch>
          </a:blipFill>
        </p:spPr>
      </p:sp>
      <p:sp>
        <p:nvSpPr>
          <p:cNvPr name="TextBox 6" id="6"/>
          <p:cNvSpPr txBox="true"/>
          <p:nvPr/>
        </p:nvSpPr>
        <p:spPr>
          <a:xfrm rot="0">
            <a:off x="476373" y="114252"/>
            <a:ext cx="8315741" cy="1085215"/>
          </a:xfrm>
          <a:prstGeom prst="rect">
            <a:avLst/>
          </a:prstGeom>
        </p:spPr>
        <p:txBody>
          <a:bodyPr anchor="t" rtlCol="false" tIns="0" lIns="0" bIns="0" rIns="0">
            <a:spAutoFit/>
          </a:bodyPr>
          <a:lstStyle/>
          <a:p>
            <a:pPr algn="l" marL="0" indent="0" lvl="0">
              <a:lnSpc>
                <a:spcPts val="8959"/>
              </a:lnSpc>
              <a:spcBef>
                <a:spcPct val="0"/>
              </a:spcBef>
            </a:pPr>
            <a:r>
              <a:rPr lang="en-US" b="true" sz="6399" i="true">
                <a:solidFill>
                  <a:srgbClr val="0F4662"/>
                </a:solidFill>
                <a:latin typeface="Cormorant Garamond Bold Italics"/>
                <a:ea typeface="Cormorant Garamond Bold Italics"/>
                <a:cs typeface="Cormorant Garamond Bold Italics"/>
                <a:sym typeface="Cormorant Garamond Bold Italics"/>
              </a:rPr>
              <a:t>CMOS DFF Schematic</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grpSp>
        <p:nvGrpSpPr>
          <p:cNvPr name="Group 2" id="2"/>
          <p:cNvGrpSpPr/>
          <p:nvPr/>
        </p:nvGrpSpPr>
        <p:grpSpPr>
          <a:xfrm rot="0">
            <a:off x="16146121" y="0"/>
            <a:ext cx="2141879" cy="10287000"/>
            <a:chOff x="0" y="0"/>
            <a:chExt cx="564116" cy="2709333"/>
          </a:xfrm>
        </p:grpSpPr>
        <p:sp>
          <p:nvSpPr>
            <p:cNvPr name="Freeform 3" id="3"/>
            <p:cNvSpPr/>
            <p:nvPr/>
          </p:nvSpPr>
          <p:spPr>
            <a:xfrm flipH="false" flipV="false" rot="0">
              <a:off x="0" y="0"/>
              <a:ext cx="564116" cy="2709333"/>
            </a:xfrm>
            <a:custGeom>
              <a:avLst/>
              <a:gdLst/>
              <a:ahLst/>
              <a:cxnLst/>
              <a:rect r="r" b="b" t="t" l="l"/>
              <a:pathLst>
                <a:path h="2709333" w="564116">
                  <a:moveTo>
                    <a:pt x="0" y="0"/>
                  </a:moveTo>
                  <a:lnTo>
                    <a:pt x="564116" y="0"/>
                  </a:lnTo>
                  <a:lnTo>
                    <a:pt x="564116" y="2709333"/>
                  </a:lnTo>
                  <a:lnTo>
                    <a:pt x="0" y="2709333"/>
                  </a:lnTo>
                  <a:close/>
                </a:path>
              </a:pathLst>
            </a:custGeom>
            <a:solidFill>
              <a:srgbClr val="7994A0"/>
            </a:solidFill>
          </p:spPr>
        </p:sp>
        <p:sp>
          <p:nvSpPr>
            <p:cNvPr name="TextBox 4" id="4"/>
            <p:cNvSpPr txBox="true"/>
            <p:nvPr/>
          </p:nvSpPr>
          <p:spPr>
            <a:xfrm>
              <a:off x="0" y="-123825"/>
              <a:ext cx="564116" cy="2833158"/>
            </a:xfrm>
            <a:prstGeom prst="rect">
              <a:avLst/>
            </a:prstGeom>
          </p:spPr>
          <p:txBody>
            <a:bodyPr anchor="ctr" rtlCol="false" tIns="50800" lIns="50800" bIns="50800" rIns="50800"/>
            <a:lstStyle/>
            <a:p>
              <a:pPr algn="ctr">
                <a:lnSpc>
                  <a:spcPts val="4079"/>
                </a:lnSpc>
              </a:pPr>
            </a:p>
          </p:txBody>
        </p:sp>
      </p:grpSp>
      <p:sp>
        <p:nvSpPr>
          <p:cNvPr name="Freeform 5" id="5"/>
          <p:cNvSpPr/>
          <p:nvPr/>
        </p:nvSpPr>
        <p:spPr>
          <a:xfrm flipH="false" flipV="false" rot="0">
            <a:off x="476373" y="1874512"/>
            <a:ext cx="15520417" cy="6537976"/>
          </a:xfrm>
          <a:custGeom>
            <a:avLst/>
            <a:gdLst/>
            <a:ahLst/>
            <a:cxnLst/>
            <a:rect r="r" b="b" t="t" l="l"/>
            <a:pathLst>
              <a:path h="6537976" w="15520417">
                <a:moveTo>
                  <a:pt x="0" y="0"/>
                </a:moveTo>
                <a:lnTo>
                  <a:pt x="15520418" y="0"/>
                </a:lnTo>
                <a:lnTo>
                  <a:pt x="15520418" y="6537976"/>
                </a:lnTo>
                <a:lnTo>
                  <a:pt x="0" y="6537976"/>
                </a:lnTo>
                <a:lnTo>
                  <a:pt x="0" y="0"/>
                </a:lnTo>
                <a:close/>
              </a:path>
            </a:pathLst>
          </a:custGeom>
          <a:blipFill>
            <a:blip r:embed="rId2"/>
            <a:stretch>
              <a:fillRect l="0" t="0" r="0" b="0"/>
            </a:stretch>
          </a:blipFill>
        </p:spPr>
      </p:sp>
      <p:sp>
        <p:nvSpPr>
          <p:cNvPr name="TextBox 6" id="6"/>
          <p:cNvSpPr txBox="true"/>
          <p:nvPr/>
        </p:nvSpPr>
        <p:spPr>
          <a:xfrm rot="0">
            <a:off x="476373" y="114252"/>
            <a:ext cx="10307346" cy="1085215"/>
          </a:xfrm>
          <a:prstGeom prst="rect">
            <a:avLst/>
          </a:prstGeom>
        </p:spPr>
        <p:txBody>
          <a:bodyPr anchor="t" rtlCol="false" tIns="0" lIns="0" bIns="0" rIns="0">
            <a:spAutoFit/>
          </a:bodyPr>
          <a:lstStyle/>
          <a:p>
            <a:pPr algn="l" marL="0" indent="0" lvl="0">
              <a:lnSpc>
                <a:spcPts val="8959"/>
              </a:lnSpc>
              <a:spcBef>
                <a:spcPct val="0"/>
              </a:spcBef>
            </a:pPr>
            <a:r>
              <a:rPr lang="en-US" b="true" sz="6399" i="true">
                <a:solidFill>
                  <a:srgbClr val="0F4662"/>
                </a:solidFill>
                <a:latin typeface="Cormorant Garamond Bold Italics"/>
                <a:ea typeface="Cormorant Garamond Bold Italics"/>
                <a:cs typeface="Cormorant Garamond Bold Italics"/>
                <a:sym typeface="Cormorant Garamond Bold Italics"/>
              </a:rPr>
              <a:t>CMOS DFF Schematic Simulation</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grpSp>
        <p:nvGrpSpPr>
          <p:cNvPr name="Group 2" id="2"/>
          <p:cNvGrpSpPr/>
          <p:nvPr/>
        </p:nvGrpSpPr>
        <p:grpSpPr>
          <a:xfrm rot="0">
            <a:off x="13660651" y="0"/>
            <a:ext cx="4627349" cy="10287000"/>
            <a:chOff x="0" y="0"/>
            <a:chExt cx="1218726" cy="2709333"/>
          </a:xfrm>
        </p:grpSpPr>
        <p:sp>
          <p:nvSpPr>
            <p:cNvPr name="Freeform 3" id="3"/>
            <p:cNvSpPr/>
            <p:nvPr/>
          </p:nvSpPr>
          <p:spPr>
            <a:xfrm flipH="false" flipV="false" rot="0">
              <a:off x="0" y="0"/>
              <a:ext cx="1218726" cy="2709333"/>
            </a:xfrm>
            <a:custGeom>
              <a:avLst/>
              <a:gdLst/>
              <a:ahLst/>
              <a:cxnLst/>
              <a:rect r="r" b="b" t="t" l="l"/>
              <a:pathLst>
                <a:path h="2709333" w="1218726">
                  <a:moveTo>
                    <a:pt x="0" y="0"/>
                  </a:moveTo>
                  <a:lnTo>
                    <a:pt x="1218726" y="0"/>
                  </a:lnTo>
                  <a:lnTo>
                    <a:pt x="1218726" y="2709333"/>
                  </a:lnTo>
                  <a:lnTo>
                    <a:pt x="0" y="2709333"/>
                  </a:lnTo>
                  <a:close/>
                </a:path>
              </a:pathLst>
            </a:custGeom>
            <a:solidFill>
              <a:srgbClr val="7994A0"/>
            </a:solidFill>
          </p:spPr>
        </p:sp>
        <p:sp>
          <p:nvSpPr>
            <p:cNvPr name="TextBox 4" id="4"/>
            <p:cNvSpPr txBox="true"/>
            <p:nvPr/>
          </p:nvSpPr>
          <p:spPr>
            <a:xfrm>
              <a:off x="0" y="-123825"/>
              <a:ext cx="1218726" cy="2833158"/>
            </a:xfrm>
            <a:prstGeom prst="rect">
              <a:avLst/>
            </a:prstGeom>
          </p:spPr>
          <p:txBody>
            <a:bodyPr anchor="ctr" rtlCol="false" tIns="50800" lIns="50800" bIns="50800" rIns="50800"/>
            <a:lstStyle/>
            <a:p>
              <a:pPr algn="ctr">
                <a:lnSpc>
                  <a:spcPts val="4079"/>
                </a:lnSpc>
              </a:pPr>
            </a:p>
          </p:txBody>
        </p:sp>
      </p:grpSp>
      <p:sp>
        <p:nvSpPr>
          <p:cNvPr name="Freeform 5" id="5"/>
          <p:cNvSpPr/>
          <p:nvPr/>
        </p:nvSpPr>
        <p:spPr>
          <a:xfrm flipH="false" flipV="false" rot="0">
            <a:off x="-28603" y="1684924"/>
            <a:ext cx="13689254" cy="7956879"/>
          </a:xfrm>
          <a:custGeom>
            <a:avLst/>
            <a:gdLst/>
            <a:ahLst/>
            <a:cxnLst/>
            <a:rect r="r" b="b" t="t" l="l"/>
            <a:pathLst>
              <a:path h="7956879" w="13689254">
                <a:moveTo>
                  <a:pt x="0" y="0"/>
                </a:moveTo>
                <a:lnTo>
                  <a:pt x="13689254" y="0"/>
                </a:lnTo>
                <a:lnTo>
                  <a:pt x="13689254" y="7956879"/>
                </a:lnTo>
                <a:lnTo>
                  <a:pt x="0" y="7956879"/>
                </a:lnTo>
                <a:lnTo>
                  <a:pt x="0" y="0"/>
                </a:lnTo>
                <a:close/>
              </a:path>
            </a:pathLst>
          </a:custGeom>
          <a:blipFill>
            <a:blip r:embed="rId2"/>
            <a:stretch>
              <a:fillRect l="0" t="0" r="0" b="0"/>
            </a:stretch>
          </a:blipFill>
        </p:spPr>
      </p:sp>
      <p:sp>
        <p:nvSpPr>
          <p:cNvPr name="TextBox 6" id="6"/>
          <p:cNvSpPr txBox="true"/>
          <p:nvPr/>
        </p:nvSpPr>
        <p:spPr>
          <a:xfrm rot="0">
            <a:off x="476373" y="114252"/>
            <a:ext cx="5840925" cy="1085215"/>
          </a:xfrm>
          <a:prstGeom prst="rect">
            <a:avLst/>
          </a:prstGeom>
        </p:spPr>
        <p:txBody>
          <a:bodyPr anchor="t" rtlCol="false" tIns="0" lIns="0" bIns="0" rIns="0">
            <a:spAutoFit/>
          </a:bodyPr>
          <a:lstStyle/>
          <a:p>
            <a:pPr algn="l" marL="0" indent="0" lvl="0">
              <a:lnSpc>
                <a:spcPts val="8959"/>
              </a:lnSpc>
              <a:spcBef>
                <a:spcPct val="0"/>
              </a:spcBef>
            </a:pPr>
            <a:r>
              <a:rPr lang="en-US" b="true" sz="6399" i="true">
                <a:solidFill>
                  <a:srgbClr val="0F4662"/>
                </a:solidFill>
                <a:latin typeface="Cormorant Garamond Bold Italics"/>
                <a:ea typeface="Cormorant Garamond Bold Italics"/>
                <a:cs typeface="Cormorant Garamond Bold Italics"/>
                <a:sym typeface="Cormorant Garamond Bold Italics"/>
              </a:rPr>
              <a:t>CMOS DFF Layout</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grpSp>
        <p:nvGrpSpPr>
          <p:cNvPr name="Group 2" id="2"/>
          <p:cNvGrpSpPr/>
          <p:nvPr/>
        </p:nvGrpSpPr>
        <p:grpSpPr>
          <a:xfrm rot="0">
            <a:off x="16146121" y="0"/>
            <a:ext cx="2141879" cy="10287000"/>
            <a:chOff x="0" y="0"/>
            <a:chExt cx="564116" cy="2709333"/>
          </a:xfrm>
        </p:grpSpPr>
        <p:sp>
          <p:nvSpPr>
            <p:cNvPr name="Freeform 3" id="3"/>
            <p:cNvSpPr/>
            <p:nvPr/>
          </p:nvSpPr>
          <p:spPr>
            <a:xfrm flipH="false" flipV="false" rot="0">
              <a:off x="0" y="0"/>
              <a:ext cx="564116" cy="2709333"/>
            </a:xfrm>
            <a:custGeom>
              <a:avLst/>
              <a:gdLst/>
              <a:ahLst/>
              <a:cxnLst/>
              <a:rect r="r" b="b" t="t" l="l"/>
              <a:pathLst>
                <a:path h="2709333" w="564116">
                  <a:moveTo>
                    <a:pt x="0" y="0"/>
                  </a:moveTo>
                  <a:lnTo>
                    <a:pt x="564116" y="0"/>
                  </a:lnTo>
                  <a:lnTo>
                    <a:pt x="564116" y="2709333"/>
                  </a:lnTo>
                  <a:lnTo>
                    <a:pt x="0" y="2709333"/>
                  </a:lnTo>
                  <a:close/>
                </a:path>
              </a:pathLst>
            </a:custGeom>
            <a:solidFill>
              <a:srgbClr val="7994A0"/>
            </a:solidFill>
          </p:spPr>
        </p:sp>
        <p:sp>
          <p:nvSpPr>
            <p:cNvPr name="TextBox 4" id="4"/>
            <p:cNvSpPr txBox="true"/>
            <p:nvPr/>
          </p:nvSpPr>
          <p:spPr>
            <a:xfrm>
              <a:off x="0" y="-123825"/>
              <a:ext cx="564116" cy="2833158"/>
            </a:xfrm>
            <a:prstGeom prst="rect">
              <a:avLst/>
            </a:prstGeom>
          </p:spPr>
          <p:txBody>
            <a:bodyPr anchor="ctr" rtlCol="false" tIns="50800" lIns="50800" bIns="50800" rIns="50800"/>
            <a:lstStyle/>
            <a:p>
              <a:pPr algn="ctr">
                <a:lnSpc>
                  <a:spcPts val="4079"/>
                </a:lnSpc>
              </a:pPr>
            </a:p>
          </p:txBody>
        </p:sp>
      </p:grpSp>
      <p:sp>
        <p:nvSpPr>
          <p:cNvPr name="Freeform 5" id="5"/>
          <p:cNvSpPr/>
          <p:nvPr/>
        </p:nvSpPr>
        <p:spPr>
          <a:xfrm flipH="false" flipV="false" rot="0">
            <a:off x="476373" y="1945606"/>
            <a:ext cx="15552066" cy="6395787"/>
          </a:xfrm>
          <a:custGeom>
            <a:avLst/>
            <a:gdLst/>
            <a:ahLst/>
            <a:cxnLst/>
            <a:rect r="r" b="b" t="t" l="l"/>
            <a:pathLst>
              <a:path h="6395787" w="15552066">
                <a:moveTo>
                  <a:pt x="0" y="0"/>
                </a:moveTo>
                <a:lnTo>
                  <a:pt x="15552067" y="0"/>
                </a:lnTo>
                <a:lnTo>
                  <a:pt x="15552067" y="6395788"/>
                </a:lnTo>
                <a:lnTo>
                  <a:pt x="0" y="6395788"/>
                </a:lnTo>
                <a:lnTo>
                  <a:pt x="0" y="0"/>
                </a:lnTo>
                <a:close/>
              </a:path>
            </a:pathLst>
          </a:custGeom>
          <a:blipFill>
            <a:blip r:embed="rId2"/>
            <a:stretch>
              <a:fillRect l="0" t="0" r="0" b="0"/>
            </a:stretch>
          </a:blipFill>
        </p:spPr>
      </p:sp>
      <p:sp>
        <p:nvSpPr>
          <p:cNvPr name="TextBox 6" id="6"/>
          <p:cNvSpPr txBox="true"/>
          <p:nvPr/>
        </p:nvSpPr>
        <p:spPr>
          <a:xfrm rot="0">
            <a:off x="476373" y="114252"/>
            <a:ext cx="9409816" cy="1085215"/>
          </a:xfrm>
          <a:prstGeom prst="rect">
            <a:avLst/>
          </a:prstGeom>
        </p:spPr>
        <p:txBody>
          <a:bodyPr anchor="t" rtlCol="false" tIns="0" lIns="0" bIns="0" rIns="0">
            <a:spAutoFit/>
          </a:bodyPr>
          <a:lstStyle/>
          <a:p>
            <a:pPr algn="l" marL="0" indent="0" lvl="0">
              <a:lnSpc>
                <a:spcPts val="8959"/>
              </a:lnSpc>
              <a:spcBef>
                <a:spcPct val="0"/>
              </a:spcBef>
            </a:pPr>
            <a:r>
              <a:rPr lang="en-US" b="true" sz="6399" i="true">
                <a:solidFill>
                  <a:srgbClr val="0F4662"/>
                </a:solidFill>
                <a:latin typeface="Cormorant Garamond Bold Italics"/>
                <a:ea typeface="Cormorant Garamond Bold Italics"/>
                <a:cs typeface="Cormorant Garamond Bold Italics"/>
                <a:sym typeface="Cormorant Garamond Bold Italics"/>
              </a:rPr>
              <a:t>CMOS DFF Layout Simulation</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grpSp>
        <p:nvGrpSpPr>
          <p:cNvPr name="Group 2" id="2"/>
          <p:cNvGrpSpPr/>
          <p:nvPr/>
        </p:nvGrpSpPr>
        <p:grpSpPr>
          <a:xfrm rot="0">
            <a:off x="13660651" y="0"/>
            <a:ext cx="4627349" cy="10287000"/>
            <a:chOff x="0" y="0"/>
            <a:chExt cx="1218726" cy="2709333"/>
          </a:xfrm>
        </p:grpSpPr>
        <p:sp>
          <p:nvSpPr>
            <p:cNvPr name="Freeform 3" id="3"/>
            <p:cNvSpPr/>
            <p:nvPr/>
          </p:nvSpPr>
          <p:spPr>
            <a:xfrm flipH="false" flipV="false" rot="0">
              <a:off x="0" y="0"/>
              <a:ext cx="1218726" cy="2709333"/>
            </a:xfrm>
            <a:custGeom>
              <a:avLst/>
              <a:gdLst/>
              <a:ahLst/>
              <a:cxnLst/>
              <a:rect r="r" b="b" t="t" l="l"/>
              <a:pathLst>
                <a:path h="2709333" w="1218726">
                  <a:moveTo>
                    <a:pt x="0" y="0"/>
                  </a:moveTo>
                  <a:lnTo>
                    <a:pt x="1218726" y="0"/>
                  </a:lnTo>
                  <a:lnTo>
                    <a:pt x="1218726" y="2709333"/>
                  </a:lnTo>
                  <a:lnTo>
                    <a:pt x="0" y="2709333"/>
                  </a:lnTo>
                  <a:close/>
                </a:path>
              </a:pathLst>
            </a:custGeom>
            <a:solidFill>
              <a:srgbClr val="7994A0"/>
            </a:solidFill>
          </p:spPr>
        </p:sp>
        <p:sp>
          <p:nvSpPr>
            <p:cNvPr name="TextBox 4" id="4"/>
            <p:cNvSpPr txBox="true"/>
            <p:nvPr/>
          </p:nvSpPr>
          <p:spPr>
            <a:xfrm>
              <a:off x="0" y="-123825"/>
              <a:ext cx="1218726" cy="2833158"/>
            </a:xfrm>
            <a:prstGeom prst="rect">
              <a:avLst/>
            </a:prstGeom>
          </p:spPr>
          <p:txBody>
            <a:bodyPr anchor="ctr" rtlCol="false" tIns="50800" lIns="50800" bIns="50800" rIns="50800"/>
            <a:lstStyle/>
            <a:p>
              <a:pPr algn="ctr">
                <a:lnSpc>
                  <a:spcPts val="4079"/>
                </a:lnSpc>
              </a:pPr>
            </a:p>
          </p:txBody>
        </p:sp>
      </p:grpSp>
      <p:sp>
        <p:nvSpPr>
          <p:cNvPr name="Freeform 5" id="5"/>
          <p:cNvSpPr/>
          <p:nvPr/>
        </p:nvSpPr>
        <p:spPr>
          <a:xfrm flipH="false" flipV="false" rot="0">
            <a:off x="3496044" y="1199467"/>
            <a:ext cx="7284248" cy="8751770"/>
          </a:xfrm>
          <a:custGeom>
            <a:avLst/>
            <a:gdLst/>
            <a:ahLst/>
            <a:cxnLst/>
            <a:rect r="r" b="b" t="t" l="l"/>
            <a:pathLst>
              <a:path h="8751770" w="7284248">
                <a:moveTo>
                  <a:pt x="0" y="0"/>
                </a:moveTo>
                <a:lnTo>
                  <a:pt x="7284248" y="0"/>
                </a:lnTo>
                <a:lnTo>
                  <a:pt x="7284248" y="8751770"/>
                </a:lnTo>
                <a:lnTo>
                  <a:pt x="0" y="8751770"/>
                </a:lnTo>
                <a:lnTo>
                  <a:pt x="0" y="0"/>
                </a:lnTo>
                <a:close/>
              </a:path>
            </a:pathLst>
          </a:custGeom>
          <a:blipFill>
            <a:blip r:embed="rId2"/>
            <a:stretch>
              <a:fillRect l="0" t="0" r="0" b="0"/>
            </a:stretch>
          </a:blipFill>
        </p:spPr>
      </p:sp>
      <p:sp>
        <p:nvSpPr>
          <p:cNvPr name="TextBox 6" id="6"/>
          <p:cNvSpPr txBox="true"/>
          <p:nvPr/>
        </p:nvSpPr>
        <p:spPr>
          <a:xfrm rot="0">
            <a:off x="476373" y="114252"/>
            <a:ext cx="5702843" cy="1085215"/>
          </a:xfrm>
          <a:prstGeom prst="rect">
            <a:avLst/>
          </a:prstGeom>
        </p:spPr>
        <p:txBody>
          <a:bodyPr anchor="t" rtlCol="false" tIns="0" lIns="0" bIns="0" rIns="0">
            <a:spAutoFit/>
          </a:bodyPr>
          <a:lstStyle/>
          <a:p>
            <a:pPr algn="l" marL="0" indent="0" lvl="0">
              <a:lnSpc>
                <a:spcPts val="8959"/>
              </a:lnSpc>
              <a:spcBef>
                <a:spcPct val="0"/>
              </a:spcBef>
            </a:pPr>
            <a:r>
              <a:rPr lang="en-US" b="true" sz="6399" i="true">
                <a:solidFill>
                  <a:srgbClr val="0F4662"/>
                </a:solidFill>
                <a:latin typeface="Cormorant Garamond Bold Italics"/>
                <a:ea typeface="Cormorant Garamond Bold Italics"/>
                <a:cs typeface="Cormorant Garamond Bold Italics"/>
                <a:sym typeface="Cormorant Garamond Bold Italics"/>
              </a:rPr>
              <a:t>Inverter Schematic</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grpSp>
        <p:nvGrpSpPr>
          <p:cNvPr name="Group 2" id="2"/>
          <p:cNvGrpSpPr/>
          <p:nvPr/>
        </p:nvGrpSpPr>
        <p:grpSpPr>
          <a:xfrm rot="0">
            <a:off x="13660651" y="0"/>
            <a:ext cx="4627349" cy="10287000"/>
            <a:chOff x="0" y="0"/>
            <a:chExt cx="1218726" cy="2709333"/>
          </a:xfrm>
        </p:grpSpPr>
        <p:sp>
          <p:nvSpPr>
            <p:cNvPr name="Freeform 3" id="3"/>
            <p:cNvSpPr/>
            <p:nvPr/>
          </p:nvSpPr>
          <p:spPr>
            <a:xfrm flipH="false" flipV="false" rot="0">
              <a:off x="0" y="0"/>
              <a:ext cx="1218726" cy="2709333"/>
            </a:xfrm>
            <a:custGeom>
              <a:avLst/>
              <a:gdLst/>
              <a:ahLst/>
              <a:cxnLst/>
              <a:rect r="r" b="b" t="t" l="l"/>
              <a:pathLst>
                <a:path h="2709333" w="1218726">
                  <a:moveTo>
                    <a:pt x="0" y="0"/>
                  </a:moveTo>
                  <a:lnTo>
                    <a:pt x="1218726" y="0"/>
                  </a:lnTo>
                  <a:lnTo>
                    <a:pt x="1218726" y="2709333"/>
                  </a:lnTo>
                  <a:lnTo>
                    <a:pt x="0" y="2709333"/>
                  </a:lnTo>
                  <a:close/>
                </a:path>
              </a:pathLst>
            </a:custGeom>
            <a:solidFill>
              <a:srgbClr val="7994A0"/>
            </a:solidFill>
          </p:spPr>
        </p:sp>
        <p:sp>
          <p:nvSpPr>
            <p:cNvPr name="TextBox 4" id="4"/>
            <p:cNvSpPr txBox="true"/>
            <p:nvPr/>
          </p:nvSpPr>
          <p:spPr>
            <a:xfrm>
              <a:off x="0" y="-123825"/>
              <a:ext cx="1218726" cy="2833158"/>
            </a:xfrm>
            <a:prstGeom prst="rect">
              <a:avLst/>
            </a:prstGeom>
          </p:spPr>
          <p:txBody>
            <a:bodyPr anchor="ctr" rtlCol="false" tIns="50800" lIns="50800" bIns="50800" rIns="50800"/>
            <a:lstStyle/>
            <a:p>
              <a:pPr algn="ctr">
                <a:lnSpc>
                  <a:spcPts val="4079"/>
                </a:lnSpc>
              </a:pPr>
            </a:p>
          </p:txBody>
        </p:sp>
      </p:grpSp>
      <p:sp>
        <p:nvSpPr>
          <p:cNvPr name="Freeform 5" id="5"/>
          <p:cNvSpPr/>
          <p:nvPr/>
        </p:nvSpPr>
        <p:spPr>
          <a:xfrm flipH="false" flipV="false" rot="0">
            <a:off x="2826474" y="1199467"/>
            <a:ext cx="9663088" cy="8580156"/>
          </a:xfrm>
          <a:custGeom>
            <a:avLst/>
            <a:gdLst/>
            <a:ahLst/>
            <a:cxnLst/>
            <a:rect r="r" b="b" t="t" l="l"/>
            <a:pathLst>
              <a:path h="8580156" w="9663088">
                <a:moveTo>
                  <a:pt x="0" y="0"/>
                </a:moveTo>
                <a:lnTo>
                  <a:pt x="9663088" y="0"/>
                </a:lnTo>
                <a:lnTo>
                  <a:pt x="9663088" y="8580156"/>
                </a:lnTo>
                <a:lnTo>
                  <a:pt x="0" y="8580156"/>
                </a:lnTo>
                <a:lnTo>
                  <a:pt x="0" y="0"/>
                </a:lnTo>
                <a:close/>
              </a:path>
            </a:pathLst>
          </a:custGeom>
          <a:blipFill>
            <a:blip r:embed="rId2"/>
            <a:stretch>
              <a:fillRect l="0" t="0" r="0" b="0"/>
            </a:stretch>
          </a:blipFill>
        </p:spPr>
      </p:sp>
      <p:sp>
        <p:nvSpPr>
          <p:cNvPr name="TextBox 6" id="6"/>
          <p:cNvSpPr txBox="true"/>
          <p:nvPr/>
        </p:nvSpPr>
        <p:spPr>
          <a:xfrm rot="0">
            <a:off x="476373" y="114252"/>
            <a:ext cx="9503097" cy="1085215"/>
          </a:xfrm>
          <a:prstGeom prst="rect">
            <a:avLst/>
          </a:prstGeom>
        </p:spPr>
        <p:txBody>
          <a:bodyPr anchor="t" rtlCol="false" tIns="0" lIns="0" bIns="0" rIns="0">
            <a:spAutoFit/>
          </a:bodyPr>
          <a:lstStyle/>
          <a:p>
            <a:pPr algn="l" marL="0" indent="0" lvl="0">
              <a:lnSpc>
                <a:spcPts val="8959"/>
              </a:lnSpc>
              <a:spcBef>
                <a:spcPct val="0"/>
              </a:spcBef>
            </a:pPr>
            <a:r>
              <a:rPr lang="en-US" b="true" sz="6399" i="true">
                <a:solidFill>
                  <a:srgbClr val="0F4662"/>
                </a:solidFill>
                <a:latin typeface="Cormorant Garamond Bold Italics"/>
                <a:ea typeface="Cormorant Garamond Bold Italics"/>
                <a:cs typeface="Cormorant Garamond Bold Italics"/>
                <a:sym typeface="Cormorant Garamond Bold Italics"/>
              </a:rPr>
              <a:t>GDI 2-1 MUX Schematic</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DAGqcmqlXaA</dc:identifier>
  <dcterms:modified xsi:type="dcterms:W3CDTF">2011-08-01T06:04:30Z</dcterms:modified>
  <cp:revision>1</cp:revision>
  <dc:title>IC Presentation</dc:title>
</cp:coreProperties>
</file>