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8" r:id="rId2"/>
    <p:sldId id="264" r:id="rId3"/>
    <p:sldId id="261" r:id="rId4"/>
    <p:sldId id="266" r:id="rId5"/>
    <p:sldId id="257" r:id="rId6"/>
    <p:sldId id="267" r:id="rId7"/>
    <p:sldId id="262" r:id="rId8"/>
    <p:sldId id="263"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2333"/>
    <a:srgbClr val="FE0300"/>
    <a:srgbClr val="202D31"/>
    <a:srgbClr val="212D3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54"/>
    <p:restoredTop sz="94648"/>
  </p:normalViewPr>
  <p:slideViewPr>
    <p:cSldViewPr snapToGrid="0" snapToObjects="1">
      <p:cViewPr varScale="1">
        <p:scale>
          <a:sx n="121" d="100"/>
          <a:sy n="121" d="100"/>
        </p:scale>
        <p:origin x="76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321B78-6BB5-BC40-A152-2BB1BAA10A93}" type="datetimeFigureOut">
              <a:rPr lang="en-US" smtClean="0"/>
              <a:t>1/31/21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690601-C38C-4A4C-9297-80BA355E6FF8}" type="slidenum">
              <a:rPr lang="en-US" smtClean="0"/>
              <a:t>‹#›</a:t>
            </a:fld>
            <a:endParaRPr lang="en-US"/>
          </a:p>
        </p:txBody>
      </p:sp>
    </p:spTree>
    <p:extLst>
      <p:ext uri="{BB962C8B-B14F-4D97-AF65-F5344CB8AC3E}">
        <p14:creationId xmlns:p14="http://schemas.microsoft.com/office/powerpoint/2010/main" val="3569078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Remove Weight and Volume</a:t>
            </a:r>
          </a:p>
        </p:txBody>
      </p:sp>
      <p:sp>
        <p:nvSpPr>
          <p:cNvPr id="4" name="Slide Number Placeholder 3"/>
          <p:cNvSpPr>
            <a:spLocks noGrp="1"/>
          </p:cNvSpPr>
          <p:nvPr>
            <p:ph type="sldNum" sz="quarter" idx="5"/>
          </p:nvPr>
        </p:nvSpPr>
        <p:spPr/>
        <p:txBody>
          <a:bodyPr/>
          <a:lstStyle/>
          <a:p>
            <a:fld id="{74690601-C38C-4A4C-9297-80BA355E6FF8}" type="slidenum">
              <a:rPr lang="en-US" smtClean="0"/>
              <a:t>4</a:t>
            </a:fld>
            <a:endParaRPr lang="en-US"/>
          </a:p>
        </p:txBody>
      </p:sp>
    </p:spTree>
    <p:extLst>
      <p:ext uri="{BB962C8B-B14F-4D97-AF65-F5344CB8AC3E}">
        <p14:creationId xmlns:p14="http://schemas.microsoft.com/office/powerpoint/2010/main" val="1627058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Remove Weight and Volume</a:t>
            </a:r>
          </a:p>
        </p:txBody>
      </p:sp>
      <p:sp>
        <p:nvSpPr>
          <p:cNvPr id="4" name="Slide Number Placeholder 3"/>
          <p:cNvSpPr>
            <a:spLocks noGrp="1"/>
          </p:cNvSpPr>
          <p:nvPr>
            <p:ph type="sldNum" sz="quarter" idx="5"/>
          </p:nvPr>
        </p:nvSpPr>
        <p:spPr/>
        <p:txBody>
          <a:bodyPr/>
          <a:lstStyle/>
          <a:p>
            <a:fld id="{74690601-C38C-4A4C-9297-80BA355E6FF8}" type="slidenum">
              <a:rPr lang="en-US" smtClean="0"/>
              <a:t>5</a:t>
            </a:fld>
            <a:endParaRPr lang="en-US"/>
          </a:p>
        </p:txBody>
      </p:sp>
    </p:spTree>
    <p:extLst>
      <p:ext uri="{BB962C8B-B14F-4D97-AF65-F5344CB8AC3E}">
        <p14:creationId xmlns:p14="http://schemas.microsoft.com/office/powerpoint/2010/main" val="711904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Remove Weight and Volume</a:t>
            </a:r>
          </a:p>
        </p:txBody>
      </p:sp>
      <p:sp>
        <p:nvSpPr>
          <p:cNvPr id="4" name="Slide Number Placeholder 3"/>
          <p:cNvSpPr>
            <a:spLocks noGrp="1"/>
          </p:cNvSpPr>
          <p:nvPr>
            <p:ph type="sldNum" sz="quarter" idx="5"/>
          </p:nvPr>
        </p:nvSpPr>
        <p:spPr/>
        <p:txBody>
          <a:bodyPr/>
          <a:lstStyle/>
          <a:p>
            <a:fld id="{74690601-C38C-4A4C-9297-80BA355E6FF8}" type="slidenum">
              <a:rPr lang="en-US" smtClean="0"/>
              <a:t>6</a:t>
            </a:fld>
            <a:endParaRPr lang="en-US"/>
          </a:p>
        </p:txBody>
      </p:sp>
    </p:spTree>
    <p:extLst>
      <p:ext uri="{BB962C8B-B14F-4D97-AF65-F5344CB8AC3E}">
        <p14:creationId xmlns:p14="http://schemas.microsoft.com/office/powerpoint/2010/main" val="972075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Remove Weight and Volume</a:t>
            </a:r>
          </a:p>
        </p:txBody>
      </p:sp>
      <p:sp>
        <p:nvSpPr>
          <p:cNvPr id="4" name="Slide Number Placeholder 3"/>
          <p:cNvSpPr>
            <a:spLocks noGrp="1"/>
          </p:cNvSpPr>
          <p:nvPr>
            <p:ph type="sldNum" sz="quarter" idx="5"/>
          </p:nvPr>
        </p:nvSpPr>
        <p:spPr/>
        <p:txBody>
          <a:bodyPr/>
          <a:lstStyle/>
          <a:p>
            <a:fld id="{74690601-C38C-4A4C-9297-80BA355E6FF8}" type="slidenum">
              <a:rPr lang="en-US" smtClean="0"/>
              <a:t>7</a:t>
            </a:fld>
            <a:endParaRPr lang="en-US"/>
          </a:p>
        </p:txBody>
      </p:sp>
    </p:spTree>
    <p:extLst>
      <p:ext uri="{BB962C8B-B14F-4D97-AF65-F5344CB8AC3E}">
        <p14:creationId xmlns:p14="http://schemas.microsoft.com/office/powerpoint/2010/main" val="3964772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Remove Weight and Volume</a:t>
            </a:r>
          </a:p>
        </p:txBody>
      </p:sp>
      <p:sp>
        <p:nvSpPr>
          <p:cNvPr id="4" name="Slide Number Placeholder 3"/>
          <p:cNvSpPr>
            <a:spLocks noGrp="1"/>
          </p:cNvSpPr>
          <p:nvPr>
            <p:ph type="sldNum" sz="quarter" idx="5"/>
          </p:nvPr>
        </p:nvSpPr>
        <p:spPr/>
        <p:txBody>
          <a:bodyPr/>
          <a:lstStyle/>
          <a:p>
            <a:fld id="{74690601-C38C-4A4C-9297-80BA355E6FF8}" type="slidenum">
              <a:rPr lang="en-US" smtClean="0"/>
              <a:t>8</a:t>
            </a:fld>
            <a:endParaRPr lang="en-US"/>
          </a:p>
        </p:txBody>
      </p:sp>
    </p:spTree>
    <p:extLst>
      <p:ext uri="{BB962C8B-B14F-4D97-AF65-F5344CB8AC3E}">
        <p14:creationId xmlns:p14="http://schemas.microsoft.com/office/powerpoint/2010/main" val="22730769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Remove Weight and Volume</a:t>
            </a:r>
          </a:p>
        </p:txBody>
      </p:sp>
      <p:sp>
        <p:nvSpPr>
          <p:cNvPr id="4" name="Slide Number Placeholder 3"/>
          <p:cNvSpPr>
            <a:spLocks noGrp="1"/>
          </p:cNvSpPr>
          <p:nvPr>
            <p:ph type="sldNum" sz="quarter" idx="5"/>
          </p:nvPr>
        </p:nvSpPr>
        <p:spPr/>
        <p:txBody>
          <a:bodyPr/>
          <a:lstStyle/>
          <a:p>
            <a:fld id="{74690601-C38C-4A4C-9297-80BA355E6FF8}" type="slidenum">
              <a:rPr lang="en-US" smtClean="0"/>
              <a:t>9</a:t>
            </a:fld>
            <a:endParaRPr lang="en-US"/>
          </a:p>
        </p:txBody>
      </p:sp>
    </p:spTree>
    <p:extLst>
      <p:ext uri="{BB962C8B-B14F-4D97-AF65-F5344CB8AC3E}">
        <p14:creationId xmlns:p14="http://schemas.microsoft.com/office/powerpoint/2010/main" val="3460230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070C5-39FB-454C-9BE5-F1AC8A2CB5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6489F7C-8F6A-7B42-A89E-45152A14EF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36B1843-9723-524B-997F-9147D2124CE9}"/>
              </a:ext>
            </a:extLst>
          </p:cNvPr>
          <p:cNvSpPr>
            <a:spLocks noGrp="1"/>
          </p:cNvSpPr>
          <p:nvPr>
            <p:ph type="dt" sz="half" idx="10"/>
          </p:nvPr>
        </p:nvSpPr>
        <p:spPr/>
        <p:txBody>
          <a:bodyPr/>
          <a:lstStyle/>
          <a:p>
            <a:fld id="{6804AF20-D3CB-EA46-A9C9-019B03F53CA7}" type="datetimeFigureOut">
              <a:rPr lang="en-US" smtClean="0"/>
              <a:t>1/31/21</a:t>
            </a:fld>
            <a:endParaRPr lang="en-US"/>
          </a:p>
        </p:txBody>
      </p:sp>
      <p:sp>
        <p:nvSpPr>
          <p:cNvPr id="5" name="Footer Placeholder 4">
            <a:extLst>
              <a:ext uri="{FF2B5EF4-FFF2-40B4-BE49-F238E27FC236}">
                <a16:creationId xmlns:a16="http://schemas.microsoft.com/office/drawing/2014/main" id="{F4A59878-BDD2-0D40-88AC-6A96ED769C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5AEEC6-805F-AF40-8AA0-87FF520F687E}"/>
              </a:ext>
            </a:extLst>
          </p:cNvPr>
          <p:cNvSpPr>
            <a:spLocks noGrp="1"/>
          </p:cNvSpPr>
          <p:nvPr>
            <p:ph type="sldNum" sz="quarter" idx="12"/>
          </p:nvPr>
        </p:nvSpPr>
        <p:spPr/>
        <p:txBody>
          <a:bodyPr/>
          <a:lstStyle/>
          <a:p>
            <a:fld id="{5B063948-6DE6-BA47-965D-CEE597FC571C}" type="slidenum">
              <a:rPr lang="en-US" smtClean="0"/>
              <a:t>‹#›</a:t>
            </a:fld>
            <a:endParaRPr lang="en-US"/>
          </a:p>
        </p:txBody>
      </p:sp>
    </p:spTree>
    <p:extLst>
      <p:ext uri="{BB962C8B-B14F-4D97-AF65-F5344CB8AC3E}">
        <p14:creationId xmlns:p14="http://schemas.microsoft.com/office/powerpoint/2010/main" val="2056469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5B57E-ED16-5840-BEEE-1DE136C54D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B3B94C-FE78-7B49-A531-E41791B9AB7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58BB91-C94E-B841-AD03-4447EF26668B}"/>
              </a:ext>
            </a:extLst>
          </p:cNvPr>
          <p:cNvSpPr>
            <a:spLocks noGrp="1"/>
          </p:cNvSpPr>
          <p:nvPr>
            <p:ph type="dt" sz="half" idx="10"/>
          </p:nvPr>
        </p:nvSpPr>
        <p:spPr/>
        <p:txBody>
          <a:bodyPr/>
          <a:lstStyle/>
          <a:p>
            <a:fld id="{6804AF20-D3CB-EA46-A9C9-019B03F53CA7}" type="datetimeFigureOut">
              <a:rPr lang="en-US" smtClean="0"/>
              <a:t>1/31/21</a:t>
            </a:fld>
            <a:endParaRPr lang="en-US"/>
          </a:p>
        </p:txBody>
      </p:sp>
      <p:sp>
        <p:nvSpPr>
          <p:cNvPr id="5" name="Footer Placeholder 4">
            <a:extLst>
              <a:ext uri="{FF2B5EF4-FFF2-40B4-BE49-F238E27FC236}">
                <a16:creationId xmlns:a16="http://schemas.microsoft.com/office/drawing/2014/main" id="{1EF71388-B03F-4C4A-BB67-A9D2944D9B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200EDF-C6D6-C44B-9A7D-596ED29772A3}"/>
              </a:ext>
            </a:extLst>
          </p:cNvPr>
          <p:cNvSpPr>
            <a:spLocks noGrp="1"/>
          </p:cNvSpPr>
          <p:nvPr>
            <p:ph type="sldNum" sz="quarter" idx="12"/>
          </p:nvPr>
        </p:nvSpPr>
        <p:spPr/>
        <p:txBody>
          <a:bodyPr/>
          <a:lstStyle/>
          <a:p>
            <a:fld id="{5B063948-6DE6-BA47-965D-CEE597FC571C}" type="slidenum">
              <a:rPr lang="en-US" smtClean="0"/>
              <a:t>‹#›</a:t>
            </a:fld>
            <a:endParaRPr lang="en-US"/>
          </a:p>
        </p:txBody>
      </p:sp>
    </p:spTree>
    <p:extLst>
      <p:ext uri="{BB962C8B-B14F-4D97-AF65-F5344CB8AC3E}">
        <p14:creationId xmlns:p14="http://schemas.microsoft.com/office/powerpoint/2010/main" val="3403186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A195EC-9BEF-9D4F-8768-1EDE955400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1AE650-9A24-6A44-97EB-04AE8941E23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BCF46F-19C6-034E-8FC0-2A6CCD481E08}"/>
              </a:ext>
            </a:extLst>
          </p:cNvPr>
          <p:cNvSpPr>
            <a:spLocks noGrp="1"/>
          </p:cNvSpPr>
          <p:nvPr>
            <p:ph type="dt" sz="half" idx="10"/>
          </p:nvPr>
        </p:nvSpPr>
        <p:spPr/>
        <p:txBody>
          <a:bodyPr/>
          <a:lstStyle/>
          <a:p>
            <a:fld id="{6804AF20-D3CB-EA46-A9C9-019B03F53CA7}" type="datetimeFigureOut">
              <a:rPr lang="en-US" smtClean="0"/>
              <a:t>1/31/21</a:t>
            </a:fld>
            <a:endParaRPr lang="en-US"/>
          </a:p>
        </p:txBody>
      </p:sp>
      <p:sp>
        <p:nvSpPr>
          <p:cNvPr id="5" name="Footer Placeholder 4">
            <a:extLst>
              <a:ext uri="{FF2B5EF4-FFF2-40B4-BE49-F238E27FC236}">
                <a16:creationId xmlns:a16="http://schemas.microsoft.com/office/drawing/2014/main" id="{A551029B-5282-BB44-9631-FD169CA681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2665AE-7703-2748-B444-D9471EB91BD1}"/>
              </a:ext>
            </a:extLst>
          </p:cNvPr>
          <p:cNvSpPr>
            <a:spLocks noGrp="1"/>
          </p:cNvSpPr>
          <p:nvPr>
            <p:ph type="sldNum" sz="quarter" idx="12"/>
          </p:nvPr>
        </p:nvSpPr>
        <p:spPr/>
        <p:txBody>
          <a:bodyPr/>
          <a:lstStyle/>
          <a:p>
            <a:fld id="{5B063948-6DE6-BA47-965D-CEE597FC571C}" type="slidenum">
              <a:rPr lang="en-US" smtClean="0"/>
              <a:t>‹#›</a:t>
            </a:fld>
            <a:endParaRPr lang="en-US"/>
          </a:p>
        </p:txBody>
      </p:sp>
    </p:spTree>
    <p:extLst>
      <p:ext uri="{BB962C8B-B14F-4D97-AF65-F5344CB8AC3E}">
        <p14:creationId xmlns:p14="http://schemas.microsoft.com/office/powerpoint/2010/main" val="4117266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A9DB8-E579-824B-9BA2-4F951B68E1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458B59-B63C-5F4E-8E22-50653EF5B61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534389-321B-4C4E-92B4-E6815E07880A}"/>
              </a:ext>
            </a:extLst>
          </p:cNvPr>
          <p:cNvSpPr>
            <a:spLocks noGrp="1"/>
          </p:cNvSpPr>
          <p:nvPr>
            <p:ph type="dt" sz="half" idx="10"/>
          </p:nvPr>
        </p:nvSpPr>
        <p:spPr/>
        <p:txBody>
          <a:bodyPr/>
          <a:lstStyle/>
          <a:p>
            <a:fld id="{6804AF20-D3CB-EA46-A9C9-019B03F53CA7}" type="datetimeFigureOut">
              <a:rPr lang="en-US" smtClean="0"/>
              <a:t>1/31/21</a:t>
            </a:fld>
            <a:endParaRPr lang="en-US"/>
          </a:p>
        </p:txBody>
      </p:sp>
      <p:sp>
        <p:nvSpPr>
          <p:cNvPr id="5" name="Footer Placeholder 4">
            <a:extLst>
              <a:ext uri="{FF2B5EF4-FFF2-40B4-BE49-F238E27FC236}">
                <a16:creationId xmlns:a16="http://schemas.microsoft.com/office/drawing/2014/main" id="{23442D94-CCBC-0B44-93CB-533064272F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B0689D-9A52-434D-974B-AE778E782A0F}"/>
              </a:ext>
            </a:extLst>
          </p:cNvPr>
          <p:cNvSpPr>
            <a:spLocks noGrp="1"/>
          </p:cNvSpPr>
          <p:nvPr>
            <p:ph type="sldNum" sz="quarter" idx="12"/>
          </p:nvPr>
        </p:nvSpPr>
        <p:spPr/>
        <p:txBody>
          <a:bodyPr/>
          <a:lstStyle/>
          <a:p>
            <a:fld id="{5B063948-6DE6-BA47-965D-CEE597FC571C}" type="slidenum">
              <a:rPr lang="en-US" smtClean="0"/>
              <a:t>‹#›</a:t>
            </a:fld>
            <a:endParaRPr lang="en-US"/>
          </a:p>
        </p:txBody>
      </p:sp>
    </p:spTree>
    <p:extLst>
      <p:ext uri="{BB962C8B-B14F-4D97-AF65-F5344CB8AC3E}">
        <p14:creationId xmlns:p14="http://schemas.microsoft.com/office/powerpoint/2010/main" val="4289024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51679-9311-FF47-BB1C-DFD71C8589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06CDA0-F030-4A42-9205-FCF7E096B9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104589B-ACCE-FF47-AD0D-DBB6D18F00EC}"/>
              </a:ext>
            </a:extLst>
          </p:cNvPr>
          <p:cNvSpPr>
            <a:spLocks noGrp="1"/>
          </p:cNvSpPr>
          <p:nvPr>
            <p:ph type="dt" sz="half" idx="10"/>
          </p:nvPr>
        </p:nvSpPr>
        <p:spPr/>
        <p:txBody>
          <a:bodyPr/>
          <a:lstStyle/>
          <a:p>
            <a:fld id="{6804AF20-D3CB-EA46-A9C9-019B03F53CA7}" type="datetimeFigureOut">
              <a:rPr lang="en-US" smtClean="0"/>
              <a:t>1/31/21</a:t>
            </a:fld>
            <a:endParaRPr lang="en-US"/>
          </a:p>
        </p:txBody>
      </p:sp>
      <p:sp>
        <p:nvSpPr>
          <p:cNvPr id="5" name="Footer Placeholder 4">
            <a:extLst>
              <a:ext uri="{FF2B5EF4-FFF2-40B4-BE49-F238E27FC236}">
                <a16:creationId xmlns:a16="http://schemas.microsoft.com/office/drawing/2014/main" id="{ED19E12C-8CCF-154A-8DA4-4AAB8FFF99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ED1600-A103-8641-BFA4-0868D7F81AD0}"/>
              </a:ext>
            </a:extLst>
          </p:cNvPr>
          <p:cNvSpPr>
            <a:spLocks noGrp="1"/>
          </p:cNvSpPr>
          <p:nvPr>
            <p:ph type="sldNum" sz="quarter" idx="12"/>
          </p:nvPr>
        </p:nvSpPr>
        <p:spPr/>
        <p:txBody>
          <a:bodyPr/>
          <a:lstStyle/>
          <a:p>
            <a:fld id="{5B063948-6DE6-BA47-965D-CEE597FC571C}" type="slidenum">
              <a:rPr lang="en-US" smtClean="0"/>
              <a:t>‹#›</a:t>
            </a:fld>
            <a:endParaRPr lang="en-US"/>
          </a:p>
        </p:txBody>
      </p:sp>
    </p:spTree>
    <p:extLst>
      <p:ext uri="{BB962C8B-B14F-4D97-AF65-F5344CB8AC3E}">
        <p14:creationId xmlns:p14="http://schemas.microsoft.com/office/powerpoint/2010/main" val="1926887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0E394-69FC-9A4F-AAF6-441F9BF6C4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E4DCCF-DDA8-1440-BD7A-AF66FB386A1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A7E25B-BC18-FE4C-9C5C-78C2A933B6A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13166F-5FFB-0843-803E-6F2CBA98C8FD}"/>
              </a:ext>
            </a:extLst>
          </p:cNvPr>
          <p:cNvSpPr>
            <a:spLocks noGrp="1"/>
          </p:cNvSpPr>
          <p:nvPr>
            <p:ph type="dt" sz="half" idx="10"/>
          </p:nvPr>
        </p:nvSpPr>
        <p:spPr/>
        <p:txBody>
          <a:bodyPr/>
          <a:lstStyle/>
          <a:p>
            <a:fld id="{6804AF20-D3CB-EA46-A9C9-019B03F53CA7}" type="datetimeFigureOut">
              <a:rPr lang="en-US" smtClean="0"/>
              <a:t>1/31/21</a:t>
            </a:fld>
            <a:endParaRPr lang="en-US"/>
          </a:p>
        </p:txBody>
      </p:sp>
      <p:sp>
        <p:nvSpPr>
          <p:cNvPr id="6" name="Footer Placeholder 5">
            <a:extLst>
              <a:ext uri="{FF2B5EF4-FFF2-40B4-BE49-F238E27FC236}">
                <a16:creationId xmlns:a16="http://schemas.microsoft.com/office/drawing/2014/main" id="{F3075AC4-33E6-424B-A172-0F793E808E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DCDD52-CDAD-814B-8AC3-E995854A9AB3}"/>
              </a:ext>
            </a:extLst>
          </p:cNvPr>
          <p:cNvSpPr>
            <a:spLocks noGrp="1"/>
          </p:cNvSpPr>
          <p:nvPr>
            <p:ph type="sldNum" sz="quarter" idx="12"/>
          </p:nvPr>
        </p:nvSpPr>
        <p:spPr/>
        <p:txBody>
          <a:bodyPr/>
          <a:lstStyle/>
          <a:p>
            <a:fld id="{5B063948-6DE6-BA47-965D-CEE597FC571C}" type="slidenum">
              <a:rPr lang="en-US" smtClean="0"/>
              <a:t>‹#›</a:t>
            </a:fld>
            <a:endParaRPr lang="en-US"/>
          </a:p>
        </p:txBody>
      </p:sp>
    </p:spTree>
    <p:extLst>
      <p:ext uri="{BB962C8B-B14F-4D97-AF65-F5344CB8AC3E}">
        <p14:creationId xmlns:p14="http://schemas.microsoft.com/office/powerpoint/2010/main" val="203176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9CF18-5B07-9A4C-87BE-1480FB0828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5ACC1A-B58F-0245-98D9-46FB31D3D6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9CECC0F-4933-4741-917F-6E0EC4FB887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F5AEC1-73E3-454F-B271-1689ED84BB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AD80B9E-4F24-E14A-B636-C635DD591C3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AC59E9-0DDF-EA48-993D-165855E226C3}"/>
              </a:ext>
            </a:extLst>
          </p:cNvPr>
          <p:cNvSpPr>
            <a:spLocks noGrp="1"/>
          </p:cNvSpPr>
          <p:nvPr>
            <p:ph type="dt" sz="half" idx="10"/>
          </p:nvPr>
        </p:nvSpPr>
        <p:spPr/>
        <p:txBody>
          <a:bodyPr/>
          <a:lstStyle/>
          <a:p>
            <a:fld id="{6804AF20-D3CB-EA46-A9C9-019B03F53CA7}" type="datetimeFigureOut">
              <a:rPr lang="en-US" smtClean="0"/>
              <a:t>1/31/21</a:t>
            </a:fld>
            <a:endParaRPr lang="en-US"/>
          </a:p>
        </p:txBody>
      </p:sp>
      <p:sp>
        <p:nvSpPr>
          <p:cNvPr id="8" name="Footer Placeholder 7">
            <a:extLst>
              <a:ext uri="{FF2B5EF4-FFF2-40B4-BE49-F238E27FC236}">
                <a16:creationId xmlns:a16="http://schemas.microsoft.com/office/drawing/2014/main" id="{DDAEE394-F17A-3C40-AC8E-BEBA9463A8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BCF48D-5E12-8A4A-929E-6C434E837EEF}"/>
              </a:ext>
            </a:extLst>
          </p:cNvPr>
          <p:cNvSpPr>
            <a:spLocks noGrp="1"/>
          </p:cNvSpPr>
          <p:nvPr>
            <p:ph type="sldNum" sz="quarter" idx="12"/>
          </p:nvPr>
        </p:nvSpPr>
        <p:spPr/>
        <p:txBody>
          <a:bodyPr/>
          <a:lstStyle/>
          <a:p>
            <a:fld id="{5B063948-6DE6-BA47-965D-CEE597FC571C}" type="slidenum">
              <a:rPr lang="en-US" smtClean="0"/>
              <a:t>‹#›</a:t>
            </a:fld>
            <a:endParaRPr lang="en-US"/>
          </a:p>
        </p:txBody>
      </p:sp>
    </p:spTree>
    <p:extLst>
      <p:ext uri="{BB962C8B-B14F-4D97-AF65-F5344CB8AC3E}">
        <p14:creationId xmlns:p14="http://schemas.microsoft.com/office/powerpoint/2010/main" val="745685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0EC85-17E0-5847-87F2-AA14903AE86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4694948-9A0F-CE42-B590-BD843F8A2F9C}"/>
              </a:ext>
            </a:extLst>
          </p:cNvPr>
          <p:cNvSpPr>
            <a:spLocks noGrp="1"/>
          </p:cNvSpPr>
          <p:nvPr>
            <p:ph type="dt" sz="half" idx="10"/>
          </p:nvPr>
        </p:nvSpPr>
        <p:spPr/>
        <p:txBody>
          <a:bodyPr/>
          <a:lstStyle/>
          <a:p>
            <a:fld id="{6804AF20-D3CB-EA46-A9C9-019B03F53CA7}" type="datetimeFigureOut">
              <a:rPr lang="en-US" smtClean="0"/>
              <a:t>1/31/21</a:t>
            </a:fld>
            <a:endParaRPr lang="en-US"/>
          </a:p>
        </p:txBody>
      </p:sp>
      <p:sp>
        <p:nvSpPr>
          <p:cNvPr id="4" name="Footer Placeholder 3">
            <a:extLst>
              <a:ext uri="{FF2B5EF4-FFF2-40B4-BE49-F238E27FC236}">
                <a16:creationId xmlns:a16="http://schemas.microsoft.com/office/drawing/2014/main" id="{6DE0448E-7973-6849-9C2A-6AC2F87A55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6667-1C44-E64F-9DC6-A7E0BE2FACCC}"/>
              </a:ext>
            </a:extLst>
          </p:cNvPr>
          <p:cNvSpPr>
            <a:spLocks noGrp="1"/>
          </p:cNvSpPr>
          <p:nvPr>
            <p:ph type="sldNum" sz="quarter" idx="12"/>
          </p:nvPr>
        </p:nvSpPr>
        <p:spPr/>
        <p:txBody>
          <a:bodyPr/>
          <a:lstStyle/>
          <a:p>
            <a:fld id="{5B063948-6DE6-BA47-965D-CEE597FC571C}" type="slidenum">
              <a:rPr lang="en-US" smtClean="0"/>
              <a:t>‹#›</a:t>
            </a:fld>
            <a:endParaRPr lang="en-US"/>
          </a:p>
        </p:txBody>
      </p:sp>
    </p:spTree>
    <p:extLst>
      <p:ext uri="{BB962C8B-B14F-4D97-AF65-F5344CB8AC3E}">
        <p14:creationId xmlns:p14="http://schemas.microsoft.com/office/powerpoint/2010/main" val="3106822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E69808-5F61-5E43-BD4C-2E8735EFB83E}"/>
              </a:ext>
            </a:extLst>
          </p:cNvPr>
          <p:cNvSpPr>
            <a:spLocks noGrp="1"/>
          </p:cNvSpPr>
          <p:nvPr>
            <p:ph type="dt" sz="half" idx="10"/>
          </p:nvPr>
        </p:nvSpPr>
        <p:spPr/>
        <p:txBody>
          <a:bodyPr/>
          <a:lstStyle/>
          <a:p>
            <a:fld id="{6804AF20-D3CB-EA46-A9C9-019B03F53CA7}" type="datetimeFigureOut">
              <a:rPr lang="en-US" smtClean="0"/>
              <a:t>1/31/21</a:t>
            </a:fld>
            <a:endParaRPr lang="en-US"/>
          </a:p>
        </p:txBody>
      </p:sp>
      <p:sp>
        <p:nvSpPr>
          <p:cNvPr id="3" name="Footer Placeholder 2">
            <a:extLst>
              <a:ext uri="{FF2B5EF4-FFF2-40B4-BE49-F238E27FC236}">
                <a16:creationId xmlns:a16="http://schemas.microsoft.com/office/drawing/2014/main" id="{EB2BF66A-0728-0543-B8C8-79192C2D040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BED665-BF51-464B-A10E-9F3F42ACDD6E}"/>
              </a:ext>
            </a:extLst>
          </p:cNvPr>
          <p:cNvSpPr>
            <a:spLocks noGrp="1"/>
          </p:cNvSpPr>
          <p:nvPr>
            <p:ph type="sldNum" sz="quarter" idx="12"/>
          </p:nvPr>
        </p:nvSpPr>
        <p:spPr/>
        <p:txBody>
          <a:bodyPr/>
          <a:lstStyle/>
          <a:p>
            <a:fld id="{5B063948-6DE6-BA47-965D-CEE597FC571C}" type="slidenum">
              <a:rPr lang="en-US" smtClean="0"/>
              <a:t>‹#›</a:t>
            </a:fld>
            <a:endParaRPr lang="en-US"/>
          </a:p>
        </p:txBody>
      </p:sp>
    </p:spTree>
    <p:extLst>
      <p:ext uri="{BB962C8B-B14F-4D97-AF65-F5344CB8AC3E}">
        <p14:creationId xmlns:p14="http://schemas.microsoft.com/office/powerpoint/2010/main" val="2817127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932A4-1C85-FE4C-B8EB-0CDCD70230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FB20CF-8B95-7D40-A690-8E159B42E9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C14B56-98E8-194B-8AAC-2740F34B29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D67D928-A7C2-9E44-9DD1-EC26B1F2FAB0}"/>
              </a:ext>
            </a:extLst>
          </p:cNvPr>
          <p:cNvSpPr>
            <a:spLocks noGrp="1"/>
          </p:cNvSpPr>
          <p:nvPr>
            <p:ph type="dt" sz="half" idx="10"/>
          </p:nvPr>
        </p:nvSpPr>
        <p:spPr/>
        <p:txBody>
          <a:bodyPr/>
          <a:lstStyle/>
          <a:p>
            <a:fld id="{6804AF20-D3CB-EA46-A9C9-019B03F53CA7}" type="datetimeFigureOut">
              <a:rPr lang="en-US" smtClean="0"/>
              <a:t>1/31/21</a:t>
            </a:fld>
            <a:endParaRPr lang="en-US"/>
          </a:p>
        </p:txBody>
      </p:sp>
      <p:sp>
        <p:nvSpPr>
          <p:cNvPr id="6" name="Footer Placeholder 5">
            <a:extLst>
              <a:ext uri="{FF2B5EF4-FFF2-40B4-BE49-F238E27FC236}">
                <a16:creationId xmlns:a16="http://schemas.microsoft.com/office/drawing/2014/main" id="{9BE9637E-3A80-DB4B-9B9D-F82270F437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310145-72A6-AE45-AC8B-2D37C793C990}"/>
              </a:ext>
            </a:extLst>
          </p:cNvPr>
          <p:cNvSpPr>
            <a:spLocks noGrp="1"/>
          </p:cNvSpPr>
          <p:nvPr>
            <p:ph type="sldNum" sz="quarter" idx="12"/>
          </p:nvPr>
        </p:nvSpPr>
        <p:spPr/>
        <p:txBody>
          <a:bodyPr/>
          <a:lstStyle/>
          <a:p>
            <a:fld id="{5B063948-6DE6-BA47-965D-CEE597FC571C}" type="slidenum">
              <a:rPr lang="en-US" smtClean="0"/>
              <a:t>‹#›</a:t>
            </a:fld>
            <a:endParaRPr lang="en-US"/>
          </a:p>
        </p:txBody>
      </p:sp>
    </p:spTree>
    <p:extLst>
      <p:ext uri="{BB962C8B-B14F-4D97-AF65-F5344CB8AC3E}">
        <p14:creationId xmlns:p14="http://schemas.microsoft.com/office/powerpoint/2010/main" val="3699779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F22DD-6A31-884B-978C-F98807F639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08C965C-E343-CC4A-88D2-49942491EB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F4CB43B-B06C-F141-98A3-7E66505444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6DD6987-EF04-D949-8D40-F269CC4D50A4}"/>
              </a:ext>
            </a:extLst>
          </p:cNvPr>
          <p:cNvSpPr>
            <a:spLocks noGrp="1"/>
          </p:cNvSpPr>
          <p:nvPr>
            <p:ph type="dt" sz="half" idx="10"/>
          </p:nvPr>
        </p:nvSpPr>
        <p:spPr/>
        <p:txBody>
          <a:bodyPr/>
          <a:lstStyle/>
          <a:p>
            <a:fld id="{6804AF20-D3CB-EA46-A9C9-019B03F53CA7}" type="datetimeFigureOut">
              <a:rPr lang="en-US" smtClean="0"/>
              <a:t>1/31/21</a:t>
            </a:fld>
            <a:endParaRPr lang="en-US"/>
          </a:p>
        </p:txBody>
      </p:sp>
      <p:sp>
        <p:nvSpPr>
          <p:cNvPr id="6" name="Footer Placeholder 5">
            <a:extLst>
              <a:ext uri="{FF2B5EF4-FFF2-40B4-BE49-F238E27FC236}">
                <a16:creationId xmlns:a16="http://schemas.microsoft.com/office/drawing/2014/main" id="{8F8B21A4-6975-C64E-86EB-DECC135998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BD27B8-4477-E144-8874-3B02B55F1455}"/>
              </a:ext>
            </a:extLst>
          </p:cNvPr>
          <p:cNvSpPr>
            <a:spLocks noGrp="1"/>
          </p:cNvSpPr>
          <p:nvPr>
            <p:ph type="sldNum" sz="quarter" idx="12"/>
          </p:nvPr>
        </p:nvSpPr>
        <p:spPr/>
        <p:txBody>
          <a:bodyPr/>
          <a:lstStyle/>
          <a:p>
            <a:fld id="{5B063948-6DE6-BA47-965D-CEE597FC571C}" type="slidenum">
              <a:rPr lang="en-US" smtClean="0"/>
              <a:t>‹#›</a:t>
            </a:fld>
            <a:endParaRPr lang="en-US"/>
          </a:p>
        </p:txBody>
      </p:sp>
    </p:spTree>
    <p:extLst>
      <p:ext uri="{BB962C8B-B14F-4D97-AF65-F5344CB8AC3E}">
        <p14:creationId xmlns:p14="http://schemas.microsoft.com/office/powerpoint/2010/main" val="1170131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FB6062-4393-5145-BE98-F996EA853D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0EB9CFC-EBBD-BD45-A9F2-0B087012ED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48C742-0A51-DE4D-96B5-0D376BD389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04AF20-D3CB-EA46-A9C9-019B03F53CA7}" type="datetimeFigureOut">
              <a:rPr lang="en-US" smtClean="0"/>
              <a:t>1/31/21</a:t>
            </a:fld>
            <a:endParaRPr lang="en-US"/>
          </a:p>
        </p:txBody>
      </p:sp>
      <p:sp>
        <p:nvSpPr>
          <p:cNvPr id="5" name="Footer Placeholder 4">
            <a:extLst>
              <a:ext uri="{FF2B5EF4-FFF2-40B4-BE49-F238E27FC236}">
                <a16:creationId xmlns:a16="http://schemas.microsoft.com/office/drawing/2014/main" id="{2EB7E77C-BD7B-0E41-86E1-2F1DEFE2BF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B4DD47F-C53C-9F49-B7D2-4AECC65030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63948-6DE6-BA47-965D-CEE597FC571C}" type="slidenum">
              <a:rPr lang="en-US" smtClean="0"/>
              <a:t>‹#›</a:t>
            </a:fld>
            <a:endParaRPr lang="en-US"/>
          </a:p>
        </p:txBody>
      </p:sp>
    </p:spTree>
    <p:extLst>
      <p:ext uri="{BB962C8B-B14F-4D97-AF65-F5344CB8AC3E}">
        <p14:creationId xmlns:p14="http://schemas.microsoft.com/office/powerpoint/2010/main" val="25993604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7.tiff"/><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8.tiff"/><Relationship Id="rId5" Type="http://schemas.openxmlformats.org/officeDocument/2006/relationships/image" Target="../media/image7.tiff"/><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8.tiff"/><Relationship Id="rId5" Type="http://schemas.openxmlformats.org/officeDocument/2006/relationships/image" Target="../media/image7.tiff"/><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8.tiff"/><Relationship Id="rId5" Type="http://schemas.openxmlformats.org/officeDocument/2006/relationships/image" Target="../media/image7.tiff"/><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8.tiff"/><Relationship Id="rId4" Type="http://schemas.openxmlformats.org/officeDocument/2006/relationships/image" Target="../media/image7.tif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7E89975-A0C2-3B43-9755-1955BCA17984}"/>
              </a:ext>
            </a:extLst>
          </p:cNvPr>
          <p:cNvSpPr/>
          <p:nvPr/>
        </p:nvSpPr>
        <p:spPr>
          <a:xfrm>
            <a:off x="167425" y="334851"/>
            <a:ext cx="11154999" cy="5632311"/>
          </a:xfrm>
          <a:prstGeom prst="rect">
            <a:avLst/>
          </a:prstGeom>
        </p:spPr>
        <p:txBody>
          <a:bodyPr wrap="square">
            <a:spAutoFit/>
          </a:bodyPr>
          <a:lstStyle/>
          <a:p>
            <a:r>
              <a:rPr lang="en-US" dirty="0"/>
              <a:t>What is your purpose? The purpose of this plugin is to facilitate clients to place order on a single click.</a:t>
            </a:r>
          </a:p>
          <a:p>
            <a:endParaRPr lang="en-US" dirty="0"/>
          </a:p>
          <a:p>
            <a:r>
              <a:rPr lang="en-US" dirty="0"/>
              <a:t>Where is the problem? Many customer ask us to provide delivery when they get order by phone call. Once they receive any order by phone, they call us to provide delivery. We call delivery boy and this is all manual. </a:t>
            </a:r>
          </a:p>
          <a:p>
            <a:endParaRPr lang="en-US" dirty="0"/>
          </a:p>
          <a:p>
            <a:r>
              <a:rPr lang="en-US" dirty="0"/>
              <a:t>Why you need it? This plugin will allow our clients to place order through </a:t>
            </a:r>
            <a:r>
              <a:rPr lang="en-US" dirty="0" err="1"/>
              <a:t>nopCommerce</a:t>
            </a:r>
            <a:r>
              <a:rPr lang="en-US" dirty="0"/>
              <a:t> and use our system rather than calling us manually.</a:t>
            </a:r>
          </a:p>
          <a:p>
            <a:endParaRPr lang="en-US" dirty="0"/>
          </a:p>
          <a:p>
            <a:r>
              <a:rPr lang="en-US" dirty="0"/>
              <a:t>What is your preferred solution? This is kind of one page checkout. The product will already be created in the system and will be joined with the vendor, store and warehouse through a defined table (slide2). The client (vendor) will see a front view shown in slide 3. He will place order and it will be processed normally.</a:t>
            </a:r>
          </a:p>
          <a:p>
            <a:endParaRPr lang="en-US" dirty="0"/>
          </a:p>
          <a:p>
            <a:r>
              <a:rPr lang="en-US" dirty="0"/>
              <a:t>What components is the problem with? This is ordering system problem. Following checkout process is hectic for our clients. They want one page where they write the necessary details and place order.</a:t>
            </a:r>
          </a:p>
          <a:p>
            <a:endParaRPr lang="en-US" dirty="0"/>
          </a:p>
          <a:p>
            <a:r>
              <a:rPr lang="en-US" dirty="0"/>
              <a:t>Do you want a change to the existing plugin or do you want a new plugin? This will be a new plugin</a:t>
            </a:r>
          </a:p>
          <a:p>
            <a:endParaRPr lang="en-US" dirty="0"/>
          </a:p>
          <a:p>
            <a:r>
              <a:rPr lang="en-US" dirty="0"/>
              <a:t>How soon do you want it done, what's your priority? As soon as possible.</a:t>
            </a:r>
          </a:p>
          <a:p>
            <a:endParaRPr lang="en-US" dirty="0"/>
          </a:p>
          <a:p>
            <a:r>
              <a:rPr lang="en-US" dirty="0"/>
              <a:t>What should be the name of the plugin: </a:t>
            </a:r>
            <a:r>
              <a:rPr lang="en-US" dirty="0" err="1"/>
              <a:t>CutomizedOrder.Nop.Plugin.CustomizedOrder</a:t>
            </a:r>
            <a:endParaRPr lang="en-US" dirty="0"/>
          </a:p>
        </p:txBody>
      </p:sp>
    </p:spTree>
    <p:extLst>
      <p:ext uri="{BB962C8B-B14F-4D97-AF65-F5344CB8AC3E}">
        <p14:creationId xmlns:p14="http://schemas.microsoft.com/office/powerpoint/2010/main" val="3756878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3634E5F-D340-3F41-86DD-3B4A441B884F}"/>
              </a:ext>
            </a:extLst>
          </p:cNvPr>
          <p:cNvPicPr/>
          <p:nvPr/>
        </p:nvPicPr>
        <p:blipFill rotWithShape="1">
          <a:blip r:embed="rId2">
            <a:extLst>
              <a:ext uri="{28A0092B-C50C-407E-A947-70E740481C1C}">
                <a14:useLocalDpi xmlns:a14="http://schemas.microsoft.com/office/drawing/2010/main" val="0"/>
              </a:ext>
            </a:extLst>
          </a:blip>
          <a:srcRect l="12578" t="-52" r="-20" b="68915"/>
          <a:stretch/>
        </p:blipFill>
        <p:spPr bwMode="auto">
          <a:xfrm>
            <a:off x="683898" y="158265"/>
            <a:ext cx="8672493" cy="1489137"/>
          </a:xfrm>
          <a:prstGeom prst="rect">
            <a:avLst/>
          </a:prstGeom>
          <a:solidFill>
            <a:srgbClr val="FFFFFF"/>
          </a:solidFill>
          <a:ln>
            <a:noFill/>
          </a:ln>
        </p:spPr>
      </p:pic>
      <p:grpSp>
        <p:nvGrpSpPr>
          <p:cNvPr id="3" name="Group 2">
            <a:extLst>
              <a:ext uri="{FF2B5EF4-FFF2-40B4-BE49-F238E27FC236}">
                <a16:creationId xmlns:a16="http://schemas.microsoft.com/office/drawing/2014/main" id="{12189278-1D8F-7A4D-84FA-AB1C2C6AFAD2}"/>
              </a:ext>
            </a:extLst>
          </p:cNvPr>
          <p:cNvGrpSpPr/>
          <p:nvPr/>
        </p:nvGrpSpPr>
        <p:grpSpPr>
          <a:xfrm>
            <a:off x="4626669" y="1284543"/>
            <a:ext cx="3881992" cy="331304"/>
            <a:chOff x="5937869" y="903888"/>
            <a:chExt cx="3881992" cy="331304"/>
          </a:xfrm>
        </p:grpSpPr>
        <p:pic>
          <p:nvPicPr>
            <p:cNvPr id="8" name="Picture 7">
              <a:extLst>
                <a:ext uri="{FF2B5EF4-FFF2-40B4-BE49-F238E27FC236}">
                  <a16:creationId xmlns:a16="http://schemas.microsoft.com/office/drawing/2014/main" id="{33035F70-BD52-9B4A-8F1E-AC3B88AB3DBC}"/>
                </a:ext>
              </a:extLst>
            </p:cNvPr>
            <p:cNvPicPr/>
            <p:nvPr/>
          </p:nvPicPr>
          <p:blipFill rotWithShape="1">
            <a:blip r:embed="rId2">
              <a:extLst>
                <a:ext uri="{28A0092B-C50C-407E-A947-70E740481C1C}">
                  <a14:useLocalDpi xmlns:a14="http://schemas.microsoft.com/office/drawing/2010/main" val="0"/>
                </a:ext>
              </a:extLst>
            </a:blip>
            <a:srcRect l="20646" t="14540" r="48416" b="78761"/>
            <a:stretch/>
          </p:blipFill>
          <p:spPr bwMode="auto">
            <a:xfrm>
              <a:off x="6082748" y="903888"/>
              <a:ext cx="3737113" cy="331304"/>
            </a:xfrm>
            <a:prstGeom prst="rect">
              <a:avLst/>
            </a:prstGeom>
            <a:solidFill>
              <a:srgbClr val="FFFFFF"/>
            </a:solidFill>
            <a:ln>
              <a:noFill/>
            </a:ln>
          </p:spPr>
        </p:pic>
        <p:sp>
          <p:nvSpPr>
            <p:cNvPr id="9" name="TextBox 8">
              <a:extLst>
                <a:ext uri="{FF2B5EF4-FFF2-40B4-BE49-F238E27FC236}">
                  <a16:creationId xmlns:a16="http://schemas.microsoft.com/office/drawing/2014/main" id="{0341C0B0-7A2B-3D4B-8FA1-F9C272881ECE}"/>
                </a:ext>
              </a:extLst>
            </p:cNvPr>
            <p:cNvSpPr txBox="1"/>
            <p:nvPr/>
          </p:nvSpPr>
          <p:spPr>
            <a:xfrm>
              <a:off x="5937869" y="983399"/>
              <a:ext cx="739305" cy="215444"/>
            </a:xfrm>
            <a:prstGeom prst="rect">
              <a:avLst/>
            </a:prstGeom>
            <a:solidFill>
              <a:srgbClr val="FFFFFE"/>
            </a:solidFill>
          </p:spPr>
          <p:txBody>
            <a:bodyPr wrap="square" rtlCol="0">
              <a:spAutoFit/>
            </a:bodyPr>
            <a:lstStyle/>
            <a:p>
              <a:pPr algn="r"/>
              <a:r>
                <a:rPr lang="en-US" sz="800" dirty="0"/>
                <a:t>Store name</a:t>
              </a:r>
            </a:p>
          </p:txBody>
        </p:sp>
      </p:grpSp>
      <p:sp>
        <p:nvSpPr>
          <p:cNvPr id="12" name="TextBox 11">
            <a:extLst>
              <a:ext uri="{FF2B5EF4-FFF2-40B4-BE49-F238E27FC236}">
                <a16:creationId xmlns:a16="http://schemas.microsoft.com/office/drawing/2014/main" id="{E658ADF3-0F11-F847-8637-25D6C8AF812D}"/>
              </a:ext>
            </a:extLst>
          </p:cNvPr>
          <p:cNvSpPr txBox="1"/>
          <p:nvPr/>
        </p:nvSpPr>
        <p:spPr>
          <a:xfrm>
            <a:off x="714831" y="219127"/>
            <a:ext cx="2195637" cy="247599"/>
          </a:xfrm>
          <a:prstGeom prst="rect">
            <a:avLst/>
          </a:prstGeom>
          <a:solidFill>
            <a:srgbClr val="ECF1F6"/>
          </a:solidFill>
        </p:spPr>
        <p:txBody>
          <a:bodyPr wrap="square" lIns="0" tIns="0" rIns="0" bIns="0" rtlCol="0" anchor="ctr">
            <a:spAutoFit/>
          </a:bodyPr>
          <a:lstStyle/>
          <a:p>
            <a:pPr algn="ctr"/>
            <a:r>
              <a:rPr lang="en-US" sz="1600" dirty="0">
                <a:solidFill>
                  <a:schemeClr val="tx1">
                    <a:lumMod val="95000"/>
                    <a:lumOff val="5000"/>
                  </a:schemeClr>
                </a:solidFill>
              </a:rPr>
              <a:t>Custom delivery Settings</a:t>
            </a:r>
          </a:p>
        </p:txBody>
      </p:sp>
      <p:sp>
        <p:nvSpPr>
          <p:cNvPr id="40" name="Rectangle 39">
            <a:extLst>
              <a:ext uri="{FF2B5EF4-FFF2-40B4-BE49-F238E27FC236}">
                <a16:creationId xmlns:a16="http://schemas.microsoft.com/office/drawing/2014/main" id="{9FFD00F9-01B9-634E-80D5-00CA9F72EE00}"/>
              </a:ext>
            </a:extLst>
          </p:cNvPr>
          <p:cNvSpPr/>
          <p:nvPr/>
        </p:nvSpPr>
        <p:spPr>
          <a:xfrm>
            <a:off x="681643" y="496056"/>
            <a:ext cx="8674748" cy="6361944"/>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id="{1136BECC-FDBC-C847-9B6A-E7B944CF5316}"/>
              </a:ext>
            </a:extLst>
          </p:cNvPr>
          <p:cNvSpPr/>
          <p:nvPr/>
        </p:nvSpPr>
        <p:spPr>
          <a:xfrm>
            <a:off x="732002" y="3616243"/>
            <a:ext cx="8539982" cy="3036348"/>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3" name="Table 62">
            <a:extLst>
              <a:ext uri="{FF2B5EF4-FFF2-40B4-BE49-F238E27FC236}">
                <a16:creationId xmlns:a16="http://schemas.microsoft.com/office/drawing/2014/main" id="{E3B7922F-FF1C-564B-BBB7-313C21BBE640}"/>
              </a:ext>
            </a:extLst>
          </p:cNvPr>
          <p:cNvGraphicFramePr>
            <a:graphicFrameLocks noGrp="1"/>
          </p:cNvGraphicFramePr>
          <p:nvPr>
            <p:extLst/>
          </p:nvPr>
        </p:nvGraphicFramePr>
        <p:xfrm>
          <a:off x="775944" y="4437740"/>
          <a:ext cx="8395046" cy="1529080"/>
        </p:xfrm>
        <a:graphic>
          <a:graphicData uri="http://schemas.openxmlformats.org/drawingml/2006/table">
            <a:tbl>
              <a:tblPr firstRow="1" bandRow="1">
                <a:effectLst>
                  <a:outerShdw blurRad="50800" dir="5400000" algn="ctr" rotWithShape="0">
                    <a:srgbClr val="000000">
                      <a:alpha val="43137"/>
                    </a:srgbClr>
                  </a:outerShdw>
                </a:effectLst>
                <a:tableStyleId>{5C22544A-7EE6-4342-B048-85BDC9FD1C3A}</a:tableStyleId>
              </a:tblPr>
              <a:tblGrid>
                <a:gridCol w="513338">
                  <a:extLst>
                    <a:ext uri="{9D8B030D-6E8A-4147-A177-3AD203B41FA5}">
                      <a16:colId xmlns:a16="http://schemas.microsoft.com/office/drawing/2014/main" val="4804255"/>
                    </a:ext>
                  </a:extLst>
                </a:gridCol>
                <a:gridCol w="1148475">
                  <a:extLst>
                    <a:ext uri="{9D8B030D-6E8A-4147-A177-3AD203B41FA5}">
                      <a16:colId xmlns:a16="http://schemas.microsoft.com/office/drawing/2014/main" val="3631326399"/>
                    </a:ext>
                  </a:extLst>
                </a:gridCol>
                <a:gridCol w="1124384">
                  <a:extLst>
                    <a:ext uri="{9D8B030D-6E8A-4147-A177-3AD203B41FA5}">
                      <a16:colId xmlns:a16="http://schemas.microsoft.com/office/drawing/2014/main" val="2837385782"/>
                    </a:ext>
                  </a:extLst>
                </a:gridCol>
                <a:gridCol w="1305694">
                  <a:extLst>
                    <a:ext uri="{9D8B030D-6E8A-4147-A177-3AD203B41FA5}">
                      <a16:colId xmlns:a16="http://schemas.microsoft.com/office/drawing/2014/main" val="2341222521"/>
                    </a:ext>
                  </a:extLst>
                </a:gridCol>
                <a:gridCol w="1035424">
                  <a:extLst>
                    <a:ext uri="{9D8B030D-6E8A-4147-A177-3AD203B41FA5}">
                      <a16:colId xmlns:a16="http://schemas.microsoft.com/office/drawing/2014/main" val="3573908871"/>
                    </a:ext>
                  </a:extLst>
                </a:gridCol>
                <a:gridCol w="1054620">
                  <a:extLst>
                    <a:ext uri="{9D8B030D-6E8A-4147-A177-3AD203B41FA5}">
                      <a16:colId xmlns:a16="http://schemas.microsoft.com/office/drawing/2014/main" val="639641942"/>
                    </a:ext>
                  </a:extLst>
                </a:gridCol>
                <a:gridCol w="1054620">
                  <a:extLst>
                    <a:ext uri="{9D8B030D-6E8A-4147-A177-3AD203B41FA5}">
                      <a16:colId xmlns:a16="http://schemas.microsoft.com/office/drawing/2014/main" val="843985873"/>
                    </a:ext>
                  </a:extLst>
                </a:gridCol>
                <a:gridCol w="1158491">
                  <a:extLst>
                    <a:ext uri="{9D8B030D-6E8A-4147-A177-3AD203B41FA5}">
                      <a16:colId xmlns:a16="http://schemas.microsoft.com/office/drawing/2014/main" val="1157768745"/>
                    </a:ext>
                  </a:extLst>
                </a:gridCol>
              </a:tblGrid>
              <a:tr h="370840">
                <a:tc>
                  <a:txBody>
                    <a:bodyPr/>
                    <a:lstStyle/>
                    <a:p>
                      <a:endParaRPr lang="en-US" dirty="0"/>
                    </a:p>
                  </a:txBody>
                  <a:tcPr/>
                </a:tc>
                <a:tc>
                  <a:txBody>
                    <a:bodyPr/>
                    <a:lstStyle/>
                    <a:p>
                      <a:r>
                        <a:rPr lang="en-US" dirty="0"/>
                        <a:t>Vendor name</a:t>
                      </a:r>
                    </a:p>
                  </a:txBody>
                  <a:tcPr/>
                </a:tc>
                <a:tc>
                  <a:txBody>
                    <a:bodyPr/>
                    <a:lstStyle/>
                    <a:p>
                      <a:r>
                        <a:rPr lang="en-US" dirty="0"/>
                        <a:t>Store name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Warehouse name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Product SKU</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Payment Method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Delivery Method</a:t>
                      </a:r>
                    </a:p>
                  </a:txBody>
                  <a:tcPr/>
                </a:tc>
                <a:tc>
                  <a:txBody>
                    <a:bodyPr/>
                    <a:lstStyle/>
                    <a:p>
                      <a:r>
                        <a:rPr lang="en-US" dirty="0"/>
                        <a:t>Edit</a:t>
                      </a:r>
                    </a:p>
                  </a:txBody>
                  <a:tcPr/>
                </a:tc>
                <a:extLst>
                  <a:ext uri="{0D108BD9-81ED-4DB2-BD59-A6C34878D82A}">
                    <a16:rowId xmlns:a16="http://schemas.microsoft.com/office/drawing/2014/main" val="460736223"/>
                  </a:ext>
                </a:extLst>
              </a:tr>
              <a:tr h="370840">
                <a:tc>
                  <a:txBody>
                    <a:bodyPr/>
                    <a:lstStyle/>
                    <a:p>
                      <a:endParaRPr lang="en-US" dirty="0"/>
                    </a:p>
                  </a:txBody>
                  <a:tcPr/>
                </a:tc>
                <a:tc>
                  <a:txBody>
                    <a:bodyPr/>
                    <a:lstStyle/>
                    <a:p>
                      <a:r>
                        <a:rPr lang="en-US" sz="1400" dirty="0"/>
                        <a:t>Saginaw Pharmacy</a:t>
                      </a:r>
                    </a:p>
                  </a:txBody>
                  <a:tcPr/>
                </a:tc>
                <a:tc>
                  <a:txBody>
                    <a:bodyPr/>
                    <a:lstStyle/>
                    <a:p>
                      <a:r>
                        <a:rPr lang="en-US" sz="1400" dirty="0"/>
                        <a:t>Saginaw Store</a:t>
                      </a:r>
                    </a:p>
                  </a:txBody>
                  <a:tcPr/>
                </a:tc>
                <a:tc>
                  <a:txBody>
                    <a:bodyPr/>
                    <a:lstStyle/>
                    <a:p>
                      <a:r>
                        <a:rPr lang="en-US" sz="1400" dirty="0"/>
                        <a:t>Saginaw Warehouse</a:t>
                      </a:r>
                    </a:p>
                  </a:txBody>
                  <a:tcPr/>
                </a:tc>
                <a:tc>
                  <a:txBody>
                    <a:bodyPr/>
                    <a:lstStyle/>
                    <a:p>
                      <a:r>
                        <a:rPr lang="en-US" sz="1400" dirty="0"/>
                        <a:t>PHR3123-3243-32</a:t>
                      </a:r>
                    </a:p>
                  </a:txBody>
                  <a:tcPr/>
                </a:tc>
                <a:tc>
                  <a:txBody>
                    <a:bodyPr/>
                    <a:lstStyle/>
                    <a:p>
                      <a:r>
                        <a:rPr lang="en-US" sz="1400" dirty="0"/>
                        <a:t>Cash Plugin</a:t>
                      </a:r>
                    </a:p>
                  </a:txBody>
                  <a:tcPr/>
                </a:tc>
                <a:tc>
                  <a:txBody>
                    <a:bodyPr/>
                    <a:lstStyle/>
                    <a:p>
                      <a:r>
                        <a:rPr lang="en-US" sz="1400" dirty="0"/>
                        <a:t>Rapid Delivery</a:t>
                      </a:r>
                    </a:p>
                  </a:txBody>
                  <a:tcPr/>
                </a:tc>
                <a:tc>
                  <a:txBody>
                    <a:bodyPr/>
                    <a:lstStyle/>
                    <a:p>
                      <a:endParaRPr lang="en-US" dirty="0"/>
                    </a:p>
                  </a:txBody>
                  <a:tcPr/>
                </a:tc>
                <a:extLst>
                  <a:ext uri="{0D108BD9-81ED-4DB2-BD59-A6C34878D82A}">
                    <a16:rowId xmlns:a16="http://schemas.microsoft.com/office/drawing/2014/main" val="3130575522"/>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408095264"/>
                  </a:ext>
                </a:extLst>
              </a:tr>
            </a:tbl>
          </a:graphicData>
        </a:graphic>
      </p:graphicFrame>
      <p:sp>
        <p:nvSpPr>
          <p:cNvPr id="64" name="Rectangle 63">
            <a:extLst>
              <a:ext uri="{FF2B5EF4-FFF2-40B4-BE49-F238E27FC236}">
                <a16:creationId xmlns:a16="http://schemas.microsoft.com/office/drawing/2014/main" id="{BEFA61AE-C0FD-4546-8450-32E4C92AA6F5}"/>
              </a:ext>
            </a:extLst>
          </p:cNvPr>
          <p:cNvSpPr/>
          <p:nvPr/>
        </p:nvSpPr>
        <p:spPr>
          <a:xfrm>
            <a:off x="897268" y="5180024"/>
            <a:ext cx="170645" cy="168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a:extLst>
              <a:ext uri="{FF2B5EF4-FFF2-40B4-BE49-F238E27FC236}">
                <a16:creationId xmlns:a16="http://schemas.microsoft.com/office/drawing/2014/main" id="{1C46BCA4-DED2-EE43-802E-1EA8022B1274}"/>
              </a:ext>
            </a:extLst>
          </p:cNvPr>
          <p:cNvSpPr/>
          <p:nvPr/>
        </p:nvSpPr>
        <p:spPr>
          <a:xfrm>
            <a:off x="860478" y="6235526"/>
            <a:ext cx="1170517" cy="317471"/>
          </a:xfrm>
          <a:prstGeom prst="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Add new</a:t>
            </a:r>
            <a:endParaRPr lang="en-US" sz="1600" dirty="0">
              <a:solidFill>
                <a:schemeClr val="tx1"/>
              </a:solidFill>
            </a:endParaRPr>
          </a:p>
        </p:txBody>
      </p:sp>
      <p:sp>
        <p:nvSpPr>
          <p:cNvPr id="71" name="Rectangle 70">
            <a:extLst>
              <a:ext uri="{FF2B5EF4-FFF2-40B4-BE49-F238E27FC236}">
                <a16:creationId xmlns:a16="http://schemas.microsoft.com/office/drawing/2014/main" id="{7BFE4EE6-FC72-E74B-8076-87058F8BA595}"/>
              </a:ext>
            </a:extLst>
          </p:cNvPr>
          <p:cNvSpPr/>
          <p:nvPr/>
        </p:nvSpPr>
        <p:spPr>
          <a:xfrm>
            <a:off x="2112778" y="6237383"/>
            <a:ext cx="1509417" cy="317471"/>
          </a:xfrm>
          <a:prstGeom prst="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Delete selected</a:t>
            </a:r>
          </a:p>
        </p:txBody>
      </p:sp>
      <p:sp>
        <p:nvSpPr>
          <p:cNvPr id="81" name="Rectangle 80">
            <a:extLst>
              <a:ext uri="{FF2B5EF4-FFF2-40B4-BE49-F238E27FC236}">
                <a16:creationId xmlns:a16="http://schemas.microsoft.com/office/drawing/2014/main" id="{EDBED1A0-4DCB-8843-AB4D-C9023D8D4BF6}"/>
              </a:ext>
            </a:extLst>
          </p:cNvPr>
          <p:cNvSpPr/>
          <p:nvPr/>
        </p:nvSpPr>
        <p:spPr>
          <a:xfrm>
            <a:off x="683898" y="510645"/>
            <a:ext cx="8672493" cy="117937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Picture 37">
            <a:extLst>
              <a:ext uri="{FF2B5EF4-FFF2-40B4-BE49-F238E27FC236}">
                <a16:creationId xmlns:a16="http://schemas.microsoft.com/office/drawing/2014/main" id="{DFC12F44-972E-6045-9D57-8D249B2FF333}"/>
              </a:ext>
            </a:extLst>
          </p:cNvPr>
          <p:cNvPicPr/>
          <p:nvPr/>
        </p:nvPicPr>
        <p:blipFill>
          <a:blip r:embed="rId3"/>
          <a:stretch>
            <a:fillRect/>
          </a:stretch>
        </p:blipFill>
        <p:spPr bwMode="auto">
          <a:xfrm>
            <a:off x="86189" y="173357"/>
            <a:ext cx="602822" cy="3035335"/>
          </a:xfrm>
          <a:prstGeom prst="rect">
            <a:avLst/>
          </a:prstGeom>
          <a:solidFill>
            <a:srgbClr val="FFFFFF"/>
          </a:solidFill>
          <a:ln>
            <a:noFill/>
          </a:ln>
        </p:spPr>
      </p:pic>
      <p:sp>
        <p:nvSpPr>
          <p:cNvPr id="39" name="TextBox 38">
            <a:extLst>
              <a:ext uri="{FF2B5EF4-FFF2-40B4-BE49-F238E27FC236}">
                <a16:creationId xmlns:a16="http://schemas.microsoft.com/office/drawing/2014/main" id="{F28C93FB-B40F-3848-9858-69CC6F6E83E4}"/>
              </a:ext>
            </a:extLst>
          </p:cNvPr>
          <p:cNvSpPr txBox="1"/>
          <p:nvPr/>
        </p:nvSpPr>
        <p:spPr>
          <a:xfrm>
            <a:off x="86189" y="3208692"/>
            <a:ext cx="595454" cy="184666"/>
          </a:xfrm>
          <a:prstGeom prst="rect">
            <a:avLst/>
          </a:prstGeom>
          <a:solidFill>
            <a:srgbClr val="212D32">
              <a:alpha val="50196"/>
            </a:srgbClr>
          </a:solidFill>
        </p:spPr>
        <p:txBody>
          <a:bodyPr wrap="square" lIns="0" tIns="0" rIns="0" bIns="0" rtlCol="0" anchor="t">
            <a:spAutoFit/>
          </a:bodyPr>
          <a:lstStyle/>
          <a:p>
            <a:r>
              <a:rPr lang="en-US" sz="600" dirty="0">
                <a:solidFill>
                  <a:srgbClr val="FFFFFF"/>
                </a:solidFill>
              </a:rPr>
              <a:t> Custom  delivery</a:t>
            </a:r>
          </a:p>
          <a:p>
            <a:r>
              <a:rPr lang="en-US" sz="600" dirty="0">
                <a:solidFill>
                  <a:srgbClr val="FFFFFF"/>
                </a:solidFill>
              </a:rPr>
              <a:t> settings</a:t>
            </a:r>
          </a:p>
        </p:txBody>
      </p:sp>
      <p:sp>
        <p:nvSpPr>
          <p:cNvPr id="41" name="Rectangle 40">
            <a:extLst>
              <a:ext uri="{FF2B5EF4-FFF2-40B4-BE49-F238E27FC236}">
                <a16:creationId xmlns:a16="http://schemas.microsoft.com/office/drawing/2014/main" id="{B564D05E-7E9B-8540-9E67-ACF3F3C6D8A9}"/>
              </a:ext>
            </a:extLst>
          </p:cNvPr>
          <p:cNvSpPr/>
          <p:nvPr/>
        </p:nvSpPr>
        <p:spPr>
          <a:xfrm>
            <a:off x="8179004" y="5240258"/>
            <a:ext cx="819807" cy="262373"/>
          </a:xfrm>
          <a:prstGeom prst="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Edit</a:t>
            </a:r>
            <a:endParaRPr lang="en-US" sz="1400" dirty="0">
              <a:solidFill>
                <a:schemeClr val="tx1"/>
              </a:solidFill>
            </a:endParaRPr>
          </a:p>
        </p:txBody>
      </p:sp>
      <p:sp>
        <p:nvSpPr>
          <p:cNvPr id="43" name="Rectangle 42">
            <a:extLst>
              <a:ext uri="{FF2B5EF4-FFF2-40B4-BE49-F238E27FC236}">
                <a16:creationId xmlns:a16="http://schemas.microsoft.com/office/drawing/2014/main" id="{01631B89-4087-AD4B-8687-1213A2290073}"/>
              </a:ext>
            </a:extLst>
          </p:cNvPr>
          <p:cNvSpPr/>
          <p:nvPr/>
        </p:nvSpPr>
        <p:spPr>
          <a:xfrm>
            <a:off x="737021" y="573805"/>
            <a:ext cx="8534963" cy="2956402"/>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44" name="Table 43">
            <a:extLst>
              <a:ext uri="{FF2B5EF4-FFF2-40B4-BE49-F238E27FC236}">
                <a16:creationId xmlns:a16="http://schemas.microsoft.com/office/drawing/2014/main" id="{4BF48511-CD82-8448-8793-ABB69E15F29E}"/>
              </a:ext>
            </a:extLst>
          </p:cNvPr>
          <p:cNvGraphicFramePr>
            <a:graphicFrameLocks noGrp="1"/>
          </p:cNvGraphicFramePr>
          <p:nvPr>
            <p:extLst/>
          </p:nvPr>
        </p:nvGraphicFramePr>
        <p:xfrm>
          <a:off x="776547" y="1354612"/>
          <a:ext cx="8400162" cy="1381760"/>
        </p:xfrm>
        <a:graphic>
          <a:graphicData uri="http://schemas.openxmlformats.org/drawingml/2006/table">
            <a:tbl>
              <a:tblPr firstRow="1" bandRow="1">
                <a:effectLst>
                  <a:outerShdw blurRad="50800" dir="5400000" algn="ctr" rotWithShape="0">
                    <a:srgbClr val="000000">
                      <a:alpha val="43137"/>
                    </a:srgbClr>
                  </a:outerShdw>
                </a:effectLst>
                <a:tableStyleId>{5C22544A-7EE6-4342-B048-85BDC9FD1C3A}</a:tableStyleId>
              </a:tblPr>
              <a:tblGrid>
                <a:gridCol w="378380">
                  <a:extLst>
                    <a:ext uri="{9D8B030D-6E8A-4147-A177-3AD203B41FA5}">
                      <a16:colId xmlns:a16="http://schemas.microsoft.com/office/drawing/2014/main" val="4804255"/>
                    </a:ext>
                  </a:extLst>
                </a:gridCol>
                <a:gridCol w="997584">
                  <a:extLst>
                    <a:ext uri="{9D8B030D-6E8A-4147-A177-3AD203B41FA5}">
                      <a16:colId xmlns:a16="http://schemas.microsoft.com/office/drawing/2014/main" val="3631326399"/>
                    </a:ext>
                  </a:extLst>
                </a:gridCol>
                <a:gridCol w="993484">
                  <a:extLst>
                    <a:ext uri="{9D8B030D-6E8A-4147-A177-3AD203B41FA5}">
                      <a16:colId xmlns:a16="http://schemas.microsoft.com/office/drawing/2014/main" val="2837385782"/>
                    </a:ext>
                  </a:extLst>
                </a:gridCol>
                <a:gridCol w="1367377">
                  <a:extLst>
                    <a:ext uri="{9D8B030D-6E8A-4147-A177-3AD203B41FA5}">
                      <a16:colId xmlns:a16="http://schemas.microsoft.com/office/drawing/2014/main" val="2341222521"/>
                    </a:ext>
                  </a:extLst>
                </a:gridCol>
                <a:gridCol w="1260549">
                  <a:extLst>
                    <a:ext uri="{9D8B030D-6E8A-4147-A177-3AD203B41FA5}">
                      <a16:colId xmlns:a16="http://schemas.microsoft.com/office/drawing/2014/main" val="3573908871"/>
                    </a:ext>
                  </a:extLst>
                </a:gridCol>
                <a:gridCol w="1110993">
                  <a:extLst>
                    <a:ext uri="{9D8B030D-6E8A-4147-A177-3AD203B41FA5}">
                      <a16:colId xmlns:a16="http://schemas.microsoft.com/office/drawing/2014/main" val="2801053101"/>
                    </a:ext>
                  </a:extLst>
                </a:gridCol>
                <a:gridCol w="1252704">
                  <a:extLst>
                    <a:ext uri="{9D8B030D-6E8A-4147-A177-3AD203B41FA5}">
                      <a16:colId xmlns:a16="http://schemas.microsoft.com/office/drawing/2014/main" val="1065941772"/>
                    </a:ext>
                  </a:extLst>
                </a:gridCol>
                <a:gridCol w="1039091">
                  <a:extLst>
                    <a:ext uri="{9D8B030D-6E8A-4147-A177-3AD203B41FA5}">
                      <a16:colId xmlns:a16="http://schemas.microsoft.com/office/drawing/2014/main" val="3828785684"/>
                    </a:ext>
                  </a:extLst>
                </a:gridCol>
              </a:tblGrid>
              <a:tr h="370840">
                <a:tc>
                  <a:txBody>
                    <a:bodyPr/>
                    <a:lstStyle/>
                    <a:p>
                      <a:endParaRPr lang="en-US" dirty="0"/>
                    </a:p>
                  </a:txBody>
                  <a:tcPr/>
                </a:tc>
                <a:tc>
                  <a:txBody>
                    <a:bodyPr/>
                    <a:lstStyle/>
                    <a:p>
                      <a:r>
                        <a:rPr lang="en-US" dirty="0"/>
                        <a:t>Vendor name</a:t>
                      </a:r>
                    </a:p>
                  </a:txBody>
                  <a:tcPr/>
                </a:tc>
                <a:tc>
                  <a:txBody>
                    <a:bodyPr/>
                    <a:lstStyle/>
                    <a:p>
                      <a:r>
                        <a:rPr lang="en-US" dirty="0"/>
                        <a:t>Store name</a:t>
                      </a:r>
                    </a:p>
                  </a:txBody>
                  <a:tcPr/>
                </a:tc>
                <a:tc>
                  <a:txBody>
                    <a:bodyPr/>
                    <a:lstStyle/>
                    <a:p>
                      <a:r>
                        <a:rPr lang="en-US" dirty="0"/>
                        <a:t>Warehouse name</a:t>
                      </a:r>
                    </a:p>
                  </a:txBody>
                  <a:tcPr/>
                </a:tc>
                <a:tc>
                  <a:txBody>
                    <a:bodyPr/>
                    <a:lstStyle/>
                    <a:p>
                      <a:r>
                        <a:rPr lang="en-US" dirty="0"/>
                        <a:t>Associated customers</a:t>
                      </a:r>
                    </a:p>
                  </a:txBody>
                  <a:tcPr/>
                </a:tc>
                <a:tc>
                  <a:txBody>
                    <a:bodyPr/>
                    <a:lstStyle/>
                    <a:p>
                      <a:r>
                        <a:rPr lang="en-US" dirty="0"/>
                        <a:t>Phone #</a:t>
                      </a:r>
                    </a:p>
                  </a:txBody>
                  <a:tcPr/>
                </a:tc>
                <a:tc>
                  <a:txBody>
                    <a:bodyPr/>
                    <a:lstStyle/>
                    <a:p>
                      <a:pPr algn="ctr"/>
                      <a:r>
                        <a:rPr lang="en-US" dirty="0"/>
                        <a:t>ZIP, city</a:t>
                      </a:r>
                    </a:p>
                  </a:txBody>
                  <a:tcPr/>
                </a:tc>
                <a:tc>
                  <a:txBody>
                    <a:bodyPr/>
                    <a:lstStyle/>
                    <a:p>
                      <a:pPr algn="ctr"/>
                      <a:r>
                        <a:rPr lang="en-US" dirty="0"/>
                        <a:t>Edit</a:t>
                      </a:r>
                    </a:p>
                  </a:txBody>
                  <a:tcPr/>
                </a:tc>
                <a:extLst>
                  <a:ext uri="{0D108BD9-81ED-4DB2-BD59-A6C34878D82A}">
                    <a16:rowId xmlns:a16="http://schemas.microsoft.com/office/drawing/2014/main" val="460736223"/>
                  </a:ext>
                </a:extLst>
              </a:tr>
              <a:tr h="370840">
                <a:tc>
                  <a:txBody>
                    <a:bodyPr/>
                    <a:lstStyle/>
                    <a:p>
                      <a:endParaRPr lang="en-US" dirty="0"/>
                    </a:p>
                  </a:txBody>
                  <a:tcPr/>
                </a:tc>
                <a:tc>
                  <a:txBody>
                    <a:bodyPr/>
                    <a:lstStyle/>
                    <a:p>
                      <a:r>
                        <a:rPr lang="en-US" sz="1400" dirty="0"/>
                        <a:t>XYZ</a:t>
                      </a:r>
                    </a:p>
                  </a:txBody>
                  <a:tcPr/>
                </a:tc>
                <a:tc>
                  <a:txBody>
                    <a:bodyPr/>
                    <a:lstStyle/>
                    <a:p>
                      <a:r>
                        <a:rPr lang="en-US" sz="1400" dirty="0"/>
                        <a:t>ABC</a:t>
                      </a:r>
                    </a:p>
                  </a:txBody>
                  <a:tcPr/>
                </a:tc>
                <a:tc>
                  <a:txBody>
                    <a:bodyPr/>
                    <a:lstStyle/>
                    <a:p>
                      <a:r>
                        <a:rPr lang="en-US" sz="1400" dirty="0"/>
                        <a:t>DEF</a:t>
                      </a:r>
                    </a:p>
                  </a:txBody>
                  <a:tcPr/>
                </a:tc>
                <a:tc>
                  <a:txBody>
                    <a:bodyPr/>
                    <a:lstStyle/>
                    <a:p>
                      <a:r>
                        <a:rPr lang="en-US" sz="1400" dirty="0"/>
                        <a:t>John Smith</a:t>
                      </a:r>
                    </a:p>
                  </a:txBody>
                  <a:tcPr/>
                </a:tc>
                <a:tc>
                  <a:txBody>
                    <a:bodyPr/>
                    <a:lstStyle/>
                    <a:p>
                      <a:r>
                        <a:rPr lang="en-US" sz="1400" dirty="0"/>
                        <a:t>1234567890</a:t>
                      </a:r>
                    </a:p>
                  </a:txBody>
                  <a:tcPr/>
                </a:tc>
                <a:tc>
                  <a:txBody>
                    <a:bodyPr/>
                    <a:lstStyle/>
                    <a:p>
                      <a:r>
                        <a:rPr lang="en-US" sz="1400" dirty="0"/>
                        <a:t>N1R2S4, Paris</a:t>
                      </a:r>
                      <a:endParaRPr lang="en-US" dirty="0"/>
                    </a:p>
                  </a:txBody>
                  <a:tcPr/>
                </a:tc>
                <a:tc>
                  <a:txBody>
                    <a:bodyPr/>
                    <a:lstStyle/>
                    <a:p>
                      <a:endParaRPr lang="en-US" dirty="0"/>
                    </a:p>
                  </a:txBody>
                  <a:tcPr/>
                </a:tc>
                <a:extLst>
                  <a:ext uri="{0D108BD9-81ED-4DB2-BD59-A6C34878D82A}">
                    <a16:rowId xmlns:a16="http://schemas.microsoft.com/office/drawing/2014/main" val="3130575522"/>
                  </a:ext>
                </a:extLst>
              </a:tr>
              <a:tr h="370840">
                <a:tc>
                  <a:txBody>
                    <a:bodyPr/>
                    <a:lstStyle/>
                    <a:p>
                      <a:endParaRPr lang="en-US" dirty="0"/>
                    </a:p>
                  </a:txBody>
                  <a:tcPr/>
                </a:tc>
                <a:tc>
                  <a:txBody>
                    <a:bodyPr/>
                    <a:lstStyle/>
                    <a:p>
                      <a:r>
                        <a:rPr lang="en-US" sz="1400" dirty="0"/>
                        <a:t>CDS</a:t>
                      </a:r>
                    </a:p>
                  </a:txBody>
                  <a:tcPr/>
                </a:tc>
                <a:tc>
                  <a:txBody>
                    <a:bodyPr/>
                    <a:lstStyle/>
                    <a:p>
                      <a:r>
                        <a:rPr lang="en-US" sz="1400" dirty="0"/>
                        <a:t>SDDS</a:t>
                      </a:r>
                    </a:p>
                  </a:txBody>
                  <a:tcPr/>
                </a:tc>
                <a:tc>
                  <a:txBody>
                    <a:bodyPr/>
                    <a:lstStyle/>
                    <a:p>
                      <a:r>
                        <a:rPr lang="en-US" sz="1400" dirty="0"/>
                        <a:t>DSFASLK</a:t>
                      </a:r>
                    </a:p>
                  </a:txBody>
                  <a:tcPr/>
                </a:tc>
                <a:tc>
                  <a:txBody>
                    <a:bodyPr/>
                    <a:lstStyle/>
                    <a:p>
                      <a:r>
                        <a:rPr lang="en-US" sz="1400" dirty="0"/>
                        <a:t>AHMED ALI</a:t>
                      </a:r>
                    </a:p>
                  </a:txBody>
                  <a:tcPr/>
                </a:tc>
                <a:tc>
                  <a:txBody>
                    <a:bodyPr/>
                    <a:lstStyle/>
                    <a:p>
                      <a:r>
                        <a:rPr lang="en-US" sz="1400" dirty="0"/>
                        <a:t>2345465768</a:t>
                      </a:r>
                    </a:p>
                  </a:txBody>
                  <a:tcPr/>
                </a:tc>
                <a:tc>
                  <a:txBody>
                    <a:bodyPr/>
                    <a:lstStyle/>
                    <a:p>
                      <a:r>
                        <a:rPr lang="en-US" sz="1400" dirty="0"/>
                        <a:t>D4F3S4, LYON</a:t>
                      </a:r>
                    </a:p>
                  </a:txBody>
                  <a:tcPr/>
                </a:tc>
                <a:tc>
                  <a:txBody>
                    <a:bodyPr/>
                    <a:lstStyle/>
                    <a:p>
                      <a:endParaRPr lang="en-US" dirty="0"/>
                    </a:p>
                  </a:txBody>
                  <a:tcPr/>
                </a:tc>
                <a:extLst>
                  <a:ext uri="{0D108BD9-81ED-4DB2-BD59-A6C34878D82A}">
                    <a16:rowId xmlns:a16="http://schemas.microsoft.com/office/drawing/2014/main" val="2408095264"/>
                  </a:ext>
                </a:extLst>
              </a:tr>
            </a:tbl>
          </a:graphicData>
        </a:graphic>
      </p:graphicFrame>
      <p:sp>
        <p:nvSpPr>
          <p:cNvPr id="45" name="Rectangle 44">
            <a:extLst>
              <a:ext uri="{FF2B5EF4-FFF2-40B4-BE49-F238E27FC236}">
                <a16:creationId xmlns:a16="http://schemas.microsoft.com/office/drawing/2014/main" id="{5BF53ADA-909D-FF45-B960-93B276A11623}"/>
              </a:ext>
            </a:extLst>
          </p:cNvPr>
          <p:cNvSpPr/>
          <p:nvPr/>
        </p:nvSpPr>
        <p:spPr>
          <a:xfrm>
            <a:off x="8254222" y="2037320"/>
            <a:ext cx="819807" cy="262373"/>
          </a:xfrm>
          <a:prstGeom prst="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Edit</a:t>
            </a:r>
            <a:endParaRPr lang="en-US" sz="1400" dirty="0">
              <a:solidFill>
                <a:schemeClr val="tx1"/>
              </a:solidFill>
            </a:endParaRPr>
          </a:p>
        </p:txBody>
      </p:sp>
      <p:sp>
        <p:nvSpPr>
          <p:cNvPr id="46" name="Rectangle 45">
            <a:extLst>
              <a:ext uri="{FF2B5EF4-FFF2-40B4-BE49-F238E27FC236}">
                <a16:creationId xmlns:a16="http://schemas.microsoft.com/office/drawing/2014/main" id="{B03D0A58-5E02-6A48-95A0-4D0B5BD1DC44}"/>
              </a:ext>
            </a:extLst>
          </p:cNvPr>
          <p:cNvSpPr/>
          <p:nvPr/>
        </p:nvSpPr>
        <p:spPr>
          <a:xfrm>
            <a:off x="8254222" y="2410528"/>
            <a:ext cx="819807" cy="262373"/>
          </a:xfrm>
          <a:prstGeom prst="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Edit</a:t>
            </a:r>
            <a:endParaRPr lang="en-US" sz="1400" dirty="0">
              <a:solidFill>
                <a:schemeClr val="tx1"/>
              </a:solidFill>
            </a:endParaRPr>
          </a:p>
        </p:txBody>
      </p:sp>
      <p:sp>
        <p:nvSpPr>
          <p:cNvPr id="47" name="Rectangle 46">
            <a:extLst>
              <a:ext uri="{FF2B5EF4-FFF2-40B4-BE49-F238E27FC236}">
                <a16:creationId xmlns:a16="http://schemas.microsoft.com/office/drawing/2014/main" id="{9CAB945F-71B2-8740-987E-87ADAA1405B4}"/>
              </a:ext>
            </a:extLst>
          </p:cNvPr>
          <p:cNvSpPr/>
          <p:nvPr/>
        </p:nvSpPr>
        <p:spPr>
          <a:xfrm>
            <a:off x="865142" y="2103452"/>
            <a:ext cx="168166" cy="168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37FEB992-46E7-A745-8BC9-8EB3AE92393F}"/>
              </a:ext>
            </a:extLst>
          </p:cNvPr>
          <p:cNvSpPr/>
          <p:nvPr/>
        </p:nvSpPr>
        <p:spPr>
          <a:xfrm>
            <a:off x="863951" y="2475598"/>
            <a:ext cx="168166" cy="168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4F5D4A08-3454-0D4C-8AAE-FB0DABB183D6}"/>
              </a:ext>
            </a:extLst>
          </p:cNvPr>
          <p:cNvSpPr/>
          <p:nvPr/>
        </p:nvSpPr>
        <p:spPr>
          <a:xfrm>
            <a:off x="858325" y="3208692"/>
            <a:ext cx="1064106" cy="262373"/>
          </a:xfrm>
          <a:prstGeom prst="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Add new</a:t>
            </a:r>
            <a:endParaRPr lang="en-US" sz="1600" dirty="0">
              <a:solidFill>
                <a:schemeClr val="tx1"/>
              </a:solidFill>
            </a:endParaRPr>
          </a:p>
        </p:txBody>
      </p:sp>
      <p:sp>
        <p:nvSpPr>
          <p:cNvPr id="50" name="Rectangle 49">
            <a:extLst>
              <a:ext uri="{FF2B5EF4-FFF2-40B4-BE49-F238E27FC236}">
                <a16:creationId xmlns:a16="http://schemas.microsoft.com/office/drawing/2014/main" id="{AB73C615-3B34-4648-9DB0-7154A50DE841}"/>
              </a:ext>
            </a:extLst>
          </p:cNvPr>
          <p:cNvSpPr/>
          <p:nvPr/>
        </p:nvSpPr>
        <p:spPr>
          <a:xfrm>
            <a:off x="2126030" y="3210549"/>
            <a:ext cx="1372197" cy="262373"/>
          </a:xfrm>
          <a:prstGeom prst="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Delete selected</a:t>
            </a:r>
          </a:p>
        </p:txBody>
      </p:sp>
      <p:grpSp>
        <p:nvGrpSpPr>
          <p:cNvPr id="51" name="Group 50">
            <a:extLst>
              <a:ext uri="{FF2B5EF4-FFF2-40B4-BE49-F238E27FC236}">
                <a16:creationId xmlns:a16="http://schemas.microsoft.com/office/drawing/2014/main" id="{A03B6260-F0A7-9C41-AFDA-483F184A04E1}"/>
              </a:ext>
            </a:extLst>
          </p:cNvPr>
          <p:cNvGrpSpPr/>
          <p:nvPr/>
        </p:nvGrpSpPr>
        <p:grpSpPr>
          <a:xfrm>
            <a:off x="802242" y="1008742"/>
            <a:ext cx="5091785" cy="222063"/>
            <a:chOff x="3011550" y="899029"/>
            <a:chExt cx="5091785" cy="222063"/>
          </a:xfrm>
        </p:grpSpPr>
        <p:grpSp>
          <p:nvGrpSpPr>
            <p:cNvPr id="52" name="Group 51">
              <a:extLst>
                <a:ext uri="{FF2B5EF4-FFF2-40B4-BE49-F238E27FC236}">
                  <a16:creationId xmlns:a16="http://schemas.microsoft.com/office/drawing/2014/main" id="{80FC3730-4374-604A-811C-E474BBF8A1A2}"/>
                </a:ext>
              </a:extLst>
            </p:cNvPr>
            <p:cNvGrpSpPr/>
            <p:nvPr/>
          </p:nvGrpSpPr>
          <p:grpSpPr>
            <a:xfrm>
              <a:off x="3011550" y="899031"/>
              <a:ext cx="1540744" cy="222061"/>
              <a:chOff x="1604682" y="2468432"/>
              <a:chExt cx="941295" cy="168612"/>
            </a:xfrm>
          </p:grpSpPr>
          <p:sp>
            <p:nvSpPr>
              <p:cNvPr id="74" name="Rectangle 73">
                <a:extLst>
                  <a:ext uri="{FF2B5EF4-FFF2-40B4-BE49-F238E27FC236}">
                    <a16:creationId xmlns:a16="http://schemas.microsoft.com/office/drawing/2014/main" id="{9B1B5886-89CF-B647-8505-DE0C13E7082C}"/>
                  </a:ext>
                </a:extLst>
              </p:cNvPr>
              <p:cNvSpPr/>
              <p:nvPr/>
            </p:nvSpPr>
            <p:spPr>
              <a:xfrm>
                <a:off x="1604682" y="2468432"/>
                <a:ext cx="941295" cy="1686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Vendor name</a:t>
                </a:r>
              </a:p>
            </p:txBody>
          </p:sp>
          <p:sp>
            <p:nvSpPr>
              <p:cNvPr id="75" name="Triangle 74">
                <a:extLst>
                  <a:ext uri="{FF2B5EF4-FFF2-40B4-BE49-F238E27FC236}">
                    <a16:creationId xmlns:a16="http://schemas.microsoft.com/office/drawing/2014/main" id="{3959B04F-5BE7-B24D-88FE-8B4FBBC05CC4}"/>
                  </a:ext>
                </a:extLst>
              </p:cNvPr>
              <p:cNvSpPr/>
              <p:nvPr/>
            </p:nvSpPr>
            <p:spPr>
              <a:xfrm rot="10800000">
                <a:off x="2405335" y="2503023"/>
                <a:ext cx="91716" cy="10067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grpSp>
        <p:grpSp>
          <p:nvGrpSpPr>
            <p:cNvPr id="53" name="Group 52">
              <a:extLst>
                <a:ext uri="{FF2B5EF4-FFF2-40B4-BE49-F238E27FC236}">
                  <a16:creationId xmlns:a16="http://schemas.microsoft.com/office/drawing/2014/main" id="{633D95B5-89C1-6141-B4C7-EF0FCA942A8C}"/>
                </a:ext>
              </a:extLst>
            </p:cNvPr>
            <p:cNvGrpSpPr/>
            <p:nvPr/>
          </p:nvGrpSpPr>
          <p:grpSpPr>
            <a:xfrm>
              <a:off x="6562591" y="899029"/>
              <a:ext cx="1540744" cy="222061"/>
              <a:chOff x="1604682" y="2468432"/>
              <a:chExt cx="941295" cy="168612"/>
            </a:xfrm>
          </p:grpSpPr>
          <p:sp>
            <p:nvSpPr>
              <p:cNvPr id="72" name="Rectangle 71">
                <a:extLst>
                  <a:ext uri="{FF2B5EF4-FFF2-40B4-BE49-F238E27FC236}">
                    <a16:creationId xmlns:a16="http://schemas.microsoft.com/office/drawing/2014/main" id="{A2590D63-93F9-504B-B373-8D8C9C9680A0}"/>
                  </a:ext>
                </a:extLst>
              </p:cNvPr>
              <p:cNvSpPr/>
              <p:nvPr/>
            </p:nvSpPr>
            <p:spPr>
              <a:xfrm>
                <a:off x="1604682" y="2468432"/>
                <a:ext cx="941295" cy="1686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Warehouse</a:t>
                </a:r>
              </a:p>
            </p:txBody>
          </p:sp>
          <p:sp>
            <p:nvSpPr>
              <p:cNvPr id="73" name="Triangle 72">
                <a:extLst>
                  <a:ext uri="{FF2B5EF4-FFF2-40B4-BE49-F238E27FC236}">
                    <a16:creationId xmlns:a16="http://schemas.microsoft.com/office/drawing/2014/main" id="{0A550F66-9E0A-934A-BEC4-A191F5BD8AD6}"/>
                  </a:ext>
                </a:extLst>
              </p:cNvPr>
              <p:cNvSpPr/>
              <p:nvPr/>
            </p:nvSpPr>
            <p:spPr>
              <a:xfrm rot="10800000">
                <a:off x="2405335" y="2503023"/>
                <a:ext cx="91716" cy="10067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grpSp>
        <p:grpSp>
          <p:nvGrpSpPr>
            <p:cNvPr id="55" name="Group 54">
              <a:extLst>
                <a:ext uri="{FF2B5EF4-FFF2-40B4-BE49-F238E27FC236}">
                  <a16:creationId xmlns:a16="http://schemas.microsoft.com/office/drawing/2014/main" id="{C1ACD02F-5D79-B24E-B14F-ACD35A4B6C04}"/>
                </a:ext>
              </a:extLst>
            </p:cNvPr>
            <p:cNvGrpSpPr/>
            <p:nvPr/>
          </p:nvGrpSpPr>
          <p:grpSpPr>
            <a:xfrm>
              <a:off x="4787070" y="899031"/>
              <a:ext cx="1540744" cy="222061"/>
              <a:chOff x="1604682" y="2468432"/>
              <a:chExt cx="941295" cy="168612"/>
            </a:xfrm>
          </p:grpSpPr>
          <p:sp>
            <p:nvSpPr>
              <p:cNvPr id="66" name="Rectangle 65">
                <a:extLst>
                  <a:ext uri="{FF2B5EF4-FFF2-40B4-BE49-F238E27FC236}">
                    <a16:creationId xmlns:a16="http://schemas.microsoft.com/office/drawing/2014/main" id="{09D67D5C-F75F-9242-A7B8-C6DB264C0EF1}"/>
                  </a:ext>
                </a:extLst>
              </p:cNvPr>
              <p:cNvSpPr/>
              <p:nvPr/>
            </p:nvSpPr>
            <p:spPr>
              <a:xfrm>
                <a:off x="1604682" y="2468432"/>
                <a:ext cx="941295" cy="1686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Store name</a:t>
                </a:r>
              </a:p>
            </p:txBody>
          </p:sp>
          <p:sp>
            <p:nvSpPr>
              <p:cNvPr id="67" name="Triangle 66">
                <a:extLst>
                  <a:ext uri="{FF2B5EF4-FFF2-40B4-BE49-F238E27FC236}">
                    <a16:creationId xmlns:a16="http://schemas.microsoft.com/office/drawing/2014/main" id="{0F2153B4-8348-CE4B-9C21-C37BDE61B376}"/>
                  </a:ext>
                </a:extLst>
              </p:cNvPr>
              <p:cNvSpPr/>
              <p:nvPr/>
            </p:nvSpPr>
            <p:spPr>
              <a:xfrm rot="10800000">
                <a:off x="2405335" y="2503023"/>
                <a:ext cx="91716" cy="10067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grpSp>
      </p:grpSp>
      <p:grpSp>
        <p:nvGrpSpPr>
          <p:cNvPr id="76" name="Group 75">
            <a:extLst>
              <a:ext uri="{FF2B5EF4-FFF2-40B4-BE49-F238E27FC236}">
                <a16:creationId xmlns:a16="http://schemas.microsoft.com/office/drawing/2014/main" id="{484905DB-FAA5-E348-A409-0C85DC74D5A3}"/>
              </a:ext>
            </a:extLst>
          </p:cNvPr>
          <p:cNvGrpSpPr/>
          <p:nvPr/>
        </p:nvGrpSpPr>
        <p:grpSpPr>
          <a:xfrm>
            <a:off x="802448" y="4065895"/>
            <a:ext cx="5091785" cy="222063"/>
            <a:chOff x="3011550" y="899029"/>
            <a:chExt cx="5091785" cy="222063"/>
          </a:xfrm>
        </p:grpSpPr>
        <p:grpSp>
          <p:nvGrpSpPr>
            <p:cNvPr id="77" name="Group 76">
              <a:extLst>
                <a:ext uri="{FF2B5EF4-FFF2-40B4-BE49-F238E27FC236}">
                  <a16:creationId xmlns:a16="http://schemas.microsoft.com/office/drawing/2014/main" id="{C5304B77-8CC5-EE46-9EF1-A947DEB9B593}"/>
                </a:ext>
              </a:extLst>
            </p:cNvPr>
            <p:cNvGrpSpPr/>
            <p:nvPr/>
          </p:nvGrpSpPr>
          <p:grpSpPr>
            <a:xfrm>
              <a:off x="3011550" y="899031"/>
              <a:ext cx="1540744" cy="222061"/>
              <a:chOff x="1604682" y="2468432"/>
              <a:chExt cx="941295" cy="168612"/>
            </a:xfrm>
          </p:grpSpPr>
          <p:sp>
            <p:nvSpPr>
              <p:cNvPr id="95" name="Rectangle 94">
                <a:extLst>
                  <a:ext uri="{FF2B5EF4-FFF2-40B4-BE49-F238E27FC236}">
                    <a16:creationId xmlns:a16="http://schemas.microsoft.com/office/drawing/2014/main" id="{F1B518E3-3AEE-134B-8424-9DF9F5289E91}"/>
                  </a:ext>
                </a:extLst>
              </p:cNvPr>
              <p:cNvSpPr/>
              <p:nvPr/>
            </p:nvSpPr>
            <p:spPr>
              <a:xfrm>
                <a:off x="1604682" y="2468432"/>
                <a:ext cx="941295" cy="1686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Vendor name</a:t>
                </a:r>
              </a:p>
            </p:txBody>
          </p:sp>
          <p:sp>
            <p:nvSpPr>
              <p:cNvPr id="96" name="Triangle 95">
                <a:extLst>
                  <a:ext uri="{FF2B5EF4-FFF2-40B4-BE49-F238E27FC236}">
                    <a16:creationId xmlns:a16="http://schemas.microsoft.com/office/drawing/2014/main" id="{52A4DB7A-C1C8-7C43-A518-B68538DF46F0}"/>
                  </a:ext>
                </a:extLst>
              </p:cNvPr>
              <p:cNvSpPr/>
              <p:nvPr/>
            </p:nvSpPr>
            <p:spPr>
              <a:xfrm rot="10800000">
                <a:off x="2405335" y="2503023"/>
                <a:ext cx="91716" cy="10067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78" name="Group 77">
              <a:extLst>
                <a:ext uri="{FF2B5EF4-FFF2-40B4-BE49-F238E27FC236}">
                  <a16:creationId xmlns:a16="http://schemas.microsoft.com/office/drawing/2014/main" id="{43722793-FEC6-894E-92B8-B7F85956EA06}"/>
                </a:ext>
              </a:extLst>
            </p:cNvPr>
            <p:cNvGrpSpPr/>
            <p:nvPr/>
          </p:nvGrpSpPr>
          <p:grpSpPr>
            <a:xfrm>
              <a:off x="6562591" y="899029"/>
              <a:ext cx="1540744" cy="222061"/>
              <a:chOff x="1604682" y="2468432"/>
              <a:chExt cx="941295" cy="168612"/>
            </a:xfrm>
          </p:grpSpPr>
          <p:sp>
            <p:nvSpPr>
              <p:cNvPr id="93" name="Rectangle 92">
                <a:extLst>
                  <a:ext uri="{FF2B5EF4-FFF2-40B4-BE49-F238E27FC236}">
                    <a16:creationId xmlns:a16="http://schemas.microsoft.com/office/drawing/2014/main" id="{500B5656-0AC4-4F4C-B4C6-E259A3FB4D86}"/>
                  </a:ext>
                </a:extLst>
              </p:cNvPr>
              <p:cNvSpPr/>
              <p:nvPr/>
            </p:nvSpPr>
            <p:spPr>
              <a:xfrm>
                <a:off x="1604682" y="2468432"/>
                <a:ext cx="941295" cy="1686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Warehouse</a:t>
                </a:r>
              </a:p>
            </p:txBody>
          </p:sp>
          <p:sp>
            <p:nvSpPr>
              <p:cNvPr id="94" name="Triangle 93">
                <a:extLst>
                  <a:ext uri="{FF2B5EF4-FFF2-40B4-BE49-F238E27FC236}">
                    <a16:creationId xmlns:a16="http://schemas.microsoft.com/office/drawing/2014/main" id="{8158BA76-815C-A94C-9851-C627E093B329}"/>
                  </a:ext>
                </a:extLst>
              </p:cNvPr>
              <p:cNvSpPr/>
              <p:nvPr/>
            </p:nvSpPr>
            <p:spPr>
              <a:xfrm rot="10800000">
                <a:off x="2405335" y="2503023"/>
                <a:ext cx="91716" cy="10067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79" name="Group 78">
              <a:extLst>
                <a:ext uri="{FF2B5EF4-FFF2-40B4-BE49-F238E27FC236}">
                  <a16:creationId xmlns:a16="http://schemas.microsoft.com/office/drawing/2014/main" id="{9BEDE868-9336-2B46-BC95-B202A9991D66}"/>
                </a:ext>
              </a:extLst>
            </p:cNvPr>
            <p:cNvGrpSpPr/>
            <p:nvPr/>
          </p:nvGrpSpPr>
          <p:grpSpPr>
            <a:xfrm>
              <a:off x="4787070" y="899031"/>
              <a:ext cx="1540744" cy="222061"/>
              <a:chOff x="1604682" y="2468432"/>
              <a:chExt cx="941295" cy="168612"/>
            </a:xfrm>
          </p:grpSpPr>
          <p:sp>
            <p:nvSpPr>
              <p:cNvPr id="80" name="Rectangle 79">
                <a:extLst>
                  <a:ext uri="{FF2B5EF4-FFF2-40B4-BE49-F238E27FC236}">
                    <a16:creationId xmlns:a16="http://schemas.microsoft.com/office/drawing/2014/main" id="{97AD6748-475E-C341-B481-0014C183AA42}"/>
                  </a:ext>
                </a:extLst>
              </p:cNvPr>
              <p:cNvSpPr/>
              <p:nvPr/>
            </p:nvSpPr>
            <p:spPr>
              <a:xfrm>
                <a:off x="1604682" y="2468432"/>
                <a:ext cx="941295" cy="1686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Store name</a:t>
                </a:r>
              </a:p>
            </p:txBody>
          </p:sp>
          <p:sp>
            <p:nvSpPr>
              <p:cNvPr id="92" name="Triangle 91">
                <a:extLst>
                  <a:ext uri="{FF2B5EF4-FFF2-40B4-BE49-F238E27FC236}">
                    <a16:creationId xmlns:a16="http://schemas.microsoft.com/office/drawing/2014/main" id="{7CD4E86D-4AA9-4F40-8856-77E77F2FCD8F}"/>
                  </a:ext>
                </a:extLst>
              </p:cNvPr>
              <p:cNvSpPr/>
              <p:nvPr/>
            </p:nvSpPr>
            <p:spPr>
              <a:xfrm rot="10800000">
                <a:off x="2405335" y="2503023"/>
                <a:ext cx="91716" cy="10067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pic>
        <p:nvPicPr>
          <p:cNvPr id="4" name="Picture 3">
            <a:extLst>
              <a:ext uri="{FF2B5EF4-FFF2-40B4-BE49-F238E27FC236}">
                <a16:creationId xmlns:a16="http://schemas.microsoft.com/office/drawing/2014/main" id="{5E1E39C4-4117-F64A-859D-F83CD86E85E8}"/>
              </a:ext>
            </a:extLst>
          </p:cNvPr>
          <p:cNvPicPr>
            <a:picLocks noChangeAspect="1"/>
          </p:cNvPicPr>
          <p:nvPr/>
        </p:nvPicPr>
        <p:blipFill>
          <a:blip r:embed="rId4"/>
          <a:stretch>
            <a:fillRect/>
          </a:stretch>
        </p:blipFill>
        <p:spPr>
          <a:xfrm>
            <a:off x="6048719" y="987766"/>
            <a:ext cx="749300" cy="279400"/>
          </a:xfrm>
          <a:prstGeom prst="rect">
            <a:avLst/>
          </a:prstGeom>
        </p:spPr>
      </p:pic>
      <p:sp>
        <p:nvSpPr>
          <p:cNvPr id="97" name="Rectangle 96">
            <a:extLst>
              <a:ext uri="{FF2B5EF4-FFF2-40B4-BE49-F238E27FC236}">
                <a16:creationId xmlns:a16="http://schemas.microsoft.com/office/drawing/2014/main" id="{ABA45357-AC06-744B-B728-19DEB856E3B9}"/>
              </a:ext>
            </a:extLst>
          </p:cNvPr>
          <p:cNvSpPr/>
          <p:nvPr/>
        </p:nvSpPr>
        <p:spPr>
          <a:xfrm>
            <a:off x="747940" y="578758"/>
            <a:ext cx="8512272" cy="352235"/>
          </a:xfrm>
          <a:prstGeom prst="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Registered Customers</a:t>
            </a:r>
            <a:endParaRPr lang="en-US" sz="1600" dirty="0">
              <a:solidFill>
                <a:schemeClr val="tx1"/>
              </a:solidFill>
            </a:endParaRPr>
          </a:p>
        </p:txBody>
      </p:sp>
      <p:sp>
        <p:nvSpPr>
          <p:cNvPr id="98" name="Rectangle 97">
            <a:extLst>
              <a:ext uri="{FF2B5EF4-FFF2-40B4-BE49-F238E27FC236}">
                <a16:creationId xmlns:a16="http://schemas.microsoft.com/office/drawing/2014/main" id="{B8A31A65-0189-0048-8990-6A27B8FB61B5}"/>
              </a:ext>
            </a:extLst>
          </p:cNvPr>
          <p:cNvSpPr/>
          <p:nvPr/>
        </p:nvSpPr>
        <p:spPr>
          <a:xfrm>
            <a:off x="747940" y="3629494"/>
            <a:ext cx="8512272" cy="352235"/>
          </a:xfrm>
          <a:prstGeom prst="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Associated Product for Delivery</a:t>
            </a:r>
            <a:endParaRPr lang="en-US" sz="1600" dirty="0">
              <a:solidFill>
                <a:schemeClr val="tx1"/>
              </a:solidFill>
            </a:endParaRPr>
          </a:p>
        </p:txBody>
      </p:sp>
      <p:pic>
        <p:nvPicPr>
          <p:cNvPr id="99" name="Picture 98">
            <a:extLst>
              <a:ext uri="{FF2B5EF4-FFF2-40B4-BE49-F238E27FC236}">
                <a16:creationId xmlns:a16="http://schemas.microsoft.com/office/drawing/2014/main" id="{E1C6128C-B976-334A-A609-495269F02566}"/>
              </a:ext>
            </a:extLst>
          </p:cNvPr>
          <p:cNvPicPr>
            <a:picLocks noChangeAspect="1"/>
          </p:cNvPicPr>
          <p:nvPr/>
        </p:nvPicPr>
        <p:blipFill>
          <a:blip r:embed="rId4"/>
          <a:stretch>
            <a:fillRect/>
          </a:stretch>
        </p:blipFill>
        <p:spPr>
          <a:xfrm>
            <a:off x="6048719" y="4040121"/>
            <a:ext cx="749300" cy="279400"/>
          </a:xfrm>
          <a:prstGeom prst="rect">
            <a:avLst/>
          </a:prstGeom>
        </p:spPr>
      </p:pic>
      <p:pic>
        <p:nvPicPr>
          <p:cNvPr id="11" name="Picture 10">
            <a:extLst>
              <a:ext uri="{FF2B5EF4-FFF2-40B4-BE49-F238E27FC236}">
                <a16:creationId xmlns:a16="http://schemas.microsoft.com/office/drawing/2014/main" id="{0B32883E-445C-9A4B-84F6-0F9032EF3EAE}"/>
              </a:ext>
            </a:extLst>
          </p:cNvPr>
          <p:cNvPicPr>
            <a:picLocks noChangeAspect="1"/>
          </p:cNvPicPr>
          <p:nvPr/>
        </p:nvPicPr>
        <p:blipFill rotWithShape="1">
          <a:blip r:embed="rId5"/>
          <a:srcRect b="24583"/>
          <a:stretch/>
        </p:blipFill>
        <p:spPr>
          <a:xfrm>
            <a:off x="770830" y="5825924"/>
            <a:ext cx="8405276" cy="340312"/>
          </a:xfrm>
          <a:prstGeom prst="rect">
            <a:avLst/>
          </a:prstGeom>
        </p:spPr>
      </p:pic>
      <p:pic>
        <p:nvPicPr>
          <p:cNvPr id="100" name="Picture 99">
            <a:extLst>
              <a:ext uri="{FF2B5EF4-FFF2-40B4-BE49-F238E27FC236}">
                <a16:creationId xmlns:a16="http://schemas.microsoft.com/office/drawing/2014/main" id="{562698D9-4FC4-7B47-A5F8-8E94F939602F}"/>
              </a:ext>
            </a:extLst>
          </p:cNvPr>
          <p:cNvPicPr>
            <a:picLocks noChangeAspect="1"/>
          </p:cNvPicPr>
          <p:nvPr/>
        </p:nvPicPr>
        <p:blipFill rotWithShape="1">
          <a:blip r:embed="rId5"/>
          <a:srcRect b="24583"/>
          <a:stretch/>
        </p:blipFill>
        <p:spPr>
          <a:xfrm>
            <a:off x="770830" y="2772224"/>
            <a:ext cx="8400162" cy="340312"/>
          </a:xfrm>
          <a:prstGeom prst="rect">
            <a:avLst/>
          </a:prstGeom>
        </p:spPr>
      </p:pic>
      <p:cxnSp>
        <p:nvCxnSpPr>
          <p:cNvPr id="5" name="Straight Arrow Connector 4">
            <a:extLst>
              <a:ext uri="{FF2B5EF4-FFF2-40B4-BE49-F238E27FC236}">
                <a16:creationId xmlns:a16="http://schemas.microsoft.com/office/drawing/2014/main" id="{374EF5D6-D72A-1847-A6C2-95915B4565B7}"/>
              </a:ext>
            </a:extLst>
          </p:cNvPr>
          <p:cNvCxnSpPr>
            <a:cxnSpLocks/>
            <a:endCxn id="6" idx="1"/>
          </p:cNvCxnSpPr>
          <p:nvPr/>
        </p:nvCxnSpPr>
        <p:spPr>
          <a:xfrm>
            <a:off x="9074029" y="1479178"/>
            <a:ext cx="441691" cy="503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25F8918-2DAC-CC49-91AC-453BF9A4B801}"/>
              </a:ext>
            </a:extLst>
          </p:cNvPr>
          <p:cNvSpPr txBox="1"/>
          <p:nvPr/>
        </p:nvSpPr>
        <p:spPr>
          <a:xfrm>
            <a:off x="9515720" y="674664"/>
            <a:ext cx="2593997" cy="2616101"/>
          </a:xfrm>
          <a:prstGeom prst="rect">
            <a:avLst/>
          </a:prstGeom>
          <a:noFill/>
        </p:spPr>
        <p:txBody>
          <a:bodyPr wrap="square" rtlCol="0">
            <a:spAutoFit/>
          </a:bodyPr>
          <a:lstStyle/>
          <a:p>
            <a:r>
              <a:rPr lang="en-US" sz="1600" dirty="0"/>
              <a:t>These are guest customers associated with specific vendor, store and warehouse. Once edit button is pressed, it will show all fields including address fields allowed in “configuration &gt; Settings &gt; Customer Settings &gt; Address form fields”.</a:t>
            </a:r>
          </a:p>
        </p:txBody>
      </p:sp>
      <p:cxnSp>
        <p:nvCxnSpPr>
          <p:cNvPr id="56" name="Straight Arrow Connector 55">
            <a:extLst>
              <a:ext uri="{FF2B5EF4-FFF2-40B4-BE49-F238E27FC236}">
                <a16:creationId xmlns:a16="http://schemas.microsoft.com/office/drawing/2014/main" id="{0A871645-43FC-4643-B542-352D789DE60C}"/>
              </a:ext>
            </a:extLst>
          </p:cNvPr>
          <p:cNvCxnSpPr>
            <a:cxnSpLocks/>
            <a:endCxn id="57" idx="1"/>
          </p:cNvCxnSpPr>
          <p:nvPr/>
        </p:nvCxnSpPr>
        <p:spPr>
          <a:xfrm flipV="1">
            <a:off x="8998811" y="4779529"/>
            <a:ext cx="516909" cy="4004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AD3AD3ED-E289-3B47-A0CF-C9F1517001D6}"/>
              </a:ext>
            </a:extLst>
          </p:cNvPr>
          <p:cNvSpPr txBox="1"/>
          <p:nvPr/>
        </p:nvSpPr>
        <p:spPr>
          <a:xfrm>
            <a:off x="9515720" y="3748477"/>
            <a:ext cx="2582564" cy="2062103"/>
          </a:xfrm>
          <a:prstGeom prst="rect">
            <a:avLst/>
          </a:prstGeom>
          <a:noFill/>
        </p:spPr>
        <p:txBody>
          <a:bodyPr wrap="square" rtlCol="0">
            <a:spAutoFit/>
          </a:bodyPr>
          <a:lstStyle/>
          <a:p>
            <a:r>
              <a:rPr lang="en-US" sz="1600" dirty="0"/>
              <a:t>This table tell which product of a specific vendor, store and warehouse will be used for their delivery order.</a:t>
            </a:r>
          </a:p>
          <a:p>
            <a:endParaRPr lang="en-US" sz="1600" dirty="0"/>
          </a:p>
          <a:p>
            <a:r>
              <a:rPr lang="en-US" sz="1600" dirty="0"/>
              <a:t>Once edit button is pressed, it will all these fields in a new window.</a:t>
            </a:r>
          </a:p>
        </p:txBody>
      </p:sp>
      <p:sp>
        <p:nvSpPr>
          <p:cNvPr id="58" name="TextBox 57">
            <a:extLst>
              <a:ext uri="{FF2B5EF4-FFF2-40B4-BE49-F238E27FC236}">
                <a16:creationId xmlns:a16="http://schemas.microsoft.com/office/drawing/2014/main" id="{B02ED411-EB78-5644-97AD-2326C61FD2AD}"/>
              </a:ext>
            </a:extLst>
          </p:cNvPr>
          <p:cNvSpPr txBox="1"/>
          <p:nvPr/>
        </p:nvSpPr>
        <p:spPr>
          <a:xfrm>
            <a:off x="86189" y="3393358"/>
            <a:ext cx="595454" cy="184666"/>
          </a:xfrm>
          <a:prstGeom prst="rect">
            <a:avLst/>
          </a:prstGeom>
          <a:solidFill>
            <a:srgbClr val="202D31"/>
          </a:solidFill>
        </p:spPr>
        <p:txBody>
          <a:bodyPr wrap="square" lIns="0" tIns="0" rIns="0" bIns="0" rtlCol="0" anchor="t">
            <a:spAutoFit/>
          </a:bodyPr>
          <a:lstStyle/>
          <a:p>
            <a:r>
              <a:rPr lang="en-US" sz="600" dirty="0">
                <a:solidFill>
                  <a:srgbClr val="FFFFFF"/>
                </a:solidFill>
              </a:rPr>
              <a:t> Custom delivery</a:t>
            </a:r>
          </a:p>
          <a:p>
            <a:r>
              <a:rPr lang="en-US" sz="600" dirty="0">
                <a:solidFill>
                  <a:srgbClr val="FFFFFF"/>
                </a:solidFill>
              </a:rPr>
              <a:t> order</a:t>
            </a:r>
          </a:p>
        </p:txBody>
      </p:sp>
      <p:sp>
        <p:nvSpPr>
          <p:cNvPr id="2" name="Rectangle 1">
            <a:extLst>
              <a:ext uri="{FF2B5EF4-FFF2-40B4-BE49-F238E27FC236}">
                <a16:creationId xmlns:a16="http://schemas.microsoft.com/office/drawing/2014/main" id="{477AAE38-8271-E249-BE23-885B9072BB0D}"/>
              </a:ext>
            </a:extLst>
          </p:cNvPr>
          <p:cNvSpPr/>
          <p:nvPr/>
        </p:nvSpPr>
        <p:spPr>
          <a:xfrm>
            <a:off x="0" y="3112537"/>
            <a:ext cx="747940" cy="516958"/>
          </a:xfrm>
          <a:prstGeom prst="rect">
            <a:avLst/>
          </a:prstGeom>
          <a:noFill/>
          <a:ln w="57150">
            <a:solidFill>
              <a:srgbClr val="FE0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BD353375-34B2-7E45-8EA3-E476C9DDBB40}"/>
              </a:ext>
            </a:extLst>
          </p:cNvPr>
          <p:cNvCxnSpPr>
            <a:stCxn id="2" idx="2"/>
          </p:cNvCxnSpPr>
          <p:nvPr/>
        </p:nvCxnSpPr>
        <p:spPr>
          <a:xfrm flipH="1">
            <a:off x="367990" y="3629495"/>
            <a:ext cx="5980" cy="48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B3905EC-B11B-D148-B31D-1396F0709E7C}"/>
              </a:ext>
            </a:extLst>
          </p:cNvPr>
          <p:cNvSpPr txBox="1"/>
          <p:nvPr/>
        </p:nvSpPr>
        <p:spPr>
          <a:xfrm>
            <a:off x="79495" y="4065895"/>
            <a:ext cx="595455" cy="584775"/>
          </a:xfrm>
          <a:prstGeom prst="rect">
            <a:avLst/>
          </a:prstGeom>
          <a:noFill/>
          <a:ln>
            <a:solidFill>
              <a:srgbClr val="002060"/>
            </a:solidFill>
          </a:ln>
        </p:spPr>
        <p:txBody>
          <a:bodyPr wrap="square" rtlCol="0">
            <a:spAutoFit/>
          </a:bodyPr>
          <a:lstStyle/>
          <a:p>
            <a:r>
              <a:rPr lang="en-US" sz="1600" dirty="0"/>
              <a:t>Two Links</a:t>
            </a:r>
          </a:p>
        </p:txBody>
      </p:sp>
      <p:cxnSp>
        <p:nvCxnSpPr>
          <p:cNvPr id="60" name="Straight Arrow Connector 59">
            <a:extLst>
              <a:ext uri="{FF2B5EF4-FFF2-40B4-BE49-F238E27FC236}">
                <a16:creationId xmlns:a16="http://schemas.microsoft.com/office/drawing/2014/main" id="{74474E76-9600-1348-A1A1-A6D2B1F063EE}"/>
              </a:ext>
            </a:extLst>
          </p:cNvPr>
          <p:cNvCxnSpPr>
            <a:cxnSpLocks/>
            <a:stCxn id="45" idx="3"/>
            <a:endCxn id="6" idx="1"/>
          </p:cNvCxnSpPr>
          <p:nvPr/>
        </p:nvCxnSpPr>
        <p:spPr>
          <a:xfrm flipV="1">
            <a:off x="9074029" y="1982715"/>
            <a:ext cx="441691" cy="185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2373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3634E5F-D340-3F41-86DD-3B4A441B884F}"/>
              </a:ext>
            </a:extLst>
          </p:cNvPr>
          <p:cNvPicPr/>
          <p:nvPr/>
        </p:nvPicPr>
        <p:blipFill rotWithShape="1">
          <a:blip r:embed="rId2">
            <a:extLst>
              <a:ext uri="{28A0092B-C50C-407E-A947-70E740481C1C}">
                <a14:useLocalDpi xmlns:a14="http://schemas.microsoft.com/office/drawing/2010/main" val="0"/>
              </a:ext>
            </a:extLst>
          </a:blip>
          <a:srcRect l="12578" t="-52" r="-20" b="68915"/>
          <a:stretch/>
        </p:blipFill>
        <p:spPr bwMode="auto">
          <a:xfrm>
            <a:off x="683898" y="158265"/>
            <a:ext cx="8672493" cy="1489137"/>
          </a:xfrm>
          <a:prstGeom prst="rect">
            <a:avLst/>
          </a:prstGeom>
          <a:solidFill>
            <a:srgbClr val="FFFFFF"/>
          </a:solidFill>
          <a:ln>
            <a:noFill/>
          </a:ln>
        </p:spPr>
      </p:pic>
      <p:grpSp>
        <p:nvGrpSpPr>
          <p:cNvPr id="3" name="Group 2">
            <a:extLst>
              <a:ext uri="{FF2B5EF4-FFF2-40B4-BE49-F238E27FC236}">
                <a16:creationId xmlns:a16="http://schemas.microsoft.com/office/drawing/2014/main" id="{12189278-1D8F-7A4D-84FA-AB1C2C6AFAD2}"/>
              </a:ext>
            </a:extLst>
          </p:cNvPr>
          <p:cNvGrpSpPr/>
          <p:nvPr/>
        </p:nvGrpSpPr>
        <p:grpSpPr>
          <a:xfrm>
            <a:off x="4626669" y="1284543"/>
            <a:ext cx="3881992" cy="331304"/>
            <a:chOff x="5937869" y="903888"/>
            <a:chExt cx="3881992" cy="331304"/>
          </a:xfrm>
        </p:grpSpPr>
        <p:pic>
          <p:nvPicPr>
            <p:cNvPr id="8" name="Picture 7">
              <a:extLst>
                <a:ext uri="{FF2B5EF4-FFF2-40B4-BE49-F238E27FC236}">
                  <a16:creationId xmlns:a16="http://schemas.microsoft.com/office/drawing/2014/main" id="{33035F70-BD52-9B4A-8F1E-AC3B88AB3DBC}"/>
                </a:ext>
              </a:extLst>
            </p:cNvPr>
            <p:cNvPicPr/>
            <p:nvPr/>
          </p:nvPicPr>
          <p:blipFill rotWithShape="1">
            <a:blip r:embed="rId2">
              <a:extLst>
                <a:ext uri="{28A0092B-C50C-407E-A947-70E740481C1C}">
                  <a14:useLocalDpi xmlns:a14="http://schemas.microsoft.com/office/drawing/2010/main" val="0"/>
                </a:ext>
              </a:extLst>
            </a:blip>
            <a:srcRect l="20646" t="14540" r="48416" b="78761"/>
            <a:stretch/>
          </p:blipFill>
          <p:spPr bwMode="auto">
            <a:xfrm>
              <a:off x="6082748" y="903888"/>
              <a:ext cx="3737113" cy="331304"/>
            </a:xfrm>
            <a:prstGeom prst="rect">
              <a:avLst/>
            </a:prstGeom>
            <a:solidFill>
              <a:srgbClr val="FFFFFF"/>
            </a:solidFill>
            <a:ln>
              <a:noFill/>
            </a:ln>
          </p:spPr>
        </p:pic>
        <p:sp>
          <p:nvSpPr>
            <p:cNvPr id="9" name="TextBox 8">
              <a:extLst>
                <a:ext uri="{FF2B5EF4-FFF2-40B4-BE49-F238E27FC236}">
                  <a16:creationId xmlns:a16="http://schemas.microsoft.com/office/drawing/2014/main" id="{0341C0B0-7A2B-3D4B-8FA1-F9C272881ECE}"/>
                </a:ext>
              </a:extLst>
            </p:cNvPr>
            <p:cNvSpPr txBox="1"/>
            <p:nvPr/>
          </p:nvSpPr>
          <p:spPr>
            <a:xfrm>
              <a:off x="5937869" y="983399"/>
              <a:ext cx="739305" cy="215444"/>
            </a:xfrm>
            <a:prstGeom prst="rect">
              <a:avLst/>
            </a:prstGeom>
            <a:solidFill>
              <a:srgbClr val="FFFFFE"/>
            </a:solidFill>
          </p:spPr>
          <p:txBody>
            <a:bodyPr wrap="square" rtlCol="0">
              <a:spAutoFit/>
            </a:bodyPr>
            <a:lstStyle/>
            <a:p>
              <a:pPr algn="r"/>
              <a:r>
                <a:rPr lang="en-US" sz="800" dirty="0"/>
                <a:t>Store name</a:t>
              </a:r>
            </a:p>
          </p:txBody>
        </p:sp>
      </p:grpSp>
      <p:sp>
        <p:nvSpPr>
          <p:cNvPr id="12" name="TextBox 11">
            <a:extLst>
              <a:ext uri="{FF2B5EF4-FFF2-40B4-BE49-F238E27FC236}">
                <a16:creationId xmlns:a16="http://schemas.microsoft.com/office/drawing/2014/main" id="{E658ADF3-0F11-F847-8637-25D6C8AF812D}"/>
              </a:ext>
            </a:extLst>
          </p:cNvPr>
          <p:cNvSpPr txBox="1"/>
          <p:nvPr/>
        </p:nvSpPr>
        <p:spPr>
          <a:xfrm>
            <a:off x="714831" y="219127"/>
            <a:ext cx="2195637" cy="247599"/>
          </a:xfrm>
          <a:prstGeom prst="rect">
            <a:avLst/>
          </a:prstGeom>
          <a:solidFill>
            <a:srgbClr val="ECF1F6"/>
          </a:solidFill>
        </p:spPr>
        <p:txBody>
          <a:bodyPr wrap="square" lIns="0" tIns="0" rIns="0" bIns="0" rtlCol="0" anchor="ctr">
            <a:spAutoFit/>
          </a:bodyPr>
          <a:lstStyle/>
          <a:p>
            <a:pPr algn="ctr"/>
            <a:r>
              <a:rPr lang="en-US" sz="1600" dirty="0">
                <a:solidFill>
                  <a:schemeClr val="tx1">
                    <a:lumMod val="95000"/>
                    <a:lumOff val="5000"/>
                  </a:schemeClr>
                </a:solidFill>
              </a:rPr>
              <a:t>Custom delivery Settings</a:t>
            </a:r>
          </a:p>
        </p:txBody>
      </p:sp>
      <p:sp>
        <p:nvSpPr>
          <p:cNvPr id="40" name="Rectangle 39">
            <a:extLst>
              <a:ext uri="{FF2B5EF4-FFF2-40B4-BE49-F238E27FC236}">
                <a16:creationId xmlns:a16="http://schemas.microsoft.com/office/drawing/2014/main" id="{9FFD00F9-01B9-634E-80D5-00CA9F72EE00}"/>
              </a:ext>
            </a:extLst>
          </p:cNvPr>
          <p:cNvSpPr/>
          <p:nvPr/>
        </p:nvSpPr>
        <p:spPr>
          <a:xfrm>
            <a:off x="681643" y="496056"/>
            <a:ext cx="8674748" cy="6361944"/>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id="{1136BECC-FDBC-C847-9B6A-E7B944CF5316}"/>
              </a:ext>
            </a:extLst>
          </p:cNvPr>
          <p:cNvSpPr/>
          <p:nvPr/>
        </p:nvSpPr>
        <p:spPr>
          <a:xfrm>
            <a:off x="732002" y="3616243"/>
            <a:ext cx="8539982" cy="3036348"/>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3" name="Table 62">
            <a:extLst>
              <a:ext uri="{FF2B5EF4-FFF2-40B4-BE49-F238E27FC236}">
                <a16:creationId xmlns:a16="http://schemas.microsoft.com/office/drawing/2014/main" id="{E3B7922F-FF1C-564B-BBB7-313C21BBE640}"/>
              </a:ext>
            </a:extLst>
          </p:cNvPr>
          <p:cNvGraphicFramePr>
            <a:graphicFrameLocks noGrp="1"/>
          </p:cNvGraphicFramePr>
          <p:nvPr>
            <p:extLst>
              <p:ext uri="{D42A27DB-BD31-4B8C-83A1-F6EECF244321}">
                <p14:modId xmlns:p14="http://schemas.microsoft.com/office/powerpoint/2010/main" val="1062391230"/>
              </p:ext>
            </p:extLst>
          </p:nvPr>
        </p:nvGraphicFramePr>
        <p:xfrm>
          <a:off x="775944" y="4437740"/>
          <a:ext cx="8395046" cy="1529080"/>
        </p:xfrm>
        <a:graphic>
          <a:graphicData uri="http://schemas.openxmlformats.org/drawingml/2006/table">
            <a:tbl>
              <a:tblPr firstRow="1" bandRow="1">
                <a:effectLst>
                  <a:outerShdw blurRad="50800" dir="5400000" algn="ctr" rotWithShape="0">
                    <a:srgbClr val="000000">
                      <a:alpha val="43137"/>
                    </a:srgbClr>
                  </a:outerShdw>
                </a:effectLst>
                <a:tableStyleId>{5C22544A-7EE6-4342-B048-85BDC9FD1C3A}</a:tableStyleId>
              </a:tblPr>
              <a:tblGrid>
                <a:gridCol w="513338">
                  <a:extLst>
                    <a:ext uri="{9D8B030D-6E8A-4147-A177-3AD203B41FA5}">
                      <a16:colId xmlns:a16="http://schemas.microsoft.com/office/drawing/2014/main" val="4804255"/>
                    </a:ext>
                  </a:extLst>
                </a:gridCol>
                <a:gridCol w="1148475">
                  <a:extLst>
                    <a:ext uri="{9D8B030D-6E8A-4147-A177-3AD203B41FA5}">
                      <a16:colId xmlns:a16="http://schemas.microsoft.com/office/drawing/2014/main" val="3631326399"/>
                    </a:ext>
                  </a:extLst>
                </a:gridCol>
                <a:gridCol w="1124384">
                  <a:extLst>
                    <a:ext uri="{9D8B030D-6E8A-4147-A177-3AD203B41FA5}">
                      <a16:colId xmlns:a16="http://schemas.microsoft.com/office/drawing/2014/main" val="2837385782"/>
                    </a:ext>
                  </a:extLst>
                </a:gridCol>
                <a:gridCol w="1305694">
                  <a:extLst>
                    <a:ext uri="{9D8B030D-6E8A-4147-A177-3AD203B41FA5}">
                      <a16:colId xmlns:a16="http://schemas.microsoft.com/office/drawing/2014/main" val="2341222521"/>
                    </a:ext>
                  </a:extLst>
                </a:gridCol>
                <a:gridCol w="1035424">
                  <a:extLst>
                    <a:ext uri="{9D8B030D-6E8A-4147-A177-3AD203B41FA5}">
                      <a16:colId xmlns:a16="http://schemas.microsoft.com/office/drawing/2014/main" val="3573908871"/>
                    </a:ext>
                  </a:extLst>
                </a:gridCol>
                <a:gridCol w="1054620">
                  <a:extLst>
                    <a:ext uri="{9D8B030D-6E8A-4147-A177-3AD203B41FA5}">
                      <a16:colId xmlns:a16="http://schemas.microsoft.com/office/drawing/2014/main" val="639641942"/>
                    </a:ext>
                  </a:extLst>
                </a:gridCol>
                <a:gridCol w="1054620">
                  <a:extLst>
                    <a:ext uri="{9D8B030D-6E8A-4147-A177-3AD203B41FA5}">
                      <a16:colId xmlns:a16="http://schemas.microsoft.com/office/drawing/2014/main" val="843985873"/>
                    </a:ext>
                  </a:extLst>
                </a:gridCol>
                <a:gridCol w="1158491">
                  <a:extLst>
                    <a:ext uri="{9D8B030D-6E8A-4147-A177-3AD203B41FA5}">
                      <a16:colId xmlns:a16="http://schemas.microsoft.com/office/drawing/2014/main" val="1157768745"/>
                    </a:ext>
                  </a:extLst>
                </a:gridCol>
              </a:tblGrid>
              <a:tr h="370840">
                <a:tc>
                  <a:txBody>
                    <a:bodyPr/>
                    <a:lstStyle/>
                    <a:p>
                      <a:endParaRPr lang="en-US" dirty="0"/>
                    </a:p>
                  </a:txBody>
                  <a:tcPr/>
                </a:tc>
                <a:tc>
                  <a:txBody>
                    <a:bodyPr/>
                    <a:lstStyle/>
                    <a:p>
                      <a:r>
                        <a:rPr lang="en-US" dirty="0"/>
                        <a:t>Vendor name</a:t>
                      </a:r>
                    </a:p>
                  </a:txBody>
                  <a:tcPr/>
                </a:tc>
                <a:tc>
                  <a:txBody>
                    <a:bodyPr/>
                    <a:lstStyle/>
                    <a:p>
                      <a:r>
                        <a:rPr lang="en-US" dirty="0"/>
                        <a:t>Store name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Warehouse name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Product SKU</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Payment Method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Delivery Method</a:t>
                      </a:r>
                    </a:p>
                  </a:txBody>
                  <a:tcPr/>
                </a:tc>
                <a:tc>
                  <a:txBody>
                    <a:bodyPr/>
                    <a:lstStyle/>
                    <a:p>
                      <a:r>
                        <a:rPr lang="en-US" dirty="0"/>
                        <a:t>Edit</a:t>
                      </a:r>
                    </a:p>
                  </a:txBody>
                  <a:tcPr/>
                </a:tc>
                <a:extLst>
                  <a:ext uri="{0D108BD9-81ED-4DB2-BD59-A6C34878D82A}">
                    <a16:rowId xmlns:a16="http://schemas.microsoft.com/office/drawing/2014/main" val="460736223"/>
                  </a:ext>
                </a:extLst>
              </a:tr>
              <a:tr h="370840">
                <a:tc>
                  <a:txBody>
                    <a:bodyPr/>
                    <a:lstStyle/>
                    <a:p>
                      <a:endParaRPr lang="en-US" dirty="0"/>
                    </a:p>
                  </a:txBody>
                  <a:tcPr/>
                </a:tc>
                <a:tc>
                  <a:txBody>
                    <a:bodyPr/>
                    <a:lstStyle/>
                    <a:p>
                      <a:r>
                        <a:rPr lang="en-US" sz="1400" dirty="0"/>
                        <a:t>Saginaw Pharmacy</a:t>
                      </a:r>
                    </a:p>
                  </a:txBody>
                  <a:tcPr/>
                </a:tc>
                <a:tc>
                  <a:txBody>
                    <a:bodyPr/>
                    <a:lstStyle/>
                    <a:p>
                      <a:r>
                        <a:rPr lang="en-US" sz="1400" dirty="0"/>
                        <a:t>Saginaw Store</a:t>
                      </a:r>
                    </a:p>
                  </a:txBody>
                  <a:tcPr/>
                </a:tc>
                <a:tc>
                  <a:txBody>
                    <a:bodyPr/>
                    <a:lstStyle/>
                    <a:p>
                      <a:r>
                        <a:rPr lang="en-US" sz="1400" dirty="0"/>
                        <a:t>Saginaw Warehouse</a:t>
                      </a:r>
                    </a:p>
                  </a:txBody>
                  <a:tcPr/>
                </a:tc>
                <a:tc>
                  <a:txBody>
                    <a:bodyPr/>
                    <a:lstStyle/>
                    <a:p>
                      <a:r>
                        <a:rPr lang="en-US" sz="1400" dirty="0"/>
                        <a:t>PHR3123-3243-32</a:t>
                      </a:r>
                    </a:p>
                  </a:txBody>
                  <a:tcPr/>
                </a:tc>
                <a:tc>
                  <a:txBody>
                    <a:bodyPr/>
                    <a:lstStyle/>
                    <a:p>
                      <a:r>
                        <a:rPr lang="en-US" sz="1400" dirty="0"/>
                        <a:t>Cash Plugin</a:t>
                      </a:r>
                    </a:p>
                  </a:txBody>
                  <a:tcPr/>
                </a:tc>
                <a:tc>
                  <a:txBody>
                    <a:bodyPr/>
                    <a:lstStyle/>
                    <a:p>
                      <a:r>
                        <a:rPr lang="en-US" sz="1400" dirty="0"/>
                        <a:t>Rapid Delivery</a:t>
                      </a:r>
                    </a:p>
                  </a:txBody>
                  <a:tcPr/>
                </a:tc>
                <a:tc>
                  <a:txBody>
                    <a:bodyPr/>
                    <a:lstStyle/>
                    <a:p>
                      <a:endParaRPr lang="en-US" dirty="0"/>
                    </a:p>
                  </a:txBody>
                  <a:tcPr/>
                </a:tc>
                <a:extLst>
                  <a:ext uri="{0D108BD9-81ED-4DB2-BD59-A6C34878D82A}">
                    <a16:rowId xmlns:a16="http://schemas.microsoft.com/office/drawing/2014/main" val="3130575522"/>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408095264"/>
                  </a:ext>
                </a:extLst>
              </a:tr>
            </a:tbl>
          </a:graphicData>
        </a:graphic>
      </p:graphicFrame>
      <p:sp>
        <p:nvSpPr>
          <p:cNvPr id="64" name="Rectangle 63">
            <a:extLst>
              <a:ext uri="{FF2B5EF4-FFF2-40B4-BE49-F238E27FC236}">
                <a16:creationId xmlns:a16="http://schemas.microsoft.com/office/drawing/2014/main" id="{BEFA61AE-C0FD-4546-8450-32E4C92AA6F5}"/>
              </a:ext>
            </a:extLst>
          </p:cNvPr>
          <p:cNvSpPr/>
          <p:nvPr/>
        </p:nvSpPr>
        <p:spPr>
          <a:xfrm>
            <a:off x="897268" y="5180024"/>
            <a:ext cx="170645" cy="168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a:extLst>
              <a:ext uri="{FF2B5EF4-FFF2-40B4-BE49-F238E27FC236}">
                <a16:creationId xmlns:a16="http://schemas.microsoft.com/office/drawing/2014/main" id="{1C46BCA4-DED2-EE43-802E-1EA8022B1274}"/>
              </a:ext>
            </a:extLst>
          </p:cNvPr>
          <p:cNvSpPr/>
          <p:nvPr/>
        </p:nvSpPr>
        <p:spPr>
          <a:xfrm>
            <a:off x="860478" y="6235526"/>
            <a:ext cx="1170517" cy="317471"/>
          </a:xfrm>
          <a:prstGeom prst="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Add new</a:t>
            </a:r>
            <a:endParaRPr lang="en-US" sz="1600" dirty="0">
              <a:solidFill>
                <a:schemeClr val="tx1"/>
              </a:solidFill>
            </a:endParaRPr>
          </a:p>
        </p:txBody>
      </p:sp>
      <p:sp>
        <p:nvSpPr>
          <p:cNvPr id="71" name="Rectangle 70">
            <a:extLst>
              <a:ext uri="{FF2B5EF4-FFF2-40B4-BE49-F238E27FC236}">
                <a16:creationId xmlns:a16="http://schemas.microsoft.com/office/drawing/2014/main" id="{7BFE4EE6-FC72-E74B-8076-87058F8BA595}"/>
              </a:ext>
            </a:extLst>
          </p:cNvPr>
          <p:cNvSpPr/>
          <p:nvPr/>
        </p:nvSpPr>
        <p:spPr>
          <a:xfrm>
            <a:off x="2112778" y="6237383"/>
            <a:ext cx="1509417" cy="317471"/>
          </a:xfrm>
          <a:prstGeom prst="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Delete selected</a:t>
            </a:r>
          </a:p>
        </p:txBody>
      </p:sp>
      <p:sp>
        <p:nvSpPr>
          <p:cNvPr id="81" name="Rectangle 80">
            <a:extLst>
              <a:ext uri="{FF2B5EF4-FFF2-40B4-BE49-F238E27FC236}">
                <a16:creationId xmlns:a16="http://schemas.microsoft.com/office/drawing/2014/main" id="{EDBED1A0-4DCB-8843-AB4D-C9023D8D4BF6}"/>
              </a:ext>
            </a:extLst>
          </p:cNvPr>
          <p:cNvSpPr/>
          <p:nvPr/>
        </p:nvSpPr>
        <p:spPr>
          <a:xfrm>
            <a:off x="683898" y="510645"/>
            <a:ext cx="8672493" cy="117937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Picture 37">
            <a:extLst>
              <a:ext uri="{FF2B5EF4-FFF2-40B4-BE49-F238E27FC236}">
                <a16:creationId xmlns:a16="http://schemas.microsoft.com/office/drawing/2014/main" id="{DFC12F44-972E-6045-9D57-8D249B2FF333}"/>
              </a:ext>
            </a:extLst>
          </p:cNvPr>
          <p:cNvPicPr/>
          <p:nvPr/>
        </p:nvPicPr>
        <p:blipFill>
          <a:blip r:embed="rId3"/>
          <a:stretch>
            <a:fillRect/>
          </a:stretch>
        </p:blipFill>
        <p:spPr bwMode="auto">
          <a:xfrm>
            <a:off x="86189" y="173357"/>
            <a:ext cx="602822" cy="3035335"/>
          </a:xfrm>
          <a:prstGeom prst="rect">
            <a:avLst/>
          </a:prstGeom>
          <a:solidFill>
            <a:srgbClr val="FFFFFF"/>
          </a:solidFill>
          <a:ln>
            <a:noFill/>
          </a:ln>
        </p:spPr>
      </p:pic>
      <p:sp>
        <p:nvSpPr>
          <p:cNvPr id="39" name="TextBox 38">
            <a:extLst>
              <a:ext uri="{FF2B5EF4-FFF2-40B4-BE49-F238E27FC236}">
                <a16:creationId xmlns:a16="http://schemas.microsoft.com/office/drawing/2014/main" id="{F28C93FB-B40F-3848-9858-69CC6F6E83E4}"/>
              </a:ext>
            </a:extLst>
          </p:cNvPr>
          <p:cNvSpPr txBox="1"/>
          <p:nvPr/>
        </p:nvSpPr>
        <p:spPr>
          <a:xfrm>
            <a:off x="86189" y="3208692"/>
            <a:ext cx="595454" cy="184666"/>
          </a:xfrm>
          <a:prstGeom prst="rect">
            <a:avLst/>
          </a:prstGeom>
          <a:solidFill>
            <a:srgbClr val="212D32">
              <a:alpha val="50196"/>
            </a:srgbClr>
          </a:solidFill>
        </p:spPr>
        <p:txBody>
          <a:bodyPr wrap="square" lIns="0" tIns="0" rIns="0" bIns="0" rtlCol="0" anchor="t">
            <a:spAutoFit/>
          </a:bodyPr>
          <a:lstStyle/>
          <a:p>
            <a:r>
              <a:rPr lang="en-US" sz="600" dirty="0">
                <a:solidFill>
                  <a:srgbClr val="FFFFFF"/>
                </a:solidFill>
              </a:rPr>
              <a:t> Custom  delivery</a:t>
            </a:r>
          </a:p>
          <a:p>
            <a:r>
              <a:rPr lang="en-US" sz="600" dirty="0">
                <a:solidFill>
                  <a:srgbClr val="FFFFFF"/>
                </a:solidFill>
              </a:rPr>
              <a:t> settings</a:t>
            </a:r>
          </a:p>
        </p:txBody>
      </p:sp>
      <p:sp>
        <p:nvSpPr>
          <p:cNvPr id="41" name="Rectangle 40">
            <a:extLst>
              <a:ext uri="{FF2B5EF4-FFF2-40B4-BE49-F238E27FC236}">
                <a16:creationId xmlns:a16="http://schemas.microsoft.com/office/drawing/2014/main" id="{B564D05E-7E9B-8540-9E67-ACF3F3C6D8A9}"/>
              </a:ext>
            </a:extLst>
          </p:cNvPr>
          <p:cNvSpPr/>
          <p:nvPr/>
        </p:nvSpPr>
        <p:spPr>
          <a:xfrm>
            <a:off x="8179004" y="5240258"/>
            <a:ext cx="819807" cy="262373"/>
          </a:xfrm>
          <a:prstGeom prst="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Edit</a:t>
            </a:r>
            <a:endParaRPr lang="en-US" sz="1400" dirty="0">
              <a:solidFill>
                <a:schemeClr val="tx1"/>
              </a:solidFill>
            </a:endParaRPr>
          </a:p>
        </p:txBody>
      </p:sp>
      <p:sp>
        <p:nvSpPr>
          <p:cNvPr id="43" name="Rectangle 42">
            <a:extLst>
              <a:ext uri="{FF2B5EF4-FFF2-40B4-BE49-F238E27FC236}">
                <a16:creationId xmlns:a16="http://schemas.microsoft.com/office/drawing/2014/main" id="{01631B89-4087-AD4B-8687-1213A2290073}"/>
              </a:ext>
            </a:extLst>
          </p:cNvPr>
          <p:cNvSpPr/>
          <p:nvPr/>
        </p:nvSpPr>
        <p:spPr>
          <a:xfrm>
            <a:off x="737021" y="573805"/>
            <a:ext cx="8534963" cy="2956402"/>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44" name="Table 43">
            <a:extLst>
              <a:ext uri="{FF2B5EF4-FFF2-40B4-BE49-F238E27FC236}">
                <a16:creationId xmlns:a16="http://schemas.microsoft.com/office/drawing/2014/main" id="{4BF48511-CD82-8448-8793-ABB69E15F29E}"/>
              </a:ext>
            </a:extLst>
          </p:cNvPr>
          <p:cNvGraphicFramePr>
            <a:graphicFrameLocks noGrp="1"/>
          </p:cNvGraphicFramePr>
          <p:nvPr>
            <p:extLst>
              <p:ext uri="{D42A27DB-BD31-4B8C-83A1-F6EECF244321}">
                <p14:modId xmlns:p14="http://schemas.microsoft.com/office/powerpoint/2010/main" val="3738148796"/>
              </p:ext>
            </p:extLst>
          </p:nvPr>
        </p:nvGraphicFramePr>
        <p:xfrm>
          <a:off x="776547" y="1354612"/>
          <a:ext cx="8400162" cy="1381760"/>
        </p:xfrm>
        <a:graphic>
          <a:graphicData uri="http://schemas.openxmlformats.org/drawingml/2006/table">
            <a:tbl>
              <a:tblPr firstRow="1" bandRow="1">
                <a:effectLst>
                  <a:outerShdw blurRad="50800" dir="5400000" algn="ctr" rotWithShape="0">
                    <a:srgbClr val="000000">
                      <a:alpha val="43137"/>
                    </a:srgbClr>
                  </a:outerShdw>
                </a:effectLst>
                <a:tableStyleId>{5C22544A-7EE6-4342-B048-85BDC9FD1C3A}</a:tableStyleId>
              </a:tblPr>
              <a:tblGrid>
                <a:gridCol w="378380">
                  <a:extLst>
                    <a:ext uri="{9D8B030D-6E8A-4147-A177-3AD203B41FA5}">
                      <a16:colId xmlns:a16="http://schemas.microsoft.com/office/drawing/2014/main" val="4804255"/>
                    </a:ext>
                  </a:extLst>
                </a:gridCol>
                <a:gridCol w="997584">
                  <a:extLst>
                    <a:ext uri="{9D8B030D-6E8A-4147-A177-3AD203B41FA5}">
                      <a16:colId xmlns:a16="http://schemas.microsoft.com/office/drawing/2014/main" val="3631326399"/>
                    </a:ext>
                  </a:extLst>
                </a:gridCol>
                <a:gridCol w="993484">
                  <a:extLst>
                    <a:ext uri="{9D8B030D-6E8A-4147-A177-3AD203B41FA5}">
                      <a16:colId xmlns:a16="http://schemas.microsoft.com/office/drawing/2014/main" val="2837385782"/>
                    </a:ext>
                  </a:extLst>
                </a:gridCol>
                <a:gridCol w="1367377">
                  <a:extLst>
                    <a:ext uri="{9D8B030D-6E8A-4147-A177-3AD203B41FA5}">
                      <a16:colId xmlns:a16="http://schemas.microsoft.com/office/drawing/2014/main" val="2341222521"/>
                    </a:ext>
                  </a:extLst>
                </a:gridCol>
                <a:gridCol w="1260549">
                  <a:extLst>
                    <a:ext uri="{9D8B030D-6E8A-4147-A177-3AD203B41FA5}">
                      <a16:colId xmlns:a16="http://schemas.microsoft.com/office/drawing/2014/main" val="3573908871"/>
                    </a:ext>
                  </a:extLst>
                </a:gridCol>
                <a:gridCol w="1110993">
                  <a:extLst>
                    <a:ext uri="{9D8B030D-6E8A-4147-A177-3AD203B41FA5}">
                      <a16:colId xmlns:a16="http://schemas.microsoft.com/office/drawing/2014/main" val="2801053101"/>
                    </a:ext>
                  </a:extLst>
                </a:gridCol>
                <a:gridCol w="1252704">
                  <a:extLst>
                    <a:ext uri="{9D8B030D-6E8A-4147-A177-3AD203B41FA5}">
                      <a16:colId xmlns:a16="http://schemas.microsoft.com/office/drawing/2014/main" val="1065941772"/>
                    </a:ext>
                  </a:extLst>
                </a:gridCol>
                <a:gridCol w="1039091">
                  <a:extLst>
                    <a:ext uri="{9D8B030D-6E8A-4147-A177-3AD203B41FA5}">
                      <a16:colId xmlns:a16="http://schemas.microsoft.com/office/drawing/2014/main" val="3828785684"/>
                    </a:ext>
                  </a:extLst>
                </a:gridCol>
              </a:tblGrid>
              <a:tr h="370840">
                <a:tc>
                  <a:txBody>
                    <a:bodyPr/>
                    <a:lstStyle/>
                    <a:p>
                      <a:endParaRPr lang="en-US" dirty="0"/>
                    </a:p>
                  </a:txBody>
                  <a:tcPr/>
                </a:tc>
                <a:tc>
                  <a:txBody>
                    <a:bodyPr/>
                    <a:lstStyle/>
                    <a:p>
                      <a:r>
                        <a:rPr lang="en-US" dirty="0"/>
                        <a:t>Vendor name</a:t>
                      </a:r>
                    </a:p>
                  </a:txBody>
                  <a:tcPr/>
                </a:tc>
                <a:tc>
                  <a:txBody>
                    <a:bodyPr/>
                    <a:lstStyle/>
                    <a:p>
                      <a:r>
                        <a:rPr lang="en-US" dirty="0"/>
                        <a:t>Store name</a:t>
                      </a:r>
                    </a:p>
                  </a:txBody>
                  <a:tcPr/>
                </a:tc>
                <a:tc>
                  <a:txBody>
                    <a:bodyPr/>
                    <a:lstStyle/>
                    <a:p>
                      <a:r>
                        <a:rPr lang="en-US" dirty="0"/>
                        <a:t>Warehouse name</a:t>
                      </a:r>
                    </a:p>
                  </a:txBody>
                  <a:tcPr/>
                </a:tc>
                <a:tc>
                  <a:txBody>
                    <a:bodyPr/>
                    <a:lstStyle/>
                    <a:p>
                      <a:r>
                        <a:rPr lang="en-US" dirty="0"/>
                        <a:t>Associated customers</a:t>
                      </a:r>
                    </a:p>
                  </a:txBody>
                  <a:tcPr/>
                </a:tc>
                <a:tc>
                  <a:txBody>
                    <a:bodyPr/>
                    <a:lstStyle/>
                    <a:p>
                      <a:r>
                        <a:rPr lang="en-US" dirty="0"/>
                        <a:t>Phone #</a:t>
                      </a:r>
                    </a:p>
                  </a:txBody>
                  <a:tcPr/>
                </a:tc>
                <a:tc>
                  <a:txBody>
                    <a:bodyPr/>
                    <a:lstStyle/>
                    <a:p>
                      <a:pPr algn="ctr"/>
                      <a:r>
                        <a:rPr lang="en-US" dirty="0"/>
                        <a:t>ZIP, city</a:t>
                      </a:r>
                    </a:p>
                  </a:txBody>
                  <a:tcPr/>
                </a:tc>
                <a:tc>
                  <a:txBody>
                    <a:bodyPr/>
                    <a:lstStyle/>
                    <a:p>
                      <a:pPr algn="ctr"/>
                      <a:r>
                        <a:rPr lang="en-US" dirty="0"/>
                        <a:t>Edit</a:t>
                      </a:r>
                    </a:p>
                  </a:txBody>
                  <a:tcPr/>
                </a:tc>
                <a:extLst>
                  <a:ext uri="{0D108BD9-81ED-4DB2-BD59-A6C34878D82A}">
                    <a16:rowId xmlns:a16="http://schemas.microsoft.com/office/drawing/2014/main" val="460736223"/>
                  </a:ext>
                </a:extLst>
              </a:tr>
              <a:tr h="370840">
                <a:tc>
                  <a:txBody>
                    <a:bodyPr/>
                    <a:lstStyle/>
                    <a:p>
                      <a:endParaRPr lang="en-US" dirty="0"/>
                    </a:p>
                  </a:txBody>
                  <a:tcPr/>
                </a:tc>
                <a:tc>
                  <a:txBody>
                    <a:bodyPr/>
                    <a:lstStyle/>
                    <a:p>
                      <a:r>
                        <a:rPr lang="en-US" sz="1400" dirty="0"/>
                        <a:t>XYZ</a:t>
                      </a:r>
                    </a:p>
                  </a:txBody>
                  <a:tcPr/>
                </a:tc>
                <a:tc>
                  <a:txBody>
                    <a:bodyPr/>
                    <a:lstStyle/>
                    <a:p>
                      <a:r>
                        <a:rPr lang="en-US" sz="1400" dirty="0"/>
                        <a:t>ABC</a:t>
                      </a:r>
                    </a:p>
                  </a:txBody>
                  <a:tcPr/>
                </a:tc>
                <a:tc>
                  <a:txBody>
                    <a:bodyPr/>
                    <a:lstStyle/>
                    <a:p>
                      <a:r>
                        <a:rPr lang="en-US" sz="1400" dirty="0"/>
                        <a:t>DEF</a:t>
                      </a:r>
                    </a:p>
                  </a:txBody>
                  <a:tcPr/>
                </a:tc>
                <a:tc>
                  <a:txBody>
                    <a:bodyPr/>
                    <a:lstStyle/>
                    <a:p>
                      <a:r>
                        <a:rPr lang="en-US" sz="1400" dirty="0"/>
                        <a:t>John Smith</a:t>
                      </a:r>
                    </a:p>
                  </a:txBody>
                  <a:tcPr/>
                </a:tc>
                <a:tc>
                  <a:txBody>
                    <a:bodyPr/>
                    <a:lstStyle/>
                    <a:p>
                      <a:r>
                        <a:rPr lang="en-US" sz="1400" dirty="0"/>
                        <a:t>1234567890</a:t>
                      </a:r>
                    </a:p>
                  </a:txBody>
                  <a:tcPr/>
                </a:tc>
                <a:tc>
                  <a:txBody>
                    <a:bodyPr/>
                    <a:lstStyle/>
                    <a:p>
                      <a:r>
                        <a:rPr lang="en-US" sz="1400" dirty="0"/>
                        <a:t>N1R2S4, Paris</a:t>
                      </a:r>
                      <a:endParaRPr lang="en-US" dirty="0"/>
                    </a:p>
                  </a:txBody>
                  <a:tcPr/>
                </a:tc>
                <a:tc>
                  <a:txBody>
                    <a:bodyPr/>
                    <a:lstStyle/>
                    <a:p>
                      <a:endParaRPr lang="en-US" dirty="0"/>
                    </a:p>
                  </a:txBody>
                  <a:tcPr/>
                </a:tc>
                <a:extLst>
                  <a:ext uri="{0D108BD9-81ED-4DB2-BD59-A6C34878D82A}">
                    <a16:rowId xmlns:a16="http://schemas.microsoft.com/office/drawing/2014/main" val="3130575522"/>
                  </a:ext>
                </a:extLst>
              </a:tr>
              <a:tr h="370840">
                <a:tc>
                  <a:txBody>
                    <a:bodyPr/>
                    <a:lstStyle/>
                    <a:p>
                      <a:endParaRPr lang="en-US" dirty="0"/>
                    </a:p>
                  </a:txBody>
                  <a:tcPr/>
                </a:tc>
                <a:tc>
                  <a:txBody>
                    <a:bodyPr/>
                    <a:lstStyle/>
                    <a:p>
                      <a:r>
                        <a:rPr lang="en-US" sz="1400" dirty="0"/>
                        <a:t>CDS</a:t>
                      </a:r>
                    </a:p>
                  </a:txBody>
                  <a:tcPr/>
                </a:tc>
                <a:tc>
                  <a:txBody>
                    <a:bodyPr/>
                    <a:lstStyle/>
                    <a:p>
                      <a:r>
                        <a:rPr lang="en-US" sz="1400" dirty="0"/>
                        <a:t>SDDS</a:t>
                      </a:r>
                    </a:p>
                  </a:txBody>
                  <a:tcPr/>
                </a:tc>
                <a:tc>
                  <a:txBody>
                    <a:bodyPr/>
                    <a:lstStyle/>
                    <a:p>
                      <a:r>
                        <a:rPr lang="en-US" sz="1400" dirty="0"/>
                        <a:t>DSFASLK</a:t>
                      </a:r>
                    </a:p>
                  </a:txBody>
                  <a:tcPr/>
                </a:tc>
                <a:tc>
                  <a:txBody>
                    <a:bodyPr/>
                    <a:lstStyle/>
                    <a:p>
                      <a:r>
                        <a:rPr lang="en-US" sz="1400" dirty="0"/>
                        <a:t>AHMED ALI</a:t>
                      </a:r>
                    </a:p>
                  </a:txBody>
                  <a:tcPr/>
                </a:tc>
                <a:tc>
                  <a:txBody>
                    <a:bodyPr/>
                    <a:lstStyle/>
                    <a:p>
                      <a:r>
                        <a:rPr lang="en-US" sz="1400" dirty="0"/>
                        <a:t>2345465768</a:t>
                      </a:r>
                    </a:p>
                  </a:txBody>
                  <a:tcPr/>
                </a:tc>
                <a:tc>
                  <a:txBody>
                    <a:bodyPr/>
                    <a:lstStyle/>
                    <a:p>
                      <a:r>
                        <a:rPr lang="en-US" sz="1400" dirty="0"/>
                        <a:t>D4F3S4, LYON</a:t>
                      </a:r>
                    </a:p>
                  </a:txBody>
                  <a:tcPr/>
                </a:tc>
                <a:tc>
                  <a:txBody>
                    <a:bodyPr/>
                    <a:lstStyle/>
                    <a:p>
                      <a:endParaRPr lang="en-US" dirty="0"/>
                    </a:p>
                  </a:txBody>
                  <a:tcPr/>
                </a:tc>
                <a:extLst>
                  <a:ext uri="{0D108BD9-81ED-4DB2-BD59-A6C34878D82A}">
                    <a16:rowId xmlns:a16="http://schemas.microsoft.com/office/drawing/2014/main" val="2408095264"/>
                  </a:ext>
                </a:extLst>
              </a:tr>
            </a:tbl>
          </a:graphicData>
        </a:graphic>
      </p:graphicFrame>
      <p:sp>
        <p:nvSpPr>
          <p:cNvPr id="45" name="Rectangle 44">
            <a:extLst>
              <a:ext uri="{FF2B5EF4-FFF2-40B4-BE49-F238E27FC236}">
                <a16:creationId xmlns:a16="http://schemas.microsoft.com/office/drawing/2014/main" id="{5BF53ADA-909D-FF45-B960-93B276A11623}"/>
              </a:ext>
            </a:extLst>
          </p:cNvPr>
          <p:cNvSpPr/>
          <p:nvPr/>
        </p:nvSpPr>
        <p:spPr>
          <a:xfrm>
            <a:off x="8254222" y="2037320"/>
            <a:ext cx="819807" cy="262373"/>
          </a:xfrm>
          <a:prstGeom prst="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Edit</a:t>
            </a:r>
            <a:endParaRPr lang="en-US" sz="1400" dirty="0">
              <a:solidFill>
                <a:schemeClr val="tx1"/>
              </a:solidFill>
            </a:endParaRPr>
          </a:p>
        </p:txBody>
      </p:sp>
      <p:sp>
        <p:nvSpPr>
          <p:cNvPr id="46" name="Rectangle 45">
            <a:extLst>
              <a:ext uri="{FF2B5EF4-FFF2-40B4-BE49-F238E27FC236}">
                <a16:creationId xmlns:a16="http://schemas.microsoft.com/office/drawing/2014/main" id="{B03D0A58-5E02-6A48-95A0-4D0B5BD1DC44}"/>
              </a:ext>
            </a:extLst>
          </p:cNvPr>
          <p:cNvSpPr/>
          <p:nvPr/>
        </p:nvSpPr>
        <p:spPr>
          <a:xfrm>
            <a:off x="8254222" y="2410528"/>
            <a:ext cx="819807" cy="262373"/>
          </a:xfrm>
          <a:prstGeom prst="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Edit</a:t>
            </a:r>
            <a:endParaRPr lang="en-US" sz="1400" dirty="0">
              <a:solidFill>
                <a:schemeClr val="tx1"/>
              </a:solidFill>
            </a:endParaRPr>
          </a:p>
        </p:txBody>
      </p:sp>
      <p:sp>
        <p:nvSpPr>
          <p:cNvPr id="47" name="Rectangle 46">
            <a:extLst>
              <a:ext uri="{FF2B5EF4-FFF2-40B4-BE49-F238E27FC236}">
                <a16:creationId xmlns:a16="http://schemas.microsoft.com/office/drawing/2014/main" id="{9CAB945F-71B2-8740-987E-87ADAA1405B4}"/>
              </a:ext>
            </a:extLst>
          </p:cNvPr>
          <p:cNvSpPr/>
          <p:nvPr/>
        </p:nvSpPr>
        <p:spPr>
          <a:xfrm>
            <a:off x="865142" y="2103452"/>
            <a:ext cx="168166" cy="168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37FEB992-46E7-A745-8BC9-8EB3AE92393F}"/>
              </a:ext>
            </a:extLst>
          </p:cNvPr>
          <p:cNvSpPr/>
          <p:nvPr/>
        </p:nvSpPr>
        <p:spPr>
          <a:xfrm>
            <a:off x="863951" y="2475598"/>
            <a:ext cx="168166" cy="168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4F5D4A08-3454-0D4C-8AAE-FB0DABB183D6}"/>
              </a:ext>
            </a:extLst>
          </p:cNvPr>
          <p:cNvSpPr/>
          <p:nvPr/>
        </p:nvSpPr>
        <p:spPr>
          <a:xfrm>
            <a:off x="858325" y="3208692"/>
            <a:ext cx="1064106" cy="262373"/>
          </a:xfrm>
          <a:prstGeom prst="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Add new</a:t>
            </a:r>
            <a:endParaRPr lang="en-US" sz="1600" dirty="0">
              <a:solidFill>
                <a:schemeClr val="tx1"/>
              </a:solidFill>
            </a:endParaRPr>
          </a:p>
        </p:txBody>
      </p:sp>
      <p:sp>
        <p:nvSpPr>
          <p:cNvPr id="50" name="Rectangle 49">
            <a:extLst>
              <a:ext uri="{FF2B5EF4-FFF2-40B4-BE49-F238E27FC236}">
                <a16:creationId xmlns:a16="http://schemas.microsoft.com/office/drawing/2014/main" id="{AB73C615-3B34-4648-9DB0-7154A50DE841}"/>
              </a:ext>
            </a:extLst>
          </p:cNvPr>
          <p:cNvSpPr/>
          <p:nvPr/>
        </p:nvSpPr>
        <p:spPr>
          <a:xfrm>
            <a:off x="2126030" y="3210549"/>
            <a:ext cx="1372197" cy="262373"/>
          </a:xfrm>
          <a:prstGeom prst="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Delete selected</a:t>
            </a:r>
          </a:p>
        </p:txBody>
      </p:sp>
      <p:grpSp>
        <p:nvGrpSpPr>
          <p:cNvPr id="51" name="Group 50">
            <a:extLst>
              <a:ext uri="{FF2B5EF4-FFF2-40B4-BE49-F238E27FC236}">
                <a16:creationId xmlns:a16="http://schemas.microsoft.com/office/drawing/2014/main" id="{A03B6260-F0A7-9C41-AFDA-483F184A04E1}"/>
              </a:ext>
            </a:extLst>
          </p:cNvPr>
          <p:cNvGrpSpPr/>
          <p:nvPr/>
        </p:nvGrpSpPr>
        <p:grpSpPr>
          <a:xfrm>
            <a:off x="802242" y="1008742"/>
            <a:ext cx="5091785" cy="222063"/>
            <a:chOff x="3011550" y="899029"/>
            <a:chExt cx="5091785" cy="222063"/>
          </a:xfrm>
        </p:grpSpPr>
        <p:grpSp>
          <p:nvGrpSpPr>
            <p:cNvPr id="52" name="Group 51">
              <a:extLst>
                <a:ext uri="{FF2B5EF4-FFF2-40B4-BE49-F238E27FC236}">
                  <a16:creationId xmlns:a16="http://schemas.microsoft.com/office/drawing/2014/main" id="{80FC3730-4374-604A-811C-E474BBF8A1A2}"/>
                </a:ext>
              </a:extLst>
            </p:cNvPr>
            <p:cNvGrpSpPr/>
            <p:nvPr/>
          </p:nvGrpSpPr>
          <p:grpSpPr>
            <a:xfrm>
              <a:off x="3011550" y="899031"/>
              <a:ext cx="1540744" cy="222061"/>
              <a:chOff x="1604682" y="2468432"/>
              <a:chExt cx="941295" cy="168612"/>
            </a:xfrm>
          </p:grpSpPr>
          <p:sp>
            <p:nvSpPr>
              <p:cNvPr id="74" name="Rectangle 73">
                <a:extLst>
                  <a:ext uri="{FF2B5EF4-FFF2-40B4-BE49-F238E27FC236}">
                    <a16:creationId xmlns:a16="http://schemas.microsoft.com/office/drawing/2014/main" id="{9B1B5886-89CF-B647-8505-DE0C13E7082C}"/>
                  </a:ext>
                </a:extLst>
              </p:cNvPr>
              <p:cNvSpPr/>
              <p:nvPr/>
            </p:nvSpPr>
            <p:spPr>
              <a:xfrm>
                <a:off x="1604682" y="2468432"/>
                <a:ext cx="941295" cy="1686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Vendor name</a:t>
                </a:r>
              </a:p>
            </p:txBody>
          </p:sp>
          <p:sp>
            <p:nvSpPr>
              <p:cNvPr id="75" name="Triangle 74">
                <a:extLst>
                  <a:ext uri="{FF2B5EF4-FFF2-40B4-BE49-F238E27FC236}">
                    <a16:creationId xmlns:a16="http://schemas.microsoft.com/office/drawing/2014/main" id="{3959B04F-5BE7-B24D-88FE-8B4FBBC05CC4}"/>
                  </a:ext>
                </a:extLst>
              </p:cNvPr>
              <p:cNvSpPr/>
              <p:nvPr/>
            </p:nvSpPr>
            <p:spPr>
              <a:xfrm rot="10800000">
                <a:off x="2405335" y="2503023"/>
                <a:ext cx="91716" cy="10067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grpSp>
        <p:grpSp>
          <p:nvGrpSpPr>
            <p:cNvPr id="53" name="Group 52">
              <a:extLst>
                <a:ext uri="{FF2B5EF4-FFF2-40B4-BE49-F238E27FC236}">
                  <a16:creationId xmlns:a16="http://schemas.microsoft.com/office/drawing/2014/main" id="{633D95B5-89C1-6141-B4C7-EF0FCA942A8C}"/>
                </a:ext>
              </a:extLst>
            </p:cNvPr>
            <p:cNvGrpSpPr/>
            <p:nvPr/>
          </p:nvGrpSpPr>
          <p:grpSpPr>
            <a:xfrm>
              <a:off x="6562591" y="899029"/>
              <a:ext cx="1540744" cy="222061"/>
              <a:chOff x="1604682" y="2468432"/>
              <a:chExt cx="941295" cy="168612"/>
            </a:xfrm>
          </p:grpSpPr>
          <p:sp>
            <p:nvSpPr>
              <p:cNvPr id="72" name="Rectangle 71">
                <a:extLst>
                  <a:ext uri="{FF2B5EF4-FFF2-40B4-BE49-F238E27FC236}">
                    <a16:creationId xmlns:a16="http://schemas.microsoft.com/office/drawing/2014/main" id="{A2590D63-93F9-504B-B373-8D8C9C9680A0}"/>
                  </a:ext>
                </a:extLst>
              </p:cNvPr>
              <p:cNvSpPr/>
              <p:nvPr/>
            </p:nvSpPr>
            <p:spPr>
              <a:xfrm>
                <a:off x="1604682" y="2468432"/>
                <a:ext cx="941295" cy="1686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Warehouse</a:t>
                </a:r>
              </a:p>
            </p:txBody>
          </p:sp>
          <p:sp>
            <p:nvSpPr>
              <p:cNvPr id="73" name="Triangle 72">
                <a:extLst>
                  <a:ext uri="{FF2B5EF4-FFF2-40B4-BE49-F238E27FC236}">
                    <a16:creationId xmlns:a16="http://schemas.microsoft.com/office/drawing/2014/main" id="{0A550F66-9E0A-934A-BEC4-A191F5BD8AD6}"/>
                  </a:ext>
                </a:extLst>
              </p:cNvPr>
              <p:cNvSpPr/>
              <p:nvPr/>
            </p:nvSpPr>
            <p:spPr>
              <a:xfrm rot="10800000">
                <a:off x="2405335" y="2503023"/>
                <a:ext cx="91716" cy="10067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grpSp>
        <p:grpSp>
          <p:nvGrpSpPr>
            <p:cNvPr id="55" name="Group 54">
              <a:extLst>
                <a:ext uri="{FF2B5EF4-FFF2-40B4-BE49-F238E27FC236}">
                  <a16:creationId xmlns:a16="http://schemas.microsoft.com/office/drawing/2014/main" id="{C1ACD02F-5D79-B24E-B14F-ACD35A4B6C04}"/>
                </a:ext>
              </a:extLst>
            </p:cNvPr>
            <p:cNvGrpSpPr/>
            <p:nvPr/>
          </p:nvGrpSpPr>
          <p:grpSpPr>
            <a:xfrm>
              <a:off x="4787070" y="899031"/>
              <a:ext cx="1540744" cy="222061"/>
              <a:chOff x="1604682" y="2468432"/>
              <a:chExt cx="941295" cy="168612"/>
            </a:xfrm>
          </p:grpSpPr>
          <p:sp>
            <p:nvSpPr>
              <p:cNvPr id="66" name="Rectangle 65">
                <a:extLst>
                  <a:ext uri="{FF2B5EF4-FFF2-40B4-BE49-F238E27FC236}">
                    <a16:creationId xmlns:a16="http://schemas.microsoft.com/office/drawing/2014/main" id="{09D67D5C-F75F-9242-A7B8-C6DB264C0EF1}"/>
                  </a:ext>
                </a:extLst>
              </p:cNvPr>
              <p:cNvSpPr/>
              <p:nvPr/>
            </p:nvSpPr>
            <p:spPr>
              <a:xfrm>
                <a:off x="1604682" y="2468432"/>
                <a:ext cx="941295" cy="1686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Store name</a:t>
                </a:r>
              </a:p>
            </p:txBody>
          </p:sp>
          <p:sp>
            <p:nvSpPr>
              <p:cNvPr id="67" name="Triangle 66">
                <a:extLst>
                  <a:ext uri="{FF2B5EF4-FFF2-40B4-BE49-F238E27FC236}">
                    <a16:creationId xmlns:a16="http://schemas.microsoft.com/office/drawing/2014/main" id="{0F2153B4-8348-CE4B-9C21-C37BDE61B376}"/>
                  </a:ext>
                </a:extLst>
              </p:cNvPr>
              <p:cNvSpPr/>
              <p:nvPr/>
            </p:nvSpPr>
            <p:spPr>
              <a:xfrm rot="10800000">
                <a:off x="2405335" y="2503023"/>
                <a:ext cx="91716" cy="10067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grpSp>
      </p:grpSp>
      <p:grpSp>
        <p:nvGrpSpPr>
          <p:cNvPr id="76" name="Group 75">
            <a:extLst>
              <a:ext uri="{FF2B5EF4-FFF2-40B4-BE49-F238E27FC236}">
                <a16:creationId xmlns:a16="http://schemas.microsoft.com/office/drawing/2014/main" id="{484905DB-FAA5-E348-A409-0C85DC74D5A3}"/>
              </a:ext>
            </a:extLst>
          </p:cNvPr>
          <p:cNvGrpSpPr/>
          <p:nvPr/>
        </p:nvGrpSpPr>
        <p:grpSpPr>
          <a:xfrm>
            <a:off x="802448" y="4065895"/>
            <a:ext cx="5091785" cy="222063"/>
            <a:chOff x="3011550" y="899029"/>
            <a:chExt cx="5091785" cy="222063"/>
          </a:xfrm>
        </p:grpSpPr>
        <p:grpSp>
          <p:nvGrpSpPr>
            <p:cNvPr id="77" name="Group 76">
              <a:extLst>
                <a:ext uri="{FF2B5EF4-FFF2-40B4-BE49-F238E27FC236}">
                  <a16:creationId xmlns:a16="http://schemas.microsoft.com/office/drawing/2014/main" id="{C5304B77-8CC5-EE46-9EF1-A947DEB9B593}"/>
                </a:ext>
              </a:extLst>
            </p:cNvPr>
            <p:cNvGrpSpPr/>
            <p:nvPr/>
          </p:nvGrpSpPr>
          <p:grpSpPr>
            <a:xfrm>
              <a:off x="3011550" y="899031"/>
              <a:ext cx="1540744" cy="222061"/>
              <a:chOff x="1604682" y="2468432"/>
              <a:chExt cx="941295" cy="168612"/>
            </a:xfrm>
          </p:grpSpPr>
          <p:sp>
            <p:nvSpPr>
              <p:cNvPr id="95" name="Rectangle 94">
                <a:extLst>
                  <a:ext uri="{FF2B5EF4-FFF2-40B4-BE49-F238E27FC236}">
                    <a16:creationId xmlns:a16="http://schemas.microsoft.com/office/drawing/2014/main" id="{F1B518E3-3AEE-134B-8424-9DF9F5289E91}"/>
                  </a:ext>
                </a:extLst>
              </p:cNvPr>
              <p:cNvSpPr/>
              <p:nvPr/>
            </p:nvSpPr>
            <p:spPr>
              <a:xfrm>
                <a:off x="1604682" y="2468432"/>
                <a:ext cx="941295" cy="1686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Vendor name</a:t>
                </a:r>
              </a:p>
            </p:txBody>
          </p:sp>
          <p:sp>
            <p:nvSpPr>
              <p:cNvPr id="96" name="Triangle 95">
                <a:extLst>
                  <a:ext uri="{FF2B5EF4-FFF2-40B4-BE49-F238E27FC236}">
                    <a16:creationId xmlns:a16="http://schemas.microsoft.com/office/drawing/2014/main" id="{52A4DB7A-C1C8-7C43-A518-B68538DF46F0}"/>
                  </a:ext>
                </a:extLst>
              </p:cNvPr>
              <p:cNvSpPr/>
              <p:nvPr/>
            </p:nvSpPr>
            <p:spPr>
              <a:xfrm rot="10800000">
                <a:off x="2405335" y="2503023"/>
                <a:ext cx="91716" cy="10067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78" name="Group 77">
              <a:extLst>
                <a:ext uri="{FF2B5EF4-FFF2-40B4-BE49-F238E27FC236}">
                  <a16:creationId xmlns:a16="http://schemas.microsoft.com/office/drawing/2014/main" id="{43722793-FEC6-894E-92B8-B7F85956EA06}"/>
                </a:ext>
              </a:extLst>
            </p:cNvPr>
            <p:cNvGrpSpPr/>
            <p:nvPr/>
          </p:nvGrpSpPr>
          <p:grpSpPr>
            <a:xfrm>
              <a:off x="6562591" y="899029"/>
              <a:ext cx="1540744" cy="222061"/>
              <a:chOff x="1604682" y="2468432"/>
              <a:chExt cx="941295" cy="168612"/>
            </a:xfrm>
          </p:grpSpPr>
          <p:sp>
            <p:nvSpPr>
              <p:cNvPr id="93" name="Rectangle 92">
                <a:extLst>
                  <a:ext uri="{FF2B5EF4-FFF2-40B4-BE49-F238E27FC236}">
                    <a16:creationId xmlns:a16="http://schemas.microsoft.com/office/drawing/2014/main" id="{500B5656-0AC4-4F4C-B4C6-E259A3FB4D86}"/>
                  </a:ext>
                </a:extLst>
              </p:cNvPr>
              <p:cNvSpPr/>
              <p:nvPr/>
            </p:nvSpPr>
            <p:spPr>
              <a:xfrm>
                <a:off x="1604682" y="2468432"/>
                <a:ext cx="941295" cy="1686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Warehouse</a:t>
                </a:r>
              </a:p>
            </p:txBody>
          </p:sp>
          <p:sp>
            <p:nvSpPr>
              <p:cNvPr id="94" name="Triangle 93">
                <a:extLst>
                  <a:ext uri="{FF2B5EF4-FFF2-40B4-BE49-F238E27FC236}">
                    <a16:creationId xmlns:a16="http://schemas.microsoft.com/office/drawing/2014/main" id="{8158BA76-815C-A94C-9851-C627E093B329}"/>
                  </a:ext>
                </a:extLst>
              </p:cNvPr>
              <p:cNvSpPr/>
              <p:nvPr/>
            </p:nvSpPr>
            <p:spPr>
              <a:xfrm rot="10800000">
                <a:off x="2405335" y="2503023"/>
                <a:ext cx="91716" cy="10067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79" name="Group 78">
              <a:extLst>
                <a:ext uri="{FF2B5EF4-FFF2-40B4-BE49-F238E27FC236}">
                  <a16:creationId xmlns:a16="http://schemas.microsoft.com/office/drawing/2014/main" id="{9BEDE868-9336-2B46-BC95-B202A9991D66}"/>
                </a:ext>
              </a:extLst>
            </p:cNvPr>
            <p:cNvGrpSpPr/>
            <p:nvPr/>
          </p:nvGrpSpPr>
          <p:grpSpPr>
            <a:xfrm>
              <a:off x="4787070" y="899031"/>
              <a:ext cx="1540744" cy="222061"/>
              <a:chOff x="1604682" y="2468432"/>
              <a:chExt cx="941295" cy="168612"/>
            </a:xfrm>
          </p:grpSpPr>
          <p:sp>
            <p:nvSpPr>
              <p:cNvPr id="80" name="Rectangle 79">
                <a:extLst>
                  <a:ext uri="{FF2B5EF4-FFF2-40B4-BE49-F238E27FC236}">
                    <a16:creationId xmlns:a16="http://schemas.microsoft.com/office/drawing/2014/main" id="{97AD6748-475E-C341-B481-0014C183AA42}"/>
                  </a:ext>
                </a:extLst>
              </p:cNvPr>
              <p:cNvSpPr/>
              <p:nvPr/>
            </p:nvSpPr>
            <p:spPr>
              <a:xfrm>
                <a:off x="1604682" y="2468432"/>
                <a:ext cx="941295" cy="1686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Store name</a:t>
                </a:r>
              </a:p>
            </p:txBody>
          </p:sp>
          <p:sp>
            <p:nvSpPr>
              <p:cNvPr id="92" name="Triangle 91">
                <a:extLst>
                  <a:ext uri="{FF2B5EF4-FFF2-40B4-BE49-F238E27FC236}">
                    <a16:creationId xmlns:a16="http://schemas.microsoft.com/office/drawing/2014/main" id="{7CD4E86D-4AA9-4F40-8856-77E77F2FCD8F}"/>
                  </a:ext>
                </a:extLst>
              </p:cNvPr>
              <p:cNvSpPr/>
              <p:nvPr/>
            </p:nvSpPr>
            <p:spPr>
              <a:xfrm rot="10800000">
                <a:off x="2405335" y="2503023"/>
                <a:ext cx="91716" cy="10067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pic>
        <p:nvPicPr>
          <p:cNvPr id="4" name="Picture 3">
            <a:extLst>
              <a:ext uri="{FF2B5EF4-FFF2-40B4-BE49-F238E27FC236}">
                <a16:creationId xmlns:a16="http://schemas.microsoft.com/office/drawing/2014/main" id="{5E1E39C4-4117-F64A-859D-F83CD86E85E8}"/>
              </a:ext>
            </a:extLst>
          </p:cNvPr>
          <p:cNvPicPr>
            <a:picLocks noChangeAspect="1"/>
          </p:cNvPicPr>
          <p:nvPr/>
        </p:nvPicPr>
        <p:blipFill>
          <a:blip r:embed="rId4"/>
          <a:stretch>
            <a:fillRect/>
          </a:stretch>
        </p:blipFill>
        <p:spPr>
          <a:xfrm>
            <a:off x="6048719" y="987766"/>
            <a:ext cx="749300" cy="279400"/>
          </a:xfrm>
          <a:prstGeom prst="rect">
            <a:avLst/>
          </a:prstGeom>
        </p:spPr>
      </p:pic>
      <p:sp>
        <p:nvSpPr>
          <p:cNvPr id="97" name="Rectangle 96">
            <a:extLst>
              <a:ext uri="{FF2B5EF4-FFF2-40B4-BE49-F238E27FC236}">
                <a16:creationId xmlns:a16="http://schemas.microsoft.com/office/drawing/2014/main" id="{ABA45357-AC06-744B-B728-19DEB856E3B9}"/>
              </a:ext>
            </a:extLst>
          </p:cNvPr>
          <p:cNvSpPr/>
          <p:nvPr/>
        </p:nvSpPr>
        <p:spPr>
          <a:xfrm>
            <a:off x="747940" y="578758"/>
            <a:ext cx="8512272" cy="352235"/>
          </a:xfrm>
          <a:prstGeom prst="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Registered Customers</a:t>
            </a:r>
            <a:endParaRPr lang="en-US" sz="1600" dirty="0">
              <a:solidFill>
                <a:schemeClr val="tx1"/>
              </a:solidFill>
            </a:endParaRPr>
          </a:p>
        </p:txBody>
      </p:sp>
      <p:sp>
        <p:nvSpPr>
          <p:cNvPr id="98" name="Rectangle 97">
            <a:extLst>
              <a:ext uri="{FF2B5EF4-FFF2-40B4-BE49-F238E27FC236}">
                <a16:creationId xmlns:a16="http://schemas.microsoft.com/office/drawing/2014/main" id="{B8A31A65-0189-0048-8990-6A27B8FB61B5}"/>
              </a:ext>
            </a:extLst>
          </p:cNvPr>
          <p:cNvSpPr/>
          <p:nvPr/>
        </p:nvSpPr>
        <p:spPr>
          <a:xfrm>
            <a:off x="747940" y="3629494"/>
            <a:ext cx="8512272" cy="352235"/>
          </a:xfrm>
          <a:prstGeom prst="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Associated Product for Delivery</a:t>
            </a:r>
            <a:endParaRPr lang="en-US" sz="1600" dirty="0">
              <a:solidFill>
                <a:schemeClr val="tx1"/>
              </a:solidFill>
            </a:endParaRPr>
          </a:p>
        </p:txBody>
      </p:sp>
      <p:pic>
        <p:nvPicPr>
          <p:cNvPr id="99" name="Picture 98">
            <a:extLst>
              <a:ext uri="{FF2B5EF4-FFF2-40B4-BE49-F238E27FC236}">
                <a16:creationId xmlns:a16="http://schemas.microsoft.com/office/drawing/2014/main" id="{E1C6128C-B976-334A-A609-495269F02566}"/>
              </a:ext>
            </a:extLst>
          </p:cNvPr>
          <p:cNvPicPr>
            <a:picLocks noChangeAspect="1"/>
          </p:cNvPicPr>
          <p:nvPr/>
        </p:nvPicPr>
        <p:blipFill>
          <a:blip r:embed="rId4"/>
          <a:stretch>
            <a:fillRect/>
          </a:stretch>
        </p:blipFill>
        <p:spPr>
          <a:xfrm>
            <a:off x="6048719" y="4040121"/>
            <a:ext cx="749300" cy="279400"/>
          </a:xfrm>
          <a:prstGeom prst="rect">
            <a:avLst/>
          </a:prstGeom>
        </p:spPr>
      </p:pic>
      <p:pic>
        <p:nvPicPr>
          <p:cNvPr id="11" name="Picture 10">
            <a:extLst>
              <a:ext uri="{FF2B5EF4-FFF2-40B4-BE49-F238E27FC236}">
                <a16:creationId xmlns:a16="http://schemas.microsoft.com/office/drawing/2014/main" id="{0B32883E-445C-9A4B-84F6-0F9032EF3EAE}"/>
              </a:ext>
            </a:extLst>
          </p:cNvPr>
          <p:cNvPicPr>
            <a:picLocks noChangeAspect="1"/>
          </p:cNvPicPr>
          <p:nvPr/>
        </p:nvPicPr>
        <p:blipFill rotWithShape="1">
          <a:blip r:embed="rId5"/>
          <a:srcRect b="24583"/>
          <a:stretch/>
        </p:blipFill>
        <p:spPr>
          <a:xfrm>
            <a:off x="770830" y="5825924"/>
            <a:ext cx="8405276" cy="340312"/>
          </a:xfrm>
          <a:prstGeom prst="rect">
            <a:avLst/>
          </a:prstGeom>
        </p:spPr>
      </p:pic>
      <p:pic>
        <p:nvPicPr>
          <p:cNvPr id="100" name="Picture 99">
            <a:extLst>
              <a:ext uri="{FF2B5EF4-FFF2-40B4-BE49-F238E27FC236}">
                <a16:creationId xmlns:a16="http://schemas.microsoft.com/office/drawing/2014/main" id="{562698D9-4FC4-7B47-A5F8-8E94F939602F}"/>
              </a:ext>
            </a:extLst>
          </p:cNvPr>
          <p:cNvPicPr>
            <a:picLocks noChangeAspect="1"/>
          </p:cNvPicPr>
          <p:nvPr/>
        </p:nvPicPr>
        <p:blipFill rotWithShape="1">
          <a:blip r:embed="rId5"/>
          <a:srcRect b="24583"/>
          <a:stretch/>
        </p:blipFill>
        <p:spPr>
          <a:xfrm>
            <a:off x="770830" y="2772224"/>
            <a:ext cx="8400162" cy="340312"/>
          </a:xfrm>
          <a:prstGeom prst="rect">
            <a:avLst/>
          </a:prstGeom>
        </p:spPr>
      </p:pic>
      <p:sp>
        <p:nvSpPr>
          <p:cNvPr id="6" name="TextBox 5">
            <a:extLst>
              <a:ext uri="{FF2B5EF4-FFF2-40B4-BE49-F238E27FC236}">
                <a16:creationId xmlns:a16="http://schemas.microsoft.com/office/drawing/2014/main" id="{625F8918-2DAC-CC49-91AC-453BF9A4B801}"/>
              </a:ext>
            </a:extLst>
          </p:cNvPr>
          <p:cNvSpPr txBox="1"/>
          <p:nvPr/>
        </p:nvSpPr>
        <p:spPr>
          <a:xfrm>
            <a:off x="9515720" y="1625289"/>
            <a:ext cx="2593997" cy="2123658"/>
          </a:xfrm>
          <a:prstGeom prst="rect">
            <a:avLst/>
          </a:prstGeom>
          <a:noFill/>
        </p:spPr>
        <p:txBody>
          <a:bodyPr wrap="square" rtlCol="0">
            <a:spAutoFit/>
          </a:bodyPr>
          <a:lstStyle/>
          <a:p>
            <a:r>
              <a:rPr lang="en-US" sz="1600" dirty="0"/>
              <a:t>Add new button will allow admin to add new entry in this table. The entry will include these entries along with all address fields allowed in “configuration &gt; Settings &gt; Customer Settings &gt; Address form fields”.</a:t>
            </a:r>
          </a:p>
        </p:txBody>
      </p:sp>
      <p:sp>
        <p:nvSpPr>
          <p:cNvPr id="57" name="TextBox 56">
            <a:extLst>
              <a:ext uri="{FF2B5EF4-FFF2-40B4-BE49-F238E27FC236}">
                <a16:creationId xmlns:a16="http://schemas.microsoft.com/office/drawing/2014/main" id="{AD3AD3ED-E289-3B47-A0CF-C9F1517001D6}"/>
              </a:ext>
            </a:extLst>
          </p:cNvPr>
          <p:cNvSpPr txBox="1"/>
          <p:nvPr/>
        </p:nvSpPr>
        <p:spPr>
          <a:xfrm>
            <a:off x="9527153" y="5654706"/>
            <a:ext cx="2582564" cy="584775"/>
          </a:xfrm>
          <a:prstGeom prst="rect">
            <a:avLst/>
          </a:prstGeom>
          <a:noFill/>
        </p:spPr>
        <p:txBody>
          <a:bodyPr wrap="square" rtlCol="0">
            <a:spAutoFit/>
          </a:bodyPr>
          <a:lstStyle/>
          <a:p>
            <a:r>
              <a:rPr lang="en-US" sz="1600" dirty="0"/>
              <a:t>Add new button will allow to add new entry in this table.</a:t>
            </a:r>
          </a:p>
        </p:txBody>
      </p:sp>
      <p:sp>
        <p:nvSpPr>
          <p:cNvPr id="58" name="TextBox 57">
            <a:extLst>
              <a:ext uri="{FF2B5EF4-FFF2-40B4-BE49-F238E27FC236}">
                <a16:creationId xmlns:a16="http://schemas.microsoft.com/office/drawing/2014/main" id="{B02ED411-EB78-5644-97AD-2326C61FD2AD}"/>
              </a:ext>
            </a:extLst>
          </p:cNvPr>
          <p:cNvSpPr txBox="1"/>
          <p:nvPr/>
        </p:nvSpPr>
        <p:spPr>
          <a:xfrm>
            <a:off x="86189" y="3393358"/>
            <a:ext cx="595454" cy="184666"/>
          </a:xfrm>
          <a:prstGeom prst="rect">
            <a:avLst/>
          </a:prstGeom>
          <a:solidFill>
            <a:srgbClr val="202D31"/>
          </a:solidFill>
        </p:spPr>
        <p:txBody>
          <a:bodyPr wrap="square" lIns="0" tIns="0" rIns="0" bIns="0" rtlCol="0" anchor="t">
            <a:spAutoFit/>
          </a:bodyPr>
          <a:lstStyle/>
          <a:p>
            <a:r>
              <a:rPr lang="en-US" sz="600" dirty="0">
                <a:solidFill>
                  <a:srgbClr val="FFFFFF"/>
                </a:solidFill>
              </a:rPr>
              <a:t> Custom delivery</a:t>
            </a:r>
          </a:p>
          <a:p>
            <a:r>
              <a:rPr lang="en-US" sz="600" dirty="0">
                <a:solidFill>
                  <a:srgbClr val="FFFFFF"/>
                </a:solidFill>
              </a:rPr>
              <a:t> order</a:t>
            </a:r>
          </a:p>
        </p:txBody>
      </p:sp>
      <p:sp>
        <p:nvSpPr>
          <p:cNvPr id="2" name="Rectangle 1">
            <a:extLst>
              <a:ext uri="{FF2B5EF4-FFF2-40B4-BE49-F238E27FC236}">
                <a16:creationId xmlns:a16="http://schemas.microsoft.com/office/drawing/2014/main" id="{477AAE38-8271-E249-BE23-885B9072BB0D}"/>
              </a:ext>
            </a:extLst>
          </p:cNvPr>
          <p:cNvSpPr/>
          <p:nvPr/>
        </p:nvSpPr>
        <p:spPr>
          <a:xfrm>
            <a:off x="0" y="3112537"/>
            <a:ext cx="747940" cy="516958"/>
          </a:xfrm>
          <a:prstGeom prst="rect">
            <a:avLst/>
          </a:prstGeom>
          <a:noFill/>
          <a:ln w="57150">
            <a:solidFill>
              <a:srgbClr val="FE0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BD353375-34B2-7E45-8EA3-E476C9DDBB40}"/>
              </a:ext>
            </a:extLst>
          </p:cNvPr>
          <p:cNvCxnSpPr>
            <a:stCxn id="2" idx="2"/>
          </p:cNvCxnSpPr>
          <p:nvPr/>
        </p:nvCxnSpPr>
        <p:spPr>
          <a:xfrm flipH="1">
            <a:off x="367990" y="3629495"/>
            <a:ext cx="5980" cy="481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B3905EC-B11B-D148-B31D-1396F0709E7C}"/>
              </a:ext>
            </a:extLst>
          </p:cNvPr>
          <p:cNvSpPr txBox="1"/>
          <p:nvPr/>
        </p:nvSpPr>
        <p:spPr>
          <a:xfrm>
            <a:off x="79495" y="4065895"/>
            <a:ext cx="595455" cy="584775"/>
          </a:xfrm>
          <a:prstGeom prst="rect">
            <a:avLst/>
          </a:prstGeom>
          <a:noFill/>
          <a:ln>
            <a:solidFill>
              <a:srgbClr val="002060"/>
            </a:solidFill>
          </a:ln>
        </p:spPr>
        <p:txBody>
          <a:bodyPr wrap="square" rtlCol="0">
            <a:spAutoFit/>
          </a:bodyPr>
          <a:lstStyle/>
          <a:p>
            <a:r>
              <a:rPr lang="en-US" sz="1600" dirty="0"/>
              <a:t>Two Links</a:t>
            </a:r>
          </a:p>
        </p:txBody>
      </p:sp>
      <p:cxnSp>
        <p:nvCxnSpPr>
          <p:cNvPr id="68" name="Straight Arrow Connector 67">
            <a:extLst>
              <a:ext uri="{FF2B5EF4-FFF2-40B4-BE49-F238E27FC236}">
                <a16:creationId xmlns:a16="http://schemas.microsoft.com/office/drawing/2014/main" id="{EF1C0C9A-3D70-ED40-A937-B72F78D1616C}"/>
              </a:ext>
            </a:extLst>
          </p:cNvPr>
          <p:cNvCxnSpPr>
            <a:cxnSpLocks/>
            <a:endCxn id="57" idx="1"/>
          </p:cNvCxnSpPr>
          <p:nvPr/>
        </p:nvCxnSpPr>
        <p:spPr>
          <a:xfrm flipV="1">
            <a:off x="1745672" y="5947094"/>
            <a:ext cx="7781481" cy="380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CD2B508A-38DE-884F-8FC0-8BA39497AEEB}"/>
              </a:ext>
            </a:extLst>
          </p:cNvPr>
          <p:cNvCxnSpPr>
            <a:cxnSpLocks/>
            <a:endCxn id="6" idx="1"/>
          </p:cNvCxnSpPr>
          <p:nvPr/>
        </p:nvCxnSpPr>
        <p:spPr>
          <a:xfrm flipV="1">
            <a:off x="1745672" y="2687118"/>
            <a:ext cx="7770048" cy="5956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8752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521254AE-0345-7D49-93A9-6C30B4CF935B}"/>
              </a:ext>
            </a:extLst>
          </p:cNvPr>
          <p:cNvSpPr/>
          <p:nvPr/>
        </p:nvSpPr>
        <p:spPr>
          <a:xfrm>
            <a:off x="1909991" y="0"/>
            <a:ext cx="3249159" cy="369332"/>
          </a:xfrm>
          <a:prstGeom prst="rect">
            <a:avLst/>
          </a:prstGeom>
        </p:spPr>
        <p:txBody>
          <a:bodyPr wrap="none">
            <a:spAutoFit/>
          </a:bodyPr>
          <a:lstStyle/>
          <a:p>
            <a:r>
              <a:rPr lang="en-CA" dirty="0">
                <a:solidFill>
                  <a:srgbClr val="000000"/>
                </a:solidFill>
                <a:latin typeface="Open Sans"/>
              </a:rPr>
              <a:t>Make</a:t>
            </a:r>
            <a:r>
              <a:rPr lang="en-CA" b="0" i="0" dirty="0">
                <a:solidFill>
                  <a:srgbClr val="000000"/>
                </a:solidFill>
                <a:effectLst/>
                <a:latin typeface="Open Sans"/>
              </a:rPr>
              <a:t> a Customer Delivery Order</a:t>
            </a:r>
          </a:p>
        </p:txBody>
      </p:sp>
      <p:sp>
        <p:nvSpPr>
          <p:cNvPr id="67" name="Rectangle 66">
            <a:extLst>
              <a:ext uri="{FF2B5EF4-FFF2-40B4-BE49-F238E27FC236}">
                <a16:creationId xmlns:a16="http://schemas.microsoft.com/office/drawing/2014/main" id="{65E20D11-ECF7-7E44-A9FE-577261A1B1B7}"/>
              </a:ext>
            </a:extLst>
          </p:cNvPr>
          <p:cNvSpPr/>
          <p:nvPr/>
        </p:nvSpPr>
        <p:spPr>
          <a:xfrm>
            <a:off x="456947" y="321128"/>
            <a:ext cx="6030163" cy="65368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FE799B78-BEFA-AF4F-BD3C-B59DA6B715A6}"/>
              </a:ext>
            </a:extLst>
          </p:cNvPr>
          <p:cNvGrpSpPr/>
          <p:nvPr/>
        </p:nvGrpSpPr>
        <p:grpSpPr>
          <a:xfrm>
            <a:off x="442161" y="2188376"/>
            <a:ext cx="5985706" cy="1811141"/>
            <a:chOff x="4088825" y="3764133"/>
            <a:chExt cx="5985706" cy="1811141"/>
          </a:xfrm>
        </p:grpSpPr>
        <p:sp>
          <p:nvSpPr>
            <p:cNvPr id="25" name="Rectangle 24">
              <a:extLst>
                <a:ext uri="{FF2B5EF4-FFF2-40B4-BE49-F238E27FC236}">
                  <a16:creationId xmlns:a16="http://schemas.microsoft.com/office/drawing/2014/main" id="{85CF857C-2FE1-834B-9730-FC4CFA9EF3AA}"/>
                </a:ext>
              </a:extLst>
            </p:cNvPr>
            <p:cNvSpPr/>
            <p:nvPr/>
          </p:nvSpPr>
          <p:spPr>
            <a:xfrm>
              <a:off x="4174027" y="4093558"/>
              <a:ext cx="3974027" cy="1481716"/>
            </a:xfrm>
            <a:prstGeom prst="rect">
              <a:avLst/>
            </a:prstGeom>
            <a:solidFill>
              <a:srgbClr val="F8F8F7"/>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8" name="Rectangle 27">
              <a:extLst>
                <a:ext uri="{FF2B5EF4-FFF2-40B4-BE49-F238E27FC236}">
                  <a16:creationId xmlns:a16="http://schemas.microsoft.com/office/drawing/2014/main" id="{0B0763F9-CD94-0D4B-8F9B-B3F9B19545CB}"/>
                </a:ext>
              </a:extLst>
            </p:cNvPr>
            <p:cNvSpPr/>
            <p:nvPr/>
          </p:nvSpPr>
          <p:spPr>
            <a:xfrm>
              <a:off x="4088825" y="3764133"/>
              <a:ext cx="1251176" cy="276999"/>
            </a:xfrm>
            <a:prstGeom prst="rect">
              <a:avLst/>
            </a:prstGeom>
          </p:spPr>
          <p:txBody>
            <a:bodyPr wrap="none">
              <a:spAutoFit/>
            </a:bodyPr>
            <a:lstStyle/>
            <a:p>
              <a:r>
                <a:rPr lang="en-US" sz="1200" dirty="0"/>
                <a:t>Customer Details</a:t>
              </a:r>
            </a:p>
          </p:txBody>
        </p:sp>
        <p:cxnSp>
          <p:nvCxnSpPr>
            <p:cNvPr id="29" name="Straight Connector 28">
              <a:extLst>
                <a:ext uri="{FF2B5EF4-FFF2-40B4-BE49-F238E27FC236}">
                  <a16:creationId xmlns:a16="http://schemas.microsoft.com/office/drawing/2014/main" id="{AF142FAD-22BB-DD49-8AB4-9D00F5C91F7E}"/>
                </a:ext>
              </a:extLst>
            </p:cNvPr>
            <p:cNvCxnSpPr>
              <a:cxnSpLocks/>
            </p:cNvCxnSpPr>
            <p:nvPr/>
          </p:nvCxnSpPr>
          <p:spPr>
            <a:xfrm>
              <a:off x="4156510" y="4023301"/>
              <a:ext cx="5918021" cy="1470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DAE07BD5-389D-9042-833B-AFD4FCFDB8BF}"/>
              </a:ext>
            </a:extLst>
          </p:cNvPr>
          <p:cNvGrpSpPr/>
          <p:nvPr/>
        </p:nvGrpSpPr>
        <p:grpSpPr>
          <a:xfrm>
            <a:off x="442161" y="3996681"/>
            <a:ext cx="4059229" cy="2336544"/>
            <a:chOff x="442161" y="3967973"/>
            <a:chExt cx="4059229" cy="2336544"/>
          </a:xfrm>
        </p:grpSpPr>
        <p:sp>
          <p:nvSpPr>
            <p:cNvPr id="101" name="Rectangle 100">
              <a:extLst>
                <a:ext uri="{FF2B5EF4-FFF2-40B4-BE49-F238E27FC236}">
                  <a16:creationId xmlns:a16="http://schemas.microsoft.com/office/drawing/2014/main" id="{02D5D01B-4EEA-3944-B98A-075744514B67}"/>
                </a:ext>
              </a:extLst>
            </p:cNvPr>
            <p:cNvSpPr/>
            <p:nvPr/>
          </p:nvSpPr>
          <p:spPr>
            <a:xfrm>
              <a:off x="518523" y="5389649"/>
              <a:ext cx="3982867" cy="914868"/>
            </a:xfrm>
            <a:prstGeom prst="rect">
              <a:avLst/>
            </a:prstGeom>
            <a:solidFill>
              <a:srgbClr val="F8F8F7"/>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r>
                <a:rPr lang="en-US" sz="1200" dirty="0">
                  <a:solidFill>
                    <a:schemeClr val="tx1"/>
                  </a:solidFill>
                </a:rPr>
                <a:t>TIP AMOUNT:</a:t>
              </a:r>
            </a:p>
            <a:p>
              <a:pPr>
                <a:lnSpc>
                  <a:spcPct val="150000"/>
                </a:lnSpc>
              </a:pPr>
              <a:r>
                <a:rPr lang="en-US" sz="1200" dirty="0">
                  <a:solidFill>
                    <a:schemeClr val="tx1"/>
                  </a:solidFill>
                </a:rPr>
                <a:t>Delivery Instruction: </a:t>
              </a:r>
            </a:p>
          </p:txBody>
        </p:sp>
        <p:sp>
          <p:nvSpPr>
            <p:cNvPr id="102" name="Rectangle 101">
              <a:extLst>
                <a:ext uri="{FF2B5EF4-FFF2-40B4-BE49-F238E27FC236}">
                  <a16:creationId xmlns:a16="http://schemas.microsoft.com/office/drawing/2014/main" id="{BC616886-7449-CA4F-BBF9-6E759C9926D0}"/>
                </a:ext>
              </a:extLst>
            </p:cNvPr>
            <p:cNvSpPr/>
            <p:nvPr/>
          </p:nvSpPr>
          <p:spPr>
            <a:xfrm>
              <a:off x="442161" y="4813472"/>
              <a:ext cx="184731" cy="276999"/>
            </a:xfrm>
            <a:prstGeom prst="rect">
              <a:avLst/>
            </a:prstGeom>
          </p:spPr>
          <p:txBody>
            <a:bodyPr wrap="none">
              <a:spAutoFit/>
            </a:bodyPr>
            <a:lstStyle/>
            <a:p>
              <a:endParaRPr lang="en-US" sz="1200" dirty="0"/>
            </a:p>
          </p:txBody>
        </p:sp>
        <p:cxnSp>
          <p:nvCxnSpPr>
            <p:cNvPr id="103" name="Straight Connector 102">
              <a:extLst>
                <a:ext uri="{FF2B5EF4-FFF2-40B4-BE49-F238E27FC236}">
                  <a16:creationId xmlns:a16="http://schemas.microsoft.com/office/drawing/2014/main" id="{A1EA36F2-3BD8-F344-AA90-9CD48A869BD2}"/>
                </a:ext>
              </a:extLst>
            </p:cNvPr>
            <p:cNvCxnSpPr>
              <a:cxnSpLocks/>
            </p:cNvCxnSpPr>
            <p:nvPr/>
          </p:nvCxnSpPr>
          <p:spPr>
            <a:xfrm>
              <a:off x="518523" y="5326915"/>
              <a:ext cx="398286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4" name="Rectangle 103">
              <a:extLst>
                <a:ext uri="{FF2B5EF4-FFF2-40B4-BE49-F238E27FC236}">
                  <a16:creationId xmlns:a16="http://schemas.microsoft.com/office/drawing/2014/main" id="{A59239B7-259D-E741-9340-BDE1A3EF8FC8}"/>
                </a:ext>
              </a:extLst>
            </p:cNvPr>
            <p:cNvSpPr/>
            <p:nvPr/>
          </p:nvSpPr>
          <p:spPr>
            <a:xfrm>
              <a:off x="442161" y="5099886"/>
              <a:ext cx="1585499" cy="276999"/>
            </a:xfrm>
            <a:prstGeom prst="rect">
              <a:avLst/>
            </a:prstGeom>
          </p:spPr>
          <p:txBody>
            <a:bodyPr wrap="none">
              <a:spAutoFit/>
            </a:bodyPr>
            <a:lstStyle/>
            <a:p>
              <a:r>
                <a:rPr lang="en-US" sz="1200" dirty="0"/>
                <a:t>Delivery Specifications</a:t>
              </a:r>
            </a:p>
          </p:txBody>
        </p:sp>
        <p:grpSp>
          <p:nvGrpSpPr>
            <p:cNvPr id="19" name="Group 18">
              <a:extLst>
                <a:ext uri="{FF2B5EF4-FFF2-40B4-BE49-F238E27FC236}">
                  <a16:creationId xmlns:a16="http://schemas.microsoft.com/office/drawing/2014/main" id="{DB6FF947-D7B1-6942-AF0E-6B86899814F7}"/>
                </a:ext>
              </a:extLst>
            </p:cNvPr>
            <p:cNvGrpSpPr/>
            <p:nvPr/>
          </p:nvGrpSpPr>
          <p:grpSpPr>
            <a:xfrm>
              <a:off x="442161" y="3967973"/>
              <a:ext cx="4059229" cy="1119149"/>
              <a:chOff x="442161" y="3967973"/>
              <a:chExt cx="4059229" cy="1119149"/>
            </a:xfrm>
          </p:grpSpPr>
          <p:grpSp>
            <p:nvGrpSpPr>
              <p:cNvPr id="69" name="Group 68">
                <a:extLst>
                  <a:ext uri="{FF2B5EF4-FFF2-40B4-BE49-F238E27FC236}">
                    <a16:creationId xmlns:a16="http://schemas.microsoft.com/office/drawing/2014/main" id="{A21EB3A0-BCA8-8141-89FB-4C22B4EC1A08}"/>
                  </a:ext>
                </a:extLst>
              </p:cNvPr>
              <p:cNvGrpSpPr/>
              <p:nvPr/>
            </p:nvGrpSpPr>
            <p:grpSpPr>
              <a:xfrm>
                <a:off x="442161" y="3996452"/>
                <a:ext cx="4059229" cy="1090670"/>
                <a:chOff x="4090609" y="492148"/>
                <a:chExt cx="4059229" cy="1090670"/>
              </a:xfrm>
            </p:grpSpPr>
            <p:grpSp>
              <p:nvGrpSpPr>
                <p:cNvPr id="72" name="Group 71">
                  <a:extLst>
                    <a:ext uri="{FF2B5EF4-FFF2-40B4-BE49-F238E27FC236}">
                      <a16:creationId xmlns:a16="http://schemas.microsoft.com/office/drawing/2014/main" id="{24E157E2-27F2-B64C-A769-0BDDC299CFE3}"/>
                    </a:ext>
                  </a:extLst>
                </p:cNvPr>
                <p:cNvGrpSpPr/>
                <p:nvPr/>
              </p:nvGrpSpPr>
              <p:grpSpPr>
                <a:xfrm>
                  <a:off x="4090609" y="492148"/>
                  <a:ext cx="4059229" cy="1090670"/>
                  <a:chOff x="4090609" y="492148"/>
                  <a:chExt cx="4059229" cy="1090670"/>
                </a:xfrm>
              </p:grpSpPr>
              <p:sp>
                <p:nvSpPr>
                  <p:cNvPr id="76" name="Rectangle 75">
                    <a:extLst>
                      <a:ext uri="{FF2B5EF4-FFF2-40B4-BE49-F238E27FC236}">
                        <a16:creationId xmlns:a16="http://schemas.microsoft.com/office/drawing/2014/main" id="{153C1E0C-CC07-1F4E-9A63-7E6F3B6D0864}"/>
                      </a:ext>
                    </a:extLst>
                  </p:cNvPr>
                  <p:cNvSpPr/>
                  <p:nvPr/>
                </p:nvSpPr>
                <p:spPr>
                  <a:xfrm>
                    <a:off x="4166971" y="775641"/>
                    <a:ext cx="3982867" cy="807177"/>
                  </a:xfrm>
                  <a:prstGeom prst="rect">
                    <a:avLst/>
                  </a:prstGeom>
                  <a:solidFill>
                    <a:srgbClr val="F8F8F7"/>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r>
                      <a:rPr lang="en-US" sz="1200" dirty="0">
                        <a:solidFill>
                          <a:schemeClr val="tx1"/>
                        </a:solidFill>
                      </a:rPr>
                      <a:t>Total Order Cost:</a:t>
                    </a:r>
                  </a:p>
                  <a:p>
                    <a:pPr>
                      <a:lnSpc>
                        <a:spcPct val="150000"/>
                      </a:lnSpc>
                    </a:pPr>
                    <a:r>
                      <a:rPr lang="en-US" sz="1200" dirty="0">
                        <a:solidFill>
                          <a:schemeClr val="tx1"/>
                        </a:solidFill>
                      </a:rPr>
                      <a:t>Order details:</a:t>
                    </a:r>
                  </a:p>
                </p:txBody>
              </p:sp>
              <p:sp>
                <p:nvSpPr>
                  <p:cNvPr id="75" name="Rectangle 74">
                    <a:extLst>
                      <a:ext uri="{FF2B5EF4-FFF2-40B4-BE49-F238E27FC236}">
                        <a16:creationId xmlns:a16="http://schemas.microsoft.com/office/drawing/2014/main" id="{16C5B5D5-3E9A-D742-816E-2B77A8FDA318}"/>
                      </a:ext>
                    </a:extLst>
                  </p:cNvPr>
                  <p:cNvSpPr/>
                  <p:nvPr/>
                </p:nvSpPr>
                <p:spPr>
                  <a:xfrm>
                    <a:off x="4090609" y="492148"/>
                    <a:ext cx="184731" cy="276999"/>
                  </a:xfrm>
                  <a:prstGeom prst="rect">
                    <a:avLst/>
                  </a:prstGeom>
                </p:spPr>
                <p:txBody>
                  <a:bodyPr wrap="none">
                    <a:spAutoFit/>
                  </a:bodyPr>
                  <a:lstStyle/>
                  <a:p>
                    <a:endParaRPr lang="en-US" sz="1200" dirty="0"/>
                  </a:p>
                </p:txBody>
              </p:sp>
            </p:grpSp>
            <p:cxnSp>
              <p:nvCxnSpPr>
                <p:cNvPr id="73" name="Straight Connector 72">
                  <a:extLst>
                    <a:ext uri="{FF2B5EF4-FFF2-40B4-BE49-F238E27FC236}">
                      <a16:creationId xmlns:a16="http://schemas.microsoft.com/office/drawing/2014/main" id="{B401EC9D-212C-5F45-AFC0-CE8A2F472311}"/>
                    </a:ext>
                  </a:extLst>
                </p:cNvPr>
                <p:cNvCxnSpPr>
                  <a:cxnSpLocks/>
                </p:cNvCxnSpPr>
                <p:nvPr/>
              </p:nvCxnSpPr>
              <p:spPr>
                <a:xfrm>
                  <a:off x="4166971" y="706298"/>
                  <a:ext cx="398286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105" name="Rectangle 104">
                <a:extLst>
                  <a:ext uri="{FF2B5EF4-FFF2-40B4-BE49-F238E27FC236}">
                    <a16:creationId xmlns:a16="http://schemas.microsoft.com/office/drawing/2014/main" id="{AE76A885-A690-0B4A-A3F6-0277E5851220}"/>
                  </a:ext>
                </a:extLst>
              </p:cNvPr>
              <p:cNvSpPr/>
              <p:nvPr/>
            </p:nvSpPr>
            <p:spPr>
              <a:xfrm>
                <a:off x="442161" y="3967973"/>
                <a:ext cx="1439818" cy="276999"/>
              </a:xfrm>
              <a:prstGeom prst="rect">
                <a:avLst/>
              </a:prstGeom>
            </p:spPr>
            <p:txBody>
              <a:bodyPr wrap="none">
                <a:spAutoFit/>
              </a:bodyPr>
              <a:lstStyle/>
              <a:p>
                <a:r>
                  <a:rPr lang="en-US" sz="1200" dirty="0"/>
                  <a:t>Order Specifications</a:t>
                </a:r>
              </a:p>
            </p:txBody>
          </p:sp>
        </p:grpSp>
      </p:grpSp>
      <p:pic>
        <p:nvPicPr>
          <p:cNvPr id="14" name="Picture 13">
            <a:extLst>
              <a:ext uri="{FF2B5EF4-FFF2-40B4-BE49-F238E27FC236}">
                <a16:creationId xmlns:a16="http://schemas.microsoft.com/office/drawing/2014/main" id="{C5F6023B-C54C-F64B-9649-3C22D5EA0B64}"/>
              </a:ext>
            </a:extLst>
          </p:cNvPr>
          <p:cNvPicPr>
            <a:picLocks noChangeAspect="1"/>
          </p:cNvPicPr>
          <p:nvPr/>
        </p:nvPicPr>
        <p:blipFill rotWithShape="1">
          <a:blip r:embed="rId3"/>
          <a:srcRect r="2336"/>
          <a:stretch/>
        </p:blipFill>
        <p:spPr>
          <a:xfrm>
            <a:off x="4571145" y="4587169"/>
            <a:ext cx="1846210" cy="1799564"/>
          </a:xfrm>
          <a:prstGeom prst="rect">
            <a:avLst/>
          </a:prstGeom>
        </p:spPr>
      </p:pic>
      <p:pic>
        <p:nvPicPr>
          <p:cNvPr id="18" name="Picture 17">
            <a:extLst>
              <a:ext uri="{FF2B5EF4-FFF2-40B4-BE49-F238E27FC236}">
                <a16:creationId xmlns:a16="http://schemas.microsoft.com/office/drawing/2014/main" id="{FDD9ABF2-8FD8-9141-90DE-7626B7D20AEC}"/>
              </a:ext>
            </a:extLst>
          </p:cNvPr>
          <p:cNvPicPr>
            <a:picLocks noChangeAspect="1"/>
          </p:cNvPicPr>
          <p:nvPr/>
        </p:nvPicPr>
        <p:blipFill rotWithShape="1">
          <a:blip r:embed="rId4"/>
          <a:srcRect l="55149"/>
          <a:stretch/>
        </p:blipFill>
        <p:spPr>
          <a:xfrm>
            <a:off x="2555038" y="2554465"/>
            <a:ext cx="1906800" cy="1363620"/>
          </a:xfrm>
          <a:prstGeom prst="rect">
            <a:avLst/>
          </a:prstGeom>
        </p:spPr>
      </p:pic>
      <p:grpSp>
        <p:nvGrpSpPr>
          <p:cNvPr id="4" name="Group 3">
            <a:extLst>
              <a:ext uri="{FF2B5EF4-FFF2-40B4-BE49-F238E27FC236}">
                <a16:creationId xmlns:a16="http://schemas.microsoft.com/office/drawing/2014/main" id="{BABA29A5-48FA-3346-9E8F-FBAAD60A0B9F}"/>
              </a:ext>
            </a:extLst>
          </p:cNvPr>
          <p:cNvGrpSpPr/>
          <p:nvPr/>
        </p:nvGrpSpPr>
        <p:grpSpPr>
          <a:xfrm>
            <a:off x="4571146" y="2516030"/>
            <a:ext cx="1856722" cy="2034941"/>
            <a:chOff x="4571146" y="2516030"/>
            <a:chExt cx="1856722" cy="2034941"/>
          </a:xfrm>
        </p:grpSpPr>
        <p:sp>
          <p:nvSpPr>
            <p:cNvPr id="47" name="Rectangle 46">
              <a:extLst>
                <a:ext uri="{FF2B5EF4-FFF2-40B4-BE49-F238E27FC236}">
                  <a16:creationId xmlns:a16="http://schemas.microsoft.com/office/drawing/2014/main" id="{6080DDED-051A-6642-9B9E-757C0DF77223}"/>
                </a:ext>
              </a:extLst>
            </p:cNvPr>
            <p:cNvSpPr/>
            <p:nvPr/>
          </p:nvSpPr>
          <p:spPr>
            <a:xfrm>
              <a:off x="4571146" y="2516030"/>
              <a:ext cx="1856722" cy="2034941"/>
            </a:xfrm>
            <a:prstGeom prst="rect">
              <a:avLst/>
            </a:prstGeom>
            <a:solidFill>
              <a:srgbClr val="F8F8F7"/>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2" name="TextBox 51">
              <a:extLst>
                <a:ext uri="{FF2B5EF4-FFF2-40B4-BE49-F238E27FC236}">
                  <a16:creationId xmlns:a16="http://schemas.microsoft.com/office/drawing/2014/main" id="{4FFAFB81-E002-CD4A-BFBC-3BB5A9EBDAF1}"/>
                </a:ext>
              </a:extLst>
            </p:cNvPr>
            <p:cNvSpPr txBox="1"/>
            <p:nvPr/>
          </p:nvSpPr>
          <p:spPr>
            <a:xfrm>
              <a:off x="4655414" y="2576279"/>
              <a:ext cx="1700962" cy="1869743"/>
            </a:xfrm>
            <a:prstGeom prst="rect">
              <a:avLst/>
            </a:prstGeom>
            <a:solidFill>
              <a:schemeClr val="bg1"/>
            </a:solidFill>
            <a:ln>
              <a:solidFill>
                <a:schemeClr val="bg2"/>
              </a:solidFill>
            </a:ln>
          </p:spPr>
          <p:txBody>
            <a:bodyPr wrap="square" rtlCol="0" anchor="ctr">
              <a:spAutoFit/>
            </a:bodyPr>
            <a:lstStyle/>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p:txBody>
        </p:sp>
        <p:sp>
          <p:nvSpPr>
            <p:cNvPr id="40" name="TextBox 39">
              <a:extLst>
                <a:ext uri="{FF2B5EF4-FFF2-40B4-BE49-F238E27FC236}">
                  <a16:creationId xmlns:a16="http://schemas.microsoft.com/office/drawing/2014/main" id="{CF0F59B0-D9ED-4B48-A523-4B866AA45D94}"/>
                </a:ext>
              </a:extLst>
            </p:cNvPr>
            <p:cNvSpPr txBox="1"/>
            <p:nvPr/>
          </p:nvSpPr>
          <p:spPr>
            <a:xfrm>
              <a:off x="4721088" y="2627712"/>
              <a:ext cx="1491834" cy="253916"/>
            </a:xfrm>
            <a:prstGeom prst="rect">
              <a:avLst/>
            </a:prstGeom>
            <a:solidFill>
              <a:schemeClr val="bg1"/>
            </a:solidFill>
            <a:ln>
              <a:solidFill>
                <a:schemeClr val="bg2"/>
              </a:solidFill>
            </a:ln>
          </p:spPr>
          <p:txBody>
            <a:bodyPr wrap="square" rtlCol="0" anchor="ctr">
              <a:spAutoFit/>
            </a:bodyPr>
            <a:lstStyle/>
            <a:p>
              <a:r>
                <a:rPr lang="en-US" sz="1050" dirty="0"/>
                <a:t>Customer 1</a:t>
              </a:r>
            </a:p>
          </p:txBody>
        </p:sp>
        <p:sp>
          <p:nvSpPr>
            <p:cNvPr id="41" name="TextBox 40">
              <a:extLst>
                <a:ext uri="{FF2B5EF4-FFF2-40B4-BE49-F238E27FC236}">
                  <a16:creationId xmlns:a16="http://schemas.microsoft.com/office/drawing/2014/main" id="{D6A81198-ABD3-364D-B748-991CC52AFA6E}"/>
                </a:ext>
              </a:extLst>
            </p:cNvPr>
            <p:cNvSpPr txBox="1"/>
            <p:nvPr/>
          </p:nvSpPr>
          <p:spPr>
            <a:xfrm>
              <a:off x="4725044" y="2923026"/>
              <a:ext cx="1487879" cy="253916"/>
            </a:xfrm>
            <a:prstGeom prst="rect">
              <a:avLst/>
            </a:prstGeom>
            <a:solidFill>
              <a:schemeClr val="bg1"/>
            </a:solidFill>
            <a:ln>
              <a:solidFill>
                <a:schemeClr val="bg2"/>
              </a:solidFill>
            </a:ln>
          </p:spPr>
          <p:txBody>
            <a:bodyPr wrap="square" rtlCol="0" anchor="ctr">
              <a:spAutoFit/>
            </a:bodyPr>
            <a:lstStyle/>
            <a:p>
              <a:r>
                <a:rPr lang="en-US" sz="1050" dirty="0"/>
                <a:t>Customer 2</a:t>
              </a:r>
            </a:p>
          </p:txBody>
        </p:sp>
        <p:sp>
          <p:nvSpPr>
            <p:cNvPr id="42" name="TextBox 41">
              <a:extLst>
                <a:ext uri="{FF2B5EF4-FFF2-40B4-BE49-F238E27FC236}">
                  <a16:creationId xmlns:a16="http://schemas.microsoft.com/office/drawing/2014/main" id="{7FDC8807-4DE9-7844-801D-9341347996CF}"/>
                </a:ext>
              </a:extLst>
            </p:cNvPr>
            <p:cNvSpPr txBox="1"/>
            <p:nvPr/>
          </p:nvSpPr>
          <p:spPr>
            <a:xfrm>
              <a:off x="4721087" y="3205575"/>
              <a:ext cx="1491835" cy="253916"/>
            </a:xfrm>
            <a:prstGeom prst="rect">
              <a:avLst/>
            </a:prstGeom>
            <a:solidFill>
              <a:schemeClr val="bg1"/>
            </a:solidFill>
            <a:ln>
              <a:solidFill>
                <a:schemeClr val="bg2"/>
              </a:solidFill>
            </a:ln>
          </p:spPr>
          <p:txBody>
            <a:bodyPr wrap="square" rtlCol="0" anchor="ctr">
              <a:spAutoFit/>
            </a:bodyPr>
            <a:lstStyle/>
            <a:p>
              <a:r>
                <a:rPr lang="en-US" sz="1050" dirty="0"/>
                <a:t>Customer 3</a:t>
              </a:r>
            </a:p>
          </p:txBody>
        </p:sp>
        <p:sp>
          <p:nvSpPr>
            <p:cNvPr id="43" name="TextBox 42">
              <a:extLst>
                <a:ext uri="{FF2B5EF4-FFF2-40B4-BE49-F238E27FC236}">
                  <a16:creationId xmlns:a16="http://schemas.microsoft.com/office/drawing/2014/main" id="{AE743895-FA2F-8D47-91E6-94CE821BEAC1}"/>
                </a:ext>
              </a:extLst>
            </p:cNvPr>
            <p:cNvSpPr txBox="1"/>
            <p:nvPr/>
          </p:nvSpPr>
          <p:spPr>
            <a:xfrm>
              <a:off x="4721087" y="3495959"/>
              <a:ext cx="1491835" cy="253916"/>
            </a:xfrm>
            <a:prstGeom prst="rect">
              <a:avLst/>
            </a:prstGeom>
            <a:solidFill>
              <a:schemeClr val="bg1"/>
            </a:solidFill>
            <a:ln>
              <a:solidFill>
                <a:schemeClr val="bg2"/>
              </a:solidFill>
            </a:ln>
          </p:spPr>
          <p:txBody>
            <a:bodyPr wrap="square" rtlCol="0" anchor="ctr">
              <a:spAutoFit/>
            </a:bodyPr>
            <a:lstStyle/>
            <a:p>
              <a:r>
                <a:rPr lang="en-US" sz="1050" dirty="0"/>
                <a:t>Customer 4</a:t>
              </a:r>
            </a:p>
          </p:txBody>
        </p:sp>
        <p:sp>
          <p:nvSpPr>
            <p:cNvPr id="38" name="Rectangle 37">
              <a:extLst>
                <a:ext uri="{FF2B5EF4-FFF2-40B4-BE49-F238E27FC236}">
                  <a16:creationId xmlns:a16="http://schemas.microsoft.com/office/drawing/2014/main" id="{18334339-CF2B-7844-86FD-89D111AD15E7}"/>
                </a:ext>
              </a:extLst>
            </p:cNvPr>
            <p:cNvSpPr/>
            <p:nvPr/>
          </p:nvSpPr>
          <p:spPr>
            <a:xfrm>
              <a:off x="6264958" y="2667006"/>
              <a:ext cx="72358" cy="45419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A92AE33C-1AD6-0741-9B2E-7A6A32F91E3E}"/>
                </a:ext>
              </a:extLst>
            </p:cNvPr>
            <p:cNvSpPr/>
            <p:nvPr/>
          </p:nvSpPr>
          <p:spPr>
            <a:xfrm>
              <a:off x="6264291" y="2581992"/>
              <a:ext cx="73025" cy="7302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8" name="Triangle 47">
              <a:extLst>
                <a:ext uri="{FF2B5EF4-FFF2-40B4-BE49-F238E27FC236}">
                  <a16:creationId xmlns:a16="http://schemas.microsoft.com/office/drawing/2014/main" id="{C9C4CE3D-4583-7B4E-951F-D3464DB19309}"/>
                </a:ext>
              </a:extLst>
            </p:cNvPr>
            <p:cNvSpPr/>
            <p:nvPr/>
          </p:nvSpPr>
          <p:spPr>
            <a:xfrm flipH="1">
              <a:off x="6278132" y="2597724"/>
              <a:ext cx="45719" cy="45719"/>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5" name="Rounded Rectangle 54">
              <a:extLst>
                <a:ext uri="{FF2B5EF4-FFF2-40B4-BE49-F238E27FC236}">
                  <a16:creationId xmlns:a16="http://schemas.microsoft.com/office/drawing/2014/main" id="{CD55034D-6E92-234D-81FE-583A435EB8C4}"/>
                </a:ext>
              </a:extLst>
            </p:cNvPr>
            <p:cNvSpPr/>
            <p:nvPr/>
          </p:nvSpPr>
          <p:spPr>
            <a:xfrm>
              <a:off x="6255935" y="2572960"/>
              <a:ext cx="91360" cy="1873062"/>
            </a:xfrm>
            <a:prstGeom prst="round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B4A7A738-7D6C-BC42-9128-6810F5AB1855}"/>
                </a:ext>
              </a:extLst>
            </p:cNvPr>
            <p:cNvSpPr/>
            <p:nvPr/>
          </p:nvSpPr>
          <p:spPr>
            <a:xfrm rot="10800000">
              <a:off x="6264291" y="4359899"/>
              <a:ext cx="73025" cy="7302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8" name="Triangle 107">
              <a:extLst>
                <a:ext uri="{FF2B5EF4-FFF2-40B4-BE49-F238E27FC236}">
                  <a16:creationId xmlns:a16="http://schemas.microsoft.com/office/drawing/2014/main" id="{AF9F0D07-35D5-2846-96D9-B60CC01119A6}"/>
                </a:ext>
              </a:extLst>
            </p:cNvPr>
            <p:cNvSpPr/>
            <p:nvPr/>
          </p:nvSpPr>
          <p:spPr>
            <a:xfrm rot="10800000" flipH="1">
              <a:off x="6277756" y="4371473"/>
              <a:ext cx="45719" cy="45719"/>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9" name="TextBox 108">
              <a:extLst>
                <a:ext uri="{FF2B5EF4-FFF2-40B4-BE49-F238E27FC236}">
                  <a16:creationId xmlns:a16="http://schemas.microsoft.com/office/drawing/2014/main" id="{B48911D9-0012-F140-85F3-F1EAF3629C29}"/>
                </a:ext>
              </a:extLst>
            </p:cNvPr>
            <p:cNvSpPr txBox="1"/>
            <p:nvPr/>
          </p:nvSpPr>
          <p:spPr>
            <a:xfrm>
              <a:off x="4721087" y="3796973"/>
              <a:ext cx="1491835" cy="253916"/>
            </a:xfrm>
            <a:prstGeom prst="rect">
              <a:avLst/>
            </a:prstGeom>
            <a:solidFill>
              <a:schemeClr val="bg1"/>
            </a:solidFill>
            <a:ln>
              <a:solidFill>
                <a:schemeClr val="bg2"/>
              </a:solidFill>
            </a:ln>
          </p:spPr>
          <p:txBody>
            <a:bodyPr wrap="square" rtlCol="0" anchor="ctr">
              <a:spAutoFit/>
            </a:bodyPr>
            <a:lstStyle/>
            <a:p>
              <a:r>
                <a:rPr lang="en-US" sz="1050" dirty="0"/>
                <a:t>Customer 5</a:t>
              </a:r>
            </a:p>
          </p:txBody>
        </p:sp>
      </p:grpSp>
      <p:pic>
        <p:nvPicPr>
          <p:cNvPr id="111" name="Picture 110">
            <a:extLst>
              <a:ext uri="{FF2B5EF4-FFF2-40B4-BE49-F238E27FC236}">
                <a16:creationId xmlns:a16="http://schemas.microsoft.com/office/drawing/2014/main" id="{F9294916-4506-FF42-A46B-3C15FAD89327}"/>
              </a:ext>
            </a:extLst>
          </p:cNvPr>
          <p:cNvPicPr>
            <a:picLocks noChangeAspect="1"/>
          </p:cNvPicPr>
          <p:nvPr/>
        </p:nvPicPr>
        <p:blipFill rotWithShape="1">
          <a:blip r:embed="rId4"/>
          <a:srcRect r="54486"/>
          <a:stretch/>
        </p:blipFill>
        <p:spPr>
          <a:xfrm>
            <a:off x="580522" y="2554465"/>
            <a:ext cx="1934964" cy="1363620"/>
          </a:xfrm>
          <a:prstGeom prst="rect">
            <a:avLst/>
          </a:prstGeom>
        </p:spPr>
      </p:pic>
      <p:cxnSp>
        <p:nvCxnSpPr>
          <p:cNvPr id="127" name="Straight Arrow Connector 126">
            <a:extLst>
              <a:ext uri="{FF2B5EF4-FFF2-40B4-BE49-F238E27FC236}">
                <a16:creationId xmlns:a16="http://schemas.microsoft.com/office/drawing/2014/main" id="{CBF4D827-39D4-3C4E-B7DA-7B8FFED283DC}"/>
              </a:ext>
            </a:extLst>
          </p:cNvPr>
          <p:cNvCxnSpPr>
            <a:cxnSpLocks/>
            <a:endCxn id="130" idx="1"/>
          </p:cNvCxnSpPr>
          <p:nvPr/>
        </p:nvCxnSpPr>
        <p:spPr>
          <a:xfrm flipV="1">
            <a:off x="6347295" y="1420559"/>
            <a:ext cx="576756" cy="7678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0" name="TextBox 129">
            <a:extLst>
              <a:ext uri="{FF2B5EF4-FFF2-40B4-BE49-F238E27FC236}">
                <a16:creationId xmlns:a16="http://schemas.microsoft.com/office/drawing/2014/main" id="{85945619-FC75-D445-93F8-0A43B9252A8E}"/>
              </a:ext>
            </a:extLst>
          </p:cNvPr>
          <p:cNvSpPr txBox="1"/>
          <p:nvPr/>
        </p:nvSpPr>
        <p:spPr>
          <a:xfrm>
            <a:off x="6924051" y="820394"/>
            <a:ext cx="5237780" cy="1200329"/>
          </a:xfrm>
          <a:prstGeom prst="rect">
            <a:avLst/>
          </a:prstGeom>
          <a:noFill/>
        </p:spPr>
        <p:txBody>
          <a:bodyPr wrap="square" rtlCol="0">
            <a:spAutoFit/>
          </a:bodyPr>
          <a:lstStyle/>
          <a:p>
            <a:r>
              <a:rPr lang="en-US" b="1" dirty="0"/>
              <a:t>Search Customer:</a:t>
            </a:r>
          </a:p>
          <a:p>
            <a:r>
              <a:rPr lang="en-US" dirty="0"/>
              <a:t>These are the customers added at the admin side or they are returning customers: Either “Place order” or “Send Order to Customer Mobile” is already used.</a:t>
            </a:r>
          </a:p>
        </p:txBody>
      </p:sp>
      <p:sp>
        <p:nvSpPr>
          <p:cNvPr id="68" name="Rectangle 67">
            <a:extLst>
              <a:ext uri="{FF2B5EF4-FFF2-40B4-BE49-F238E27FC236}">
                <a16:creationId xmlns:a16="http://schemas.microsoft.com/office/drawing/2014/main" id="{6F0B6698-675F-024C-B6E1-3B292CD3FEB9}"/>
              </a:ext>
            </a:extLst>
          </p:cNvPr>
          <p:cNvSpPr/>
          <p:nvPr/>
        </p:nvSpPr>
        <p:spPr>
          <a:xfrm>
            <a:off x="1693336" y="4680219"/>
            <a:ext cx="2562947" cy="377829"/>
          </a:xfrm>
          <a:prstGeom prst="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200" dirty="0">
              <a:solidFill>
                <a:schemeClr val="tx1"/>
              </a:solidFill>
            </a:endParaRPr>
          </a:p>
        </p:txBody>
      </p:sp>
      <p:sp>
        <p:nvSpPr>
          <p:cNvPr id="70" name="Rectangle 69">
            <a:extLst>
              <a:ext uri="{FF2B5EF4-FFF2-40B4-BE49-F238E27FC236}">
                <a16:creationId xmlns:a16="http://schemas.microsoft.com/office/drawing/2014/main" id="{7B2C5EBC-5C13-D441-B4F0-0CE87C2AAA39}"/>
              </a:ext>
            </a:extLst>
          </p:cNvPr>
          <p:cNvSpPr/>
          <p:nvPr/>
        </p:nvSpPr>
        <p:spPr>
          <a:xfrm>
            <a:off x="1693338" y="4371083"/>
            <a:ext cx="471794" cy="274163"/>
          </a:xfrm>
          <a:prstGeom prst="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200" dirty="0">
              <a:solidFill>
                <a:schemeClr val="tx1"/>
              </a:solidFill>
            </a:endParaRPr>
          </a:p>
        </p:txBody>
      </p:sp>
      <p:sp>
        <p:nvSpPr>
          <p:cNvPr id="71" name="Rectangle 70">
            <a:extLst>
              <a:ext uri="{FF2B5EF4-FFF2-40B4-BE49-F238E27FC236}">
                <a16:creationId xmlns:a16="http://schemas.microsoft.com/office/drawing/2014/main" id="{A91D2522-9C70-7B49-9DA4-6872624924C3}"/>
              </a:ext>
            </a:extLst>
          </p:cNvPr>
          <p:cNvSpPr/>
          <p:nvPr/>
        </p:nvSpPr>
        <p:spPr>
          <a:xfrm>
            <a:off x="1881979" y="5804987"/>
            <a:ext cx="2562947" cy="505712"/>
          </a:xfrm>
          <a:prstGeom prst="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200" dirty="0">
              <a:solidFill>
                <a:schemeClr val="tx1"/>
              </a:solidFill>
            </a:endParaRPr>
          </a:p>
        </p:txBody>
      </p:sp>
      <p:sp>
        <p:nvSpPr>
          <p:cNvPr id="74" name="Rectangle 73">
            <a:extLst>
              <a:ext uri="{FF2B5EF4-FFF2-40B4-BE49-F238E27FC236}">
                <a16:creationId xmlns:a16="http://schemas.microsoft.com/office/drawing/2014/main" id="{856448F9-E488-D341-9142-BE627A746E54}"/>
              </a:ext>
            </a:extLst>
          </p:cNvPr>
          <p:cNvSpPr/>
          <p:nvPr/>
        </p:nvSpPr>
        <p:spPr>
          <a:xfrm>
            <a:off x="1881979" y="5492621"/>
            <a:ext cx="448661" cy="259939"/>
          </a:xfrm>
          <a:prstGeom prst="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200" dirty="0">
              <a:solidFill>
                <a:schemeClr val="tx1"/>
              </a:solidFill>
            </a:endParaRPr>
          </a:p>
        </p:txBody>
      </p:sp>
      <p:sp>
        <p:nvSpPr>
          <p:cNvPr id="77" name="TextBox 76">
            <a:extLst>
              <a:ext uri="{FF2B5EF4-FFF2-40B4-BE49-F238E27FC236}">
                <a16:creationId xmlns:a16="http://schemas.microsoft.com/office/drawing/2014/main" id="{542B74E2-3A40-F649-838B-F90F9509ACC3}"/>
              </a:ext>
            </a:extLst>
          </p:cNvPr>
          <p:cNvSpPr txBox="1"/>
          <p:nvPr/>
        </p:nvSpPr>
        <p:spPr>
          <a:xfrm>
            <a:off x="509846" y="6446067"/>
            <a:ext cx="2686099" cy="307777"/>
          </a:xfrm>
          <a:prstGeom prst="rect">
            <a:avLst/>
          </a:prstGeom>
          <a:solidFill>
            <a:srgbClr val="FF0000"/>
          </a:solidFill>
          <a:ln>
            <a:solidFill>
              <a:schemeClr val="bg2"/>
            </a:solidFill>
          </a:ln>
        </p:spPr>
        <p:txBody>
          <a:bodyPr wrap="square" rtlCol="0">
            <a:spAutoFit/>
          </a:bodyPr>
          <a:lstStyle/>
          <a:p>
            <a:pPr algn="ctr"/>
            <a:r>
              <a:rPr lang="en-US" sz="1400" b="1" dirty="0">
                <a:solidFill>
                  <a:schemeClr val="bg1"/>
                </a:solidFill>
              </a:rPr>
              <a:t>Place Order</a:t>
            </a:r>
          </a:p>
        </p:txBody>
      </p:sp>
      <p:sp>
        <p:nvSpPr>
          <p:cNvPr id="66" name="Rectangle 65">
            <a:extLst>
              <a:ext uri="{FF2B5EF4-FFF2-40B4-BE49-F238E27FC236}">
                <a16:creationId xmlns:a16="http://schemas.microsoft.com/office/drawing/2014/main" id="{96825D78-8259-4B4A-AD2C-0D3EF1E90ED2}"/>
              </a:ext>
            </a:extLst>
          </p:cNvPr>
          <p:cNvSpPr/>
          <p:nvPr/>
        </p:nvSpPr>
        <p:spPr>
          <a:xfrm>
            <a:off x="539999" y="911056"/>
            <a:ext cx="5877356" cy="480531"/>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2" name="Group 81">
            <a:extLst>
              <a:ext uri="{FF2B5EF4-FFF2-40B4-BE49-F238E27FC236}">
                <a16:creationId xmlns:a16="http://schemas.microsoft.com/office/drawing/2014/main" id="{01B3699C-CE01-8E40-99EF-B12F0EE6F574}"/>
              </a:ext>
            </a:extLst>
          </p:cNvPr>
          <p:cNvGrpSpPr/>
          <p:nvPr/>
        </p:nvGrpSpPr>
        <p:grpSpPr>
          <a:xfrm>
            <a:off x="1020104" y="1029360"/>
            <a:ext cx="1540744" cy="222061"/>
            <a:chOff x="1604682" y="2468432"/>
            <a:chExt cx="941295" cy="168612"/>
          </a:xfrm>
        </p:grpSpPr>
        <p:sp>
          <p:nvSpPr>
            <p:cNvPr id="83" name="Rectangle 82">
              <a:extLst>
                <a:ext uri="{FF2B5EF4-FFF2-40B4-BE49-F238E27FC236}">
                  <a16:creationId xmlns:a16="http://schemas.microsoft.com/office/drawing/2014/main" id="{A6184B80-BC3C-EB49-A1F0-5A96E2FF25E4}"/>
                </a:ext>
              </a:extLst>
            </p:cNvPr>
            <p:cNvSpPr/>
            <p:nvPr/>
          </p:nvSpPr>
          <p:spPr>
            <a:xfrm>
              <a:off x="1604682" y="2468432"/>
              <a:ext cx="941295" cy="1686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tx1"/>
                  </a:solidFill>
                </a:rPr>
                <a:t>VENDOR NAME</a:t>
              </a:r>
            </a:p>
          </p:txBody>
        </p:sp>
        <p:sp>
          <p:nvSpPr>
            <p:cNvPr id="84" name="Triangle 83">
              <a:extLst>
                <a:ext uri="{FF2B5EF4-FFF2-40B4-BE49-F238E27FC236}">
                  <a16:creationId xmlns:a16="http://schemas.microsoft.com/office/drawing/2014/main" id="{189BD31C-2B6E-C742-883E-C3E18724DB04}"/>
                </a:ext>
              </a:extLst>
            </p:cNvPr>
            <p:cNvSpPr/>
            <p:nvPr/>
          </p:nvSpPr>
          <p:spPr>
            <a:xfrm rot="10800000">
              <a:off x="2405335" y="2503023"/>
              <a:ext cx="91716" cy="10067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grpSp>
      <p:grpSp>
        <p:nvGrpSpPr>
          <p:cNvPr id="85" name="Group 84">
            <a:extLst>
              <a:ext uri="{FF2B5EF4-FFF2-40B4-BE49-F238E27FC236}">
                <a16:creationId xmlns:a16="http://schemas.microsoft.com/office/drawing/2014/main" id="{3CFD4309-930D-C846-8849-4447A03A1B42}"/>
              </a:ext>
            </a:extLst>
          </p:cNvPr>
          <p:cNvGrpSpPr/>
          <p:nvPr/>
        </p:nvGrpSpPr>
        <p:grpSpPr>
          <a:xfrm>
            <a:off x="4571145" y="1029358"/>
            <a:ext cx="1540744" cy="222061"/>
            <a:chOff x="1604682" y="2468432"/>
            <a:chExt cx="941295" cy="168612"/>
          </a:xfrm>
        </p:grpSpPr>
        <p:sp>
          <p:nvSpPr>
            <p:cNvPr id="86" name="Rectangle 85">
              <a:extLst>
                <a:ext uri="{FF2B5EF4-FFF2-40B4-BE49-F238E27FC236}">
                  <a16:creationId xmlns:a16="http://schemas.microsoft.com/office/drawing/2014/main" id="{6D24936D-9F4E-7F45-A51C-AC51E410EFF4}"/>
                </a:ext>
              </a:extLst>
            </p:cNvPr>
            <p:cNvSpPr/>
            <p:nvPr/>
          </p:nvSpPr>
          <p:spPr>
            <a:xfrm>
              <a:off x="1604682" y="2468432"/>
              <a:ext cx="941295" cy="1686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tx1"/>
                  </a:solidFill>
                </a:rPr>
                <a:t>Warehouse</a:t>
              </a:r>
            </a:p>
          </p:txBody>
        </p:sp>
        <p:sp>
          <p:nvSpPr>
            <p:cNvPr id="87" name="Triangle 86">
              <a:extLst>
                <a:ext uri="{FF2B5EF4-FFF2-40B4-BE49-F238E27FC236}">
                  <a16:creationId xmlns:a16="http://schemas.microsoft.com/office/drawing/2014/main" id="{F61CDA6D-EDA3-994C-872A-C502C2901CF9}"/>
                </a:ext>
              </a:extLst>
            </p:cNvPr>
            <p:cNvSpPr/>
            <p:nvPr/>
          </p:nvSpPr>
          <p:spPr>
            <a:xfrm rot="10800000">
              <a:off x="2405335" y="2503023"/>
              <a:ext cx="91716" cy="10067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grpSp>
      <p:grpSp>
        <p:nvGrpSpPr>
          <p:cNvPr id="88" name="Group 87">
            <a:extLst>
              <a:ext uri="{FF2B5EF4-FFF2-40B4-BE49-F238E27FC236}">
                <a16:creationId xmlns:a16="http://schemas.microsoft.com/office/drawing/2014/main" id="{83A48FA2-8CEB-8148-A3A0-03C57F9F2A9D}"/>
              </a:ext>
            </a:extLst>
          </p:cNvPr>
          <p:cNvGrpSpPr/>
          <p:nvPr/>
        </p:nvGrpSpPr>
        <p:grpSpPr>
          <a:xfrm>
            <a:off x="2795624" y="1029360"/>
            <a:ext cx="1540744" cy="222061"/>
            <a:chOff x="1604682" y="2468432"/>
            <a:chExt cx="941295" cy="168612"/>
          </a:xfrm>
        </p:grpSpPr>
        <p:sp>
          <p:nvSpPr>
            <p:cNvPr id="89" name="Rectangle 88">
              <a:extLst>
                <a:ext uri="{FF2B5EF4-FFF2-40B4-BE49-F238E27FC236}">
                  <a16:creationId xmlns:a16="http://schemas.microsoft.com/office/drawing/2014/main" id="{F435F014-C989-A34D-BD2C-97AC28D8922A}"/>
                </a:ext>
              </a:extLst>
            </p:cNvPr>
            <p:cNvSpPr/>
            <p:nvPr/>
          </p:nvSpPr>
          <p:spPr>
            <a:xfrm>
              <a:off x="1604682" y="2468432"/>
              <a:ext cx="941295" cy="1686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tx1"/>
                  </a:solidFill>
                </a:rPr>
                <a:t>STORE NAME</a:t>
              </a:r>
            </a:p>
          </p:txBody>
        </p:sp>
        <p:sp>
          <p:nvSpPr>
            <p:cNvPr id="90" name="Triangle 89">
              <a:extLst>
                <a:ext uri="{FF2B5EF4-FFF2-40B4-BE49-F238E27FC236}">
                  <a16:creationId xmlns:a16="http://schemas.microsoft.com/office/drawing/2014/main" id="{F57F1AFD-9687-2747-891F-EC616FE33803}"/>
                </a:ext>
              </a:extLst>
            </p:cNvPr>
            <p:cNvSpPr/>
            <p:nvPr/>
          </p:nvSpPr>
          <p:spPr>
            <a:xfrm rot="10800000">
              <a:off x="2405335" y="2503023"/>
              <a:ext cx="91716" cy="10067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grpSp>
      <p:sp>
        <p:nvSpPr>
          <p:cNvPr id="91" name="TextBox 90">
            <a:extLst>
              <a:ext uri="{FF2B5EF4-FFF2-40B4-BE49-F238E27FC236}">
                <a16:creationId xmlns:a16="http://schemas.microsoft.com/office/drawing/2014/main" id="{9DFB5747-F798-334A-8F11-18238952E0C0}"/>
              </a:ext>
            </a:extLst>
          </p:cNvPr>
          <p:cNvSpPr txBox="1"/>
          <p:nvPr/>
        </p:nvSpPr>
        <p:spPr>
          <a:xfrm>
            <a:off x="3477497" y="1423110"/>
            <a:ext cx="2950370" cy="307777"/>
          </a:xfrm>
          <a:prstGeom prst="rect">
            <a:avLst/>
          </a:prstGeom>
          <a:solidFill>
            <a:schemeClr val="bg1">
              <a:lumMod val="95000"/>
            </a:schemeClr>
          </a:solidFill>
          <a:ln>
            <a:noFill/>
          </a:ln>
        </p:spPr>
        <p:txBody>
          <a:bodyPr wrap="square" rtlCol="0">
            <a:spAutoFit/>
          </a:bodyPr>
          <a:lstStyle/>
          <a:p>
            <a:pPr algn="ctr"/>
            <a:r>
              <a:rPr lang="en-US" sz="1400" b="1" dirty="0"/>
              <a:t>Send Order to Customer Mobile</a:t>
            </a:r>
          </a:p>
        </p:txBody>
      </p:sp>
      <p:sp>
        <p:nvSpPr>
          <p:cNvPr id="92" name="TextBox 91">
            <a:extLst>
              <a:ext uri="{FF2B5EF4-FFF2-40B4-BE49-F238E27FC236}">
                <a16:creationId xmlns:a16="http://schemas.microsoft.com/office/drawing/2014/main" id="{00F3EAC2-EA62-B144-9D1D-3BFDD80F43D5}"/>
              </a:ext>
            </a:extLst>
          </p:cNvPr>
          <p:cNvSpPr txBox="1"/>
          <p:nvPr/>
        </p:nvSpPr>
        <p:spPr>
          <a:xfrm>
            <a:off x="542587" y="1423110"/>
            <a:ext cx="2932322" cy="307777"/>
          </a:xfrm>
          <a:prstGeom prst="rect">
            <a:avLst/>
          </a:prstGeom>
          <a:noFill/>
          <a:ln>
            <a:solidFill>
              <a:schemeClr val="bg2"/>
            </a:solidFill>
          </a:ln>
        </p:spPr>
        <p:txBody>
          <a:bodyPr wrap="square" rtlCol="0">
            <a:spAutoFit/>
          </a:bodyPr>
          <a:lstStyle/>
          <a:p>
            <a:pPr algn="ctr"/>
            <a:r>
              <a:rPr lang="en-US" sz="1400" b="1" dirty="0"/>
              <a:t>Order Placement</a:t>
            </a:r>
          </a:p>
        </p:txBody>
      </p:sp>
      <p:cxnSp>
        <p:nvCxnSpPr>
          <p:cNvPr id="94" name="Straight Connector 93">
            <a:extLst>
              <a:ext uri="{FF2B5EF4-FFF2-40B4-BE49-F238E27FC236}">
                <a16:creationId xmlns:a16="http://schemas.microsoft.com/office/drawing/2014/main" id="{77A2E231-C538-614A-BECA-24420495E883}"/>
              </a:ext>
            </a:extLst>
          </p:cNvPr>
          <p:cNvCxnSpPr>
            <a:cxnSpLocks/>
          </p:cNvCxnSpPr>
          <p:nvPr/>
        </p:nvCxnSpPr>
        <p:spPr>
          <a:xfrm>
            <a:off x="467806" y="1722625"/>
            <a:ext cx="300710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AF972D0D-CF4D-6B4F-BBFE-A6FC0EFD2494}"/>
              </a:ext>
            </a:extLst>
          </p:cNvPr>
          <p:cNvPicPr>
            <a:picLocks noChangeAspect="1"/>
          </p:cNvPicPr>
          <p:nvPr/>
        </p:nvPicPr>
        <p:blipFill rotWithShape="1">
          <a:blip r:embed="rId5"/>
          <a:srcRect t="17943" r="80657" b="22177"/>
          <a:stretch/>
        </p:blipFill>
        <p:spPr>
          <a:xfrm>
            <a:off x="564648" y="368583"/>
            <a:ext cx="641852" cy="503038"/>
          </a:xfrm>
          <a:prstGeom prst="rect">
            <a:avLst/>
          </a:prstGeom>
        </p:spPr>
      </p:pic>
      <p:sp>
        <p:nvSpPr>
          <p:cNvPr id="9" name="TextBox 8">
            <a:extLst>
              <a:ext uri="{FF2B5EF4-FFF2-40B4-BE49-F238E27FC236}">
                <a16:creationId xmlns:a16="http://schemas.microsoft.com/office/drawing/2014/main" id="{35159CF9-737D-1C4F-9E66-EF27E249654A}"/>
              </a:ext>
            </a:extLst>
          </p:cNvPr>
          <p:cNvSpPr txBox="1"/>
          <p:nvPr/>
        </p:nvSpPr>
        <p:spPr>
          <a:xfrm>
            <a:off x="2446202" y="425818"/>
            <a:ext cx="2051652" cy="461665"/>
          </a:xfrm>
          <a:prstGeom prst="rect">
            <a:avLst/>
          </a:prstGeom>
          <a:noFill/>
        </p:spPr>
        <p:txBody>
          <a:bodyPr wrap="none" rtlCol="0">
            <a:spAutoFit/>
          </a:bodyPr>
          <a:lstStyle/>
          <a:p>
            <a:r>
              <a:rPr lang="en-US" sz="2400" b="1" dirty="0"/>
              <a:t>Delivery Order</a:t>
            </a:r>
          </a:p>
        </p:txBody>
      </p:sp>
      <p:cxnSp>
        <p:nvCxnSpPr>
          <p:cNvPr id="97" name="Straight Arrow Connector 96">
            <a:extLst>
              <a:ext uri="{FF2B5EF4-FFF2-40B4-BE49-F238E27FC236}">
                <a16:creationId xmlns:a16="http://schemas.microsoft.com/office/drawing/2014/main" id="{2A850451-20CE-B647-B0EC-A8979B0BDDB2}"/>
              </a:ext>
            </a:extLst>
          </p:cNvPr>
          <p:cNvCxnSpPr>
            <a:cxnSpLocks/>
            <a:endCxn id="99" idx="1"/>
          </p:cNvCxnSpPr>
          <p:nvPr/>
        </p:nvCxnSpPr>
        <p:spPr>
          <a:xfrm>
            <a:off x="3474909" y="4487374"/>
            <a:ext cx="3316907" cy="462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EEB31BF2-B56E-5B4E-8A43-BFCE320DFA1A}"/>
              </a:ext>
            </a:extLst>
          </p:cNvPr>
          <p:cNvCxnSpPr>
            <a:cxnSpLocks/>
            <a:endCxn id="100" idx="1"/>
          </p:cNvCxnSpPr>
          <p:nvPr/>
        </p:nvCxnSpPr>
        <p:spPr>
          <a:xfrm>
            <a:off x="3898900" y="5363202"/>
            <a:ext cx="2892916" cy="590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7B5AE215-F072-864B-89CB-429ADADDCB40}"/>
              </a:ext>
            </a:extLst>
          </p:cNvPr>
          <p:cNvSpPr txBox="1"/>
          <p:nvPr/>
        </p:nvSpPr>
        <p:spPr>
          <a:xfrm>
            <a:off x="6791816" y="4349451"/>
            <a:ext cx="5237780" cy="1200329"/>
          </a:xfrm>
          <a:prstGeom prst="rect">
            <a:avLst/>
          </a:prstGeom>
          <a:noFill/>
        </p:spPr>
        <p:txBody>
          <a:bodyPr wrap="square" rtlCol="0">
            <a:spAutoFit/>
          </a:bodyPr>
          <a:lstStyle/>
          <a:p>
            <a:r>
              <a:rPr lang="en-US" b="1" dirty="0"/>
              <a:t>Order Specifications:</a:t>
            </a:r>
          </a:p>
          <a:p>
            <a:r>
              <a:rPr lang="en-US" dirty="0"/>
              <a:t>These are product attributes that we can define from the admin side: Catalog &gt; Attributes &gt; Product Attributes.</a:t>
            </a:r>
          </a:p>
        </p:txBody>
      </p:sp>
      <p:sp>
        <p:nvSpPr>
          <p:cNvPr id="100" name="TextBox 99">
            <a:extLst>
              <a:ext uri="{FF2B5EF4-FFF2-40B4-BE49-F238E27FC236}">
                <a16:creationId xmlns:a16="http://schemas.microsoft.com/office/drawing/2014/main" id="{2885DC56-1FAC-A54F-8639-499013216EEE}"/>
              </a:ext>
            </a:extLst>
          </p:cNvPr>
          <p:cNvSpPr txBox="1"/>
          <p:nvPr/>
        </p:nvSpPr>
        <p:spPr>
          <a:xfrm>
            <a:off x="6791816" y="5353687"/>
            <a:ext cx="5237780" cy="1200329"/>
          </a:xfrm>
          <a:prstGeom prst="rect">
            <a:avLst/>
          </a:prstGeom>
          <a:noFill/>
        </p:spPr>
        <p:txBody>
          <a:bodyPr wrap="square" rtlCol="0">
            <a:spAutoFit/>
          </a:bodyPr>
          <a:lstStyle/>
          <a:p>
            <a:r>
              <a:rPr lang="en-US" b="1" dirty="0"/>
              <a:t>Delivery Specifications:</a:t>
            </a:r>
          </a:p>
          <a:p>
            <a:r>
              <a:rPr lang="en-US" dirty="0"/>
              <a:t>These are checkout attributes that we can define from the admin side: Catalog &gt; Attributes &gt; Checkout Attributes.</a:t>
            </a:r>
          </a:p>
        </p:txBody>
      </p:sp>
      <p:sp>
        <p:nvSpPr>
          <p:cNvPr id="106" name="TextBox 105">
            <a:extLst>
              <a:ext uri="{FF2B5EF4-FFF2-40B4-BE49-F238E27FC236}">
                <a16:creationId xmlns:a16="http://schemas.microsoft.com/office/drawing/2014/main" id="{2C2E4A22-04F3-F24C-A3B2-81DE01031724}"/>
              </a:ext>
            </a:extLst>
          </p:cNvPr>
          <p:cNvSpPr txBox="1"/>
          <p:nvPr/>
        </p:nvSpPr>
        <p:spPr>
          <a:xfrm>
            <a:off x="6791816" y="2562227"/>
            <a:ext cx="5237780" cy="1477328"/>
          </a:xfrm>
          <a:prstGeom prst="rect">
            <a:avLst/>
          </a:prstGeom>
          <a:noFill/>
        </p:spPr>
        <p:txBody>
          <a:bodyPr wrap="square" rtlCol="0">
            <a:spAutoFit/>
          </a:bodyPr>
          <a:lstStyle/>
          <a:p>
            <a:r>
              <a:rPr lang="en-US" b="1" dirty="0"/>
              <a:t>Customer Details:</a:t>
            </a:r>
          </a:p>
          <a:p>
            <a:r>
              <a:rPr lang="en-US" dirty="0"/>
              <a:t>This detail is saved in customer table as a guest customer. All these fields are those one that are allowed in “configuration &gt; Settings &gt; Customer settings &gt; Address form fields”.</a:t>
            </a:r>
          </a:p>
        </p:txBody>
      </p:sp>
      <p:sp>
        <p:nvSpPr>
          <p:cNvPr id="78" name="TextBox 77">
            <a:extLst>
              <a:ext uri="{FF2B5EF4-FFF2-40B4-BE49-F238E27FC236}">
                <a16:creationId xmlns:a16="http://schemas.microsoft.com/office/drawing/2014/main" id="{824DAA70-71CA-5347-96E9-7CADBF00FD1D}"/>
              </a:ext>
            </a:extLst>
          </p:cNvPr>
          <p:cNvSpPr txBox="1"/>
          <p:nvPr/>
        </p:nvSpPr>
        <p:spPr>
          <a:xfrm>
            <a:off x="3507259" y="6452809"/>
            <a:ext cx="2686099" cy="307777"/>
          </a:xfrm>
          <a:prstGeom prst="rect">
            <a:avLst/>
          </a:prstGeom>
          <a:solidFill>
            <a:srgbClr val="00B050"/>
          </a:solidFill>
          <a:ln>
            <a:solidFill>
              <a:schemeClr val="bg2"/>
            </a:solidFill>
          </a:ln>
        </p:spPr>
        <p:txBody>
          <a:bodyPr wrap="square" rtlCol="0">
            <a:spAutoFit/>
          </a:bodyPr>
          <a:lstStyle/>
          <a:p>
            <a:pPr algn="ctr"/>
            <a:r>
              <a:rPr lang="en-US" sz="1400" b="1" dirty="0">
                <a:solidFill>
                  <a:schemeClr val="bg1"/>
                </a:solidFill>
              </a:rPr>
              <a:t>Calculate Charges</a:t>
            </a:r>
          </a:p>
        </p:txBody>
      </p:sp>
      <p:sp>
        <p:nvSpPr>
          <p:cNvPr id="79" name="TextBox 78">
            <a:extLst>
              <a:ext uri="{FF2B5EF4-FFF2-40B4-BE49-F238E27FC236}">
                <a16:creationId xmlns:a16="http://schemas.microsoft.com/office/drawing/2014/main" id="{586E448E-A48B-8D41-B55A-BF647C93A3AB}"/>
              </a:ext>
            </a:extLst>
          </p:cNvPr>
          <p:cNvSpPr txBox="1"/>
          <p:nvPr/>
        </p:nvSpPr>
        <p:spPr>
          <a:xfrm>
            <a:off x="1699442" y="1808360"/>
            <a:ext cx="2636926" cy="369332"/>
          </a:xfrm>
          <a:prstGeom prst="rect">
            <a:avLst/>
          </a:prstGeom>
          <a:solidFill>
            <a:schemeClr val="bg1"/>
          </a:solidFill>
          <a:ln>
            <a:solidFill>
              <a:schemeClr val="bg2"/>
            </a:solidFill>
          </a:ln>
        </p:spPr>
        <p:txBody>
          <a:bodyPr wrap="square" rtlCol="0" anchor="ctr">
            <a:spAutoFit/>
          </a:bodyPr>
          <a:lstStyle/>
          <a:p>
            <a:pPr algn="ctr"/>
            <a:r>
              <a:rPr lang="en-US" dirty="0">
                <a:solidFill>
                  <a:schemeClr val="bg1">
                    <a:lumMod val="75000"/>
                  </a:schemeClr>
                </a:solidFill>
              </a:rPr>
              <a:t>Search Name/Mobile</a:t>
            </a:r>
          </a:p>
        </p:txBody>
      </p:sp>
      <p:sp>
        <p:nvSpPr>
          <p:cNvPr id="80" name="TextBox 79">
            <a:extLst>
              <a:ext uri="{FF2B5EF4-FFF2-40B4-BE49-F238E27FC236}">
                <a16:creationId xmlns:a16="http://schemas.microsoft.com/office/drawing/2014/main" id="{6C8D1452-2389-8943-AC5A-1FC0A49F6FAC}"/>
              </a:ext>
            </a:extLst>
          </p:cNvPr>
          <p:cNvSpPr txBox="1"/>
          <p:nvPr/>
        </p:nvSpPr>
        <p:spPr>
          <a:xfrm>
            <a:off x="4482167" y="1813629"/>
            <a:ext cx="1711191" cy="369332"/>
          </a:xfrm>
          <a:prstGeom prst="rect">
            <a:avLst/>
          </a:prstGeom>
          <a:solidFill>
            <a:srgbClr val="FF0000"/>
          </a:solidFill>
          <a:ln>
            <a:solidFill>
              <a:schemeClr val="bg2"/>
            </a:solidFill>
          </a:ln>
        </p:spPr>
        <p:txBody>
          <a:bodyPr wrap="square" rtlCol="0">
            <a:spAutoFit/>
          </a:bodyPr>
          <a:lstStyle/>
          <a:p>
            <a:pPr algn="ctr"/>
            <a:r>
              <a:rPr lang="en-US" b="1" dirty="0">
                <a:solidFill>
                  <a:schemeClr val="bg1"/>
                </a:solidFill>
              </a:rPr>
              <a:t>Search</a:t>
            </a:r>
          </a:p>
        </p:txBody>
      </p:sp>
      <p:sp>
        <p:nvSpPr>
          <p:cNvPr id="81" name="Rectangle 80">
            <a:extLst>
              <a:ext uri="{FF2B5EF4-FFF2-40B4-BE49-F238E27FC236}">
                <a16:creationId xmlns:a16="http://schemas.microsoft.com/office/drawing/2014/main" id="{41C1FAF6-1A1B-254F-B6FF-3D35F6782EA3}"/>
              </a:ext>
            </a:extLst>
          </p:cNvPr>
          <p:cNvSpPr/>
          <p:nvPr/>
        </p:nvSpPr>
        <p:spPr>
          <a:xfrm>
            <a:off x="7190601" y="184666"/>
            <a:ext cx="4155112" cy="584775"/>
          </a:xfrm>
          <a:prstGeom prst="rect">
            <a:avLst/>
          </a:prstGeom>
          <a:solidFill>
            <a:srgbClr val="FE0300"/>
          </a:solidFill>
        </p:spPr>
        <p:txBody>
          <a:bodyPr wrap="none">
            <a:spAutoFit/>
          </a:bodyPr>
          <a:lstStyle/>
          <a:p>
            <a:r>
              <a:rPr lang="en-CA" sz="3200" dirty="0">
                <a:solidFill>
                  <a:schemeClr val="bg1"/>
                </a:solidFill>
                <a:latin typeface="Open Sans"/>
              </a:rPr>
              <a:t>THIS SLIDE IS REMOVED</a:t>
            </a:r>
            <a:endParaRPr lang="en-CA" sz="3200" b="0" i="0" dirty="0">
              <a:solidFill>
                <a:schemeClr val="bg1"/>
              </a:solidFill>
              <a:effectLst/>
              <a:latin typeface="Open Sans"/>
            </a:endParaRPr>
          </a:p>
        </p:txBody>
      </p:sp>
    </p:spTree>
    <p:extLst>
      <p:ext uri="{BB962C8B-B14F-4D97-AF65-F5344CB8AC3E}">
        <p14:creationId xmlns:p14="http://schemas.microsoft.com/office/powerpoint/2010/main" val="3779587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521254AE-0345-7D49-93A9-6C30B4CF935B}"/>
              </a:ext>
            </a:extLst>
          </p:cNvPr>
          <p:cNvSpPr/>
          <p:nvPr/>
        </p:nvSpPr>
        <p:spPr>
          <a:xfrm>
            <a:off x="1909991" y="0"/>
            <a:ext cx="3249159" cy="369332"/>
          </a:xfrm>
          <a:prstGeom prst="rect">
            <a:avLst/>
          </a:prstGeom>
        </p:spPr>
        <p:txBody>
          <a:bodyPr wrap="none">
            <a:spAutoFit/>
          </a:bodyPr>
          <a:lstStyle/>
          <a:p>
            <a:r>
              <a:rPr lang="en-CA" dirty="0">
                <a:solidFill>
                  <a:srgbClr val="000000"/>
                </a:solidFill>
                <a:latin typeface="Open Sans"/>
              </a:rPr>
              <a:t>Make</a:t>
            </a:r>
            <a:r>
              <a:rPr lang="en-CA" b="0" i="0" dirty="0">
                <a:solidFill>
                  <a:srgbClr val="000000"/>
                </a:solidFill>
                <a:effectLst/>
                <a:latin typeface="Open Sans"/>
              </a:rPr>
              <a:t> a Customer Delivery Order</a:t>
            </a:r>
          </a:p>
        </p:txBody>
      </p:sp>
      <p:sp>
        <p:nvSpPr>
          <p:cNvPr id="67" name="Rectangle 66">
            <a:extLst>
              <a:ext uri="{FF2B5EF4-FFF2-40B4-BE49-F238E27FC236}">
                <a16:creationId xmlns:a16="http://schemas.microsoft.com/office/drawing/2014/main" id="{65E20D11-ECF7-7E44-A9FE-577261A1B1B7}"/>
              </a:ext>
            </a:extLst>
          </p:cNvPr>
          <p:cNvSpPr/>
          <p:nvPr/>
        </p:nvSpPr>
        <p:spPr>
          <a:xfrm>
            <a:off x="456947" y="321128"/>
            <a:ext cx="6030163" cy="65368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FE799B78-BEFA-AF4F-BD3C-B59DA6B715A6}"/>
              </a:ext>
            </a:extLst>
          </p:cNvPr>
          <p:cNvGrpSpPr/>
          <p:nvPr/>
        </p:nvGrpSpPr>
        <p:grpSpPr>
          <a:xfrm>
            <a:off x="442161" y="2188376"/>
            <a:ext cx="5985706" cy="1811141"/>
            <a:chOff x="4088825" y="3764133"/>
            <a:chExt cx="5985706" cy="1811141"/>
          </a:xfrm>
        </p:grpSpPr>
        <p:sp>
          <p:nvSpPr>
            <p:cNvPr id="25" name="Rectangle 24">
              <a:extLst>
                <a:ext uri="{FF2B5EF4-FFF2-40B4-BE49-F238E27FC236}">
                  <a16:creationId xmlns:a16="http://schemas.microsoft.com/office/drawing/2014/main" id="{85CF857C-2FE1-834B-9730-FC4CFA9EF3AA}"/>
                </a:ext>
              </a:extLst>
            </p:cNvPr>
            <p:cNvSpPr/>
            <p:nvPr/>
          </p:nvSpPr>
          <p:spPr>
            <a:xfrm>
              <a:off x="4174027" y="4093558"/>
              <a:ext cx="5889992" cy="1481716"/>
            </a:xfrm>
            <a:prstGeom prst="rect">
              <a:avLst/>
            </a:prstGeom>
            <a:solidFill>
              <a:srgbClr val="F8F8F7"/>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8" name="Rectangle 27">
              <a:extLst>
                <a:ext uri="{FF2B5EF4-FFF2-40B4-BE49-F238E27FC236}">
                  <a16:creationId xmlns:a16="http://schemas.microsoft.com/office/drawing/2014/main" id="{0B0763F9-CD94-0D4B-8F9B-B3F9B19545CB}"/>
                </a:ext>
              </a:extLst>
            </p:cNvPr>
            <p:cNvSpPr/>
            <p:nvPr/>
          </p:nvSpPr>
          <p:spPr>
            <a:xfrm>
              <a:off x="4088825" y="3764133"/>
              <a:ext cx="1251176" cy="276999"/>
            </a:xfrm>
            <a:prstGeom prst="rect">
              <a:avLst/>
            </a:prstGeom>
          </p:spPr>
          <p:txBody>
            <a:bodyPr wrap="none">
              <a:spAutoFit/>
            </a:bodyPr>
            <a:lstStyle/>
            <a:p>
              <a:r>
                <a:rPr lang="en-US" sz="1200" dirty="0"/>
                <a:t>Customer Details</a:t>
              </a:r>
            </a:p>
          </p:txBody>
        </p:sp>
        <p:cxnSp>
          <p:nvCxnSpPr>
            <p:cNvPr id="29" name="Straight Connector 28">
              <a:extLst>
                <a:ext uri="{FF2B5EF4-FFF2-40B4-BE49-F238E27FC236}">
                  <a16:creationId xmlns:a16="http://schemas.microsoft.com/office/drawing/2014/main" id="{AF142FAD-22BB-DD49-8AB4-9D00F5C91F7E}"/>
                </a:ext>
              </a:extLst>
            </p:cNvPr>
            <p:cNvCxnSpPr>
              <a:cxnSpLocks/>
            </p:cNvCxnSpPr>
            <p:nvPr/>
          </p:nvCxnSpPr>
          <p:spPr>
            <a:xfrm>
              <a:off x="4156510" y="4023301"/>
              <a:ext cx="5918021" cy="1470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DAE07BD5-389D-9042-833B-AFD4FCFDB8BF}"/>
              </a:ext>
            </a:extLst>
          </p:cNvPr>
          <p:cNvGrpSpPr/>
          <p:nvPr/>
        </p:nvGrpSpPr>
        <p:grpSpPr>
          <a:xfrm>
            <a:off x="442161" y="3996681"/>
            <a:ext cx="4059229" cy="2336544"/>
            <a:chOff x="442161" y="3967973"/>
            <a:chExt cx="4059229" cy="2336544"/>
          </a:xfrm>
        </p:grpSpPr>
        <p:sp>
          <p:nvSpPr>
            <p:cNvPr id="101" name="Rectangle 100">
              <a:extLst>
                <a:ext uri="{FF2B5EF4-FFF2-40B4-BE49-F238E27FC236}">
                  <a16:creationId xmlns:a16="http://schemas.microsoft.com/office/drawing/2014/main" id="{02D5D01B-4EEA-3944-B98A-075744514B67}"/>
                </a:ext>
              </a:extLst>
            </p:cNvPr>
            <p:cNvSpPr/>
            <p:nvPr/>
          </p:nvSpPr>
          <p:spPr>
            <a:xfrm>
              <a:off x="518523" y="5389649"/>
              <a:ext cx="3982867" cy="914868"/>
            </a:xfrm>
            <a:prstGeom prst="rect">
              <a:avLst/>
            </a:prstGeom>
            <a:solidFill>
              <a:srgbClr val="F8F8F7"/>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r>
                <a:rPr lang="en-US" sz="1200" dirty="0">
                  <a:solidFill>
                    <a:schemeClr val="tx1"/>
                  </a:solidFill>
                </a:rPr>
                <a:t>TIP AMOUNT:</a:t>
              </a:r>
            </a:p>
            <a:p>
              <a:pPr>
                <a:lnSpc>
                  <a:spcPct val="150000"/>
                </a:lnSpc>
              </a:pPr>
              <a:r>
                <a:rPr lang="en-US" sz="1200" dirty="0">
                  <a:solidFill>
                    <a:schemeClr val="tx1"/>
                  </a:solidFill>
                </a:rPr>
                <a:t>Delivery Instruction: </a:t>
              </a:r>
            </a:p>
          </p:txBody>
        </p:sp>
        <p:sp>
          <p:nvSpPr>
            <p:cNvPr id="102" name="Rectangle 101">
              <a:extLst>
                <a:ext uri="{FF2B5EF4-FFF2-40B4-BE49-F238E27FC236}">
                  <a16:creationId xmlns:a16="http://schemas.microsoft.com/office/drawing/2014/main" id="{BC616886-7449-CA4F-BBF9-6E759C9926D0}"/>
                </a:ext>
              </a:extLst>
            </p:cNvPr>
            <p:cNvSpPr/>
            <p:nvPr/>
          </p:nvSpPr>
          <p:spPr>
            <a:xfrm>
              <a:off x="442161" y="4813472"/>
              <a:ext cx="184731" cy="276999"/>
            </a:xfrm>
            <a:prstGeom prst="rect">
              <a:avLst/>
            </a:prstGeom>
          </p:spPr>
          <p:txBody>
            <a:bodyPr wrap="none">
              <a:spAutoFit/>
            </a:bodyPr>
            <a:lstStyle/>
            <a:p>
              <a:endParaRPr lang="en-US" sz="1200" dirty="0"/>
            </a:p>
          </p:txBody>
        </p:sp>
        <p:cxnSp>
          <p:nvCxnSpPr>
            <p:cNvPr id="103" name="Straight Connector 102">
              <a:extLst>
                <a:ext uri="{FF2B5EF4-FFF2-40B4-BE49-F238E27FC236}">
                  <a16:creationId xmlns:a16="http://schemas.microsoft.com/office/drawing/2014/main" id="{A1EA36F2-3BD8-F344-AA90-9CD48A869BD2}"/>
                </a:ext>
              </a:extLst>
            </p:cNvPr>
            <p:cNvCxnSpPr>
              <a:cxnSpLocks/>
            </p:cNvCxnSpPr>
            <p:nvPr/>
          </p:nvCxnSpPr>
          <p:spPr>
            <a:xfrm>
              <a:off x="518523" y="5326915"/>
              <a:ext cx="398286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4" name="Rectangle 103">
              <a:extLst>
                <a:ext uri="{FF2B5EF4-FFF2-40B4-BE49-F238E27FC236}">
                  <a16:creationId xmlns:a16="http://schemas.microsoft.com/office/drawing/2014/main" id="{A59239B7-259D-E741-9340-BDE1A3EF8FC8}"/>
                </a:ext>
              </a:extLst>
            </p:cNvPr>
            <p:cNvSpPr/>
            <p:nvPr/>
          </p:nvSpPr>
          <p:spPr>
            <a:xfrm>
              <a:off x="442161" y="5099886"/>
              <a:ext cx="1585499" cy="276999"/>
            </a:xfrm>
            <a:prstGeom prst="rect">
              <a:avLst/>
            </a:prstGeom>
          </p:spPr>
          <p:txBody>
            <a:bodyPr wrap="none">
              <a:spAutoFit/>
            </a:bodyPr>
            <a:lstStyle/>
            <a:p>
              <a:r>
                <a:rPr lang="en-US" sz="1200" dirty="0"/>
                <a:t>Delivery Specifications</a:t>
              </a:r>
            </a:p>
          </p:txBody>
        </p:sp>
        <p:grpSp>
          <p:nvGrpSpPr>
            <p:cNvPr id="19" name="Group 18">
              <a:extLst>
                <a:ext uri="{FF2B5EF4-FFF2-40B4-BE49-F238E27FC236}">
                  <a16:creationId xmlns:a16="http://schemas.microsoft.com/office/drawing/2014/main" id="{DB6FF947-D7B1-6942-AF0E-6B86899814F7}"/>
                </a:ext>
              </a:extLst>
            </p:cNvPr>
            <p:cNvGrpSpPr/>
            <p:nvPr/>
          </p:nvGrpSpPr>
          <p:grpSpPr>
            <a:xfrm>
              <a:off x="442161" y="3967973"/>
              <a:ext cx="4059229" cy="1119149"/>
              <a:chOff x="442161" y="3967973"/>
              <a:chExt cx="4059229" cy="1119149"/>
            </a:xfrm>
          </p:grpSpPr>
          <p:grpSp>
            <p:nvGrpSpPr>
              <p:cNvPr id="69" name="Group 68">
                <a:extLst>
                  <a:ext uri="{FF2B5EF4-FFF2-40B4-BE49-F238E27FC236}">
                    <a16:creationId xmlns:a16="http://schemas.microsoft.com/office/drawing/2014/main" id="{A21EB3A0-BCA8-8141-89FB-4C22B4EC1A08}"/>
                  </a:ext>
                </a:extLst>
              </p:cNvPr>
              <p:cNvGrpSpPr/>
              <p:nvPr/>
            </p:nvGrpSpPr>
            <p:grpSpPr>
              <a:xfrm>
                <a:off x="442161" y="3996452"/>
                <a:ext cx="4059229" cy="1090670"/>
                <a:chOff x="4090609" y="492148"/>
                <a:chExt cx="4059229" cy="1090670"/>
              </a:xfrm>
            </p:grpSpPr>
            <p:grpSp>
              <p:nvGrpSpPr>
                <p:cNvPr id="72" name="Group 71">
                  <a:extLst>
                    <a:ext uri="{FF2B5EF4-FFF2-40B4-BE49-F238E27FC236}">
                      <a16:creationId xmlns:a16="http://schemas.microsoft.com/office/drawing/2014/main" id="{24E157E2-27F2-B64C-A769-0BDDC299CFE3}"/>
                    </a:ext>
                  </a:extLst>
                </p:cNvPr>
                <p:cNvGrpSpPr/>
                <p:nvPr/>
              </p:nvGrpSpPr>
              <p:grpSpPr>
                <a:xfrm>
                  <a:off x="4090609" y="492148"/>
                  <a:ext cx="4059229" cy="1090670"/>
                  <a:chOff x="4090609" y="492148"/>
                  <a:chExt cx="4059229" cy="1090670"/>
                </a:xfrm>
              </p:grpSpPr>
              <p:sp>
                <p:nvSpPr>
                  <p:cNvPr id="76" name="Rectangle 75">
                    <a:extLst>
                      <a:ext uri="{FF2B5EF4-FFF2-40B4-BE49-F238E27FC236}">
                        <a16:creationId xmlns:a16="http://schemas.microsoft.com/office/drawing/2014/main" id="{153C1E0C-CC07-1F4E-9A63-7E6F3B6D0864}"/>
                      </a:ext>
                    </a:extLst>
                  </p:cNvPr>
                  <p:cNvSpPr/>
                  <p:nvPr/>
                </p:nvSpPr>
                <p:spPr>
                  <a:xfrm>
                    <a:off x="4166971" y="775641"/>
                    <a:ext cx="3982867" cy="807177"/>
                  </a:xfrm>
                  <a:prstGeom prst="rect">
                    <a:avLst/>
                  </a:prstGeom>
                  <a:solidFill>
                    <a:srgbClr val="F8F8F7"/>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r>
                      <a:rPr lang="en-US" sz="1200" dirty="0">
                        <a:solidFill>
                          <a:schemeClr val="tx1"/>
                        </a:solidFill>
                      </a:rPr>
                      <a:t>Total Order Cost:</a:t>
                    </a:r>
                  </a:p>
                  <a:p>
                    <a:pPr>
                      <a:lnSpc>
                        <a:spcPct val="150000"/>
                      </a:lnSpc>
                    </a:pPr>
                    <a:r>
                      <a:rPr lang="en-US" sz="1200" dirty="0">
                        <a:solidFill>
                          <a:schemeClr val="tx1"/>
                        </a:solidFill>
                      </a:rPr>
                      <a:t>Order details:</a:t>
                    </a:r>
                  </a:p>
                </p:txBody>
              </p:sp>
              <p:sp>
                <p:nvSpPr>
                  <p:cNvPr id="75" name="Rectangle 74">
                    <a:extLst>
                      <a:ext uri="{FF2B5EF4-FFF2-40B4-BE49-F238E27FC236}">
                        <a16:creationId xmlns:a16="http://schemas.microsoft.com/office/drawing/2014/main" id="{16C5B5D5-3E9A-D742-816E-2B77A8FDA318}"/>
                      </a:ext>
                    </a:extLst>
                  </p:cNvPr>
                  <p:cNvSpPr/>
                  <p:nvPr/>
                </p:nvSpPr>
                <p:spPr>
                  <a:xfrm>
                    <a:off x="4090609" y="492148"/>
                    <a:ext cx="184731" cy="276999"/>
                  </a:xfrm>
                  <a:prstGeom prst="rect">
                    <a:avLst/>
                  </a:prstGeom>
                </p:spPr>
                <p:txBody>
                  <a:bodyPr wrap="none">
                    <a:spAutoFit/>
                  </a:bodyPr>
                  <a:lstStyle/>
                  <a:p>
                    <a:endParaRPr lang="en-US" sz="1200" dirty="0"/>
                  </a:p>
                </p:txBody>
              </p:sp>
            </p:grpSp>
            <p:cxnSp>
              <p:nvCxnSpPr>
                <p:cNvPr id="73" name="Straight Connector 72">
                  <a:extLst>
                    <a:ext uri="{FF2B5EF4-FFF2-40B4-BE49-F238E27FC236}">
                      <a16:creationId xmlns:a16="http://schemas.microsoft.com/office/drawing/2014/main" id="{B401EC9D-212C-5F45-AFC0-CE8A2F472311}"/>
                    </a:ext>
                  </a:extLst>
                </p:cNvPr>
                <p:cNvCxnSpPr>
                  <a:cxnSpLocks/>
                </p:cNvCxnSpPr>
                <p:nvPr/>
              </p:nvCxnSpPr>
              <p:spPr>
                <a:xfrm>
                  <a:off x="4166971" y="706298"/>
                  <a:ext cx="398286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105" name="Rectangle 104">
                <a:extLst>
                  <a:ext uri="{FF2B5EF4-FFF2-40B4-BE49-F238E27FC236}">
                    <a16:creationId xmlns:a16="http://schemas.microsoft.com/office/drawing/2014/main" id="{AE76A885-A690-0B4A-A3F6-0277E5851220}"/>
                  </a:ext>
                </a:extLst>
              </p:cNvPr>
              <p:cNvSpPr/>
              <p:nvPr/>
            </p:nvSpPr>
            <p:spPr>
              <a:xfrm>
                <a:off x="442161" y="3967973"/>
                <a:ext cx="1439818" cy="276999"/>
              </a:xfrm>
              <a:prstGeom prst="rect">
                <a:avLst/>
              </a:prstGeom>
            </p:spPr>
            <p:txBody>
              <a:bodyPr wrap="none">
                <a:spAutoFit/>
              </a:bodyPr>
              <a:lstStyle/>
              <a:p>
                <a:r>
                  <a:rPr lang="en-US" sz="1200" dirty="0"/>
                  <a:t>Order Specifications</a:t>
                </a:r>
              </a:p>
            </p:txBody>
          </p:sp>
        </p:grpSp>
      </p:grpSp>
      <p:pic>
        <p:nvPicPr>
          <p:cNvPr id="14" name="Picture 13">
            <a:extLst>
              <a:ext uri="{FF2B5EF4-FFF2-40B4-BE49-F238E27FC236}">
                <a16:creationId xmlns:a16="http://schemas.microsoft.com/office/drawing/2014/main" id="{C5F6023B-C54C-F64B-9649-3C22D5EA0B64}"/>
              </a:ext>
            </a:extLst>
          </p:cNvPr>
          <p:cNvPicPr>
            <a:picLocks noChangeAspect="1"/>
          </p:cNvPicPr>
          <p:nvPr/>
        </p:nvPicPr>
        <p:blipFill rotWithShape="1">
          <a:blip r:embed="rId3"/>
          <a:srcRect r="2336"/>
          <a:stretch/>
        </p:blipFill>
        <p:spPr>
          <a:xfrm>
            <a:off x="4571145" y="4587169"/>
            <a:ext cx="1846210" cy="1799564"/>
          </a:xfrm>
          <a:prstGeom prst="rect">
            <a:avLst/>
          </a:prstGeom>
        </p:spPr>
      </p:pic>
      <p:pic>
        <p:nvPicPr>
          <p:cNvPr id="18" name="Picture 17">
            <a:extLst>
              <a:ext uri="{FF2B5EF4-FFF2-40B4-BE49-F238E27FC236}">
                <a16:creationId xmlns:a16="http://schemas.microsoft.com/office/drawing/2014/main" id="{FDD9ABF2-8FD8-9141-90DE-7626B7D20AEC}"/>
              </a:ext>
            </a:extLst>
          </p:cNvPr>
          <p:cNvPicPr>
            <a:picLocks noChangeAspect="1"/>
          </p:cNvPicPr>
          <p:nvPr/>
        </p:nvPicPr>
        <p:blipFill rotWithShape="1">
          <a:blip r:embed="rId4"/>
          <a:srcRect l="55149"/>
          <a:stretch/>
        </p:blipFill>
        <p:spPr>
          <a:xfrm>
            <a:off x="3367145" y="2597172"/>
            <a:ext cx="2980150" cy="1363620"/>
          </a:xfrm>
          <a:prstGeom prst="rect">
            <a:avLst/>
          </a:prstGeom>
        </p:spPr>
      </p:pic>
      <p:pic>
        <p:nvPicPr>
          <p:cNvPr id="111" name="Picture 110">
            <a:extLst>
              <a:ext uri="{FF2B5EF4-FFF2-40B4-BE49-F238E27FC236}">
                <a16:creationId xmlns:a16="http://schemas.microsoft.com/office/drawing/2014/main" id="{F9294916-4506-FF42-A46B-3C15FAD89327}"/>
              </a:ext>
            </a:extLst>
          </p:cNvPr>
          <p:cNvPicPr>
            <a:picLocks noChangeAspect="1"/>
          </p:cNvPicPr>
          <p:nvPr/>
        </p:nvPicPr>
        <p:blipFill rotWithShape="1">
          <a:blip r:embed="rId4"/>
          <a:srcRect r="54486"/>
          <a:stretch/>
        </p:blipFill>
        <p:spPr>
          <a:xfrm>
            <a:off x="626892" y="2577508"/>
            <a:ext cx="2514572" cy="1363620"/>
          </a:xfrm>
          <a:prstGeom prst="rect">
            <a:avLst/>
          </a:prstGeom>
        </p:spPr>
      </p:pic>
      <p:sp>
        <p:nvSpPr>
          <p:cNvPr id="68" name="Rectangle 67">
            <a:extLst>
              <a:ext uri="{FF2B5EF4-FFF2-40B4-BE49-F238E27FC236}">
                <a16:creationId xmlns:a16="http://schemas.microsoft.com/office/drawing/2014/main" id="{6F0B6698-675F-024C-B6E1-3B292CD3FEB9}"/>
              </a:ext>
            </a:extLst>
          </p:cNvPr>
          <p:cNvSpPr/>
          <p:nvPr/>
        </p:nvSpPr>
        <p:spPr>
          <a:xfrm>
            <a:off x="1693336" y="4680219"/>
            <a:ext cx="2562947" cy="377829"/>
          </a:xfrm>
          <a:prstGeom prst="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200" dirty="0">
              <a:solidFill>
                <a:schemeClr val="tx1"/>
              </a:solidFill>
            </a:endParaRPr>
          </a:p>
        </p:txBody>
      </p:sp>
      <p:sp>
        <p:nvSpPr>
          <p:cNvPr id="70" name="Rectangle 69">
            <a:extLst>
              <a:ext uri="{FF2B5EF4-FFF2-40B4-BE49-F238E27FC236}">
                <a16:creationId xmlns:a16="http://schemas.microsoft.com/office/drawing/2014/main" id="{7B2C5EBC-5C13-D441-B4F0-0CE87C2AAA39}"/>
              </a:ext>
            </a:extLst>
          </p:cNvPr>
          <p:cNvSpPr/>
          <p:nvPr/>
        </p:nvSpPr>
        <p:spPr>
          <a:xfrm>
            <a:off x="1693338" y="4371083"/>
            <a:ext cx="471794" cy="274163"/>
          </a:xfrm>
          <a:prstGeom prst="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200" dirty="0">
              <a:solidFill>
                <a:schemeClr val="tx1"/>
              </a:solidFill>
            </a:endParaRPr>
          </a:p>
        </p:txBody>
      </p:sp>
      <p:sp>
        <p:nvSpPr>
          <p:cNvPr id="71" name="Rectangle 70">
            <a:extLst>
              <a:ext uri="{FF2B5EF4-FFF2-40B4-BE49-F238E27FC236}">
                <a16:creationId xmlns:a16="http://schemas.microsoft.com/office/drawing/2014/main" id="{A91D2522-9C70-7B49-9DA4-6872624924C3}"/>
              </a:ext>
            </a:extLst>
          </p:cNvPr>
          <p:cNvSpPr/>
          <p:nvPr/>
        </p:nvSpPr>
        <p:spPr>
          <a:xfrm>
            <a:off x="1881979" y="5804987"/>
            <a:ext cx="2562947" cy="505712"/>
          </a:xfrm>
          <a:prstGeom prst="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200" dirty="0">
              <a:solidFill>
                <a:schemeClr val="tx1"/>
              </a:solidFill>
            </a:endParaRPr>
          </a:p>
        </p:txBody>
      </p:sp>
      <p:sp>
        <p:nvSpPr>
          <p:cNvPr id="74" name="Rectangle 73">
            <a:extLst>
              <a:ext uri="{FF2B5EF4-FFF2-40B4-BE49-F238E27FC236}">
                <a16:creationId xmlns:a16="http://schemas.microsoft.com/office/drawing/2014/main" id="{856448F9-E488-D341-9142-BE627A746E54}"/>
              </a:ext>
            </a:extLst>
          </p:cNvPr>
          <p:cNvSpPr/>
          <p:nvPr/>
        </p:nvSpPr>
        <p:spPr>
          <a:xfrm>
            <a:off x="1881979" y="5492621"/>
            <a:ext cx="448661" cy="259939"/>
          </a:xfrm>
          <a:prstGeom prst="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200" dirty="0">
              <a:solidFill>
                <a:schemeClr val="tx1"/>
              </a:solidFill>
            </a:endParaRPr>
          </a:p>
        </p:txBody>
      </p:sp>
      <p:sp>
        <p:nvSpPr>
          <p:cNvPr id="77" name="TextBox 76">
            <a:extLst>
              <a:ext uri="{FF2B5EF4-FFF2-40B4-BE49-F238E27FC236}">
                <a16:creationId xmlns:a16="http://schemas.microsoft.com/office/drawing/2014/main" id="{542B74E2-3A40-F649-838B-F90F9509ACC3}"/>
              </a:ext>
            </a:extLst>
          </p:cNvPr>
          <p:cNvSpPr txBox="1"/>
          <p:nvPr/>
        </p:nvSpPr>
        <p:spPr>
          <a:xfrm>
            <a:off x="509846" y="6446067"/>
            <a:ext cx="2686099" cy="307777"/>
          </a:xfrm>
          <a:prstGeom prst="rect">
            <a:avLst/>
          </a:prstGeom>
          <a:solidFill>
            <a:srgbClr val="FF0000"/>
          </a:solidFill>
          <a:ln>
            <a:solidFill>
              <a:schemeClr val="bg2"/>
            </a:solidFill>
          </a:ln>
        </p:spPr>
        <p:txBody>
          <a:bodyPr wrap="square" rtlCol="0">
            <a:spAutoFit/>
          </a:bodyPr>
          <a:lstStyle/>
          <a:p>
            <a:pPr algn="ctr"/>
            <a:r>
              <a:rPr lang="en-US" sz="1400" b="1" dirty="0">
                <a:solidFill>
                  <a:schemeClr val="bg1"/>
                </a:solidFill>
              </a:rPr>
              <a:t>Place Order</a:t>
            </a:r>
          </a:p>
        </p:txBody>
      </p:sp>
      <p:sp>
        <p:nvSpPr>
          <p:cNvPr id="66" name="Rectangle 65">
            <a:extLst>
              <a:ext uri="{FF2B5EF4-FFF2-40B4-BE49-F238E27FC236}">
                <a16:creationId xmlns:a16="http://schemas.microsoft.com/office/drawing/2014/main" id="{96825D78-8259-4B4A-AD2C-0D3EF1E90ED2}"/>
              </a:ext>
            </a:extLst>
          </p:cNvPr>
          <p:cNvSpPr/>
          <p:nvPr/>
        </p:nvSpPr>
        <p:spPr>
          <a:xfrm>
            <a:off x="539999" y="911056"/>
            <a:ext cx="5877356" cy="480531"/>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2" name="Group 81">
            <a:extLst>
              <a:ext uri="{FF2B5EF4-FFF2-40B4-BE49-F238E27FC236}">
                <a16:creationId xmlns:a16="http://schemas.microsoft.com/office/drawing/2014/main" id="{01B3699C-CE01-8E40-99EF-B12F0EE6F574}"/>
              </a:ext>
            </a:extLst>
          </p:cNvPr>
          <p:cNvGrpSpPr/>
          <p:nvPr/>
        </p:nvGrpSpPr>
        <p:grpSpPr>
          <a:xfrm>
            <a:off x="1020104" y="1029360"/>
            <a:ext cx="1540744" cy="222061"/>
            <a:chOff x="1604682" y="2468432"/>
            <a:chExt cx="941295" cy="168612"/>
          </a:xfrm>
        </p:grpSpPr>
        <p:sp>
          <p:nvSpPr>
            <p:cNvPr id="83" name="Rectangle 82">
              <a:extLst>
                <a:ext uri="{FF2B5EF4-FFF2-40B4-BE49-F238E27FC236}">
                  <a16:creationId xmlns:a16="http://schemas.microsoft.com/office/drawing/2014/main" id="{A6184B80-BC3C-EB49-A1F0-5A96E2FF25E4}"/>
                </a:ext>
              </a:extLst>
            </p:cNvPr>
            <p:cNvSpPr/>
            <p:nvPr/>
          </p:nvSpPr>
          <p:spPr>
            <a:xfrm>
              <a:off x="1604682" y="2468432"/>
              <a:ext cx="941295" cy="1686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tx1"/>
                  </a:solidFill>
                </a:rPr>
                <a:t>VENDOR NAME</a:t>
              </a:r>
            </a:p>
          </p:txBody>
        </p:sp>
        <p:sp>
          <p:nvSpPr>
            <p:cNvPr id="84" name="Triangle 83">
              <a:extLst>
                <a:ext uri="{FF2B5EF4-FFF2-40B4-BE49-F238E27FC236}">
                  <a16:creationId xmlns:a16="http://schemas.microsoft.com/office/drawing/2014/main" id="{189BD31C-2B6E-C742-883E-C3E18724DB04}"/>
                </a:ext>
              </a:extLst>
            </p:cNvPr>
            <p:cNvSpPr/>
            <p:nvPr/>
          </p:nvSpPr>
          <p:spPr>
            <a:xfrm rot="10800000">
              <a:off x="2405335" y="2503023"/>
              <a:ext cx="91716" cy="10067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grpSp>
      <p:grpSp>
        <p:nvGrpSpPr>
          <p:cNvPr id="85" name="Group 84">
            <a:extLst>
              <a:ext uri="{FF2B5EF4-FFF2-40B4-BE49-F238E27FC236}">
                <a16:creationId xmlns:a16="http://schemas.microsoft.com/office/drawing/2014/main" id="{3CFD4309-930D-C846-8849-4447A03A1B42}"/>
              </a:ext>
            </a:extLst>
          </p:cNvPr>
          <p:cNvGrpSpPr/>
          <p:nvPr/>
        </p:nvGrpSpPr>
        <p:grpSpPr>
          <a:xfrm>
            <a:off x="4571145" y="1029358"/>
            <a:ext cx="1540744" cy="222061"/>
            <a:chOff x="1604682" y="2468432"/>
            <a:chExt cx="941295" cy="168612"/>
          </a:xfrm>
        </p:grpSpPr>
        <p:sp>
          <p:nvSpPr>
            <p:cNvPr id="86" name="Rectangle 85">
              <a:extLst>
                <a:ext uri="{FF2B5EF4-FFF2-40B4-BE49-F238E27FC236}">
                  <a16:creationId xmlns:a16="http://schemas.microsoft.com/office/drawing/2014/main" id="{6D24936D-9F4E-7F45-A51C-AC51E410EFF4}"/>
                </a:ext>
              </a:extLst>
            </p:cNvPr>
            <p:cNvSpPr/>
            <p:nvPr/>
          </p:nvSpPr>
          <p:spPr>
            <a:xfrm>
              <a:off x="1604682" y="2468432"/>
              <a:ext cx="941295" cy="1686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tx1"/>
                  </a:solidFill>
                </a:rPr>
                <a:t>Warehouse</a:t>
              </a:r>
            </a:p>
          </p:txBody>
        </p:sp>
        <p:sp>
          <p:nvSpPr>
            <p:cNvPr id="87" name="Triangle 86">
              <a:extLst>
                <a:ext uri="{FF2B5EF4-FFF2-40B4-BE49-F238E27FC236}">
                  <a16:creationId xmlns:a16="http://schemas.microsoft.com/office/drawing/2014/main" id="{F61CDA6D-EDA3-994C-872A-C502C2901CF9}"/>
                </a:ext>
              </a:extLst>
            </p:cNvPr>
            <p:cNvSpPr/>
            <p:nvPr/>
          </p:nvSpPr>
          <p:spPr>
            <a:xfrm rot="10800000">
              <a:off x="2405335" y="2503023"/>
              <a:ext cx="91716" cy="10067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grpSp>
      <p:grpSp>
        <p:nvGrpSpPr>
          <p:cNvPr id="88" name="Group 87">
            <a:extLst>
              <a:ext uri="{FF2B5EF4-FFF2-40B4-BE49-F238E27FC236}">
                <a16:creationId xmlns:a16="http://schemas.microsoft.com/office/drawing/2014/main" id="{83A48FA2-8CEB-8148-A3A0-03C57F9F2A9D}"/>
              </a:ext>
            </a:extLst>
          </p:cNvPr>
          <p:cNvGrpSpPr/>
          <p:nvPr/>
        </p:nvGrpSpPr>
        <p:grpSpPr>
          <a:xfrm>
            <a:off x="2795624" y="1029360"/>
            <a:ext cx="1540744" cy="222061"/>
            <a:chOff x="1604682" y="2468432"/>
            <a:chExt cx="941295" cy="168612"/>
          </a:xfrm>
        </p:grpSpPr>
        <p:sp>
          <p:nvSpPr>
            <p:cNvPr id="89" name="Rectangle 88">
              <a:extLst>
                <a:ext uri="{FF2B5EF4-FFF2-40B4-BE49-F238E27FC236}">
                  <a16:creationId xmlns:a16="http://schemas.microsoft.com/office/drawing/2014/main" id="{F435F014-C989-A34D-BD2C-97AC28D8922A}"/>
                </a:ext>
              </a:extLst>
            </p:cNvPr>
            <p:cNvSpPr/>
            <p:nvPr/>
          </p:nvSpPr>
          <p:spPr>
            <a:xfrm>
              <a:off x="1604682" y="2468432"/>
              <a:ext cx="941295" cy="1686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tx1"/>
                  </a:solidFill>
                </a:rPr>
                <a:t>STORE NAME</a:t>
              </a:r>
            </a:p>
          </p:txBody>
        </p:sp>
        <p:sp>
          <p:nvSpPr>
            <p:cNvPr id="90" name="Triangle 89">
              <a:extLst>
                <a:ext uri="{FF2B5EF4-FFF2-40B4-BE49-F238E27FC236}">
                  <a16:creationId xmlns:a16="http://schemas.microsoft.com/office/drawing/2014/main" id="{F57F1AFD-9687-2747-891F-EC616FE33803}"/>
                </a:ext>
              </a:extLst>
            </p:cNvPr>
            <p:cNvSpPr/>
            <p:nvPr/>
          </p:nvSpPr>
          <p:spPr>
            <a:xfrm rot="10800000">
              <a:off x="2405335" y="2503023"/>
              <a:ext cx="91716" cy="10067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grpSp>
      <p:sp>
        <p:nvSpPr>
          <p:cNvPr id="91" name="TextBox 90">
            <a:extLst>
              <a:ext uri="{FF2B5EF4-FFF2-40B4-BE49-F238E27FC236}">
                <a16:creationId xmlns:a16="http://schemas.microsoft.com/office/drawing/2014/main" id="{9DFB5747-F798-334A-8F11-18238952E0C0}"/>
              </a:ext>
            </a:extLst>
          </p:cNvPr>
          <p:cNvSpPr txBox="1"/>
          <p:nvPr/>
        </p:nvSpPr>
        <p:spPr>
          <a:xfrm>
            <a:off x="3477497" y="1423110"/>
            <a:ext cx="2950370" cy="307777"/>
          </a:xfrm>
          <a:prstGeom prst="rect">
            <a:avLst/>
          </a:prstGeom>
          <a:solidFill>
            <a:schemeClr val="bg1">
              <a:lumMod val="95000"/>
            </a:schemeClr>
          </a:solidFill>
          <a:ln>
            <a:noFill/>
          </a:ln>
        </p:spPr>
        <p:txBody>
          <a:bodyPr wrap="square" rtlCol="0">
            <a:spAutoFit/>
          </a:bodyPr>
          <a:lstStyle/>
          <a:p>
            <a:pPr algn="ctr"/>
            <a:r>
              <a:rPr lang="en-US" sz="1400" b="1" dirty="0"/>
              <a:t>Send Order to Customer Mobile</a:t>
            </a:r>
          </a:p>
        </p:txBody>
      </p:sp>
      <p:sp>
        <p:nvSpPr>
          <p:cNvPr id="92" name="TextBox 91">
            <a:extLst>
              <a:ext uri="{FF2B5EF4-FFF2-40B4-BE49-F238E27FC236}">
                <a16:creationId xmlns:a16="http://schemas.microsoft.com/office/drawing/2014/main" id="{00F3EAC2-EA62-B144-9D1D-3BFDD80F43D5}"/>
              </a:ext>
            </a:extLst>
          </p:cNvPr>
          <p:cNvSpPr txBox="1"/>
          <p:nvPr/>
        </p:nvSpPr>
        <p:spPr>
          <a:xfrm>
            <a:off x="542587" y="1423110"/>
            <a:ext cx="2932322" cy="307777"/>
          </a:xfrm>
          <a:prstGeom prst="rect">
            <a:avLst/>
          </a:prstGeom>
          <a:noFill/>
          <a:ln>
            <a:solidFill>
              <a:schemeClr val="bg2"/>
            </a:solidFill>
          </a:ln>
        </p:spPr>
        <p:txBody>
          <a:bodyPr wrap="square" rtlCol="0">
            <a:spAutoFit/>
          </a:bodyPr>
          <a:lstStyle/>
          <a:p>
            <a:pPr algn="ctr"/>
            <a:r>
              <a:rPr lang="en-US" sz="1400" b="1" dirty="0"/>
              <a:t>Order Placement</a:t>
            </a:r>
          </a:p>
        </p:txBody>
      </p:sp>
      <p:cxnSp>
        <p:nvCxnSpPr>
          <p:cNvPr id="94" name="Straight Connector 93">
            <a:extLst>
              <a:ext uri="{FF2B5EF4-FFF2-40B4-BE49-F238E27FC236}">
                <a16:creationId xmlns:a16="http://schemas.microsoft.com/office/drawing/2014/main" id="{77A2E231-C538-614A-BECA-24420495E883}"/>
              </a:ext>
            </a:extLst>
          </p:cNvPr>
          <p:cNvCxnSpPr>
            <a:cxnSpLocks/>
          </p:cNvCxnSpPr>
          <p:nvPr/>
        </p:nvCxnSpPr>
        <p:spPr>
          <a:xfrm>
            <a:off x="467806" y="1722625"/>
            <a:ext cx="300710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AF972D0D-CF4D-6B4F-BBFE-A6FC0EFD2494}"/>
              </a:ext>
            </a:extLst>
          </p:cNvPr>
          <p:cNvPicPr>
            <a:picLocks noChangeAspect="1"/>
          </p:cNvPicPr>
          <p:nvPr/>
        </p:nvPicPr>
        <p:blipFill rotWithShape="1">
          <a:blip r:embed="rId5"/>
          <a:srcRect t="17943" r="80657" b="22177"/>
          <a:stretch/>
        </p:blipFill>
        <p:spPr>
          <a:xfrm>
            <a:off x="564648" y="368583"/>
            <a:ext cx="641852" cy="503038"/>
          </a:xfrm>
          <a:prstGeom prst="rect">
            <a:avLst/>
          </a:prstGeom>
        </p:spPr>
      </p:pic>
      <p:sp>
        <p:nvSpPr>
          <p:cNvPr id="9" name="TextBox 8">
            <a:extLst>
              <a:ext uri="{FF2B5EF4-FFF2-40B4-BE49-F238E27FC236}">
                <a16:creationId xmlns:a16="http://schemas.microsoft.com/office/drawing/2014/main" id="{35159CF9-737D-1C4F-9E66-EF27E249654A}"/>
              </a:ext>
            </a:extLst>
          </p:cNvPr>
          <p:cNvSpPr txBox="1"/>
          <p:nvPr/>
        </p:nvSpPr>
        <p:spPr>
          <a:xfrm>
            <a:off x="2446202" y="425818"/>
            <a:ext cx="2051652" cy="461665"/>
          </a:xfrm>
          <a:prstGeom prst="rect">
            <a:avLst/>
          </a:prstGeom>
          <a:noFill/>
        </p:spPr>
        <p:txBody>
          <a:bodyPr wrap="none" rtlCol="0">
            <a:spAutoFit/>
          </a:bodyPr>
          <a:lstStyle/>
          <a:p>
            <a:r>
              <a:rPr lang="en-US" sz="2400" b="1" dirty="0"/>
              <a:t>Delivery Order</a:t>
            </a:r>
          </a:p>
        </p:txBody>
      </p:sp>
      <p:cxnSp>
        <p:nvCxnSpPr>
          <p:cNvPr id="97" name="Straight Arrow Connector 96">
            <a:extLst>
              <a:ext uri="{FF2B5EF4-FFF2-40B4-BE49-F238E27FC236}">
                <a16:creationId xmlns:a16="http://schemas.microsoft.com/office/drawing/2014/main" id="{2A850451-20CE-B647-B0EC-A8979B0BDDB2}"/>
              </a:ext>
            </a:extLst>
          </p:cNvPr>
          <p:cNvCxnSpPr>
            <a:cxnSpLocks/>
            <a:endCxn id="99" idx="1"/>
          </p:cNvCxnSpPr>
          <p:nvPr/>
        </p:nvCxnSpPr>
        <p:spPr>
          <a:xfrm>
            <a:off x="3474909" y="4487374"/>
            <a:ext cx="3316907" cy="462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EEB31BF2-B56E-5B4E-8A43-BFCE320DFA1A}"/>
              </a:ext>
            </a:extLst>
          </p:cNvPr>
          <p:cNvCxnSpPr>
            <a:cxnSpLocks/>
            <a:endCxn id="100" idx="1"/>
          </p:cNvCxnSpPr>
          <p:nvPr/>
        </p:nvCxnSpPr>
        <p:spPr>
          <a:xfrm>
            <a:off x="3898900" y="5363202"/>
            <a:ext cx="2892916" cy="590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7B5AE215-F072-864B-89CB-429ADADDCB40}"/>
              </a:ext>
            </a:extLst>
          </p:cNvPr>
          <p:cNvSpPr txBox="1"/>
          <p:nvPr/>
        </p:nvSpPr>
        <p:spPr>
          <a:xfrm>
            <a:off x="6791816" y="4349451"/>
            <a:ext cx="5237780" cy="1200329"/>
          </a:xfrm>
          <a:prstGeom prst="rect">
            <a:avLst/>
          </a:prstGeom>
          <a:noFill/>
        </p:spPr>
        <p:txBody>
          <a:bodyPr wrap="square" rtlCol="0">
            <a:spAutoFit/>
          </a:bodyPr>
          <a:lstStyle/>
          <a:p>
            <a:r>
              <a:rPr lang="en-US" b="1" dirty="0"/>
              <a:t>Order Specifications:</a:t>
            </a:r>
          </a:p>
          <a:p>
            <a:r>
              <a:rPr lang="en-US" dirty="0"/>
              <a:t>These are product attributes that we can define from the admin side: Catalog &gt; Attributes &gt; Product Attributes.</a:t>
            </a:r>
          </a:p>
        </p:txBody>
      </p:sp>
      <p:sp>
        <p:nvSpPr>
          <p:cNvPr id="100" name="TextBox 99">
            <a:extLst>
              <a:ext uri="{FF2B5EF4-FFF2-40B4-BE49-F238E27FC236}">
                <a16:creationId xmlns:a16="http://schemas.microsoft.com/office/drawing/2014/main" id="{2885DC56-1FAC-A54F-8639-499013216EEE}"/>
              </a:ext>
            </a:extLst>
          </p:cNvPr>
          <p:cNvSpPr txBox="1"/>
          <p:nvPr/>
        </p:nvSpPr>
        <p:spPr>
          <a:xfrm>
            <a:off x="6791816" y="5353687"/>
            <a:ext cx="5237780" cy="1200329"/>
          </a:xfrm>
          <a:prstGeom prst="rect">
            <a:avLst/>
          </a:prstGeom>
          <a:noFill/>
        </p:spPr>
        <p:txBody>
          <a:bodyPr wrap="square" rtlCol="0">
            <a:spAutoFit/>
          </a:bodyPr>
          <a:lstStyle/>
          <a:p>
            <a:r>
              <a:rPr lang="en-US" b="1" dirty="0"/>
              <a:t>Delivery Specifications:</a:t>
            </a:r>
          </a:p>
          <a:p>
            <a:r>
              <a:rPr lang="en-US" dirty="0"/>
              <a:t>These are checkout attributes that we can define from the admin side: Catalog &gt; Attributes &gt; Checkout Attributes.</a:t>
            </a:r>
          </a:p>
        </p:txBody>
      </p:sp>
      <p:sp>
        <p:nvSpPr>
          <p:cNvPr id="106" name="TextBox 105">
            <a:extLst>
              <a:ext uri="{FF2B5EF4-FFF2-40B4-BE49-F238E27FC236}">
                <a16:creationId xmlns:a16="http://schemas.microsoft.com/office/drawing/2014/main" id="{2C2E4A22-04F3-F24C-A3B2-81DE01031724}"/>
              </a:ext>
            </a:extLst>
          </p:cNvPr>
          <p:cNvSpPr txBox="1"/>
          <p:nvPr/>
        </p:nvSpPr>
        <p:spPr>
          <a:xfrm>
            <a:off x="6791816" y="2562227"/>
            <a:ext cx="5237780" cy="1477328"/>
          </a:xfrm>
          <a:prstGeom prst="rect">
            <a:avLst/>
          </a:prstGeom>
          <a:noFill/>
        </p:spPr>
        <p:txBody>
          <a:bodyPr wrap="square" rtlCol="0">
            <a:spAutoFit/>
          </a:bodyPr>
          <a:lstStyle/>
          <a:p>
            <a:r>
              <a:rPr lang="en-US" b="1" dirty="0"/>
              <a:t>Customer Details:</a:t>
            </a:r>
          </a:p>
          <a:p>
            <a:r>
              <a:rPr lang="en-US" dirty="0"/>
              <a:t>This detail is saved in customer table as a guest customer. All these fields are those one that are allowed in “configuration &gt; Settings &gt; Customer settings &gt; Address form fields”.</a:t>
            </a:r>
          </a:p>
        </p:txBody>
      </p:sp>
      <p:sp>
        <p:nvSpPr>
          <p:cNvPr id="78" name="TextBox 77">
            <a:extLst>
              <a:ext uri="{FF2B5EF4-FFF2-40B4-BE49-F238E27FC236}">
                <a16:creationId xmlns:a16="http://schemas.microsoft.com/office/drawing/2014/main" id="{824DAA70-71CA-5347-96E9-7CADBF00FD1D}"/>
              </a:ext>
            </a:extLst>
          </p:cNvPr>
          <p:cNvSpPr txBox="1"/>
          <p:nvPr/>
        </p:nvSpPr>
        <p:spPr>
          <a:xfrm>
            <a:off x="3507259" y="6452809"/>
            <a:ext cx="2686099" cy="307777"/>
          </a:xfrm>
          <a:prstGeom prst="rect">
            <a:avLst/>
          </a:prstGeom>
          <a:solidFill>
            <a:srgbClr val="00B050"/>
          </a:solidFill>
          <a:ln>
            <a:solidFill>
              <a:schemeClr val="bg2"/>
            </a:solidFill>
          </a:ln>
        </p:spPr>
        <p:txBody>
          <a:bodyPr wrap="square" rtlCol="0">
            <a:spAutoFit/>
          </a:bodyPr>
          <a:lstStyle/>
          <a:p>
            <a:pPr algn="ctr"/>
            <a:r>
              <a:rPr lang="en-US" sz="1400" b="1" dirty="0">
                <a:solidFill>
                  <a:schemeClr val="bg1"/>
                </a:solidFill>
              </a:rPr>
              <a:t>Calculate Charges</a:t>
            </a:r>
          </a:p>
        </p:txBody>
      </p:sp>
      <p:sp>
        <p:nvSpPr>
          <p:cNvPr id="79" name="TextBox 78">
            <a:extLst>
              <a:ext uri="{FF2B5EF4-FFF2-40B4-BE49-F238E27FC236}">
                <a16:creationId xmlns:a16="http://schemas.microsoft.com/office/drawing/2014/main" id="{586E448E-A48B-8D41-B55A-BF647C93A3AB}"/>
              </a:ext>
            </a:extLst>
          </p:cNvPr>
          <p:cNvSpPr txBox="1"/>
          <p:nvPr/>
        </p:nvSpPr>
        <p:spPr>
          <a:xfrm>
            <a:off x="1699442" y="1808360"/>
            <a:ext cx="2636926" cy="369332"/>
          </a:xfrm>
          <a:prstGeom prst="rect">
            <a:avLst/>
          </a:prstGeom>
          <a:solidFill>
            <a:schemeClr val="bg1"/>
          </a:solidFill>
          <a:ln>
            <a:solidFill>
              <a:schemeClr val="bg2"/>
            </a:solidFill>
          </a:ln>
        </p:spPr>
        <p:txBody>
          <a:bodyPr wrap="square" rtlCol="0" anchor="ctr">
            <a:spAutoFit/>
          </a:bodyPr>
          <a:lstStyle/>
          <a:p>
            <a:pPr algn="ctr"/>
            <a:r>
              <a:rPr lang="en-US" dirty="0">
                <a:solidFill>
                  <a:schemeClr val="bg1">
                    <a:lumMod val="75000"/>
                  </a:schemeClr>
                </a:solidFill>
              </a:rPr>
              <a:t>Search Name/Mobile</a:t>
            </a:r>
          </a:p>
        </p:txBody>
      </p:sp>
      <p:sp>
        <p:nvSpPr>
          <p:cNvPr id="80" name="TextBox 79">
            <a:extLst>
              <a:ext uri="{FF2B5EF4-FFF2-40B4-BE49-F238E27FC236}">
                <a16:creationId xmlns:a16="http://schemas.microsoft.com/office/drawing/2014/main" id="{6C8D1452-2389-8943-AC5A-1FC0A49F6FAC}"/>
              </a:ext>
            </a:extLst>
          </p:cNvPr>
          <p:cNvSpPr txBox="1"/>
          <p:nvPr/>
        </p:nvSpPr>
        <p:spPr>
          <a:xfrm>
            <a:off x="4482167" y="1813629"/>
            <a:ext cx="1711191" cy="369332"/>
          </a:xfrm>
          <a:prstGeom prst="rect">
            <a:avLst/>
          </a:prstGeom>
          <a:solidFill>
            <a:srgbClr val="FF0000"/>
          </a:solidFill>
          <a:ln>
            <a:solidFill>
              <a:schemeClr val="bg2"/>
            </a:solidFill>
          </a:ln>
        </p:spPr>
        <p:txBody>
          <a:bodyPr wrap="square" rtlCol="0">
            <a:spAutoFit/>
          </a:bodyPr>
          <a:lstStyle/>
          <a:p>
            <a:pPr algn="ctr"/>
            <a:r>
              <a:rPr lang="en-US" b="1" dirty="0">
                <a:solidFill>
                  <a:schemeClr val="bg1"/>
                </a:solidFill>
              </a:rPr>
              <a:t>Search</a:t>
            </a:r>
          </a:p>
        </p:txBody>
      </p:sp>
      <p:sp>
        <p:nvSpPr>
          <p:cNvPr id="3" name="Rectangle 2">
            <a:extLst>
              <a:ext uri="{FF2B5EF4-FFF2-40B4-BE49-F238E27FC236}">
                <a16:creationId xmlns:a16="http://schemas.microsoft.com/office/drawing/2014/main" id="{582C0D9D-8ACD-BF40-97C5-2F4A0B04C4BD}"/>
              </a:ext>
            </a:extLst>
          </p:cNvPr>
          <p:cNvSpPr/>
          <p:nvPr/>
        </p:nvSpPr>
        <p:spPr>
          <a:xfrm>
            <a:off x="8077815" y="541724"/>
            <a:ext cx="3951781" cy="923330"/>
          </a:xfrm>
          <a:prstGeom prst="rect">
            <a:avLst/>
          </a:prstGeom>
        </p:spPr>
        <p:txBody>
          <a:bodyPr wrap="square">
            <a:spAutoFit/>
          </a:bodyPr>
          <a:lstStyle/>
          <a:p>
            <a:r>
              <a:rPr lang="en-US" dirty="0"/>
              <a:t>Once live order is clicked, it will open a URL as:</a:t>
            </a:r>
          </a:p>
          <a:p>
            <a:r>
              <a:rPr lang="en-US" dirty="0"/>
              <a:t>https://[Store URL]/admin/</a:t>
            </a:r>
            <a:r>
              <a:rPr lang="en-US" dirty="0" err="1"/>
              <a:t>smartorder</a:t>
            </a:r>
            <a:endParaRPr lang="en-US" dirty="0"/>
          </a:p>
        </p:txBody>
      </p:sp>
      <p:cxnSp>
        <p:nvCxnSpPr>
          <p:cNvPr id="5" name="Straight Arrow Connector 4">
            <a:extLst>
              <a:ext uri="{FF2B5EF4-FFF2-40B4-BE49-F238E27FC236}">
                <a16:creationId xmlns:a16="http://schemas.microsoft.com/office/drawing/2014/main" id="{62131AA9-2389-8848-B7C1-D58C37590F02}"/>
              </a:ext>
            </a:extLst>
          </p:cNvPr>
          <p:cNvCxnSpPr>
            <a:cxnSpLocks/>
            <a:endCxn id="3" idx="1"/>
          </p:cNvCxnSpPr>
          <p:nvPr/>
        </p:nvCxnSpPr>
        <p:spPr>
          <a:xfrm>
            <a:off x="6347295" y="515007"/>
            <a:ext cx="1730520" cy="488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D8B7FC49-36D9-494A-B7F3-C71620F4A935}"/>
              </a:ext>
            </a:extLst>
          </p:cNvPr>
          <p:cNvGrpSpPr/>
          <p:nvPr/>
        </p:nvGrpSpPr>
        <p:grpSpPr>
          <a:xfrm>
            <a:off x="4824248" y="420299"/>
            <a:ext cx="1603619" cy="408623"/>
            <a:chOff x="4824248" y="420299"/>
            <a:chExt cx="1603619" cy="408623"/>
          </a:xfrm>
        </p:grpSpPr>
        <p:sp>
          <p:nvSpPr>
            <p:cNvPr id="51" name="TextBox 50">
              <a:extLst>
                <a:ext uri="{FF2B5EF4-FFF2-40B4-BE49-F238E27FC236}">
                  <a16:creationId xmlns:a16="http://schemas.microsoft.com/office/drawing/2014/main" id="{3F328CC6-7A49-4A4D-A586-D0E17B29291C}"/>
                </a:ext>
              </a:extLst>
            </p:cNvPr>
            <p:cNvSpPr txBox="1"/>
            <p:nvPr/>
          </p:nvSpPr>
          <p:spPr>
            <a:xfrm>
              <a:off x="4824248" y="420299"/>
              <a:ext cx="1603619" cy="408623"/>
            </a:xfrm>
            <a:prstGeom prst="roundRect">
              <a:avLst/>
            </a:prstGeom>
            <a:solidFill>
              <a:schemeClr val="bg1"/>
            </a:solidFill>
            <a:ln w="38100">
              <a:solidFill>
                <a:schemeClr val="bg1">
                  <a:lumMod val="85000"/>
                </a:schemeClr>
              </a:solidFill>
            </a:ln>
            <a:effectLst>
              <a:softEdge rad="31750"/>
            </a:effectLst>
          </p:spPr>
          <p:txBody>
            <a:bodyPr wrap="square" rtlCol="0">
              <a:spAutoFit/>
            </a:bodyPr>
            <a:lstStyle/>
            <a:p>
              <a:r>
                <a:rPr lang="en-US" b="1" dirty="0">
                  <a:solidFill>
                    <a:schemeClr val="tx1">
                      <a:lumMod val="85000"/>
                      <a:lumOff val="15000"/>
                    </a:schemeClr>
                  </a:solidFill>
                </a:rPr>
                <a:t>Live Orders </a:t>
              </a:r>
            </a:p>
          </p:txBody>
        </p:sp>
        <p:pic>
          <p:nvPicPr>
            <p:cNvPr id="7" name="Picture 6">
              <a:extLst>
                <a:ext uri="{FF2B5EF4-FFF2-40B4-BE49-F238E27FC236}">
                  <a16:creationId xmlns:a16="http://schemas.microsoft.com/office/drawing/2014/main" id="{BE0313E7-D6A4-A44F-958A-84DE0B46B4B8}"/>
                </a:ext>
              </a:extLst>
            </p:cNvPr>
            <p:cNvPicPr>
              <a:picLocks noChangeAspect="1"/>
            </p:cNvPicPr>
            <p:nvPr/>
          </p:nvPicPr>
          <p:blipFill>
            <a:blip r:embed="rId6"/>
            <a:stretch>
              <a:fillRect/>
            </a:stretch>
          </p:blipFill>
          <p:spPr>
            <a:xfrm>
              <a:off x="6066101" y="477111"/>
              <a:ext cx="287868" cy="287868"/>
            </a:xfrm>
            <a:prstGeom prst="rect">
              <a:avLst/>
            </a:prstGeom>
          </p:spPr>
        </p:pic>
      </p:grpSp>
    </p:spTree>
    <p:extLst>
      <p:ext uri="{BB962C8B-B14F-4D97-AF65-F5344CB8AC3E}">
        <p14:creationId xmlns:p14="http://schemas.microsoft.com/office/powerpoint/2010/main" val="3821282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521254AE-0345-7D49-93A9-6C30B4CF935B}"/>
              </a:ext>
            </a:extLst>
          </p:cNvPr>
          <p:cNvSpPr/>
          <p:nvPr/>
        </p:nvSpPr>
        <p:spPr>
          <a:xfrm>
            <a:off x="1909991" y="0"/>
            <a:ext cx="3249159" cy="369332"/>
          </a:xfrm>
          <a:prstGeom prst="rect">
            <a:avLst/>
          </a:prstGeom>
        </p:spPr>
        <p:txBody>
          <a:bodyPr wrap="none">
            <a:spAutoFit/>
          </a:bodyPr>
          <a:lstStyle/>
          <a:p>
            <a:r>
              <a:rPr lang="en-CA" dirty="0">
                <a:solidFill>
                  <a:srgbClr val="000000"/>
                </a:solidFill>
                <a:latin typeface="Open Sans"/>
              </a:rPr>
              <a:t>Make</a:t>
            </a:r>
            <a:r>
              <a:rPr lang="en-CA" b="0" i="0" dirty="0">
                <a:solidFill>
                  <a:srgbClr val="000000"/>
                </a:solidFill>
                <a:effectLst/>
                <a:latin typeface="Open Sans"/>
              </a:rPr>
              <a:t> a Customer Delivery Order</a:t>
            </a:r>
          </a:p>
        </p:txBody>
      </p:sp>
      <p:sp>
        <p:nvSpPr>
          <p:cNvPr id="67" name="Rectangle 66">
            <a:extLst>
              <a:ext uri="{FF2B5EF4-FFF2-40B4-BE49-F238E27FC236}">
                <a16:creationId xmlns:a16="http://schemas.microsoft.com/office/drawing/2014/main" id="{65E20D11-ECF7-7E44-A9FE-577261A1B1B7}"/>
              </a:ext>
            </a:extLst>
          </p:cNvPr>
          <p:cNvSpPr/>
          <p:nvPr/>
        </p:nvSpPr>
        <p:spPr>
          <a:xfrm>
            <a:off x="456947" y="321128"/>
            <a:ext cx="6030163" cy="65368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FE799B78-BEFA-AF4F-BD3C-B59DA6B715A6}"/>
              </a:ext>
            </a:extLst>
          </p:cNvPr>
          <p:cNvGrpSpPr/>
          <p:nvPr/>
        </p:nvGrpSpPr>
        <p:grpSpPr>
          <a:xfrm>
            <a:off x="442161" y="2188376"/>
            <a:ext cx="5985706" cy="1811141"/>
            <a:chOff x="4088825" y="3764133"/>
            <a:chExt cx="5985706" cy="1811141"/>
          </a:xfrm>
        </p:grpSpPr>
        <p:sp>
          <p:nvSpPr>
            <p:cNvPr id="25" name="Rectangle 24">
              <a:extLst>
                <a:ext uri="{FF2B5EF4-FFF2-40B4-BE49-F238E27FC236}">
                  <a16:creationId xmlns:a16="http://schemas.microsoft.com/office/drawing/2014/main" id="{85CF857C-2FE1-834B-9730-FC4CFA9EF3AA}"/>
                </a:ext>
              </a:extLst>
            </p:cNvPr>
            <p:cNvSpPr/>
            <p:nvPr/>
          </p:nvSpPr>
          <p:spPr>
            <a:xfrm>
              <a:off x="4174027" y="4093558"/>
              <a:ext cx="5889992" cy="1481716"/>
            </a:xfrm>
            <a:prstGeom prst="rect">
              <a:avLst/>
            </a:prstGeom>
            <a:solidFill>
              <a:srgbClr val="F8F8F7"/>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8" name="Rectangle 27">
              <a:extLst>
                <a:ext uri="{FF2B5EF4-FFF2-40B4-BE49-F238E27FC236}">
                  <a16:creationId xmlns:a16="http://schemas.microsoft.com/office/drawing/2014/main" id="{0B0763F9-CD94-0D4B-8F9B-B3F9B19545CB}"/>
                </a:ext>
              </a:extLst>
            </p:cNvPr>
            <p:cNvSpPr/>
            <p:nvPr/>
          </p:nvSpPr>
          <p:spPr>
            <a:xfrm>
              <a:off x="4088825" y="3764133"/>
              <a:ext cx="1251176" cy="276999"/>
            </a:xfrm>
            <a:prstGeom prst="rect">
              <a:avLst/>
            </a:prstGeom>
          </p:spPr>
          <p:txBody>
            <a:bodyPr wrap="none">
              <a:spAutoFit/>
            </a:bodyPr>
            <a:lstStyle/>
            <a:p>
              <a:r>
                <a:rPr lang="en-US" sz="1200" dirty="0"/>
                <a:t>Customer Details</a:t>
              </a:r>
            </a:p>
          </p:txBody>
        </p:sp>
        <p:cxnSp>
          <p:nvCxnSpPr>
            <p:cNvPr id="29" name="Straight Connector 28">
              <a:extLst>
                <a:ext uri="{FF2B5EF4-FFF2-40B4-BE49-F238E27FC236}">
                  <a16:creationId xmlns:a16="http://schemas.microsoft.com/office/drawing/2014/main" id="{AF142FAD-22BB-DD49-8AB4-9D00F5C91F7E}"/>
                </a:ext>
              </a:extLst>
            </p:cNvPr>
            <p:cNvCxnSpPr>
              <a:cxnSpLocks/>
            </p:cNvCxnSpPr>
            <p:nvPr/>
          </p:nvCxnSpPr>
          <p:spPr>
            <a:xfrm>
              <a:off x="4156510" y="4023301"/>
              <a:ext cx="5918021" cy="1470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DAE07BD5-389D-9042-833B-AFD4FCFDB8BF}"/>
              </a:ext>
            </a:extLst>
          </p:cNvPr>
          <p:cNvGrpSpPr/>
          <p:nvPr/>
        </p:nvGrpSpPr>
        <p:grpSpPr>
          <a:xfrm>
            <a:off x="442161" y="3996681"/>
            <a:ext cx="4059229" cy="2336544"/>
            <a:chOff x="442161" y="3967973"/>
            <a:chExt cx="4059229" cy="2336544"/>
          </a:xfrm>
        </p:grpSpPr>
        <p:sp>
          <p:nvSpPr>
            <p:cNvPr id="101" name="Rectangle 100">
              <a:extLst>
                <a:ext uri="{FF2B5EF4-FFF2-40B4-BE49-F238E27FC236}">
                  <a16:creationId xmlns:a16="http://schemas.microsoft.com/office/drawing/2014/main" id="{02D5D01B-4EEA-3944-B98A-075744514B67}"/>
                </a:ext>
              </a:extLst>
            </p:cNvPr>
            <p:cNvSpPr/>
            <p:nvPr/>
          </p:nvSpPr>
          <p:spPr>
            <a:xfrm>
              <a:off x="518523" y="5389649"/>
              <a:ext cx="3982867" cy="914868"/>
            </a:xfrm>
            <a:prstGeom prst="rect">
              <a:avLst/>
            </a:prstGeom>
            <a:solidFill>
              <a:srgbClr val="F8F8F7"/>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r>
                <a:rPr lang="en-US" sz="1200" dirty="0">
                  <a:solidFill>
                    <a:schemeClr val="tx1"/>
                  </a:solidFill>
                </a:rPr>
                <a:t>TIP AMOUNT:</a:t>
              </a:r>
            </a:p>
            <a:p>
              <a:pPr>
                <a:lnSpc>
                  <a:spcPct val="150000"/>
                </a:lnSpc>
              </a:pPr>
              <a:r>
                <a:rPr lang="en-US" sz="1200" dirty="0">
                  <a:solidFill>
                    <a:schemeClr val="tx1"/>
                  </a:solidFill>
                </a:rPr>
                <a:t>Delivery Instruction: </a:t>
              </a:r>
            </a:p>
          </p:txBody>
        </p:sp>
        <p:sp>
          <p:nvSpPr>
            <p:cNvPr id="102" name="Rectangle 101">
              <a:extLst>
                <a:ext uri="{FF2B5EF4-FFF2-40B4-BE49-F238E27FC236}">
                  <a16:creationId xmlns:a16="http://schemas.microsoft.com/office/drawing/2014/main" id="{BC616886-7449-CA4F-BBF9-6E759C9926D0}"/>
                </a:ext>
              </a:extLst>
            </p:cNvPr>
            <p:cNvSpPr/>
            <p:nvPr/>
          </p:nvSpPr>
          <p:spPr>
            <a:xfrm>
              <a:off x="442161" y="4813472"/>
              <a:ext cx="184731" cy="276999"/>
            </a:xfrm>
            <a:prstGeom prst="rect">
              <a:avLst/>
            </a:prstGeom>
          </p:spPr>
          <p:txBody>
            <a:bodyPr wrap="none">
              <a:spAutoFit/>
            </a:bodyPr>
            <a:lstStyle/>
            <a:p>
              <a:endParaRPr lang="en-US" sz="1200" dirty="0"/>
            </a:p>
          </p:txBody>
        </p:sp>
        <p:cxnSp>
          <p:nvCxnSpPr>
            <p:cNvPr id="103" name="Straight Connector 102">
              <a:extLst>
                <a:ext uri="{FF2B5EF4-FFF2-40B4-BE49-F238E27FC236}">
                  <a16:creationId xmlns:a16="http://schemas.microsoft.com/office/drawing/2014/main" id="{A1EA36F2-3BD8-F344-AA90-9CD48A869BD2}"/>
                </a:ext>
              </a:extLst>
            </p:cNvPr>
            <p:cNvCxnSpPr>
              <a:cxnSpLocks/>
            </p:cNvCxnSpPr>
            <p:nvPr/>
          </p:nvCxnSpPr>
          <p:spPr>
            <a:xfrm>
              <a:off x="518523" y="5326915"/>
              <a:ext cx="398286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4" name="Rectangle 103">
              <a:extLst>
                <a:ext uri="{FF2B5EF4-FFF2-40B4-BE49-F238E27FC236}">
                  <a16:creationId xmlns:a16="http://schemas.microsoft.com/office/drawing/2014/main" id="{A59239B7-259D-E741-9340-BDE1A3EF8FC8}"/>
                </a:ext>
              </a:extLst>
            </p:cNvPr>
            <p:cNvSpPr/>
            <p:nvPr/>
          </p:nvSpPr>
          <p:spPr>
            <a:xfrm>
              <a:off x="442161" y="5099886"/>
              <a:ext cx="1585499" cy="276999"/>
            </a:xfrm>
            <a:prstGeom prst="rect">
              <a:avLst/>
            </a:prstGeom>
          </p:spPr>
          <p:txBody>
            <a:bodyPr wrap="none">
              <a:spAutoFit/>
            </a:bodyPr>
            <a:lstStyle/>
            <a:p>
              <a:r>
                <a:rPr lang="en-US" sz="1200" dirty="0"/>
                <a:t>Delivery Specifications</a:t>
              </a:r>
            </a:p>
          </p:txBody>
        </p:sp>
        <p:grpSp>
          <p:nvGrpSpPr>
            <p:cNvPr id="19" name="Group 18">
              <a:extLst>
                <a:ext uri="{FF2B5EF4-FFF2-40B4-BE49-F238E27FC236}">
                  <a16:creationId xmlns:a16="http://schemas.microsoft.com/office/drawing/2014/main" id="{DB6FF947-D7B1-6942-AF0E-6B86899814F7}"/>
                </a:ext>
              </a:extLst>
            </p:cNvPr>
            <p:cNvGrpSpPr/>
            <p:nvPr/>
          </p:nvGrpSpPr>
          <p:grpSpPr>
            <a:xfrm>
              <a:off x="442161" y="3967973"/>
              <a:ext cx="4059229" cy="1119149"/>
              <a:chOff x="442161" y="3967973"/>
              <a:chExt cx="4059229" cy="1119149"/>
            </a:xfrm>
          </p:grpSpPr>
          <p:grpSp>
            <p:nvGrpSpPr>
              <p:cNvPr id="69" name="Group 68">
                <a:extLst>
                  <a:ext uri="{FF2B5EF4-FFF2-40B4-BE49-F238E27FC236}">
                    <a16:creationId xmlns:a16="http://schemas.microsoft.com/office/drawing/2014/main" id="{A21EB3A0-BCA8-8141-89FB-4C22B4EC1A08}"/>
                  </a:ext>
                </a:extLst>
              </p:cNvPr>
              <p:cNvGrpSpPr/>
              <p:nvPr/>
            </p:nvGrpSpPr>
            <p:grpSpPr>
              <a:xfrm>
                <a:off x="442161" y="3996452"/>
                <a:ext cx="4059229" cy="1090670"/>
                <a:chOff x="4090609" y="492148"/>
                <a:chExt cx="4059229" cy="1090670"/>
              </a:xfrm>
            </p:grpSpPr>
            <p:grpSp>
              <p:nvGrpSpPr>
                <p:cNvPr id="72" name="Group 71">
                  <a:extLst>
                    <a:ext uri="{FF2B5EF4-FFF2-40B4-BE49-F238E27FC236}">
                      <a16:creationId xmlns:a16="http://schemas.microsoft.com/office/drawing/2014/main" id="{24E157E2-27F2-B64C-A769-0BDDC299CFE3}"/>
                    </a:ext>
                  </a:extLst>
                </p:cNvPr>
                <p:cNvGrpSpPr/>
                <p:nvPr/>
              </p:nvGrpSpPr>
              <p:grpSpPr>
                <a:xfrm>
                  <a:off x="4090609" y="492148"/>
                  <a:ext cx="4059229" cy="1090670"/>
                  <a:chOff x="4090609" y="492148"/>
                  <a:chExt cx="4059229" cy="1090670"/>
                </a:xfrm>
              </p:grpSpPr>
              <p:sp>
                <p:nvSpPr>
                  <p:cNvPr id="76" name="Rectangle 75">
                    <a:extLst>
                      <a:ext uri="{FF2B5EF4-FFF2-40B4-BE49-F238E27FC236}">
                        <a16:creationId xmlns:a16="http://schemas.microsoft.com/office/drawing/2014/main" id="{153C1E0C-CC07-1F4E-9A63-7E6F3B6D0864}"/>
                      </a:ext>
                    </a:extLst>
                  </p:cNvPr>
                  <p:cNvSpPr/>
                  <p:nvPr/>
                </p:nvSpPr>
                <p:spPr>
                  <a:xfrm>
                    <a:off x="4166971" y="775641"/>
                    <a:ext cx="3982867" cy="807177"/>
                  </a:xfrm>
                  <a:prstGeom prst="rect">
                    <a:avLst/>
                  </a:prstGeom>
                  <a:solidFill>
                    <a:srgbClr val="F8F8F7"/>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r>
                      <a:rPr lang="en-US" sz="1200" dirty="0">
                        <a:solidFill>
                          <a:schemeClr val="tx1"/>
                        </a:solidFill>
                      </a:rPr>
                      <a:t>Total Order Cost:</a:t>
                    </a:r>
                  </a:p>
                  <a:p>
                    <a:pPr>
                      <a:lnSpc>
                        <a:spcPct val="150000"/>
                      </a:lnSpc>
                    </a:pPr>
                    <a:r>
                      <a:rPr lang="en-US" sz="1200" dirty="0">
                        <a:solidFill>
                          <a:schemeClr val="tx1"/>
                        </a:solidFill>
                      </a:rPr>
                      <a:t>Order details:</a:t>
                    </a:r>
                  </a:p>
                </p:txBody>
              </p:sp>
              <p:sp>
                <p:nvSpPr>
                  <p:cNvPr id="75" name="Rectangle 74">
                    <a:extLst>
                      <a:ext uri="{FF2B5EF4-FFF2-40B4-BE49-F238E27FC236}">
                        <a16:creationId xmlns:a16="http://schemas.microsoft.com/office/drawing/2014/main" id="{16C5B5D5-3E9A-D742-816E-2B77A8FDA318}"/>
                      </a:ext>
                    </a:extLst>
                  </p:cNvPr>
                  <p:cNvSpPr/>
                  <p:nvPr/>
                </p:nvSpPr>
                <p:spPr>
                  <a:xfrm>
                    <a:off x="4090609" y="492148"/>
                    <a:ext cx="184731" cy="276999"/>
                  </a:xfrm>
                  <a:prstGeom prst="rect">
                    <a:avLst/>
                  </a:prstGeom>
                </p:spPr>
                <p:txBody>
                  <a:bodyPr wrap="none">
                    <a:spAutoFit/>
                  </a:bodyPr>
                  <a:lstStyle/>
                  <a:p>
                    <a:endParaRPr lang="en-US" sz="1200" dirty="0"/>
                  </a:p>
                </p:txBody>
              </p:sp>
            </p:grpSp>
            <p:cxnSp>
              <p:nvCxnSpPr>
                <p:cNvPr id="73" name="Straight Connector 72">
                  <a:extLst>
                    <a:ext uri="{FF2B5EF4-FFF2-40B4-BE49-F238E27FC236}">
                      <a16:creationId xmlns:a16="http://schemas.microsoft.com/office/drawing/2014/main" id="{B401EC9D-212C-5F45-AFC0-CE8A2F472311}"/>
                    </a:ext>
                  </a:extLst>
                </p:cNvPr>
                <p:cNvCxnSpPr>
                  <a:cxnSpLocks/>
                </p:cNvCxnSpPr>
                <p:nvPr/>
              </p:nvCxnSpPr>
              <p:spPr>
                <a:xfrm>
                  <a:off x="4166971" y="706298"/>
                  <a:ext cx="398286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105" name="Rectangle 104">
                <a:extLst>
                  <a:ext uri="{FF2B5EF4-FFF2-40B4-BE49-F238E27FC236}">
                    <a16:creationId xmlns:a16="http://schemas.microsoft.com/office/drawing/2014/main" id="{AE76A885-A690-0B4A-A3F6-0277E5851220}"/>
                  </a:ext>
                </a:extLst>
              </p:cNvPr>
              <p:cNvSpPr/>
              <p:nvPr/>
            </p:nvSpPr>
            <p:spPr>
              <a:xfrm>
                <a:off x="442161" y="3967973"/>
                <a:ext cx="1439818" cy="276999"/>
              </a:xfrm>
              <a:prstGeom prst="rect">
                <a:avLst/>
              </a:prstGeom>
            </p:spPr>
            <p:txBody>
              <a:bodyPr wrap="none">
                <a:spAutoFit/>
              </a:bodyPr>
              <a:lstStyle/>
              <a:p>
                <a:r>
                  <a:rPr lang="en-US" sz="1200" dirty="0"/>
                  <a:t>Order Specifications</a:t>
                </a:r>
              </a:p>
            </p:txBody>
          </p:sp>
        </p:grpSp>
      </p:grpSp>
      <p:pic>
        <p:nvPicPr>
          <p:cNvPr id="14" name="Picture 13">
            <a:extLst>
              <a:ext uri="{FF2B5EF4-FFF2-40B4-BE49-F238E27FC236}">
                <a16:creationId xmlns:a16="http://schemas.microsoft.com/office/drawing/2014/main" id="{C5F6023B-C54C-F64B-9649-3C22D5EA0B64}"/>
              </a:ext>
            </a:extLst>
          </p:cNvPr>
          <p:cNvPicPr>
            <a:picLocks noChangeAspect="1"/>
          </p:cNvPicPr>
          <p:nvPr/>
        </p:nvPicPr>
        <p:blipFill rotWithShape="1">
          <a:blip r:embed="rId3"/>
          <a:srcRect r="2336"/>
          <a:stretch/>
        </p:blipFill>
        <p:spPr>
          <a:xfrm>
            <a:off x="4571145" y="4587169"/>
            <a:ext cx="1846210" cy="1799564"/>
          </a:xfrm>
          <a:prstGeom prst="rect">
            <a:avLst/>
          </a:prstGeom>
        </p:spPr>
      </p:pic>
      <p:pic>
        <p:nvPicPr>
          <p:cNvPr id="18" name="Picture 17">
            <a:extLst>
              <a:ext uri="{FF2B5EF4-FFF2-40B4-BE49-F238E27FC236}">
                <a16:creationId xmlns:a16="http://schemas.microsoft.com/office/drawing/2014/main" id="{FDD9ABF2-8FD8-9141-90DE-7626B7D20AEC}"/>
              </a:ext>
            </a:extLst>
          </p:cNvPr>
          <p:cNvPicPr>
            <a:picLocks noChangeAspect="1"/>
          </p:cNvPicPr>
          <p:nvPr/>
        </p:nvPicPr>
        <p:blipFill rotWithShape="1">
          <a:blip r:embed="rId4"/>
          <a:srcRect l="55149"/>
          <a:stretch/>
        </p:blipFill>
        <p:spPr>
          <a:xfrm>
            <a:off x="3593826" y="2597172"/>
            <a:ext cx="1906800" cy="1363620"/>
          </a:xfrm>
          <a:prstGeom prst="rect">
            <a:avLst/>
          </a:prstGeom>
        </p:spPr>
      </p:pic>
      <p:pic>
        <p:nvPicPr>
          <p:cNvPr id="111" name="Picture 110">
            <a:extLst>
              <a:ext uri="{FF2B5EF4-FFF2-40B4-BE49-F238E27FC236}">
                <a16:creationId xmlns:a16="http://schemas.microsoft.com/office/drawing/2014/main" id="{F9294916-4506-FF42-A46B-3C15FAD89327}"/>
              </a:ext>
            </a:extLst>
          </p:cNvPr>
          <p:cNvPicPr>
            <a:picLocks noChangeAspect="1"/>
          </p:cNvPicPr>
          <p:nvPr/>
        </p:nvPicPr>
        <p:blipFill rotWithShape="1">
          <a:blip r:embed="rId4"/>
          <a:srcRect r="54486"/>
          <a:stretch/>
        </p:blipFill>
        <p:spPr>
          <a:xfrm>
            <a:off x="1206500" y="2577508"/>
            <a:ext cx="1934964" cy="1363620"/>
          </a:xfrm>
          <a:prstGeom prst="rect">
            <a:avLst/>
          </a:prstGeom>
        </p:spPr>
      </p:pic>
      <p:sp>
        <p:nvSpPr>
          <p:cNvPr id="130" name="TextBox 129">
            <a:extLst>
              <a:ext uri="{FF2B5EF4-FFF2-40B4-BE49-F238E27FC236}">
                <a16:creationId xmlns:a16="http://schemas.microsoft.com/office/drawing/2014/main" id="{85945619-FC75-D445-93F8-0A43B9252A8E}"/>
              </a:ext>
            </a:extLst>
          </p:cNvPr>
          <p:cNvSpPr txBox="1"/>
          <p:nvPr/>
        </p:nvSpPr>
        <p:spPr>
          <a:xfrm>
            <a:off x="6897460" y="380626"/>
            <a:ext cx="5237780" cy="1754326"/>
          </a:xfrm>
          <a:prstGeom prst="rect">
            <a:avLst/>
          </a:prstGeom>
          <a:noFill/>
        </p:spPr>
        <p:txBody>
          <a:bodyPr wrap="square" rtlCol="0">
            <a:spAutoFit/>
          </a:bodyPr>
          <a:lstStyle/>
          <a:p>
            <a:r>
              <a:rPr lang="en-US" b="1" dirty="0"/>
              <a:t>Search Customer:</a:t>
            </a:r>
          </a:p>
          <a:p>
            <a:r>
              <a:rPr lang="en-US" dirty="0"/>
              <a:t>These are the customers added at the admin side or they are returning customers: Either “Place order” or “Send Order to Customer Mobile” is already used for these customers. The dropdown is shown once search field is clicked/active.</a:t>
            </a:r>
          </a:p>
        </p:txBody>
      </p:sp>
      <p:sp>
        <p:nvSpPr>
          <p:cNvPr id="68" name="Rectangle 67">
            <a:extLst>
              <a:ext uri="{FF2B5EF4-FFF2-40B4-BE49-F238E27FC236}">
                <a16:creationId xmlns:a16="http://schemas.microsoft.com/office/drawing/2014/main" id="{6F0B6698-675F-024C-B6E1-3B292CD3FEB9}"/>
              </a:ext>
            </a:extLst>
          </p:cNvPr>
          <p:cNvSpPr/>
          <p:nvPr/>
        </p:nvSpPr>
        <p:spPr>
          <a:xfrm>
            <a:off x="1693336" y="4680219"/>
            <a:ext cx="2562947" cy="377829"/>
          </a:xfrm>
          <a:prstGeom prst="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200" dirty="0">
              <a:solidFill>
                <a:schemeClr val="tx1"/>
              </a:solidFill>
            </a:endParaRPr>
          </a:p>
        </p:txBody>
      </p:sp>
      <p:sp>
        <p:nvSpPr>
          <p:cNvPr id="70" name="Rectangle 69">
            <a:extLst>
              <a:ext uri="{FF2B5EF4-FFF2-40B4-BE49-F238E27FC236}">
                <a16:creationId xmlns:a16="http://schemas.microsoft.com/office/drawing/2014/main" id="{7B2C5EBC-5C13-D441-B4F0-0CE87C2AAA39}"/>
              </a:ext>
            </a:extLst>
          </p:cNvPr>
          <p:cNvSpPr/>
          <p:nvPr/>
        </p:nvSpPr>
        <p:spPr>
          <a:xfrm>
            <a:off x="1693338" y="4371083"/>
            <a:ext cx="471794" cy="274163"/>
          </a:xfrm>
          <a:prstGeom prst="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200" dirty="0">
              <a:solidFill>
                <a:schemeClr val="tx1"/>
              </a:solidFill>
            </a:endParaRPr>
          </a:p>
        </p:txBody>
      </p:sp>
      <p:sp>
        <p:nvSpPr>
          <p:cNvPr id="71" name="Rectangle 70">
            <a:extLst>
              <a:ext uri="{FF2B5EF4-FFF2-40B4-BE49-F238E27FC236}">
                <a16:creationId xmlns:a16="http://schemas.microsoft.com/office/drawing/2014/main" id="{A91D2522-9C70-7B49-9DA4-6872624924C3}"/>
              </a:ext>
            </a:extLst>
          </p:cNvPr>
          <p:cNvSpPr/>
          <p:nvPr/>
        </p:nvSpPr>
        <p:spPr>
          <a:xfrm>
            <a:off x="1881979" y="5804987"/>
            <a:ext cx="2562947" cy="505712"/>
          </a:xfrm>
          <a:prstGeom prst="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200" dirty="0">
              <a:solidFill>
                <a:schemeClr val="tx1"/>
              </a:solidFill>
            </a:endParaRPr>
          </a:p>
        </p:txBody>
      </p:sp>
      <p:sp>
        <p:nvSpPr>
          <p:cNvPr id="74" name="Rectangle 73">
            <a:extLst>
              <a:ext uri="{FF2B5EF4-FFF2-40B4-BE49-F238E27FC236}">
                <a16:creationId xmlns:a16="http://schemas.microsoft.com/office/drawing/2014/main" id="{856448F9-E488-D341-9142-BE627A746E54}"/>
              </a:ext>
            </a:extLst>
          </p:cNvPr>
          <p:cNvSpPr/>
          <p:nvPr/>
        </p:nvSpPr>
        <p:spPr>
          <a:xfrm>
            <a:off x="1881979" y="5492621"/>
            <a:ext cx="448661" cy="259939"/>
          </a:xfrm>
          <a:prstGeom prst="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200" dirty="0">
              <a:solidFill>
                <a:schemeClr val="tx1"/>
              </a:solidFill>
            </a:endParaRPr>
          </a:p>
        </p:txBody>
      </p:sp>
      <p:sp>
        <p:nvSpPr>
          <p:cNvPr id="77" name="TextBox 76">
            <a:extLst>
              <a:ext uri="{FF2B5EF4-FFF2-40B4-BE49-F238E27FC236}">
                <a16:creationId xmlns:a16="http://schemas.microsoft.com/office/drawing/2014/main" id="{542B74E2-3A40-F649-838B-F90F9509ACC3}"/>
              </a:ext>
            </a:extLst>
          </p:cNvPr>
          <p:cNvSpPr txBox="1"/>
          <p:nvPr/>
        </p:nvSpPr>
        <p:spPr>
          <a:xfrm>
            <a:off x="509846" y="6446067"/>
            <a:ext cx="2686099" cy="307777"/>
          </a:xfrm>
          <a:prstGeom prst="rect">
            <a:avLst/>
          </a:prstGeom>
          <a:solidFill>
            <a:srgbClr val="FF0000"/>
          </a:solidFill>
          <a:ln>
            <a:solidFill>
              <a:schemeClr val="bg2"/>
            </a:solidFill>
          </a:ln>
        </p:spPr>
        <p:txBody>
          <a:bodyPr wrap="square" rtlCol="0">
            <a:spAutoFit/>
          </a:bodyPr>
          <a:lstStyle/>
          <a:p>
            <a:pPr algn="ctr"/>
            <a:r>
              <a:rPr lang="en-US" sz="1400" b="1" dirty="0">
                <a:solidFill>
                  <a:schemeClr val="bg1"/>
                </a:solidFill>
              </a:rPr>
              <a:t>Place Order</a:t>
            </a:r>
          </a:p>
        </p:txBody>
      </p:sp>
      <p:sp>
        <p:nvSpPr>
          <p:cNvPr id="66" name="Rectangle 65">
            <a:extLst>
              <a:ext uri="{FF2B5EF4-FFF2-40B4-BE49-F238E27FC236}">
                <a16:creationId xmlns:a16="http://schemas.microsoft.com/office/drawing/2014/main" id="{96825D78-8259-4B4A-AD2C-0D3EF1E90ED2}"/>
              </a:ext>
            </a:extLst>
          </p:cNvPr>
          <p:cNvSpPr/>
          <p:nvPr/>
        </p:nvSpPr>
        <p:spPr>
          <a:xfrm>
            <a:off x="539999" y="911056"/>
            <a:ext cx="5877356" cy="480531"/>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2" name="Group 81">
            <a:extLst>
              <a:ext uri="{FF2B5EF4-FFF2-40B4-BE49-F238E27FC236}">
                <a16:creationId xmlns:a16="http://schemas.microsoft.com/office/drawing/2014/main" id="{01B3699C-CE01-8E40-99EF-B12F0EE6F574}"/>
              </a:ext>
            </a:extLst>
          </p:cNvPr>
          <p:cNvGrpSpPr/>
          <p:nvPr/>
        </p:nvGrpSpPr>
        <p:grpSpPr>
          <a:xfrm>
            <a:off x="1020104" y="1029360"/>
            <a:ext cx="1540744" cy="222061"/>
            <a:chOff x="1604682" y="2468432"/>
            <a:chExt cx="941295" cy="168612"/>
          </a:xfrm>
        </p:grpSpPr>
        <p:sp>
          <p:nvSpPr>
            <p:cNvPr id="83" name="Rectangle 82">
              <a:extLst>
                <a:ext uri="{FF2B5EF4-FFF2-40B4-BE49-F238E27FC236}">
                  <a16:creationId xmlns:a16="http://schemas.microsoft.com/office/drawing/2014/main" id="{A6184B80-BC3C-EB49-A1F0-5A96E2FF25E4}"/>
                </a:ext>
              </a:extLst>
            </p:cNvPr>
            <p:cNvSpPr/>
            <p:nvPr/>
          </p:nvSpPr>
          <p:spPr>
            <a:xfrm>
              <a:off x="1604682" y="2468432"/>
              <a:ext cx="941295" cy="1686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tx1"/>
                  </a:solidFill>
                </a:rPr>
                <a:t>VENDOR NAME</a:t>
              </a:r>
            </a:p>
          </p:txBody>
        </p:sp>
        <p:sp>
          <p:nvSpPr>
            <p:cNvPr id="84" name="Triangle 83">
              <a:extLst>
                <a:ext uri="{FF2B5EF4-FFF2-40B4-BE49-F238E27FC236}">
                  <a16:creationId xmlns:a16="http://schemas.microsoft.com/office/drawing/2014/main" id="{189BD31C-2B6E-C742-883E-C3E18724DB04}"/>
                </a:ext>
              </a:extLst>
            </p:cNvPr>
            <p:cNvSpPr/>
            <p:nvPr/>
          </p:nvSpPr>
          <p:spPr>
            <a:xfrm rot="10800000">
              <a:off x="2405335" y="2503023"/>
              <a:ext cx="91716" cy="10067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grpSp>
      <p:grpSp>
        <p:nvGrpSpPr>
          <p:cNvPr id="85" name="Group 84">
            <a:extLst>
              <a:ext uri="{FF2B5EF4-FFF2-40B4-BE49-F238E27FC236}">
                <a16:creationId xmlns:a16="http://schemas.microsoft.com/office/drawing/2014/main" id="{3CFD4309-930D-C846-8849-4447A03A1B42}"/>
              </a:ext>
            </a:extLst>
          </p:cNvPr>
          <p:cNvGrpSpPr/>
          <p:nvPr/>
        </p:nvGrpSpPr>
        <p:grpSpPr>
          <a:xfrm>
            <a:off x="4571145" y="1029358"/>
            <a:ext cx="1540744" cy="222061"/>
            <a:chOff x="1604682" y="2468432"/>
            <a:chExt cx="941295" cy="168612"/>
          </a:xfrm>
        </p:grpSpPr>
        <p:sp>
          <p:nvSpPr>
            <p:cNvPr id="86" name="Rectangle 85">
              <a:extLst>
                <a:ext uri="{FF2B5EF4-FFF2-40B4-BE49-F238E27FC236}">
                  <a16:creationId xmlns:a16="http://schemas.microsoft.com/office/drawing/2014/main" id="{6D24936D-9F4E-7F45-A51C-AC51E410EFF4}"/>
                </a:ext>
              </a:extLst>
            </p:cNvPr>
            <p:cNvSpPr/>
            <p:nvPr/>
          </p:nvSpPr>
          <p:spPr>
            <a:xfrm>
              <a:off x="1604682" y="2468432"/>
              <a:ext cx="941295" cy="1686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tx1"/>
                  </a:solidFill>
                </a:rPr>
                <a:t>Warehouse</a:t>
              </a:r>
            </a:p>
          </p:txBody>
        </p:sp>
        <p:sp>
          <p:nvSpPr>
            <p:cNvPr id="87" name="Triangle 86">
              <a:extLst>
                <a:ext uri="{FF2B5EF4-FFF2-40B4-BE49-F238E27FC236}">
                  <a16:creationId xmlns:a16="http://schemas.microsoft.com/office/drawing/2014/main" id="{F61CDA6D-EDA3-994C-872A-C502C2901CF9}"/>
                </a:ext>
              </a:extLst>
            </p:cNvPr>
            <p:cNvSpPr/>
            <p:nvPr/>
          </p:nvSpPr>
          <p:spPr>
            <a:xfrm rot="10800000">
              <a:off x="2405335" y="2503023"/>
              <a:ext cx="91716" cy="10067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grpSp>
      <p:grpSp>
        <p:nvGrpSpPr>
          <p:cNvPr id="88" name="Group 87">
            <a:extLst>
              <a:ext uri="{FF2B5EF4-FFF2-40B4-BE49-F238E27FC236}">
                <a16:creationId xmlns:a16="http://schemas.microsoft.com/office/drawing/2014/main" id="{83A48FA2-8CEB-8148-A3A0-03C57F9F2A9D}"/>
              </a:ext>
            </a:extLst>
          </p:cNvPr>
          <p:cNvGrpSpPr/>
          <p:nvPr/>
        </p:nvGrpSpPr>
        <p:grpSpPr>
          <a:xfrm>
            <a:off x="2795624" y="1029360"/>
            <a:ext cx="1540744" cy="222061"/>
            <a:chOff x="1604682" y="2468432"/>
            <a:chExt cx="941295" cy="168612"/>
          </a:xfrm>
        </p:grpSpPr>
        <p:sp>
          <p:nvSpPr>
            <p:cNvPr id="89" name="Rectangle 88">
              <a:extLst>
                <a:ext uri="{FF2B5EF4-FFF2-40B4-BE49-F238E27FC236}">
                  <a16:creationId xmlns:a16="http://schemas.microsoft.com/office/drawing/2014/main" id="{F435F014-C989-A34D-BD2C-97AC28D8922A}"/>
                </a:ext>
              </a:extLst>
            </p:cNvPr>
            <p:cNvSpPr/>
            <p:nvPr/>
          </p:nvSpPr>
          <p:spPr>
            <a:xfrm>
              <a:off x="1604682" y="2468432"/>
              <a:ext cx="941295" cy="1686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tx1"/>
                  </a:solidFill>
                </a:rPr>
                <a:t>STORE NAME</a:t>
              </a:r>
            </a:p>
          </p:txBody>
        </p:sp>
        <p:sp>
          <p:nvSpPr>
            <p:cNvPr id="90" name="Triangle 89">
              <a:extLst>
                <a:ext uri="{FF2B5EF4-FFF2-40B4-BE49-F238E27FC236}">
                  <a16:creationId xmlns:a16="http://schemas.microsoft.com/office/drawing/2014/main" id="{F57F1AFD-9687-2747-891F-EC616FE33803}"/>
                </a:ext>
              </a:extLst>
            </p:cNvPr>
            <p:cNvSpPr/>
            <p:nvPr/>
          </p:nvSpPr>
          <p:spPr>
            <a:xfrm rot="10800000">
              <a:off x="2405335" y="2503023"/>
              <a:ext cx="91716" cy="10067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grpSp>
      <p:sp>
        <p:nvSpPr>
          <p:cNvPr id="91" name="TextBox 90">
            <a:extLst>
              <a:ext uri="{FF2B5EF4-FFF2-40B4-BE49-F238E27FC236}">
                <a16:creationId xmlns:a16="http://schemas.microsoft.com/office/drawing/2014/main" id="{9DFB5747-F798-334A-8F11-18238952E0C0}"/>
              </a:ext>
            </a:extLst>
          </p:cNvPr>
          <p:cNvSpPr txBox="1"/>
          <p:nvPr/>
        </p:nvSpPr>
        <p:spPr>
          <a:xfrm>
            <a:off x="3477497" y="1423110"/>
            <a:ext cx="2950370" cy="307777"/>
          </a:xfrm>
          <a:prstGeom prst="rect">
            <a:avLst/>
          </a:prstGeom>
          <a:solidFill>
            <a:schemeClr val="bg1">
              <a:lumMod val="95000"/>
            </a:schemeClr>
          </a:solidFill>
          <a:ln>
            <a:noFill/>
          </a:ln>
        </p:spPr>
        <p:txBody>
          <a:bodyPr wrap="square" rtlCol="0">
            <a:spAutoFit/>
          </a:bodyPr>
          <a:lstStyle/>
          <a:p>
            <a:pPr algn="ctr"/>
            <a:r>
              <a:rPr lang="en-US" sz="1400" b="1" dirty="0"/>
              <a:t>Send Order to Customer Mobile</a:t>
            </a:r>
          </a:p>
        </p:txBody>
      </p:sp>
      <p:sp>
        <p:nvSpPr>
          <p:cNvPr id="92" name="TextBox 91">
            <a:extLst>
              <a:ext uri="{FF2B5EF4-FFF2-40B4-BE49-F238E27FC236}">
                <a16:creationId xmlns:a16="http://schemas.microsoft.com/office/drawing/2014/main" id="{00F3EAC2-EA62-B144-9D1D-3BFDD80F43D5}"/>
              </a:ext>
            </a:extLst>
          </p:cNvPr>
          <p:cNvSpPr txBox="1"/>
          <p:nvPr/>
        </p:nvSpPr>
        <p:spPr>
          <a:xfrm>
            <a:off x="542587" y="1423110"/>
            <a:ext cx="2932322" cy="307777"/>
          </a:xfrm>
          <a:prstGeom prst="rect">
            <a:avLst/>
          </a:prstGeom>
          <a:noFill/>
          <a:ln>
            <a:solidFill>
              <a:schemeClr val="bg2"/>
            </a:solidFill>
          </a:ln>
        </p:spPr>
        <p:txBody>
          <a:bodyPr wrap="square" rtlCol="0">
            <a:spAutoFit/>
          </a:bodyPr>
          <a:lstStyle/>
          <a:p>
            <a:pPr algn="ctr"/>
            <a:r>
              <a:rPr lang="en-US" sz="1400" b="1" dirty="0"/>
              <a:t>Order Placement</a:t>
            </a:r>
          </a:p>
        </p:txBody>
      </p:sp>
      <p:cxnSp>
        <p:nvCxnSpPr>
          <p:cNvPr id="94" name="Straight Connector 93">
            <a:extLst>
              <a:ext uri="{FF2B5EF4-FFF2-40B4-BE49-F238E27FC236}">
                <a16:creationId xmlns:a16="http://schemas.microsoft.com/office/drawing/2014/main" id="{77A2E231-C538-614A-BECA-24420495E883}"/>
              </a:ext>
            </a:extLst>
          </p:cNvPr>
          <p:cNvCxnSpPr>
            <a:cxnSpLocks/>
          </p:cNvCxnSpPr>
          <p:nvPr/>
        </p:nvCxnSpPr>
        <p:spPr>
          <a:xfrm>
            <a:off x="467806" y="1722625"/>
            <a:ext cx="300710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96" name="Picture 95">
            <a:extLst>
              <a:ext uri="{FF2B5EF4-FFF2-40B4-BE49-F238E27FC236}">
                <a16:creationId xmlns:a16="http://schemas.microsoft.com/office/drawing/2014/main" id="{AF972D0D-CF4D-6B4F-BBFE-A6FC0EFD2494}"/>
              </a:ext>
            </a:extLst>
          </p:cNvPr>
          <p:cNvPicPr>
            <a:picLocks noChangeAspect="1"/>
          </p:cNvPicPr>
          <p:nvPr/>
        </p:nvPicPr>
        <p:blipFill rotWithShape="1">
          <a:blip r:embed="rId5"/>
          <a:srcRect t="17943" r="80657" b="22177"/>
          <a:stretch/>
        </p:blipFill>
        <p:spPr>
          <a:xfrm>
            <a:off x="564648" y="368583"/>
            <a:ext cx="641852" cy="503038"/>
          </a:xfrm>
          <a:prstGeom prst="rect">
            <a:avLst/>
          </a:prstGeom>
        </p:spPr>
      </p:pic>
      <p:sp>
        <p:nvSpPr>
          <p:cNvPr id="9" name="TextBox 8">
            <a:extLst>
              <a:ext uri="{FF2B5EF4-FFF2-40B4-BE49-F238E27FC236}">
                <a16:creationId xmlns:a16="http://schemas.microsoft.com/office/drawing/2014/main" id="{35159CF9-737D-1C4F-9E66-EF27E249654A}"/>
              </a:ext>
            </a:extLst>
          </p:cNvPr>
          <p:cNvSpPr txBox="1"/>
          <p:nvPr/>
        </p:nvSpPr>
        <p:spPr>
          <a:xfrm>
            <a:off x="2446202" y="425818"/>
            <a:ext cx="2051652" cy="461665"/>
          </a:xfrm>
          <a:prstGeom prst="rect">
            <a:avLst/>
          </a:prstGeom>
          <a:noFill/>
        </p:spPr>
        <p:txBody>
          <a:bodyPr wrap="none" rtlCol="0">
            <a:spAutoFit/>
          </a:bodyPr>
          <a:lstStyle/>
          <a:p>
            <a:r>
              <a:rPr lang="en-US" sz="2400" b="1" dirty="0"/>
              <a:t>Delivery Order</a:t>
            </a:r>
          </a:p>
        </p:txBody>
      </p:sp>
      <p:cxnSp>
        <p:nvCxnSpPr>
          <p:cNvPr id="97" name="Straight Arrow Connector 96">
            <a:extLst>
              <a:ext uri="{FF2B5EF4-FFF2-40B4-BE49-F238E27FC236}">
                <a16:creationId xmlns:a16="http://schemas.microsoft.com/office/drawing/2014/main" id="{2A850451-20CE-B647-B0EC-A8979B0BDDB2}"/>
              </a:ext>
            </a:extLst>
          </p:cNvPr>
          <p:cNvCxnSpPr>
            <a:cxnSpLocks/>
            <a:endCxn id="99" idx="1"/>
          </p:cNvCxnSpPr>
          <p:nvPr/>
        </p:nvCxnSpPr>
        <p:spPr>
          <a:xfrm>
            <a:off x="3474909" y="4487374"/>
            <a:ext cx="3316907" cy="462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EEB31BF2-B56E-5B4E-8A43-BFCE320DFA1A}"/>
              </a:ext>
            </a:extLst>
          </p:cNvPr>
          <p:cNvCxnSpPr>
            <a:cxnSpLocks/>
            <a:endCxn id="100" idx="1"/>
          </p:cNvCxnSpPr>
          <p:nvPr/>
        </p:nvCxnSpPr>
        <p:spPr>
          <a:xfrm>
            <a:off x="3898900" y="5363202"/>
            <a:ext cx="2892916" cy="590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7B5AE215-F072-864B-89CB-429ADADDCB40}"/>
              </a:ext>
            </a:extLst>
          </p:cNvPr>
          <p:cNvSpPr txBox="1"/>
          <p:nvPr/>
        </p:nvSpPr>
        <p:spPr>
          <a:xfrm>
            <a:off x="6791816" y="4349451"/>
            <a:ext cx="5237780" cy="1200329"/>
          </a:xfrm>
          <a:prstGeom prst="rect">
            <a:avLst/>
          </a:prstGeom>
          <a:noFill/>
        </p:spPr>
        <p:txBody>
          <a:bodyPr wrap="square" rtlCol="0">
            <a:spAutoFit/>
          </a:bodyPr>
          <a:lstStyle/>
          <a:p>
            <a:r>
              <a:rPr lang="en-US" b="1" dirty="0"/>
              <a:t>Order Specifications:</a:t>
            </a:r>
          </a:p>
          <a:p>
            <a:r>
              <a:rPr lang="en-US" dirty="0"/>
              <a:t>These are product attributes that we can define from the admin side: Catalog &gt; Attributes &gt; Product Attributes.</a:t>
            </a:r>
          </a:p>
        </p:txBody>
      </p:sp>
      <p:sp>
        <p:nvSpPr>
          <p:cNvPr id="100" name="TextBox 99">
            <a:extLst>
              <a:ext uri="{FF2B5EF4-FFF2-40B4-BE49-F238E27FC236}">
                <a16:creationId xmlns:a16="http://schemas.microsoft.com/office/drawing/2014/main" id="{2885DC56-1FAC-A54F-8639-499013216EEE}"/>
              </a:ext>
            </a:extLst>
          </p:cNvPr>
          <p:cNvSpPr txBox="1"/>
          <p:nvPr/>
        </p:nvSpPr>
        <p:spPr>
          <a:xfrm>
            <a:off x="6791816" y="5353687"/>
            <a:ext cx="5237780" cy="1200329"/>
          </a:xfrm>
          <a:prstGeom prst="rect">
            <a:avLst/>
          </a:prstGeom>
          <a:noFill/>
        </p:spPr>
        <p:txBody>
          <a:bodyPr wrap="square" rtlCol="0">
            <a:spAutoFit/>
          </a:bodyPr>
          <a:lstStyle/>
          <a:p>
            <a:r>
              <a:rPr lang="en-US" b="1" dirty="0"/>
              <a:t>Delivery Specifications:</a:t>
            </a:r>
          </a:p>
          <a:p>
            <a:r>
              <a:rPr lang="en-US" dirty="0"/>
              <a:t>These are checkout attributes that we can define from the admin side: Catalog &gt; Attributes &gt; Checkout Attributes.</a:t>
            </a:r>
          </a:p>
        </p:txBody>
      </p:sp>
      <p:sp>
        <p:nvSpPr>
          <p:cNvPr id="106" name="TextBox 105">
            <a:extLst>
              <a:ext uri="{FF2B5EF4-FFF2-40B4-BE49-F238E27FC236}">
                <a16:creationId xmlns:a16="http://schemas.microsoft.com/office/drawing/2014/main" id="{2C2E4A22-04F3-F24C-A3B2-81DE01031724}"/>
              </a:ext>
            </a:extLst>
          </p:cNvPr>
          <p:cNvSpPr txBox="1"/>
          <p:nvPr/>
        </p:nvSpPr>
        <p:spPr>
          <a:xfrm>
            <a:off x="6791816" y="2562227"/>
            <a:ext cx="5237780" cy="1477328"/>
          </a:xfrm>
          <a:prstGeom prst="rect">
            <a:avLst/>
          </a:prstGeom>
          <a:noFill/>
        </p:spPr>
        <p:txBody>
          <a:bodyPr wrap="square" rtlCol="0">
            <a:spAutoFit/>
          </a:bodyPr>
          <a:lstStyle/>
          <a:p>
            <a:r>
              <a:rPr lang="en-US" b="1" dirty="0"/>
              <a:t>Customer Details:</a:t>
            </a:r>
          </a:p>
          <a:p>
            <a:r>
              <a:rPr lang="en-US" dirty="0"/>
              <a:t>This detail is saved in customer table as a guest customer. All these fields are those one that are allowed in “configuration &gt; Settings &gt; Customer settings &gt; Address form fields”.</a:t>
            </a:r>
          </a:p>
        </p:txBody>
      </p:sp>
      <p:sp>
        <p:nvSpPr>
          <p:cNvPr id="78" name="TextBox 77">
            <a:extLst>
              <a:ext uri="{FF2B5EF4-FFF2-40B4-BE49-F238E27FC236}">
                <a16:creationId xmlns:a16="http://schemas.microsoft.com/office/drawing/2014/main" id="{824DAA70-71CA-5347-96E9-7CADBF00FD1D}"/>
              </a:ext>
            </a:extLst>
          </p:cNvPr>
          <p:cNvSpPr txBox="1"/>
          <p:nvPr/>
        </p:nvSpPr>
        <p:spPr>
          <a:xfrm>
            <a:off x="3507259" y="6452809"/>
            <a:ext cx="2686099" cy="307777"/>
          </a:xfrm>
          <a:prstGeom prst="rect">
            <a:avLst/>
          </a:prstGeom>
          <a:solidFill>
            <a:srgbClr val="00B050"/>
          </a:solidFill>
          <a:ln>
            <a:solidFill>
              <a:schemeClr val="bg2"/>
            </a:solidFill>
          </a:ln>
        </p:spPr>
        <p:txBody>
          <a:bodyPr wrap="square" rtlCol="0">
            <a:spAutoFit/>
          </a:bodyPr>
          <a:lstStyle/>
          <a:p>
            <a:pPr algn="ctr"/>
            <a:r>
              <a:rPr lang="en-US" sz="1400" b="1" dirty="0">
                <a:solidFill>
                  <a:schemeClr val="bg1"/>
                </a:solidFill>
              </a:rPr>
              <a:t>Calculate Charges</a:t>
            </a:r>
          </a:p>
        </p:txBody>
      </p:sp>
      <p:sp>
        <p:nvSpPr>
          <p:cNvPr id="79" name="TextBox 78">
            <a:extLst>
              <a:ext uri="{FF2B5EF4-FFF2-40B4-BE49-F238E27FC236}">
                <a16:creationId xmlns:a16="http://schemas.microsoft.com/office/drawing/2014/main" id="{586E448E-A48B-8D41-B55A-BF647C93A3AB}"/>
              </a:ext>
            </a:extLst>
          </p:cNvPr>
          <p:cNvSpPr txBox="1"/>
          <p:nvPr/>
        </p:nvSpPr>
        <p:spPr>
          <a:xfrm>
            <a:off x="1699442" y="1808360"/>
            <a:ext cx="2636926" cy="369332"/>
          </a:xfrm>
          <a:prstGeom prst="rect">
            <a:avLst/>
          </a:prstGeom>
          <a:solidFill>
            <a:schemeClr val="bg1"/>
          </a:solidFill>
          <a:ln>
            <a:solidFill>
              <a:schemeClr val="bg2"/>
            </a:solidFill>
          </a:ln>
        </p:spPr>
        <p:txBody>
          <a:bodyPr wrap="square" rtlCol="0" anchor="ctr">
            <a:spAutoFit/>
          </a:bodyPr>
          <a:lstStyle/>
          <a:p>
            <a:pPr algn="ctr"/>
            <a:r>
              <a:rPr lang="en-US" dirty="0">
                <a:solidFill>
                  <a:schemeClr val="bg1">
                    <a:lumMod val="75000"/>
                  </a:schemeClr>
                </a:solidFill>
              </a:rPr>
              <a:t>Search Name/Mobile</a:t>
            </a:r>
          </a:p>
        </p:txBody>
      </p:sp>
      <p:sp>
        <p:nvSpPr>
          <p:cNvPr id="80" name="TextBox 79">
            <a:extLst>
              <a:ext uri="{FF2B5EF4-FFF2-40B4-BE49-F238E27FC236}">
                <a16:creationId xmlns:a16="http://schemas.microsoft.com/office/drawing/2014/main" id="{6C8D1452-2389-8943-AC5A-1FC0A49F6FAC}"/>
              </a:ext>
            </a:extLst>
          </p:cNvPr>
          <p:cNvSpPr txBox="1"/>
          <p:nvPr/>
        </p:nvSpPr>
        <p:spPr>
          <a:xfrm>
            <a:off x="4482167" y="1813629"/>
            <a:ext cx="1711191" cy="369332"/>
          </a:xfrm>
          <a:prstGeom prst="rect">
            <a:avLst/>
          </a:prstGeom>
          <a:solidFill>
            <a:srgbClr val="FF0000"/>
          </a:solidFill>
          <a:ln>
            <a:solidFill>
              <a:schemeClr val="bg2"/>
            </a:solidFill>
          </a:ln>
        </p:spPr>
        <p:txBody>
          <a:bodyPr wrap="square" rtlCol="0">
            <a:spAutoFit/>
          </a:bodyPr>
          <a:lstStyle/>
          <a:p>
            <a:pPr algn="ctr"/>
            <a:r>
              <a:rPr lang="en-US" b="1" dirty="0">
                <a:solidFill>
                  <a:schemeClr val="bg1"/>
                </a:solidFill>
              </a:rPr>
              <a:t>Search</a:t>
            </a:r>
          </a:p>
        </p:txBody>
      </p:sp>
      <p:grpSp>
        <p:nvGrpSpPr>
          <p:cNvPr id="93" name="Group 92">
            <a:extLst>
              <a:ext uri="{FF2B5EF4-FFF2-40B4-BE49-F238E27FC236}">
                <a16:creationId xmlns:a16="http://schemas.microsoft.com/office/drawing/2014/main" id="{DE42B4B3-629D-A246-BD95-F43D086C2A25}"/>
              </a:ext>
            </a:extLst>
          </p:cNvPr>
          <p:cNvGrpSpPr/>
          <p:nvPr/>
        </p:nvGrpSpPr>
        <p:grpSpPr>
          <a:xfrm>
            <a:off x="1699760" y="2149680"/>
            <a:ext cx="2628469" cy="2034941"/>
            <a:chOff x="4571146" y="2516030"/>
            <a:chExt cx="1856722" cy="2034941"/>
          </a:xfrm>
        </p:grpSpPr>
        <p:sp>
          <p:nvSpPr>
            <p:cNvPr id="95" name="Rectangle 94">
              <a:extLst>
                <a:ext uri="{FF2B5EF4-FFF2-40B4-BE49-F238E27FC236}">
                  <a16:creationId xmlns:a16="http://schemas.microsoft.com/office/drawing/2014/main" id="{B3B4D4AD-D610-C840-8BDD-BFC769162465}"/>
                </a:ext>
              </a:extLst>
            </p:cNvPr>
            <p:cNvSpPr/>
            <p:nvPr/>
          </p:nvSpPr>
          <p:spPr>
            <a:xfrm>
              <a:off x="4571146" y="2516030"/>
              <a:ext cx="1856722" cy="2034941"/>
            </a:xfrm>
            <a:prstGeom prst="rect">
              <a:avLst/>
            </a:prstGeom>
            <a:solidFill>
              <a:srgbClr val="F8F8F7"/>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10" name="TextBox 109">
              <a:extLst>
                <a:ext uri="{FF2B5EF4-FFF2-40B4-BE49-F238E27FC236}">
                  <a16:creationId xmlns:a16="http://schemas.microsoft.com/office/drawing/2014/main" id="{199CB6F6-94A4-314E-A22D-090F18F7D447}"/>
                </a:ext>
              </a:extLst>
            </p:cNvPr>
            <p:cNvSpPr txBox="1"/>
            <p:nvPr/>
          </p:nvSpPr>
          <p:spPr>
            <a:xfrm>
              <a:off x="4655414" y="2576279"/>
              <a:ext cx="1700962" cy="1869743"/>
            </a:xfrm>
            <a:prstGeom prst="rect">
              <a:avLst/>
            </a:prstGeom>
            <a:solidFill>
              <a:schemeClr val="bg1"/>
            </a:solidFill>
            <a:ln>
              <a:solidFill>
                <a:schemeClr val="bg2"/>
              </a:solidFill>
            </a:ln>
          </p:spPr>
          <p:txBody>
            <a:bodyPr wrap="square" rtlCol="0" anchor="ctr">
              <a:spAutoFit/>
            </a:bodyPr>
            <a:lstStyle/>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a:p>
              <a:endParaRPr lang="en-US" sz="1050" dirty="0"/>
            </a:p>
          </p:txBody>
        </p:sp>
        <p:sp>
          <p:nvSpPr>
            <p:cNvPr id="112" name="TextBox 111">
              <a:extLst>
                <a:ext uri="{FF2B5EF4-FFF2-40B4-BE49-F238E27FC236}">
                  <a16:creationId xmlns:a16="http://schemas.microsoft.com/office/drawing/2014/main" id="{0A45C541-6086-2F41-B31C-80DA12D9D83F}"/>
                </a:ext>
              </a:extLst>
            </p:cNvPr>
            <p:cNvSpPr txBox="1"/>
            <p:nvPr/>
          </p:nvSpPr>
          <p:spPr>
            <a:xfrm>
              <a:off x="4721088" y="2627712"/>
              <a:ext cx="1491834" cy="253916"/>
            </a:xfrm>
            <a:prstGeom prst="rect">
              <a:avLst/>
            </a:prstGeom>
            <a:solidFill>
              <a:schemeClr val="bg1"/>
            </a:solidFill>
            <a:ln>
              <a:solidFill>
                <a:schemeClr val="bg2"/>
              </a:solidFill>
            </a:ln>
          </p:spPr>
          <p:txBody>
            <a:bodyPr wrap="square" rtlCol="0" anchor="ctr">
              <a:spAutoFit/>
            </a:bodyPr>
            <a:lstStyle/>
            <a:p>
              <a:r>
                <a:rPr lang="en-US" sz="1050" dirty="0"/>
                <a:t>Customer 1</a:t>
              </a:r>
            </a:p>
          </p:txBody>
        </p:sp>
        <p:sp>
          <p:nvSpPr>
            <p:cNvPr id="113" name="TextBox 112">
              <a:extLst>
                <a:ext uri="{FF2B5EF4-FFF2-40B4-BE49-F238E27FC236}">
                  <a16:creationId xmlns:a16="http://schemas.microsoft.com/office/drawing/2014/main" id="{FD88E210-E7CD-524E-8E0E-DC0DD41E51B8}"/>
                </a:ext>
              </a:extLst>
            </p:cNvPr>
            <p:cNvSpPr txBox="1"/>
            <p:nvPr/>
          </p:nvSpPr>
          <p:spPr>
            <a:xfrm>
              <a:off x="4725044" y="2923026"/>
              <a:ext cx="1487879" cy="253916"/>
            </a:xfrm>
            <a:prstGeom prst="rect">
              <a:avLst/>
            </a:prstGeom>
            <a:solidFill>
              <a:schemeClr val="bg1"/>
            </a:solidFill>
            <a:ln>
              <a:solidFill>
                <a:schemeClr val="bg2"/>
              </a:solidFill>
            </a:ln>
          </p:spPr>
          <p:txBody>
            <a:bodyPr wrap="square" rtlCol="0" anchor="ctr">
              <a:spAutoFit/>
            </a:bodyPr>
            <a:lstStyle/>
            <a:p>
              <a:r>
                <a:rPr lang="en-US" sz="1050" dirty="0"/>
                <a:t>Customer 2</a:t>
              </a:r>
            </a:p>
          </p:txBody>
        </p:sp>
        <p:sp>
          <p:nvSpPr>
            <p:cNvPr id="114" name="TextBox 113">
              <a:extLst>
                <a:ext uri="{FF2B5EF4-FFF2-40B4-BE49-F238E27FC236}">
                  <a16:creationId xmlns:a16="http://schemas.microsoft.com/office/drawing/2014/main" id="{E2C37F44-EB9D-F842-9F88-65CE66B32295}"/>
                </a:ext>
              </a:extLst>
            </p:cNvPr>
            <p:cNvSpPr txBox="1"/>
            <p:nvPr/>
          </p:nvSpPr>
          <p:spPr>
            <a:xfrm>
              <a:off x="4721087" y="3205575"/>
              <a:ext cx="1491835" cy="253916"/>
            </a:xfrm>
            <a:prstGeom prst="rect">
              <a:avLst/>
            </a:prstGeom>
            <a:solidFill>
              <a:schemeClr val="bg1"/>
            </a:solidFill>
            <a:ln>
              <a:solidFill>
                <a:schemeClr val="bg2"/>
              </a:solidFill>
            </a:ln>
          </p:spPr>
          <p:txBody>
            <a:bodyPr wrap="square" rtlCol="0" anchor="ctr">
              <a:spAutoFit/>
            </a:bodyPr>
            <a:lstStyle/>
            <a:p>
              <a:r>
                <a:rPr lang="en-US" sz="1050" dirty="0"/>
                <a:t>Customer 3</a:t>
              </a:r>
            </a:p>
          </p:txBody>
        </p:sp>
        <p:sp>
          <p:nvSpPr>
            <p:cNvPr id="115" name="TextBox 114">
              <a:extLst>
                <a:ext uri="{FF2B5EF4-FFF2-40B4-BE49-F238E27FC236}">
                  <a16:creationId xmlns:a16="http://schemas.microsoft.com/office/drawing/2014/main" id="{68641837-7553-B645-B18A-047000305EFA}"/>
                </a:ext>
              </a:extLst>
            </p:cNvPr>
            <p:cNvSpPr txBox="1"/>
            <p:nvPr/>
          </p:nvSpPr>
          <p:spPr>
            <a:xfrm>
              <a:off x="4721087" y="3495959"/>
              <a:ext cx="1491835" cy="253916"/>
            </a:xfrm>
            <a:prstGeom prst="rect">
              <a:avLst/>
            </a:prstGeom>
            <a:solidFill>
              <a:schemeClr val="bg1"/>
            </a:solidFill>
            <a:ln>
              <a:solidFill>
                <a:schemeClr val="bg2"/>
              </a:solidFill>
            </a:ln>
          </p:spPr>
          <p:txBody>
            <a:bodyPr wrap="square" rtlCol="0" anchor="ctr">
              <a:spAutoFit/>
            </a:bodyPr>
            <a:lstStyle/>
            <a:p>
              <a:r>
                <a:rPr lang="en-US" sz="1050" dirty="0"/>
                <a:t>Customer 4</a:t>
              </a:r>
            </a:p>
          </p:txBody>
        </p:sp>
        <p:sp>
          <p:nvSpPr>
            <p:cNvPr id="116" name="Rectangle 115">
              <a:extLst>
                <a:ext uri="{FF2B5EF4-FFF2-40B4-BE49-F238E27FC236}">
                  <a16:creationId xmlns:a16="http://schemas.microsoft.com/office/drawing/2014/main" id="{CCCC2345-29F3-A949-B0B5-0F6A194CE7A2}"/>
                </a:ext>
              </a:extLst>
            </p:cNvPr>
            <p:cNvSpPr/>
            <p:nvPr/>
          </p:nvSpPr>
          <p:spPr>
            <a:xfrm>
              <a:off x="6264958" y="2667006"/>
              <a:ext cx="72358" cy="45419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7" name="Rectangle 116">
              <a:extLst>
                <a:ext uri="{FF2B5EF4-FFF2-40B4-BE49-F238E27FC236}">
                  <a16:creationId xmlns:a16="http://schemas.microsoft.com/office/drawing/2014/main" id="{11F967BB-C079-9840-BBDD-A66CFB491497}"/>
                </a:ext>
              </a:extLst>
            </p:cNvPr>
            <p:cNvSpPr/>
            <p:nvPr/>
          </p:nvSpPr>
          <p:spPr>
            <a:xfrm>
              <a:off x="6264291" y="2581992"/>
              <a:ext cx="73025" cy="7302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8" name="Triangle 117">
              <a:extLst>
                <a:ext uri="{FF2B5EF4-FFF2-40B4-BE49-F238E27FC236}">
                  <a16:creationId xmlns:a16="http://schemas.microsoft.com/office/drawing/2014/main" id="{6A56D071-CC1C-0648-96CF-6A14E390B3BB}"/>
                </a:ext>
              </a:extLst>
            </p:cNvPr>
            <p:cNvSpPr/>
            <p:nvPr/>
          </p:nvSpPr>
          <p:spPr>
            <a:xfrm flipH="1">
              <a:off x="6278132" y="2597724"/>
              <a:ext cx="45719" cy="45719"/>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9" name="Rounded Rectangle 118">
              <a:extLst>
                <a:ext uri="{FF2B5EF4-FFF2-40B4-BE49-F238E27FC236}">
                  <a16:creationId xmlns:a16="http://schemas.microsoft.com/office/drawing/2014/main" id="{8A88ADB5-833D-5347-822B-A0CF711FA91A}"/>
                </a:ext>
              </a:extLst>
            </p:cNvPr>
            <p:cNvSpPr/>
            <p:nvPr/>
          </p:nvSpPr>
          <p:spPr>
            <a:xfrm>
              <a:off x="6255935" y="2572960"/>
              <a:ext cx="91360" cy="1873062"/>
            </a:xfrm>
            <a:prstGeom prst="round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592869E2-2D77-0645-ABBB-DD5ADFBBEC9E}"/>
                </a:ext>
              </a:extLst>
            </p:cNvPr>
            <p:cNvSpPr/>
            <p:nvPr/>
          </p:nvSpPr>
          <p:spPr>
            <a:xfrm rot="10800000">
              <a:off x="6264291" y="4359899"/>
              <a:ext cx="73025" cy="7302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1" name="Triangle 120">
              <a:extLst>
                <a:ext uri="{FF2B5EF4-FFF2-40B4-BE49-F238E27FC236}">
                  <a16:creationId xmlns:a16="http://schemas.microsoft.com/office/drawing/2014/main" id="{F2E3E94D-866C-1F46-A060-2F5FE89B2C42}"/>
                </a:ext>
              </a:extLst>
            </p:cNvPr>
            <p:cNvSpPr/>
            <p:nvPr/>
          </p:nvSpPr>
          <p:spPr>
            <a:xfrm rot="10800000" flipH="1">
              <a:off x="6277756" y="4371473"/>
              <a:ext cx="45719" cy="45719"/>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2" name="TextBox 121">
              <a:extLst>
                <a:ext uri="{FF2B5EF4-FFF2-40B4-BE49-F238E27FC236}">
                  <a16:creationId xmlns:a16="http://schemas.microsoft.com/office/drawing/2014/main" id="{08B32D4A-8879-0F4C-8DA4-92C016C7D05B}"/>
                </a:ext>
              </a:extLst>
            </p:cNvPr>
            <p:cNvSpPr txBox="1"/>
            <p:nvPr/>
          </p:nvSpPr>
          <p:spPr>
            <a:xfrm>
              <a:off x="4721087" y="3796973"/>
              <a:ext cx="1491835" cy="253916"/>
            </a:xfrm>
            <a:prstGeom prst="rect">
              <a:avLst/>
            </a:prstGeom>
            <a:solidFill>
              <a:schemeClr val="bg1"/>
            </a:solidFill>
            <a:ln>
              <a:solidFill>
                <a:schemeClr val="bg2"/>
              </a:solidFill>
            </a:ln>
          </p:spPr>
          <p:txBody>
            <a:bodyPr wrap="square" rtlCol="0" anchor="ctr">
              <a:spAutoFit/>
            </a:bodyPr>
            <a:lstStyle/>
            <a:p>
              <a:r>
                <a:rPr lang="en-US" sz="1050" dirty="0"/>
                <a:t>Customer 5</a:t>
              </a:r>
            </a:p>
          </p:txBody>
        </p:sp>
      </p:grpSp>
      <p:cxnSp>
        <p:nvCxnSpPr>
          <p:cNvPr id="81" name="Straight Arrow Connector 80">
            <a:extLst>
              <a:ext uri="{FF2B5EF4-FFF2-40B4-BE49-F238E27FC236}">
                <a16:creationId xmlns:a16="http://schemas.microsoft.com/office/drawing/2014/main" id="{7AD6FB54-6BD9-8542-8020-016F7791E2D5}"/>
              </a:ext>
            </a:extLst>
          </p:cNvPr>
          <p:cNvCxnSpPr>
            <a:cxnSpLocks/>
            <a:endCxn id="130" idx="1"/>
          </p:cNvCxnSpPr>
          <p:nvPr/>
        </p:nvCxnSpPr>
        <p:spPr>
          <a:xfrm flipV="1">
            <a:off x="4115722" y="1257789"/>
            <a:ext cx="2781738" cy="668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70D1326D-2865-7C4E-AE8A-3C06479E8DEE}"/>
              </a:ext>
            </a:extLst>
          </p:cNvPr>
          <p:cNvCxnSpPr>
            <a:cxnSpLocks/>
            <a:stCxn id="116" idx="3"/>
            <a:endCxn id="130" idx="1"/>
          </p:cNvCxnSpPr>
          <p:nvPr/>
        </p:nvCxnSpPr>
        <p:spPr>
          <a:xfrm flipV="1">
            <a:off x="4200039" y="1257789"/>
            <a:ext cx="2697421" cy="12699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23" name="Group 122">
            <a:extLst>
              <a:ext uri="{FF2B5EF4-FFF2-40B4-BE49-F238E27FC236}">
                <a16:creationId xmlns:a16="http://schemas.microsoft.com/office/drawing/2014/main" id="{1583FC4F-4A75-7543-8247-0899FF190280}"/>
              </a:ext>
            </a:extLst>
          </p:cNvPr>
          <p:cNvGrpSpPr/>
          <p:nvPr/>
        </p:nvGrpSpPr>
        <p:grpSpPr>
          <a:xfrm>
            <a:off x="4824248" y="420299"/>
            <a:ext cx="1603619" cy="408623"/>
            <a:chOff x="4824248" y="420299"/>
            <a:chExt cx="1603619" cy="408623"/>
          </a:xfrm>
        </p:grpSpPr>
        <p:sp>
          <p:nvSpPr>
            <p:cNvPr id="124" name="TextBox 123">
              <a:extLst>
                <a:ext uri="{FF2B5EF4-FFF2-40B4-BE49-F238E27FC236}">
                  <a16:creationId xmlns:a16="http://schemas.microsoft.com/office/drawing/2014/main" id="{B739678F-B375-1C47-B80C-F5A5D60BC9B6}"/>
                </a:ext>
              </a:extLst>
            </p:cNvPr>
            <p:cNvSpPr txBox="1"/>
            <p:nvPr/>
          </p:nvSpPr>
          <p:spPr>
            <a:xfrm>
              <a:off x="4824248" y="420299"/>
              <a:ext cx="1603619" cy="408623"/>
            </a:xfrm>
            <a:prstGeom prst="roundRect">
              <a:avLst/>
            </a:prstGeom>
            <a:solidFill>
              <a:schemeClr val="bg1"/>
            </a:solidFill>
            <a:ln w="38100">
              <a:solidFill>
                <a:schemeClr val="bg1">
                  <a:lumMod val="85000"/>
                </a:schemeClr>
              </a:solidFill>
            </a:ln>
            <a:effectLst>
              <a:softEdge rad="31750"/>
            </a:effectLst>
          </p:spPr>
          <p:txBody>
            <a:bodyPr wrap="square" rtlCol="0">
              <a:spAutoFit/>
            </a:bodyPr>
            <a:lstStyle/>
            <a:p>
              <a:r>
                <a:rPr lang="en-US" b="1" dirty="0">
                  <a:solidFill>
                    <a:schemeClr val="tx1">
                      <a:lumMod val="85000"/>
                      <a:lumOff val="15000"/>
                    </a:schemeClr>
                  </a:solidFill>
                </a:rPr>
                <a:t>Live Orders </a:t>
              </a:r>
            </a:p>
          </p:txBody>
        </p:sp>
        <p:pic>
          <p:nvPicPr>
            <p:cNvPr id="125" name="Picture 124">
              <a:extLst>
                <a:ext uri="{FF2B5EF4-FFF2-40B4-BE49-F238E27FC236}">
                  <a16:creationId xmlns:a16="http://schemas.microsoft.com/office/drawing/2014/main" id="{C141C2E2-1763-3A40-8A4E-EEFB2A76CFBC}"/>
                </a:ext>
              </a:extLst>
            </p:cNvPr>
            <p:cNvPicPr>
              <a:picLocks noChangeAspect="1"/>
            </p:cNvPicPr>
            <p:nvPr/>
          </p:nvPicPr>
          <p:blipFill>
            <a:blip r:embed="rId6"/>
            <a:stretch>
              <a:fillRect/>
            </a:stretch>
          </p:blipFill>
          <p:spPr>
            <a:xfrm>
              <a:off x="6066101" y="477111"/>
              <a:ext cx="287868" cy="287868"/>
            </a:xfrm>
            <a:prstGeom prst="rect">
              <a:avLst/>
            </a:prstGeom>
          </p:spPr>
        </p:pic>
      </p:grpSp>
    </p:spTree>
    <p:extLst>
      <p:ext uri="{BB962C8B-B14F-4D97-AF65-F5344CB8AC3E}">
        <p14:creationId xmlns:p14="http://schemas.microsoft.com/office/powerpoint/2010/main" val="712719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Box 118">
            <a:extLst>
              <a:ext uri="{FF2B5EF4-FFF2-40B4-BE49-F238E27FC236}">
                <a16:creationId xmlns:a16="http://schemas.microsoft.com/office/drawing/2014/main" id="{8E370F69-B60E-9141-92CC-4968593F63BD}"/>
              </a:ext>
            </a:extLst>
          </p:cNvPr>
          <p:cNvSpPr txBox="1"/>
          <p:nvPr/>
        </p:nvSpPr>
        <p:spPr>
          <a:xfrm>
            <a:off x="7014583" y="4403516"/>
            <a:ext cx="5034890" cy="1477328"/>
          </a:xfrm>
          <a:prstGeom prst="rect">
            <a:avLst/>
          </a:prstGeom>
          <a:noFill/>
        </p:spPr>
        <p:txBody>
          <a:bodyPr wrap="square" rtlCol="0">
            <a:spAutoFit/>
          </a:bodyPr>
          <a:lstStyle/>
          <a:p>
            <a:r>
              <a:rPr lang="en-US" b="1" dirty="0"/>
              <a:t>Place Order:</a:t>
            </a:r>
          </a:p>
          <a:p>
            <a:r>
              <a:rPr lang="en-US" dirty="0"/>
              <a:t>The order will be placed online directly with a pop-up confirmation message “Order has been placed”. Payment method and Delivery methods are defined in the admin table (slide 2). </a:t>
            </a:r>
          </a:p>
        </p:txBody>
      </p:sp>
      <p:sp>
        <p:nvSpPr>
          <p:cNvPr id="3" name="Rectangle 2">
            <a:extLst>
              <a:ext uri="{FF2B5EF4-FFF2-40B4-BE49-F238E27FC236}">
                <a16:creationId xmlns:a16="http://schemas.microsoft.com/office/drawing/2014/main" id="{A73358E8-7AC3-AB45-B20A-A40FDD819F7D}"/>
              </a:ext>
            </a:extLst>
          </p:cNvPr>
          <p:cNvSpPr/>
          <p:nvPr/>
        </p:nvSpPr>
        <p:spPr>
          <a:xfrm>
            <a:off x="6994843" y="1447573"/>
            <a:ext cx="5074369" cy="923330"/>
          </a:xfrm>
          <a:prstGeom prst="rect">
            <a:avLst/>
          </a:prstGeom>
        </p:spPr>
        <p:txBody>
          <a:bodyPr wrap="square">
            <a:spAutoFit/>
          </a:bodyPr>
          <a:lstStyle/>
          <a:p>
            <a:r>
              <a:rPr lang="en-CA" dirty="0">
                <a:solidFill>
                  <a:srgbClr val="050505"/>
                </a:solidFill>
                <a:latin typeface="system-ui"/>
              </a:rPr>
              <a:t>vendor enters the Address for the customer, it will auto populate their City, Province, Country and Postal Code automatically.</a:t>
            </a:r>
            <a:endParaRPr lang="en-US" dirty="0"/>
          </a:p>
        </p:txBody>
      </p:sp>
      <p:sp>
        <p:nvSpPr>
          <p:cNvPr id="72" name="Rectangle 71">
            <a:extLst>
              <a:ext uri="{FF2B5EF4-FFF2-40B4-BE49-F238E27FC236}">
                <a16:creationId xmlns:a16="http://schemas.microsoft.com/office/drawing/2014/main" id="{F17C95CE-F714-794C-ADF6-014E45D838F7}"/>
              </a:ext>
            </a:extLst>
          </p:cNvPr>
          <p:cNvSpPr/>
          <p:nvPr/>
        </p:nvSpPr>
        <p:spPr>
          <a:xfrm>
            <a:off x="1909991" y="0"/>
            <a:ext cx="3249159" cy="369332"/>
          </a:xfrm>
          <a:prstGeom prst="rect">
            <a:avLst/>
          </a:prstGeom>
        </p:spPr>
        <p:txBody>
          <a:bodyPr wrap="none">
            <a:spAutoFit/>
          </a:bodyPr>
          <a:lstStyle/>
          <a:p>
            <a:r>
              <a:rPr lang="en-CA" dirty="0">
                <a:solidFill>
                  <a:srgbClr val="000000"/>
                </a:solidFill>
                <a:latin typeface="Open Sans"/>
              </a:rPr>
              <a:t>Make</a:t>
            </a:r>
            <a:r>
              <a:rPr lang="en-CA" b="0" i="0" dirty="0">
                <a:solidFill>
                  <a:srgbClr val="000000"/>
                </a:solidFill>
                <a:effectLst/>
                <a:latin typeface="Open Sans"/>
              </a:rPr>
              <a:t> a Customer Delivery Order</a:t>
            </a:r>
          </a:p>
        </p:txBody>
      </p:sp>
      <p:sp>
        <p:nvSpPr>
          <p:cNvPr id="73" name="Rectangle 72">
            <a:extLst>
              <a:ext uri="{FF2B5EF4-FFF2-40B4-BE49-F238E27FC236}">
                <a16:creationId xmlns:a16="http://schemas.microsoft.com/office/drawing/2014/main" id="{7404E94F-D9EF-7B4B-9343-446DA3E7E7C3}"/>
              </a:ext>
            </a:extLst>
          </p:cNvPr>
          <p:cNvSpPr/>
          <p:nvPr/>
        </p:nvSpPr>
        <p:spPr>
          <a:xfrm>
            <a:off x="456947" y="321128"/>
            <a:ext cx="6030163" cy="65368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5" name="Group 74">
            <a:extLst>
              <a:ext uri="{FF2B5EF4-FFF2-40B4-BE49-F238E27FC236}">
                <a16:creationId xmlns:a16="http://schemas.microsoft.com/office/drawing/2014/main" id="{3A7E94D5-B386-7848-8BA5-7F025E81BDDF}"/>
              </a:ext>
            </a:extLst>
          </p:cNvPr>
          <p:cNvGrpSpPr/>
          <p:nvPr/>
        </p:nvGrpSpPr>
        <p:grpSpPr>
          <a:xfrm>
            <a:off x="442161" y="2188376"/>
            <a:ext cx="5985706" cy="1811141"/>
            <a:chOff x="4088825" y="3764133"/>
            <a:chExt cx="5985706" cy="1811141"/>
          </a:xfrm>
        </p:grpSpPr>
        <p:sp>
          <p:nvSpPr>
            <p:cNvPr id="76" name="Rectangle 75">
              <a:extLst>
                <a:ext uri="{FF2B5EF4-FFF2-40B4-BE49-F238E27FC236}">
                  <a16:creationId xmlns:a16="http://schemas.microsoft.com/office/drawing/2014/main" id="{BAF411A2-DE9D-F443-A177-9F1791C514D5}"/>
                </a:ext>
              </a:extLst>
            </p:cNvPr>
            <p:cNvSpPr/>
            <p:nvPr/>
          </p:nvSpPr>
          <p:spPr>
            <a:xfrm>
              <a:off x="4174027" y="4093558"/>
              <a:ext cx="5889992" cy="1481716"/>
            </a:xfrm>
            <a:prstGeom prst="rect">
              <a:avLst/>
            </a:prstGeom>
            <a:solidFill>
              <a:srgbClr val="F8F8F7"/>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01" name="Rectangle 100">
              <a:extLst>
                <a:ext uri="{FF2B5EF4-FFF2-40B4-BE49-F238E27FC236}">
                  <a16:creationId xmlns:a16="http://schemas.microsoft.com/office/drawing/2014/main" id="{2F7E04AD-735B-5244-A168-213FF293D22C}"/>
                </a:ext>
              </a:extLst>
            </p:cNvPr>
            <p:cNvSpPr/>
            <p:nvPr/>
          </p:nvSpPr>
          <p:spPr>
            <a:xfrm>
              <a:off x="4088825" y="3764133"/>
              <a:ext cx="1251176" cy="276999"/>
            </a:xfrm>
            <a:prstGeom prst="rect">
              <a:avLst/>
            </a:prstGeom>
          </p:spPr>
          <p:txBody>
            <a:bodyPr wrap="none">
              <a:spAutoFit/>
            </a:bodyPr>
            <a:lstStyle/>
            <a:p>
              <a:r>
                <a:rPr lang="en-US" sz="1200" dirty="0"/>
                <a:t>Customer Details</a:t>
              </a:r>
            </a:p>
          </p:txBody>
        </p:sp>
        <p:cxnSp>
          <p:nvCxnSpPr>
            <p:cNvPr id="102" name="Straight Connector 101">
              <a:extLst>
                <a:ext uri="{FF2B5EF4-FFF2-40B4-BE49-F238E27FC236}">
                  <a16:creationId xmlns:a16="http://schemas.microsoft.com/office/drawing/2014/main" id="{AFC3AE76-364D-7E47-82D1-21C11C9089FD}"/>
                </a:ext>
              </a:extLst>
            </p:cNvPr>
            <p:cNvCxnSpPr>
              <a:cxnSpLocks/>
            </p:cNvCxnSpPr>
            <p:nvPr/>
          </p:nvCxnSpPr>
          <p:spPr>
            <a:xfrm>
              <a:off x="4156510" y="4023301"/>
              <a:ext cx="5918021" cy="1470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103" name="Group 102">
            <a:extLst>
              <a:ext uri="{FF2B5EF4-FFF2-40B4-BE49-F238E27FC236}">
                <a16:creationId xmlns:a16="http://schemas.microsoft.com/office/drawing/2014/main" id="{32992CFF-B2C6-2C48-8765-2AE041D1F169}"/>
              </a:ext>
            </a:extLst>
          </p:cNvPr>
          <p:cNvGrpSpPr/>
          <p:nvPr/>
        </p:nvGrpSpPr>
        <p:grpSpPr>
          <a:xfrm>
            <a:off x="442161" y="3996681"/>
            <a:ext cx="4059229" cy="2336544"/>
            <a:chOff x="442161" y="3967973"/>
            <a:chExt cx="4059229" cy="2336544"/>
          </a:xfrm>
        </p:grpSpPr>
        <p:sp>
          <p:nvSpPr>
            <p:cNvPr id="104" name="Rectangle 103">
              <a:extLst>
                <a:ext uri="{FF2B5EF4-FFF2-40B4-BE49-F238E27FC236}">
                  <a16:creationId xmlns:a16="http://schemas.microsoft.com/office/drawing/2014/main" id="{031AC32C-2554-FC42-91C3-D9229249F6D4}"/>
                </a:ext>
              </a:extLst>
            </p:cNvPr>
            <p:cNvSpPr/>
            <p:nvPr/>
          </p:nvSpPr>
          <p:spPr>
            <a:xfrm>
              <a:off x="518523" y="5389649"/>
              <a:ext cx="3982867" cy="914868"/>
            </a:xfrm>
            <a:prstGeom prst="rect">
              <a:avLst/>
            </a:prstGeom>
            <a:solidFill>
              <a:srgbClr val="F8F8F7"/>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r>
                <a:rPr lang="en-US" sz="1200" dirty="0">
                  <a:solidFill>
                    <a:schemeClr val="tx1"/>
                  </a:solidFill>
                </a:rPr>
                <a:t>TIP AMOUNT:</a:t>
              </a:r>
            </a:p>
            <a:p>
              <a:pPr>
                <a:lnSpc>
                  <a:spcPct val="150000"/>
                </a:lnSpc>
              </a:pPr>
              <a:r>
                <a:rPr lang="en-US" sz="1200" dirty="0">
                  <a:solidFill>
                    <a:schemeClr val="tx1"/>
                  </a:solidFill>
                </a:rPr>
                <a:t>Delivery Instruction: </a:t>
              </a:r>
            </a:p>
          </p:txBody>
        </p:sp>
        <p:sp>
          <p:nvSpPr>
            <p:cNvPr id="105" name="Rectangle 104">
              <a:extLst>
                <a:ext uri="{FF2B5EF4-FFF2-40B4-BE49-F238E27FC236}">
                  <a16:creationId xmlns:a16="http://schemas.microsoft.com/office/drawing/2014/main" id="{66C35177-BE2B-C442-9991-6B042AD0709F}"/>
                </a:ext>
              </a:extLst>
            </p:cNvPr>
            <p:cNvSpPr/>
            <p:nvPr/>
          </p:nvSpPr>
          <p:spPr>
            <a:xfrm>
              <a:off x="442161" y="4813472"/>
              <a:ext cx="184731" cy="276999"/>
            </a:xfrm>
            <a:prstGeom prst="rect">
              <a:avLst/>
            </a:prstGeom>
          </p:spPr>
          <p:txBody>
            <a:bodyPr wrap="none">
              <a:spAutoFit/>
            </a:bodyPr>
            <a:lstStyle/>
            <a:p>
              <a:endParaRPr lang="en-US" sz="1200" dirty="0"/>
            </a:p>
          </p:txBody>
        </p:sp>
        <p:cxnSp>
          <p:nvCxnSpPr>
            <p:cNvPr id="107" name="Straight Connector 106">
              <a:extLst>
                <a:ext uri="{FF2B5EF4-FFF2-40B4-BE49-F238E27FC236}">
                  <a16:creationId xmlns:a16="http://schemas.microsoft.com/office/drawing/2014/main" id="{F9F7D227-29DB-C049-8B33-EE60F6C552B5}"/>
                </a:ext>
              </a:extLst>
            </p:cNvPr>
            <p:cNvCxnSpPr>
              <a:cxnSpLocks/>
            </p:cNvCxnSpPr>
            <p:nvPr/>
          </p:nvCxnSpPr>
          <p:spPr>
            <a:xfrm>
              <a:off x="518523" y="5326915"/>
              <a:ext cx="398286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8" name="Rectangle 107">
              <a:extLst>
                <a:ext uri="{FF2B5EF4-FFF2-40B4-BE49-F238E27FC236}">
                  <a16:creationId xmlns:a16="http://schemas.microsoft.com/office/drawing/2014/main" id="{46DA1FDD-43C0-C642-A2BD-F453C1D61B3F}"/>
                </a:ext>
              </a:extLst>
            </p:cNvPr>
            <p:cNvSpPr/>
            <p:nvPr/>
          </p:nvSpPr>
          <p:spPr>
            <a:xfrm>
              <a:off x="442161" y="5099886"/>
              <a:ext cx="1585499" cy="276999"/>
            </a:xfrm>
            <a:prstGeom prst="rect">
              <a:avLst/>
            </a:prstGeom>
          </p:spPr>
          <p:txBody>
            <a:bodyPr wrap="none">
              <a:spAutoFit/>
            </a:bodyPr>
            <a:lstStyle/>
            <a:p>
              <a:r>
                <a:rPr lang="en-US" sz="1200" dirty="0"/>
                <a:t>Delivery Specifications</a:t>
              </a:r>
            </a:p>
          </p:txBody>
        </p:sp>
        <p:grpSp>
          <p:nvGrpSpPr>
            <p:cNvPr id="109" name="Group 108">
              <a:extLst>
                <a:ext uri="{FF2B5EF4-FFF2-40B4-BE49-F238E27FC236}">
                  <a16:creationId xmlns:a16="http://schemas.microsoft.com/office/drawing/2014/main" id="{703D9945-0277-914F-AFD5-1C2B4D448397}"/>
                </a:ext>
              </a:extLst>
            </p:cNvPr>
            <p:cNvGrpSpPr/>
            <p:nvPr/>
          </p:nvGrpSpPr>
          <p:grpSpPr>
            <a:xfrm>
              <a:off x="442161" y="3967973"/>
              <a:ext cx="4059229" cy="1119149"/>
              <a:chOff x="442161" y="3967973"/>
              <a:chExt cx="4059229" cy="1119149"/>
            </a:xfrm>
          </p:grpSpPr>
          <p:grpSp>
            <p:nvGrpSpPr>
              <p:cNvPr id="111" name="Group 110">
                <a:extLst>
                  <a:ext uri="{FF2B5EF4-FFF2-40B4-BE49-F238E27FC236}">
                    <a16:creationId xmlns:a16="http://schemas.microsoft.com/office/drawing/2014/main" id="{AB073DFC-383C-6845-A5D5-14D6D1D8F5EC}"/>
                  </a:ext>
                </a:extLst>
              </p:cNvPr>
              <p:cNvGrpSpPr/>
              <p:nvPr/>
            </p:nvGrpSpPr>
            <p:grpSpPr>
              <a:xfrm>
                <a:off x="442161" y="3996452"/>
                <a:ext cx="4059229" cy="1090670"/>
                <a:chOff x="4090609" y="492148"/>
                <a:chExt cx="4059229" cy="1090670"/>
              </a:xfrm>
            </p:grpSpPr>
            <p:grpSp>
              <p:nvGrpSpPr>
                <p:cNvPr id="127" name="Group 126">
                  <a:extLst>
                    <a:ext uri="{FF2B5EF4-FFF2-40B4-BE49-F238E27FC236}">
                      <a16:creationId xmlns:a16="http://schemas.microsoft.com/office/drawing/2014/main" id="{13469BD3-A475-6248-8D24-BD3CED2228A6}"/>
                    </a:ext>
                  </a:extLst>
                </p:cNvPr>
                <p:cNvGrpSpPr/>
                <p:nvPr/>
              </p:nvGrpSpPr>
              <p:grpSpPr>
                <a:xfrm>
                  <a:off x="4090609" y="492148"/>
                  <a:ext cx="4059229" cy="1090670"/>
                  <a:chOff x="4090609" y="492148"/>
                  <a:chExt cx="4059229" cy="1090670"/>
                </a:xfrm>
              </p:grpSpPr>
              <p:sp>
                <p:nvSpPr>
                  <p:cNvPr id="145" name="Rectangle 144">
                    <a:extLst>
                      <a:ext uri="{FF2B5EF4-FFF2-40B4-BE49-F238E27FC236}">
                        <a16:creationId xmlns:a16="http://schemas.microsoft.com/office/drawing/2014/main" id="{6AE83FF1-5214-C946-9EA0-8963C670297A}"/>
                      </a:ext>
                    </a:extLst>
                  </p:cNvPr>
                  <p:cNvSpPr/>
                  <p:nvPr/>
                </p:nvSpPr>
                <p:spPr>
                  <a:xfrm>
                    <a:off x="4166971" y="775641"/>
                    <a:ext cx="3982867" cy="807177"/>
                  </a:xfrm>
                  <a:prstGeom prst="rect">
                    <a:avLst/>
                  </a:prstGeom>
                  <a:solidFill>
                    <a:srgbClr val="F8F8F7"/>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r>
                      <a:rPr lang="en-US" sz="1200" dirty="0">
                        <a:solidFill>
                          <a:schemeClr val="tx1"/>
                        </a:solidFill>
                      </a:rPr>
                      <a:t>Total Order Cost:</a:t>
                    </a:r>
                  </a:p>
                  <a:p>
                    <a:pPr>
                      <a:lnSpc>
                        <a:spcPct val="150000"/>
                      </a:lnSpc>
                    </a:pPr>
                    <a:r>
                      <a:rPr lang="en-US" sz="1200" dirty="0">
                        <a:solidFill>
                          <a:schemeClr val="tx1"/>
                        </a:solidFill>
                      </a:rPr>
                      <a:t>Order details:</a:t>
                    </a:r>
                  </a:p>
                </p:txBody>
              </p:sp>
              <p:sp>
                <p:nvSpPr>
                  <p:cNvPr id="146" name="Rectangle 145">
                    <a:extLst>
                      <a:ext uri="{FF2B5EF4-FFF2-40B4-BE49-F238E27FC236}">
                        <a16:creationId xmlns:a16="http://schemas.microsoft.com/office/drawing/2014/main" id="{6D9709D7-FDEF-A74C-9C3D-BAF2AF7421F5}"/>
                      </a:ext>
                    </a:extLst>
                  </p:cNvPr>
                  <p:cNvSpPr/>
                  <p:nvPr/>
                </p:nvSpPr>
                <p:spPr>
                  <a:xfrm>
                    <a:off x="4090609" y="492148"/>
                    <a:ext cx="184731" cy="276999"/>
                  </a:xfrm>
                  <a:prstGeom prst="rect">
                    <a:avLst/>
                  </a:prstGeom>
                </p:spPr>
                <p:txBody>
                  <a:bodyPr wrap="none">
                    <a:spAutoFit/>
                  </a:bodyPr>
                  <a:lstStyle/>
                  <a:p>
                    <a:endParaRPr lang="en-US" sz="1200" dirty="0"/>
                  </a:p>
                </p:txBody>
              </p:sp>
            </p:grpSp>
            <p:cxnSp>
              <p:nvCxnSpPr>
                <p:cNvPr id="141" name="Straight Connector 140">
                  <a:extLst>
                    <a:ext uri="{FF2B5EF4-FFF2-40B4-BE49-F238E27FC236}">
                      <a16:creationId xmlns:a16="http://schemas.microsoft.com/office/drawing/2014/main" id="{E5BF3A65-062F-AB49-AF6C-4803CBD6AD99}"/>
                    </a:ext>
                  </a:extLst>
                </p:cNvPr>
                <p:cNvCxnSpPr>
                  <a:cxnSpLocks/>
                </p:cNvCxnSpPr>
                <p:nvPr/>
              </p:nvCxnSpPr>
              <p:spPr>
                <a:xfrm>
                  <a:off x="4166971" y="706298"/>
                  <a:ext cx="398286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116" name="Rectangle 115">
                <a:extLst>
                  <a:ext uri="{FF2B5EF4-FFF2-40B4-BE49-F238E27FC236}">
                    <a16:creationId xmlns:a16="http://schemas.microsoft.com/office/drawing/2014/main" id="{33E640C3-6A10-4441-8CB7-C4B76ECA06B1}"/>
                  </a:ext>
                </a:extLst>
              </p:cNvPr>
              <p:cNvSpPr/>
              <p:nvPr/>
            </p:nvSpPr>
            <p:spPr>
              <a:xfrm>
                <a:off x="442161" y="3967973"/>
                <a:ext cx="1439818" cy="276999"/>
              </a:xfrm>
              <a:prstGeom prst="rect">
                <a:avLst/>
              </a:prstGeom>
            </p:spPr>
            <p:txBody>
              <a:bodyPr wrap="none">
                <a:spAutoFit/>
              </a:bodyPr>
              <a:lstStyle/>
              <a:p>
                <a:r>
                  <a:rPr lang="en-US" sz="1200" dirty="0"/>
                  <a:t>Order Specifications</a:t>
                </a:r>
              </a:p>
            </p:txBody>
          </p:sp>
        </p:grpSp>
      </p:grpSp>
      <p:pic>
        <p:nvPicPr>
          <p:cNvPr id="147" name="Picture 146">
            <a:extLst>
              <a:ext uri="{FF2B5EF4-FFF2-40B4-BE49-F238E27FC236}">
                <a16:creationId xmlns:a16="http://schemas.microsoft.com/office/drawing/2014/main" id="{BA7E8C55-02B9-B847-84F9-B07DA6DE19EE}"/>
              </a:ext>
            </a:extLst>
          </p:cNvPr>
          <p:cNvPicPr>
            <a:picLocks noChangeAspect="1"/>
          </p:cNvPicPr>
          <p:nvPr/>
        </p:nvPicPr>
        <p:blipFill rotWithShape="1">
          <a:blip r:embed="rId3"/>
          <a:srcRect r="2336"/>
          <a:stretch/>
        </p:blipFill>
        <p:spPr>
          <a:xfrm>
            <a:off x="4571145" y="4587169"/>
            <a:ext cx="1846210" cy="1799564"/>
          </a:xfrm>
          <a:prstGeom prst="rect">
            <a:avLst/>
          </a:prstGeom>
        </p:spPr>
      </p:pic>
      <p:pic>
        <p:nvPicPr>
          <p:cNvPr id="148" name="Picture 147">
            <a:extLst>
              <a:ext uri="{FF2B5EF4-FFF2-40B4-BE49-F238E27FC236}">
                <a16:creationId xmlns:a16="http://schemas.microsoft.com/office/drawing/2014/main" id="{67EF1BB2-A3A7-9A4B-854F-BC9198898ED4}"/>
              </a:ext>
            </a:extLst>
          </p:cNvPr>
          <p:cNvPicPr>
            <a:picLocks noChangeAspect="1"/>
          </p:cNvPicPr>
          <p:nvPr/>
        </p:nvPicPr>
        <p:blipFill rotWithShape="1">
          <a:blip r:embed="rId4"/>
          <a:srcRect l="55149"/>
          <a:stretch/>
        </p:blipFill>
        <p:spPr>
          <a:xfrm>
            <a:off x="3593826" y="2597172"/>
            <a:ext cx="1906800" cy="1363620"/>
          </a:xfrm>
          <a:prstGeom prst="rect">
            <a:avLst/>
          </a:prstGeom>
        </p:spPr>
      </p:pic>
      <p:pic>
        <p:nvPicPr>
          <p:cNvPr id="149" name="Picture 148">
            <a:extLst>
              <a:ext uri="{FF2B5EF4-FFF2-40B4-BE49-F238E27FC236}">
                <a16:creationId xmlns:a16="http://schemas.microsoft.com/office/drawing/2014/main" id="{B0D94824-0FE4-3A42-B3E0-0C7CABB9A8E9}"/>
              </a:ext>
            </a:extLst>
          </p:cNvPr>
          <p:cNvPicPr>
            <a:picLocks noChangeAspect="1"/>
          </p:cNvPicPr>
          <p:nvPr/>
        </p:nvPicPr>
        <p:blipFill rotWithShape="1">
          <a:blip r:embed="rId4"/>
          <a:srcRect r="54486"/>
          <a:stretch/>
        </p:blipFill>
        <p:spPr>
          <a:xfrm>
            <a:off x="1206500" y="2577508"/>
            <a:ext cx="1934964" cy="1363620"/>
          </a:xfrm>
          <a:prstGeom prst="rect">
            <a:avLst/>
          </a:prstGeom>
        </p:spPr>
      </p:pic>
      <p:sp>
        <p:nvSpPr>
          <p:cNvPr id="150" name="Rectangle 149">
            <a:extLst>
              <a:ext uri="{FF2B5EF4-FFF2-40B4-BE49-F238E27FC236}">
                <a16:creationId xmlns:a16="http://schemas.microsoft.com/office/drawing/2014/main" id="{0A919B2C-832D-924C-8B9C-4091A218D424}"/>
              </a:ext>
            </a:extLst>
          </p:cNvPr>
          <p:cNvSpPr/>
          <p:nvPr/>
        </p:nvSpPr>
        <p:spPr>
          <a:xfrm>
            <a:off x="1693336" y="4680219"/>
            <a:ext cx="2562947" cy="377829"/>
          </a:xfrm>
          <a:prstGeom prst="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200" dirty="0">
              <a:solidFill>
                <a:schemeClr val="tx1"/>
              </a:solidFill>
            </a:endParaRPr>
          </a:p>
        </p:txBody>
      </p:sp>
      <p:sp>
        <p:nvSpPr>
          <p:cNvPr id="151" name="Rectangle 150">
            <a:extLst>
              <a:ext uri="{FF2B5EF4-FFF2-40B4-BE49-F238E27FC236}">
                <a16:creationId xmlns:a16="http://schemas.microsoft.com/office/drawing/2014/main" id="{3DF1A1AE-836F-5B48-94E3-3F8D0DB20C1C}"/>
              </a:ext>
            </a:extLst>
          </p:cNvPr>
          <p:cNvSpPr/>
          <p:nvPr/>
        </p:nvSpPr>
        <p:spPr>
          <a:xfrm>
            <a:off x="1693338" y="4371083"/>
            <a:ext cx="471794" cy="274163"/>
          </a:xfrm>
          <a:prstGeom prst="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200" dirty="0">
              <a:solidFill>
                <a:schemeClr val="tx1"/>
              </a:solidFill>
            </a:endParaRPr>
          </a:p>
        </p:txBody>
      </p:sp>
      <p:sp>
        <p:nvSpPr>
          <p:cNvPr id="152" name="Rectangle 151">
            <a:extLst>
              <a:ext uri="{FF2B5EF4-FFF2-40B4-BE49-F238E27FC236}">
                <a16:creationId xmlns:a16="http://schemas.microsoft.com/office/drawing/2014/main" id="{73094C51-613B-4E45-9CFE-269C9D3521A0}"/>
              </a:ext>
            </a:extLst>
          </p:cNvPr>
          <p:cNvSpPr/>
          <p:nvPr/>
        </p:nvSpPr>
        <p:spPr>
          <a:xfrm>
            <a:off x="1881979" y="5804987"/>
            <a:ext cx="2562947" cy="505712"/>
          </a:xfrm>
          <a:prstGeom prst="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200" dirty="0">
              <a:solidFill>
                <a:schemeClr val="tx1"/>
              </a:solidFill>
            </a:endParaRPr>
          </a:p>
        </p:txBody>
      </p:sp>
      <p:sp>
        <p:nvSpPr>
          <p:cNvPr id="153" name="Rectangle 152">
            <a:extLst>
              <a:ext uri="{FF2B5EF4-FFF2-40B4-BE49-F238E27FC236}">
                <a16:creationId xmlns:a16="http://schemas.microsoft.com/office/drawing/2014/main" id="{3F7FD7F9-617B-A745-AD8F-BA0D1AA763F4}"/>
              </a:ext>
            </a:extLst>
          </p:cNvPr>
          <p:cNvSpPr/>
          <p:nvPr/>
        </p:nvSpPr>
        <p:spPr>
          <a:xfrm>
            <a:off x="1881979" y="5492621"/>
            <a:ext cx="448661" cy="259939"/>
          </a:xfrm>
          <a:prstGeom prst="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200" dirty="0">
              <a:solidFill>
                <a:schemeClr val="tx1"/>
              </a:solidFill>
            </a:endParaRPr>
          </a:p>
        </p:txBody>
      </p:sp>
      <p:sp>
        <p:nvSpPr>
          <p:cNvPr id="154" name="TextBox 153">
            <a:extLst>
              <a:ext uri="{FF2B5EF4-FFF2-40B4-BE49-F238E27FC236}">
                <a16:creationId xmlns:a16="http://schemas.microsoft.com/office/drawing/2014/main" id="{8B2A5B92-A854-0743-978E-458CDAA94D48}"/>
              </a:ext>
            </a:extLst>
          </p:cNvPr>
          <p:cNvSpPr txBox="1"/>
          <p:nvPr/>
        </p:nvSpPr>
        <p:spPr>
          <a:xfrm>
            <a:off x="509846" y="6446067"/>
            <a:ext cx="2686099" cy="307777"/>
          </a:xfrm>
          <a:prstGeom prst="rect">
            <a:avLst/>
          </a:prstGeom>
          <a:solidFill>
            <a:srgbClr val="FF0000"/>
          </a:solidFill>
          <a:ln>
            <a:solidFill>
              <a:schemeClr val="bg2"/>
            </a:solidFill>
          </a:ln>
        </p:spPr>
        <p:txBody>
          <a:bodyPr wrap="square" rtlCol="0">
            <a:spAutoFit/>
          </a:bodyPr>
          <a:lstStyle/>
          <a:p>
            <a:pPr algn="ctr"/>
            <a:r>
              <a:rPr lang="en-US" sz="1400" b="1" dirty="0">
                <a:solidFill>
                  <a:schemeClr val="bg1"/>
                </a:solidFill>
              </a:rPr>
              <a:t>Place Order</a:t>
            </a:r>
          </a:p>
        </p:txBody>
      </p:sp>
      <p:sp>
        <p:nvSpPr>
          <p:cNvPr id="155" name="Rectangle 154">
            <a:extLst>
              <a:ext uri="{FF2B5EF4-FFF2-40B4-BE49-F238E27FC236}">
                <a16:creationId xmlns:a16="http://schemas.microsoft.com/office/drawing/2014/main" id="{951E9B01-4972-794B-BCEF-2DF607EC5B0A}"/>
              </a:ext>
            </a:extLst>
          </p:cNvPr>
          <p:cNvSpPr/>
          <p:nvPr/>
        </p:nvSpPr>
        <p:spPr>
          <a:xfrm>
            <a:off x="539999" y="911056"/>
            <a:ext cx="5877356" cy="480531"/>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6" name="Group 155">
            <a:extLst>
              <a:ext uri="{FF2B5EF4-FFF2-40B4-BE49-F238E27FC236}">
                <a16:creationId xmlns:a16="http://schemas.microsoft.com/office/drawing/2014/main" id="{D99BB3FD-27A1-904F-B1AE-E59DEDA99309}"/>
              </a:ext>
            </a:extLst>
          </p:cNvPr>
          <p:cNvGrpSpPr/>
          <p:nvPr/>
        </p:nvGrpSpPr>
        <p:grpSpPr>
          <a:xfrm>
            <a:off x="1020104" y="1029360"/>
            <a:ext cx="1540744" cy="222061"/>
            <a:chOff x="1604682" y="2468432"/>
            <a:chExt cx="941295" cy="168612"/>
          </a:xfrm>
        </p:grpSpPr>
        <p:sp>
          <p:nvSpPr>
            <p:cNvPr id="157" name="Rectangle 156">
              <a:extLst>
                <a:ext uri="{FF2B5EF4-FFF2-40B4-BE49-F238E27FC236}">
                  <a16:creationId xmlns:a16="http://schemas.microsoft.com/office/drawing/2014/main" id="{5E54DA9D-9549-1C49-8A5A-C5FD036FC936}"/>
                </a:ext>
              </a:extLst>
            </p:cNvPr>
            <p:cNvSpPr/>
            <p:nvPr/>
          </p:nvSpPr>
          <p:spPr>
            <a:xfrm>
              <a:off x="1604682" y="2468432"/>
              <a:ext cx="941295" cy="1686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tx1"/>
                  </a:solidFill>
                </a:rPr>
                <a:t>VENDOR NAME</a:t>
              </a:r>
            </a:p>
          </p:txBody>
        </p:sp>
        <p:sp>
          <p:nvSpPr>
            <p:cNvPr id="158" name="Triangle 157">
              <a:extLst>
                <a:ext uri="{FF2B5EF4-FFF2-40B4-BE49-F238E27FC236}">
                  <a16:creationId xmlns:a16="http://schemas.microsoft.com/office/drawing/2014/main" id="{3F44981A-1ADF-084D-8AD2-6E363E693EBF}"/>
                </a:ext>
              </a:extLst>
            </p:cNvPr>
            <p:cNvSpPr/>
            <p:nvPr/>
          </p:nvSpPr>
          <p:spPr>
            <a:xfrm rot="10800000">
              <a:off x="2405335" y="2503023"/>
              <a:ext cx="91716" cy="10067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grpSp>
      <p:grpSp>
        <p:nvGrpSpPr>
          <p:cNvPr id="159" name="Group 158">
            <a:extLst>
              <a:ext uri="{FF2B5EF4-FFF2-40B4-BE49-F238E27FC236}">
                <a16:creationId xmlns:a16="http://schemas.microsoft.com/office/drawing/2014/main" id="{0457DC8D-C9C0-6546-B20A-04E9C045E7E2}"/>
              </a:ext>
            </a:extLst>
          </p:cNvPr>
          <p:cNvGrpSpPr/>
          <p:nvPr/>
        </p:nvGrpSpPr>
        <p:grpSpPr>
          <a:xfrm>
            <a:off x="4571145" y="1029358"/>
            <a:ext cx="1540744" cy="222061"/>
            <a:chOff x="1604682" y="2468432"/>
            <a:chExt cx="941295" cy="168612"/>
          </a:xfrm>
        </p:grpSpPr>
        <p:sp>
          <p:nvSpPr>
            <p:cNvPr id="160" name="Rectangle 159">
              <a:extLst>
                <a:ext uri="{FF2B5EF4-FFF2-40B4-BE49-F238E27FC236}">
                  <a16:creationId xmlns:a16="http://schemas.microsoft.com/office/drawing/2014/main" id="{B414D015-453A-9443-9315-1EA37E249E6D}"/>
                </a:ext>
              </a:extLst>
            </p:cNvPr>
            <p:cNvSpPr/>
            <p:nvPr/>
          </p:nvSpPr>
          <p:spPr>
            <a:xfrm>
              <a:off x="1604682" y="2468432"/>
              <a:ext cx="941295" cy="1686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tx1"/>
                  </a:solidFill>
                </a:rPr>
                <a:t>Warehouse</a:t>
              </a:r>
            </a:p>
          </p:txBody>
        </p:sp>
        <p:sp>
          <p:nvSpPr>
            <p:cNvPr id="161" name="Triangle 160">
              <a:extLst>
                <a:ext uri="{FF2B5EF4-FFF2-40B4-BE49-F238E27FC236}">
                  <a16:creationId xmlns:a16="http://schemas.microsoft.com/office/drawing/2014/main" id="{E956F7A4-E743-5C48-8109-31148493D83C}"/>
                </a:ext>
              </a:extLst>
            </p:cNvPr>
            <p:cNvSpPr/>
            <p:nvPr/>
          </p:nvSpPr>
          <p:spPr>
            <a:xfrm rot="10800000">
              <a:off x="2405335" y="2503023"/>
              <a:ext cx="91716" cy="10067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grpSp>
      <p:grpSp>
        <p:nvGrpSpPr>
          <p:cNvPr id="162" name="Group 161">
            <a:extLst>
              <a:ext uri="{FF2B5EF4-FFF2-40B4-BE49-F238E27FC236}">
                <a16:creationId xmlns:a16="http://schemas.microsoft.com/office/drawing/2014/main" id="{082A2DFC-78A9-5F4F-8059-DDFADA8C8444}"/>
              </a:ext>
            </a:extLst>
          </p:cNvPr>
          <p:cNvGrpSpPr/>
          <p:nvPr/>
        </p:nvGrpSpPr>
        <p:grpSpPr>
          <a:xfrm>
            <a:off x="2795624" y="1029360"/>
            <a:ext cx="1540744" cy="222061"/>
            <a:chOff x="1604682" y="2468432"/>
            <a:chExt cx="941295" cy="168612"/>
          </a:xfrm>
        </p:grpSpPr>
        <p:sp>
          <p:nvSpPr>
            <p:cNvPr id="163" name="Rectangle 162">
              <a:extLst>
                <a:ext uri="{FF2B5EF4-FFF2-40B4-BE49-F238E27FC236}">
                  <a16:creationId xmlns:a16="http://schemas.microsoft.com/office/drawing/2014/main" id="{27958D3A-091C-B44A-91B9-B2D66347430B}"/>
                </a:ext>
              </a:extLst>
            </p:cNvPr>
            <p:cNvSpPr/>
            <p:nvPr/>
          </p:nvSpPr>
          <p:spPr>
            <a:xfrm>
              <a:off x="1604682" y="2468432"/>
              <a:ext cx="941295" cy="1686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tx1"/>
                  </a:solidFill>
                </a:rPr>
                <a:t>STORE NAME</a:t>
              </a:r>
            </a:p>
          </p:txBody>
        </p:sp>
        <p:sp>
          <p:nvSpPr>
            <p:cNvPr id="164" name="Triangle 163">
              <a:extLst>
                <a:ext uri="{FF2B5EF4-FFF2-40B4-BE49-F238E27FC236}">
                  <a16:creationId xmlns:a16="http://schemas.microsoft.com/office/drawing/2014/main" id="{DD6F3CF1-B302-4947-B260-BCF43C03C6E1}"/>
                </a:ext>
              </a:extLst>
            </p:cNvPr>
            <p:cNvSpPr/>
            <p:nvPr/>
          </p:nvSpPr>
          <p:spPr>
            <a:xfrm rot="10800000">
              <a:off x="2405335" y="2503023"/>
              <a:ext cx="91716" cy="10067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grpSp>
      <p:sp>
        <p:nvSpPr>
          <p:cNvPr id="165" name="TextBox 164">
            <a:extLst>
              <a:ext uri="{FF2B5EF4-FFF2-40B4-BE49-F238E27FC236}">
                <a16:creationId xmlns:a16="http://schemas.microsoft.com/office/drawing/2014/main" id="{78256462-1A24-5A46-8519-25C8CC9ECD13}"/>
              </a:ext>
            </a:extLst>
          </p:cNvPr>
          <p:cNvSpPr txBox="1"/>
          <p:nvPr/>
        </p:nvSpPr>
        <p:spPr>
          <a:xfrm>
            <a:off x="3477497" y="1423110"/>
            <a:ext cx="2950370" cy="307777"/>
          </a:xfrm>
          <a:prstGeom prst="rect">
            <a:avLst/>
          </a:prstGeom>
          <a:solidFill>
            <a:schemeClr val="bg1">
              <a:lumMod val="95000"/>
            </a:schemeClr>
          </a:solidFill>
          <a:ln>
            <a:noFill/>
          </a:ln>
        </p:spPr>
        <p:txBody>
          <a:bodyPr wrap="square" rtlCol="0">
            <a:spAutoFit/>
          </a:bodyPr>
          <a:lstStyle/>
          <a:p>
            <a:pPr algn="ctr"/>
            <a:r>
              <a:rPr lang="en-US" sz="1400" b="1" dirty="0"/>
              <a:t>Send Order to Customer Mobile</a:t>
            </a:r>
          </a:p>
        </p:txBody>
      </p:sp>
      <p:sp>
        <p:nvSpPr>
          <p:cNvPr id="166" name="TextBox 165">
            <a:extLst>
              <a:ext uri="{FF2B5EF4-FFF2-40B4-BE49-F238E27FC236}">
                <a16:creationId xmlns:a16="http://schemas.microsoft.com/office/drawing/2014/main" id="{C6A72D20-CDE8-144D-8971-F9CBF86AC85C}"/>
              </a:ext>
            </a:extLst>
          </p:cNvPr>
          <p:cNvSpPr txBox="1"/>
          <p:nvPr/>
        </p:nvSpPr>
        <p:spPr>
          <a:xfrm>
            <a:off x="542587" y="1423110"/>
            <a:ext cx="2932322" cy="307777"/>
          </a:xfrm>
          <a:prstGeom prst="rect">
            <a:avLst/>
          </a:prstGeom>
          <a:noFill/>
          <a:ln>
            <a:solidFill>
              <a:schemeClr val="bg2"/>
            </a:solidFill>
          </a:ln>
        </p:spPr>
        <p:txBody>
          <a:bodyPr wrap="square" rtlCol="0">
            <a:spAutoFit/>
          </a:bodyPr>
          <a:lstStyle/>
          <a:p>
            <a:pPr algn="ctr"/>
            <a:r>
              <a:rPr lang="en-US" sz="1400" b="1" dirty="0"/>
              <a:t>Order Placement</a:t>
            </a:r>
          </a:p>
        </p:txBody>
      </p:sp>
      <p:cxnSp>
        <p:nvCxnSpPr>
          <p:cNvPr id="167" name="Straight Connector 166">
            <a:extLst>
              <a:ext uri="{FF2B5EF4-FFF2-40B4-BE49-F238E27FC236}">
                <a16:creationId xmlns:a16="http://schemas.microsoft.com/office/drawing/2014/main" id="{96C5290E-4560-4F45-B758-DBB5B14D268B}"/>
              </a:ext>
            </a:extLst>
          </p:cNvPr>
          <p:cNvCxnSpPr>
            <a:cxnSpLocks/>
          </p:cNvCxnSpPr>
          <p:nvPr/>
        </p:nvCxnSpPr>
        <p:spPr>
          <a:xfrm>
            <a:off x="467806" y="1722625"/>
            <a:ext cx="300710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68" name="Picture 167">
            <a:extLst>
              <a:ext uri="{FF2B5EF4-FFF2-40B4-BE49-F238E27FC236}">
                <a16:creationId xmlns:a16="http://schemas.microsoft.com/office/drawing/2014/main" id="{F5824DBC-3322-8B44-83E2-18BA3EB2D75B}"/>
              </a:ext>
            </a:extLst>
          </p:cNvPr>
          <p:cNvPicPr>
            <a:picLocks noChangeAspect="1"/>
          </p:cNvPicPr>
          <p:nvPr/>
        </p:nvPicPr>
        <p:blipFill rotWithShape="1">
          <a:blip r:embed="rId5"/>
          <a:srcRect t="17943" r="80657" b="22177"/>
          <a:stretch/>
        </p:blipFill>
        <p:spPr>
          <a:xfrm>
            <a:off x="564648" y="368583"/>
            <a:ext cx="641852" cy="503038"/>
          </a:xfrm>
          <a:prstGeom prst="rect">
            <a:avLst/>
          </a:prstGeom>
        </p:spPr>
      </p:pic>
      <p:sp>
        <p:nvSpPr>
          <p:cNvPr id="169" name="TextBox 168">
            <a:extLst>
              <a:ext uri="{FF2B5EF4-FFF2-40B4-BE49-F238E27FC236}">
                <a16:creationId xmlns:a16="http://schemas.microsoft.com/office/drawing/2014/main" id="{B0011194-538E-CF49-8CC0-A205D4C0F946}"/>
              </a:ext>
            </a:extLst>
          </p:cNvPr>
          <p:cNvSpPr txBox="1"/>
          <p:nvPr/>
        </p:nvSpPr>
        <p:spPr>
          <a:xfrm>
            <a:off x="2446202" y="425818"/>
            <a:ext cx="2051652" cy="461665"/>
          </a:xfrm>
          <a:prstGeom prst="rect">
            <a:avLst/>
          </a:prstGeom>
          <a:noFill/>
        </p:spPr>
        <p:txBody>
          <a:bodyPr wrap="none" rtlCol="0">
            <a:spAutoFit/>
          </a:bodyPr>
          <a:lstStyle/>
          <a:p>
            <a:r>
              <a:rPr lang="en-US" sz="2400" b="1" dirty="0"/>
              <a:t>Delivery Order</a:t>
            </a:r>
          </a:p>
        </p:txBody>
      </p:sp>
      <p:sp>
        <p:nvSpPr>
          <p:cNvPr id="170" name="TextBox 169">
            <a:extLst>
              <a:ext uri="{FF2B5EF4-FFF2-40B4-BE49-F238E27FC236}">
                <a16:creationId xmlns:a16="http://schemas.microsoft.com/office/drawing/2014/main" id="{8DAEFC11-4C97-4341-8872-DB2504779593}"/>
              </a:ext>
            </a:extLst>
          </p:cNvPr>
          <p:cNvSpPr txBox="1"/>
          <p:nvPr/>
        </p:nvSpPr>
        <p:spPr>
          <a:xfrm>
            <a:off x="3507259" y="6452809"/>
            <a:ext cx="2686099" cy="307777"/>
          </a:xfrm>
          <a:prstGeom prst="rect">
            <a:avLst/>
          </a:prstGeom>
          <a:solidFill>
            <a:srgbClr val="00B050"/>
          </a:solidFill>
          <a:ln>
            <a:solidFill>
              <a:schemeClr val="bg2"/>
            </a:solidFill>
          </a:ln>
        </p:spPr>
        <p:txBody>
          <a:bodyPr wrap="square" rtlCol="0">
            <a:spAutoFit/>
          </a:bodyPr>
          <a:lstStyle/>
          <a:p>
            <a:pPr algn="ctr"/>
            <a:r>
              <a:rPr lang="en-US" sz="1400" b="1" dirty="0">
                <a:solidFill>
                  <a:schemeClr val="bg1"/>
                </a:solidFill>
              </a:rPr>
              <a:t>Calculate Charges</a:t>
            </a:r>
          </a:p>
        </p:txBody>
      </p:sp>
      <p:sp>
        <p:nvSpPr>
          <p:cNvPr id="171" name="TextBox 170">
            <a:extLst>
              <a:ext uri="{FF2B5EF4-FFF2-40B4-BE49-F238E27FC236}">
                <a16:creationId xmlns:a16="http://schemas.microsoft.com/office/drawing/2014/main" id="{BACF1B84-CFEA-1D49-8754-02D353B4887F}"/>
              </a:ext>
            </a:extLst>
          </p:cNvPr>
          <p:cNvSpPr txBox="1"/>
          <p:nvPr/>
        </p:nvSpPr>
        <p:spPr>
          <a:xfrm>
            <a:off x="1699442" y="1808360"/>
            <a:ext cx="2636926" cy="369332"/>
          </a:xfrm>
          <a:prstGeom prst="rect">
            <a:avLst/>
          </a:prstGeom>
          <a:solidFill>
            <a:schemeClr val="bg1"/>
          </a:solidFill>
          <a:ln>
            <a:solidFill>
              <a:schemeClr val="bg2"/>
            </a:solidFill>
          </a:ln>
        </p:spPr>
        <p:txBody>
          <a:bodyPr wrap="square" rtlCol="0" anchor="ctr">
            <a:spAutoFit/>
          </a:bodyPr>
          <a:lstStyle/>
          <a:p>
            <a:pPr algn="ctr"/>
            <a:r>
              <a:rPr lang="en-US" dirty="0">
                <a:solidFill>
                  <a:schemeClr val="bg1">
                    <a:lumMod val="75000"/>
                  </a:schemeClr>
                </a:solidFill>
              </a:rPr>
              <a:t>Search Name/Mobile</a:t>
            </a:r>
          </a:p>
        </p:txBody>
      </p:sp>
      <p:sp>
        <p:nvSpPr>
          <p:cNvPr id="172" name="TextBox 171">
            <a:extLst>
              <a:ext uri="{FF2B5EF4-FFF2-40B4-BE49-F238E27FC236}">
                <a16:creationId xmlns:a16="http://schemas.microsoft.com/office/drawing/2014/main" id="{6777CEB8-CAFD-A645-8014-5094349AA360}"/>
              </a:ext>
            </a:extLst>
          </p:cNvPr>
          <p:cNvSpPr txBox="1"/>
          <p:nvPr/>
        </p:nvSpPr>
        <p:spPr>
          <a:xfrm>
            <a:off x="4482167" y="1813629"/>
            <a:ext cx="1711191" cy="369332"/>
          </a:xfrm>
          <a:prstGeom prst="rect">
            <a:avLst/>
          </a:prstGeom>
          <a:solidFill>
            <a:srgbClr val="FF0000"/>
          </a:solidFill>
          <a:ln>
            <a:solidFill>
              <a:schemeClr val="bg2"/>
            </a:solidFill>
          </a:ln>
        </p:spPr>
        <p:txBody>
          <a:bodyPr wrap="square" rtlCol="0">
            <a:spAutoFit/>
          </a:bodyPr>
          <a:lstStyle/>
          <a:p>
            <a:pPr algn="ctr"/>
            <a:r>
              <a:rPr lang="en-US" b="1" dirty="0">
                <a:solidFill>
                  <a:schemeClr val="bg1"/>
                </a:solidFill>
              </a:rPr>
              <a:t>Search</a:t>
            </a:r>
          </a:p>
        </p:txBody>
      </p:sp>
      <p:cxnSp>
        <p:nvCxnSpPr>
          <p:cNvPr id="187" name="Straight Arrow Connector 186">
            <a:extLst>
              <a:ext uri="{FF2B5EF4-FFF2-40B4-BE49-F238E27FC236}">
                <a16:creationId xmlns:a16="http://schemas.microsoft.com/office/drawing/2014/main" id="{692136A8-7D0F-7247-A1A3-B315C219D18D}"/>
              </a:ext>
            </a:extLst>
          </p:cNvPr>
          <p:cNvCxnSpPr>
            <a:cxnSpLocks/>
          </p:cNvCxnSpPr>
          <p:nvPr/>
        </p:nvCxnSpPr>
        <p:spPr>
          <a:xfrm flipV="1">
            <a:off x="2795624" y="5142180"/>
            <a:ext cx="4218959" cy="1162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93E7F9A6-182F-0149-85F8-36E6B25FDFC4}"/>
              </a:ext>
            </a:extLst>
          </p:cNvPr>
          <p:cNvCxnSpPr>
            <a:cxnSpLocks/>
          </p:cNvCxnSpPr>
          <p:nvPr/>
        </p:nvCxnSpPr>
        <p:spPr>
          <a:xfrm flipV="1">
            <a:off x="2499737" y="1909238"/>
            <a:ext cx="4495106" cy="874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2" name="Group 51">
            <a:extLst>
              <a:ext uri="{FF2B5EF4-FFF2-40B4-BE49-F238E27FC236}">
                <a16:creationId xmlns:a16="http://schemas.microsoft.com/office/drawing/2014/main" id="{FAA98DAE-8849-9C49-BECA-08F088B31C8A}"/>
              </a:ext>
            </a:extLst>
          </p:cNvPr>
          <p:cNvGrpSpPr/>
          <p:nvPr/>
        </p:nvGrpSpPr>
        <p:grpSpPr>
          <a:xfrm>
            <a:off x="4824248" y="420299"/>
            <a:ext cx="1603619" cy="408623"/>
            <a:chOff x="4824248" y="420299"/>
            <a:chExt cx="1603619" cy="408623"/>
          </a:xfrm>
        </p:grpSpPr>
        <p:sp>
          <p:nvSpPr>
            <p:cNvPr id="53" name="TextBox 52">
              <a:extLst>
                <a:ext uri="{FF2B5EF4-FFF2-40B4-BE49-F238E27FC236}">
                  <a16:creationId xmlns:a16="http://schemas.microsoft.com/office/drawing/2014/main" id="{2C2FAFFB-56E9-B641-926F-5E96A11A5659}"/>
                </a:ext>
              </a:extLst>
            </p:cNvPr>
            <p:cNvSpPr txBox="1"/>
            <p:nvPr/>
          </p:nvSpPr>
          <p:spPr>
            <a:xfrm>
              <a:off x="4824248" y="420299"/>
              <a:ext cx="1603619" cy="408623"/>
            </a:xfrm>
            <a:prstGeom prst="roundRect">
              <a:avLst/>
            </a:prstGeom>
            <a:solidFill>
              <a:schemeClr val="bg1"/>
            </a:solidFill>
            <a:ln w="38100">
              <a:solidFill>
                <a:schemeClr val="bg1">
                  <a:lumMod val="85000"/>
                </a:schemeClr>
              </a:solidFill>
            </a:ln>
            <a:effectLst>
              <a:softEdge rad="31750"/>
            </a:effectLst>
          </p:spPr>
          <p:txBody>
            <a:bodyPr wrap="square" rtlCol="0">
              <a:spAutoFit/>
            </a:bodyPr>
            <a:lstStyle/>
            <a:p>
              <a:r>
                <a:rPr lang="en-US" b="1" dirty="0">
                  <a:solidFill>
                    <a:schemeClr val="tx1">
                      <a:lumMod val="85000"/>
                      <a:lumOff val="15000"/>
                    </a:schemeClr>
                  </a:solidFill>
                </a:rPr>
                <a:t>Live Orders </a:t>
              </a:r>
            </a:p>
          </p:txBody>
        </p:sp>
        <p:pic>
          <p:nvPicPr>
            <p:cNvPr id="54" name="Picture 53">
              <a:extLst>
                <a:ext uri="{FF2B5EF4-FFF2-40B4-BE49-F238E27FC236}">
                  <a16:creationId xmlns:a16="http://schemas.microsoft.com/office/drawing/2014/main" id="{EFE100CF-DD2F-5143-B37A-D20DC32C21EF}"/>
                </a:ext>
              </a:extLst>
            </p:cNvPr>
            <p:cNvPicPr>
              <a:picLocks noChangeAspect="1"/>
            </p:cNvPicPr>
            <p:nvPr/>
          </p:nvPicPr>
          <p:blipFill>
            <a:blip r:embed="rId6"/>
            <a:stretch>
              <a:fillRect/>
            </a:stretch>
          </p:blipFill>
          <p:spPr>
            <a:xfrm>
              <a:off x="6066101" y="477111"/>
              <a:ext cx="287868" cy="287868"/>
            </a:xfrm>
            <a:prstGeom prst="rect">
              <a:avLst/>
            </a:prstGeom>
          </p:spPr>
        </p:pic>
      </p:grpSp>
    </p:spTree>
    <p:extLst>
      <p:ext uri="{BB962C8B-B14F-4D97-AF65-F5344CB8AC3E}">
        <p14:creationId xmlns:p14="http://schemas.microsoft.com/office/powerpoint/2010/main" val="3321724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extBox 111">
            <a:extLst>
              <a:ext uri="{FF2B5EF4-FFF2-40B4-BE49-F238E27FC236}">
                <a16:creationId xmlns:a16="http://schemas.microsoft.com/office/drawing/2014/main" id="{6252E27E-6473-8F48-BD37-25E6A56CA803}"/>
              </a:ext>
            </a:extLst>
          </p:cNvPr>
          <p:cNvSpPr txBox="1"/>
          <p:nvPr/>
        </p:nvSpPr>
        <p:spPr>
          <a:xfrm>
            <a:off x="6924051" y="3629506"/>
            <a:ext cx="5034890" cy="2862322"/>
          </a:xfrm>
          <a:prstGeom prst="rect">
            <a:avLst/>
          </a:prstGeom>
          <a:noFill/>
        </p:spPr>
        <p:txBody>
          <a:bodyPr wrap="square" rtlCol="0">
            <a:spAutoFit/>
          </a:bodyPr>
          <a:lstStyle/>
          <a:p>
            <a:r>
              <a:rPr lang="en-US" b="1" dirty="0"/>
              <a:t>Send Order to Customer Mobile:</a:t>
            </a:r>
          </a:p>
          <a:p>
            <a:r>
              <a:rPr lang="en-US" dirty="0"/>
              <a:t>Send this product along with the product details to customer mobile number as a Wishlist “You received a new Wishlist item in your cart. Please follow the link below: URL”. </a:t>
            </a:r>
            <a:r>
              <a:rPr lang="en-US" dirty="0" err="1"/>
              <a:t>Nexmo</a:t>
            </a:r>
            <a:r>
              <a:rPr lang="en-US" dirty="0"/>
              <a:t> </a:t>
            </a:r>
            <a:r>
              <a:rPr lang="en-US" dirty="0" err="1"/>
              <a:t>sms</a:t>
            </a:r>
            <a:r>
              <a:rPr lang="en-US" dirty="0"/>
              <a:t> service can be used.</a:t>
            </a:r>
          </a:p>
          <a:p>
            <a:endParaRPr lang="en-US" dirty="0"/>
          </a:p>
          <a:p>
            <a:r>
              <a:rPr lang="en-US" dirty="0"/>
              <a:t>Customer will add this product in his cart and follow the checkout process for address, payment, delivery and order placement.</a:t>
            </a:r>
          </a:p>
        </p:txBody>
      </p:sp>
      <p:sp>
        <p:nvSpPr>
          <p:cNvPr id="70" name="Rectangle 69">
            <a:extLst>
              <a:ext uri="{FF2B5EF4-FFF2-40B4-BE49-F238E27FC236}">
                <a16:creationId xmlns:a16="http://schemas.microsoft.com/office/drawing/2014/main" id="{E25217F7-63F1-E04A-BFC7-E6A2C7F9D38C}"/>
              </a:ext>
            </a:extLst>
          </p:cNvPr>
          <p:cNvSpPr/>
          <p:nvPr/>
        </p:nvSpPr>
        <p:spPr>
          <a:xfrm>
            <a:off x="1909991" y="0"/>
            <a:ext cx="3249159" cy="369332"/>
          </a:xfrm>
          <a:prstGeom prst="rect">
            <a:avLst/>
          </a:prstGeom>
        </p:spPr>
        <p:txBody>
          <a:bodyPr wrap="none">
            <a:spAutoFit/>
          </a:bodyPr>
          <a:lstStyle/>
          <a:p>
            <a:r>
              <a:rPr lang="en-CA" dirty="0">
                <a:solidFill>
                  <a:srgbClr val="000000"/>
                </a:solidFill>
                <a:latin typeface="Open Sans"/>
              </a:rPr>
              <a:t>Make</a:t>
            </a:r>
            <a:r>
              <a:rPr lang="en-CA" b="0" i="0" dirty="0">
                <a:solidFill>
                  <a:srgbClr val="000000"/>
                </a:solidFill>
                <a:effectLst/>
                <a:latin typeface="Open Sans"/>
              </a:rPr>
              <a:t> a Customer Delivery Order</a:t>
            </a:r>
          </a:p>
        </p:txBody>
      </p:sp>
      <p:sp>
        <p:nvSpPr>
          <p:cNvPr id="71" name="Rectangle 70">
            <a:extLst>
              <a:ext uri="{FF2B5EF4-FFF2-40B4-BE49-F238E27FC236}">
                <a16:creationId xmlns:a16="http://schemas.microsoft.com/office/drawing/2014/main" id="{46EA9C00-13A0-3D4B-BBBC-71F4E4036490}"/>
              </a:ext>
            </a:extLst>
          </p:cNvPr>
          <p:cNvSpPr/>
          <p:nvPr/>
        </p:nvSpPr>
        <p:spPr>
          <a:xfrm>
            <a:off x="456947" y="321127"/>
            <a:ext cx="6030163" cy="45951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id="{B061A82C-BC17-1145-9CFE-83FEF83606BC}"/>
              </a:ext>
            </a:extLst>
          </p:cNvPr>
          <p:cNvSpPr/>
          <p:nvPr/>
        </p:nvSpPr>
        <p:spPr>
          <a:xfrm>
            <a:off x="539999" y="944614"/>
            <a:ext cx="5871498" cy="454262"/>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0" name="Group 129">
            <a:extLst>
              <a:ext uri="{FF2B5EF4-FFF2-40B4-BE49-F238E27FC236}">
                <a16:creationId xmlns:a16="http://schemas.microsoft.com/office/drawing/2014/main" id="{F465FC35-990A-4B4C-A0CF-365702FBE148}"/>
              </a:ext>
            </a:extLst>
          </p:cNvPr>
          <p:cNvGrpSpPr/>
          <p:nvPr/>
        </p:nvGrpSpPr>
        <p:grpSpPr>
          <a:xfrm>
            <a:off x="1020104" y="1036648"/>
            <a:ext cx="1540744" cy="222061"/>
            <a:chOff x="1604682" y="2468432"/>
            <a:chExt cx="941295" cy="168612"/>
          </a:xfrm>
        </p:grpSpPr>
        <p:sp>
          <p:nvSpPr>
            <p:cNvPr id="131" name="Rectangle 130">
              <a:extLst>
                <a:ext uri="{FF2B5EF4-FFF2-40B4-BE49-F238E27FC236}">
                  <a16:creationId xmlns:a16="http://schemas.microsoft.com/office/drawing/2014/main" id="{59A2DBB5-3974-AA4D-947A-6E179C6863EF}"/>
                </a:ext>
              </a:extLst>
            </p:cNvPr>
            <p:cNvSpPr/>
            <p:nvPr/>
          </p:nvSpPr>
          <p:spPr>
            <a:xfrm>
              <a:off x="1604682" y="2468432"/>
              <a:ext cx="941295" cy="1686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tx1"/>
                  </a:solidFill>
                </a:rPr>
                <a:t>VENDOR NAME</a:t>
              </a:r>
            </a:p>
          </p:txBody>
        </p:sp>
        <p:sp>
          <p:nvSpPr>
            <p:cNvPr id="132" name="Triangle 131">
              <a:extLst>
                <a:ext uri="{FF2B5EF4-FFF2-40B4-BE49-F238E27FC236}">
                  <a16:creationId xmlns:a16="http://schemas.microsoft.com/office/drawing/2014/main" id="{F95DF1AA-8B77-5D42-ADF8-F2167469AB3C}"/>
                </a:ext>
              </a:extLst>
            </p:cNvPr>
            <p:cNvSpPr/>
            <p:nvPr/>
          </p:nvSpPr>
          <p:spPr>
            <a:xfrm rot="10800000">
              <a:off x="2405335" y="2503023"/>
              <a:ext cx="91716" cy="10067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grpSp>
      <p:grpSp>
        <p:nvGrpSpPr>
          <p:cNvPr id="133" name="Group 132">
            <a:extLst>
              <a:ext uri="{FF2B5EF4-FFF2-40B4-BE49-F238E27FC236}">
                <a16:creationId xmlns:a16="http://schemas.microsoft.com/office/drawing/2014/main" id="{12F03C3D-AAF3-DE4F-A08E-F38B8E802A6A}"/>
              </a:ext>
            </a:extLst>
          </p:cNvPr>
          <p:cNvGrpSpPr/>
          <p:nvPr/>
        </p:nvGrpSpPr>
        <p:grpSpPr>
          <a:xfrm>
            <a:off x="4571145" y="1036646"/>
            <a:ext cx="1540744" cy="222061"/>
            <a:chOff x="1604682" y="2468432"/>
            <a:chExt cx="941295" cy="168612"/>
          </a:xfrm>
        </p:grpSpPr>
        <p:sp>
          <p:nvSpPr>
            <p:cNvPr id="134" name="Rectangle 133">
              <a:extLst>
                <a:ext uri="{FF2B5EF4-FFF2-40B4-BE49-F238E27FC236}">
                  <a16:creationId xmlns:a16="http://schemas.microsoft.com/office/drawing/2014/main" id="{48963AAC-B9E3-FF42-AFEF-6461BB8AAC9F}"/>
                </a:ext>
              </a:extLst>
            </p:cNvPr>
            <p:cNvSpPr/>
            <p:nvPr/>
          </p:nvSpPr>
          <p:spPr>
            <a:xfrm>
              <a:off x="1604682" y="2468432"/>
              <a:ext cx="941295" cy="1686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tx1"/>
                  </a:solidFill>
                </a:rPr>
                <a:t>Warehouse</a:t>
              </a:r>
            </a:p>
          </p:txBody>
        </p:sp>
        <p:sp>
          <p:nvSpPr>
            <p:cNvPr id="135" name="Triangle 134">
              <a:extLst>
                <a:ext uri="{FF2B5EF4-FFF2-40B4-BE49-F238E27FC236}">
                  <a16:creationId xmlns:a16="http://schemas.microsoft.com/office/drawing/2014/main" id="{6DDB464A-8395-DA4D-921D-B3B7A5EE0AFB}"/>
                </a:ext>
              </a:extLst>
            </p:cNvPr>
            <p:cNvSpPr/>
            <p:nvPr/>
          </p:nvSpPr>
          <p:spPr>
            <a:xfrm rot="10800000">
              <a:off x="2405335" y="2503023"/>
              <a:ext cx="91716" cy="10067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grpSp>
      <p:grpSp>
        <p:nvGrpSpPr>
          <p:cNvPr id="136" name="Group 135">
            <a:extLst>
              <a:ext uri="{FF2B5EF4-FFF2-40B4-BE49-F238E27FC236}">
                <a16:creationId xmlns:a16="http://schemas.microsoft.com/office/drawing/2014/main" id="{28C475DC-502A-4B4C-AB4A-56076FE5AC77}"/>
              </a:ext>
            </a:extLst>
          </p:cNvPr>
          <p:cNvGrpSpPr/>
          <p:nvPr/>
        </p:nvGrpSpPr>
        <p:grpSpPr>
          <a:xfrm>
            <a:off x="2795624" y="1036648"/>
            <a:ext cx="1540744" cy="222061"/>
            <a:chOff x="1604682" y="2468432"/>
            <a:chExt cx="941295" cy="168612"/>
          </a:xfrm>
        </p:grpSpPr>
        <p:sp>
          <p:nvSpPr>
            <p:cNvPr id="137" name="Rectangle 136">
              <a:extLst>
                <a:ext uri="{FF2B5EF4-FFF2-40B4-BE49-F238E27FC236}">
                  <a16:creationId xmlns:a16="http://schemas.microsoft.com/office/drawing/2014/main" id="{B03B72F5-D8F8-EA41-91D4-B57686E20D38}"/>
                </a:ext>
              </a:extLst>
            </p:cNvPr>
            <p:cNvSpPr/>
            <p:nvPr/>
          </p:nvSpPr>
          <p:spPr>
            <a:xfrm>
              <a:off x="1604682" y="2468432"/>
              <a:ext cx="941295" cy="1686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tx1"/>
                  </a:solidFill>
                </a:rPr>
                <a:t>STORE NAME</a:t>
              </a:r>
            </a:p>
          </p:txBody>
        </p:sp>
        <p:sp>
          <p:nvSpPr>
            <p:cNvPr id="138" name="Triangle 137">
              <a:extLst>
                <a:ext uri="{FF2B5EF4-FFF2-40B4-BE49-F238E27FC236}">
                  <a16:creationId xmlns:a16="http://schemas.microsoft.com/office/drawing/2014/main" id="{F0EED552-5DC5-E544-91E0-413F460488D9}"/>
                </a:ext>
              </a:extLst>
            </p:cNvPr>
            <p:cNvSpPr/>
            <p:nvPr/>
          </p:nvSpPr>
          <p:spPr>
            <a:xfrm rot="10800000">
              <a:off x="2405335" y="2503023"/>
              <a:ext cx="91716" cy="10067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grpSp>
      <p:sp>
        <p:nvSpPr>
          <p:cNvPr id="139" name="TextBox 138">
            <a:extLst>
              <a:ext uri="{FF2B5EF4-FFF2-40B4-BE49-F238E27FC236}">
                <a16:creationId xmlns:a16="http://schemas.microsoft.com/office/drawing/2014/main" id="{3CAFFC23-9D40-404D-9AEC-8C8EA200E34D}"/>
              </a:ext>
            </a:extLst>
          </p:cNvPr>
          <p:cNvSpPr txBox="1"/>
          <p:nvPr/>
        </p:nvSpPr>
        <p:spPr>
          <a:xfrm>
            <a:off x="3477497" y="1463422"/>
            <a:ext cx="2934000" cy="307777"/>
          </a:xfrm>
          <a:prstGeom prst="rect">
            <a:avLst/>
          </a:prstGeom>
          <a:noFill/>
          <a:ln>
            <a:solidFill>
              <a:schemeClr val="bg2"/>
            </a:solidFill>
          </a:ln>
        </p:spPr>
        <p:txBody>
          <a:bodyPr wrap="square" rtlCol="0">
            <a:spAutoFit/>
          </a:bodyPr>
          <a:lstStyle/>
          <a:p>
            <a:pPr algn="ctr"/>
            <a:r>
              <a:rPr lang="en-US" sz="1400" b="1" dirty="0"/>
              <a:t>Send Order to Customer Mobile</a:t>
            </a:r>
          </a:p>
        </p:txBody>
      </p:sp>
      <p:sp>
        <p:nvSpPr>
          <p:cNvPr id="140" name="TextBox 139">
            <a:extLst>
              <a:ext uri="{FF2B5EF4-FFF2-40B4-BE49-F238E27FC236}">
                <a16:creationId xmlns:a16="http://schemas.microsoft.com/office/drawing/2014/main" id="{E476DA53-58DD-2B48-A7EB-53A42CF46F02}"/>
              </a:ext>
            </a:extLst>
          </p:cNvPr>
          <p:cNvSpPr txBox="1"/>
          <p:nvPr/>
        </p:nvSpPr>
        <p:spPr>
          <a:xfrm>
            <a:off x="542587" y="1463422"/>
            <a:ext cx="2932322" cy="307777"/>
          </a:xfrm>
          <a:prstGeom prst="rect">
            <a:avLst/>
          </a:prstGeom>
          <a:solidFill>
            <a:schemeClr val="bg1">
              <a:lumMod val="95000"/>
            </a:schemeClr>
          </a:solidFill>
          <a:ln>
            <a:noFill/>
          </a:ln>
        </p:spPr>
        <p:txBody>
          <a:bodyPr wrap="square" rtlCol="0">
            <a:spAutoFit/>
          </a:bodyPr>
          <a:lstStyle/>
          <a:p>
            <a:pPr algn="ctr"/>
            <a:r>
              <a:rPr lang="en-US" sz="1400" b="1" dirty="0"/>
              <a:t>Order Placement</a:t>
            </a:r>
          </a:p>
        </p:txBody>
      </p:sp>
      <p:sp>
        <p:nvSpPr>
          <p:cNvPr id="144" name="TextBox 143">
            <a:extLst>
              <a:ext uri="{FF2B5EF4-FFF2-40B4-BE49-F238E27FC236}">
                <a16:creationId xmlns:a16="http://schemas.microsoft.com/office/drawing/2014/main" id="{A06A92FE-DCB8-0F43-B748-635086FB46D7}"/>
              </a:ext>
            </a:extLst>
          </p:cNvPr>
          <p:cNvSpPr txBox="1"/>
          <p:nvPr/>
        </p:nvSpPr>
        <p:spPr>
          <a:xfrm>
            <a:off x="539999" y="4400042"/>
            <a:ext cx="5844138" cy="307777"/>
          </a:xfrm>
          <a:prstGeom prst="rect">
            <a:avLst/>
          </a:prstGeom>
          <a:solidFill>
            <a:srgbClr val="FE0300"/>
          </a:solidFill>
          <a:ln>
            <a:solidFill>
              <a:schemeClr val="bg2"/>
            </a:solidFill>
          </a:ln>
        </p:spPr>
        <p:txBody>
          <a:bodyPr wrap="square" rtlCol="0" anchor="ctr">
            <a:spAutoFit/>
          </a:bodyPr>
          <a:lstStyle/>
          <a:p>
            <a:pPr algn="ctr"/>
            <a:r>
              <a:rPr lang="en-US" sz="1400" b="1" dirty="0">
                <a:solidFill>
                  <a:schemeClr val="bg1"/>
                </a:solidFill>
              </a:rPr>
              <a:t>Send Order to Customer Mobile</a:t>
            </a:r>
          </a:p>
        </p:txBody>
      </p:sp>
      <p:cxnSp>
        <p:nvCxnSpPr>
          <p:cNvPr id="203" name="Straight Connector 202">
            <a:extLst>
              <a:ext uri="{FF2B5EF4-FFF2-40B4-BE49-F238E27FC236}">
                <a16:creationId xmlns:a16="http://schemas.microsoft.com/office/drawing/2014/main" id="{7A26056E-F6F6-824A-B907-151E5848ED33}"/>
              </a:ext>
            </a:extLst>
          </p:cNvPr>
          <p:cNvCxnSpPr>
            <a:cxnSpLocks/>
          </p:cNvCxnSpPr>
          <p:nvPr/>
        </p:nvCxnSpPr>
        <p:spPr>
          <a:xfrm>
            <a:off x="3474909" y="1771199"/>
            <a:ext cx="295295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04" name="Group 203">
            <a:extLst>
              <a:ext uri="{FF2B5EF4-FFF2-40B4-BE49-F238E27FC236}">
                <a16:creationId xmlns:a16="http://schemas.microsoft.com/office/drawing/2014/main" id="{A19E4BEA-C1C2-164C-814A-A669639F05A2}"/>
              </a:ext>
            </a:extLst>
          </p:cNvPr>
          <p:cNvGrpSpPr/>
          <p:nvPr/>
        </p:nvGrpSpPr>
        <p:grpSpPr>
          <a:xfrm>
            <a:off x="442161" y="2280135"/>
            <a:ext cx="5969336" cy="765926"/>
            <a:chOff x="4088825" y="3764133"/>
            <a:chExt cx="4059229" cy="765926"/>
          </a:xfrm>
        </p:grpSpPr>
        <p:sp>
          <p:nvSpPr>
            <p:cNvPr id="205" name="Rectangle 204">
              <a:extLst>
                <a:ext uri="{FF2B5EF4-FFF2-40B4-BE49-F238E27FC236}">
                  <a16:creationId xmlns:a16="http://schemas.microsoft.com/office/drawing/2014/main" id="{89847E87-4033-824F-906D-5AE93E0764F4}"/>
                </a:ext>
              </a:extLst>
            </p:cNvPr>
            <p:cNvSpPr/>
            <p:nvPr/>
          </p:nvSpPr>
          <p:spPr>
            <a:xfrm>
              <a:off x="4174027" y="4093558"/>
              <a:ext cx="3974027" cy="436501"/>
            </a:xfrm>
            <a:prstGeom prst="rect">
              <a:avLst/>
            </a:prstGeom>
            <a:solidFill>
              <a:srgbClr val="F8F8F7"/>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06" name="Rectangle 205">
              <a:extLst>
                <a:ext uri="{FF2B5EF4-FFF2-40B4-BE49-F238E27FC236}">
                  <a16:creationId xmlns:a16="http://schemas.microsoft.com/office/drawing/2014/main" id="{B3DE4D53-908B-BA49-81ED-5CB071C5CBAC}"/>
                </a:ext>
              </a:extLst>
            </p:cNvPr>
            <p:cNvSpPr/>
            <p:nvPr/>
          </p:nvSpPr>
          <p:spPr>
            <a:xfrm>
              <a:off x="4088825" y="3764133"/>
              <a:ext cx="1251176" cy="276999"/>
            </a:xfrm>
            <a:prstGeom prst="rect">
              <a:avLst/>
            </a:prstGeom>
          </p:spPr>
          <p:txBody>
            <a:bodyPr wrap="none">
              <a:spAutoFit/>
            </a:bodyPr>
            <a:lstStyle/>
            <a:p>
              <a:r>
                <a:rPr lang="en-US" sz="1200" dirty="0"/>
                <a:t>Customer Details</a:t>
              </a:r>
            </a:p>
          </p:txBody>
        </p:sp>
        <p:cxnSp>
          <p:nvCxnSpPr>
            <p:cNvPr id="207" name="Straight Connector 206">
              <a:extLst>
                <a:ext uri="{FF2B5EF4-FFF2-40B4-BE49-F238E27FC236}">
                  <a16:creationId xmlns:a16="http://schemas.microsoft.com/office/drawing/2014/main" id="{4F523F57-3575-2041-9520-D02ADEE5D45A}"/>
                </a:ext>
              </a:extLst>
            </p:cNvPr>
            <p:cNvCxnSpPr>
              <a:cxnSpLocks/>
            </p:cNvCxnSpPr>
            <p:nvPr/>
          </p:nvCxnSpPr>
          <p:spPr>
            <a:xfrm>
              <a:off x="4156510" y="4023301"/>
              <a:ext cx="3991544" cy="313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208" name="Group 207">
            <a:extLst>
              <a:ext uri="{FF2B5EF4-FFF2-40B4-BE49-F238E27FC236}">
                <a16:creationId xmlns:a16="http://schemas.microsoft.com/office/drawing/2014/main" id="{0343D409-085B-6548-8908-842A9D6E21CC}"/>
              </a:ext>
            </a:extLst>
          </p:cNvPr>
          <p:cNvGrpSpPr/>
          <p:nvPr/>
        </p:nvGrpSpPr>
        <p:grpSpPr>
          <a:xfrm>
            <a:off x="455171" y="3090739"/>
            <a:ext cx="5956326" cy="1122498"/>
            <a:chOff x="442161" y="3967973"/>
            <a:chExt cx="4059229" cy="1122498"/>
          </a:xfrm>
        </p:grpSpPr>
        <p:sp>
          <p:nvSpPr>
            <p:cNvPr id="209" name="Rectangle 208">
              <a:extLst>
                <a:ext uri="{FF2B5EF4-FFF2-40B4-BE49-F238E27FC236}">
                  <a16:creationId xmlns:a16="http://schemas.microsoft.com/office/drawing/2014/main" id="{1A74059A-B459-E342-93B2-8613C374238E}"/>
                </a:ext>
              </a:extLst>
            </p:cNvPr>
            <p:cNvSpPr/>
            <p:nvPr/>
          </p:nvSpPr>
          <p:spPr>
            <a:xfrm>
              <a:off x="442161" y="4813472"/>
              <a:ext cx="184731" cy="276999"/>
            </a:xfrm>
            <a:prstGeom prst="rect">
              <a:avLst/>
            </a:prstGeom>
          </p:spPr>
          <p:txBody>
            <a:bodyPr wrap="none">
              <a:spAutoFit/>
            </a:bodyPr>
            <a:lstStyle/>
            <a:p>
              <a:endParaRPr lang="en-US" sz="1200" dirty="0"/>
            </a:p>
          </p:txBody>
        </p:sp>
        <p:grpSp>
          <p:nvGrpSpPr>
            <p:cNvPr id="211" name="Group 210">
              <a:extLst>
                <a:ext uri="{FF2B5EF4-FFF2-40B4-BE49-F238E27FC236}">
                  <a16:creationId xmlns:a16="http://schemas.microsoft.com/office/drawing/2014/main" id="{873F1475-6014-B14B-9235-F937D1C9182C}"/>
                </a:ext>
              </a:extLst>
            </p:cNvPr>
            <p:cNvGrpSpPr/>
            <p:nvPr/>
          </p:nvGrpSpPr>
          <p:grpSpPr>
            <a:xfrm>
              <a:off x="442161" y="3967973"/>
              <a:ext cx="4059229" cy="1119149"/>
              <a:chOff x="442161" y="3967973"/>
              <a:chExt cx="4059229" cy="1119149"/>
            </a:xfrm>
          </p:grpSpPr>
          <p:grpSp>
            <p:nvGrpSpPr>
              <p:cNvPr id="212" name="Group 211">
                <a:extLst>
                  <a:ext uri="{FF2B5EF4-FFF2-40B4-BE49-F238E27FC236}">
                    <a16:creationId xmlns:a16="http://schemas.microsoft.com/office/drawing/2014/main" id="{14C3AF27-07B8-F049-9D0B-D5D213E98FDA}"/>
                  </a:ext>
                </a:extLst>
              </p:cNvPr>
              <p:cNvGrpSpPr/>
              <p:nvPr/>
            </p:nvGrpSpPr>
            <p:grpSpPr>
              <a:xfrm>
                <a:off x="442161" y="3996452"/>
                <a:ext cx="4059229" cy="1090670"/>
                <a:chOff x="4090609" y="492148"/>
                <a:chExt cx="4059229" cy="1090670"/>
              </a:xfrm>
            </p:grpSpPr>
            <p:grpSp>
              <p:nvGrpSpPr>
                <p:cNvPr id="214" name="Group 213">
                  <a:extLst>
                    <a:ext uri="{FF2B5EF4-FFF2-40B4-BE49-F238E27FC236}">
                      <a16:creationId xmlns:a16="http://schemas.microsoft.com/office/drawing/2014/main" id="{5B1E97B0-EDA0-B749-A31B-2B4F9C0A1C40}"/>
                    </a:ext>
                  </a:extLst>
                </p:cNvPr>
                <p:cNvGrpSpPr/>
                <p:nvPr/>
              </p:nvGrpSpPr>
              <p:grpSpPr>
                <a:xfrm>
                  <a:off x="4090609" y="492148"/>
                  <a:ext cx="4040583" cy="1090670"/>
                  <a:chOff x="4090609" y="492148"/>
                  <a:chExt cx="4040583" cy="1090670"/>
                </a:xfrm>
              </p:grpSpPr>
              <p:sp>
                <p:nvSpPr>
                  <p:cNvPr id="216" name="Rectangle 215">
                    <a:extLst>
                      <a:ext uri="{FF2B5EF4-FFF2-40B4-BE49-F238E27FC236}">
                        <a16:creationId xmlns:a16="http://schemas.microsoft.com/office/drawing/2014/main" id="{CF2BD809-CB28-6E48-A22B-A9A1E7A8308C}"/>
                      </a:ext>
                    </a:extLst>
                  </p:cNvPr>
                  <p:cNvSpPr/>
                  <p:nvPr/>
                </p:nvSpPr>
                <p:spPr>
                  <a:xfrm>
                    <a:off x="4166972" y="775641"/>
                    <a:ext cx="3964220" cy="807177"/>
                  </a:xfrm>
                  <a:prstGeom prst="rect">
                    <a:avLst/>
                  </a:prstGeom>
                  <a:solidFill>
                    <a:srgbClr val="F8F8F7"/>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r>
                      <a:rPr lang="en-US" sz="1200" dirty="0">
                        <a:solidFill>
                          <a:schemeClr val="tx1"/>
                        </a:solidFill>
                      </a:rPr>
                      <a:t>Total Order Cost:</a:t>
                    </a:r>
                  </a:p>
                  <a:p>
                    <a:pPr>
                      <a:lnSpc>
                        <a:spcPct val="150000"/>
                      </a:lnSpc>
                    </a:pPr>
                    <a:r>
                      <a:rPr lang="en-US" sz="1200" dirty="0">
                        <a:solidFill>
                          <a:schemeClr val="tx1"/>
                        </a:solidFill>
                      </a:rPr>
                      <a:t>Order details:</a:t>
                    </a:r>
                  </a:p>
                </p:txBody>
              </p:sp>
              <p:sp>
                <p:nvSpPr>
                  <p:cNvPr id="217" name="Rectangle 216">
                    <a:extLst>
                      <a:ext uri="{FF2B5EF4-FFF2-40B4-BE49-F238E27FC236}">
                        <a16:creationId xmlns:a16="http://schemas.microsoft.com/office/drawing/2014/main" id="{E3B4C411-7CD7-FB4C-86C0-8D56D70300D8}"/>
                      </a:ext>
                    </a:extLst>
                  </p:cNvPr>
                  <p:cNvSpPr/>
                  <p:nvPr/>
                </p:nvSpPr>
                <p:spPr>
                  <a:xfrm>
                    <a:off x="4090609" y="492148"/>
                    <a:ext cx="184731" cy="276999"/>
                  </a:xfrm>
                  <a:prstGeom prst="rect">
                    <a:avLst/>
                  </a:prstGeom>
                </p:spPr>
                <p:txBody>
                  <a:bodyPr wrap="none">
                    <a:spAutoFit/>
                  </a:bodyPr>
                  <a:lstStyle/>
                  <a:p>
                    <a:endParaRPr lang="en-US" sz="1200" dirty="0"/>
                  </a:p>
                </p:txBody>
              </p:sp>
            </p:grpSp>
            <p:cxnSp>
              <p:nvCxnSpPr>
                <p:cNvPr id="215" name="Straight Connector 214">
                  <a:extLst>
                    <a:ext uri="{FF2B5EF4-FFF2-40B4-BE49-F238E27FC236}">
                      <a16:creationId xmlns:a16="http://schemas.microsoft.com/office/drawing/2014/main" id="{B45FC223-333B-5945-A7B1-4D60DAEC0999}"/>
                    </a:ext>
                  </a:extLst>
                </p:cNvPr>
                <p:cNvCxnSpPr>
                  <a:cxnSpLocks/>
                </p:cNvCxnSpPr>
                <p:nvPr/>
              </p:nvCxnSpPr>
              <p:spPr>
                <a:xfrm>
                  <a:off x="4166971" y="706298"/>
                  <a:ext cx="398286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213" name="Rectangle 212">
                <a:extLst>
                  <a:ext uri="{FF2B5EF4-FFF2-40B4-BE49-F238E27FC236}">
                    <a16:creationId xmlns:a16="http://schemas.microsoft.com/office/drawing/2014/main" id="{B66BDC84-EA46-F547-8198-EF545AFD7102}"/>
                  </a:ext>
                </a:extLst>
              </p:cNvPr>
              <p:cNvSpPr/>
              <p:nvPr/>
            </p:nvSpPr>
            <p:spPr>
              <a:xfrm>
                <a:off x="442161" y="3967973"/>
                <a:ext cx="1439818" cy="276999"/>
              </a:xfrm>
              <a:prstGeom prst="rect">
                <a:avLst/>
              </a:prstGeom>
            </p:spPr>
            <p:txBody>
              <a:bodyPr wrap="none">
                <a:spAutoFit/>
              </a:bodyPr>
              <a:lstStyle/>
              <a:p>
                <a:r>
                  <a:rPr lang="en-US" sz="1200" dirty="0"/>
                  <a:t>Order Specifications</a:t>
                </a:r>
              </a:p>
            </p:txBody>
          </p:sp>
        </p:grpSp>
      </p:grpSp>
      <p:pic>
        <p:nvPicPr>
          <p:cNvPr id="218" name="Picture 217">
            <a:extLst>
              <a:ext uri="{FF2B5EF4-FFF2-40B4-BE49-F238E27FC236}">
                <a16:creationId xmlns:a16="http://schemas.microsoft.com/office/drawing/2014/main" id="{0C24D447-3355-C94B-A7A5-DE566456C9C0}"/>
              </a:ext>
            </a:extLst>
          </p:cNvPr>
          <p:cNvPicPr>
            <a:picLocks noChangeAspect="1"/>
          </p:cNvPicPr>
          <p:nvPr/>
        </p:nvPicPr>
        <p:blipFill rotWithShape="1">
          <a:blip r:embed="rId3"/>
          <a:srcRect l="55149" t="78344" b="2890"/>
          <a:stretch/>
        </p:blipFill>
        <p:spPr>
          <a:xfrm>
            <a:off x="2537998" y="2675211"/>
            <a:ext cx="1906800" cy="255889"/>
          </a:xfrm>
          <a:prstGeom prst="rect">
            <a:avLst/>
          </a:prstGeom>
        </p:spPr>
      </p:pic>
      <p:pic>
        <p:nvPicPr>
          <p:cNvPr id="219" name="Picture 218">
            <a:extLst>
              <a:ext uri="{FF2B5EF4-FFF2-40B4-BE49-F238E27FC236}">
                <a16:creationId xmlns:a16="http://schemas.microsoft.com/office/drawing/2014/main" id="{E6C13771-7766-5148-B9C0-78620EB8CCD4}"/>
              </a:ext>
            </a:extLst>
          </p:cNvPr>
          <p:cNvPicPr>
            <a:picLocks noChangeAspect="1"/>
          </p:cNvPicPr>
          <p:nvPr/>
        </p:nvPicPr>
        <p:blipFill rotWithShape="1">
          <a:blip r:embed="rId3"/>
          <a:srcRect t="77672" r="54568" b="2890"/>
          <a:stretch/>
        </p:blipFill>
        <p:spPr>
          <a:xfrm>
            <a:off x="563482" y="2666039"/>
            <a:ext cx="1931503" cy="265061"/>
          </a:xfrm>
          <a:prstGeom prst="rect">
            <a:avLst/>
          </a:prstGeom>
        </p:spPr>
      </p:pic>
      <p:sp>
        <p:nvSpPr>
          <p:cNvPr id="220" name="Rectangle 219">
            <a:extLst>
              <a:ext uri="{FF2B5EF4-FFF2-40B4-BE49-F238E27FC236}">
                <a16:creationId xmlns:a16="http://schemas.microsoft.com/office/drawing/2014/main" id="{BE87BC59-BBA6-6E4D-BB38-9F439A809AB7}"/>
              </a:ext>
            </a:extLst>
          </p:cNvPr>
          <p:cNvSpPr/>
          <p:nvPr/>
        </p:nvSpPr>
        <p:spPr>
          <a:xfrm>
            <a:off x="1799450" y="3758873"/>
            <a:ext cx="2562947" cy="377829"/>
          </a:xfrm>
          <a:prstGeom prst="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200" dirty="0">
              <a:solidFill>
                <a:schemeClr val="tx1"/>
              </a:solidFill>
            </a:endParaRPr>
          </a:p>
        </p:txBody>
      </p:sp>
      <p:sp>
        <p:nvSpPr>
          <p:cNvPr id="221" name="Rectangle 220">
            <a:extLst>
              <a:ext uri="{FF2B5EF4-FFF2-40B4-BE49-F238E27FC236}">
                <a16:creationId xmlns:a16="http://schemas.microsoft.com/office/drawing/2014/main" id="{1130C01D-CB15-C640-958D-2E98C4187F96}"/>
              </a:ext>
            </a:extLst>
          </p:cNvPr>
          <p:cNvSpPr/>
          <p:nvPr/>
        </p:nvSpPr>
        <p:spPr>
          <a:xfrm>
            <a:off x="1799452" y="3449737"/>
            <a:ext cx="471794" cy="274163"/>
          </a:xfrm>
          <a:prstGeom prst="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endParaRPr lang="en-US" sz="1200" dirty="0">
              <a:solidFill>
                <a:schemeClr val="tx1"/>
              </a:solidFill>
            </a:endParaRPr>
          </a:p>
        </p:txBody>
      </p:sp>
      <p:cxnSp>
        <p:nvCxnSpPr>
          <p:cNvPr id="222" name="Straight Connector 221">
            <a:extLst>
              <a:ext uri="{FF2B5EF4-FFF2-40B4-BE49-F238E27FC236}">
                <a16:creationId xmlns:a16="http://schemas.microsoft.com/office/drawing/2014/main" id="{A997C5F6-DEDA-CA40-82F7-3C5C2D6A2EAD}"/>
              </a:ext>
            </a:extLst>
          </p:cNvPr>
          <p:cNvCxnSpPr>
            <a:cxnSpLocks/>
          </p:cNvCxnSpPr>
          <p:nvPr/>
        </p:nvCxnSpPr>
        <p:spPr>
          <a:xfrm>
            <a:off x="467806" y="1762937"/>
            <a:ext cx="3007103"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223" name="Picture 222">
            <a:extLst>
              <a:ext uri="{FF2B5EF4-FFF2-40B4-BE49-F238E27FC236}">
                <a16:creationId xmlns:a16="http://schemas.microsoft.com/office/drawing/2014/main" id="{12598DA5-C1EA-0946-AA35-AA86D42E0D9F}"/>
              </a:ext>
            </a:extLst>
          </p:cNvPr>
          <p:cNvPicPr>
            <a:picLocks noChangeAspect="1"/>
          </p:cNvPicPr>
          <p:nvPr/>
        </p:nvPicPr>
        <p:blipFill rotWithShape="1">
          <a:blip r:embed="rId4"/>
          <a:srcRect t="17943" r="80657" b="22177"/>
          <a:stretch/>
        </p:blipFill>
        <p:spPr>
          <a:xfrm>
            <a:off x="564648" y="368583"/>
            <a:ext cx="641852" cy="503038"/>
          </a:xfrm>
          <a:prstGeom prst="rect">
            <a:avLst/>
          </a:prstGeom>
        </p:spPr>
      </p:pic>
      <p:sp>
        <p:nvSpPr>
          <p:cNvPr id="224" name="TextBox 223">
            <a:extLst>
              <a:ext uri="{FF2B5EF4-FFF2-40B4-BE49-F238E27FC236}">
                <a16:creationId xmlns:a16="http://schemas.microsoft.com/office/drawing/2014/main" id="{5144AE66-D648-B64A-A054-BA6C0CD6A016}"/>
              </a:ext>
            </a:extLst>
          </p:cNvPr>
          <p:cNvSpPr txBox="1"/>
          <p:nvPr/>
        </p:nvSpPr>
        <p:spPr>
          <a:xfrm>
            <a:off x="2446202" y="425818"/>
            <a:ext cx="2051652" cy="461665"/>
          </a:xfrm>
          <a:prstGeom prst="rect">
            <a:avLst/>
          </a:prstGeom>
          <a:noFill/>
        </p:spPr>
        <p:txBody>
          <a:bodyPr wrap="none" rtlCol="0">
            <a:spAutoFit/>
          </a:bodyPr>
          <a:lstStyle/>
          <a:p>
            <a:r>
              <a:rPr lang="en-US" sz="2400" b="1" dirty="0"/>
              <a:t>Delivery Order</a:t>
            </a:r>
          </a:p>
        </p:txBody>
      </p:sp>
      <p:cxnSp>
        <p:nvCxnSpPr>
          <p:cNvPr id="244" name="Straight Arrow Connector 243">
            <a:extLst>
              <a:ext uri="{FF2B5EF4-FFF2-40B4-BE49-F238E27FC236}">
                <a16:creationId xmlns:a16="http://schemas.microsoft.com/office/drawing/2014/main" id="{B1EC0024-A01F-D246-A326-0DEDFC7A12E4}"/>
              </a:ext>
            </a:extLst>
          </p:cNvPr>
          <p:cNvCxnSpPr>
            <a:cxnSpLocks/>
          </p:cNvCxnSpPr>
          <p:nvPr/>
        </p:nvCxnSpPr>
        <p:spPr>
          <a:xfrm>
            <a:off x="4256284" y="4191485"/>
            <a:ext cx="2667767" cy="869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48A4B243-D2A6-5D44-A110-7DD1B481F638}"/>
              </a:ext>
            </a:extLst>
          </p:cNvPr>
          <p:cNvSpPr txBox="1"/>
          <p:nvPr/>
        </p:nvSpPr>
        <p:spPr>
          <a:xfrm>
            <a:off x="1206500" y="1874633"/>
            <a:ext cx="2636926" cy="369332"/>
          </a:xfrm>
          <a:prstGeom prst="rect">
            <a:avLst/>
          </a:prstGeom>
          <a:solidFill>
            <a:schemeClr val="bg1"/>
          </a:solidFill>
          <a:ln>
            <a:solidFill>
              <a:schemeClr val="bg2"/>
            </a:solidFill>
          </a:ln>
        </p:spPr>
        <p:txBody>
          <a:bodyPr wrap="square" rtlCol="0" anchor="ctr">
            <a:spAutoFit/>
          </a:bodyPr>
          <a:lstStyle/>
          <a:p>
            <a:pPr algn="ctr"/>
            <a:r>
              <a:rPr lang="en-US" dirty="0">
                <a:solidFill>
                  <a:schemeClr val="bg1">
                    <a:lumMod val="75000"/>
                  </a:schemeClr>
                </a:solidFill>
              </a:rPr>
              <a:t>Search Name/Mobile</a:t>
            </a:r>
          </a:p>
        </p:txBody>
      </p:sp>
      <p:sp>
        <p:nvSpPr>
          <p:cNvPr id="60" name="TextBox 59">
            <a:extLst>
              <a:ext uri="{FF2B5EF4-FFF2-40B4-BE49-F238E27FC236}">
                <a16:creationId xmlns:a16="http://schemas.microsoft.com/office/drawing/2014/main" id="{6BBABFA2-458B-4442-82EF-C72975800540}"/>
              </a:ext>
            </a:extLst>
          </p:cNvPr>
          <p:cNvSpPr txBox="1"/>
          <p:nvPr/>
        </p:nvSpPr>
        <p:spPr>
          <a:xfrm>
            <a:off x="3989225" y="1869144"/>
            <a:ext cx="1711191" cy="369332"/>
          </a:xfrm>
          <a:prstGeom prst="rect">
            <a:avLst/>
          </a:prstGeom>
          <a:solidFill>
            <a:srgbClr val="FF0000"/>
          </a:solidFill>
          <a:ln>
            <a:solidFill>
              <a:schemeClr val="bg2"/>
            </a:solidFill>
          </a:ln>
        </p:spPr>
        <p:txBody>
          <a:bodyPr wrap="square" rtlCol="0">
            <a:spAutoFit/>
          </a:bodyPr>
          <a:lstStyle/>
          <a:p>
            <a:pPr algn="ctr"/>
            <a:r>
              <a:rPr lang="en-US" b="1" dirty="0">
                <a:solidFill>
                  <a:schemeClr val="bg1"/>
                </a:solidFill>
              </a:rPr>
              <a:t>Search</a:t>
            </a:r>
          </a:p>
        </p:txBody>
      </p:sp>
      <p:grpSp>
        <p:nvGrpSpPr>
          <p:cNvPr id="43" name="Group 42">
            <a:extLst>
              <a:ext uri="{FF2B5EF4-FFF2-40B4-BE49-F238E27FC236}">
                <a16:creationId xmlns:a16="http://schemas.microsoft.com/office/drawing/2014/main" id="{3CEC4A35-6D96-5C4C-8DD1-F5676F9689B0}"/>
              </a:ext>
            </a:extLst>
          </p:cNvPr>
          <p:cNvGrpSpPr/>
          <p:nvPr/>
        </p:nvGrpSpPr>
        <p:grpSpPr>
          <a:xfrm>
            <a:off x="4824248" y="420299"/>
            <a:ext cx="1603619" cy="408623"/>
            <a:chOff x="4824248" y="420299"/>
            <a:chExt cx="1603619" cy="408623"/>
          </a:xfrm>
        </p:grpSpPr>
        <p:sp>
          <p:nvSpPr>
            <p:cNvPr id="44" name="TextBox 43">
              <a:extLst>
                <a:ext uri="{FF2B5EF4-FFF2-40B4-BE49-F238E27FC236}">
                  <a16:creationId xmlns:a16="http://schemas.microsoft.com/office/drawing/2014/main" id="{83AAD60A-4FF4-7241-9A64-1AC90CD322E0}"/>
                </a:ext>
              </a:extLst>
            </p:cNvPr>
            <p:cNvSpPr txBox="1"/>
            <p:nvPr/>
          </p:nvSpPr>
          <p:spPr>
            <a:xfrm>
              <a:off x="4824248" y="420299"/>
              <a:ext cx="1603619" cy="408623"/>
            </a:xfrm>
            <a:prstGeom prst="roundRect">
              <a:avLst/>
            </a:prstGeom>
            <a:solidFill>
              <a:schemeClr val="bg1"/>
            </a:solidFill>
            <a:ln w="38100">
              <a:solidFill>
                <a:schemeClr val="bg1">
                  <a:lumMod val="85000"/>
                </a:schemeClr>
              </a:solidFill>
            </a:ln>
            <a:effectLst>
              <a:softEdge rad="31750"/>
            </a:effectLst>
          </p:spPr>
          <p:txBody>
            <a:bodyPr wrap="square" rtlCol="0">
              <a:spAutoFit/>
            </a:bodyPr>
            <a:lstStyle/>
            <a:p>
              <a:r>
                <a:rPr lang="en-US" b="1" dirty="0">
                  <a:solidFill>
                    <a:schemeClr val="tx1">
                      <a:lumMod val="85000"/>
                      <a:lumOff val="15000"/>
                    </a:schemeClr>
                  </a:solidFill>
                </a:rPr>
                <a:t>Live Orders </a:t>
              </a:r>
            </a:p>
          </p:txBody>
        </p:sp>
        <p:pic>
          <p:nvPicPr>
            <p:cNvPr id="45" name="Picture 44">
              <a:extLst>
                <a:ext uri="{FF2B5EF4-FFF2-40B4-BE49-F238E27FC236}">
                  <a16:creationId xmlns:a16="http://schemas.microsoft.com/office/drawing/2014/main" id="{D76B54F2-E3FC-2B46-8C57-C5930DD34186}"/>
                </a:ext>
              </a:extLst>
            </p:cNvPr>
            <p:cNvPicPr>
              <a:picLocks noChangeAspect="1"/>
            </p:cNvPicPr>
            <p:nvPr/>
          </p:nvPicPr>
          <p:blipFill>
            <a:blip r:embed="rId5"/>
            <a:stretch>
              <a:fillRect/>
            </a:stretch>
          </p:blipFill>
          <p:spPr>
            <a:xfrm>
              <a:off x="6066101" y="477111"/>
              <a:ext cx="287868" cy="287868"/>
            </a:xfrm>
            <a:prstGeom prst="rect">
              <a:avLst/>
            </a:prstGeom>
          </p:spPr>
        </p:pic>
      </p:grpSp>
    </p:spTree>
    <p:extLst>
      <p:ext uri="{BB962C8B-B14F-4D97-AF65-F5344CB8AC3E}">
        <p14:creationId xmlns:p14="http://schemas.microsoft.com/office/powerpoint/2010/main" val="1064929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27E2163-0CBE-A64E-B459-6699273235E1}"/>
              </a:ext>
            </a:extLst>
          </p:cNvPr>
          <p:cNvSpPr/>
          <p:nvPr/>
        </p:nvSpPr>
        <p:spPr>
          <a:xfrm>
            <a:off x="667657" y="580572"/>
            <a:ext cx="10160000" cy="4801314"/>
          </a:xfrm>
          <a:prstGeom prst="rect">
            <a:avLst/>
          </a:prstGeom>
        </p:spPr>
        <p:txBody>
          <a:bodyPr wrap="square">
            <a:spAutoFit/>
          </a:bodyPr>
          <a:lstStyle/>
          <a:p>
            <a:r>
              <a:rPr lang="en-CA" b="1" dirty="0">
                <a:solidFill>
                  <a:srgbClr val="050505"/>
                </a:solidFill>
                <a:latin typeface="system-ui"/>
              </a:rPr>
              <a:t>For the Custom Order Page: </a:t>
            </a:r>
            <a:r>
              <a:rPr lang="en-CA" dirty="0">
                <a:solidFill>
                  <a:srgbClr val="050505"/>
                </a:solidFill>
                <a:latin typeface="system-ui"/>
              </a:rPr>
              <a:t>There is a button created beside “Place Order” called “Calculate Charges” </a:t>
            </a:r>
          </a:p>
          <a:p>
            <a:endParaRPr lang="en-CA" dirty="0">
              <a:solidFill>
                <a:srgbClr val="050505"/>
              </a:solidFill>
              <a:latin typeface="system-ui"/>
            </a:endParaRPr>
          </a:p>
          <a:p>
            <a:r>
              <a:rPr lang="en-CA" b="1" dirty="0">
                <a:solidFill>
                  <a:srgbClr val="050505"/>
                </a:solidFill>
                <a:latin typeface="system-ui"/>
              </a:rPr>
              <a:t>Functionality of “Calculate Charges” Button:</a:t>
            </a:r>
          </a:p>
          <a:p>
            <a:endParaRPr lang="en-CA" dirty="0">
              <a:solidFill>
                <a:srgbClr val="050505"/>
              </a:solidFill>
              <a:latin typeface="system-ui"/>
            </a:endParaRPr>
          </a:p>
          <a:p>
            <a:r>
              <a:rPr lang="en-CA" dirty="0">
                <a:solidFill>
                  <a:srgbClr val="050505"/>
                </a:solidFill>
                <a:latin typeface="system-ui"/>
              </a:rPr>
              <a:t> Basically, when the vendor enters the Address for the customer, it will auto populate their City, Province, Country and Postal Code automatically.</a:t>
            </a:r>
          </a:p>
          <a:p>
            <a:endParaRPr lang="en-CA" dirty="0">
              <a:solidFill>
                <a:srgbClr val="050505"/>
              </a:solidFill>
              <a:latin typeface="system-ui"/>
            </a:endParaRPr>
          </a:p>
          <a:p>
            <a:r>
              <a:rPr lang="en-CA" dirty="0">
                <a:solidFill>
                  <a:srgbClr val="050505"/>
                </a:solidFill>
                <a:latin typeface="system-ui"/>
              </a:rPr>
              <a:t>Then the vendor will proceed and click on the “Calculate Charges” button. Once clicked, it will calculate the delivery charges for that customer.</a:t>
            </a:r>
          </a:p>
          <a:p>
            <a:endParaRPr lang="en-CA" dirty="0">
              <a:solidFill>
                <a:srgbClr val="050505"/>
              </a:solidFill>
              <a:latin typeface="system-ui"/>
            </a:endParaRPr>
          </a:p>
          <a:p>
            <a:r>
              <a:rPr lang="en-CA" b="1" dirty="0">
                <a:solidFill>
                  <a:srgbClr val="050505"/>
                </a:solidFill>
                <a:latin typeface="system-ui"/>
              </a:rPr>
              <a:t>Purpose:</a:t>
            </a:r>
            <a:r>
              <a:rPr lang="en-CA" dirty="0">
                <a:solidFill>
                  <a:srgbClr val="050505"/>
                </a:solidFill>
                <a:latin typeface="system-ui"/>
              </a:rPr>
              <a:t> The rationale for the “Calculate Charges” button is to quickly tell the customer the delivery charges. The vendor will be able to calculate and tell the customer on the phone the charges.</a:t>
            </a:r>
          </a:p>
          <a:p>
            <a:endParaRPr lang="en-CA" dirty="0">
              <a:solidFill>
                <a:srgbClr val="050505"/>
              </a:solidFill>
              <a:latin typeface="system-ui"/>
            </a:endParaRPr>
          </a:p>
          <a:p>
            <a:r>
              <a:rPr lang="en-CA" b="1" dirty="0">
                <a:solidFill>
                  <a:srgbClr val="050505"/>
                </a:solidFill>
                <a:latin typeface="system-ui"/>
              </a:rPr>
              <a:t>Other concerns when creating the “Calculate Charges” button:</a:t>
            </a:r>
          </a:p>
          <a:p>
            <a:endParaRPr lang="en-CA" dirty="0">
              <a:solidFill>
                <a:srgbClr val="050505"/>
              </a:solidFill>
              <a:latin typeface="system-ui"/>
            </a:endParaRPr>
          </a:p>
          <a:p>
            <a:r>
              <a:rPr lang="en-CA" dirty="0">
                <a:solidFill>
                  <a:srgbClr val="050505"/>
                </a:solidFill>
                <a:latin typeface="system-ui"/>
              </a:rPr>
              <a:t>Once you calculate the delivery charges from the “Calculate” button, If the vendor decides to click on the “Place Order” then an error </a:t>
            </a:r>
            <a:r>
              <a:rPr lang="en-CA" dirty="0" err="1">
                <a:solidFill>
                  <a:srgbClr val="050505"/>
                </a:solidFill>
                <a:latin typeface="system-ui"/>
              </a:rPr>
              <a:t>msg</a:t>
            </a:r>
            <a:r>
              <a:rPr lang="en-CA" dirty="0">
                <a:solidFill>
                  <a:srgbClr val="050505"/>
                </a:solidFill>
                <a:latin typeface="system-ui"/>
              </a:rPr>
              <a:t> will appear until he fills out the first name, last name of the customer.</a:t>
            </a:r>
            <a:endParaRPr lang="en-US" dirty="0"/>
          </a:p>
        </p:txBody>
      </p:sp>
    </p:spTree>
    <p:extLst>
      <p:ext uri="{BB962C8B-B14F-4D97-AF65-F5344CB8AC3E}">
        <p14:creationId xmlns:p14="http://schemas.microsoft.com/office/powerpoint/2010/main" val="4069114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11149</TotalTime>
  <Words>1535</Words>
  <Application>Microsoft Macintosh PowerPoint</Application>
  <PresentationFormat>Widescreen</PresentationFormat>
  <Paragraphs>304</Paragraphs>
  <Slides>9</Slides>
  <Notes>6</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Open Sans</vt:lpstr>
      <vt:lpstr>system-ui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Qasim Ali</dc:creator>
  <cp:lastModifiedBy>Qasim Ali</cp:lastModifiedBy>
  <cp:revision>58</cp:revision>
  <cp:lastPrinted>2021-01-30T20:34:11Z</cp:lastPrinted>
  <dcterms:created xsi:type="dcterms:W3CDTF">2021-01-08T23:10:53Z</dcterms:created>
  <dcterms:modified xsi:type="dcterms:W3CDTF">2021-02-01T01:58:36Z</dcterms:modified>
</cp:coreProperties>
</file>