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86" r:id="rId2"/>
    <p:sldId id="276" r:id="rId3"/>
    <p:sldId id="256" r:id="rId4"/>
    <p:sldId id="294" r:id="rId5"/>
    <p:sldId id="279" r:id="rId6"/>
    <p:sldId id="281" r:id="rId7"/>
    <p:sldId id="283" r:id="rId8"/>
    <p:sldId id="266" r:id="rId9"/>
    <p:sldId id="267" r:id="rId10"/>
    <p:sldId id="287" r:id="rId11"/>
    <p:sldId id="288" r:id="rId12"/>
    <p:sldId id="291" r:id="rId13"/>
    <p:sldId id="292" r:id="rId14"/>
    <p:sldId id="289" r:id="rId15"/>
    <p:sldId id="293" r:id="rId16"/>
    <p:sldId id="295" r:id="rId17"/>
    <p:sldId id="284" r:id="rId18"/>
    <p:sldId id="290" r:id="rId19"/>
    <p:sldId id="271" r:id="rId20"/>
    <p:sldId id="273" r:id="rId21"/>
    <p:sldId id="296" r:id="rId22"/>
  </p:sldIdLst>
  <p:sldSz cx="12192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0F6"/>
    <a:srgbClr val="3C8CBB"/>
    <a:srgbClr val="EDF0F7"/>
    <a:srgbClr val="FEFFFF"/>
    <a:srgbClr val="FDFBFB"/>
    <a:srgbClr val="FFFFFE"/>
    <a:srgbClr val="F4F4F4"/>
    <a:srgbClr val="F4F6F4"/>
    <a:srgbClr val="FFFFFF"/>
    <a:srgbClr val="FEF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648"/>
  </p:normalViewPr>
  <p:slideViewPr>
    <p:cSldViewPr snapToGrid="0" snapToObjects="1">
      <p:cViewPr varScale="1">
        <p:scale>
          <a:sx n="60" d="100"/>
          <a:sy n="60" d="100"/>
        </p:scale>
        <p:origin x="3112" y="216"/>
      </p:cViewPr>
      <p:guideLst>
        <p:guide orient="horz" pos="432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9C35CF-ADC7-E749-AF1D-9614D71BB59A}" type="datetimeFigureOut">
              <a:rPr lang="en-US" smtClean="0"/>
              <a:pPr/>
              <a:t>2/26/21</a:t>
            </a:fld>
            <a:endParaRPr lang="en-US"/>
          </a:p>
        </p:txBody>
      </p:sp>
      <p:sp>
        <p:nvSpPr>
          <p:cNvPr id="4" name="Slide Image Placeholder 3"/>
          <p:cNvSpPr>
            <a:spLocks noGrp="1" noRot="1" noChangeAspect="1"/>
          </p:cNvSpPr>
          <p:nvPr>
            <p:ph type="sldImg" idx="2"/>
          </p:nvPr>
        </p:nvSpPr>
        <p:spPr>
          <a:xfrm>
            <a:off x="2057400" y="1143000"/>
            <a:ext cx="2743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D95EAB-BD10-CB45-A14F-63AC19101CB8}" type="slidenum">
              <a:rPr lang="en-US" smtClean="0"/>
              <a:pPr/>
              <a:t>‹#›</a:t>
            </a:fld>
            <a:endParaRPr lang="en-US"/>
          </a:p>
        </p:txBody>
      </p:sp>
    </p:spTree>
    <p:extLst>
      <p:ext uri="{BB962C8B-B14F-4D97-AF65-F5344CB8AC3E}">
        <p14:creationId xmlns:p14="http://schemas.microsoft.com/office/powerpoint/2010/main" val="368828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5</a:t>
            </a:fld>
            <a:endParaRPr lang="en-US"/>
          </a:p>
        </p:txBody>
      </p:sp>
    </p:spTree>
    <p:extLst>
      <p:ext uri="{BB962C8B-B14F-4D97-AF65-F5344CB8AC3E}">
        <p14:creationId xmlns:p14="http://schemas.microsoft.com/office/powerpoint/2010/main" val="241458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17</a:t>
            </a:fld>
            <a:endParaRPr lang="en-US"/>
          </a:p>
        </p:txBody>
      </p:sp>
    </p:spTree>
    <p:extLst>
      <p:ext uri="{BB962C8B-B14F-4D97-AF65-F5344CB8AC3E}">
        <p14:creationId xmlns:p14="http://schemas.microsoft.com/office/powerpoint/2010/main" val="3198096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18</a:t>
            </a:fld>
            <a:endParaRPr lang="en-US"/>
          </a:p>
        </p:txBody>
      </p:sp>
    </p:spTree>
    <p:extLst>
      <p:ext uri="{BB962C8B-B14F-4D97-AF65-F5344CB8AC3E}">
        <p14:creationId xmlns:p14="http://schemas.microsoft.com/office/powerpoint/2010/main" val="3055627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19</a:t>
            </a:fld>
            <a:endParaRPr lang="en-US"/>
          </a:p>
        </p:txBody>
      </p:sp>
    </p:spTree>
    <p:extLst>
      <p:ext uri="{BB962C8B-B14F-4D97-AF65-F5344CB8AC3E}">
        <p14:creationId xmlns:p14="http://schemas.microsoft.com/office/powerpoint/2010/main" val="1822326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20</a:t>
            </a:fld>
            <a:endParaRPr lang="en-US"/>
          </a:p>
        </p:txBody>
      </p:sp>
    </p:spTree>
    <p:extLst>
      <p:ext uri="{BB962C8B-B14F-4D97-AF65-F5344CB8AC3E}">
        <p14:creationId xmlns:p14="http://schemas.microsoft.com/office/powerpoint/2010/main" val="27253275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21</a:t>
            </a:fld>
            <a:endParaRPr lang="en-US"/>
          </a:p>
        </p:txBody>
      </p:sp>
    </p:spTree>
    <p:extLst>
      <p:ext uri="{BB962C8B-B14F-4D97-AF65-F5344CB8AC3E}">
        <p14:creationId xmlns:p14="http://schemas.microsoft.com/office/powerpoint/2010/main" val="80407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6</a:t>
            </a:fld>
            <a:endParaRPr lang="en-US"/>
          </a:p>
        </p:txBody>
      </p:sp>
    </p:spTree>
    <p:extLst>
      <p:ext uri="{BB962C8B-B14F-4D97-AF65-F5344CB8AC3E}">
        <p14:creationId xmlns:p14="http://schemas.microsoft.com/office/powerpoint/2010/main" val="37971098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7</a:t>
            </a:fld>
            <a:endParaRPr lang="en-US"/>
          </a:p>
        </p:txBody>
      </p:sp>
    </p:spTree>
    <p:extLst>
      <p:ext uri="{BB962C8B-B14F-4D97-AF65-F5344CB8AC3E}">
        <p14:creationId xmlns:p14="http://schemas.microsoft.com/office/powerpoint/2010/main" val="687217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8</a:t>
            </a:fld>
            <a:endParaRPr lang="en-US"/>
          </a:p>
        </p:txBody>
      </p:sp>
    </p:spTree>
    <p:extLst>
      <p:ext uri="{BB962C8B-B14F-4D97-AF65-F5344CB8AC3E}">
        <p14:creationId xmlns:p14="http://schemas.microsoft.com/office/powerpoint/2010/main" val="87836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9</a:t>
            </a:fld>
            <a:endParaRPr lang="en-US"/>
          </a:p>
        </p:txBody>
      </p:sp>
    </p:spTree>
    <p:extLst>
      <p:ext uri="{BB962C8B-B14F-4D97-AF65-F5344CB8AC3E}">
        <p14:creationId xmlns:p14="http://schemas.microsoft.com/office/powerpoint/2010/main" val="1192686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10</a:t>
            </a:fld>
            <a:endParaRPr lang="en-US"/>
          </a:p>
        </p:txBody>
      </p:sp>
    </p:spTree>
    <p:extLst>
      <p:ext uri="{BB962C8B-B14F-4D97-AF65-F5344CB8AC3E}">
        <p14:creationId xmlns:p14="http://schemas.microsoft.com/office/powerpoint/2010/main" val="4288785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11</a:t>
            </a:fld>
            <a:endParaRPr lang="en-US"/>
          </a:p>
        </p:txBody>
      </p:sp>
    </p:spTree>
    <p:extLst>
      <p:ext uri="{BB962C8B-B14F-4D97-AF65-F5344CB8AC3E}">
        <p14:creationId xmlns:p14="http://schemas.microsoft.com/office/powerpoint/2010/main" val="1599633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12</a:t>
            </a:fld>
            <a:endParaRPr lang="en-US"/>
          </a:p>
        </p:txBody>
      </p:sp>
    </p:spTree>
    <p:extLst>
      <p:ext uri="{BB962C8B-B14F-4D97-AF65-F5344CB8AC3E}">
        <p14:creationId xmlns:p14="http://schemas.microsoft.com/office/powerpoint/2010/main" val="1123899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57400" y="1143000"/>
            <a:ext cx="2743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D95EAB-BD10-CB45-A14F-63AC19101CB8}" type="slidenum">
              <a:rPr lang="en-US" smtClean="0"/>
              <a:pPr/>
              <a:t>13</a:t>
            </a:fld>
            <a:endParaRPr lang="en-US"/>
          </a:p>
        </p:txBody>
      </p:sp>
    </p:spTree>
    <p:extLst>
      <p:ext uri="{BB962C8B-B14F-4D97-AF65-F5344CB8AC3E}">
        <p14:creationId xmlns:p14="http://schemas.microsoft.com/office/powerpoint/2010/main" val="1267089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44726"/>
            <a:ext cx="10363200" cy="4775200"/>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1524000" y="7204076"/>
            <a:ext cx="9144000" cy="3311524"/>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BF6A3-EB6E-544D-A0E1-A2905C9C645F}" type="datetimeFigureOut">
              <a:rPr lang="en-US" smtClean="0"/>
              <a:pPr/>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893348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BF6A3-EB6E-544D-A0E1-A2905C9C645F}" type="datetimeFigureOut">
              <a:rPr lang="en-US" smtClean="0"/>
              <a:pPr/>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44757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30250"/>
            <a:ext cx="2628900"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730250"/>
            <a:ext cx="7734300" cy="1162367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BF6A3-EB6E-544D-A0E1-A2905C9C645F}" type="datetimeFigureOut">
              <a:rPr lang="en-US" smtClean="0"/>
              <a:pPr/>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131386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BF6A3-EB6E-544D-A0E1-A2905C9C645F}" type="datetimeFigureOut">
              <a:rPr lang="en-US" smtClean="0"/>
              <a:pPr/>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186306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3419479"/>
            <a:ext cx="10515600" cy="5705474"/>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831851" y="9178929"/>
            <a:ext cx="10515600" cy="3000374"/>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BF6A3-EB6E-544D-A0E1-A2905C9C645F}" type="datetimeFigureOut">
              <a:rPr lang="en-US" smtClean="0"/>
              <a:pPr/>
              <a:t>2/26/21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165862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3651250"/>
            <a:ext cx="51816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3651250"/>
            <a:ext cx="5181600" cy="87026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BF6A3-EB6E-544D-A0E1-A2905C9C645F}" type="datetimeFigureOut">
              <a:rPr lang="en-US" smtClean="0"/>
              <a:pPr/>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3470445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730253"/>
            <a:ext cx="10515600"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3362326"/>
            <a:ext cx="5157787" cy="1647824"/>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839789" y="5010150"/>
            <a:ext cx="5157787"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3362326"/>
            <a:ext cx="5183188" cy="1647824"/>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6172201" y="5010150"/>
            <a:ext cx="5183188" cy="73691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BF6A3-EB6E-544D-A0E1-A2905C9C645F}" type="datetimeFigureOut">
              <a:rPr lang="en-US" smtClean="0"/>
              <a:pPr/>
              <a:t>2/26/21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3100967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BF6A3-EB6E-544D-A0E1-A2905C9C645F}" type="datetimeFigureOut">
              <a:rPr lang="en-US" smtClean="0"/>
              <a:pPr/>
              <a:t>2/26/21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792116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BF6A3-EB6E-544D-A0E1-A2905C9C645F}" type="datetimeFigureOut">
              <a:rPr lang="en-US" smtClean="0"/>
              <a:pPr/>
              <a:t>2/26/21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304252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32004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5183188" y="1974853"/>
            <a:ext cx="6172200" cy="974725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4114800"/>
            <a:ext cx="3932237" cy="762317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DACBF6A3-EB6E-544D-A0E1-A2905C9C645F}" type="datetimeFigureOut">
              <a:rPr lang="en-US" smtClean="0"/>
              <a:pPr/>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929240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14400"/>
            <a:ext cx="3932237" cy="32004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1974853"/>
            <a:ext cx="6172200" cy="974725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839788" y="4114800"/>
            <a:ext cx="3932237" cy="7623176"/>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fld id="{DACBF6A3-EB6E-544D-A0E1-A2905C9C645F}" type="datetimeFigureOut">
              <a:rPr lang="en-US" smtClean="0"/>
              <a:pPr/>
              <a:t>2/26/21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7C01C0-AE82-2D4F-9688-094A8037A572}" type="slidenum">
              <a:rPr lang="en-US" smtClean="0"/>
              <a:pPr/>
              <a:t>‹#›</a:t>
            </a:fld>
            <a:endParaRPr lang="en-US"/>
          </a:p>
        </p:txBody>
      </p:sp>
    </p:spTree>
    <p:extLst>
      <p:ext uri="{BB962C8B-B14F-4D97-AF65-F5344CB8AC3E}">
        <p14:creationId xmlns:p14="http://schemas.microsoft.com/office/powerpoint/2010/main" val="291248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730253"/>
            <a:ext cx="10515600"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3651250"/>
            <a:ext cx="10515600" cy="870267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12712703"/>
            <a:ext cx="2743200" cy="730250"/>
          </a:xfrm>
          <a:prstGeom prst="rect">
            <a:avLst/>
          </a:prstGeom>
        </p:spPr>
        <p:txBody>
          <a:bodyPr vert="horz" lIns="91440" tIns="45720" rIns="91440" bIns="45720" rtlCol="0" anchor="ctr"/>
          <a:lstStyle>
            <a:lvl1pPr algn="l">
              <a:defRPr sz="1600">
                <a:solidFill>
                  <a:schemeClr val="tx1">
                    <a:tint val="75000"/>
                  </a:schemeClr>
                </a:solidFill>
              </a:defRPr>
            </a:lvl1pPr>
          </a:lstStyle>
          <a:p>
            <a:fld id="{DACBF6A3-EB6E-544D-A0E1-A2905C9C645F}" type="datetimeFigureOut">
              <a:rPr lang="en-US" smtClean="0"/>
              <a:pPr/>
              <a:t>2/26/21</a:t>
            </a:fld>
            <a:endParaRPr lang="en-US"/>
          </a:p>
        </p:txBody>
      </p:sp>
      <p:sp>
        <p:nvSpPr>
          <p:cNvPr id="5" name="Footer Placeholder 4"/>
          <p:cNvSpPr>
            <a:spLocks noGrp="1"/>
          </p:cNvSpPr>
          <p:nvPr>
            <p:ph type="ftr" sz="quarter" idx="3"/>
          </p:nvPr>
        </p:nvSpPr>
        <p:spPr>
          <a:xfrm>
            <a:off x="4038600" y="12712703"/>
            <a:ext cx="4114800" cy="73025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12712703"/>
            <a:ext cx="2743200" cy="730250"/>
          </a:xfrm>
          <a:prstGeom prst="rect">
            <a:avLst/>
          </a:prstGeom>
        </p:spPr>
        <p:txBody>
          <a:bodyPr vert="horz" lIns="91440" tIns="45720" rIns="91440" bIns="45720" rtlCol="0" anchor="ctr"/>
          <a:lstStyle>
            <a:lvl1pPr algn="r">
              <a:defRPr sz="1600">
                <a:solidFill>
                  <a:schemeClr val="tx1">
                    <a:tint val="75000"/>
                  </a:schemeClr>
                </a:solidFill>
              </a:defRPr>
            </a:lvl1pPr>
          </a:lstStyle>
          <a:p>
            <a:fld id="{A17C01C0-AE82-2D4F-9688-094A8037A572}" type="slidenum">
              <a:rPr lang="en-US" smtClean="0"/>
              <a:pPr/>
              <a:t>‹#›</a:t>
            </a:fld>
            <a:endParaRPr lang="en-US"/>
          </a:p>
        </p:txBody>
      </p:sp>
    </p:spTree>
    <p:extLst>
      <p:ext uri="{BB962C8B-B14F-4D97-AF65-F5344CB8AC3E}">
        <p14:creationId xmlns:p14="http://schemas.microsoft.com/office/powerpoint/2010/main" val="13375651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A3A797C-9FD6-2A48-A55D-583CCED55C18}"/>
              </a:ext>
            </a:extLst>
          </p:cNvPr>
          <p:cNvGraphicFramePr>
            <a:graphicFrameLocks noGrp="1"/>
          </p:cNvGraphicFramePr>
          <p:nvPr>
            <p:extLst>
              <p:ext uri="{D42A27DB-BD31-4B8C-83A1-F6EECF244321}">
                <p14:modId xmlns:p14="http://schemas.microsoft.com/office/powerpoint/2010/main" val="745766730"/>
              </p:ext>
            </p:extLst>
          </p:nvPr>
        </p:nvGraphicFramePr>
        <p:xfrm>
          <a:off x="371475" y="3470223"/>
          <a:ext cx="11377508" cy="1680056"/>
        </p:xfrm>
        <a:graphic>
          <a:graphicData uri="http://schemas.openxmlformats.org/drawingml/2006/table">
            <a:tbl>
              <a:tblPr firstRow="1" bandRow="1">
                <a:tableStyleId>{5C22544A-7EE6-4342-B048-85BDC9FD1C3A}</a:tableStyleId>
              </a:tblPr>
              <a:tblGrid>
                <a:gridCol w="640759">
                  <a:extLst>
                    <a:ext uri="{9D8B030D-6E8A-4147-A177-3AD203B41FA5}">
                      <a16:colId xmlns:a16="http://schemas.microsoft.com/office/drawing/2014/main" val="1738606495"/>
                    </a:ext>
                  </a:extLst>
                </a:gridCol>
                <a:gridCol w="932723">
                  <a:extLst>
                    <a:ext uri="{9D8B030D-6E8A-4147-A177-3AD203B41FA5}">
                      <a16:colId xmlns:a16="http://schemas.microsoft.com/office/drawing/2014/main" val="1467026704"/>
                    </a:ext>
                  </a:extLst>
                </a:gridCol>
                <a:gridCol w="932723">
                  <a:extLst>
                    <a:ext uri="{9D8B030D-6E8A-4147-A177-3AD203B41FA5}">
                      <a16:colId xmlns:a16="http://schemas.microsoft.com/office/drawing/2014/main" val="1221226256"/>
                    </a:ext>
                  </a:extLst>
                </a:gridCol>
                <a:gridCol w="1848027">
                  <a:extLst>
                    <a:ext uri="{9D8B030D-6E8A-4147-A177-3AD203B41FA5}">
                      <a16:colId xmlns:a16="http://schemas.microsoft.com/office/drawing/2014/main" val="1045418229"/>
                    </a:ext>
                  </a:extLst>
                </a:gridCol>
                <a:gridCol w="1400060">
                  <a:extLst>
                    <a:ext uri="{9D8B030D-6E8A-4147-A177-3AD203B41FA5}">
                      <a16:colId xmlns:a16="http://schemas.microsoft.com/office/drawing/2014/main" val="3395018239"/>
                    </a:ext>
                  </a:extLst>
                </a:gridCol>
                <a:gridCol w="1903808">
                  <a:extLst>
                    <a:ext uri="{9D8B030D-6E8A-4147-A177-3AD203B41FA5}">
                      <a16:colId xmlns:a16="http://schemas.microsoft.com/office/drawing/2014/main" val="2792102773"/>
                    </a:ext>
                  </a:extLst>
                </a:gridCol>
                <a:gridCol w="1314450">
                  <a:extLst>
                    <a:ext uri="{9D8B030D-6E8A-4147-A177-3AD203B41FA5}">
                      <a16:colId xmlns:a16="http://schemas.microsoft.com/office/drawing/2014/main" val="320389301"/>
                    </a:ext>
                  </a:extLst>
                </a:gridCol>
                <a:gridCol w="1085850">
                  <a:extLst>
                    <a:ext uri="{9D8B030D-6E8A-4147-A177-3AD203B41FA5}">
                      <a16:colId xmlns:a16="http://schemas.microsoft.com/office/drawing/2014/main" val="1203823081"/>
                    </a:ext>
                  </a:extLst>
                </a:gridCol>
                <a:gridCol w="1319108">
                  <a:extLst>
                    <a:ext uri="{9D8B030D-6E8A-4147-A177-3AD203B41FA5}">
                      <a16:colId xmlns:a16="http://schemas.microsoft.com/office/drawing/2014/main" val="20004"/>
                    </a:ext>
                  </a:extLst>
                </a:gridCol>
              </a:tblGrid>
              <a:tr h="662285">
                <a:tc>
                  <a:txBody>
                    <a:bodyPr/>
                    <a:lstStyle/>
                    <a:p>
                      <a:r>
                        <a:rPr lang="en-US" sz="2000" dirty="0"/>
                        <a:t>Id</a:t>
                      </a:r>
                    </a:p>
                  </a:txBody>
                  <a:tcPr/>
                </a:tc>
                <a:tc>
                  <a:txBody>
                    <a:bodyPr/>
                    <a:lstStyle/>
                    <a:p>
                      <a:r>
                        <a:rPr lang="en-US" sz="2000" dirty="0"/>
                        <a:t>Name</a:t>
                      </a:r>
                    </a:p>
                  </a:txBody>
                  <a:tcPr/>
                </a:tc>
                <a:tc>
                  <a:txBody>
                    <a:bodyPr/>
                    <a:lstStyle/>
                    <a:p>
                      <a:r>
                        <a:rPr lang="en-US" sz="2000" dirty="0"/>
                        <a:t>CustomerId</a:t>
                      </a:r>
                    </a:p>
                  </a:txBody>
                  <a:tcPr/>
                </a:tc>
                <a:tc>
                  <a:txBody>
                    <a:bodyPr/>
                    <a:lstStyle/>
                    <a:p>
                      <a:r>
                        <a:rPr lang="en-US" sz="2000" dirty="0" err="1"/>
                        <a:t>VisibileToCustomers</a:t>
                      </a:r>
                      <a:endParaRPr lang="en-US" sz="2000" dirty="0"/>
                    </a:p>
                  </a:txBody>
                  <a:tcPr/>
                </a:tc>
                <a:tc>
                  <a:txBody>
                    <a:bodyPr/>
                    <a:lstStyle/>
                    <a:p>
                      <a:r>
                        <a:rPr lang="en-US" sz="2000" dirty="0" err="1"/>
                        <a:t>LimitedToStore</a:t>
                      </a:r>
                      <a:endParaRPr lang="en-US" sz="2000" dirty="0"/>
                    </a:p>
                  </a:txBody>
                  <a:tcPr/>
                </a:tc>
                <a:tc>
                  <a:txBody>
                    <a:bodyPr/>
                    <a:lstStyle/>
                    <a:p>
                      <a:r>
                        <a:rPr lang="en-US" sz="2000" dirty="0" err="1"/>
                        <a:t>LimitedToWarehouse</a:t>
                      </a:r>
                      <a:endParaRPr lang="en-US" sz="2000" dirty="0"/>
                    </a:p>
                  </a:txBody>
                  <a:tcPr/>
                </a:tc>
                <a:tc>
                  <a:txBody>
                    <a:bodyPr/>
                    <a:lstStyle/>
                    <a:p>
                      <a:r>
                        <a:rPr lang="en-US" sz="2000" dirty="0"/>
                        <a:t>ScheduleType</a:t>
                      </a:r>
                    </a:p>
                  </a:txBody>
                  <a:tcPr/>
                </a:tc>
                <a:tc>
                  <a:txBody>
                    <a:bodyPr/>
                    <a:lstStyle/>
                    <a:p>
                      <a:r>
                        <a:rPr lang="en-US" sz="2000" dirty="0" err="1"/>
                        <a:t>UtcTime</a:t>
                      </a:r>
                      <a:endParaRPr lang="en-US" sz="2000" dirty="0"/>
                    </a:p>
                  </a:txBody>
                  <a:tcPr/>
                </a:tc>
                <a:tc>
                  <a:txBody>
                    <a:bodyPr/>
                    <a:lstStyle/>
                    <a:p>
                      <a:r>
                        <a:rPr lang="en-US" sz="2000" dirty="0"/>
                        <a:t>Published</a:t>
                      </a:r>
                    </a:p>
                  </a:txBody>
                  <a:tcPr/>
                </a:tc>
                <a:extLst>
                  <a:ext uri="{0D108BD9-81ED-4DB2-BD59-A6C34878D82A}">
                    <a16:rowId xmlns:a16="http://schemas.microsoft.com/office/drawing/2014/main" val="388469758"/>
                  </a:ext>
                </a:extLst>
              </a:tr>
              <a:tr h="489508">
                <a:tc>
                  <a:txBody>
                    <a:bodyPr/>
                    <a:lstStyle/>
                    <a:p>
                      <a:r>
                        <a:rPr lang="en-US" sz="2000" dirty="0"/>
                        <a:t>1</a:t>
                      </a:r>
                    </a:p>
                  </a:txBody>
                  <a:tcPr/>
                </a:tc>
                <a:tc>
                  <a:txBody>
                    <a:bodyPr/>
                    <a:lstStyle/>
                    <a:p>
                      <a:r>
                        <a:rPr lang="en-US" sz="2000" dirty="0"/>
                        <a:t>ABC</a:t>
                      </a:r>
                    </a:p>
                  </a:txBody>
                  <a:tcPr/>
                </a:tc>
                <a:tc>
                  <a:txBody>
                    <a:bodyPr/>
                    <a:lstStyle/>
                    <a:p>
                      <a:r>
                        <a:rPr lang="en-US" sz="2000" dirty="0"/>
                        <a:t>231</a:t>
                      </a:r>
                    </a:p>
                  </a:txBody>
                  <a:tcPr/>
                </a:tc>
                <a:tc>
                  <a:txBody>
                    <a:bodyPr/>
                    <a:lstStyle/>
                    <a:p>
                      <a:r>
                        <a:rPr lang="en-US" sz="2000" dirty="0"/>
                        <a:t>123;234;231</a:t>
                      </a:r>
                    </a:p>
                  </a:txBody>
                  <a:tcPr/>
                </a:tc>
                <a:tc>
                  <a:txBody>
                    <a:bodyPr/>
                    <a:lstStyle/>
                    <a:p>
                      <a:r>
                        <a:rPr lang="en-US" sz="2000" dirty="0"/>
                        <a:t>Store1</a:t>
                      </a:r>
                    </a:p>
                  </a:txBody>
                  <a:tcPr/>
                </a:tc>
                <a:tc>
                  <a:txBody>
                    <a:bodyPr/>
                    <a:lstStyle/>
                    <a:p>
                      <a:r>
                        <a:rPr lang="en-US" sz="2000" dirty="0"/>
                        <a:t>Warehouse1</a:t>
                      </a:r>
                    </a:p>
                  </a:txBody>
                  <a:tcPr/>
                </a:tc>
                <a:tc>
                  <a:txBody>
                    <a:bodyPr/>
                    <a:lstStyle/>
                    <a:p>
                      <a:r>
                        <a:rPr lang="en-US" sz="2000" dirty="0"/>
                        <a:t>1</a:t>
                      </a:r>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2815850209"/>
                  </a:ext>
                </a:extLst>
              </a:tr>
              <a:tr h="489508">
                <a:tc>
                  <a:txBody>
                    <a:bodyPr/>
                    <a:lstStyle/>
                    <a:p>
                      <a:r>
                        <a:rPr lang="en-US" sz="2000" dirty="0"/>
                        <a:t>2</a:t>
                      </a:r>
                    </a:p>
                  </a:txBody>
                  <a:tcPr/>
                </a:tc>
                <a:tc>
                  <a:txBody>
                    <a:bodyPr/>
                    <a:lstStyle/>
                    <a:p>
                      <a:r>
                        <a:rPr lang="en-US" sz="2000" dirty="0"/>
                        <a:t>DEF</a:t>
                      </a:r>
                    </a:p>
                  </a:txBody>
                  <a:tcPr/>
                </a:tc>
                <a:tc>
                  <a:txBody>
                    <a:bodyPr/>
                    <a:lstStyle/>
                    <a:p>
                      <a:r>
                        <a:rPr lang="en-US" sz="2000" dirty="0"/>
                        <a:t>213</a:t>
                      </a:r>
                    </a:p>
                  </a:txBody>
                  <a:tcPr/>
                </a:tc>
                <a:tc>
                  <a:txBody>
                    <a:bodyPr/>
                    <a:lstStyle/>
                    <a:p>
                      <a:r>
                        <a:rPr lang="en-US" sz="2000" dirty="0"/>
                        <a:t>213;43;234</a:t>
                      </a:r>
                    </a:p>
                  </a:txBody>
                  <a:tcPr/>
                </a:tc>
                <a:tc>
                  <a:txBody>
                    <a:bodyPr/>
                    <a:lstStyle/>
                    <a:p>
                      <a:r>
                        <a:rPr lang="en-US" sz="2000" dirty="0"/>
                        <a:t>Store2</a:t>
                      </a:r>
                    </a:p>
                  </a:txBody>
                  <a:tcPr/>
                </a:tc>
                <a:tc>
                  <a:txBody>
                    <a:bodyPr/>
                    <a:lstStyle/>
                    <a:p>
                      <a:r>
                        <a:rPr lang="en-US" sz="2000" dirty="0"/>
                        <a:t>Warehouse2</a:t>
                      </a:r>
                    </a:p>
                  </a:txBody>
                  <a:tcPr/>
                </a:tc>
                <a:tc>
                  <a:txBody>
                    <a:bodyPr/>
                    <a:lstStyle/>
                    <a:p>
                      <a:r>
                        <a:rPr lang="en-US" sz="2000" dirty="0"/>
                        <a:t>2</a:t>
                      </a:r>
                    </a:p>
                  </a:txBody>
                  <a:tcPr/>
                </a:tc>
                <a:tc>
                  <a:txBody>
                    <a:bodyPr/>
                    <a:lstStyle/>
                    <a:p>
                      <a:endParaRPr lang="en-US" sz="2000" dirty="0"/>
                    </a:p>
                  </a:txBody>
                  <a:tcPr/>
                </a:tc>
                <a:tc>
                  <a:txBody>
                    <a:bodyPr/>
                    <a:lstStyle/>
                    <a:p>
                      <a:endParaRPr lang="en-US" sz="2000" dirty="0"/>
                    </a:p>
                  </a:txBody>
                  <a:tcPr/>
                </a:tc>
                <a:extLst>
                  <a:ext uri="{0D108BD9-81ED-4DB2-BD59-A6C34878D82A}">
                    <a16:rowId xmlns:a16="http://schemas.microsoft.com/office/drawing/2014/main" val="1222192124"/>
                  </a:ext>
                </a:extLst>
              </a:tr>
            </a:tbl>
          </a:graphicData>
        </a:graphic>
      </p:graphicFrame>
      <p:sp>
        <p:nvSpPr>
          <p:cNvPr id="5" name="Rectangle 4">
            <a:extLst>
              <a:ext uri="{FF2B5EF4-FFF2-40B4-BE49-F238E27FC236}">
                <a16:creationId xmlns:a16="http://schemas.microsoft.com/office/drawing/2014/main" id="{639784B1-F4A1-2644-A494-39F35C22B9E6}"/>
              </a:ext>
            </a:extLst>
          </p:cNvPr>
          <p:cNvSpPr/>
          <p:nvPr/>
        </p:nvSpPr>
        <p:spPr>
          <a:xfrm>
            <a:off x="9045" y="2842784"/>
            <a:ext cx="2875849" cy="584775"/>
          </a:xfrm>
          <a:prstGeom prst="rect">
            <a:avLst/>
          </a:prstGeom>
        </p:spPr>
        <p:txBody>
          <a:bodyPr wrap="square">
            <a:spAutoFit/>
          </a:bodyPr>
          <a:lstStyle/>
          <a:p>
            <a:r>
              <a:rPr lang="en-US" sz="3200" dirty="0" err="1"/>
              <a:t>SP_Schedule</a:t>
            </a:r>
            <a:endParaRPr lang="en-US" sz="3200" dirty="0"/>
          </a:p>
        </p:txBody>
      </p:sp>
      <p:graphicFrame>
        <p:nvGraphicFramePr>
          <p:cNvPr id="6" name="Table 5">
            <a:extLst>
              <a:ext uri="{FF2B5EF4-FFF2-40B4-BE49-F238E27FC236}">
                <a16:creationId xmlns:a16="http://schemas.microsoft.com/office/drawing/2014/main" id="{1E8D3B34-15DB-E247-A418-9AA4F56B4646}"/>
              </a:ext>
            </a:extLst>
          </p:cNvPr>
          <p:cNvGraphicFramePr>
            <a:graphicFrameLocks noGrp="1"/>
          </p:cNvGraphicFramePr>
          <p:nvPr>
            <p:extLst>
              <p:ext uri="{D42A27DB-BD31-4B8C-83A1-F6EECF244321}">
                <p14:modId xmlns:p14="http://schemas.microsoft.com/office/powerpoint/2010/main" val="1388220936"/>
              </p:ext>
            </p:extLst>
          </p:nvPr>
        </p:nvGraphicFramePr>
        <p:xfrm>
          <a:off x="6352615" y="5308518"/>
          <a:ext cx="5396368" cy="808818"/>
        </p:xfrm>
        <a:graphic>
          <a:graphicData uri="http://schemas.openxmlformats.org/drawingml/2006/table">
            <a:tbl>
              <a:tblPr firstRow="1" bandRow="1">
                <a:tableStyleId>{5C22544A-7EE6-4342-B048-85BDC9FD1C3A}</a:tableStyleId>
              </a:tblPr>
              <a:tblGrid>
                <a:gridCol w="617891">
                  <a:extLst>
                    <a:ext uri="{9D8B030D-6E8A-4147-A177-3AD203B41FA5}">
                      <a16:colId xmlns:a16="http://schemas.microsoft.com/office/drawing/2014/main" val="1738606495"/>
                    </a:ext>
                  </a:extLst>
                </a:gridCol>
                <a:gridCol w="1460090">
                  <a:extLst>
                    <a:ext uri="{9D8B030D-6E8A-4147-A177-3AD203B41FA5}">
                      <a16:colId xmlns:a16="http://schemas.microsoft.com/office/drawing/2014/main" val="1467026704"/>
                    </a:ext>
                  </a:extLst>
                </a:gridCol>
                <a:gridCol w="1681316">
                  <a:extLst>
                    <a:ext uri="{9D8B030D-6E8A-4147-A177-3AD203B41FA5}">
                      <a16:colId xmlns:a16="http://schemas.microsoft.com/office/drawing/2014/main" val="3395018239"/>
                    </a:ext>
                  </a:extLst>
                </a:gridCol>
                <a:gridCol w="1637071">
                  <a:extLst>
                    <a:ext uri="{9D8B030D-6E8A-4147-A177-3AD203B41FA5}">
                      <a16:colId xmlns:a16="http://schemas.microsoft.com/office/drawing/2014/main" val="2101809063"/>
                    </a:ext>
                  </a:extLst>
                </a:gridCol>
              </a:tblGrid>
              <a:tr h="363458">
                <a:tc>
                  <a:txBody>
                    <a:bodyPr/>
                    <a:lstStyle/>
                    <a:p>
                      <a:r>
                        <a:rPr lang="en-US" sz="2000" dirty="0"/>
                        <a:t>Id</a:t>
                      </a:r>
                    </a:p>
                  </a:txBody>
                  <a:tcPr/>
                </a:tc>
                <a:tc>
                  <a:txBody>
                    <a:bodyPr/>
                    <a:lstStyle/>
                    <a:p>
                      <a:r>
                        <a:rPr lang="en-US" sz="2000" dirty="0" err="1"/>
                        <a:t>ScheduleId</a:t>
                      </a:r>
                      <a:endParaRPr lang="en-US" sz="2000" dirty="0"/>
                    </a:p>
                  </a:txBody>
                  <a:tcPr/>
                </a:tc>
                <a:tc>
                  <a:txBody>
                    <a:bodyPr/>
                    <a:lstStyle/>
                    <a:p>
                      <a:r>
                        <a:rPr lang="en-US" sz="2000" dirty="0"/>
                        <a:t>StartDate</a:t>
                      </a:r>
                    </a:p>
                  </a:txBody>
                  <a:tcPr/>
                </a:tc>
                <a:tc>
                  <a:txBody>
                    <a:bodyPr/>
                    <a:lstStyle/>
                    <a:p>
                      <a:r>
                        <a:rPr lang="en-US" sz="2000" dirty="0" err="1"/>
                        <a:t>EndDate</a:t>
                      </a:r>
                      <a:endParaRPr lang="en-US" sz="2000" dirty="0"/>
                    </a:p>
                  </a:txBody>
                  <a:tcPr/>
                </a:tc>
                <a:extLst>
                  <a:ext uri="{0D108BD9-81ED-4DB2-BD59-A6C34878D82A}">
                    <a16:rowId xmlns:a16="http://schemas.microsoft.com/office/drawing/2014/main" val="388469758"/>
                  </a:ext>
                </a:extLst>
              </a:tr>
              <a:tr h="412578">
                <a:tc>
                  <a:txBody>
                    <a:bodyPr/>
                    <a:lstStyle/>
                    <a:p>
                      <a:r>
                        <a:rPr lang="en-US" sz="2000" dirty="0"/>
                        <a:t>1</a:t>
                      </a:r>
                    </a:p>
                  </a:txBody>
                  <a:tcPr/>
                </a:tc>
                <a:tc>
                  <a:txBody>
                    <a:bodyPr/>
                    <a:lstStyle/>
                    <a:p>
                      <a:r>
                        <a:rPr lang="en-US" sz="2000" dirty="0"/>
                        <a:t>1</a:t>
                      </a:r>
                    </a:p>
                  </a:txBody>
                  <a:tcPr/>
                </a:tc>
                <a:tc>
                  <a:txBody>
                    <a:bodyPr/>
                    <a:lstStyle/>
                    <a:p>
                      <a:r>
                        <a:rPr lang="en-US" sz="2000" dirty="0"/>
                        <a:t>DD/MM/YYYY</a:t>
                      </a:r>
                    </a:p>
                  </a:txBody>
                  <a:tcPr/>
                </a:tc>
                <a:tc>
                  <a:txBody>
                    <a:bodyPr/>
                    <a:lstStyle/>
                    <a:p>
                      <a:r>
                        <a:rPr lang="en-US" sz="2000" dirty="0"/>
                        <a:t>DD/MM/YYYY</a:t>
                      </a:r>
                    </a:p>
                  </a:txBody>
                  <a:tcPr/>
                </a:tc>
                <a:extLst>
                  <a:ext uri="{0D108BD9-81ED-4DB2-BD59-A6C34878D82A}">
                    <a16:rowId xmlns:a16="http://schemas.microsoft.com/office/drawing/2014/main" val="68933275"/>
                  </a:ext>
                </a:extLst>
              </a:tr>
            </a:tbl>
          </a:graphicData>
        </a:graphic>
      </p:graphicFrame>
      <p:sp>
        <p:nvSpPr>
          <p:cNvPr id="7" name="Rectangle 6">
            <a:extLst>
              <a:ext uri="{FF2B5EF4-FFF2-40B4-BE49-F238E27FC236}">
                <a16:creationId xmlns:a16="http://schemas.microsoft.com/office/drawing/2014/main" id="{B3E7FCE5-6C63-414C-8379-70CED222B0DC}"/>
              </a:ext>
            </a:extLst>
          </p:cNvPr>
          <p:cNvSpPr/>
          <p:nvPr/>
        </p:nvSpPr>
        <p:spPr>
          <a:xfrm>
            <a:off x="-1" y="5398851"/>
            <a:ext cx="4562431" cy="584775"/>
          </a:xfrm>
          <a:prstGeom prst="rect">
            <a:avLst/>
          </a:prstGeom>
        </p:spPr>
        <p:txBody>
          <a:bodyPr wrap="square">
            <a:spAutoFit/>
          </a:bodyPr>
          <a:lstStyle/>
          <a:p>
            <a:r>
              <a:rPr lang="en-US" sz="3200" dirty="0" err="1"/>
              <a:t>SP_Schedule_DateRange</a:t>
            </a:r>
            <a:endParaRPr lang="en-US" sz="3200" dirty="0"/>
          </a:p>
        </p:txBody>
      </p:sp>
      <p:graphicFrame>
        <p:nvGraphicFramePr>
          <p:cNvPr id="8" name="Table 7">
            <a:extLst>
              <a:ext uri="{FF2B5EF4-FFF2-40B4-BE49-F238E27FC236}">
                <a16:creationId xmlns:a16="http://schemas.microsoft.com/office/drawing/2014/main" id="{CBA4DF2E-5A49-1C44-8B93-2473AEB9427F}"/>
              </a:ext>
            </a:extLst>
          </p:cNvPr>
          <p:cNvGraphicFramePr>
            <a:graphicFrameLocks noGrp="1"/>
          </p:cNvGraphicFramePr>
          <p:nvPr>
            <p:extLst>
              <p:ext uri="{D42A27DB-BD31-4B8C-83A1-F6EECF244321}">
                <p14:modId xmlns:p14="http://schemas.microsoft.com/office/powerpoint/2010/main" val="1689158682"/>
              </p:ext>
            </p:extLst>
          </p:nvPr>
        </p:nvGraphicFramePr>
        <p:xfrm>
          <a:off x="3684753" y="6396167"/>
          <a:ext cx="8064230" cy="838282"/>
        </p:xfrm>
        <a:graphic>
          <a:graphicData uri="http://schemas.openxmlformats.org/drawingml/2006/table">
            <a:tbl>
              <a:tblPr firstRow="1" bandRow="1">
                <a:tableStyleId>{5C22544A-7EE6-4342-B048-85BDC9FD1C3A}</a:tableStyleId>
              </a:tblPr>
              <a:tblGrid>
                <a:gridCol w="733112">
                  <a:extLst>
                    <a:ext uri="{9D8B030D-6E8A-4147-A177-3AD203B41FA5}">
                      <a16:colId xmlns:a16="http://schemas.microsoft.com/office/drawing/2014/main" val="1738606495"/>
                    </a:ext>
                  </a:extLst>
                </a:gridCol>
                <a:gridCol w="1345861">
                  <a:extLst>
                    <a:ext uri="{9D8B030D-6E8A-4147-A177-3AD203B41FA5}">
                      <a16:colId xmlns:a16="http://schemas.microsoft.com/office/drawing/2014/main" val="20001"/>
                    </a:ext>
                  </a:extLst>
                </a:gridCol>
                <a:gridCol w="1673484">
                  <a:extLst>
                    <a:ext uri="{9D8B030D-6E8A-4147-A177-3AD203B41FA5}">
                      <a16:colId xmlns:a16="http://schemas.microsoft.com/office/drawing/2014/main" val="1467026704"/>
                    </a:ext>
                  </a:extLst>
                </a:gridCol>
                <a:gridCol w="1339702">
                  <a:extLst>
                    <a:ext uri="{9D8B030D-6E8A-4147-A177-3AD203B41FA5}">
                      <a16:colId xmlns:a16="http://schemas.microsoft.com/office/drawing/2014/main" val="3395018239"/>
                    </a:ext>
                  </a:extLst>
                </a:gridCol>
                <a:gridCol w="1467293">
                  <a:extLst>
                    <a:ext uri="{9D8B030D-6E8A-4147-A177-3AD203B41FA5}">
                      <a16:colId xmlns:a16="http://schemas.microsoft.com/office/drawing/2014/main" val="2101809063"/>
                    </a:ext>
                  </a:extLst>
                </a:gridCol>
                <a:gridCol w="1504778">
                  <a:extLst>
                    <a:ext uri="{9D8B030D-6E8A-4147-A177-3AD203B41FA5}">
                      <a16:colId xmlns:a16="http://schemas.microsoft.com/office/drawing/2014/main" val="2825892370"/>
                    </a:ext>
                  </a:extLst>
                </a:gridCol>
              </a:tblGrid>
              <a:tr h="434245">
                <a:tc>
                  <a:txBody>
                    <a:bodyPr/>
                    <a:lstStyle/>
                    <a:p>
                      <a:r>
                        <a:rPr lang="en-US" sz="2000" dirty="0"/>
                        <a:t>Id</a:t>
                      </a:r>
                    </a:p>
                  </a:txBody>
                  <a:tcPr/>
                </a:tc>
                <a:tc>
                  <a:txBody>
                    <a:bodyPr/>
                    <a:lstStyle/>
                    <a:p>
                      <a:r>
                        <a:rPr lang="en-US" sz="2000" dirty="0" err="1">
                          <a:solidFill>
                            <a:schemeClr val="bg1"/>
                          </a:solidFill>
                        </a:rPr>
                        <a:t>scheduleId</a:t>
                      </a:r>
                      <a:endParaRPr lang="en-US" sz="2000" dirty="0">
                        <a:solidFill>
                          <a:schemeClr val="bg1"/>
                        </a:solidFill>
                      </a:endParaRPr>
                    </a:p>
                  </a:txBody>
                  <a:tcPr/>
                </a:tc>
                <a:tc>
                  <a:txBody>
                    <a:bodyPr/>
                    <a:lstStyle/>
                    <a:p>
                      <a:r>
                        <a:rPr lang="en-US" sz="2000" dirty="0" err="1"/>
                        <a:t>DateRangeId</a:t>
                      </a:r>
                      <a:endParaRPr lang="en-US" sz="2000" dirty="0"/>
                    </a:p>
                  </a:txBody>
                  <a:tcPr/>
                </a:tc>
                <a:tc>
                  <a:txBody>
                    <a:bodyPr/>
                    <a:lstStyle/>
                    <a:p>
                      <a:r>
                        <a:rPr lang="en-US" sz="2000" dirty="0"/>
                        <a:t>WeekDay</a:t>
                      </a:r>
                    </a:p>
                  </a:txBody>
                  <a:tcPr/>
                </a:tc>
                <a:tc>
                  <a:txBody>
                    <a:bodyPr/>
                    <a:lstStyle/>
                    <a:p>
                      <a:r>
                        <a:rPr lang="en-US" sz="2000" dirty="0" err="1"/>
                        <a:t>StartTime</a:t>
                      </a:r>
                      <a:endParaRPr lang="en-US" sz="2000" dirty="0"/>
                    </a:p>
                  </a:txBody>
                  <a:tcPr/>
                </a:tc>
                <a:tc>
                  <a:txBody>
                    <a:bodyPr/>
                    <a:lstStyle/>
                    <a:p>
                      <a:r>
                        <a:rPr lang="en-US" sz="2000" dirty="0" err="1"/>
                        <a:t>EndTime</a:t>
                      </a:r>
                      <a:endParaRPr lang="en-US" sz="2000" dirty="0"/>
                    </a:p>
                  </a:txBody>
                  <a:tcPr/>
                </a:tc>
                <a:extLst>
                  <a:ext uri="{0D108BD9-81ED-4DB2-BD59-A6C34878D82A}">
                    <a16:rowId xmlns:a16="http://schemas.microsoft.com/office/drawing/2014/main" val="388469758"/>
                  </a:ext>
                </a:extLst>
              </a:tr>
              <a:tr h="404037">
                <a:tc>
                  <a:txBody>
                    <a:bodyPr/>
                    <a:lstStyle/>
                    <a:p>
                      <a:r>
                        <a:rPr lang="en-US" sz="2000" dirty="0"/>
                        <a:t>1</a:t>
                      </a:r>
                    </a:p>
                  </a:txBody>
                  <a:tcPr/>
                </a:tc>
                <a:tc>
                  <a:txBody>
                    <a:bodyPr/>
                    <a:lstStyle/>
                    <a:p>
                      <a:r>
                        <a:rPr lang="en-US" sz="2000" dirty="0"/>
                        <a:t>1</a:t>
                      </a:r>
                    </a:p>
                  </a:txBody>
                  <a:tcPr/>
                </a:tc>
                <a:tc>
                  <a:txBody>
                    <a:bodyPr/>
                    <a:lstStyle/>
                    <a:p>
                      <a:r>
                        <a:rPr lang="en-US" sz="2000" dirty="0"/>
                        <a:t>1</a:t>
                      </a:r>
                    </a:p>
                  </a:txBody>
                  <a:tcPr/>
                </a:tc>
                <a:tc>
                  <a:txBody>
                    <a:bodyPr/>
                    <a:lstStyle/>
                    <a:p>
                      <a:r>
                        <a:rPr lang="en-US" sz="2000" dirty="0"/>
                        <a:t>Monday</a:t>
                      </a:r>
                    </a:p>
                  </a:txBody>
                  <a:tcPr/>
                </a:tc>
                <a:tc>
                  <a:txBody>
                    <a:bodyPr/>
                    <a:lstStyle/>
                    <a:p>
                      <a:r>
                        <a:rPr lang="en-US" sz="2000" dirty="0"/>
                        <a:t>HH:MM:SS</a:t>
                      </a:r>
                    </a:p>
                  </a:txBody>
                  <a:tcPr/>
                </a:tc>
                <a:tc>
                  <a:txBody>
                    <a:bodyPr/>
                    <a:lstStyle/>
                    <a:p>
                      <a:r>
                        <a:rPr lang="en-US" sz="2000" dirty="0"/>
                        <a:t>HH:MM:SS</a:t>
                      </a:r>
                    </a:p>
                  </a:txBody>
                  <a:tcPr/>
                </a:tc>
                <a:extLst>
                  <a:ext uri="{0D108BD9-81ED-4DB2-BD59-A6C34878D82A}">
                    <a16:rowId xmlns:a16="http://schemas.microsoft.com/office/drawing/2014/main" val="68933275"/>
                  </a:ext>
                </a:extLst>
              </a:tr>
            </a:tbl>
          </a:graphicData>
        </a:graphic>
      </p:graphicFrame>
      <p:sp>
        <p:nvSpPr>
          <p:cNvPr id="9" name="Rectangle 8">
            <a:extLst>
              <a:ext uri="{FF2B5EF4-FFF2-40B4-BE49-F238E27FC236}">
                <a16:creationId xmlns:a16="http://schemas.microsoft.com/office/drawing/2014/main" id="{463F3102-32B6-0446-8948-6C233D63ACAD}"/>
              </a:ext>
            </a:extLst>
          </p:cNvPr>
          <p:cNvSpPr/>
          <p:nvPr/>
        </p:nvSpPr>
        <p:spPr>
          <a:xfrm>
            <a:off x="9045" y="6338198"/>
            <a:ext cx="3422893" cy="584775"/>
          </a:xfrm>
          <a:prstGeom prst="rect">
            <a:avLst/>
          </a:prstGeom>
        </p:spPr>
        <p:txBody>
          <a:bodyPr wrap="square">
            <a:spAutoFit/>
          </a:bodyPr>
          <a:lstStyle/>
          <a:p>
            <a:r>
              <a:rPr lang="en-US" sz="3200" dirty="0" err="1"/>
              <a:t>SP_Schedule_Time</a:t>
            </a:r>
            <a:endParaRPr lang="en-US" sz="3200" dirty="0"/>
          </a:p>
        </p:txBody>
      </p:sp>
      <p:graphicFrame>
        <p:nvGraphicFramePr>
          <p:cNvPr id="10" name="Table 9">
            <a:extLst>
              <a:ext uri="{FF2B5EF4-FFF2-40B4-BE49-F238E27FC236}">
                <a16:creationId xmlns:a16="http://schemas.microsoft.com/office/drawing/2014/main" id="{37196AB0-9D9F-254D-92CB-6829642ED09F}"/>
              </a:ext>
            </a:extLst>
          </p:cNvPr>
          <p:cNvGraphicFramePr>
            <a:graphicFrameLocks noGrp="1"/>
          </p:cNvGraphicFramePr>
          <p:nvPr>
            <p:extLst>
              <p:ext uri="{D42A27DB-BD31-4B8C-83A1-F6EECF244321}">
                <p14:modId xmlns:p14="http://schemas.microsoft.com/office/powerpoint/2010/main" val="1349876132"/>
              </p:ext>
            </p:extLst>
          </p:nvPr>
        </p:nvGraphicFramePr>
        <p:xfrm>
          <a:off x="4244391" y="9591199"/>
          <a:ext cx="7504592" cy="1714956"/>
        </p:xfrm>
        <a:graphic>
          <a:graphicData uri="http://schemas.openxmlformats.org/drawingml/2006/table">
            <a:tbl>
              <a:tblPr firstRow="1" bandRow="1">
                <a:tableStyleId>{5C22544A-7EE6-4342-B048-85BDC9FD1C3A}</a:tableStyleId>
              </a:tblPr>
              <a:tblGrid>
                <a:gridCol w="1348334">
                  <a:extLst>
                    <a:ext uri="{9D8B030D-6E8A-4147-A177-3AD203B41FA5}">
                      <a16:colId xmlns:a16="http://schemas.microsoft.com/office/drawing/2014/main" val="1738606495"/>
                    </a:ext>
                  </a:extLst>
                </a:gridCol>
                <a:gridCol w="1723702">
                  <a:extLst>
                    <a:ext uri="{9D8B030D-6E8A-4147-A177-3AD203B41FA5}">
                      <a16:colId xmlns:a16="http://schemas.microsoft.com/office/drawing/2014/main" val="20001"/>
                    </a:ext>
                  </a:extLst>
                </a:gridCol>
                <a:gridCol w="2120954">
                  <a:extLst>
                    <a:ext uri="{9D8B030D-6E8A-4147-A177-3AD203B41FA5}">
                      <a16:colId xmlns:a16="http://schemas.microsoft.com/office/drawing/2014/main" val="1467026704"/>
                    </a:ext>
                  </a:extLst>
                </a:gridCol>
                <a:gridCol w="2311602">
                  <a:extLst>
                    <a:ext uri="{9D8B030D-6E8A-4147-A177-3AD203B41FA5}">
                      <a16:colId xmlns:a16="http://schemas.microsoft.com/office/drawing/2014/main" val="3395018239"/>
                    </a:ext>
                  </a:extLst>
                </a:gridCol>
              </a:tblGrid>
              <a:tr h="428739">
                <a:tc>
                  <a:txBody>
                    <a:bodyPr/>
                    <a:lstStyle/>
                    <a:p>
                      <a:r>
                        <a:rPr lang="en-US" sz="2000" dirty="0"/>
                        <a:t>Id</a:t>
                      </a:r>
                    </a:p>
                  </a:txBody>
                  <a:tcPr/>
                </a:tc>
                <a:tc>
                  <a:txBody>
                    <a:bodyPr/>
                    <a:lstStyle/>
                    <a:p>
                      <a:r>
                        <a:rPr lang="en-US" sz="2000" dirty="0" err="1"/>
                        <a:t>EntityNameId</a:t>
                      </a:r>
                      <a:endParaRPr lang="en-US" sz="2000" dirty="0"/>
                    </a:p>
                  </a:txBody>
                  <a:tcPr/>
                </a:tc>
                <a:tc>
                  <a:txBody>
                    <a:bodyPr/>
                    <a:lstStyle/>
                    <a:p>
                      <a:r>
                        <a:rPr lang="en-US" sz="2000" dirty="0" err="1"/>
                        <a:t>ScheduleId</a:t>
                      </a:r>
                      <a:endParaRPr lang="en-US" sz="2000" dirty="0"/>
                    </a:p>
                  </a:txBody>
                  <a:tcPr/>
                </a:tc>
                <a:tc>
                  <a:txBody>
                    <a:bodyPr/>
                    <a:lstStyle/>
                    <a:p>
                      <a:r>
                        <a:rPr lang="en-US" sz="2000" dirty="0"/>
                        <a:t>EntityId</a:t>
                      </a:r>
                    </a:p>
                  </a:txBody>
                  <a:tcPr/>
                </a:tc>
                <a:extLst>
                  <a:ext uri="{0D108BD9-81ED-4DB2-BD59-A6C34878D82A}">
                    <a16:rowId xmlns:a16="http://schemas.microsoft.com/office/drawing/2014/main" val="388469758"/>
                  </a:ext>
                </a:extLst>
              </a:tr>
              <a:tr h="428739">
                <a:tc>
                  <a:txBody>
                    <a:bodyPr/>
                    <a:lstStyle/>
                    <a:p>
                      <a:r>
                        <a:rPr lang="en-US" sz="2000" dirty="0"/>
                        <a:t>1</a:t>
                      </a:r>
                    </a:p>
                  </a:txBody>
                  <a:tcPr/>
                </a:tc>
                <a:tc>
                  <a:txBody>
                    <a:bodyPr/>
                    <a:lstStyle/>
                    <a:p>
                      <a:r>
                        <a:rPr lang="en-US" sz="2000" dirty="0"/>
                        <a:t>1</a:t>
                      </a:r>
                    </a:p>
                  </a:txBody>
                  <a:tcPr/>
                </a:tc>
                <a:tc>
                  <a:txBody>
                    <a:bodyPr/>
                    <a:lstStyle/>
                    <a:p>
                      <a:r>
                        <a:rPr lang="en-US" sz="2000" dirty="0"/>
                        <a:t>1</a:t>
                      </a:r>
                    </a:p>
                  </a:txBody>
                  <a:tcPr/>
                </a:tc>
                <a:tc>
                  <a:txBody>
                    <a:bodyPr/>
                    <a:lstStyle/>
                    <a:p>
                      <a:r>
                        <a:rPr lang="en-US" sz="2000" dirty="0"/>
                        <a:t>20</a:t>
                      </a:r>
                    </a:p>
                  </a:txBody>
                  <a:tcPr/>
                </a:tc>
                <a:extLst>
                  <a:ext uri="{0D108BD9-81ED-4DB2-BD59-A6C34878D82A}">
                    <a16:rowId xmlns:a16="http://schemas.microsoft.com/office/drawing/2014/main" val="68933275"/>
                  </a:ext>
                </a:extLst>
              </a:tr>
              <a:tr h="428739">
                <a:tc>
                  <a:txBody>
                    <a:bodyPr/>
                    <a:lstStyle/>
                    <a:p>
                      <a:r>
                        <a:rPr lang="en-US" sz="2000" dirty="0"/>
                        <a:t>2</a:t>
                      </a:r>
                    </a:p>
                  </a:txBody>
                  <a:tcPr/>
                </a:tc>
                <a:tc>
                  <a:txBody>
                    <a:bodyPr/>
                    <a:lstStyle/>
                    <a:p>
                      <a:r>
                        <a:rPr lang="en-US" sz="2000" dirty="0"/>
                        <a:t>2</a:t>
                      </a:r>
                    </a:p>
                  </a:txBody>
                  <a:tcPr/>
                </a:tc>
                <a:tc>
                  <a:txBody>
                    <a:bodyPr/>
                    <a:lstStyle/>
                    <a:p>
                      <a:r>
                        <a:rPr lang="en-US" sz="2000" dirty="0"/>
                        <a:t>1</a:t>
                      </a:r>
                    </a:p>
                  </a:txBody>
                  <a:tcPr/>
                </a:tc>
                <a:tc>
                  <a:txBody>
                    <a:bodyPr/>
                    <a:lstStyle/>
                    <a:p>
                      <a:r>
                        <a:rPr lang="en-US" sz="2000" dirty="0"/>
                        <a:t>24</a:t>
                      </a:r>
                    </a:p>
                  </a:txBody>
                  <a:tcPr/>
                </a:tc>
                <a:extLst>
                  <a:ext uri="{0D108BD9-81ED-4DB2-BD59-A6C34878D82A}">
                    <a16:rowId xmlns:a16="http://schemas.microsoft.com/office/drawing/2014/main" val="1278551547"/>
                  </a:ext>
                </a:extLst>
              </a:tr>
              <a:tr h="428739">
                <a:tc>
                  <a:txBody>
                    <a:bodyPr/>
                    <a:lstStyle/>
                    <a:p>
                      <a:r>
                        <a:rPr lang="en-US" sz="2000" dirty="0"/>
                        <a:t>3</a:t>
                      </a:r>
                    </a:p>
                  </a:txBody>
                  <a:tcPr/>
                </a:tc>
                <a:tc>
                  <a:txBody>
                    <a:bodyPr/>
                    <a:lstStyle/>
                    <a:p>
                      <a:r>
                        <a:rPr lang="en-US" sz="2000" dirty="0"/>
                        <a:t>1</a:t>
                      </a:r>
                    </a:p>
                  </a:txBody>
                  <a:tcPr/>
                </a:tc>
                <a:tc>
                  <a:txBody>
                    <a:bodyPr/>
                    <a:lstStyle/>
                    <a:p>
                      <a:r>
                        <a:rPr lang="en-US" sz="2000" dirty="0"/>
                        <a:t>1</a:t>
                      </a:r>
                    </a:p>
                  </a:txBody>
                  <a:tcPr/>
                </a:tc>
                <a:tc>
                  <a:txBody>
                    <a:bodyPr/>
                    <a:lstStyle/>
                    <a:p>
                      <a:r>
                        <a:rPr lang="en-US" sz="2000" dirty="0"/>
                        <a:t>304</a:t>
                      </a:r>
                    </a:p>
                  </a:txBody>
                  <a:tcPr/>
                </a:tc>
                <a:extLst>
                  <a:ext uri="{0D108BD9-81ED-4DB2-BD59-A6C34878D82A}">
                    <a16:rowId xmlns:a16="http://schemas.microsoft.com/office/drawing/2014/main" val="2262240984"/>
                  </a:ext>
                </a:extLst>
              </a:tr>
            </a:tbl>
          </a:graphicData>
        </a:graphic>
      </p:graphicFrame>
      <p:sp>
        <p:nvSpPr>
          <p:cNvPr id="11" name="Rectangle 10">
            <a:extLst>
              <a:ext uri="{FF2B5EF4-FFF2-40B4-BE49-F238E27FC236}">
                <a16:creationId xmlns:a16="http://schemas.microsoft.com/office/drawing/2014/main" id="{BE36CCD7-6583-494F-959C-B39401616A59}"/>
              </a:ext>
            </a:extLst>
          </p:cNvPr>
          <p:cNvSpPr/>
          <p:nvPr/>
        </p:nvSpPr>
        <p:spPr>
          <a:xfrm>
            <a:off x="100027" y="9863902"/>
            <a:ext cx="3995004" cy="584775"/>
          </a:xfrm>
          <a:prstGeom prst="rect">
            <a:avLst/>
          </a:prstGeom>
        </p:spPr>
        <p:txBody>
          <a:bodyPr wrap="square">
            <a:spAutoFit/>
          </a:bodyPr>
          <a:lstStyle/>
          <a:p>
            <a:r>
              <a:rPr lang="en-US" sz="3200" dirty="0" err="1"/>
              <a:t>SP_Schedule_Mapping</a:t>
            </a:r>
            <a:endParaRPr lang="en-US" sz="3200" dirty="0"/>
          </a:p>
        </p:txBody>
      </p:sp>
      <p:sp>
        <p:nvSpPr>
          <p:cNvPr id="12" name="Title 1">
            <a:extLst>
              <a:ext uri="{FF2B5EF4-FFF2-40B4-BE49-F238E27FC236}">
                <a16:creationId xmlns:a16="http://schemas.microsoft.com/office/drawing/2014/main" id="{6B7727E9-677C-7D42-96F7-A3B566F8A92B}"/>
              </a:ext>
            </a:extLst>
          </p:cNvPr>
          <p:cNvSpPr txBox="1">
            <a:spLocks/>
          </p:cNvSpPr>
          <p:nvPr/>
        </p:nvSpPr>
        <p:spPr>
          <a:xfrm>
            <a:off x="1821260" y="-1961"/>
            <a:ext cx="8690578" cy="1236770"/>
          </a:xfrm>
          <a:prstGeom prst="rect">
            <a:avLst/>
          </a:prstGeom>
        </p:spPr>
        <p:txBody>
          <a:bodyPr vert="horz" lIns="91440" tIns="45720" rIns="91440" bIns="45720" rtlCol="0" anchor="ctr">
            <a:normAutofit/>
          </a:bodyPr>
          <a:lst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a:lstStyle>
          <a:p>
            <a:pPr algn="ctr"/>
            <a:r>
              <a:rPr lang="en-US" dirty="0"/>
              <a:t>Plugin Name</a:t>
            </a:r>
          </a:p>
        </p:txBody>
      </p:sp>
      <p:sp>
        <p:nvSpPr>
          <p:cNvPr id="13" name="Rectangle 12">
            <a:extLst>
              <a:ext uri="{FF2B5EF4-FFF2-40B4-BE49-F238E27FC236}">
                <a16:creationId xmlns:a16="http://schemas.microsoft.com/office/drawing/2014/main" id="{1801B432-47E4-6F4E-8550-34F3F8B57F9F}"/>
              </a:ext>
            </a:extLst>
          </p:cNvPr>
          <p:cNvSpPr/>
          <p:nvPr/>
        </p:nvSpPr>
        <p:spPr>
          <a:xfrm>
            <a:off x="2884894" y="1030853"/>
            <a:ext cx="6278898" cy="584775"/>
          </a:xfrm>
          <a:prstGeom prst="rect">
            <a:avLst/>
          </a:prstGeom>
        </p:spPr>
        <p:txBody>
          <a:bodyPr wrap="none">
            <a:spAutoFit/>
          </a:bodyPr>
          <a:lstStyle/>
          <a:p>
            <a:r>
              <a:rPr lang="en-US" sz="3200" dirty="0" err="1"/>
              <a:t>SpyderScience.Nop.Plugin.Scheduler</a:t>
            </a:r>
            <a:endParaRPr lang="en-US" sz="3200" dirty="0"/>
          </a:p>
        </p:txBody>
      </p:sp>
      <p:graphicFrame>
        <p:nvGraphicFramePr>
          <p:cNvPr id="14" name="Table 13">
            <a:extLst>
              <a:ext uri="{FF2B5EF4-FFF2-40B4-BE49-F238E27FC236}">
                <a16:creationId xmlns:a16="http://schemas.microsoft.com/office/drawing/2014/main" id="{AD418684-B199-CC4A-8119-AEE3C8EF1C28}"/>
              </a:ext>
            </a:extLst>
          </p:cNvPr>
          <p:cNvGraphicFramePr>
            <a:graphicFrameLocks noGrp="1"/>
          </p:cNvGraphicFramePr>
          <p:nvPr>
            <p:extLst>
              <p:ext uri="{D42A27DB-BD31-4B8C-83A1-F6EECF244321}">
                <p14:modId xmlns:p14="http://schemas.microsoft.com/office/powerpoint/2010/main" val="419688763"/>
              </p:ext>
            </p:extLst>
          </p:nvPr>
        </p:nvGraphicFramePr>
        <p:xfrm>
          <a:off x="7002173" y="1869370"/>
          <a:ext cx="4746811" cy="1188720"/>
        </p:xfrm>
        <a:graphic>
          <a:graphicData uri="http://schemas.openxmlformats.org/drawingml/2006/table">
            <a:tbl>
              <a:tblPr firstRow="1" bandRow="1">
                <a:tableStyleId>{5C22544A-7EE6-4342-B048-85BDC9FD1C3A}</a:tableStyleId>
              </a:tblPr>
              <a:tblGrid>
                <a:gridCol w="632803">
                  <a:extLst>
                    <a:ext uri="{9D8B030D-6E8A-4147-A177-3AD203B41FA5}">
                      <a16:colId xmlns:a16="http://schemas.microsoft.com/office/drawing/2014/main" val="1738606495"/>
                    </a:ext>
                  </a:extLst>
                </a:gridCol>
                <a:gridCol w="2371554">
                  <a:extLst>
                    <a:ext uri="{9D8B030D-6E8A-4147-A177-3AD203B41FA5}">
                      <a16:colId xmlns:a16="http://schemas.microsoft.com/office/drawing/2014/main" val="3172053749"/>
                    </a:ext>
                  </a:extLst>
                </a:gridCol>
                <a:gridCol w="1742454">
                  <a:extLst>
                    <a:ext uri="{9D8B030D-6E8A-4147-A177-3AD203B41FA5}">
                      <a16:colId xmlns:a16="http://schemas.microsoft.com/office/drawing/2014/main" val="1467026704"/>
                    </a:ext>
                  </a:extLst>
                </a:gridCol>
              </a:tblGrid>
              <a:tr h="363213">
                <a:tc>
                  <a:txBody>
                    <a:bodyPr/>
                    <a:lstStyle/>
                    <a:p>
                      <a:r>
                        <a:rPr lang="en-US" sz="2000" dirty="0"/>
                        <a:t>Id</a:t>
                      </a:r>
                    </a:p>
                  </a:txBody>
                  <a:tcPr/>
                </a:tc>
                <a:tc>
                  <a:txBody>
                    <a:bodyPr/>
                    <a:lstStyle/>
                    <a:p>
                      <a:r>
                        <a:rPr lang="en-US" sz="2000" dirty="0"/>
                        <a:t>CustomerId</a:t>
                      </a:r>
                    </a:p>
                  </a:txBody>
                  <a:tcPr/>
                </a:tc>
                <a:tc>
                  <a:txBody>
                    <a:bodyPr/>
                    <a:lstStyle/>
                    <a:p>
                      <a:r>
                        <a:rPr lang="en-US" sz="2000" dirty="0"/>
                        <a:t>Status</a:t>
                      </a:r>
                    </a:p>
                  </a:txBody>
                  <a:tcPr/>
                </a:tc>
                <a:extLst>
                  <a:ext uri="{0D108BD9-81ED-4DB2-BD59-A6C34878D82A}">
                    <a16:rowId xmlns:a16="http://schemas.microsoft.com/office/drawing/2014/main" val="388469758"/>
                  </a:ext>
                </a:extLst>
              </a:tr>
              <a:tr h="363213">
                <a:tc>
                  <a:txBody>
                    <a:bodyPr/>
                    <a:lstStyle/>
                    <a:p>
                      <a:r>
                        <a:rPr lang="en-US" sz="2000" dirty="0"/>
                        <a:t>1</a:t>
                      </a:r>
                    </a:p>
                  </a:txBody>
                  <a:tcPr/>
                </a:tc>
                <a:tc>
                  <a:txBody>
                    <a:bodyPr/>
                    <a:lstStyle/>
                    <a:p>
                      <a:r>
                        <a:rPr lang="en-US" sz="2000" dirty="0"/>
                        <a:t>43</a:t>
                      </a:r>
                    </a:p>
                  </a:txBody>
                  <a:tcPr/>
                </a:tc>
                <a:tc>
                  <a:txBody>
                    <a:bodyPr/>
                    <a:lstStyle/>
                    <a:p>
                      <a:r>
                        <a:rPr lang="en-US" sz="2000" dirty="0"/>
                        <a:t>1</a:t>
                      </a:r>
                    </a:p>
                  </a:txBody>
                  <a:tcPr/>
                </a:tc>
                <a:extLst>
                  <a:ext uri="{0D108BD9-81ED-4DB2-BD59-A6C34878D82A}">
                    <a16:rowId xmlns:a16="http://schemas.microsoft.com/office/drawing/2014/main" val="68933275"/>
                  </a:ext>
                </a:extLst>
              </a:tr>
              <a:tr h="363213">
                <a:tc>
                  <a:txBody>
                    <a:bodyPr/>
                    <a:lstStyle/>
                    <a:p>
                      <a:r>
                        <a:rPr lang="en-US" sz="2000" dirty="0"/>
                        <a:t>2</a:t>
                      </a:r>
                    </a:p>
                  </a:txBody>
                  <a:tcPr/>
                </a:tc>
                <a:tc>
                  <a:txBody>
                    <a:bodyPr/>
                    <a:lstStyle/>
                    <a:p>
                      <a:r>
                        <a:rPr lang="en-US" sz="2000" dirty="0"/>
                        <a:t>54</a:t>
                      </a:r>
                    </a:p>
                  </a:txBody>
                  <a:tcPr/>
                </a:tc>
                <a:tc>
                  <a:txBody>
                    <a:bodyPr/>
                    <a:lstStyle/>
                    <a:p>
                      <a:r>
                        <a:rPr lang="en-US" sz="2000" dirty="0"/>
                        <a:t>0</a:t>
                      </a:r>
                    </a:p>
                  </a:txBody>
                  <a:tcPr/>
                </a:tc>
                <a:extLst>
                  <a:ext uri="{0D108BD9-81ED-4DB2-BD59-A6C34878D82A}">
                    <a16:rowId xmlns:a16="http://schemas.microsoft.com/office/drawing/2014/main" val="4232539535"/>
                  </a:ext>
                </a:extLst>
              </a:tr>
            </a:tbl>
          </a:graphicData>
        </a:graphic>
      </p:graphicFrame>
      <p:sp>
        <p:nvSpPr>
          <p:cNvPr id="15" name="Rectangle 14">
            <a:extLst>
              <a:ext uri="{FF2B5EF4-FFF2-40B4-BE49-F238E27FC236}">
                <a16:creationId xmlns:a16="http://schemas.microsoft.com/office/drawing/2014/main" id="{F6986594-1DB8-5349-9B3D-0344A231280A}"/>
              </a:ext>
            </a:extLst>
          </p:cNvPr>
          <p:cNvSpPr/>
          <p:nvPr/>
        </p:nvSpPr>
        <p:spPr>
          <a:xfrm>
            <a:off x="-1" y="2198451"/>
            <a:ext cx="4046301" cy="584775"/>
          </a:xfrm>
          <a:prstGeom prst="rect">
            <a:avLst/>
          </a:prstGeom>
        </p:spPr>
        <p:txBody>
          <a:bodyPr wrap="none">
            <a:spAutoFit/>
          </a:bodyPr>
          <a:lstStyle/>
          <a:p>
            <a:r>
              <a:rPr lang="en-US" sz="3200" dirty="0" err="1"/>
              <a:t>SP_OnlineOfflineStatus</a:t>
            </a:r>
            <a:endParaRPr lang="en-US" sz="3200" dirty="0"/>
          </a:p>
        </p:txBody>
      </p:sp>
      <p:graphicFrame>
        <p:nvGraphicFramePr>
          <p:cNvPr id="18" name="Table 17"/>
          <p:cNvGraphicFramePr>
            <a:graphicFrameLocks noGrp="1"/>
          </p:cNvGraphicFramePr>
          <p:nvPr>
            <p:extLst>
              <p:ext uri="{D42A27DB-BD31-4B8C-83A1-F6EECF244321}">
                <p14:modId xmlns:p14="http://schemas.microsoft.com/office/powerpoint/2010/main" val="3796976514"/>
              </p:ext>
            </p:extLst>
          </p:nvPr>
        </p:nvGraphicFramePr>
        <p:xfrm>
          <a:off x="8521750" y="7422224"/>
          <a:ext cx="3030286" cy="1981200"/>
        </p:xfrm>
        <a:graphic>
          <a:graphicData uri="http://schemas.openxmlformats.org/drawingml/2006/table">
            <a:tbl>
              <a:tblPr firstRow="1" bandRow="1">
                <a:tableStyleId>{5C22544A-7EE6-4342-B048-85BDC9FD1C3A}</a:tableStyleId>
              </a:tblPr>
              <a:tblGrid>
                <a:gridCol w="1018441">
                  <a:extLst>
                    <a:ext uri="{9D8B030D-6E8A-4147-A177-3AD203B41FA5}">
                      <a16:colId xmlns:a16="http://schemas.microsoft.com/office/drawing/2014/main" val="901455318"/>
                    </a:ext>
                  </a:extLst>
                </a:gridCol>
                <a:gridCol w="2011845">
                  <a:extLst>
                    <a:ext uri="{9D8B030D-6E8A-4147-A177-3AD203B41FA5}">
                      <a16:colId xmlns:a16="http://schemas.microsoft.com/office/drawing/2014/main" val="20000"/>
                    </a:ext>
                  </a:extLst>
                </a:gridCol>
              </a:tblGrid>
              <a:tr h="370840">
                <a:tc>
                  <a:txBody>
                    <a:bodyPr/>
                    <a:lstStyle/>
                    <a:p>
                      <a:r>
                        <a:rPr lang="en-US" sz="2000" dirty="0"/>
                        <a:t>Id</a:t>
                      </a:r>
                    </a:p>
                  </a:txBody>
                  <a:tcPr/>
                </a:tc>
                <a:tc>
                  <a:txBody>
                    <a:bodyPr/>
                    <a:lstStyle/>
                    <a:p>
                      <a:r>
                        <a:rPr lang="en-US" sz="2000" dirty="0"/>
                        <a:t>EntityName</a:t>
                      </a:r>
                    </a:p>
                  </a:txBody>
                  <a:tcPr/>
                </a:tc>
                <a:extLst>
                  <a:ext uri="{0D108BD9-81ED-4DB2-BD59-A6C34878D82A}">
                    <a16:rowId xmlns:a16="http://schemas.microsoft.com/office/drawing/2014/main" val="10000"/>
                  </a:ext>
                </a:extLst>
              </a:tr>
              <a:tr h="370840">
                <a:tc>
                  <a:txBody>
                    <a:bodyPr/>
                    <a:lstStyle/>
                    <a:p>
                      <a:r>
                        <a:rPr lang="en-US" sz="2000" dirty="0"/>
                        <a:t>1</a:t>
                      </a:r>
                    </a:p>
                  </a:txBody>
                  <a:tcPr/>
                </a:tc>
                <a:tc>
                  <a:txBody>
                    <a:bodyPr/>
                    <a:lstStyle/>
                    <a:p>
                      <a:r>
                        <a:rPr lang="en-US" sz="2000" kern="1200" dirty="0">
                          <a:solidFill>
                            <a:schemeClr val="dk1"/>
                          </a:solidFill>
                          <a:latin typeface="+mn-lt"/>
                          <a:ea typeface="+mn-ea"/>
                          <a:cs typeface="+mn-cs"/>
                        </a:rPr>
                        <a:t>Product </a:t>
                      </a:r>
                      <a:endParaRPr lang="en-US" sz="2000" dirty="0"/>
                    </a:p>
                  </a:txBody>
                  <a:tcPr/>
                </a:tc>
                <a:extLst>
                  <a:ext uri="{0D108BD9-81ED-4DB2-BD59-A6C34878D82A}">
                    <a16:rowId xmlns:a16="http://schemas.microsoft.com/office/drawing/2014/main" val="10001"/>
                  </a:ext>
                </a:extLst>
              </a:tr>
              <a:tr h="370840">
                <a:tc>
                  <a:txBody>
                    <a:bodyPr/>
                    <a:lstStyle/>
                    <a:p>
                      <a:r>
                        <a:rPr lang="en-US" sz="2000" dirty="0"/>
                        <a:t>2</a:t>
                      </a:r>
                    </a:p>
                  </a:txBody>
                  <a:tcPr/>
                </a:tc>
                <a:tc>
                  <a:txBody>
                    <a:bodyPr/>
                    <a:lstStyle/>
                    <a:p>
                      <a:r>
                        <a:rPr lang="en-US" sz="2000" kern="1200" dirty="0">
                          <a:solidFill>
                            <a:schemeClr val="dk1"/>
                          </a:solidFill>
                          <a:latin typeface="+mn-lt"/>
                          <a:ea typeface="+mn-ea"/>
                          <a:cs typeface="+mn-cs"/>
                        </a:rPr>
                        <a:t>Category </a:t>
                      </a:r>
                      <a:endParaRPr lang="en-US" sz="2000" dirty="0"/>
                    </a:p>
                  </a:txBody>
                  <a:tcPr/>
                </a:tc>
                <a:extLst>
                  <a:ext uri="{0D108BD9-81ED-4DB2-BD59-A6C34878D82A}">
                    <a16:rowId xmlns:a16="http://schemas.microsoft.com/office/drawing/2014/main" val="10002"/>
                  </a:ext>
                </a:extLst>
              </a:tr>
              <a:tr h="370840">
                <a:tc>
                  <a:txBody>
                    <a:bodyPr/>
                    <a:lstStyle/>
                    <a:p>
                      <a:r>
                        <a:rPr lang="en-US" sz="2000" dirty="0"/>
                        <a:t>3</a:t>
                      </a:r>
                    </a:p>
                  </a:txBody>
                  <a:tcPr/>
                </a:tc>
                <a:tc>
                  <a:txBody>
                    <a:bodyPr/>
                    <a:lstStyle/>
                    <a:p>
                      <a:r>
                        <a:rPr lang="en-US" sz="2000" kern="1200" dirty="0">
                          <a:solidFill>
                            <a:schemeClr val="dk1"/>
                          </a:solidFill>
                          <a:latin typeface="+mn-lt"/>
                          <a:ea typeface="+mn-ea"/>
                          <a:cs typeface="+mn-cs"/>
                        </a:rPr>
                        <a:t>Manufacture </a:t>
                      </a:r>
                      <a:endParaRPr lang="en-US" sz="2000" dirty="0"/>
                    </a:p>
                  </a:txBody>
                  <a:tcPr/>
                </a:tc>
                <a:extLst>
                  <a:ext uri="{0D108BD9-81ED-4DB2-BD59-A6C34878D82A}">
                    <a16:rowId xmlns:a16="http://schemas.microsoft.com/office/drawing/2014/main" val="10003"/>
                  </a:ext>
                </a:extLst>
              </a:tr>
              <a:tr h="370840">
                <a:tc>
                  <a:txBody>
                    <a:bodyPr/>
                    <a:lstStyle/>
                    <a:p>
                      <a:r>
                        <a:rPr lang="en-US" sz="2000" dirty="0"/>
                        <a:t>4</a:t>
                      </a:r>
                    </a:p>
                  </a:txBody>
                  <a:tcPr/>
                </a:tc>
                <a:tc>
                  <a:txBody>
                    <a:bodyPr/>
                    <a:lstStyle/>
                    <a:p>
                      <a:r>
                        <a:rPr lang="en-US" sz="2000" kern="1200" dirty="0">
                          <a:solidFill>
                            <a:schemeClr val="dk1"/>
                          </a:solidFill>
                          <a:latin typeface="+mn-lt"/>
                          <a:ea typeface="+mn-ea"/>
                          <a:cs typeface="+mn-cs"/>
                        </a:rPr>
                        <a:t>Customer </a:t>
                      </a:r>
                      <a:endParaRPr lang="en-US" sz="2000" dirty="0"/>
                    </a:p>
                  </a:txBody>
                  <a:tcPr/>
                </a:tc>
                <a:extLst>
                  <a:ext uri="{0D108BD9-81ED-4DB2-BD59-A6C34878D82A}">
                    <a16:rowId xmlns:a16="http://schemas.microsoft.com/office/drawing/2014/main" val="10004"/>
                  </a:ext>
                </a:extLst>
              </a:tr>
            </a:tbl>
          </a:graphicData>
        </a:graphic>
      </p:graphicFrame>
      <p:sp>
        <p:nvSpPr>
          <p:cNvPr id="20" name="TextBox 19"/>
          <p:cNvSpPr txBox="1"/>
          <p:nvPr/>
        </p:nvSpPr>
        <p:spPr>
          <a:xfrm>
            <a:off x="9045" y="7724085"/>
            <a:ext cx="5167866" cy="584775"/>
          </a:xfrm>
          <a:prstGeom prst="rect">
            <a:avLst/>
          </a:prstGeom>
          <a:noFill/>
        </p:spPr>
        <p:txBody>
          <a:bodyPr wrap="square" rtlCol="0">
            <a:spAutoFit/>
          </a:bodyPr>
          <a:lstStyle/>
          <a:p>
            <a:r>
              <a:rPr lang="en-US" sz="3200" dirty="0" err="1"/>
              <a:t>SP_SchedularEntityFilteration</a:t>
            </a:r>
            <a:endParaRPr lang="en-US" sz="3200" dirty="0"/>
          </a:p>
        </p:txBody>
      </p:sp>
      <p:sp>
        <p:nvSpPr>
          <p:cNvPr id="16" name="Rectangle 15">
            <a:extLst>
              <a:ext uri="{FF2B5EF4-FFF2-40B4-BE49-F238E27FC236}">
                <a16:creationId xmlns:a16="http://schemas.microsoft.com/office/drawing/2014/main" id="{3DD4597A-307B-914D-A817-1A4525183AAB}"/>
              </a:ext>
            </a:extLst>
          </p:cNvPr>
          <p:cNvSpPr/>
          <p:nvPr/>
        </p:nvSpPr>
        <p:spPr>
          <a:xfrm>
            <a:off x="100027" y="11894211"/>
            <a:ext cx="3995004" cy="584775"/>
          </a:xfrm>
          <a:prstGeom prst="rect">
            <a:avLst/>
          </a:prstGeom>
        </p:spPr>
        <p:txBody>
          <a:bodyPr wrap="square">
            <a:spAutoFit/>
          </a:bodyPr>
          <a:lstStyle/>
          <a:p>
            <a:r>
              <a:rPr lang="en-US" sz="3200" dirty="0" err="1"/>
              <a:t>SP_Schedule_Option</a:t>
            </a:r>
            <a:endParaRPr lang="en-US" sz="3200" dirty="0"/>
          </a:p>
        </p:txBody>
      </p:sp>
      <p:graphicFrame>
        <p:nvGraphicFramePr>
          <p:cNvPr id="17" name="Table 16">
            <a:extLst>
              <a:ext uri="{FF2B5EF4-FFF2-40B4-BE49-F238E27FC236}">
                <a16:creationId xmlns:a16="http://schemas.microsoft.com/office/drawing/2014/main" id="{B1133F84-3988-144E-A3A4-D70CA4099725}"/>
              </a:ext>
            </a:extLst>
          </p:cNvPr>
          <p:cNvGraphicFramePr>
            <a:graphicFrameLocks noGrp="1"/>
          </p:cNvGraphicFramePr>
          <p:nvPr>
            <p:extLst>
              <p:ext uri="{D42A27DB-BD31-4B8C-83A1-F6EECF244321}">
                <p14:modId xmlns:p14="http://schemas.microsoft.com/office/powerpoint/2010/main" val="4126584224"/>
              </p:ext>
            </p:extLst>
          </p:nvPr>
        </p:nvGraphicFramePr>
        <p:xfrm>
          <a:off x="4837472" y="11505031"/>
          <a:ext cx="4326319" cy="1981200"/>
        </p:xfrm>
        <a:graphic>
          <a:graphicData uri="http://schemas.openxmlformats.org/drawingml/2006/table">
            <a:tbl>
              <a:tblPr firstRow="1" bandRow="1">
                <a:tableStyleId>{5C22544A-7EE6-4342-B048-85BDC9FD1C3A}</a:tableStyleId>
              </a:tblPr>
              <a:tblGrid>
                <a:gridCol w="873857">
                  <a:extLst>
                    <a:ext uri="{9D8B030D-6E8A-4147-A177-3AD203B41FA5}">
                      <a16:colId xmlns:a16="http://schemas.microsoft.com/office/drawing/2014/main" val="901455318"/>
                    </a:ext>
                  </a:extLst>
                </a:gridCol>
                <a:gridCol w="1726231">
                  <a:extLst>
                    <a:ext uri="{9D8B030D-6E8A-4147-A177-3AD203B41FA5}">
                      <a16:colId xmlns:a16="http://schemas.microsoft.com/office/drawing/2014/main" val="20000"/>
                    </a:ext>
                  </a:extLst>
                </a:gridCol>
                <a:gridCol w="1726231">
                  <a:extLst>
                    <a:ext uri="{9D8B030D-6E8A-4147-A177-3AD203B41FA5}">
                      <a16:colId xmlns:a16="http://schemas.microsoft.com/office/drawing/2014/main" val="3005796834"/>
                    </a:ext>
                  </a:extLst>
                </a:gridCol>
              </a:tblGrid>
              <a:tr h="370840">
                <a:tc>
                  <a:txBody>
                    <a:bodyPr/>
                    <a:lstStyle/>
                    <a:p>
                      <a:r>
                        <a:rPr lang="en-US" sz="2000" dirty="0"/>
                        <a:t>Id</a:t>
                      </a:r>
                    </a:p>
                  </a:txBody>
                  <a:tcPr/>
                </a:tc>
                <a:tc>
                  <a:txBody>
                    <a:bodyPr/>
                    <a:lstStyle/>
                    <a:p>
                      <a:r>
                        <a:rPr lang="en-US" sz="2000" dirty="0" err="1"/>
                        <a:t>ScheduleType</a:t>
                      </a:r>
                      <a:endParaRPr lang="en-US" sz="2000" dirty="0"/>
                    </a:p>
                  </a:txBody>
                  <a:tcPr/>
                </a:tc>
                <a:tc>
                  <a:txBody>
                    <a:bodyPr/>
                    <a:lstStyle/>
                    <a:p>
                      <a:r>
                        <a:rPr lang="en-US" sz="2000" dirty="0" err="1"/>
                        <a:t>EntityOption</a:t>
                      </a:r>
                      <a:endParaRPr lang="en-US" sz="2000" dirty="0"/>
                    </a:p>
                  </a:txBody>
                  <a:tcPr/>
                </a:tc>
                <a:extLst>
                  <a:ext uri="{0D108BD9-81ED-4DB2-BD59-A6C34878D82A}">
                    <a16:rowId xmlns:a16="http://schemas.microsoft.com/office/drawing/2014/main" val="10000"/>
                  </a:ext>
                </a:extLst>
              </a:tr>
              <a:tr h="370840">
                <a:tc>
                  <a:txBody>
                    <a:bodyPr/>
                    <a:lstStyle/>
                    <a:p>
                      <a:r>
                        <a:rPr lang="en-US" sz="2000" dirty="0"/>
                        <a:t>1</a:t>
                      </a:r>
                    </a:p>
                  </a:txBody>
                  <a:tcPr/>
                </a:tc>
                <a:tc>
                  <a:txBody>
                    <a:bodyPr/>
                    <a:lstStyle/>
                    <a:p>
                      <a:r>
                        <a:rPr lang="en-US" sz="2000" kern="1200" dirty="0">
                          <a:solidFill>
                            <a:schemeClr val="dk1"/>
                          </a:solidFill>
                          <a:latin typeface="+mn-lt"/>
                          <a:ea typeface="+mn-ea"/>
                          <a:cs typeface="+mn-cs"/>
                        </a:rPr>
                        <a:t>1 </a:t>
                      </a:r>
                      <a:endParaRPr lang="en-US" sz="2000" dirty="0"/>
                    </a:p>
                  </a:txBody>
                  <a:tcPr/>
                </a:tc>
                <a:tc>
                  <a:txBody>
                    <a:bodyPr/>
                    <a:lstStyle/>
                    <a:p>
                      <a:r>
                        <a:rPr lang="en-US" sz="2000" dirty="0"/>
                        <a:t>1</a:t>
                      </a:r>
                    </a:p>
                  </a:txBody>
                  <a:tcPr/>
                </a:tc>
                <a:extLst>
                  <a:ext uri="{0D108BD9-81ED-4DB2-BD59-A6C34878D82A}">
                    <a16:rowId xmlns:a16="http://schemas.microsoft.com/office/drawing/2014/main" val="10001"/>
                  </a:ext>
                </a:extLst>
              </a:tr>
              <a:tr h="370840">
                <a:tc>
                  <a:txBody>
                    <a:bodyPr/>
                    <a:lstStyle/>
                    <a:p>
                      <a:r>
                        <a:rPr lang="en-US" sz="2000" dirty="0"/>
                        <a:t>2</a:t>
                      </a:r>
                    </a:p>
                  </a:txBody>
                  <a:tcPr/>
                </a:tc>
                <a:tc>
                  <a:txBody>
                    <a:bodyPr/>
                    <a:lstStyle/>
                    <a:p>
                      <a:r>
                        <a:rPr lang="en-US" sz="2000" kern="1200" dirty="0">
                          <a:solidFill>
                            <a:schemeClr val="dk1"/>
                          </a:solidFill>
                          <a:latin typeface="+mn-lt"/>
                          <a:ea typeface="+mn-ea"/>
                          <a:cs typeface="+mn-cs"/>
                        </a:rPr>
                        <a:t>1 </a:t>
                      </a:r>
                      <a:endParaRPr lang="en-US" sz="2000" dirty="0"/>
                    </a:p>
                  </a:txBody>
                  <a:tcPr/>
                </a:tc>
                <a:tc>
                  <a:txBody>
                    <a:bodyPr/>
                    <a:lstStyle/>
                    <a:p>
                      <a:r>
                        <a:rPr lang="en-US" sz="2000" dirty="0"/>
                        <a:t>1;2</a:t>
                      </a:r>
                    </a:p>
                  </a:txBody>
                  <a:tcPr/>
                </a:tc>
                <a:extLst>
                  <a:ext uri="{0D108BD9-81ED-4DB2-BD59-A6C34878D82A}">
                    <a16:rowId xmlns:a16="http://schemas.microsoft.com/office/drawing/2014/main" val="10002"/>
                  </a:ext>
                </a:extLst>
              </a:tr>
              <a:tr h="370840">
                <a:tc>
                  <a:txBody>
                    <a:bodyPr/>
                    <a:lstStyle/>
                    <a:p>
                      <a:r>
                        <a:rPr lang="en-US" sz="2000" dirty="0"/>
                        <a:t>3</a:t>
                      </a:r>
                    </a:p>
                  </a:txBody>
                  <a:tcPr/>
                </a:tc>
                <a:tc>
                  <a:txBody>
                    <a:bodyPr/>
                    <a:lstStyle/>
                    <a:p>
                      <a:r>
                        <a:rPr lang="en-US" sz="2000" kern="1200" dirty="0">
                          <a:solidFill>
                            <a:schemeClr val="dk1"/>
                          </a:solidFill>
                          <a:latin typeface="+mn-lt"/>
                          <a:ea typeface="+mn-ea"/>
                          <a:cs typeface="+mn-cs"/>
                        </a:rPr>
                        <a:t>1</a:t>
                      </a:r>
                      <a:endParaRPr lang="en-US" sz="2000" dirty="0"/>
                    </a:p>
                  </a:txBody>
                  <a:tcPr/>
                </a:tc>
                <a:tc>
                  <a:txBody>
                    <a:bodyPr/>
                    <a:lstStyle/>
                    <a:p>
                      <a:r>
                        <a:rPr lang="en-US" sz="2000" dirty="0"/>
                        <a:t>1;2</a:t>
                      </a:r>
                    </a:p>
                  </a:txBody>
                  <a:tcPr/>
                </a:tc>
                <a:extLst>
                  <a:ext uri="{0D108BD9-81ED-4DB2-BD59-A6C34878D82A}">
                    <a16:rowId xmlns:a16="http://schemas.microsoft.com/office/drawing/2014/main" val="10003"/>
                  </a:ext>
                </a:extLst>
              </a:tr>
              <a:tr h="370840">
                <a:tc>
                  <a:txBody>
                    <a:bodyPr/>
                    <a:lstStyle/>
                    <a:p>
                      <a:r>
                        <a:rPr lang="en-US" sz="2000" dirty="0"/>
                        <a:t>4</a:t>
                      </a:r>
                    </a:p>
                  </a:txBody>
                  <a:tcPr/>
                </a:tc>
                <a:tc>
                  <a:txBody>
                    <a:bodyPr/>
                    <a:lstStyle/>
                    <a:p>
                      <a:r>
                        <a:rPr lang="en-US" sz="2000" kern="1200" dirty="0">
                          <a:solidFill>
                            <a:schemeClr val="dk1"/>
                          </a:solidFill>
                          <a:latin typeface="+mn-lt"/>
                          <a:ea typeface="+mn-ea"/>
                          <a:cs typeface="+mn-cs"/>
                        </a:rPr>
                        <a:t>1 </a:t>
                      </a:r>
                      <a:endParaRPr lang="en-US" sz="2000" dirty="0"/>
                    </a:p>
                  </a:txBody>
                  <a:tcPr/>
                </a:tc>
                <a:tc>
                  <a:txBody>
                    <a:bodyPr/>
                    <a:lstStyle/>
                    <a:p>
                      <a:r>
                        <a:rPr lang="en-US" sz="2000" dirty="0"/>
                        <a:t>2</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56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rotWithShape="1">
          <a:blip r:embed="rId3">
            <a:extLst>
              <a:ext uri="{28A0092B-C50C-407E-A947-70E740481C1C}">
                <a14:useLocalDpi xmlns:a14="http://schemas.microsoft.com/office/drawing/2010/main"/>
              </a:ext>
            </a:extLst>
          </a:blip>
          <a:srcRect t="-7"/>
          <a:stretch/>
        </p:blipFill>
        <p:spPr>
          <a:xfrm>
            <a:off x="3237875" y="2"/>
            <a:ext cx="8954125" cy="867784"/>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id="{365818B2-FF5C-834C-ABC5-6A236CE6AB5D}"/>
              </a:ext>
            </a:extLst>
          </p:cNvPr>
          <p:cNvSpPr/>
          <p:nvPr/>
        </p:nvSpPr>
        <p:spPr>
          <a:xfrm>
            <a:off x="0" y="0"/>
            <a:ext cx="3237875" cy="447179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79" y="194951"/>
            <a:ext cx="3232246"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pic>
        <p:nvPicPr>
          <p:cNvPr id="5" name="Picture 4">
            <a:extLst>
              <a:ext uri="{FF2B5EF4-FFF2-40B4-BE49-F238E27FC236}">
                <a16:creationId xmlns:a16="http://schemas.microsoft.com/office/drawing/2014/main" id="{0012F1ED-4C2F-3549-86C7-0D59AF56A236}"/>
              </a:ext>
            </a:extLst>
          </p:cNvPr>
          <p:cNvPicPr>
            <a:picLocks noChangeAspect="1"/>
          </p:cNvPicPr>
          <p:nvPr/>
        </p:nvPicPr>
        <p:blipFill>
          <a:blip r:embed="rId4"/>
          <a:stretch>
            <a:fillRect/>
          </a:stretch>
        </p:blipFill>
        <p:spPr>
          <a:xfrm>
            <a:off x="3237875" y="798289"/>
            <a:ext cx="8944745" cy="2099741"/>
          </a:xfrm>
          <a:prstGeom prst="rect">
            <a:avLst/>
          </a:prstGeom>
        </p:spPr>
      </p:pic>
      <p:pic>
        <p:nvPicPr>
          <p:cNvPr id="121" name="Picture 120">
            <a:extLst>
              <a:ext uri="{FF2B5EF4-FFF2-40B4-BE49-F238E27FC236}">
                <a16:creationId xmlns:a16="http://schemas.microsoft.com/office/drawing/2014/main" id="{41381C61-9EB4-AE4B-895E-58C6F274A2CC}"/>
              </a:ext>
            </a:extLst>
          </p:cNvPr>
          <p:cNvPicPr>
            <a:picLocks noChangeAspect="1"/>
          </p:cNvPicPr>
          <p:nvPr/>
        </p:nvPicPr>
        <p:blipFill>
          <a:blip r:embed="rId5"/>
          <a:stretch>
            <a:fillRect/>
          </a:stretch>
        </p:blipFill>
        <p:spPr>
          <a:xfrm>
            <a:off x="3247255" y="26700"/>
            <a:ext cx="3228495" cy="369617"/>
          </a:xfrm>
          <a:prstGeom prst="rect">
            <a:avLst/>
          </a:prstGeom>
        </p:spPr>
      </p:pic>
      <p:sp>
        <p:nvSpPr>
          <p:cNvPr id="122" name="Rectangle 121">
            <a:extLst>
              <a:ext uri="{FF2B5EF4-FFF2-40B4-BE49-F238E27FC236}">
                <a16:creationId xmlns:a16="http://schemas.microsoft.com/office/drawing/2014/main" id="{E3487A99-BF29-BE42-A756-62C66B1D2DA7}"/>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126" name="Picture 125">
            <a:extLst>
              <a:ext uri="{FF2B5EF4-FFF2-40B4-BE49-F238E27FC236}">
                <a16:creationId xmlns:a16="http://schemas.microsoft.com/office/drawing/2014/main" id="{A2CA0B91-558D-8F42-B985-344C62662660}"/>
              </a:ext>
            </a:extLst>
          </p:cNvPr>
          <p:cNvPicPr>
            <a:picLocks noChangeAspect="1"/>
          </p:cNvPicPr>
          <p:nvPr/>
        </p:nvPicPr>
        <p:blipFill>
          <a:blip r:embed="rId5"/>
          <a:stretch>
            <a:fillRect/>
          </a:stretch>
        </p:blipFill>
        <p:spPr>
          <a:xfrm>
            <a:off x="3256116" y="11953"/>
            <a:ext cx="3228495" cy="369617"/>
          </a:xfrm>
          <a:prstGeom prst="rect">
            <a:avLst/>
          </a:prstGeom>
        </p:spPr>
      </p:pic>
      <p:sp>
        <p:nvSpPr>
          <p:cNvPr id="127" name="Rectangle 126">
            <a:extLst>
              <a:ext uri="{FF2B5EF4-FFF2-40B4-BE49-F238E27FC236}">
                <a16:creationId xmlns:a16="http://schemas.microsoft.com/office/drawing/2014/main" id="{F7992BF4-41E6-2B40-847A-E0582EAEAE6F}"/>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28" name="Rectangle 127">
            <a:extLst>
              <a:ext uri="{FF2B5EF4-FFF2-40B4-BE49-F238E27FC236}">
                <a16:creationId xmlns:a16="http://schemas.microsoft.com/office/drawing/2014/main" id="{630A4505-6B99-E548-80B1-35C5C9F57C7F}"/>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sp>
        <p:nvSpPr>
          <p:cNvPr id="8" name="Rectangle 7">
            <a:extLst>
              <a:ext uri="{FF2B5EF4-FFF2-40B4-BE49-F238E27FC236}">
                <a16:creationId xmlns:a16="http://schemas.microsoft.com/office/drawing/2014/main" id="{9220C413-3E47-6E49-B70E-E573F5DC3DE3}"/>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25A120C1-8C60-7C4B-B78B-C1C0EEDB6F7D}"/>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134" name="TextBox 133">
            <a:extLst>
              <a:ext uri="{FF2B5EF4-FFF2-40B4-BE49-F238E27FC236}">
                <a16:creationId xmlns:a16="http://schemas.microsoft.com/office/drawing/2014/main" id="{DC07A71A-1D88-504A-BCEE-EB4372B5A255}"/>
              </a:ext>
            </a:extLst>
          </p:cNvPr>
          <p:cNvSpPr txBox="1"/>
          <p:nvPr/>
        </p:nvSpPr>
        <p:spPr>
          <a:xfrm>
            <a:off x="4317161" y="918777"/>
            <a:ext cx="2104583" cy="261610"/>
          </a:xfrm>
          <a:prstGeom prst="rect">
            <a:avLst/>
          </a:prstGeom>
          <a:noFill/>
        </p:spPr>
        <p:txBody>
          <a:bodyPr wrap="square" rtlCol="0">
            <a:spAutoFit/>
          </a:bodyPr>
          <a:lstStyle>
            <a:defPPr>
              <a:defRPr lang="en-US"/>
            </a:defPPr>
            <a:lvl1pPr algn="ctr">
              <a:defRPr sz="1100"/>
            </a:lvl1pPr>
          </a:lstStyle>
          <a:p>
            <a:r>
              <a:rPr lang="en-US" dirty="0"/>
              <a:t>Add Products</a:t>
            </a:r>
          </a:p>
        </p:txBody>
      </p:sp>
      <p:grpSp>
        <p:nvGrpSpPr>
          <p:cNvPr id="137" name="Group 136">
            <a:extLst>
              <a:ext uri="{FF2B5EF4-FFF2-40B4-BE49-F238E27FC236}">
                <a16:creationId xmlns:a16="http://schemas.microsoft.com/office/drawing/2014/main" id="{2D0481C6-04C4-DB47-8826-90B044B2F57F}"/>
              </a:ext>
            </a:extLst>
          </p:cNvPr>
          <p:cNvGrpSpPr/>
          <p:nvPr/>
        </p:nvGrpSpPr>
        <p:grpSpPr>
          <a:xfrm>
            <a:off x="3228788" y="11953"/>
            <a:ext cx="8963505" cy="832043"/>
            <a:chOff x="3228788" y="11953"/>
            <a:chExt cx="8963505" cy="832043"/>
          </a:xfrm>
        </p:grpSpPr>
        <p:pic>
          <p:nvPicPr>
            <p:cNvPr id="138" name="Picture 137">
              <a:extLst>
                <a:ext uri="{FF2B5EF4-FFF2-40B4-BE49-F238E27FC236}">
                  <a16:creationId xmlns:a16="http://schemas.microsoft.com/office/drawing/2014/main" id="{E9A41CB4-7CB7-9343-B90C-1C8132E0038C}"/>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139" name="Rectangle 138">
              <a:extLst>
                <a:ext uri="{FF2B5EF4-FFF2-40B4-BE49-F238E27FC236}">
                  <a16:creationId xmlns:a16="http://schemas.microsoft.com/office/drawing/2014/main" id="{1F81AC91-211C-2E43-A2E7-10537B7344CA}"/>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40" name="Rectangle 139">
              <a:extLst>
                <a:ext uri="{FF2B5EF4-FFF2-40B4-BE49-F238E27FC236}">
                  <a16:creationId xmlns:a16="http://schemas.microsoft.com/office/drawing/2014/main" id="{AB36F5FD-6E23-2943-9E32-6E3EA9A4DFF4}"/>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1" name="Picture 140">
              <a:extLst>
                <a:ext uri="{FF2B5EF4-FFF2-40B4-BE49-F238E27FC236}">
                  <a16:creationId xmlns:a16="http://schemas.microsoft.com/office/drawing/2014/main" id="{958FCFF6-C2E8-3B43-B04D-CDA4FF69816B}"/>
                </a:ext>
              </a:extLst>
            </p:cNvPr>
            <p:cNvPicPr>
              <a:picLocks noChangeAspect="1"/>
            </p:cNvPicPr>
            <p:nvPr/>
          </p:nvPicPr>
          <p:blipFill>
            <a:blip r:embed="rId5"/>
            <a:stretch>
              <a:fillRect/>
            </a:stretch>
          </p:blipFill>
          <p:spPr>
            <a:xfrm>
              <a:off x="3247255" y="26700"/>
              <a:ext cx="3228495" cy="369617"/>
            </a:xfrm>
            <a:prstGeom prst="rect">
              <a:avLst/>
            </a:prstGeom>
          </p:spPr>
        </p:pic>
        <p:sp>
          <p:nvSpPr>
            <p:cNvPr id="142" name="Rectangle 141">
              <a:extLst>
                <a:ext uri="{FF2B5EF4-FFF2-40B4-BE49-F238E27FC236}">
                  <a16:creationId xmlns:a16="http://schemas.microsoft.com/office/drawing/2014/main" id="{AA0C90A1-E495-BD4B-AD05-50AE2729910F}"/>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143" name="Picture 142">
              <a:extLst>
                <a:ext uri="{FF2B5EF4-FFF2-40B4-BE49-F238E27FC236}">
                  <a16:creationId xmlns:a16="http://schemas.microsoft.com/office/drawing/2014/main" id="{3C0635F6-453B-FF42-B139-E5A0CD088089}"/>
                </a:ext>
              </a:extLst>
            </p:cNvPr>
            <p:cNvPicPr>
              <a:picLocks noChangeAspect="1"/>
            </p:cNvPicPr>
            <p:nvPr/>
          </p:nvPicPr>
          <p:blipFill>
            <a:blip r:embed="rId5"/>
            <a:stretch>
              <a:fillRect/>
            </a:stretch>
          </p:blipFill>
          <p:spPr>
            <a:xfrm>
              <a:off x="3256116" y="11953"/>
              <a:ext cx="3228495" cy="369617"/>
            </a:xfrm>
            <a:prstGeom prst="rect">
              <a:avLst/>
            </a:prstGeom>
          </p:spPr>
        </p:pic>
        <p:sp>
          <p:nvSpPr>
            <p:cNvPr id="144" name="Rectangle 143">
              <a:extLst>
                <a:ext uri="{FF2B5EF4-FFF2-40B4-BE49-F238E27FC236}">
                  <a16:creationId xmlns:a16="http://schemas.microsoft.com/office/drawing/2014/main" id="{139FEE64-9449-7248-BB7C-FB1C5059AF8B}"/>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45" name="Rectangle 144">
              <a:extLst>
                <a:ext uri="{FF2B5EF4-FFF2-40B4-BE49-F238E27FC236}">
                  <a16:creationId xmlns:a16="http://schemas.microsoft.com/office/drawing/2014/main" id="{216C6A8D-B6CB-1C4C-8614-82B233C78100}"/>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sp>
        <p:nvSpPr>
          <p:cNvPr id="27" name="TextBox 26">
            <a:extLst>
              <a:ext uri="{FF2B5EF4-FFF2-40B4-BE49-F238E27FC236}">
                <a16:creationId xmlns:a16="http://schemas.microsoft.com/office/drawing/2014/main" id="{B3D680BE-6356-2348-9867-2E9B48C708E3}"/>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28" name="Picture 27">
            <a:extLst>
              <a:ext uri="{FF2B5EF4-FFF2-40B4-BE49-F238E27FC236}">
                <a16:creationId xmlns:a16="http://schemas.microsoft.com/office/drawing/2014/main" id="{1123F464-9348-3549-891D-5FE8AAE703BF}"/>
              </a:ext>
            </a:extLst>
          </p:cNvPr>
          <p:cNvPicPr>
            <a:picLocks noChangeAspect="1"/>
          </p:cNvPicPr>
          <p:nvPr/>
        </p:nvPicPr>
        <p:blipFill>
          <a:blip r:embed="rId7"/>
          <a:stretch>
            <a:fillRect/>
          </a:stretch>
        </p:blipFill>
        <p:spPr>
          <a:xfrm>
            <a:off x="5393646" y="46857"/>
            <a:ext cx="1333500" cy="279400"/>
          </a:xfrm>
          <a:prstGeom prst="rect">
            <a:avLst/>
          </a:prstGeom>
        </p:spPr>
      </p:pic>
      <p:sp>
        <p:nvSpPr>
          <p:cNvPr id="29" name="TextBox 28">
            <a:extLst>
              <a:ext uri="{FF2B5EF4-FFF2-40B4-BE49-F238E27FC236}">
                <a16:creationId xmlns:a16="http://schemas.microsoft.com/office/drawing/2014/main" id="{5157F871-4BD6-6048-8B28-7EA60543F8BA}"/>
              </a:ext>
            </a:extLst>
          </p:cNvPr>
          <p:cNvSpPr txBox="1"/>
          <p:nvPr/>
        </p:nvSpPr>
        <p:spPr>
          <a:xfrm>
            <a:off x="6483932" y="927133"/>
            <a:ext cx="2104583" cy="261610"/>
          </a:xfrm>
          <a:prstGeom prst="rect">
            <a:avLst/>
          </a:prstGeom>
          <a:solidFill>
            <a:srgbClr val="00B050"/>
          </a:solidFill>
        </p:spPr>
        <p:txBody>
          <a:bodyPr wrap="square" rtlCol="0">
            <a:spAutoFit/>
          </a:bodyPr>
          <a:lstStyle/>
          <a:p>
            <a:pPr algn="ctr"/>
            <a:r>
              <a:rPr lang="en-US" sz="1100" dirty="0">
                <a:solidFill>
                  <a:schemeClr val="bg1"/>
                </a:solidFill>
              </a:rPr>
              <a:t>Add Categories</a:t>
            </a:r>
          </a:p>
        </p:txBody>
      </p:sp>
      <p:sp>
        <p:nvSpPr>
          <p:cNvPr id="30" name="TextBox 29">
            <a:extLst>
              <a:ext uri="{FF2B5EF4-FFF2-40B4-BE49-F238E27FC236}">
                <a16:creationId xmlns:a16="http://schemas.microsoft.com/office/drawing/2014/main" id="{D7461423-A36E-E04A-A5FC-F83C484D9E8F}"/>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1" name="TextBox 30">
            <a:extLst>
              <a:ext uri="{FF2B5EF4-FFF2-40B4-BE49-F238E27FC236}">
                <a16:creationId xmlns:a16="http://schemas.microsoft.com/office/drawing/2014/main" id="{8D7B1256-FDEA-D242-8D3E-FEC93BC5C187}"/>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32" name="Straight Arrow Connector 31">
            <a:extLst>
              <a:ext uri="{FF2B5EF4-FFF2-40B4-BE49-F238E27FC236}">
                <a16:creationId xmlns:a16="http://schemas.microsoft.com/office/drawing/2014/main" id="{B6CD793E-1962-BC44-B75B-DB98938EF540}"/>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1EDE2F-AF90-3743-B79A-BBDC6206CFCD}"/>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3E4F900-324E-084A-A0AF-BEABF14AABC8}"/>
              </a:ext>
            </a:extLst>
          </p:cNvPr>
          <p:cNvSpPr txBox="1"/>
          <p:nvPr/>
        </p:nvSpPr>
        <p:spPr>
          <a:xfrm>
            <a:off x="159307" y="942993"/>
            <a:ext cx="2950548" cy="3293209"/>
          </a:xfrm>
          <a:prstGeom prst="rect">
            <a:avLst/>
          </a:prstGeom>
          <a:noFill/>
        </p:spPr>
        <p:txBody>
          <a:bodyPr wrap="square" rtlCol="0">
            <a:spAutoFit/>
          </a:bodyPr>
          <a:lstStyle/>
          <a:p>
            <a:r>
              <a:rPr lang="en-US" sz="1600" dirty="0"/>
              <a:t>Once “Add Categories” tab is clicked, admin will be able to add new categories by clicking on “Add a new category”. Only those categories will be visible that are allowed to this type of admin and the filtration applied in the settings tab (limited to stores and limited to warehouses). For example, vendor will only see his own categories and the ones that are mentioned in limited to the stores and warehouses.</a:t>
            </a:r>
          </a:p>
        </p:txBody>
      </p:sp>
      <p:sp>
        <p:nvSpPr>
          <p:cNvPr id="2" name="Rectangle 1">
            <a:extLst>
              <a:ext uri="{FF2B5EF4-FFF2-40B4-BE49-F238E27FC236}">
                <a16:creationId xmlns:a16="http://schemas.microsoft.com/office/drawing/2014/main" id="{BF7443D8-7E16-B447-9526-0201265D2D1A}"/>
              </a:ext>
            </a:extLst>
          </p:cNvPr>
          <p:cNvSpPr/>
          <p:nvPr/>
        </p:nvSpPr>
        <p:spPr>
          <a:xfrm>
            <a:off x="4051728" y="2318276"/>
            <a:ext cx="393746" cy="107722"/>
          </a:xfrm>
          <a:prstGeom prst="rect">
            <a:avLst/>
          </a:prstGeom>
          <a:solidFill>
            <a:srgbClr val="3C8CBB"/>
          </a:solidFill>
        </p:spPr>
        <p:txBody>
          <a:bodyPr wrap="none" lIns="0" tIns="0" rIns="0" bIns="0">
            <a:spAutoFit/>
          </a:bodyPr>
          <a:lstStyle/>
          <a:p>
            <a:r>
              <a:rPr lang="en-US" sz="700" dirty="0">
                <a:solidFill>
                  <a:schemeClr val="bg1"/>
                </a:solidFill>
              </a:rPr>
              <a:t>Category</a:t>
            </a:r>
          </a:p>
        </p:txBody>
      </p:sp>
      <p:sp>
        <p:nvSpPr>
          <p:cNvPr id="40" name="TextBox 39">
            <a:extLst>
              <a:ext uri="{FF2B5EF4-FFF2-40B4-BE49-F238E27FC236}">
                <a16:creationId xmlns:a16="http://schemas.microsoft.com/office/drawing/2014/main" id="{C125A4D3-BF5F-2443-963C-C83447304D8B}"/>
              </a:ext>
            </a:extLst>
          </p:cNvPr>
          <p:cNvSpPr txBox="1"/>
          <p:nvPr/>
        </p:nvSpPr>
        <p:spPr>
          <a:xfrm>
            <a:off x="8650703" y="927133"/>
            <a:ext cx="2104583" cy="261610"/>
          </a:xfrm>
          <a:prstGeom prst="rect">
            <a:avLst/>
          </a:prstGeom>
          <a:noFill/>
        </p:spPr>
        <p:txBody>
          <a:bodyPr wrap="square" rtlCol="0">
            <a:spAutoFit/>
          </a:bodyPr>
          <a:lstStyle/>
          <a:p>
            <a:pPr algn="ctr"/>
            <a:r>
              <a:rPr lang="en-US" sz="1100" dirty="0"/>
              <a:t>Add Manufacturer</a:t>
            </a:r>
          </a:p>
        </p:txBody>
      </p:sp>
    </p:spTree>
    <p:extLst>
      <p:ext uri="{BB962C8B-B14F-4D97-AF65-F5344CB8AC3E}">
        <p14:creationId xmlns:p14="http://schemas.microsoft.com/office/powerpoint/2010/main" val="186219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rotWithShape="1">
          <a:blip r:embed="rId3">
            <a:extLst>
              <a:ext uri="{28A0092B-C50C-407E-A947-70E740481C1C}">
                <a14:useLocalDpi xmlns:a14="http://schemas.microsoft.com/office/drawing/2010/main"/>
              </a:ext>
            </a:extLst>
          </a:blip>
          <a:srcRect t="-7"/>
          <a:stretch/>
        </p:blipFill>
        <p:spPr>
          <a:xfrm>
            <a:off x="3237875" y="2"/>
            <a:ext cx="8954125" cy="867784"/>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id="{365818B2-FF5C-834C-ABC5-6A236CE6AB5D}"/>
              </a:ext>
            </a:extLst>
          </p:cNvPr>
          <p:cNvSpPr/>
          <p:nvPr/>
        </p:nvSpPr>
        <p:spPr>
          <a:xfrm>
            <a:off x="0" y="1"/>
            <a:ext cx="3237875" cy="289802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 name="TextBox 3">
            <a:extLst>
              <a:ext uri="{FF2B5EF4-FFF2-40B4-BE49-F238E27FC236}">
                <a16:creationId xmlns:a16="http://schemas.microsoft.com/office/drawing/2014/main" id="{5C5B9599-883A-B84C-B87A-A6AA573860CC}"/>
              </a:ext>
            </a:extLst>
          </p:cNvPr>
          <p:cNvSpPr txBox="1"/>
          <p:nvPr/>
        </p:nvSpPr>
        <p:spPr>
          <a:xfrm>
            <a:off x="3961555" y="856460"/>
            <a:ext cx="2104583"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Products</a:t>
            </a:r>
          </a:p>
        </p:txBody>
      </p:sp>
      <p:sp>
        <p:nvSpPr>
          <p:cNvPr id="68" name="TextBox 67">
            <a:extLst>
              <a:ext uri="{FF2B5EF4-FFF2-40B4-BE49-F238E27FC236}">
                <a16:creationId xmlns:a16="http://schemas.microsoft.com/office/drawing/2014/main" id="{F869ADDF-CA28-9441-9027-47D9A4DE1455}"/>
              </a:ext>
            </a:extLst>
          </p:cNvPr>
          <p:cNvSpPr txBox="1"/>
          <p:nvPr/>
        </p:nvSpPr>
        <p:spPr>
          <a:xfrm>
            <a:off x="6069249" y="867786"/>
            <a:ext cx="3005857"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Categories</a:t>
            </a:r>
          </a:p>
        </p:txBody>
      </p:sp>
      <p:sp>
        <p:nvSpPr>
          <p:cNvPr id="69" name="TextBox 68">
            <a:extLst>
              <a:ext uri="{FF2B5EF4-FFF2-40B4-BE49-F238E27FC236}">
                <a16:creationId xmlns:a16="http://schemas.microsoft.com/office/drawing/2014/main" id="{8E2E2C8A-9795-7349-BC57-C40254158D08}"/>
              </a:ext>
            </a:extLst>
          </p:cNvPr>
          <p:cNvSpPr txBox="1"/>
          <p:nvPr/>
        </p:nvSpPr>
        <p:spPr>
          <a:xfrm>
            <a:off x="8461270" y="873805"/>
            <a:ext cx="2906099"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Vendors</a:t>
            </a:r>
          </a:p>
        </p:txBody>
      </p:sp>
      <p:pic>
        <p:nvPicPr>
          <p:cNvPr id="5" name="Picture 4">
            <a:extLst>
              <a:ext uri="{FF2B5EF4-FFF2-40B4-BE49-F238E27FC236}">
                <a16:creationId xmlns:a16="http://schemas.microsoft.com/office/drawing/2014/main" id="{0012F1ED-4C2F-3549-86C7-0D59AF56A236}"/>
              </a:ext>
            </a:extLst>
          </p:cNvPr>
          <p:cNvPicPr>
            <a:picLocks noChangeAspect="1"/>
          </p:cNvPicPr>
          <p:nvPr/>
        </p:nvPicPr>
        <p:blipFill>
          <a:blip r:embed="rId4"/>
          <a:stretch>
            <a:fillRect/>
          </a:stretch>
        </p:blipFill>
        <p:spPr>
          <a:xfrm>
            <a:off x="3237875" y="798289"/>
            <a:ext cx="8944745" cy="2099741"/>
          </a:xfrm>
          <a:prstGeom prst="rect">
            <a:avLst/>
          </a:prstGeom>
        </p:spPr>
      </p:pic>
      <p:pic>
        <p:nvPicPr>
          <p:cNvPr id="3" name="Picture 2">
            <a:extLst>
              <a:ext uri="{FF2B5EF4-FFF2-40B4-BE49-F238E27FC236}">
                <a16:creationId xmlns:a16="http://schemas.microsoft.com/office/drawing/2014/main" id="{E7E2B15A-2E8D-834E-8119-5E78A2CD091A}"/>
              </a:ext>
            </a:extLst>
          </p:cNvPr>
          <p:cNvPicPr>
            <a:picLocks noChangeAspect="1"/>
          </p:cNvPicPr>
          <p:nvPr/>
        </p:nvPicPr>
        <p:blipFill>
          <a:blip r:embed="rId5"/>
          <a:stretch>
            <a:fillRect/>
          </a:stretch>
        </p:blipFill>
        <p:spPr>
          <a:xfrm>
            <a:off x="0" y="3390900"/>
            <a:ext cx="12192000" cy="6934200"/>
          </a:xfrm>
          <a:prstGeom prst="rect">
            <a:avLst/>
          </a:prstGeom>
        </p:spPr>
      </p:pic>
      <p:cxnSp>
        <p:nvCxnSpPr>
          <p:cNvPr id="9" name="Straight Arrow Connector 8">
            <a:extLst>
              <a:ext uri="{FF2B5EF4-FFF2-40B4-BE49-F238E27FC236}">
                <a16:creationId xmlns:a16="http://schemas.microsoft.com/office/drawing/2014/main" id="{A0967ABF-C04B-CD4E-90CD-654F12E16163}"/>
              </a:ext>
            </a:extLst>
          </p:cNvPr>
          <p:cNvCxnSpPr/>
          <p:nvPr/>
        </p:nvCxnSpPr>
        <p:spPr>
          <a:xfrm>
            <a:off x="3961555" y="2464904"/>
            <a:ext cx="0" cy="113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55C45E3-F3C1-CD4F-945D-8BDAC46AA57E}"/>
              </a:ext>
            </a:extLst>
          </p:cNvPr>
          <p:cNvGrpSpPr/>
          <p:nvPr/>
        </p:nvGrpSpPr>
        <p:grpSpPr>
          <a:xfrm>
            <a:off x="3228788" y="11953"/>
            <a:ext cx="8963505" cy="832043"/>
            <a:chOff x="3228788" y="11953"/>
            <a:chExt cx="8963505" cy="832043"/>
          </a:xfrm>
        </p:grpSpPr>
        <p:pic>
          <p:nvPicPr>
            <p:cNvPr id="17" name="Picture 16">
              <a:extLst>
                <a:ext uri="{FF2B5EF4-FFF2-40B4-BE49-F238E27FC236}">
                  <a16:creationId xmlns:a16="http://schemas.microsoft.com/office/drawing/2014/main" id="{AF7D6730-6F66-404C-A200-9F421D229C21}"/>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18" name="Rectangle 17">
              <a:extLst>
                <a:ext uri="{FF2B5EF4-FFF2-40B4-BE49-F238E27FC236}">
                  <a16:creationId xmlns:a16="http://schemas.microsoft.com/office/drawing/2014/main" id="{399EC55D-9A6F-ED49-A6FA-6A2C965086A1}"/>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9" name="Rectangle 18">
              <a:extLst>
                <a:ext uri="{FF2B5EF4-FFF2-40B4-BE49-F238E27FC236}">
                  <a16:creationId xmlns:a16="http://schemas.microsoft.com/office/drawing/2014/main" id="{AD3B5E38-A59C-0A48-9DFD-2D505618BE9E}"/>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a:extLst>
                <a:ext uri="{FF2B5EF4-FFF2-40B4-BE49-F238E27FC236}">
                  <a16:creationId xmlns:a16="http://schemas.microsoft.com/office/drawing/2014/main" id="{D5237479-A2BB-2D44-B6DD-06AD948C233D}"/>
                </a:ext>
              </a:extLst>
            </p:cNvPr>
            <p:cNvPicPr>
              <a:picLocks noChangeAspect="1"/>
            </p:cNvPicPr>
            <p:nvPr/>
          </p:nvPicPr>
          <p:blipFill>
            <a:blip r:embed="rId7"/>
            <a:stretch>
              <a:fillRect/>
            </a:stretch>
          </p:blipFill>
          <p:spPr>
            <a:xfrm>
              <a:off x="3247255" y="26700"/>
              <a:ext cx="3228495" cy="369617"/>
            </a:xfrm>
            <a:prstGeom prst="rect">
              <a:avLst/>
            </a:prstGeom>
          </p:spPr>
        </p:pic>
        <p:sp>
          <p:nvSpPr>
            <p:cNvPr id="21" name="Rectangle 20">
              <a:extLst>
                <a:ext uri="{FF2B5EF4-FFF2-40B4-BE49-F238E27FC236}">
                  <a16:creationId xmlns:a16="http://schemas.microsoft.com/office/drawing/2014/main" id="{2168A5DB-70DB-554A-AAE4-BBE70340909B}"/>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22" name="Picture 21">
              <a:extLst>
                <a:ext uri="{FF2B5EF4-FFF2-40B4-BE49-F238E27FC236}">
                  <a16:creationId xmlns:a16="http://schemas.microsoft.com/office/drawing/2014/main" id="{969507EF-8121-214F-9FA7-C2F968238795}"/>
                </a:ext>
              </a:extLst>
            </p:cNvPr>
            <p:cNvPicPr>
              <a:picLocks noChangeAspect="1"/>
            </p:cNvPicPr>
            <p:nvPr/>
          </p:nvPicPr>
          <p:blipFill>
            <a:blip r:embed="rId7"/>
            <a:stretch>
              <a:fillRect/>
            </a:stretch>
          </p:blipFill>
          <p:spPr>
            <a:xfrm>
              <a:off x="3256116" y="11953"/>
              <a:ext cx="3228495" cy="369617"/>
            </a:xfrm>
            <a:prstGeom prst="rect">
              <a:avLst/>
            </a:prstGeom>
          </p:spPr>
        </p:pic>
        <p:sp>
          <p:nvSpPr>
            <p:cNvPr id="23" name="Rectangle 22">
              <a:extLst>
                <a:ext uri="{FF2B5EF4-FFF2-40B4-BE49-F238E27FC236}">
                  <a16:creationId xmlns:a16="http://schemas.microsoft.com/office/drawing/2014/main" id="{E025E8A4-6354-794B-9825-6111AB97A3D9}"/>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4" name="Rectangle 23">
              <a:extLst>
                <a:ext uri="{FF2B5EF4-FFF2-40B4-BE49-F238E27FC236}">
                  <a16:creationId xmlns:a16="http://schemas.microsoft.com/office/drawing/2014/main" id="{2DDA2E2C-A583-8A40-AF4A-1664CECEA1AB}"/>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sp>
        <p:nvSpPr>
          <p:cNvPr id="25" name="Rectangle 24">
            <a:extLst>
              <a:ext uri="{FF2B5EF4-FFF2-40B4-BE49-F238E27FC236}">
                <a16:creationId xmlns:a16="http://schemas.microsoft.com/office/drawing/2014/main" id="{082308F9-5D74-604D-921E-766D607FAA2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821327E-F519-3F43-A372-7ED7145BF361}"/>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27" name="TextBox 26">
            <a:extLst>
              <a:ext uri="{FF2B5EF4-FFF2-40B4-BE49-F238E27FC236}">
                <a16:creationId xmlns:a16="http://schemas.microsoft.com/office/drawing/2014/main" id="{E4146752-FFCE-0C42-BFB0-C8BE2AE16383}"/>
              </a:ext>
            </a:extLst>
          </p:cNvPr>
          <p:cNvSpPr txBox="1"/>
          <p:nvPr/>
        </p:nvSpPr>
        <p:spPr>
          <a:xfrm>
            <a:off x="4317161" y="918777"/>
            <a:ext cx="2104583" cy="261610"/>
          </a:xfrm>
          <a:prstGeom prst="rect">
            <a:avLst/>
          </a:prstGeom>
          <a:noFill/>
        </p:spPr>
        <p:txBody>
          <a:bodyPr wrap="square" rtlCol="0">
            <a:spAutoFit/>
          </a:bodyPr>
          <a:lstStyle>
            <a:defPPr>
              <a:defRPr lang="en-US"/>
            </a:defPPr>
            <a:lvl1pPr algn="ctr">
              <a:defRPr sz="1100"/>
            </a:lvl1pPr>
          </a:lstStyle>
          <a:p>
            <a:r>
              <a:rPr lang="en-US" dirty="0"/>
              <a:t>Add Products</a:t>
            </a:r>
          </a:p>
        </p:txBody>
      </p:sp>
      <p:sp>
        <p:nvSpPr>
          <p:cNvPr id="30" name="TextBox 29">
            <a:extLst>
              <a:ext uri="{FF2B5EF4-FFF2-40B4-BE49-F238E27FC236}">
                <a16:creationId xmlns:a16="http://schemas.microsoft.com/office/drawing/2014/main" id="{DA12E5B3-F4DA-1F47-9374-B46A044350B3}"/>
              </a:ext>
            </a:extLst>
          </p:cNvPr>
          <p:cNvSpPr txBox="1"/>
          <p:nvPr/>
        </p:nvSpPr>
        <p:spPr>
          <a:xfrm>
            <a:off x="102099" y="835927"/>
            <a:ext cx="3042920" cy="1569660"/>
          </a:xfrm>
          <a:prstGeom prst="rect">
            <a:avLst/>
          </a:prstGeom>
          <a:noFill/>
        </p:spPr>
        <p:txBody>
          <a:bodyPr wrap="square" rtlCol="0">
            <a:spAutoFit/>
          </a:bodyPr>
          <a:lstStyle/>
          <a:p>
            <a:r>
              <a:rPr lang="en-US" sz="1600" dirty="0"/>
              <a:t>“Add a new category” page has search options based on the admin type. Only main admin can see all options. The vendors can see “Categories, related “Stores” and “Warehouses”.</a:t>
            </a:r>
          </a:p>
        </p:txBody>
      </p:sp>
      <p:cxnSp>
        <p:nvCxnSpPr>
          <p:cNvPr id="31" name="Straight Arrow Connector 30">
            <a:extLst>
              <a:ext uri="{FF2B5EF4-FFF2-40B4-BE49-F238E27FC236}">
                <a16:creationId xmlns:a16="http://schemas.microsoft.com/office/drawing/2014/main" id="{7018EDD0-607A-6047-8F80-5A3A4FC48819}"/>
              </a:ext>
            </a:extLst>
          </p:cNvPr>
          <p:cNvCxnSpPr>
            <a:cxnSpLocks/>
          </p:cNvCxnSpPr>
          <p:nvPr/>
        </p:nvCxnSpPr>
        <p:spPr>
          <a:xfrm>
            <a:off x="6066138" y="6497782"/>
            <a:ext cx="0" cy="2308945"/>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1859D6-1551-D24C-9D30-03E56530B4A9}"/>
              </a:ext>
            </a:extLst>
          </p:cNvPr>
          <p:cNvCxnSpPr>
            <a:cxnSpLocks/>
          </p:cNvCxnSpPr>
          <p:nvPr/>
        </p:nvCxnSpPr>
        <p:spPr>
          <a:xfrm>
            <a:off x="8710468" y="6497782"/>
            <a:ext cx="0" cy="2308945"/>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13BCABF-58D8-474A-985E-10640A617CD8}"/>
              </a:ext>
            </a:extLst>
          </p:cNvPr>
          <p:cNvSpPr txBox="1"/>
          <p:nvPr/>
        </p:nvSpPr>
        <p:spPr>
          <a:xfrm>
            <a:off x="6583846" y="651163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8" name="TextBox 37">
            <a:extLst>
              <a:ext uri="{FF2B5EF4-FFF2-40B4-BE49-F238E27FC236}">
                <a16:creationId xmlns:a16="http://schemas.microsoft.com/office/drawing/2014/main" id="{EB339855-571C-8F44-9E18-69533DB77D8C}"/>
              </a:ext>
            </a:extLst>
          </p:cNvPr>
          <p:cNvSpPr txBox="1"/>
          <p:nvPr/>
        </p:nvSpPr>
        <p:spPr>
          <a:xfrm>
            <a:off x="8905072" y="6511637"/>
            <a:ext cx="1739325" cy="261610"/>
          </a:xfrm>
          <a:prstGeom prst="rect">
            <a:avLst/>
          </a:prstGeom>
          <a:solidFill>
            <a:srgbClr val="F4F4F4"/>
          </a:solidFill>
          <a:ln>
            <a:noFill/>
          </a:ln>
        </p:spPr>
        <p:txBody>
          <a:bodyPr wrap="square" rtlCol="0">
            <a:spAutoFit/>
          </a:bodyPr>
          <a:lstStyle/>
          <a:p>
            <a:pPr algn="ctr"/>
            <a:r>
              <a:rPr lang="en-US" sz="1100" b="1" dirty="0"/>
              <a:t>Warehouse</a:t>
            </a:r>
          </a:p>
        </p:txBody>
      </p:sp>
      <p:sp>
        <p:nvSpPr>
          <p:cNvPr id="40" name="TextBox 39">
            <a:extLst>
              <a:ext uri="{FF2B5EF4-FFF2-40B4-BE49-F238E27FC236}">
                <a16:creationId xmlns:a16="http://schemas.microsoft.com/office/drawing/2014/main" id="{0BB34565-58E5-8948-B264-391DC7DD792C}"/>
              </a:ext>
            </a:extLst>
          </p:cNvPr>
          <p:cNvSpPr txBox="1"/>
          <p:nvPr/>
        </p:nvSpPr>
        <p:spPr>
          <a:xfrm>
            <a:off x="6426573" y="6858000"/>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1" name="TextBox 40">
            <a:extLst>
              <a:ext uri="{FF2B5EF4-FFF2-40B4-BE49-F238E27FC236}">
                <a16:creationId xmlns:a16="http://schemas.microsoft.com/office/drawing/2014/main" id="{1BA6EE7E-0D3E-084F-87F6-A5C65912B07F}"/>
              </a:ext>
            </a:extLst>
          </p:cNvPr>
          <p:cNvSpPr txBox="1"/>
          <p:nvPr/>
        </p:nvSpPr>
        <p:spPr>
          <a:xfrm>
            <a:off x="6426573" y="7426255"/>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2" name="TextBox 41">
            <a:extLst>
              <a:ext uri="{FF2B5EF4-FFF2-40B4-BE49-F238E27FC236}">
                <a16:creationId xmlns:a16="http://schemas.microsoft.com/office/drawing/2014/main" id="{017CB7F2-F5D6-784B-B7D7-D5CD749A14F8}"/>
              </a:ext>
            </a:extLst>
          </p:cNvPr>
          <p:cNvSpPr txBox="1"/>
          <p:nvPr/>
        </p:nvSpPr>
        <p:spPr>
          <a:xfrm>
            <a:off x="6426573" y="7994510"/>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3" name="TextBox 42">
            <a:extLst>
              <a:ext uri="{FF2B5EF4-FFF2-40B4-BE49-F238E27FC236}">
                <a16:creationId xmlns:a16="http://schemas.microsoft.com/office/drawing/2014/main" id="{00655605-5B34-6941-B715-B0FFB98F56B9}"/>
              </a:ext>
            </a:extLst>
          </p:cNvPr>
          <p:cNvSpPr txBox="1"/>
          <p:nvPr/>
        </p:nvSpPr>
        <p:spPr>
          <a:xfrm>
            <a:off x="6426573" y="8562765"/>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4" name="TextBox 43">
            <a:extLst>
              <a:ext uri="{FF2B5EF4-FFF2-40B4-BE49-F238E27FC236}">
                <a16:creationId xmlns:a16="http://schemas.microsoft.com/office/drawing/2014/main" id="{F3304F4D-5982-DF46-857F-174A02815DD9}"/>
              </a:ext>
            </a:extLst>
          </p:cNvPr>
          <p:cNvSpPr txBox="1"/>
          <p:nvPr/>
        </p:nvSpPr>
        <p:spPr>
          <a:xfrm>
            <a:off x="8788201" y="6852580"/>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7" name="TextBox 46">
            <a:extLst>
              <a:ext uri="{FF2B5EF4-FFF2-40B4-BE49-F238E27FC236}">
                <a16:creationId xmlns:a16="http://schemas.microsoft.com/office/drawing/2014/main" id="{C1F1B280-3019-6843-BCA4-952DF6FC9483}"/>
              </a:ext>
            </a:extLst>
          </p:cNvPr>
          <p:cNvSpPr txBox="1"/>
          <p:nvPr/>
        </p:nvSpPr>
        <p:spPr>
          <a:xfrm>
            <a:off x="8788201" y="7420835"/>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8" name="TextBox 47">
            <a:extLst>
              <a:ext uri="{FF2B5EF4-FFF2-40B4-BE49-F238E27FC236}">
                <a16:creationId xmlns:a16="http://schemas.microsoft.com/office/drawing/2014/main" id="{5942CFD1-DD3C-684C-B958-90A6FC385DED}"/>
              </a:ext>
            </a:extLst>
          </p:cNvPr>
          <p:cNvSpPr txBox="1"/>
          <p:nvPr/>
        </p:nvSpPr>
        <p:spPr>
          <a:xfrm>
            <a:off x="8788201" y="7989090"/>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9" name="TextBox 48">
            <a:extLst>
              <a:ext uri="{FF2B5EF4-FFF2-40B4-BE49-F238E27FC236}">
                <a16:creationId xmlns:a16="http://schemas.microsoft.com/office/drawing/2014/main" id="{66522599-0A8F-8C40-B73F-BFD8D8BA3B59}"/>
              </a:ext>
            </a:extLst>
          </p:cNvPr>
          <p:cNvSpPr txBox="1"/>
          <p:nvPr/>
        </p:nvSpPr>
        <p:spPr>
          <a:xfrm>
            <a:off x="8788201" y="8557345"/>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50" name="TextBox 49">
            <a:extLst>
              <a:ext uri="{FF2B5EF4-FFF2-40B4-BE49-F238E27FC236}">
                <a16:creationId xmlns:a16="http://schemas.microsoft.com/office/drawing/2014/main" id="{C85A838B-F9D2-0448-B055-E0612501D1B2}"/>
              </a:ext>
            </a:extLst>
          </p:cNvPr>
          <p:cNvSpPr txBox="1"/>
          <p:nvPr/>
        </p:nvSpPr>
        <p:spPr>
          <a:xfrm>
            <a:off x="6426573" y="7149167"/>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1" name="TextBox 50">
            <a:extLst>
              <a:ext uri="{FF2B5EF4-FFF2-40B4-BE49-F238E27FC236}">
                <a16:creationId xmlns:a16="http://schemas.microsoft.com/office/drawing/2014/main" id="{F649F952-3807-0740-B068-506D3035B177}"/>
              </a:ext>
            </a:extLst>
          </p:cNvPr>
          <p:cNvSpPr txBox="1"/>
          <p:nvPr/>
        </p:nvSpPr>
        <p:spPr>
          <a:xfrm>
            <a:off x="6426573" y="7717422"/>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2" name="TextBox 51">
            <a:extLst>
              <a:ext uri="{FF2B5EF4-FFF2-40B4-BE49-F238E27FC236}">
                <a16:creationId xmlns:a16="http://schemas.microsoft.com/office/drawing/2014/main" id="{3B5B11AA-9F2F-EE45-88BE-0943CCC428D4}"/>
              </a:ext>
            </a:extLst>
          </p:cNvPr>
          <p:cNvSpPr txBox="1"/>
          <p:nvPr/>
        </p:nvSpPr>
        <p:spPr>
          <a:xfrm>
            <a:off x="6426573" y="8285677"/>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3" name="TextBox 52">
            <a:extLst>
              <a:ext uri="{FF2B5EF4-FFF2-40B4-BE49-F238E27FC236}">
                <a16:creationId xmlns:a16="http://schemas.microsoft.com/office/drawing/2014/main" id="{36C0DE8F-E9F4-7A4B-9861-3F85FA7D0700}"/>
              </a:ext>
            </a:extLst>
          </p:cNvPr>
          <p:cNvSpPr txBox="1"/>
          <p:nvPr/>
        </p:nvSpPr>
        <p:spPr>
          <a:xfrm>
            <a:off x="8788201" y="7126808"/>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4" name="TextBox 53">
            <a:extLst>
              <a:ext uri="{FF2B5EF4-FFF2-40B4-BE49-F238E27FC236}">
                <a16:creationId xmlns:a16="http://schemas.microsoft.com/office/drawing/2014/main" id="{E62C6417-FE23-1743-AB18-824E5901B00D}"/>
              </a:ext>
            </a:extLst>
          </p:cNvPr>
          <p:cNvSpPr txBox="1"/>
          <p:nvPr/>
        </p:nvSpPr>
        <p:spPr>
          <a:xfrm>
            <a:off x="8788201" y="7695063"/>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5" name="TextBox 54">
            <a:extLst>
              <a:ext uri="{FF2B5EF4-FFF2-40B4-BE49-F238E27FC236}">
                <a16:creationId xmlns:a16="http://schemas.microsoft.com/office/drawing/2014/main" id="{2D521080-7FCD-134D-9EF9-AFEB62EB7F10}"/>
              </a:ext>
            </a:extLst>
          </p:cNvPr>
          <p:cNvSpPr txBox="1"/>
          <p:nvPr/>
        </p:nvSpPr>
        <p:spPr>
          <a:xfrm>
            <a:off x="8788201" y="8263318"/>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6" name="TextBox 55">
            <a:extLst>
              <a:ext uri="{FF2B5EF4-FFF2-40B4-BE49-F238E27FC236}">
                <a16:creationId xmlns:a16="http://schemas.microsoft.com/office/drawing/2014/main" id="{B206354F-07DF-B64B-8227-37FF2901994C}"/>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58" name="Picture 57">
            <a:extLst>
              <a:ext uri="{FF2B5EF4-FFF2-40B4-BE49-F238E27FC236}">
                <a16:creationId xmlns:a16="http://schemas.microsoft.com/office/drawing/2014/main" id="{A4F34B26-5B0F-EA48-A1BA-E29C11B6171F}"/>
              </a:ext>
            </a:extLst>
          </p:cNvPr>
          <p:cNvPicPr>
            <a:picLocks noChangeAspect="1"/>
          </p:cNvPicPr>
          <p:nvPr/>
        </p:nvPicPr>
        <p:blipFill>
          <a:blip r:embed="rId8"/>
          <a:stretch>
            <a:fillRect/>
          </a:stretch>
        </p:blipFill>
        <p:spPr>
          <a:xfrm>
            <a:off x="5393646" y="46857"/>
            <a:ext cx="1333500" cy="279400"/>
          </a:xfrm>
          <a:prstGeom prst="rect">
            <a:avLst/>
          </a:prstGeom>
        </p:spPr>
      </p:pic>
      <p:sp>
        <p:nvSpPr>
          <p:cNvPr id="59" name="TextBox 58">
            <a:extLst>
              <a:ext uri="{FF2B5EF4-FFF2-40B4-BE49-F238E27FC236}">
                <a16:creationId xmlns:a16="http://schemas.microsoft.com/office/drawing/2014/main" id="{F3A8B1A1-74D5-634C-B126-1C534EC8DCC9}"/>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60" name="TextBox 59">
            <a:extLst>
              <a:ext uri="{FF2B5EF4-FFF2-40B4-BE49-F238E27FC236}">
                <a16:creationId xmlns:a16="http://schemas.microsoft.com/office/drawing/2014/main" id="{9B877ACE-F75E-1349-91EE-A0FE784998E7}"/>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61" name="Straight Arrow Connector 60">
            <a:extLst>
              <a:ext uri="{FF2B5EF4-FFF2-40B4-BE49-F238E27FC236}">
                <a16:creationId xmlns:a16="http://schemas.microsoft.com/office/drawing/2014/main" id="{2BEAAAB9-FCA1-6340-A64D-1FEAAEA7DE3B}"/>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C412636-0608-A44F-8195-C44DB1C42A1C}"/>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406116B-23AA-5B48-BD59-A1B33065621B}"/>
              </a:ext>
            </a:extLst>
          </p:cNvPr>
          <p:cNvSpPr txBox="1"/>
          <p:nvPr/>
        </p:nvSpPr>
        <p:spPr>
          <a:xfrm>
            <a:off x="6483932" y="927133"/>
            <a:ext cx="2104583" cy="261610"/>
          </a:xfrm>
          <a:prstGeom prst="rect">
            <a:avLst/>
          </a:prstGeom>
          <a:solidFill>
            <a:srgbClr val="00B050"/>
          </a:solidFill>
        </p:spPr>
        <p:txBody>
          <a:bodyPr wrap="square" rtlCol="0">
            <a:spAutoFit/>
          </a:bodyPr>
          <a:lstStyle/>
          <a:p>
            <a:pPr algn="ctr"/>
            <a:r>
              <a:rPr lang="en-US" sz="1100" dirty="0">
                <a:solidFill>
                  <a:schemeClr val="bg1"/>
                </a:solidFill>
              </a:rPr>
              <a:t>Add Categories</a:t>
            </a:r>
          </a:p>
        </p:txBody>
      </p:sp>
      <p:sp>
        <p:nvSpPr>
          <p:cNvPr id="57" name="Rectangle 56">
            <a:extLst>
              <a:ext uri="{FF2B5EF4-FFF2-40B4-BE49-F238E27FC236}">
                <a16:creationId xmlns:a16="http://schemas.microsoft.com/office/drawing/2014/main" id="{268E4884-6831-BA4E-AC21-22449BE6BC0B}"/>
              </a:ext>
            </a:extLst>
          </p:cNvPr>
          <p:cNvSpPr/>
          <p:nvPr/>
        </p:nvSpPr>
        <p:spPr>
          <a:xfrm>
            <a:off x="4051728" y="2318276"/>
            <a:ext cx="393746" cy="107722"/>
          </a:xfrm>
          <a:prstGeom prst="rect">
            <a:avLst/>
          </a:prstGeom>
          <a:solidFill>
            <a:srgbClr val="3C8CBB"/>
          </a:solidFill>
        </p:spPr>
        <p:txBody>
          <a:bodyPr wrap="none" lIns="0" tIns="0" rIns="0" bIns="0">
            <a:spAutoFit/>
          </a:bodyPr>
          <a:lstStyle/>
          <a:p>
            <a:r>
              <a:rPr lang="en-US" sz="700" dirty="0">
                <a:solidFill>
                  <a:schemeClr val="bg1"/>
                </a:solidFill>
              </a:rPr>
              <a:t>Category</a:t>
            </a:r>
          </a:p>
        </p:txBody>
      </p:sp>
      <p:sp>
        <p:nvSpPr>
          <p:cNvPr id="64" name="Rectangle 63">
            <a:extLst>
              <a:ext uri="{FF2B5EF4-FFF2-40B4-BE49-F238E27FC236}">
                <a16:creationId xmlns:a16="http://schemas.microsoft.com/office/drawing/2014/main" id="{FDC13AAB-9DA8-DA41-B7D2-07316EB10857}"/>
              </a:ext>
            </a:extLst>
          </p:cNvPr>
          <p:cNvSpPr/>
          <p:nvPr/>
        </p:nvSpPr>
        <p:spPr>
          <a:xfrm>
            <a:off x="1046810" y="3495578"/>
            <a:ext cx="740587" cy="246221"/>
          </a:xfrm>
          <a:prstGeom prst="rect">
            <a:avLst/>
          </a:prstGeom>
          <a:solidFill>
            <a:srgbClr val="EDF0F6"/>
          </a:solidFill>
        </p:spPr>
        <p:txBody>
          <a:bodyPr wrap="none" lIns="0" tIns="0" rIns="0" bIns="0">
            <a:spAutoFit/>
          </a:bodyPr>
          <a:lstStyle/>
          <a:p>
            <a:r>
              <a:rPr lang="en-US" sz="1600" dirty="0"/>
              <a:t>Category</a:t>
            </a:r>
          </a:p>
        </p:txBody>
      </p:sp>
      <p:sp>
        <p:nvSpPr>
          <p:cNvPr id="66" name="TextBox 65">
            <a:extLst>
              <a:ext uri="{FF2B5EF4-FFF2-40B4-BE49-F238E27FC236}">
                <a16:creationId xmlns:a16="http://schemas.microsoft.com/office/drawing/2014/main" id="{982DF5D7-92E4-944C-A34B-62AB6D8A537D}"/>
              </a:ext>
            </a:extLst>
          </p:cNvPr>
          <p:cNvSpPr txBox="1"/>
          <p:nvPr/>
        </p:nvSpPr>
        <p:spPr>
          <a:xfrm>
            <a:off x="8650703" y="927133"/>
            <a:ext cx="2104583" cy="261610"/>
          </a:xfrm>
          <a:prstGeom prst="rect">
            <a:avLst/>
          </a:prstGeom>
          <a:noFill/>
        </p:spPr>
        <p:txBody>
          <a:bodyPr wrap="square" rtlCol="0">
            <a:spAutoFit/>
          </a:bodyPr>
          <a:lstStyle/>
          <a:p>
            <a:pPr algn="ctr"/>
            <a:r>
              <a:rPr lang="en-US" sz="1100" dirty="0"/>
              <a:t>Add Manufacturer</a:t>
            </a:r>
          </a:p>
        </p:txBody>
      </p:sp>
    </p:spTree>
    <p:extLst>
      <p:ext uri="{BB962C8B-B14F-4D97-AF65-F5344CB8AC3E}">
        <p14:creationId xmlns:p14="http://schemas.microsoft.com/office/powerpoint/2010/main" val="255062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rotWithShape="1">
          <a:blip r:embed="rId3">
            <a:extLst>
              <a:ext uri="{28A0092B-C50C-407E-A947-70E740481C1C}">
                <a14:useLocalDpi xmlns:a14="http://schemas.microsoft.com/office/drawing/2010/main"/>
              </a:ext>
            </a:extLst>
          </a:blip>
          <a:srcRect t="-7"/>
          <a:stretch/>
        </p:blipFill>
        <p:spPr>
          <a:xfrm>
            <a:off x="3237875" y="2"/>
            <a:ext cx="8954125" cy="867784"/>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id="{365818B2-FF5C-834C-ABC5-6A236CE6AB5D}"/>
              </a:ext>
            </a:extLst>
          </p:cNvPr>
          <p:cNvSpPr/>
          <p:nvPr/>
        </p:nvSpPr>
        <p:spPr>
          <a:xfrm>
            <a:off x="0" y="1"/>
            <a:ext cx="3237875" cy="289803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79" y="194951"/>
            <a:ext cx="3232246"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pic>
        <p:nvPicPr>
          <p:cNvPr id="5" name="Picture 4">
            <a:extLst>
              <a:ext uri="{FF2B5EF4-FFF2-40B4-BE49-F238E27FC236}">
                <a16:creationId xmlns:a16="http://schemas.microsoft.com/office/drawing/2014/main" id="{0012F1ED-4C2F-3549-86C7-0D59AF56A236}"/>
              </a:ext>
            </a:extLst>
          </p:cNvPr>
          <p:cNvPicPr>
            <a:picLocks noChangeAspect="1"/>
          </p:cNvPicPr>
          <p:nvPr/>
        </p:nvPicPr>
        <p:blipFill>
          <a:blip r:embed="rId4"/>
          <a:stretch>
            <a:fillRect/>
          </a:stretch>
        </p:blipFill>
        <p:spPr>
          <a:xfrm>
            <a:off x="3237875" y="798289"/>
            <a:ext cx="8944745" cy="2099741"/>
          </a:xfrm>
          <a:prstGeom prst="rect">
            <a:avLst/>
          </a:prstGeom>
        </p:spPr>
      </p:pic>
      <p:pic>
        <p:nvPicPr>
          <p:cNvPr id="121" name="Picture 120">
            <a:extLst>
              <a:ext uri="{FF2B5EF4-FFF2-40B4-BE49-F238E27FC236}">
                <a16:creationId xmlns:a16="http://schemas.microsoft.com/office/drawing/2014/main" id="{41381C61-9EB4-AE4B-895E-58C6F274A2CC}"/>
              </a:ext>
            </a:extLst>
          </p:cNvPr>
          <p:cNvPicPr>
            <a:picLocks noChangeAspect="1"/>
          </p:cNvPicPr>
          <p:nvPr/>
        </p:nvPicPr>
        <p:blipFill>
          <a:blip r:embed="rId5"/>
          <a:stretch>
            <a:fillRect/>
          </a:stretch>
        </p:blipFill>
        <p:spPr>
          <a:xfrm>
            <a:off x="3247255" y="26700"/>
            <a:ext cx="3228495" cy="369617"/>
          </a:xfrm>
          <a:prstGeom prst="rect">
            <a:avLst/>
          </a:prstGeom>
        </p:spPr>
      </p:pic>
      <p:sp>
        <p:nvSpPr>
          <p:cNvPr id="122" name="Rectangle 121">
            <a:extLst>
              <a:ext uri="{FF2B5EF4-FFF2-40B4-BE49-F238E27FC236}">
                <a16:creationId xmlns:a16="http://schemas.microsoft.com/office/drawing/2014/main" id="{E3487A99-BF29-BE42-A756-62C66B1D2DA7}"/>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126" name="Picture 125">
            <a:extLst>
              <a:ext uri="{FF2B5EF4-FFF2-40B4-BE49-F238E27FC236}">
                <a16:creationId xmlns:a16="http://schemas.microsoft.com/office/drawing/2014/main" id="{A2CA0B91-558D-8F42-B985-344C62662660}"/>
              </a:ext>
            </a:extLst>
          </p:cNvPr>
          <p:cNvPicPr>
            <a:picLocks noChangeAspect="1"/>
          </p:cNvPicPr>
          <p:nvPr/>
        </p:nvPicPr>
        <p:blipFill>
          <a:blip r:embed="rId5"/>
          <a:stretch>
            <a:fillRect/>
          </a:stretch>
        </p:blipFill>
        <p:spPr>
          <a:xfrm>
            <a:off x="3256116" y="11953"/>
            <a:ext cx="3228495" cy="369617"/>
          </a:xfrm>
          <a:prstGeom prst="rect">
            <a:avLst/>
          </a:prstGeom>
        </p:spPr>
      </p:pic>
      <p:sp>
        <p:nvSpPr>
          <p:cNvPr id="127" name="Rectangle 126">
            <a:extLst>
              <a:ext uri="{FF2B5EF4-FFF2-40B4-BE49-F238E27FC236}">
                <a16:creationId xmlns:a16="http://schemas.microsoft.com/office/drawing/2014/main" id="{F7992BF4-41E6-2B40-847A-E0582EAEAE6F}"/>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28" name="Rectangle 127">
            <a:extLst>
              <a:ext uri="{FF2B5EF4-FFF2-40B4-BE49-F238E27FC236}">
                <a16:creationId xmlns:a16="http://schemas.microsoft.com/office/drawing/2014/main" id="{630A4505-6B99-E548-80B1-35C5C9F57C7F}"/>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sp>
        <p:nvSpPr>
          <p:cNvPr id="8" name="Rectangle 7">
            <a:extLst>
              <a:ext uri="{FF2B5EF4-FFF2-40B4-BE49-F238E27FC236}">
                <a16:creationId xmlns:a16="http://schemas.microsoft.com/office/drawing/2014/main" id="{9220C413-3E47-6E49-B70E-E573F5DC3DE3}"/>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25A120C1-8C60-7C4B-B78B-C1C0EEDB6F7D}"/>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134" name="TextBox 133">
            <a:extLst>
              <a:ext uri="{FF2B5EF4-FFF2-40B4-BE49-F238E27FC236}">
                <a16:creationId xmlns:a16="http://schemas.microsoft.com/office/drawing/2014/main" id="{DC07A71A-1D88-504A-BCEE-EB4372B5A255}"/>
              </a:ext>
            </a:extLst>
          </p:cNvPr>
          <p:cNvSpPr txBox="1"/>
          <p:nvPr/>
        </p:nvSpPr>
        <p:spPr>
          <a:xfrm>
            <a:off x="4317161" y="918777"/>
            <a:ext cx="2104583" cy="261610"/>
          </a:xfrm>
          <a:prstGeom prst="rect">
            <a:avLst/>
          </a:prstGeom>
          <a:noFill/>
        </p:spPr>
        <p:txBody>
          <a:bodyPr wrap="square" rtlCol="0">
            <a:spAutoFit/>
          </a:bodyPr>
          <a:lstStyle>
            <a:defPPr>
              <a:defRPr lang="en-US"/>
            </a:defPPr>
            <a:lvl1pPr algn="ctr">
              <a:defRPr sz="1100"/>
            </a:lvl1pPr>
          </a:lstStyle>
          <a:p>
            <a:r>
              <a:rPr lang="en-US" dirty="0"/>
              <a:t>Add Products</a:t>
            </a:r>
          </a:p>
        </p:txBody>
      </p:sp>
      <p:grpSp>
        <p:nvGrpSpPr>
          <p:cNvPr id="137" name="Group 136">
            <a:extLst>
              <a:ext uri="{FF2B5EF4-FFF2-40B4-BE49-F238E27FC236}">
                <a16:creationId xmlns:a16="http://schemas.microsoft.com/office/drawing/2014/main" id="{2D0481C6-04C4-DB47-8826-90B044B2F57F}"/>
              </a:ext>
            </a:extLst>
          </p:cNvPr>
          <p:cNvGrpSpPr/>
          <p:nvPr/>
        </p:nvGrpSpPr>
        <p:grpSpPr>
          <a:xfrm>
            <a:off x="3228788" y="11953"/>
            <a:ext cx="8963505" cy="832043"/>
            <a:chOff x="3228788" y="11953"/>
            <a:chExt cx="8963505" cy="832043"/>
          </a:xfrm>
        </p:grpSpPr>
        <p:pic>
          <p:nvPicPr>
            <p:cNvPr id="138" name="Picture 137">
              <a:extLst>
                <a:ext uri="{FF2B5EF4-FFF2-40B4-BE49-F238E27FC236}">
                  <a16:creationId xmlns:a16="http://schemas.microsoft.com/office/drawing/2014/main" id="{E9A41CB4-7CB7-9343-B90C-1C8132E0038C}"/>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139" name="Rectangle 138">
              <a:extLst>
                <a:ext uri="{FF2B5EF4-FFF2-40B4-BE49-F238E27FC236}">
                  <a16:creationId xmlns:a16="http://schemas.microsoft.com/office/drawing/2014/main" id="{1F81AC91-211C-2E43-A2E7-10537B7344CA}"/>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40" name="Rectangle 139">
              <a:extLst>
                <a:ext uri="{FF2B5EF4-FFF2-40B4-BE49-F238E27FC236}">
                  <a16:creationId xmlns:a16="http://schemas.microsoft.com/office/drawing/2014/main" id="{AB36F5FD-6E23-2943-9E32-6E3EA9A4DFF4}"/>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1" name="Picture 140">
              <a:extLst>
                <a:ext uri="{FF2B5EF4-FFF2-40B4-BE49-F238E27FC236}">
                  <a16:creationId xmlns:a16="http://schemas.microsoft.com/office/drawing/2014/main" id="{958FCFF6-C2E8-3B43-B04D-CDA4FF69816B}"/>
                </a:ext>
              </a:extLst>
            </p:cNvPr>
            <p:cNvPicPr>
              <a:picLocks noChangeAspect="1"/>
            </p:cNvPicPr>
            <p:nvPr/>
          </p:nvPicPr>
          <p:blipFill>
            <a:blip r:embed="rId5"/>
            <a:stretch>
              <a:fillRect/>
            </a:stretch>
          </p:blipFill>
          <p:spPr>
            <a:xfrm>
              <a:off x="3247255" y="26700"/>
              <a:ext cx="3228495" cy="369617"/>
            </a:xfrm>
            <a:prstGeom prst="rect">
              <a:avLst/>
            </a:prstGeom>
          </p:spPr>
        </p:pic>
        <p:sp>
          <p:nvSpPr>
            <p:cNvPr id="142" name="Rectangle 141">
              <a:extLst>
                <a:ext uri="{FF2B5EF4-FFF2-40B4-BE49-F238E27FC236}">
                  <a16:creationId xmlns:a16="http://schemas.microsoft.com/office/drawing/2014/main" id="{AA0C90A1-E495-BD4B-AD05-50AE2729910F}"/>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143" name="Picture 142">
              <a:extLst>
                <a:ext uri="{FF2B5EF4-FFF2-40B4-BE49-F238E27FC236}">
                  <a16:creationId xmlns:a16="http://schemas.microsoft.com/office/drawing/2014/main" id="{3C0635F6-453B-FF42-B139-E5A0CD088089}"/>
                </a:ext>
              </a:extLst>
            </p:cNvPr>
            <p:cNvPicPr>
              <a:picLocks noChangeAspect="1"/>
            </p:cNvPicPr>
            <p:nvPr/>
          </p:nvPicPr>
          <p:blipFill>
            <a:blip r:embed="rId5"/>
            <a:stretch>
              <a:fillRect/>
            </a:stretch>
          </p:blipFill>
          <p:spPr>
            <a:xfrm>
              <a:off x="3256116" y="11953"/>
              <a:ext cx="3228495" cy="369617"/>
            </a:xfrm>
            <a:prstGeom prst="rect">
              <a:avLst/>
            </a:prstGeom>
          </p:spPr>
        </p:pic>
        <p:sp>
          <p:nvSpPr>
            <p:cNvPr id="144" name="Rectangle 143">
              <a:extLst>
                <a:ext uri="{FF2B5EF4-FFF2-40B4-BE49-F238E27FC236}">
                  <a16:creationId xmlns:a16="http://schemas.microsoft.com/office/drawing/2014/main" id="{139FEE64-9449-7248-BB7C-FB1C5059AF8B}"/>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45" name="Rectangle 144">
              <a:extLst>
                <a:ext uri="{FF2B5EF4-FFF2-40B4-BE49-F238E27FC236}">
                  <a16:creationId xmlns:a16="http://schemas.microsoft.com/office/drawing/2014/main" id="{216C6A8D-B6CB-1C4C-8614-82B233C78100}"/>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sp>
        <p:nvSpPr>
          <p:cNvPr id="27" name="TextBox 26">
            <a:extLst>
              <a:ext uri="{FF2B5EF4-FFF2-40B4-BE49-F238E27FC236}">
                <a16:creationId xmlns:a16="http://schemas.microsoft.com/office/drawing/2014/main" id="{B3D680BE-6356-2348-9867-2E9B48C708E3}"/>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28" name="Picture 27">
            <a:extLst>
              <a:ext uri="{FF2B5EF4-FFF2-40B4-BE49-F238E27FC236}">
                <a16:creationId xmlns:a16="http://schemas.microsoft.com/office/drawing/2014/main" id="{1123F464-9348-3549-891D-5FE8AAE703BF}"/>
              </a:ext>
            </a:extLst>
          </p:cNvPr>
          <p:cNvPicPr>
            <a:picLocks noChangeAspect="1"/>
          </p:cNvPicPr>
          <p:nvPr/>
        </p:nvPicPr>
        <p:blipFill>
          <a:blip r:embed="rId7"/>
          <a:stretch>
            <a:fillRect/>
          </a:stretch>
        </p:blipFill>
        <p:spPr>
          <a:xfrm>
            <a:off x="5393646" y="46857"/>
            <a:ext cx="1333500" cy="279400"/>
          </a:xfrm>
          <a:prstGeom prst="rect">
            <a:avLst/>
          </a:prstGeom>
        </p:spPr>
      </p:pic>
      <p:sp>
        <p:nvSpPr>
          <p:cNvPr id="29" name="TextBox 28">
            <a:extLst>
              <a:ext uri="{FF2B5EF4-FFF2-40B4-BE49-F238E27FC236}">
                <a16:creationId xmlns:a16="http://schemas.microsoft.com/office/drawing/2014/main" id="{5157F871-4BD6-6048-8B28-7EA60543F8BA}"/>
              </a:ext>
            </a:extLst>
          </p:cNvPr>
          <p:cNvSpPr txBox="1"/>
          <p:nvPr/>
        </p:nvSpPr>
        <p:spPr>
          <a:xfrm>
            <a:off x="6483932" y="927133"/>
            <a:ext cx="2104583" cy="261610"/>
          </a:xfrm>
          <a:prstGeom prst="rect">
            <a:avLst/>
          </a:prstGeom>
          <a:noFill/>
        </p:spPr>
        <p:txBody>
          <a:bodyPr wrap="square" rtlCol="0">
            <a:spAutoFit/>
          </a:bodyPr>
          <a:lstStyle>
            <a:defPPr>
              <a:defRPr lang="en-US"/>
            </a:defPPr>
            <a:lvl1pPr algn="ctr">
              <a:defRPr sz="1100"/>
            </a:lvl1pPr>
          </a:lstStyle>
          <a:p>
            <a:r>
              <a:rPr lang="en-US" dirty="0"/>
              <a:t>Add Categories</a:t>
            </a:r>
          </a:p>
        </p:txBody>
      </p:sp>
      <p:sp>
        <p:nvSpPr>
          <p:cNvPr id="30" name="TextBox 29">
            <a:extLst>
              <a:ext uri="{FF2B5EF4-FFF2-40B4-BE49-F238E27FC236}">
                <a16:creationId xmlns:a16="http://schemas.microsoft.com/office/drawing/2014/main" id="{D7461423-A36E-E04A-A5FC-F83C484D9E8F}"/>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1" name="TextBox 30">
            <a:extLst>
              <a:ext uri="{FF2B5EF4-FFF2-40B4-BE49-F238E27FC236}">
                <a16:creationId xmlns:a16="http://schemas.microsoft.com/office/drawing/2014/main" id="{8D7B1256-FDEA-D242-8D3E-FEC93BC5C187}"/>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32" name="Straight Arrow Connector 31">
            <a:extLst>
              <a:ext uri="{FF2B5EF4-FFF2-40B4-BE49-F238E27FC236}">
                <a16:creationId xmlns:a16="http://schemas.microsoft.com/office/drawing/2014/main" id="{B6CD793E-1962-BC44-B75B-DB98938EF540}"/>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61EDE2F-AF90-3743-B79A-BBDC6206CFCD}"/>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3E4F900-324E-084A-A0AF-BEABF14AABC8}"/>
              </a:ext>
            </a:extLst>
          </p:cNvPr>
          <p:cNvSpPr txBox="1"/>
          <p:nvPr/>
        </p:nvSpPr>
        <p:spPr>
          <a:xfrm>
            <a:off x="159307" y="942993"/>
            <a:ext cx="2950548" cy="338554"/>
          </a:xfrm>
          <a:prstGeom prst="rect">
            <a:avLst/>
          </a:prstGeom>
          <a:noFill/>
        </p:spPr>
        <p:txBody>
          <a:bodyPr wrap="square" rtlCol="0">
            <a:spAutoFit/>
          </a:bodyPr>
          <a:lstStyle/>
          <a:p>
            <a:r>
              <a:rPr lang="en-US" sz="1600" dirty="0"/>
              <a:t>Same as categories</a:t>
            </a:r>
          </a:p>
        </p:txBody>
      </p:sp>
      <p:sp>
        <p:nvSpPr>
          <p:cNvPr id="2" name="Rectangle 1">
            <a:extLst>
              <a:ext uri="{FF2B5EF4-FFF2-40B4-BE49-F238E27FC236}">
                <a16:creationId xmlns:a16="http://schemas.microsoft.com/office/drawing/2014/main" id="{BF7443D8-7E16-B447-9526-0201265D2D1A}"/>
              </a:ext>
            </a:extLst>
          </p:cNvPr>
          <p:cNvSpPr/>
          <p:nvPr/>
        </p:nvSpPr>
        <p:spPr>
          <a:xfrm>
            <a:off x="4051728" y="2318276"/>
            <a:ext cx="393746" cy="107722"/>
          </a:xfrm>
          <a:prstGeom prst="rect">
            <a:avLst/>
          </a:prstGeom>
          <a:solidFill>
            <a:srgbClr val="3C8CBB"/>
          </a:solidFill>
        </p:spPr>
        <p:txBody>
          <a:bodyPr wrap="none" lIns="0" tIns="0" rIns="0" bIns="0">
            <a:spAutoFit/>
          </a:bodyPr>
          <a:lstStyle/>
          <a:p>
            <a:r>
              <a:rPr lang="en-US" sz="700" dirty="0">
                <a:solidFill>
                  <a:schemeClr val="bg1"/>
                </a:solidFill>
              </a:rPr>
              <a:t>Category</a:t>
            </a:r>
          </a:p>
        </p:txBody>
      </p:sp>
      <p:sp>
        <p:nvSpPr>
          <p:cNvPr id="40" name="TextBox 39">
            <a:extLst>
              <a:ext uri="{FF2B5EF4-FFF2-40B4-BE49-F238E27FC236}">
                <a16:creationId xmlns:a16="http://schemas.microsoft.com/office/drawing/2014/main" id="{C125A4D3-BF5F-2443-963C-C83447304D8B}"/>
              </a:ext>
            </a:extLst>
          </p:cNvPr>
          <p:cNvSpPr txBox="1"/>
          <p:nvPr/>
        </p:nvSpPr>
        <p:spPr>
          <a:xfrm>
            <a:off x="8650703" y="927133"/>
            <a:ext cx="2104583"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Add Manufacturer</a:t>
            </a:r>
          </a:p>
        </p:txBody>
      </p:sp>
    </p:spTree>
    <p:extLst>
      <p:ext uri="{BB962C8B-B14F-4D97-AF65-F5344CB8AC3E}">
        <p14:creationId xmlns:p14="http://schemas.microsoft.com/office/powerpoint/2010/main" val="2498810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rotWithShape="1">
          <a:blip r:embed="rId3">
            <a:extLst>
              <a:ext uri="{28A0092B-C50C-407E-A947-70E740481C1C}">
                <a14:useLocalDpi xmlns:a14="http://schemas.microsoft.com/office/drawing/2010/main"/>
              </a:ext>
            </a:extLst>
          </a:blip>
          <a:srcRect t="-7"/>
          <a:stretch/>
        </p:blipFill>
        <p:spPr>
          <a:xfrm>
            <a:off x="3237875" y="2"/>
            <a:ext cx="8954125" cy="867784"/>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id="{365818B2-FF5C-834C-ABC5-6A236CE6AB5D}"/>
              </a:ext>
            </a:extLst>
          </p:cNvPr>
          <p:cNvSpPr/>
          <p:nvPr/>
        </p:nvSpPr>
        <p:spPr>
          <a:xfrm>
            <a:off x="0" y="1"/>
            <a:ext cx="3237875" cy="31442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 name="TextBox 3">
            <a:extLst>
              <a:ext uri="{FF2B5EF4-FFF2-40B4-BE49-F238E27FC236}">
                <a16:creationId xmlns:a16="http://schemas.microsoft.com/office/drawing/2014/main" id="{5C5B9599-883A-B84C-B87A-A6AA573860CC}"/>
              </a:ext>
            </a:extLst>
          </p:cNvPr>
          <p:cNvSpPr txBox="1"/>
          <p:nvPr/>
        </p:nvSpPr>
        <p:spPr>
          <a:xfrm>
            <a:off x="3961555" y="856460"/>
            <a:ext cx="2104583"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Products</a:t>
            </a:r>
          </a:p>
        </p:txBody>
      </p:sp>
      <p:sp>
        <p:nvSpPr>
          <p:cNvPr id="68" name="TextBox 67">
            <a:extLst>
              <a:ext uri="{FF2B5EF4-FFF2-40B4-BE49-F238E27FC236}">
                <a16:creationId xmlns:a16="http://schemas.microsoft.com/office/drawing/2014/main" id="{F869ADDF-CA28-9441-9027-47D9A4DE1455}"/>
              </a:ext>
            </a:extLst>
          </p:cNvPr>
          <p:cNvSpPr txBox="1"/>
          <p:nvPr/>
        </p:nvSpPr>
        <p:spPr>
          <a:xfrm>
            <a:off x="6069249" y="867786"/>
            <a:ext cx="3005857"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Categories</a:t>
            </a:r>
          </a:p>
        </p:txBody>
      </p:sp>
      <p:sp>
        <p:nvSpPr>
          <p:cNvPr id="69" name="TextBox 68">
            <a:extLst>
              <a:ext uri="{FF2B5EF4-FFF2-40B4-BE49-F238E27FC236}">
                <a16:creationId xmlns:a16="http://schemas.microsoft.com/office/drawing/2014/main" id="{8E2E2C8A-9795-7349-BC57-C40254158D08}"/>
              </a:ext>
            </a:extLst>
          </p:cNvPr>
          <p:cNvSpPr txBox="1"/>
          <p:nvPr/>
        </p:nvSpPr>
        <p:spPr>
          <a:xfrm>
            <a:off x="8461270" y="873805"/>
            <a:ext cx="2906099"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Vendors</a:t>
            </a:r>
          </a:p>
        </p:txBody>
      </p:sp>
      <p:pic>
        <p:nvPicPr>
          <p:cNvPr id="5" name="Picture 4">
            <a:extLst>
              <a:ext uri="{FF2B5EF4-FFF2-40B4-BE49-F238E27FC236}">
                <a16:creationId xmlns:a16="http://schemas.microsoft.com/office/drawing/2014/main" id="{0012F1ED-4C2F-3549-86C7-0D59AF56A236}"/>
              </a:ext>
            </a:extLst>
          </p:cNvPr>
          <p:cNvPicPr>
            <a:picLocks noChangeAspect="1"/>
          </p:cNvPicPr>
          <p:nvPr/>
        </p:nvPicPr>
        <p:blipFill>
          <a:blip r:embed="rId4"/>
          <a:stretch>
            <a:fillRect/>
          </a:stretch>
        </p:blipFill>
        <p:spPr>
          <a:xfrm>
            <a:off x="3237875" y="798289"/>
            <a:ext cx="8944745" cy="2099741"/>
          </a:xfrm>
          <a:prstGeom prst="rect">
            <a:avLst/>
          </a:prstGeom>
        </p:spPr>
      </p:pic>
      <p:pic>
        <p:nvPicPr>
          <p:cNvPr id="3" name="Picture 2">
            <a:extLst>
              <a:ext uri="{FF2B5EF4-FFF2-40B4-BE49-F238E27FC236}">
                <a16:creationId xmlns:a16="http://schemas.microsoft.com/office/drawing/2014/main" id="{E7E2B15A-2E8D-834E-8119-5E78A2CD091A}"/>
              </a:ext>
            </a:extLst>
          </p:cNvPr>
          <p:cNvPicPr>
            <a:picLocks noChangeAspect="1"/>
          </p:cNvPicPr>
          <p:nvPr/>
        </p:nvPicPr>
        <p:blipFill>
          <a:blip r:embed="rId5"/>
          <a:stretch>
            <a:fillRect/>
          </a:stretch>
        </p:blipFill>
        <p:spPr>
          <a:xfrm>
            <a:off x="0" y="3390900"/>
            <a:ext cx="12192000" cy="6934200"/>
          </a:xfrm>
          <a:prstGeom prst="rect">
            <a:avLst/>
          </a:prstGeom>
        </p:spPr>
      </p:pic>
      <p:cxnSp>
        <p:nvCxnSpPr>
          <p:cNvPr id="9" name="Straight Arrow Connector 8">
            <a:extLst>
              <a:ext uri="{FF2B5EF4-FFF2-40B4-BE49-F238E27FC236}">
                <a16:creationId xmlns:a16="http://schemas.microsoft.com/office/drawing/2014/main" id="{A0967ABF-C04B-CD4E-90CD-654F12E16163}"/>
              </a:ext>
            </a:extLst>
          </p:cNvPr>
          <p:cNvCxnSpPr/>
          <p:nvPr/>
        </p:nvCxnSpPr>
        <p:spPr>
          <a:xfrm>
            <a:off x="3961555" y="2464904"/>
            <a:ext cx="0" cy="113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55C45E3-F3C1-CD4F-945D-8BDAC46AA57E}"/>
              </a:ext>
            </a:extLst>
          </p:cNvPr>
          <p:cNvGrpSpPr/>
          <p:nvPr/>
        </p:nvGrpSpPr>
        <p:grpSpPr>
          <a:xfrm>
            <a:off x="3228788" y="11953"/>
            <a:ext cx="8963505" cy="832043"/>
            <a:chOff x="3228788" y="11953"/>
            <a:chExt cx="8963505" cy="832043"/>
          </a:xfrm>
        </p:grpSpPr>
        <p:pic>
          <p:nvPicPr>
            <p:cNvPr id="17" name="Picture 16">
              <a:extLst>
                <a:ext uri="{FF2B5EF4-FFF2-40B4-BE49-F238E27FC236}">
                  <a16:creationId xmlns:a16="http://schemas.microsoft.com/office/drawing/2014/main" id="{AF7D6730-6F66-404C-A200-9F421D229C21}"/>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18" name="Rectangle 17">
              <a:extLst>
                <a:ext uri="{FF2B5EF4-FFF2-40B4-BE49-F238E27FC236}">
                  <a16:creationId xmlns:a16="http://schemas.microsoft.com/office/drawing/2014/main" id="{399EC55D-9A6F-ED49-A6FA-6A2C965086A1}"/>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9" name="Rectangle 18">
              <a:extLst>
                <a:ext uri="{FF2B5EF4-FFF2-40B4-BE49-F238E27FC236}">
                  <a16:creationId xmlns:a16="http://schemas.microsoft.com/office/drawing/2014/main" id="{AD3B5E38-A59C-0A48-9DFD-2D505618BE9E}"/>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a:extLst>
                <a:ext uri="{FF2B5EF4-FFF2-40B4-BE49-F238E27FC236}">
                  <a16:creationId xmlns:a16="http://schemas.microsoft.com/office/drawing/2014/main" id="{D5237479-A2BB-2D44-B6DD-06AD948C233D}"/>
                </a:ext>
              </a:extLst>
            </p:cNvPr>
            <p:cNvPicPr>
              <a:picLocks noChangeAspect="1"/>
            </p:cNvPicPr>
            <p:nvPr/>
          </p:nvPicPr>
          <p:blipFill>
            <a:blip r:embed="rId7"/>
            <a:stretch>
              <a:fillRect/>
            </a:stretch>
          </p:blipFill>
          <p:spPr>
            <a:xfrm>
              <a:off x="3247255" y="26700"/>
              <a:ext cx="3228495" cy="369617"/>
            </a:xfrm>
            <a:prstGeom prst="rect">
              <a:avLst/>
            </a:prstGeom>
          </p:spPr>
        </p:pic>
        <p:sp>
          <p:nvSpPr>
            <p:cNvPr id="21" name="Rectangle 20">
              <a:extLst>
                <a:ext uri="{FF2B5EF4-FFF2-40B4-BE49-F238E27FC236}">
                  <a16:creationId xmlns:a16="http://schemas.microsoft.com/office/drawing/2014/main" id="{2168A5DB-70DB-554A-AAE4-BBE70340909B}"/>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22" name="Picture 21">
              <a:extLst>
                <a:ext uri="{FF2B5EF4-FFF2-40B4-BE49-F238E27FC236}">
                  <a16:creationId xmlns:a16="http://schemas.microsoft.com/office/drawing/2014/main" id="{969507EF-8121-214F-9FA7-C2F968238795}"/>
                </a:ext>
              </a:extLst>
            </p:cNvPr>
            <p:cNvPicPr>
              <a:picLocks noChangeAspect="1"/>
            </p:cNvPicPr>
            <p:nvPr/>
          </p:nvPicPr>
          <p:blipFill>
            <a:blip r:embed="rId7"/>
            <a:stretch>
              <a:fillRect/>
            </a:stretch>
          </p:blipFill>
          <p:spPr>
            <a:xfrm>
              <a:off x="3256116" y="11953"/>
              <a:ext cx="3228495" cy="369617"/>
            </a:xfrm>
            <a:prstGeom prst="rect">
              <a:avLst/>
            </a:prstGeom>
          </p:spPr>
        </p:pic>
        <p:sp>
          <p:nvSpPr>
            <p:cNvPr id="23" name="Rectangle 22">
              <a:extLst>
                <a:ext uri="{FF2B5EF4-FFF2-40B4-BE49-F238E27FC236}">
                  <a16:creationId xmlns:a16="http://schemas.microsoft.com/office/drawing/2014/main" id="{E025E8A4-6354-794B-9825-6111AB97A3D9}"/>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4" name="Rectangle 23">
              <a:extLst>
                <a:ext uri="{FF2B5EF4-FFF2-40B4-BE49-F238E27FC236}">
                  <a16:creationId xmlns:a16="http://schemas.microsoft.com/office/drawing/2014/main" id="{2DDA2E2C-A583-8A40-AF4A-1664CECEA1AB}"/>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sp>
        <p:nvSpPr>
          <p:cNvPr id="25" name="Rectangle 24">
            <a:extLst>
              <a:ext uri="{FF2B5EF4-FFF2-40B4-BE49-F238E27FC236}">
                <a16:creationId xmlns:a16="http://schemas.microsoft.com/office/drawing/2014/main" id="{082308F9-5D74-604D-921E-766D607FAA2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821327E-F519-3F43-A372-7ED7145BF361}"/>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27" name="TextBox 26">
            <a:extLst>
              <a:ext uri="{FF2B5EF4-FFF2-40B4-BE49-F238E27FC236}">
                <a16:creationId xmlns:a16="http://schemas.microsoft.com/office/drawing/2014/main" id="{E4146752-FFCE-0C42-BFB0-C8BE2AE16383}"/>
              </a:ext>
            </a:extLst>
          </p:cNvPr>
          <p:cNvSpPr txBox="1"/>
          <p:nvPr/>
        </p:nvSpPr>
        <p:spPr>
          <a:xfrm>
            <a:off x="4317161" y="918777"/>
            <a:ext cx="2104583" cy="261610"/>
          </a:xfrm>
          <a:prstGeom prst="rect">
            <a:avLst/>
          </a:prstGeom>
          <a:noFill/>
        </p:spPr>
        <p:txBody>
          <a:bodyPr wrap="square" rtlCol="0">
            <a:spAutoFit/>
          </a:bodyPr>
          <a:lstStyle>
            <a:defPPr>
              <a:defRPr lang="en-US"/>
            </a:defPPr>
            <a:lvl1pPr algn="ctr">
              <a:defRPr sz="1100"/>
            </a:lvl1pPr>
          </a:lstStyle>
          <a:p>
            <a:r>
              <a:rPr lang="en-US" dirty="0"/>
              <a:t>Add Products</a:t>
            </a:r>
          </a:p>
        </p:txBody>
      </p:sp>
      <p:sp>
        <p:nvSpPr>
          <p:cNvPr id="30" name="TextBox 29">
            <a:extLst>
              <a:ext uri="{FF2B5EF4-FFF2-40B4-BE49-F238E27FC236}">
                <a16:creationId xmlns:a16="http://schemas.microsoft.com/office/drawing/2014/main" id="{DA12E5B3-F4DA-1F47-9374-B46A044350B3}"/>
              </a:ext>
            </a:extLst>
          </p:cNvPr>
          <p:cNvSpPr txBox="1"/>
          <p:nvPr/>
        </p:nvSpPr>
        <p:spPr>
          <a:xfrm>
            <a:off x="102099" y="835927"/>
            <a:ext cx="3042920" cy="338554"/>
          </a:xfrm>
          <a:prstGeom prst="rect">
            <a:avLst/>
          </a:prstGeom>
          <a:noFill/>
        </p:spPr>
        <p:txBody>
          <a:bodyPr wrap="square" rtlCol="0">
            <a:spAutoFit/>
          </a:bodyPr>
          <a:lstStyle/>
          <a:p>
            <a:r>
              <a:rPr lang="en-US" sz="1600" dirty="0"/>
              <a:t>Same as categories</a:t>
            </a:r>
          </a:p>
        </p:txBody>
      </p:sp>
      <p:cxnSp>
        <p:nvCxnSpPr>
          <p:cNvPr id="31" name="Straight Arrow Connector 30">
            <a:extLst>
              <a:ext uri="{FF2B5EF4-FFF2-40B4-BE49-F238E27FC236}">
                <a16:creationId xmlns:a16="http://schemas.microsoft.com/office/drawing/2014/main" id="{7018EDD0-607A-6047-8F80-5A3A4FC48819}"/>
              </a:ext>
            </a:extLst>
          </p:cNvPr>
          <p:cNvCxnSpPr>
            <a:cxnSpLocks/>
          </p:cNvCxnSpPr>
          <p:nvPr/>
        </p:nvCxnSpPr>
        <p:spPr>
          <a:xfrm>
            <a:off x="6066138" y="6497782"/>
            <a:ext cx="0" cy="2308945"/>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1859D6-1551-D24C-9D30-03E56530B4A9}"/>
              </a:ext>
            </a:extLst>
          </p:cNvPr>
          <p:cNvCxnSpPr>
            <a:cxnSpLocks/>
          </p:cNvCxnSpPr>
          <p:nvPr/>
        </p:nvCxnSpPr>
        <p:spPr>
          <a:xfrm>
            <a:off x="8710468" y="6497782"/>
            <a:ext cx="0" cy="2308945"/>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13BCABF-58D8-474A-985E-10640A617CD8}"/>
              </a:ext>
            </a:extLst>
          </p:cNvPr>
          <p:cNvSpPr txBox="1"/>
          <p:nvPr/>
        </p:nvSpPr>
        <p:spPr>
          <a:xfrm>
            <a:off x="6583846" y="651163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8" name="TextBox 37">
            <a:extLst>
              <a:ext uri="{FF2B5EF4-FFF2-40B4-BE49-F238E27FC236}">
                <a16:creationId xmlns:a16="http://schemas.microsoft.com/office/drawing/2014/main" id="{EB339855-571C-8F44-9E18-69533DB77D8C}"/>
              </a:ext>
            </a:extLst>
          </p:cNvPr>
          <p:cNvSpPr txBox="1"/>
          <p:nvPr/>
        </p:nvSpPr>
        <p:spPr>
          <a:xfrm>
            <a:off x="8905072" y="6511637"/>
            <a:ext cx="1739325" cy="261610"/>
          </a:xfrm>
          <a:prstGeom prst="rect">
            <a:avLst/>
          </a:prstGeom>
          <a:solidFill>
            <a:srgbClr val="F4F4F4"/>
          </a:solidFill>
          <a:ln>
            <a:noFill/>
          </a:ln>
        </p:spPr>
        <p:txBody>
          <a:bodyPr wrap="square" rtlCol="0">
            <a:spAutoFit/>
          </a:bodyPr>
          <a:lstStyle/>
          <a:p>
            <a:pPr algn="ctr"/>
            <a:r>
              <a:rPr lang="en-US" sz="1100" b="1" dirty="0"/>
              <a:t>Warehouse</a:t>
            </a:r>
          </a:p>
        </p:txBody>
      </p:sp>
      <p:sp>
        <p:nvSpPr>
          <p:cNvPr id="40" name="TextBox 39">
            <a:extLst>
              <a:ext uri="{FF2B5EF4-FFF2-40B4-BE49-F238E27FC236}">
                <a16:creationId xmlns:a16="http://schemas.microsoft.com/office/drawing/2014/main" id="{0BB34565-58E5-8948-B264-391DC7DD792C}"/>
              </a:ext>
            </a:extLst>
          </p:cNvPr>
          <p:cNvSpPr txBox="1"/>
          <p:nvPr/>
        </p:nvSpPr>
        <p:spPr>
          <a:xfrm>
            <a:off x="6426573" y="6858000"/>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1" name="TextBox 40">
            <a:extLst>
              <a:ext uri="{FF2B5EF4-FFF2-40B4-BE49-F238E27FC236}">
                <a16:creationId xmlns:a16="http://schemas.microsoft.com/office/drawing/2014/main" id="{1BA6EE7E-0D3E-084F-87F6-A5C65912B07F}"/>
              </a:ext>
            </a:extLst>
          </p:cNvPr>
          <p:cNvSpPr txBox="1"/>
          <p:nvPr/>
        </p:nvSpPr>
        <p:spPr>
          <a:xfrm>
            <a:off x="6426573" y="7426255"/>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2" name="TextBox 41">
            <a:extLst>
              <a:ext uri="{FF2B5EF4-FFF2-40B4-BE49-F238E27FC236}">
                <a16:creationId xmlns:a16="http://schemas.microsoft.com/office/drawing/2014/main" id="{017CB7F2-F5D6-784B-B7D7-D5CD749A14F8}"/>
              </a:ext>
            </a:extLst>
          </p:cNvPr>
          <p:cNvSpPr txBox="1"/>
          <p:nvPr/>
        </p:nvSpPr>
        <p:spPr>
          <a:xfrm>
            <a:off x="6426573" y="7994510"/>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3" name="TextBox 42">
            <a:extLst>
              <a:ext uri="{FF2B5EF4-FFF2-40B4-BE49-F238E27FC236}">
                <a16:creationId xmlns:a16="http://schemas.microsoft.com/office/drawing/2014/main" id="{00655605-5B34-6941-B715-B0FFB98F56B9}"/>
              </a:ext>
            </a:extLst>
          </p:cNvPr>
          <p:cNvSpPr txBox="1"/>
          <p:nvPr/>
        </p:nvSpPr>
        <p:spPr>
          <a:xfrm>
            <a:off x="6426573" y="8562765"/>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4" name="TextBox 43">
            <a:extLst>
              <a:ext uri="{FF2B5EF4-FFF2-40B4-BE49-F238E27FC236}">
                <a16:creationId xmlns:a16="http://schemas.microsoft.com/office/drawing/2014/main" id="{F3304F4D-5982-DF46-857F-174A02815DD9}"/>
              </a:ext>
            </a:extLst>
          </p:cNvPr>
          <p:cNvSpPr txBox="1"/>
          <p:nvPr/>
        </p:nvSpPr>
        <p:spPr>
          <a:xfrm>
            <a:off x="8788201" y="6852580"/>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7" name="TextBox 46">
            <a:extLst>
              <a:ext uri="{FF2B5EF4-FFF2-40B4-BE49-F238E27FC236}">
                <a16:creationId xmlns:a16="http://schemas.microsoft.com/office/drawing/2014/main" id="{C1F1B280-3019-6843-BCA4-952DF6FC9483}"/>
              </a:ext>
            </a:extLst>
          </p:cNvPr>
          <p:cNvSpPr txBox="1"/>
          <p:nvPr/>
        </p:nvSpPr>
        <p:spPr>
          <a:xfrm>
            <a:off x="8788201" y="7420835"/>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8" name="TextBox 47">
            <a:extLst>
              <a:ext uri="{FF2B5EF4-FFF2-40B4-BE49-F238E27FC236}">
                <a16:creationId xmlns:a16="http://schemas.microsoft.com/office/drawing/2014/main" id="{5942CFD1-DD3C-684C-B958-90A6FC385DED}"/>
              </a:ext>
            </a:extLst>
          </p:cNvPr>
          <p:cNvSpPr txBox="1"/>
          <p:nvPr/>
        </p:nvSpPr>
        <p:spPr>
          <a:xfrm>
            <a:off x="8788201" y="7989090"/>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9" name="TextBox 48">
            <a:extLst>
              <a:ext uri="{FF2B5EF4-FFF2-40B4-BE49-F238E27FC236}">
                <a16:creationId xmlns:a16="http://schemas.microsoft.com/office/drawing/2014/main" id="{66522599-0A8F-8C40-B73F-BFD8D8BA3B59}"/>
              </a:ext>
            </a:extLst>
          </p:cNvPr>
          <p:cNvSpPr txBox="1"/>
          <p:nvPr/>
        </p:nvSpPr>
        <p:spPr>
          <a:xfrm>
            <a:off x="8788201" y="8557345"/>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50" name="TextBox 49">
            <a:extLst>
              <a:ext uri="{FF2B5EF4-FFF2-40B4-BE49-F238E27FC236}">
                <a16:creationId xmlns:a16="http://schemas.microsoft.com/office/drawing/2014/main" id="{C85A838B-F9D2-0448-B055-E0612501D1B2}"/>
              </a:ext>
            </a:extLst>
          </p:cNvPr>
          <p:cNvSpPr txBox="1"/>
          <p:nvPr/>
        </p:nvSpPr>
        <p:spPr>
          <a:xfrm>
            <a:off x="6426573" y="7149167"/>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1" name="TextBox 50">
            <a:extLst>
              <a:ext uri="{FF2B5EF4-FFF2-40B4-BE49-F238E27FC236}">
                <a16:creationId xmlns:a16="http://schemas.microsoft.com/office/drawing/2014/main" id="{F649F952-3807-0740-B068-506D3035B177}"/>
              </a:ext>
            </a:extLst>
          </p:cNvPr>
          <p:cNvSpPr txBox="1"/>
          <p:nvPr/>
        </p:nvSpPr>
        <p:spPr>
          <a:xfrm>
            <a:off x="6426573" y="7717422"/>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2" name="TextBox 51">
            <a:extLst>
              <a:ext uri="{FF2B5EF4-FFF2-40B4-BE49-F238E27FC236}">
                <a16:creationId xmlns:a16="http://schemas.microsoft.com/office/drawing/2014/main" id="{3B5B11AA-9F2F-EE45-88BE-0943CCC428D4}"/>
              </a:ext>
            </a:extLst>
          </p:cNvPr>
          <p:cNvSpPr txBox="1"/>
          <p:nvPr/>
        </p:nvSpPr>
        <p:spPr>
          <a:xfrm>
            <a:off x="6426573" y="8285677"/>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3" name="TextBox 52">
            <a:extLst>
              <a:ext uri="{FF2B5EF4-FFF2-40B4-BE49-F238E27FC236}">
                <a16:creationId xmlns:a16="http://schemas.microsoft.com/office/drawing/2014/main" id="{36C0DE8F-E9F4-7A4B-9861-3F85FA7D0700}"/>
              </a:ext>
            </a:extLst>
          </p:cNvPr>
          <p:cNvSpPr txBox="1"/>
          <p:nvPr/>
        </p:nvSpPr>
        <p:spPr>
          <a:xfrm>
            <a:off x="8788201" y="7126808"/>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4" name="TextBox 53">
            <a:extLst>
              <a:ext uri="{FF2B5EF4-FFF2-40B4-BE49-F238E27FC236}">
                <a16:creationId xmlns:a16="http://schemas.microsoft.com/office/drawing/2014/main" id="{E62C6417-FE23-1743-AB18-824E5901B00D}"/>
              </a:ext>
            </a:extLst>
          </p:cNvPr>
          <p:cNvSpPr txBox="1"/>
          <p:nvPr/>
        </p:nvSpPr>
        <p:spPr>
          <a:xfrm>
            <a:off x="8788201" y="7695063"/>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5" name="TextBox 54">
            <a:extLst>
              <a:ext uri="{FF2B5EF4-FFF2-40B4-BE49-F238E27FC236}">
                <a16:creationId xmlns:a16="http://schemas.microsoft.com/office/drawing/2014/main" id="{2D521080-7FCD-134D-9EF9-AFEB62EB7F10}"/>
              </a:ext>
            </a:extLst>
          </p:cNvPr>
          <p:cNvSpPr txBox="1"/>
          <p:nvPr/>
        </p:nvSpPr>
        <p:spPr>
          <a:xfrm>
            <a:off x="8788201" y="8263318"/>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6" name="TextBox 55">
            <a:extLst>
              <a:ext uri="{FF2B5EF4-FFF2-40B4-BE49-F238E27FC236}">
                <a16:creationId xmlns:a16="http://schemas.microsoft.com/office/drawing/2014/main" id="{B206354F-07DF-B64B-8227-37FF2901994C}"/>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58" name="Picture 57">
            <a:extLst>
              <a:ext uri="{FF2B5EF4-FFF2-40B4-BE49-F238E27FC236}">
                <a16:creationId xmlns:a16="http://schemas.microsoft.com/office/drawing/2014/main" id="{A4F34B26-5B0F-EA48-A1BA-E29C11B6171F}"/>
              </a:ext>
            </a:extLst>
          </p:cNvPr>
          <p:cNvPicPr>
            <a:picLocks noChangeAspect="1"/>
          </p:cNvPicPr>
          <p:nvPr/>
        </p:nvPicPr>
        <p:blipFill>
          <a:blip r:embed="rId8"/>
          <a:stretch>
            <a:fillRect/>
          </a:stretch>
        </p:blipFill>
        <p:spPr>
          <a:xfrm>
            <a:off x="5393646" y="46857"/>
            <a:ext cx="1333500" cy="279400"/>
          </a:xfrm>
          <a:prstGeom prst="rect">
            <a:avLst/>
          </a:prstGeom>
        </p:spPr>
      </p:pic>
      <p:sp>
        <p:nvSpPr>
          <p:cNvPr id="59" name="TextBox 58">
            <a:extLst>
              <a:ext uri="{FF2B5EF4-FFF2-40B4-BE49-F238E27FC236}">
                <a16:creationId xmlns:a16="http://schemas.microsoft.com/office/drawing/2014/main" id="{F3A8B1A1-74D5-634C-B126-1C534EC8DCC9}"/>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60" name="TextBox 59">
            <a:extLst>
              <a:ext uri="{FF2B5EF4-FFF2-40B4-BE49-F238E27FC236}">
                <a16:creationId xmlns:a16="http://schemas.microsoft.com/office/drawing/2014/main" id="{9B877ACE-F75E-1349-91EE-A0FE784998E7}"/>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61" name="Straight Arrow Connector 60">
            <a:extLst>
              <a:ext uri="{FF2B5EF4-FFF2-40B4-BE49-F238E27FC236}">
                <a16:creationId xmlns:a16="http://schemas.microsoft.com/office/drawing/2014/main" id="{2BEAAAB9-FCA1-6340-A64D-1FEAAEA7DE3B}"/>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C412636-0608-A44F-8195-C44DB1C42A1C}"/>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406116B-23AA-5B48-BD59-A1B33065621B}"/>
              </a:ext>
            </a:extLst>
          </p:cNvPr>
          <p:cNvSpPr txBox="1"/>
          <p:nvPr/>
        </p:nvSpPr>
        <p:spPr>
          <a:xfrm>
            <a:off x="6483932" y="927133"/>
            <a:ext cx="2104583" cy="261610"/>
          </a:xfrm>
          <a:prstGeom prst="rect">
            <a:avLst/>
          </a:prstGeom>
          <a:noFill/>
        </p:spPr>
        <p:txBody>
          <a:bodyPr wrap="square" rtlCol="0">
            <a:spAutoFit/>
          </a:bodyPr>
          <a:lstStyle>
            <a:defPPr>
              <a:defRPr lang="en-US"/>
            </a:defPPr>
            <a:lvl1pPr algn="ctr">
              <a:defRPr sz="1100"/>
            </a:lvl1pPr>
          </a:lstStyle>
          <a:p>
            <a:r>
              <a:rPr lang="en-US" dirty="0"/>
              <a:t>Add Categories</a:t>
            </a:r>
          </a:p>
        </p:txBody>
      </p:sp>
      <p:sp>
        <p:nvSpPr>
          <p:cNvPr id="57" name="Rectangle 56">
            <a:extLst>
              <a:ext uri="{FF2B5EF4-FFF2-40B4-BE49-F238E27FC236}">
                <a16:creationId xmlns:a16="http://schemas.microsoft.com/office/drawing/2014/main" id="{268E4884-6831-BA4E-AC21-22449BE6BC0B}"/>
              </a:ext>
            </a:extLst>
          </p:cNvPr>
          <p:cNvSpPr/>
          <p:nvPr/>
        </p:nvSpPr>
        <p:spPr>
          <a:xfrm>
            <a:off x="4051728" y="2318276"/>
            <a:ext cx="393746" cy="107722"/>
          </a:xfrm>
          <a:prstGeom prst="rect">
            <a:avLst/>
          </a:prstGeom>
          <a:solidFill>
            <a:srgbClr val="3C8CBB"/>
          </a:solidFill>
        </p:spPr>
        <p:txBody>
          <a:bodyPr wrap="none" lIns="0" tIns="0" rIns="0" bIns="0">
            <a:spAutoFit/>
          </a:bodyPr>
          <a:lstStyle/>
          <a:p>
            <a:r>
              <a:rPr lang="en-US" sz="700" dirty="0">
                <a:solidFill>
                  <a:schemeClr val="bg1"/>
                </a:solidFill>
              </a:rPr>
              <a:t>Category</a:t>
            </a:r>
          </a:p>
        </p:txBody>
      </p:sp>
      <p:sp>
        <p:nvSpPr>
          <p:cNvPr id="64" name="Rectangle 63">
            <a:extLst>
              <a:ext uri="{FF2B5EF4-FFF2-40B4-BE49-F238E27FC236}">
                <a16:creationId xmlns:a16="http://schemas.microsoft.com/office/drawing/2014/main" id="{FDC13AAB-9DA8-DA41-B7D2-07316EB10857}"/>
              </a:ext>
            </a:extLst>
          </p:cNvPr>
          <p:cNvSpPr/>
          <p:nvPr/>
        </p:nvSpPr>
        <p:spPr>
          <a:xfrm>
            <a:off x="1046810" y="3495578"/>
            <a:ext cx="1150956" cy="246221"/>
          </a:xfrm>
          <a:prstGeom prst="rect">
            <a:avLst/>
          </a:prstGeom>
          <a:solidFill>
            <a:srgbClr val="EDF0F6"/>
          </a:solidFill>
        </p:spPr>
        <p:txBody>
          <a:bodyPr wrap="none" lIns="0" tIns="0" rIns="0" bIns="0">
            <a:spAutoFit/>
          </a:bodyPr>
          <a:lstStyle/>
          <a:p>
            <a:r>
              <a:rPr lang="en-US" sz="1600" dirty="0"/>
              <a:t>Manufacturer</a:t>
            </a:r>
          </a:p>
        </p:txBody>
      </p:sp>
      <p:sp>
        <p:nvSpPr>
          <p:cNvPr id="66" name="TextBox 65">
            <a:extLst>
              <a:ext uri="{FF2B5EF4-FFF2-40B4-BE49-F238E27FC236}">
                <a16:creationId xmlns:a16="http://schemas.microsoft.com/office/drawing/2014/main" id="{982DF5D7-92E4-944C-A34B-62AB6D8A537D}"/>
              </a:ext>
            </a:extLst>
          </p:cNvPr>
          <p:cNvSpPr txBox="1"/>
          <p:nvPr/>
        </p:nvSpPr>
        <p:spPr>
          <a:xfrm>
            <a:off x="8650703" y="927133"/>
            <a:ext cx="2104583"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Add Manufacturer</a:t>
            </a:r>
          </a:p>
        </p:txBody>
      </p:sp>
    </p:spTree>
    <p:extLst>
      <p:ext uri="{BB962C8B-B14F-4D97-AF65-F5344CB8AC3E}">
        <p14:creationId xmlns:p14="http://schemas.microsoft.com/office/powerpoint/2010/main" val="668399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5C4B-F9D8-724A-ADA6-2B65B5DB1103}"/>
              </a:ext>
            </a:extLst>
          </p:cNvPr>
          <p:cNvSpPr>
            <a:spLocks noGrp="1"/>
          </p:cNvSpPr>
          <p:nvPr>
            <p:ph type="title"/>
          </p:nvPr>
        </p:nvSpPr>
        <p:spPr>
          <a:xfrm>
            <a:off x="815622" y="2615497"/>
            <a:ext cx="10515600" cy="2651126"/>
          </a:xfrm>
        </p:spPr>
        <p:txBody>
          <a:bodyPr/>
          <a:lstStyle/>
          <a:p>
            <a:pPr algn="ctr"/>
            <a:r>
              <a:rPr lang="en-US" sz="6000" b="1" dirty="0"/>
              <a:t>Customer Schedule</a:t>
            </a:r>
            <a:endParaRPr lang="en-US" dirty="0"/>
          </a:p>
        </p:txBody>
      </p:sp>
    </p:spTree>
    <p:extLst>
      <p:ext uri="{BB962C8B-B14F-4D97-AF65-F5344CB8AC3E}">
        <p14:creationId xmlns:p14="http://schemas.microsoft.com/office/powerpoint/2010/main" val="4155614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5D949CF-8C1F-FC4D-8D1F-B7AA251D0939}"/>
              </a:ext>
            </a:extLst>
          </p:cNvPr>
          <p:cNvGrpSpPr/>
          <p:nvPr/>
        </p:nvGrpSpPr>
        <p:grpSpPr>
          <a:xfrm>
            <a:off x="1108089" y="2103984"/>
            <a:ext cx="10076033" cy="4762305"/>
            <a:chOff x="1108089" y="831774"/>
            <a:chExt cx="10076033" cy="4762305"/>
          </a:xfrm>
        </p:grpSpPr>
        <p:pic>
          <p:nvPicPr>
            <p:cNvPr id="6" name="Picture 5">
              <a:extLst>
                <a:ext uri="{FF2B5EF4-FFF2-40B4-BE49-F238E27FC236}">
                  <a16:creationId xmlns:a16="http://schemas.microsoft.com/office/drawing/2014/main" id="{EB30DB65-F097-D043-9AF1-7E052BE62683}"/>
                </a:ext>
              </a:extLst>
            </p:cNvPr>
            <p:cNvPicPr>
              <a:picLocks noChangeAspect="1"/>
            </p:cNvPicPr>
            <p:nvPr/>
          </p:nvPicPr>
          <p:blipFill>
            <a:blip r:embed="rId2"/>
            <a:stretch>
              <a:fillRect/>
            </a:stretch>
          </p:blipFill>
          <p:spPr>
            <a:xfrm>
              <a:off x="1108089" y="831774"/>
              <a:ext cx="10076033" cy="4762305"/>
            </a:xfrm>
            <a:prstGeom prst="rect">
              <a:avLst/>
            </a:prstGeom>
          </p:spPr>
        </p:pic>
        <p:sp>
          <p:nvSpPr>
            <p:cNvPr id="8" name="Rectangle 7">
              <a:extLst>
                <a:ext uri="{FF2B5EF4-FFF2-40B4-BE49-F238E27FC236}">
                  <a16:creationId xmlns:a16="http://schemas.microsoft.com/office/drawing/2014/main" id="{F07AC7C5-3433-F648-B6C9-32D300EC8B22}"/>
                </a:ext>
              </a:extLst>
            </p:cNvPr>
            <p:cNvSpPr/>
            <p:nvPr/>
          </p:nvSpPr>
          <p:spPr>
            <a:xfrm rot="5400000">
              <a:off x="7280399" y="889863"/>
              <a:ext cx="303129" cy="3046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677A3D-C4E6-F541-8B45-378B582714C8}"/>
                </a:ext>
              </a:extLst>
            </p:cNvPr>
            <p:cNvSpPr/>
            <p:nvPr/>
          </p:nvSpPr>
          <p:spPr>
            <a:xfrm>
              <a:off x="7145370" y="895468"/>
              <a:ext cx="322772" cy="29759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F51888D-AD9E-8445-8AE5-999A2B61FA9B}"/>
                </a:ext>
              </a:extLst>
            </p:cNvPr>
            <p:cNvSpPr/>
            <p:nvPr/>
          </p:nvSpPr>
          <p:spPr>
            <a:xfrm>
              <a:off x="7371397" y="891020"/>
              <a:ext cx="322772" cy="30267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D593123-C4B1-2745-B440-FF5DA9C3D5FD}"/>
                </a:ext>
              </a:extLst>
            </p:cNvPr>
            <p:cNvSpPr/>
            <p:nvPr/>
          </p:nvSpPr>
          <p:spPr>
            <a:xfrm>
              <a:off x="7132118" y="890623"/>
              <a:ext cx="322772" cy="30313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dirty="0"/>
                <a:t>off</a:t>
              </a:r>
              <a:endParaRPr lang="en-US" sz="8800" dirty="0"/>
            </a:p>
          </p:txBody>
        </p:sp>
      </p:grpSp>
      <p:pic>
        <p:nvPicPr>
          <p:cNvPr id="15" name="Picture 14">
            <a:extLst>
              <a:ext uri="{FF2B5EF4-FFF2-40B4-BE49-F238E27FC236}">
                <a16:creationId xmlns:a16="http://schemas.microsoft.com/office/drawing/2014/main" id="{AC1DF1B7-FB09-1549-A9A2-2AC8DBD75B66}"/>
              </a:ext>
            </a:extLst>
          </p:cNvPr>
          <p:cNvPicPr>
            <a:picLocks noChangeAspect="1"/>
          </p:cNvPicPr>
          <p:nvPr/>
        </p:nvPicPr>
        <p:blipFill>
          <a:blip r:embed="rId2"/>
          <a:stretch>
            <a:fillRect/>
          </a:stretch>
        </p:blipFill>
        <p:spPr>
          <a:xfrm>
            <a:off x="1108089" y="7133184"/>
            <a:ext cx="10076033" cy="4762305"/>
          </a:xfrm>
          <a:prstGeom prst="rect">
            <a:avLst/>
          </a:prstGeom>
        </p:spPr>
      </p:pic>
      <p:sp>
        <p:nvSpPr>
          <p:cNvPr id="16" name="Rectangle 15">
            <a:extLst>
              <a:ext uri="{FF2B5EF4-FFF2-40B4-BE49-F238E27FC236}">
                <a16:creationId xmlns:a16="http://schemas.microsoft.com/office/drawing/2014/main" id="{63D22D2D-FE7B-E447-ACD0-787971C7211C}"/>
              </a:ext>
            </a:extLst>
          </p:cNvPr>
          <p:cNvSpPr/>
          <p:nvPr/>
        </p:nvSpPr>
        <p:spPr>
          <a:xfrm rot="5400000">
            <a:off x="7280399" y="7191273"/>
            <a:ext cx="303129" cy="30465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65ACDC-BF85-EE47-9981-F86DE1AD034C}"/>
              </a:ext>
            </a:extLst>
          </p:cNvPr>
          <p:cNvSpPr/>
          <p:nvPr/>
        </p:nvSpPr>
        <p:spPr>
          <a:xfrm>
            <a:off x="7145370" y="7196878"/>
            <a:ext cx="322772" cy="29759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47119C0-6B93-6B48-822B-D40EF4B1BB48}"/>
              </a:ext>
            </a:extLst>
          </p:cNvPr>
          <p:cNvSpPr/>
          <p:nvPr/>
        </p:nvSpPr>
        <p:spPr>
          <a:xfrm>
            <a:off x="7371397" y="7192430"/>
            <a:ext cx="322772" cy="302677"/>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95A530-399F-7946-A727-55E5B42BC513}"/>
              </a:ext>
            </a:extLst>
          </p:cNvPr>
          <p:cNvSpPr/>
          <p:nvPr/>
        </p:nvSpPr>
        <p:spPr>
          <a:xfrm>
            <a:off x="7436918" y="7192033"/>
            <a:ext cx="322772" cy="30313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600" dirty="0"/>
              <a:t>on</a:t>
            </a:r>
            <a:endParaRPr lang="en-US" sz="8800" dirty="0"/>
          </a:p>
        </p:txBody>
      </p:sp>
      <p:sp>
        <p:nvSpPr>
          <p:cNvPr id="20" name="TextBox 19">
            <a:extLst>
              <a:ext uri="{FF2B5EF4-FFF2-40B4-BE49-F238E27FC236}">
                <a16:creationId xmlns:a16="http://schemas.microsoft.com/office/drawing/2014/main" id="{FEAC6F1C-ACCD-E842-AD34-2EC740DEC78C}"/>
              </a:ext>
            </a:extLst>
          </p:cNvPr>
          <p:cNvSpPr txBox="1"/>
          <p:nvPr/>
        </p:nvSpPr>
        <p:spPr>
          <a:xfrm>
            <a:off x="1828799" y="554638"/>
            <a:ext cx="7931426" cy="1323439"/>
          </a:xfrm>
          <a:prstGeom prst="rect">
            <a:avLst/>
          </a:prstGeom>
          <a:noFill/>
        </p:spPr>
        <p:txBody>
          <a:bodyPr wrap="square" rtlCol="0">
            <a:spAutoFit/>
          </a:bodyPr>
          <a:lstStyle/>
          <a:p>
            <a:r>
              <a:rPr lang="en-US" sz="1600" dirty="0"/>
              <a:t>There will be an on / off button on the admin header. This is visible to each customer who has access to admin area. For vendors, this button will check the checkbox in the product edit page for “disable buy button” when it is off. And uncheck the checkbox when it is on.</a:t>
            </a:r>
          </a:p>
          <a:p>
            <a:endParaRPr lang="en-US" sz="1600" dirty="0"/>
          </a:p>
          <a:p>
            <a:r>
              <a:rPr lang="en-US" sz="1600" dirty="0"/>
              <a:t>This option will be used in the next slides for customer scheduling.</a:t>
            </a:r>
          </a:p>
        </p:txBody>
      </p:sp>
      <p:sp>
        <p:nvSpPr>
          <p:cNvPr id="21" name="Rectangle 20">
            <a:extLst>
              <a:ext uri="{FF2B5EF4-FFF2-40B4-BE49-F238E27FC236}">
                <a16:creationId xmlns:a16="http://schemas.microsoft.com/office/drawing/2014/main" id="{2AA26ED0-0280-864B-8C0D-25CF7AF8072E}"/>
              </a:ext>
            </a:extLst>
          </p:cNvPr>
          <p:cNvSpPr/>
          <p:nvPr/>
        </p:nvSpPr>
        <p:spPr>
          <a:xfrm>
            <a:off x="1311965" y="11895489"/>
            <a:ext cx="2961861" cy="11926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96E9DFB-3210-6A43-950A-5D0A23D4077F}"/>
              </a:ext>
            </a:extLst>
          </p:cNvPr>
          <p:cNvSpPr/>
          <p:nvPr/>
        </p:nvSpPr>
        <p:spPr>
          <a:xfrm>
            <a:off x="4622428" y="11895489"/>
            <a:ext cx="2961861" cy="11926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289327C-BC0F-E944-B996-5E1FAF50B6EF}"/>
              </a:ext>
            </a:extLst>
          </p:cNvPr>
          <p:cNvSpPr/>
          <p:nvPr/>
        </p:nvSpPr>
        <p:spPr>
          <a:xfrm>
            <a:off x="7759690" y="11902992"/>
            <a:ext cx="2961861" cy="119269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6760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AC4EDB-D2B3-A447-AB85-56199E30FA4F}"/>
              </a:ext>
            </a:extLst>
          </p:cNvPr>
          <p:cNvSpPr/>
          <p:nvPr/>
        </p:nvSpPr>
        <p:spPr>
          <a:xfrm>
            <a:off x="9380" y="6588"/>
            <a:ext cx="3232659" cy="816915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CE454AF-C322-D841-82F1-D21C10860488}"/>
              </a:ext>
            </a:extLst>
          </p:cNvPr>
          <p:cNvSpPr/>
          <p:nvPr/>
        </p:nvSpPr>
        <p:spPr>
          <a:xfrm>
            <a:off x="3247255" y="6589"/>
            <a:ext cx="8954125" cy="718426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F02BF5-2BDA-6044-A64F-3765667AB3AC}"/>
              </a:ext>
            </a:extLst>
          </p:cNvPr>
          <p:cNvSpPr/>
          <p:nvPr/>
        </p:nvSpPr>
        <p:spPr>
          <a:xfrm>
            <a:off x="3237875" y="295"/>
            <a:ext cx="8954125" cy="554453"/>
          </a:xfrm>
          <a:prstGeom prst="rect">
            <a:avLst/>
          </a:prstGeom>
          <a:solidFill>
            <a:srgbClr val="ED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Scheduling</a:t>
            </a:r>
          </a:p>
        </p:txBody>
      </p:sp>
      <p:sp>
        <p:nvSpPr>
          <p:cNvPr id="40" name="Rectangle 39">
            <a:extLst>
              <a:ext uri="{FF2B5EF4-FFF2-40B4-BE49-F238E27FC236}">
                <a16:creationId xmlns:a16="http://schemas.microsoft.com/office/drawing/2014/main" id="{54B3E695-492C-8840-8719-BB11F02DC00E}"/>
              </a:ext>
            </a:extLst>
          </p:cNvPr>
          <p:cNvSpPr/>
          <p:nvPr/>
        </p:nvSpPr>
        <p:spPr>
          <a:xfrm>
            <a:off x="3770" y="201540"/>
            <a:ext cx="323410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8" name="TextBox 7">
            <a:extLst>
              <a:ext uri="{FF2B5EF4-FFF2-40B4-BE49-F238E27FC236}">
                <a16:creationId xmlns:a16="http://schemas.microsoft.com/office/drawing/2014/main" id="{A4AC47D0-0968-5948-AD42-8EA21EEEC808}"/>
              </a:ext>
            </a:extLst>
          </p:cNvPr>
          <p:cNvSpPr txBox="1"/>
          <p:nvPr/>
        </p:nvSpPr>
        <p:spPr>
          <a:xfrm>
            <a:off x="159307" y="942993"/>
            <a:ext cx="2950548" cy="2800767"/>
          </a:xfrm>
          <a:prstGeom prst="rect">
            <a:avLst/>
          </a:prstGeom>
          <a:noFill/>
        </p:spPr>
        <p:txBody>
          <a:bodyPr wrap="square" rtlCol="0">
            <a:spAutoFit/>
          </a:bodyPr>
          <a:lstStyle/>
          <a:p>
            <a:r>
              <a:rPr lang="en-US" sz="1600" dirty="0"/>
              <a:t>This grid is similar to “Catalog Schedule” grid.</a:t>
            </a:r>
          </a:p>
          <a:p>
            <a:endParaRPr lang="en-US" sz="1600" dirty="0"/>
          </a:p>
          <a:p>
            <a:r>
              <a:rPr lang="en-US" sz="1600" dirty="0"/>
              <a:t>Schedules will be visible to customers based on their roles. Admin can see all the schedules whereas Vendors can see only their own schedules. Other customer roles cannot see product schedules but can see customer schedule for himself.</a:t>
            </a:r>
          </a:p>
        </p:txBody>
      </p:sp>
      <p:sp>
        <p:nvSpPr>
          <p:cNvPr id="6" name="Rectangle 5">
            <a:extLst>
              <a:ext uri="{FF2B5EF4-FFF2-40B4-BE49-F238E27FC236}">
                <a16:creationId xmlns:a16="http://schemas.microsoft.com/office/drawing/2014/main" id="{DD64F0E3-3AB5-4540-B3EA-25B834F8842A}"/>
              </a:ext>
            </a:extLst>
          </p:cNvPr>
          <p:cNvSpPr/>
          <p:nvPr/>
        </p:nvSpPr>
        <p:spPr>
          <a:xfrm>
            <a:off x="3274772" y="524769"/>
            <a:ext cx="8932218" cy="7650973"/>
          </a:xfrm>
          <a:prstGeom prst="rect">
            <a:avLst/>
          </a:prstGeom>
          <a:solidFill>
            <a:srgbClr val="EDF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51A7BE55-9E80-A840-9F1E-41B2AD9A8B26}"/>
              </a:ext>
            </a:extLst>
          </p:cNvPr>
          <p:cNvGrpSpPr/>
          <p:nvPr/>
        </p:nvGrpSpPr>
        <p:grpSpPr>
          <a:xfrm>
            <a:off x="3261425" y="3314212"/>
            <a:ext cx="8958912" cy="2743089"/>
            <a:chOff x="3242467" y="652024"/>
            <a:chExt cx="8958912" cy="2743089"/>
          </a:xfrm>
        </p:grpSpPr>
        <p:pic>
          <p:nvPicPr>
            <p:cNvPr id="60" name="Picture 59">
              <a:extLst>
                <a:ext uri="{FF2B5EF4-FFF2-40B4-BE49-F238E27FC236}">
                  <a16:creationId xmlns:a16="http://schemas.microsoft.com/office/drawing/2014/main" id="{1CA2AFFB-F78B-2B4D-8CB8-4130A2489597}"/>
                </a:ext>
              </a:extLst>
            </p:cNvPr>
            <p:cNvPicPr>
              <a:picLocks noChangeAspect="1"/>
            </p:cNvPicPr>
            <p:nvPr/>
          </p:nvPicPr>
          <p:blipFill rotWithShape="1">
            <a:blip r:embed="rId2"/>
            <a:srcRect t="19205" r="298"/>
            <a:stretch/>
          </p:blipFill>
          <p:spPr>
            <a:xfrm>
              <a:off x="3242467" y="652024"/>
              <a:ext cx="8958912" cy="2743089"/>
            </a:xfrm>
            <a:prstGeom prst="rect">
              <a:avLst/>
            </a:prstGeom>
          </p:spPr>
        </p:pic>
        <p:sp>
          <p:nvSpPr>
            <p:cNvPr id="61" name="Rectangle 60">
              <a:extLst>
                <a:ext uri="{FF2B5EF4-FFF2-40B4-BE49-F238E27FC236}">
                  <a16:creationId xmlns:a16="http://schemas.microsoft.com/office/drawing/2014/main" id="{ACCDE130-0EFA-A94A-9A61-012EEAB965E2}"/>
                </a:ext>
              </a:extLst>
            </p:cNvPr>
            <p:cNvSpPr/>
            <p:nvPr/>
          </p:nvSpPr>
          <p:spPr>
            <a:xfrm>
              <a:off x="3540882" y="1030957"/>
              <a:ext cx="1757304"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Customer 1 Name </a:t>
              </a:r>
            </a:p>
          </p:txBody>
        </p:sp>
        <p:sp>
          <p:nvSpPr>
            <p:cNvPr id="62" name="Rectangle 61">
              <a:extLst>
                <a:ext uri="{FF2B5EF4-FFF2-40B4-BE49-F238E27FC236}">
                  <a16:creationId xmlns:a16="http://schemas.microsoft.com/office/drawing/2014/main" id="{4E31ED9E-FD9C-454B-B9EA-00302BFA3283}"/>
                </a:ext>
              </a:extLst>
            </p:cNvPr>
            <p:cNvSpPr/>
            <p:nvPr/>
          </p:nvSpPr>
          <p:spPr>
            <a:xfrm>
              <a:off x="3526169" y="1398122"/>
              <a:ext cx="193303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Customer 2 Name</a:t>
              </a:r>
            </a:p>
          </p:txBody>
        </p:sp>
        <p:sp>
          <p:nvSpPr>
            <p:cNvPr id="63" name="Rectangle 62">
              <a:extLst>
                <a:ext uri="{FF2B5EF4-FFF2-40B4-BE49-F238E27FC236}">
                  <a16:creationId xmlns:a16="http://schemas.microsoft.com/office/drawing/2014/main" id="{995E1851-6FE8-F244-B3F2-42FFAF481F1A}"/>
                </a:ext>
              </a:extLst>
            </p:cNvPr>
            <p:cNvSpPr/>
            <p:nvPr/>
          </p:nvSpPr>
          <p:spPr>
            <a:xfrm>
              <a:off x="3540882" y="1753032"/>
              <a:ext cx="1757304"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Customer 3 Name</a:t>
              </a:r>
            </a:p>
          </p:txBody>
        </p:sp>
        <p:sp>
          <p:nvSpPr>
            <p:cNvPr id="64" name="Rectangle 63">
              <a:extLst>
                <a:ext uri="{FF2B5EF4-FFF2-40B4-BE49-F238E27FC236}">
                  <a16:creationId xmlns:a16="http://schemas.microsoft.com/office/drawing/2014/main" id="{0A8FE041-146F-4842-A95E-93747B90A725}"/>
                </a:ext>
              </a:extLst>
            </p:cNvPr>
            <p:cNvSpPr/>
            <p:nvPr/>
          </p:nvSpPr>
          <p:spPr>
            <a:xfrm>
              <a:off x="3540881" y="2516952"/>
              <a:ext cx="1918321"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Customer 4 Name</a:t>
              </a:r>
            </a:p>
          </p:txBody>
        </p:sp>
        <p:sp>
          <p:nvSpPr>
            <p:cNvPr id="65" name="Rectangle 64">
              <a:extLst>
                <a:ext uri="{FF2B5EF4-FFF2-40B4-BE49-F238E27FC236}">
                  <a16:creationId xmlns:a16="http://schemas.microsoft.com/office/drawing/2014/main" id="{E10DFD0C-4CC4-FC4C-A6E9-064DFB0D6EAC}"/>
                </a:ext>
              </a:extLst>
            </p:cNvPr>
            <p:cNvSpPr/>
            <p:nvPr/>
          </p:nvSpPr>
          <p:spPr>
            <a:xfrm>
              <a:off x="3540882" y="2110231"/>
              <a:ext cx="193303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Customer 4 Name</a:t>
              </a:r>
            </a:p>
          </p:txBody>
        </p:sp>
        <p:sp>
          <p:nvSpPr>
            <p:cNvPr id="66" name="Rectangle 65">
              <a:extLst>
                <a:ext uri="{FF2B5EF4-FFF2-40B4-BE49-F238E27FC236}">
                  <a16:creationId xmlns:a16="http://schemas.microsoft.com/office/drawing/2014/main" id="{C3886C26-2CC0-4542-94C6-38E198F86DFE}"/>
                </a:ext>
              </a:extLst>
            </p:cNvPr>
            <p:cNvSpPr/>
            <p:nvPr/>
          </p:nvSpPr>
          <p:spPr>
            <a:xfrm>
              <a:off x="5575670" y="709709"/>
              <a:ext cx="2126337" cy="276421"/>
            </a:xfrm>
            <a:prstGeom prst="rect">
              <a:avLst/>
            </a:prstGeom>
            <a:solidFill>
              <a:srgbClr val="F4F4F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Availability time</a:t>
              </a:r>
            </a:p>
          </p:txBody>
        </p:sp>
        <p:sp>
          <p:nvSpPr>
            <p:cNvPr id="67" name="Rectangle 66">
              <a:extLst>
                <a:ext uri="{FF2B5EF4-FFF2-40B4-BE49-F238E27FC236}">
                  <a16:creationId xmlns:a16="http://schemas.microsoft.com/office/drawing/2014/main" id="{0549480D-7BCD-784F-99D6-015DC18E193C}"/>
                </a:ext>
              </a:extLst>
            </p:cNvPr>
            <p:cNvSpPr/>
            <p:nvPr/>
          </p:nvSpPr>
          <p:spPr>
            <a:xfrm>
              <a:off x="8315455" y="709709"/>
              <a:ext cx="901775" cy="276421"/>
            </a:xfrm>
            <a:prstGeom prst="rect">
              <a:avLst/>
            </a:prstGeom>
            <a:solidFill>
              <a:srgbClr val="F4F4F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Published</a:t>
              </a:r>
            </a:p>
          </p:txBody>
        </p:sp>
        <p:sp>
          <p:nvSpPr>
            <p:cNvPr id="68" name="Rectangle 67">
              <a:extLst>
                <a:ext uri="{FF2B5EF4-FFF2-40B4-BE49-F238E27FC236}">
                  <a16:creationId xmlns:a16="http://schemas.microsoft.com/office/drawing/2014/main" id="{55F31999-280B-5C41-9F63-0B500C409006}"/>
                </a:ext>
              </a:extLst>
            </p:cNvPr>
            <p:cNvSpPr/>
            <p:nvPr/>
          </p:nvSpPr>
          <p:spPr>
            <a:xfrm>
              <a:off x="5572140" y="1017136"/>
              <a:ext cx="2591878" cy="3040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[8:00 AM to 12:00 PM; 7/8/2020 - 8/8/2020; All Days]</a:t>
              </a:r>
            </a:p>
          </p:txBody>
        </p:sp>
        <p:sp>
          <p:nvSpPr>
            <p:cNvPr id="69" name="Rectangle 68">
              <a:extLst>
                <a:ext uri="{FF2B5EF4-FFF2-40B4-BE49-F238E27FC236}">
                  <a16:creationId xmlns:a16="http://schemas.microsoft.com/office/drawing/2014/main" id="{E137003F-D167-C64E-AA9E-B18F605133F1}"/>
                </a:ext>
              </a:extLst>
            </p:cNvPr>
            <p:cNvSpPr/>
            <p:nvPr/>
          </p:nvSpPr>
          <p:spPr>
            <a:xfrm>
              <a:off x="5575670" y="1398122"/>
              <a:ext cx="261179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[10:00 AM to 1:00 PM; All Dates; Saturday, Sunday]</a:t>
              </a:r>
            </a:p>
          </p:txBody>
        </p:sp>
        <p:sp>
          <p:nvSpPr>
            <p:cNvPr id="70" name="Rectangle 69">
              <a:extLst>
                <a:ext uri="{FF2B5EF4-FFF2-40B4-BE49-F238E27FC236}">
                  <a16:creationId xmlns:a16="http://schemas.microsoft.com/office/drawing/2014/main" id="{6D1E3187-6EA3-7143-9DC3-B041C28234C9}"/>
                </a:ext>
              </a:extLst>
            </p:cNvPr>
            <p:cNvSpPr/>
            <p:nvPr/>
          </p:nvSpPr>
          <p:spPr>
            <a:xfrm>
              <a:off x="8315455" y="1030956"/>
              <a:ext cx="901775"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Checkbox</a:t>
              </a:r>
            </a:p>
          </p:txBody>
        </p:sp>
        <p:sp>
          <p:nvSpPr>
            <p:cNvPr id="71" name="Rectangle 70">
              <a:extLst>
                <a:ext uri="{FF2B5EF4-FFF2-40B4-BE49-F238E27FC236}">
                  <a16:creationId xmlns:a16="http://schemas.microsoft.com/office/drawing/2014/main" id="{41641876-0DE9-D74E-A1D9-9AAA3B7A7B09}"/>
                </a:ext>
              </a:extLst>
            </p:cNvPr>
            <p:cNvSpPr/>
            <p:nvPr/>
          </p:nvSpPr>
          <p:spPr>
            <a:xfrm>
              <a:off x="8319361" y="1399232"/>
              <a:ext cx="901775"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Checkbox</a:t>
              </a:r>
            </a:p>
          </p:txBody>
        </p:sp>
        <p:sp>
          <p:nvSpPr>
            <p:cNvPr id="72" name="Rectangle 71">
              <a:extLst>
                <a:ext uri="{FF2B5EF4-FFF2-40B4-BE49-F238E27FC236}">
                  <a16:creationId xmlns:a16="http://schemas.microsoft.com/office/drawing/2014/main" id="{F56F2919-7475-0746-A183-819E3D859E1E}"/>
                </a:ext>
              </a:extLst>
            </p:cNvPr>
            <p:cNvSpPr/>
            <p:nvPr/>
          </p:nvSpPr>
          <p:spPr>
            <a:xfrm>
              <a:off x="8315455" y="1788047"/>
              <a:ext cx="901775"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Checkbox</a:t>
              </a:r>
            </a:p>
          </p:txBody>
        </p:sp>
        <p:sp>
          <p:nvSpPr>
            <p:cNvPr id="73" name="Rectangle 72">
              <a:extLst>
                <a:ext uri="{FF2B5EF4-FFF2-40B4-BE49-F238E27FC236}">
                  <a16:creationId xmlns:a16="http://schemas.microsoft.com/office/drawing/2014/main" id="{F3D51782-3B93-5F4E-9CC5-D6ED82DC7BB4}"/>
                </a:ext>
              </a:extLst>
            </p:cNvPr>
            <p:cNvSpPr/>
            <p:nvPr/>
          </p:nvSpPr>
          <p:spPr>
            <a:xfrm>
              <a:off x="8315454" y="2138092"/>
              <a:ext cx="901775"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Checkbox</a:t>
              </a:r>
            </a:p>
          </p:txBody>
        </p:sp>
        <p:sp>
          <p:nvSpPr>
            <p:cNvPr id="74" name="Rectangle 73">
              <a:extLst>
                <a:ext uri="{FF2B5EF4-FFF2-40B4-BE49-F238E27FC236}">
                  <a16:creationId xmlns:a16="http://schemas.microsoft.com/office/drawing/2014/main" id="{5BE7D2EF-08D8-3A4E-B824-2342BB170FB5}"/>
                </a:ext>
              </a:extLst>
            </p:cNvPr>
            <p:cNvSpPr/>
            <p:nvPr/>
          </p:nvSpPr>
          <p:spPr>
            <a:xfrm>
              <a:off x="8319840" y="2493206"/>
              <a:ext cx="901775"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Checkbox</a:t>
              </a:r>
            </a:p>
          </p:txBody>
        </p:sp>
        <p:sp>
          <p:nvSpPr>
            <p:cNvPr id="75" name="Rectangle 74">
              <a:extLst>
                <a:ext uri="{FF2B5EF4-FFF2-40B4-BE49-F238E27FC236}">
                  <a16:creationId xmlns:a16="http://schemas.microsoft.com/office/drawing/2014/main" id="{3271EE8B-F157-AD47-8EB2-045081D92A5D}"/>
                </a:ext>
              </a:extLst>
            </p:cNvPr>
            <p:cNvSpPr/>
            <p:nvPr/>
          </p:nvSpPr>
          <p:spPr>
            <a:xfrm>
              <a:off x="5538346" y="1765287"/>
              <a:ext cx="274238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[1:00 PM to 4:00 PM; All Dates; All Days];</a:t>
              </a:r>
            </a:p>
            <a:p>
              <a:r>
                <a:rPr lang="en-US" sz="1000" dirty="0">
                  <a:solidFill>
                    <a:schemeClr val="tx1"/>
                  </a:solidFill>
                </a:rPr>
                <a:t>[6:00 PM to 10:00 PM; All Dates; Saturday, Sunday]</a:t>
              </a:r>
            </a:p>
          </p:txBody>
        </p:sp>
        <p:sp>
          <p:nvSpPr>
            <p:cNvPr id="76" name="Rectangle 75">
              <a:extLst>
                <a:ext uri="{FF2B5EF4-FFF2-40B4-BE49-F238E27FC236}">
                  <a16:creationId xmlns:a16="http://schemas.microsoft.com/office/drawing/2014/main" id="{FCE78551-2078-EC4D-9324-51D713E9A1A3}"/>
                </a:ext>
              </a:extLst>
            </p:cNvPr>
            <p:cNvSpPr/>
            <p:nvPr/>
          </p:nvSpPr>
          <p:spPr>
            <a:xfrm>
              <a:off x="5591814" y="2516952"/>
              <a:ext cx="261179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[6:00 PM to 11:00 PM; 3/1/2020 – 8/31/2020; Saturday, Sunday]</a:t>
              </a:r>
            </a:p>
          </p:txBody>
        </p:sp>
        <p:sp>
          <p:nvSpPr>
            <p:cNvPr id="77" name="Rectangle 76">
              <a:extLst>
                <a:ext uri="{FF2B5EF4-FFF2-40B4-BE49-F238E27FC236}">
                  <a16:creationId xmlns:a16="http://schemas.microsoft.com/office/drawing/2014/main" id="{9BED4145-90CE-4949-B38A-639E08D6C931}"/>
                </a:ext>
              </a:extLst>
            </p:cNvPr>
            <p:cNvSpPr/>
            <p:nvPr/>
          </p:nvSpPr>
          <p:spPr>
            <a:xfrm>
              <a:off x="5575670" y="2133678"/>
              <a:ext cx="261179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[11:00 AM to 10:00 PM; All Dates; All Days]</a:t>
              </a:r>
            </a:p>
          </p:txBody>
        </p:sp>
      </p:grpSp>
      <p:sp>
        <p:nvSpPr>
          <p:cNvPr id="78" name="Rectangle 77">
            <a:extLst>
              <a:ext uri="{FF2B5EF4-FFF2-40B4-BE49-F238E27FC236}">
                <a16:creationId xmlns:a16="http://schemas.microsoft.com/office/drawing/2014/main" id="{C8438DD2-8B66-694B-A92A-E89B2B08C433}"/>
              </a:ext>
            </a:extLst>
          </p:cNvPr>
          <p:cNvSpPr/>
          <p:nvPr/>
        </p:nvSpPr>
        <p:spPr>
          <a:xfrm>
            <a:off x="3377680" y="554749"/>
            <a:ext cx="8731770" cy="1030284"/>
          </a:xfrm>
          <a:prstGeom prst="rect">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530BD3B-BE40-1D4E-8062-F66E2A3062CC}"/>
              </a:ext>
            </a:extLst>
          </p:cNvPr>
          <p:cNvSpPr/>
          <p:nvPr/>
        </p:nvSpPr>
        <p:spPr>
          <a:xfrm>
            <a:off x="3506659" y="644407"/>
            <a:ext cx="1796020" cy="390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Catalog Schedule</a:t>
            </a:r>
          </a:p>
        </p:txBody>
      </p:sp>
      <p:sp>
        <p:nvSpPr>
          <p:cNvPr id="103" name="Rectangle 102">
            <a:extLst>
              <a:ext uri="{FF2B5EF4-FFF2-40B4-BE49-F238E27FC236}">
                <a16:creationId xmlns:a16="http://schemas.microsoft.com/office/drawing/2014/main" id="{F1FF0A0E-C99B-BA46-8BB4-D89C679D78F2}"/>
              </a:ext>
            </a:extLst>
          </p:cNvPr>
          <p:cNvSpPr/>
          <p:nvPr/>
        </p:nvSpPr>
        <p:spPr>
          <a:xfrm>
            <a:off x="5403294" y="651323"/>
            <a:ext cx="1632745" cy="3909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Customer Schedule</a:t>
            </a:r>
          </a:p>
        </p:txBody>
      </p:sp>
      <p:grpSp>
        <p:nvGrpSpPr>
          <p:cNvPr id="9" name="Group 8">
            <a:extLst>
              <a:ext uri="{FF2B5EF4-FFF2-40B4-BE49-F238E27FC236}">
                <a16:creationId xmlns:a16="http://schemas.microsoft.com/office/drawing/2014/main" id="{FF547ED0-5FA2-C742-9F35-310980542D5E}"/>
              </a:ext>
            </a:extLst>
          </p:cNvPr>
          <p:cNvGrpSpPr/>
          <p:nvPr/>
        </p:nvGrpSpPr>
        <p:grpSpPr>
          <a:xfrm>
            <a:off x="10785772" y="1223019"/>
            <a:ext cx="1122465" cy="246580"/>
            <a:chOff x="10787863" y="697471"/>
            <a:chExt cx="1122465" cy="246580"/>
          </a:xfrm>
        </p:grpSpPr>
        <p:pic>
          <p:nvPicPr>
            <p:cNvPr id="105" name="Picture 104">
              <a:extLst>
                <a:ext uri="{FF2B5EF4-FFF2-40B4-BE49-F238E27FC236}">
                  <a16:creationId xmlns:a16="http://schemas.microsoft.com/office/drawing/2014/main" id="{B457D372-FE11-014A-B92F-79DFD8917F81}"/>
                </a:ext>
              </a:extLst>
            </p:cNvPr>
            <p:cNvPicPr>
              <a:picLocks noChangeAspect="1"/>
            </p:cNvPicPr>
            <p:nvPr/>
          </p:nvPicPr>
          <p:blipFill rotWithShape="1">
            <a:blip r:embed="rId2"/>
            <a:srcRect l="85588" t="4916" r="1883" b="87820"/>
            <a:stretch/>
          </p:blipFill>
          <p:spPr>
            <a:xfrm>
              <a:off x="10787863" y="697471"/>
              <a:ext cx="1122465" cy="246580"/>
            </a:xfrm>
            <a:prstGeom prst="rect">
              <a:avLst/>
            </a:prstGeom>
          </p:spPr>
        </p:pic>
        <p:sp>
          <p:nvSpPr>
            <p:cNvPr id="106" name="Rectangle 105">
              <a:extLst>
                <a:ext uri="{FF2B5EF4-FFF2-40B4-BE49-F238E27FC236}">
                  <a16:creationId xmlns:a16="http://schemas.microsoft.com/office/drawing/2014/main" id="{EC8073F7-0420-854D-B760-07CC915DC317}"/>
                </a:ext>
              </a:extLst>
            </p:cNvPr>
            <p:cNvSpPr/>
            <p:nvPr/>
          </p:nvSpPr>
          <p:spPr>
            <a:xfrm>
              <a:off x="11411184" y="749247"/>
              <a:ext cx="481401" cy="162558"/>
            </a:xfrm>
            <a:prstGeom prst="rect">
              <a:avLst/>
            </a:prstGeom>
            <a:solidFill>
              <a:srgbClr val="0073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bg1"/>
                  </a:solidFill>
                </a:rPr>
                <a:t>schedule</a:t>
              </a:r>
            </a:p>
          </p:txBody>
        </p:sp>
      </p:grpSp>
      <p:grpSp>
        <p:nvGrpSpPr>
          <p:cNvPr id="3" name="Group 2">
            <a:extLst>
              <a:ext uri="{FF2B5EF4-FFF2-40B4-BE49-F238E27FC236}">
                <a16:creationId xmlns:a16="http://schemas.microsoft.com/office/drawing/2014/main" id="{9850DEB0-8448-FC4D-9533-7CE0B3D326DB}"/>
              </a:ext>
            </a:extLst>
          </p:cNvPr>
          <p:cNvGrpSpPr/>
          <p:nvPr/>
        </p:nvGrpSpPr>
        <p:grpSpPr>
          <a:xfrm>
            <a:off x="3340783" y="1518224"/>
            <a:ext cx="8879554" cy="1816303"/>
            <a:chOff x="3340783" y="1518224"/>
            <a:chExt cx="8879554" cy="1816303"/>
          </a:xfrm>
        </p:grpSpPr>
        <p:pic>
          <p:nvPicPr>
            <p:cNvPr id="33" name="Picture 32">
              <a:extLst>
                <a:ext uri="{FF2B5EF4-FFF2-40B4-BE49-F238E27FC236}">
                  <a16:creationId xmlns:a16="http://schemas.microsoft.com/office/drawing/2014/main" id="{7059E839-9C4B-AA4B-B814-63A88387CAD5}"/>
                </a:ext>
              </a:extLst>
            </p:cNvPr>
            <p:cNvPicPr>
              <a:picLocks noChangeAspect="1"/>
            </p:cNvPicPr>
            <p:nvPr/>
          </p:nvPicPr>
          <p:blipFill rotWithShape="1">
            <a:blip r:embed="rId3"/>
            <a:srcRect l="839" t="6971" r="1090" b="57669"/>
            <a:stretch/>
          </p:blipFill>
          <p:spPr>
            <a:xfrm>
              <a:off x="3340783" y="1518224"/>
              <a:ext cx="8879554" cy="1816303"/>
            </a:xfrm>
            <a:prstGeom prst="rect">
              <a:avLst/>
            </a:prstGeom>
          </p:spPr>
        </p:pic>
        <p:grpSp>
          <p:nvGrpSpPr>
            <p:cNvPr id="2" name="Group 1">
              <a:extLst>
                <a:ext uri="{FF2B5EF4-FFF2-40B4-BE49-F238E27FC236}">
                  <a16:creationId xmlns:a16="http://schemas.microsoft.com/office/drawing/2014/main" id="{8B81574E-015D-6E41-8834-6B3B5D092DCB}"/>
                </a:ext>
              </a:extLst>
            </p:cNvPr>
            <p:cNvGrpSpPr/>
            <p:nvPr/>
          </p:nvGrpSpPr>
          <p:grpSpPr>
            <a:xfrm>
              <a:off x="4404669" y="1663668"/>
              <a:ext cx="7704781" cy="1182698"/>
              <a:chOff x="4404669" y="1663668"/>
              <a:chExt cx="7704781" cy="1182698"/>
            </a:xfrm>
          </p:grpSpPr>
          <p:sp>
            <p:nvSpPr>
              <p:cNvPr id="34" name="Rectangle 33">
                <a:extLst>
                  <a:ext uri="{FF2B5EF4-FFF2-40B4-BE49-F238E27FC236}">
                    <a16:creationId xmlns:a16="http://schemas.microsoft.com/office/drawing/2014/main" id="{CDB016B5-FE3D-264B-A4BA-E3DCD0227659}"/>
                  </a:ext>
                </a:extLst>
              </p:cNvPr>
              <p:cNvSpPr/>
              <p:nvPr/>
            </p:nvSpPr>
            <p:spPr>
              <a:xfrm>
                <a:off x="4404669" y="1663668"/>
                <a:ext cx="3364218" cy="69976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D6C59D7-95DB-D145-93F2-4100F7E07F4D}"/>
                  </a:ext>
                </a:extLst>
              </p:cNvPr>
              <p:cNvSpPr/>
              <p:nvPr/>
            </p:nvSpPr>
            <p:spPr>
              <a:xfrm>
                <a:off x="8745232" y="1906136"/>
                <a:ext cx="3364218" cy="22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6BF21802-FFB5-9F47-8EDB-D748D208ECE8}"/>
                  </a:ext>
                </a:extLst>
              </p:cNvPr>
              <p:cNvSpPr/>
              <p:nvPr/>
            </p:nvSpPr>
            <p:spPr>
              <a:xfrm>
                <a:off x="8321066" y="2392168"/>
                <a:ext cx="3788384" cy="4541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24856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a:blip r:embed="rId3"/>
          <a:stretch>
            <a:fillRect/>
          </a:stretch>
        </p:blipFill>
        <p:spPr>
          <a:xfrm>
            <a:off x="3237875" y="1"/>
            <a:ext cx="8954125" cy="5709767"/>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593719" y="124960"/>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0EFB74AF-ECDC-204B-AA8B-5BC36C1BFBE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196311" y="5601123"/>
            <a:ext cx="8995689" cy="7169480"/>
          </a:xfrm>
          <a:prstGeom prst="rect">
            <a:avLst/>
          </a:prstGeom>
        </p:spPr>
      </p:pic>
      <p:sp>
        <p:nvSpPr>
          <p:cNvPr id="45" name="Rectangle 44">
            <a:extLst>
              <a:ext uri="{FF2B5EF4-FFF2-40B4-BE49-F238E27FC236}">
                <a16:creationId xmlns:a16="http://schemas.microsoft.com/office/drawing/2014/main" id="{365818B2-FF5C-834C-ABC5-6A236CE6AB5D}"/>
              </a:ext>
            </a:extLst>
          </p:cNvPr>
          <p:cNvSpPr/>
          <p:nvPr/>
        </p:nvSpPr>
        <p:spPr>
          <a:xfrm>
            <a:off x="0" y="-1"/>
            <a:ext cx="3237875" cy="1277060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7" name="Rectangle 46">
            <a:extLst>
              <a:ext uri="{FF2B5EF4-FFF2-40B4-BE49-F238E27FC236}">
                <a16:creationId xmlns:a16="http://schemas.microsoft.com/office/drawing/2014/main" id="{64697DEC-0E65-3141-B82A-F61393B86DE3}"/>
              </a:ext>
            </a:extLst>
          </p:cNvPr>
          <p:cNvSpPr/>
          <p:nvPr/>
        </p:nvSpPr>
        <p:spPr>
          <a:xfrm>
            <a:off x="3522517" y="1659987"/>
            <a:ext cx="8406246" cy="9948244"/>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a:extLst>
              <a:ext uri="{FF2B5EF4-FFF2-40B4-BE49-F238E27FC236}">
                <a16:creationId xmlns:a16="http://schemas.microsoft.com/office/drawing/2014/main" id="{17DF2D79-9154-AD45-ABB1-80AAFFE717BB}"/>
              </a:ext>
            </a:extLst>
          </p:cNvPr>
          <p:cNvSpPr/>
          <p:nvPr/>
        </p:nvSpPr>
        <p:spPr>
          <a:xfrm>
            <a:off x="4760419" y="1761034"/>
            <a:ext cx="769627"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Name:</a:t>
            </a:r>
          </a:p>
        </p:txBody>
      </p:sp>
      <p:sp>
        <p:nvSpPr>
          <p:cNvPr id="53" name="Rectangle 52">
            <a:extLst>
              <a:ext uri="{FF2B5EF4-FFF2-40B4-BE49-F238E27FC236}">
                <a16:creationId xmlns:a16="http://schemas.microsoft.com/office/drawing/2014/main" id="{6F470866-7AC3-8F42-ACAF-854FDCA8BB6E}"/>
              </a:ext>
            </a:extLst>
          </p:cNvPr>
          <p:cNvSpPr/>
          <p:nvPr/>
        </p:nvSpPr>
        <p:spPr>
          <a:xfrm>
            <a:off x="5569167" y="1761032"/>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name of scheduler</a:t>
            </a:r>
          </a:p>
        </p:txBody>
      </p:sp>
      <p:sp>
        <p:nvSpPr>
          <p:cNvPr id="54" name="Rectangle 53">
            <a:extLst>
              <a:ext uri="{FF2B5EF4-FFF2-40B4-BE49-F238E27FC236}">
                <a16:creationId xmlns:a16="http://schemas.microsoft.com/office/drawing/2014/main" id="{9B66D7AB-253E-E946-8332-723AF5870F4B}"/>
              </a:ext>
            </a:extLst>
          </p:cNvPr>
          <p:cNvSpPr/>
          <p:nvPr/>
        </p:nvSpPr>
        <p:spPr>
          <a:xfrm>
            <a:off x="3609474" y="2231891"/>
            <a:ext cx="1920572"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stores:</a:t>
            </a:r>
          </a:p>
        </p:txBody>
      </p:sp>
      <p:sp>
        <p:nvSpPr>
          <p:cNvPr id="57" name="Rectangle 56">
            <a:extLst>
              <a:ext uri="{FF2B5EF4-FFF2-40B4-BE49-F238E27FC236}">
                <a16:creationId xmlns:a16="http://schemas.microsoft.com/office/drawing/2014/main" id="{096F13FD-2163-E34F-B9E6-25989B486D6A}"/>
              </a:ext>
            </a:extLst>
          </p:cNvPr>
          <p:cNvSpPr/>
          <p:nvPr/>
        </p:nvSpPr>
        <p:spPr>
          <a:xfrm>
            <a:off x="5569167" y="2242159"/>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66" name="Rectangle 65">
            <a:extLst>
              <a:ext uri="{FF2B5EF4-FFF2-40B4-BE49-F238E27FC236}">
                <a16:creationId xmlns:a16="http://schemas.microsoft.com/office/drawing/2014/main" id="{F5597AF0-5DD8-C046-A487-FD50619F2BCC}"/>
              </a:ext>
            </a:extLst>
          </p:cNvPr>
          <p:cNvSpPr/>
          <p:nvPr/>
        </p:nvSpPr>
        <p:spPr>
          <a:xfrm>
            <a:off x="3908604" y="3550000"/>
            <a:ext cx="7865968" cy="7142881"/>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4B7AAC6-855E-064F-9AEE-2893C654E062}"/>
              </a:ext>
            </a:extLst>
          </p:cNvPr>
          <p:cNvSpPr/>
          <p:nvPr/>
        </p:nvSpPr>
        <p:spPr>
          <a:xfrm>
            <a:off x="10183130" y="3052716"/>
            <a:ext cx="1553550" cy="423948"/>
          </a:xfrm>
          <a:prstGeom prst="rect">
            <a:avLst/>
          </a:prstGeom>
          <a:solidFill>
            <a:srgbClr val="FF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Remove</a:t>
            </a:r>
            <a:endParaRPr lang="en-US" sz="2800" b="1" dirty="0">
              <a:solidFill>
                <a:schemeClr val="bg1"/>
              </a:solidFill>
            </a:endParaRPr>
          </a:p>
        </p:txBody>
      </p:sp>
      <p:sp>
        <p:nvSpPr>
          <p:cNvPr id="51" name="Rectangle 50">
            <a:extLst>
              <a:ext uri="{FF2B5EF4-FFF2-40B4-BE49-F238E27FC236}">
                <a16:creationId xmlns:a16="http://schemas.microsoft.com/office/drawing/2014/main" id="{B6484380-06B2-594E-938E-EBD6EE2F2347}"/>
              </a:ext>
            </a:extLst>
          </p:cNvPr>
          <p:cNvSpPr/>
          <p:nvPr/>
        </p:nvSpPr>
        <p:spPr>
          <a:xfrm>
            <a:off x="4181617" y="3674552"/>
            <a:ext cx="1803879"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Dates:</a:t>
            </a:r>
          </a:p>
        </p:txBody>
      </p:sp>
      <p:sp>
        <p:nvSpPr>
          <p:cNvPr id="40" name="Rectangle 39">
            <a:extLst>
              <a:ext uri="{FF2B5EF4-FFF2-40B4-BE49-F238E27FC236}">
                <a16:creationId xmlns:a16="http://schemas.microsoft.com/office/drawing/2014/main" id="{40A15F7D-B0BA-734F-9F2F-E1A4EF5692C1}"/>
              </a:ext>
            </a:extLst>
          </p:cNvPr>
          <p:cNvSpPr/>
          <p:nvPr/>
        </p:nvSpPr>
        <p:spPr>
          <a:xfrm>
            <a:off x="3971972" y="4139671"/>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Start date:</a:t>
            </a:r>
          </a:p>
        </p:txBody>
      </p:sp>
      <p:sp>
        <p:nvSpPr>
          <p:cNvPr id="41" name="Rectangle 40">
            <a:extLst>
              <a:ext uri="{FF2B5EF4-FFF2-40B4-BE49-F238E27FC236}">
                <a16:creationId xmlns:a16="http://schemas.microsoft.com/office/drawing/2014/main" id="{07113943-4A54-0A46-9D1D-5429FF60090A}"/>
              </a:ext>
            </a:extLst>
          </p:cNvPr>
          <p:cNvSpPr/>
          <p:nvPr/>
        </p:nvSpPr>
        <p:spPr>
          <a:xfrm>
            <a:off x="7508081" y="4135607"/>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End date:</a:t>
            </a:r>
          </a:p>
        </p:txBody>
      </p:sp>
      <p:pic>
        <p:nvPicPr>
          <p:cNvPr id="42" name="Picture 41">
            <a:extLst>
              <a:ext uri="{FF2B5EF4-FFF2-40B4-BE49-F238E27FC236}">
                <a16:creationId xmlns:a16="http://schemas.microsoft.com/office/drawing/2014/main" id="{E89F2AB4-6188-554F-8D14-C36C50B1CADA}"/>
              </a:ext>
            </a:extLst>
          </p:cNvPr>
          <p:cNvPicPr>
            <a:picLocks noChangeAspect="1"/>
          </p:cNvPicPr>
          <p:nvPr/>
        </p:nvPicPr>
        <p:blipFill>
          <a:blip r:embed="rId5"/>
          <a:stretch>
            <a:fillRect/>
          </a:stretch>
        </p:blipFill>
        <p:spPr>
          <a:xfrm>
            <a:off x="3983271" y="4512310"/>
            <a:ext cx="3284505" cy="444997"/>
          </a:xfrm>
          <a:prstGeom prst="rect">
            <a:avLst/>
          </a:prstGeom>
        </p:spPr>
      </p:pic>
      <p:pic>
        <p:nvPicPr>
          <p:cNvPr id="43" name="Picture 42">
            <a:extLst>
              <a:ext uri="{FF2B5EF4-FFF2-40B4-BE49-F238E27FC236}">
                <a16:creationId xmlns:a16="http://schemas.microsoft.com/office/drawing/2014/main" id="{6B03AA71-F919-3549-9ED5-CE36F02C53DA}"/>
              </a:ext>
            </a:extLst>
          </p:cNvPr>
          <p:cNvPicPr>
            <a:picLocks noChangeAspect="1"/>
          </p:cNvPicPr>
          <p:nvPr/>
        </p:nvPicPr>
        <p:blipFill>
          <a:blip r:embed="rId5"/>
          <a:stretch>
            <a:fillRect/>
          </a:stretch>
        </p:blipFill>
        <p:spPr>
          <a:xfrm>
            <a:off x="7516500" y="4524976"/>
            <a:ext cx="3295804" cy="446528"/>
          </a:xfrm>
          <a:prstGeom prst="rect">
            <a:avLst/>
          </a:prstGeom>
        </p:spPr>
      </p:pic>
      <p:pic>
        <p:nvPicPr>
          <p:cNvPr id="68" name="Picture 67">
            <a:extLst>
              <a:ext uri="{FF2B5EF4-FFF2-40B4-BE49-F238E27FC236}">
                <a16:creationId xmlns:a16="http://schemas.microsoft.com/office/drawing/2014/main" id="{D54B1664-8325-9E4D-A40E-BA1A709D69B7}"/>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610732" y="2281498"/>
            <a:ext cx="1533959" cy="274097"/>
          </a:xfrm>
          <a:prstGeom prst="rect">
            <a:avLst/>
          </a:prstGeom>
        </p:spPr>
      </p:pic>
      <p:sp>
        <p:nvSpPr>
          <p:cNvPr id="69" name="Rectangle 68">
            <a:extLst>
              <a:ext uri="{FF2B5EF4-FFF2-40B4-BE49-F238E27FC236}">
                <a16:creationId xmlns:a16="http://schemas.microsoft.com/office/drawing/2014/main" id="{4DCDFED1-0B51-6B4D-9C78-4F54866F5853}"/>
              </a:ext>
            </a:extLst>
          </p:cNvPr>
          <p:cNvSpPr/>
          <p:nvPr/>
        </p:nvSpPr>
        <p:spPr>
          <a:xfrm>
            <a:off x="5662867" y="2323569"/>
            <a:ext cx="447112"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Store1</a:t>
            </a:r>
          </a:p>
        </p:txBody>
      </p:sp>
      <p:sp>
        <p:nvSpPr>
          <p:cNvPr id="70" name="Rectangle 69">
            <a:extLst>
              <a:ext uri="{FF2B5EF4-FFF2-40B4-BE49-F238E27FC236}">
                <a16:creationId xmlns:a16="http://schemas.microsoft.com/office/drawing/2014/main" id="{464A35FC-9060-C54F-B29E-DD467F967FA7}"/>
              </a:ext>
            </a:extLst>
          </p:cNvPr>
          <p:cNvSpPr/>
          <p:nvPr/>
        </p:nvSpPr>
        <p:spPr>
          <a:xfrm>
            <a:off x="6308921" y="2320622"/>
            <a:ext cx="678613"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Store2</a:t>
            </a:r>
          </a:p>
        </p:txBody>
      </p:sp>
      <p:pic>
        <p:nvPicPr>
          <p:cNvPr id="72" name="Picture 71">
            <a:extLst>
              <a:ext uri="{FF2B5EF4-FFF2-40B4-BE49-F238E27FC236}">
                <a16:creationId xmlns:a16="http://schemas.microsoft.com/office/drawing/2014/main" id="{D719BD11-1342-9549-B94D-1BDF03C44229}"/>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3311525" y="784431"/>
            <a:ext cx="8830117" cy="508639"/>
          </a:xfrm>
          <a:prstGeom prst="rect">
            <a:avLst/>
          </a:prstGeom>
        </p:spPr>
      </p:pic>
      <p:sp>
        <p:nvSpPr>
          <p:cNvPr id="76" name="Rectangle 75">
            <a:extLst>
              <a:ext uri="{FF2B5EF4-FFF2-40B4-BE49-F238E27FC236}">
                <a16:creationId xmlns:a16="http://schemas.microsoft.com/office/drawing/2014/main" id="{A9887CC8-017E-7149-B5DA-4A07662369A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81202C0-E3E1-D846-9494-C416B954FB8E}"/>
              </a:ext>
            </a:extLst>
          </p:cNvPr>
          <p:cNvSpPr txBox="1"/>
          <p:nvPr/>
        </p:nvSpPr>
        <p:spPr>
          <a:xfrm>
            <a:off x="3345163" y="918777"/>
            <a:ext cx="981805"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Settings</a:t>
            </a:r>
          </a:p>
        </p:txBody>
      </p:sp>
      <p:sp>
        <p:nvSpPr>
          <p:cNvPr id="97" name="Rectangle 96">
            <a:extLst>
              <a:ext uri="{FF2B5EF4-FFF2-40B4-BE49-F238E27FC236}">
                <a16:creationId xmlns:a16="http://schemas.microsoft.com/office/drawing/2014/main" id="{992613EC-D92B-0E4D-8433-C55216097A26}"/>
              </a:ext>
            </a:extLst>
          </p:cNvPr>
          <p:cNvSpPr/>
          <p:nvPr/>
        </p:nvSpPr>
        <p:spPr>
          <a:xfrm>
            <a:off x="3827505" y="11032614"/>
            <a:ext cx="2362136" cy="423948"/>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Add More</a:t>
            </a:r>
          </a:p>
        </p:txBody>
      </p:sp>
      <p:sp>
        <p:nvSpPr>
          <p:cNvPr id="2" name="TextBox 1">
            <a:extLst>
              <a:ext uri="{FF2B5EF4-FFF2-40B4-BE49-F238E27FC236}">
                <a16:creationId xmlns:a16="http://schemas.microsoft.com/office/drawing/2014/main" id="{278567A2-1A86-5545-96A5-80F489D2BEAA}"/>
              </a:ext>
            </a:extLst>
          </p:cNvPr>
          <p:cNvSpPr txBox="1"/>
          <p:nvPr/>
        </p:nvSpPr>
        <p:spPr>
          <a:xfrm>
            <a:off x="3247255" y="22578"/>
            <a:ext cx="2278188" cy="307777"/>
          </a:xfrm>
          <a:prstGeom prst="rect">
            <a:avLst/>
          </a:prstGeom>
          <a:solidFill>
            <a:srgbClr val="EDF0F7"/>
          </a:solidFill>
        </p:spPr>
        <p:txBody>
          <a:bodyPr wrap="none" rtlCol="0">
            <a:spAutoFit/>
          </a:bodyPr>
          <a:lstStyle/>
          <a:p>
            <a:r>
              <a:rPr lang="en-US" sz="1400" dirty="0"/>
              <a:t>Add new Customer Schedule</a:t>
            </a:r>
          </a:p>
        </p:txBody>
      </p:sp>
      <p:pic>
        <p:nvPicPr>
          <p:cNvPr id="4" name="Picture 3">
            <a:extLst>
              <a:ext uri="{FF2B5EF4-FFF2-40B4-BE49-F238E27FC236}">
                <a16:creationId xmlns:a16="http://schemas.microsoft.com/office/drawing/2014/main" id="{473DF6E1-162C-2643-AC5E-568566FF6CF7}"/>
              </a:ext>
            </a:extLst>
          </p:cNvPr>
          <p:cNvPicPr>
            <a:picLocks noChangeAspect="1"/>
          </p:cNvPicPr>
          <p:nvPr/>
        </p:nvPicPr>
        <p:blipFill>
          <a:blip r:embed="rId8"/>
          <a:stretch>
            <a:fillRect/>
          </a:stretch>
        </p:blipFill>
        <p:spPr>
          <a:xfrm>
            <a:off x="5393646" y="46857"/>
            <a:ext cx="1333500" cy="279400"/>
          </a:xfrm>
          <a:prstGeom prst="rect">
            <a:avLst/>
          </a:prstGeom>
        </p:spPr>
      </p:pic>
      <p:sp>
        <p:nvSpPr>
          <p:cNvPr id="5" name="Rectangle 4">
            <a:extLst>
              <a:ext uri="{FF2B5EF4-FFF2-40B4-BE49-F238E27FC236}">
                <a16:creationId xmlns:a16="http://schemas.microsoft.com/office/drawing/2014/main" id="{B72E0195-2082-C94F-8114-AFBEB1CB08B2}"/>
              </a:ext>
            </a:extLst>
          </p:cNvPr>
          <p:cNvSpPr/>
          <p:nvPr/>
        </p:nvSpPr>
        <p:spPr>
          <a:xfrm>
            <a:off x="3828080" y="2989651"/>
            <a:ext cx="8008484" cy="7891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AEF099B-7E3B-2142-B3D5-F981EE725C46}"/>
              </a:ext>
            </a:extLst>
          </p:cNvPr>
          <p:cNvSpPr/>
          <p:nvPr/>
        </p:nvSpPr>
        <p:spPr>
          <a:xfrm>
            <a:off x="4141690" y="892800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1" name="Rectangle 60">
            <a:extLst>
              <a:ext uri="{FF2B5EF4-FFF2-40B4-BE49-F238E27FC236}">
                <a16:creationId xmlns:a16="http://schemas.microsoft.com/office/drawing/2014/main" id="{BDFB3E9B-75B3-E048-8D8C-946C964F5395}"/>
              </a:ext>
            </a:extLst>
          </p:cNvPr>
          <p:cNvSpPr/>
          <p:nvPr/>
        </p:nvSpPr>
        <p:spPr>
          <a:xfrm>
            <a:off x="4691976" y="8928000"/>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Friday</a:t>
            </a:r>
          </a:p>
        </p:txBody>
      </p:sp>
      <p:sp>
        <p:nvSpPr>
          <p:cNvPr id="63" name="Rectangle 62">
            <a:extLst>
              <a:ext uri="{FF2B5EF4-FFF2-40B4-BE49-F238E27FC236}">
                <a16:creationId xmlns:a16="http://schemas.microsoft.com/office/drawing/2014/main" id="{A97E91B9-FA08-6144-8C09-7A1D228DB101}"/>
              </a:ext>
            </a:extLst>
          </p:cNvPr>
          <p:cNvSpPr/>
          <p:nvPr/>
        </p:nvSpPr>
        <p:spPr>
          <a:xfrm>
            <a:off x="4141690" y="83281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4" name="Rectangle 63">
            <a:extLst>
              <a:ext uri="{FF2B5EF4-FFF2-40B4-BE49-F238E27FC236}">
                <a16:creationId xmlns:a16="http://schemas.microsoft.com/office/drawing/2014/main" id="{1957B3F3-BDC6-5F40-B0D8-BCE4EDC1C5EB}"/>
              </a:ext>
            </a:extLst>
          </p:cNvPr>
          <p:cNvSpPr/>
          <p:nvPr/>
        </p:nvSpPr>
        <p:spPr>
          <a:xfrm>
            <a:off x="4691976" y="8328111"/>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Thursday</a:t>
            </a:r>
          </a:p>
        </p:txBody>
      </p:sp>
      <p:sp>
        <p:nvSpPr>
          <p:cNvPr id="65" name="Rectangle 64">
            <a:extLst>
              <a:ext uri="{FF2B5EF4-FFF2-40B4-BE49-F238E27FC236}">
                <a16:creationId xmlns:a16="http://schemas.microsoft.com/office/drawing/2014/main" id="{A5E82D83-6EC6-BC4B-9BFA-BFAC9266389A}"/>
              </a:ext>
            </a:extLst>
          </p:cNvPr>
          <p:cNvSpPr/>
          <p:nvPr/>
        </p:nvSpPr>
        <p:spPr>
          <a:xfrm>
            <a:off x="4127971" y="952530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7" name="Rectangle 66">
            <a:extLst>
              <a:ext uri="{FF2B5EF4-FFF2-40B4-BE49-F238E27FC236}">
                <a16:creationId xmlns:a16="http://schemas.microsoft.com/office/drawing/2014/main" id="{B85FD6C2-DB76-5643-89EC-9898EE2037A5}"/>
              </a:ext>
            </a:extLst>
          </p:cNvPr>
          <p:cNvSpPr/>
          <p:nvPr/>
        </p:nvSpPr>
        <p:spPr>
          <a:xfrm>
            <a:off x="4691976" y="952530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Saturday</a:t>
            </a:r>
          </a:p>
        </p:txBody>
      </p:sp>
      <p:sp>
        <p:nvSpPr>
          <p:cNvPr id="73" name="Rectangle 72">
            <a:extLst>
              <a:ext uri="{FF2B5EF4-FFF2-40B4-BE49-F238E27FC236}">
                <a16:creationId xmlns:a16="http://schemas.microsoft.com/office/drawing/2014/main" id="{5ACE9EDB-BA5A-9248-8E97-1D4FBD1AF6FA}"/>
              </a:ext>
            </a:extLst>
          </p:cNvPr>
          <p:cNvSpPr/>
          <p:nvPr/>
        </p:nvSpPr>
        <p:spPr>
          <a:xfrm>
            <a:off x="4012263" y="5749656"/>
            <a:ext cx="7384459" cy="1241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4" name="Rectangle 73">
            <a:extLst>
              <a:ext uri="{FF2B5EF4-FFF2-40B4-BE49-F238E27FC236}">
                <a16:creationId xmlns:a16="http://schemas.microsoft.com/office/drawing/2014/main" id="{2196651E-50CA-804D-A00A-57676504A08B}"/>
              </a:ext>
            </a:extLst>
          </p:cNvPr>
          <p:cNvSpPr/>
          <p:nvPr/>
        </p:nvSpPr>
        <p:spPr>
          <a:xfrm>
            <a:off x="4141690" y="5852429"/>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5" name="Rectangle 74">
            <a:extLst>
              <a:ext uri="{FF2B5EF4-FFF2-40B4-BE49-F238E27FC236}">
                <a16:creationId xmlns:a16="http://schemas.microsoft.com/office/drawing/2014/main" id="{15B78C40-517A-6848-AE24-30D6AB2D45AF}"/>
              </a:ext>
            </a:extLst>
          </p:cNvPr>
          <p:cNvSpPr/>
          <p:nvPr/>
        </p:nvSpPr>
        <p:spPr>
          <a:xfrm>
            <a:off x="4691976" y="585242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Monday</a:t>
            </a:r>
          </a:p>
        </p:txBody>
      </p:sp>
      <p:sp>
        <p:nvSpPr>
          <p:cNvPr id="78" name="Rectangle 77">
            <a:extLst>
              <a:ext uri="{FF2B5EF4-FFF2-40B4-BE49-F238E27FC236}">
                <a16:creationId xmlns:a16="http://schemas.microsoft.com/office/drawing/2014/main" id="{C146FD51-ECD9-F540-AE69-F50294B4C99F}"/>
              </a:ext>
            </a:extLst>
          </p:cNvPr>
          <p:cNvSpPr/>
          <p:nvPr/>
        </p:nvSpPr>
        <p:spPr>
          <a:xfrm>
            <a:off x="8656537" y="5826461"/>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12:35 PM</a:t>
            </a:r>
          </a:p>
        </p:txBody>
      </p:sp>
      <p:sp>
        <p:nvSpPr>
          <p:cNvPr id="79" name="Rectangle 78">
            <a:extLst>
              <a:ext uri="{FF2B5EF4-FFF2-40B4-BE49-F238E27FC236}">
                <a16:creationId xmlns:a16="http://schemas.microsoft.com/office/drawing/2014/main" id="{C32F1576-C632-0B4E-8813-D401EA28CCA7}"/>
              </a:ext>
            </a:extLst>
          </p:cNvPr>
          <p:cNvSpPr/>
          <p:nvPr/>
        </p:nvSpPr>
        <p:spPr>
          <a:xfrm>
            <a:off x="7026887" y="5826461"/>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9:00 AM</a:t>
            </a:r>
          </a:p>
        </p:txBody>
      </p:sp>
      <p:sp>
        <p:nvSpPr>
          <p:cNvPr id="80" name="Rectangle 79">
            <a:extLst>
              <a:ext uri="{FF2B5EF4-FFF2-40B4-BE49-F238E27FC236}">
                <a16:creationId xmlns:a16="http://schemas.microsoft.com/office/drawing/2014/main" id="{2DE30C73-21B3-9D49-AA2B-C2672384CF9F}"/>
              </a:ext>
            </a:extLst>
          </p:cNvPr>
          <p:cNvSpPr/>
          <p:nvPr/>
        </p:nvSpPr>
        <p:spPr>
          <a:xfrm>
            <a:off x="8233920" y="5826461"/>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86" name="Rectangle 85">
            <a:extLst>
              <a:ext uri="{FF2B5EF4-FFF2-40B4-BE49-F238E27FC236}">
                <a16:creationId xmlns:a16="http://schemas.microsoft.com/office/drawing/2014/main" id="{11EBA347-0C53-C643-859C-AB4C860710BA}"/>
              </a:ext>
            </a:extLst>
          </p:cNvPr>
          <p:cNvSpPr/>
          <p:nvPr/>
        </p:nvSpPr>
        <p:spPr>
          <a:xfrm>
            <a:off x="10100486" y="582646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7" name="Rectangle 86">
            <a:extLst>
              <a:ext uri="{FF2B5EF4-FFF2-40B4-BE49-F238E27FC236}">
                <a16:creationId xmlns:a16="http://schemas.microsoft.com/office/drawing/2014/main" id="{1B9D535D-F2BA-2F45-82BE-F15B8E713661}"/>
              </a:ext>
            </a:extLst>
          </p:cNvPr>
          <p:cNvSpPr/>
          <p:nvPr/>
        </p:nvSpPr>
        <p:spPr>
          <a:xfrm>
            <a:off x="10771571" y="582646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9" name="Rectangle 88">
            <a:extLst>
              <a:ext uri="{FF2B5EF4-FFF2-40B4-BE49-F238E27FC236}">
                <a16:creationId xmlns:a16="http://schemas.microsoft.com/office/drawing/2014/main" id="{676D087F-3562-C844-ACA1-5662ADF300BF}"/>
              </a:ext>
            </a:extLst>
          </p:cNvPr>
          <p:cNvSpPr/>
          <p:nvPr/>
        </p:nvSpPr>
        <p:spPr>
          <a:xfrm>
            <a:off x="8656537" y="645781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5:00 PM</a:t>
            </a:r>
          </a:p>
        </p:txBody>
      </p:sp>
      <p:sp>
        <p:nvSpPr>
          <p:cNvPr id="90" name="Rectangle 89">
            <a:extLst>
              <a:ext uri="{FF2B5EF4-FFF2-40B4-BE49-F238E27FC236}">
                <a16:creationId xmlns:a16="http://schemas.microsoft.com/office/drawing/2014/main" id="{E959CB44-B64B-EE4B-A31C-839DFDE9F9FF}"/>
              </a:ext>
            </a:extLst>
          </p:cNvPr>
          <p:cNvSpPr/>
          <p:nvPr/>
        </p:nvSpPr>
        <p:spPr>
          <a:xfrm>
            <a:off x="7026887" y="645781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2:00 PM</a:t>
            </a:r>
          </a:p>
        </p:txBody>
      </p:sp>
      <p:sp>
        <p:nvSpPr>
          <p:cNvPr id="91" name="Rectangle 90">
            <a:extLst>
              <a:ext uri="{FF2B5EF4-FFF2-40B4-BE49-F238E27FC236}">
                <a16:creationId xmlns:a16="http://schemas.microsoft.com/office/drawing/2014/main" id="{A0D90344-EBB9-BC40-978A-C69F25688395}"/>
              </a:ext>
            </a:extLst>
          </p:cNvPr>
          <p:cNvSpPr/>
          <p:nvPr/>
        </p:nvSpPr>
        <p:spPr>
          <a:xfrm>
            <a:off x="8233920" y="645781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2" name="Rectangle 91">
            <a:extLst>
              <a:ext uri="{FF2B5EF4-FFF2-40B4-BE49-F238E27FC236}">
                <a16:creationId xmlns:a16="http://schemas.microsoft.com/office/drawing/2014/main" id="{8B2F873C-B482-7E49-BA56-F79A062A513B}"/>
              </a:ext>
            </a:extLst>
          </p:cNvPr>
          <p:cNvSpPr/>
          <p:nvPr/>
        </p:nvSpPr>
        <p:spPr>
          <a:xfrm>
            <a:off x="10100486" y="645781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0" name="Rectangle 109">
            <a:extLst>
              <a:ext uri="{FF2B5EF4-FFF2-40B4-BE49-F238E27FC236}">
                <a16:creationId xmlns:a16="http://schemas.microsoft.com/office/drawing/2014/main" id="{B587D0B5-C31E-5F41-8F3F-F2669D923F96}"/>
              </a:ext>
            </a:extLst>
          </p:cNvPr>
          <p:cNvSpPr/>
          <p:nvPr/>
        </p:nvSpPr>
        <p:spPr>
          <a:xfrm>
            <a:off x="10771571" y="645781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1" name="Rectangle 110">
            <a:extLst>
              <a:ext uri="{FF2B5EF4-FFF2-40B4-BE49-F238E27FC236}">
                <a16:creationId xmlns:a16="http://schemas.microsoft.com/office/drawing/2014/main" id="{66D4CEF5-14EA-FF42-9DFB-7BEA0421F524}"/>
              </a:ext>
            </a:extLst>
          </p:cNvPr>
          <p:cNvSpPr/>
          <p:nvPr/>
        </p:nvSpPr>
        <p:spPr>
          <a:xfrm>
            <a:off x="4186260" y="5910101"/>
            <a:ext cx="343386" cy="305233"/>
          </a:xfrm>
          <a:prstGeom prst="rect">
            <a:avLst/>
          </a:prstGeom>
          <a:solidFill>
            <a:schemeClr val="bg1">
              <a:lumMod val="85000"/>
            </a:schemeClr>
          </a:solidFill>
        </p:spPr>
        <p:txBody>
          <a:bodyPr wrap="none">
            <a:spAutoFit/>
          </a:bodyPr>
          <a:lstStyle/>
          <a:p>
            <a:r>
              <a:rPr lang="en-US" dirty="0"/>
              <a:t>✔️</a:t>
            </a:r>
          </a:p>
        </p:txBody>
      </p:sp>
      <p:sp>
        <p:nvSpPr>
          <p:cNvPr id="112" name="Rectangle 111">
            <a:extLst>
              <a:ext uri="{FF2B5EF4-FFF2-40B4-BE49-F238E27FC236}">
                <a16:creationId xmlns:a16="http://schemas.microsoft.com/office/drawing/2014/main" id="{6BC891FF-D10F-8C4C-A5E5-14E89D5EA192}"/>
              </a:ext>
            </a:extLst>
          </p:cNvPr>
          <p:cNvSpPr/>
          <p:nvPr/>
        </p:nvSpPr>
        <p:spPr>
          <a:xfrm>
            <a:off x="4012263" y="7023658"/>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3" name="Rectangle 112">
            <a:extLst>
              <a:ext uri="{FF2B5EF4-FFF2-40B4-BE49-F238E27FC236}">
                <a16:creationId xmlns:a16="http://schemas.microsoft.com/office/drawing/2014/main" id="{3886E043-1558-5243-AA7F-BC198C54A84C}"/>
              </a:ext>
            </a:extLst>
          </p:cNvPr>
          <p:cNvSpPr/>
          <p:nvPr/>
        </p:nvSpPr>
        <p:spPr>
          <a:xfrm>
            <a:off x="4141690" y="707258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4" name="Rectangle 113">
            <a:extLst>
              <a:ext uri="{FF2B5EF4-FFF2-40B4-BE49-F238E27FC236}">
                <a16:creationId xmlns:a16="http://schemas.microsoft.com/office/drawing/2014/main" id="{D6F27B12-AF82-B840-8301-55A065A9FC39}"/>
              </a:ext>
            </a:extLst>
          </p:cNvPr>
          <p:cNvSpPr/>
          <p:nvPr/>
        </p:nvSpPr>
        <p:spPr>
          <a:xfrm>
            <a:off x="4691976" y="7072579"/>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Tuesday</a:t>
            </a:r>
          </a:p>
        </p:txBody>
      </p:sp>
      <p:sp>
        <p:nvSpPr>
          <p:cNvPr id="115" name="Rectangle 114">
            <a:extLst>
              <a:ext uri="{FF2B5EF4-FFF2-40B4-BE49-F238E27FC236}">
                <a16:creationId xmlns:a16="http://schemas.microsoft.com/office/drawing/2014/main" id="{587B3F56-8484-1A49-A9CA-5E9615D3E932}"/>
              </a:ext>
            </a:extLst>
          </p:cNvPr>
          <p:cNvSpPr/>
          <p:nvPr/>
        </p:nvSpPr>
        <p:spPr>
          <a:xfrm>
            <a:off x="4186260" y="7132567"/>
            <a:ext cx="343386" cy="305233"/>
          </a:xfrm>
          <a:prstGeom prst="rect">
            <a:avLst/>
          </a:prstGeom>
          <a:solidFill>
            <a:schemeClr val="bg1">
              <a:lumMod val="85000"/>
            </a:schemeClr>
          </a:solidFill>
        </p:spPr>
        <p:txBody>
          <a:bodyPr wrap="none">
            <a:spAutoFit/>
          </a:bodyPr>
          <a:lstStyle/>
          <a:p>
            <a:r>
              <a:rPr lang="en-US" dirty="0"/>
              <a:t>✔️</a:t>
            </a:r>
          </a:p>
        </p:txBody>
      </p:sp>
      <p:sp>
        <p:nvSpPr>
          <p:cNvPr id="116" name="Rectangle 115">
            <a:extLst>
              <a:ext uri="{FF2B5EF4-FFF2-40B4-BE49-F238E27FC236}">
                <a16:creationId xmlns:a16="http://schemas.microsoft.com/office/drawing/2014/main" id="{30CF35BD-6EF4-AC4D-B976-FD5971B682CE}"/>
              </a:ext>
            </a:extLst>
          </p:cNvPr>
          <p:cNvSpPr/>
          <p:nvPr/>
        </p:nvSpPr>
        <p:spPr>
          <a:xfrm>
            <a:off x="8650394" y="707743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8:00 PM</a:t>
            </a:r>
          </a:p>
        </p:txBody>
      </p:sp>
      <p:sp>
        <p:nvSpPr>
          <p:cNvPr id="117" name="Rectangle 116">
            <a:extLst>
              <a:ext uri="{FF2B5EF4-FFF2-40B4-BE49-F238E27FC236}">
                <a16:creationId xmlns:a16="http://schemas.microsoft.com/office/drawing/2014/main" id="{7833B6CE-2F40-9D49-A436-EC289B3F9D8B}"/>
              </a:ext>
            </a:extLst>
          </p:cNvPr>
          <p:cNvSpPr/>
          <p:nvPr/>
        </p:nvSpPr>
        <p:spPr>
          <a:xfrm>
            <a:off x="7020744" y="707743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6:00 PM</a:t>
            </a:r>
          </a:p>
        </p:txBody>
      </p:sp>
      <p:sp>
        <p:nvSpPr>
          <p:cNvPr id="118" name="Rectangle 117">
            <a:extLst>
              <a:ext uri="{FF2B5EF4-FFF2-40B4-BE49-F238E27FC236}">
                <a16:creationId xmlns:a16="http://schemas.microsoft.com/office/drawing/2014/main" id="{C8AD78FF-7CC8-6741-9EF2-13255A7F292A}"/>
              </a:ext>
            </a:extLst>
          </p:cNvPr>
          <p:cNvSpPr/>
          <p:nvPr/>
        </p:nvSpPr>
        <p:spPr>
          <a:xfrm>
            <a:off x="8227777" y="707743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119" name="Rectangle 118">
            <a:extLst>
              <a:ext uri="{FF2B5EF4-FFF2-40B4-BE49-F238E27FC236}">
                <a16:creationId xmlns:a16="http://schemas.microsoft.com/office/drawing/2014/main" id="{C88D1D49-3472-AF48-939E-1590E0B7D581}"/>
              </a:ext>
            </a:extLst>
          </p:cNvPr>
          <p:cNvSpPr/>
          <p:nvPr/>
        </p:nvSpPr>
        <p:spPr>
          <a:xfrm>
            <a:off x="10094343" y="707743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0" name="Rectangle 119">
            <a:extLst>
              <a:ext uri="{FF2B5EF4-FFF2-40B4-BE49-F238E27FC236}">
                <a16:creationId xmlns:a16="http://schemas.microsoft.com/office/drawing/2014/main" id="{F04DFE94-6BF0-884D-9E94-4CA4171D301B}"/>
              </a:ext>
            </a:extLst>
          </p:cNvPr>
          <p:cNvSpPr/>
          <p:nvPr/>
        </p:nvSpPr>
        <p:spPr>
          <a:xfrm>
            <a:off x="10765428" y="707743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1" name="Rectangle 120">
            <a:extLst>
              <a:ext uri="{FF2B5EF4-FFF2-40B4-BE49-F238E27FC236}">
                <a16:creationId xmlns:a16="http://schemas.microsoft.com/office/drawing/2014/main" id="{7F405E1C-9BD6-4041-AB46-29846668BE26}"/>
              </a:ext>
            </a:extLst>
          </p:cNvPr>
          <p:cNvSpPr/>
          <p:nvPr/>
        </p:nvSpPr>
        <p:spPr>
          <a:xfrm>
            <a:off x="4127881" y="3736438"/>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26" name="Rectangle 125">
            <a:extLst>
              <a:ext uri="{FF2B5EF4-FFF2-40B4-BE49-F238E27FC236}">
                <a16:creationId xmlns:a16="http://schemas.microsoft.com/office/drawing/2014/main" id="{1A0A9ED6-0291-0E4A-82FC-20BC5A64CDC8}"/>
              </a:ext>
            </a:extLst>
          </p:cNvPr>
          <p:cNvSpPr/>
          <p:nvPr/>
        </p:nvSpPr>
        <p:spPr>
          <a:xfrm>
            <a:off x="4141690" y="1012163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27" name="Rectangle 126">
            <a:extLst>
              <a:ext uri="{FF2B5EF4-FFF2-40B4-BE49-F238E27FC236}">
                <a16:creationId xmlns:a16="http://schemas.microsoft.com/office/drawing/2014/main" id="{A2B61566-863F-0244-B1EA-19E3ACC499DF}"/>
              </a:ext>
            </a:extLst>
          </p:cNvPr>
          <p:cNvSpPr/>
          <p:nvPr/>
        </p:nvSpPr>
        <p:spPr>
          <a:xfrm>
            <a:off x="4705695" y="1012163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Sunday</a:t>
            </a:r>
          </a:p>
        </p:txBody>
      </p:sp>
      <p:sp>
        <p:nvSpPr>
          <p:cNvPr id="3" name="Rectangle 2">
            <a:extLst>
              <a:ext uri="{FF2B5EF4-FFF2-40B4-BE49-F238E27FC236}">
                <a16:creationId xmlns:a16="http://schemas.microsoft.com/office/drawing/2014/main" id="{AFB66303-4D65-0841-9127-56C825862334}"/>
              </a:ext>
            </a:extLst>
          </p:cNvPr>
          <p:cNvSpPr/>
          <p:nvPr/>
        </p:nvSpPr>
        <p:spPr>
          <a:xfrm>
            <a:off x="4044416" y="3703854"/>
            <a:ext cx="415498" cy="369332"/>
          </a:xfrm>
          <a:prstGeom prst="rect">
            <a:avLst/>
          </a:prstGeom>
        </p:spPr>
        <p:txBody>
          <a:bodyPr wrap="none">
            <a:spAutoFit/>
          </a:bodyPr>
          <a:lstStyle/>
          <a:p>
            <a:r>
              <a:rPr lang="en-US" dirty="0"/>
              <a:t>✔️</a:t>
            </a:r>
          </a:p>
        </p:txBody>
      </p:sp>
      <p:sp>
        <p:nvSpPr>
          <p:cNvPr id="128" name="Rectangle 127">
            <a:extLst>
              <a:ext uri="{FF2B5EF4-FFF2-40B4-BE49-F238E27FC236}">
                <a16:creationId xmlns:a16="http://schemas.microsoft.com/office/drawing/2014/main" id="{5E655977-F852-BE44-98A6-E7CB8C630C9B}"/>
              </a:ext>
            </a:extLst>
          </p:cNvPr>
          <p:cNvSpPr/>
          <p:nvPr/>
        </p:nvSpPr>
        <p:spPr>
          <a:xfrm>
            <a:off x="4234416" y="5170556"/>
            <a:ext cx="2371962" cy="49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Days and Time:</a:t>
            </a:r>
          </a:p>
        </p:txBody>
      </p:sp>
      <p:sp>
        <p:nvSpPr>
          <p:cNvPr id="129" name="Rectangle 128">
            <a:extLst>
              <a:ext uri="{FF2B5EF4-FFF2-40B4-BE49-F238E27FC236}">
                <a16:creationId xmlns:a16="http://schemas.microsoft.com/office/drawing/2014/main" id="{48E24C52-B1DD-6E42-8523-B6723565D7D9}"/>
              </a:ext>
            </a:extLst>
          </p:cNvPr>
          <p:cNvSpPr/>
          <p:nvPr/>
        </p:nvSpPr>
        <p:spPr>
          <a:xfrm>
            <a:off x="4127918" y="5269465"/>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30" name="Rectangle 129">
            <a:extLst>
              <a:ext uri="{FF2B5EF4-FFF2-40B4-BE49-F238E27FC236}">
                <a16:creationId xmlns:a16="http://schemas.microsoft.com/office/drawing/2014/main" id="{452F99B0-5247-504C-821F-03E13848B632}"/>
              </a:ext>
            </a:extLst>
          </p:cNvPr>
          <p:cNvSpPr/>
          <p:nvPr/>
        </p:nvSpPr>
        <p:spPr>
          <a:xfrm>
            <a:off x="4044453" y="5236881"/>
            <a:ext cx="415498" cy="369332"/>
          </a:xfrm>
          <a:prstGeom prst="rect">
            <a:avLst/>
          </a:prstGeom>
        </p:spPr>
        <p:txBody>
          <a:bodyPr wrap="none">
            <a:spAutoFit/>
          </a:bodyPr>
          <a:lstStyle/>
          <a:p>
            <a:r>
              <a:rPr lang="en-US" dirty="0"/>
              <a:t>✔️</a:t>
            </a:r>
          </a:p>
        </p:txBody>
      </p:sp>
      <p:grpSp>
        <p:nvGrpSpPr>
          <p:cNvPr id="83" name="Group 82">
            <a:extLst>
              <a:ext uri="{FF2B5EF4-FFF2-40B4-BE49-F238E27FC236}">
                <a16:creationId xmlns:a16="http://schemas.microsoft.com/office/drawing/2014/main" id="{39CE7B30-3DC1-8F4A-B1DA-41508B2F454B}"/>
              </a:ext>
            </a:extLst>
          </p:cNvPr>
          <p:cNvGrpSpPr/>
          <p:nvPr/>
        </p:nvGrpSpPr>
        <p:grpSpPr>
          <a:xfrm>
            <a:off x="4044416" y="7661833"/>
            <a:ext cx="7384459" cy="564260"/>
            <a:chOff x="4044416" y="7661833"/>
            <a:chExt cx="7384459" cy="564260"/>
          </a:xfrm>
        </p:grpSpPr>
        <p:sp>
          <p:nvSpPr>
            <p:cNvPr id="84" name="Rectangle 83">
              <a:extLst>
                <a:ext uri="{FF2B5EF4-FFF2-40B4-BE49-F238E27FC236}">
                  <a16:creationId xmlns:a16="http://schemas.microsoft.com/office/drawing/2014/main" id="{F8F9B5FD-6595-5C46-AD19-4C1CE90CDDE7}"/>
                </a:ext>
              </a:extLst>
            </p:cNvPr>
            <p:cNvSpPr/>
            <p:nvPr/>
          </p:nvSpPr>
          <p:spPr>
            <a:xfrm>
              <a:off x="4044416" y="7661833"/>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85" name="Rectangle 84">
              <a:extLst>
                <a:ext uri="{FF2B5EF4-FFF2-40B4-BE49-F238E27FC236}">
                  <a16:creationId xmlns:a16="http://schemas.microsoft.com/office/drawing/2014/main" id="{3B8C04B4-AC67-ED42-8746-53FB99E0AAF3}"/>
                </a:ext>
              </a:extLst>
            </p:cNvPr>
            <p:cNvSpPr/>
            <p:nvPr/>
          </p:nvSpPr>
          <p:spPr>
            <a:xfrm>
              <a:off x="4141690" y="769039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88" name="Rectangle 87">
              <a:extLst>
                <a:ext uri="{FF2B5EF4-FFF2-40B4-BE49-F238E27FC236}">
                  <a16:creationId xmlns:a16="http://schemas.microsoft.com/office/drawing/2014/main" id="{03B3EE3D-65BE-194E-8BB4-06EA9687A5B7}"/>
                </a:ext>
              </a:extLst>
            </p:cNvPr>
            <p:cNvSpPr/>
            <p:nvPr/>
          </p:nvSpPr>
          <p:spPr>
            <a:xfrm>
              <a:off x="4691976" y="7690393"/>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Wednesday</a:t>
              </a:r>
            </a:p>
          </p:txBody>
        </p:sp>
        <p:sp>
          <p:nvSpPr>
            <p:cNvPr id="93" name="Rectangle 92">
              <a:extLst>
                <a:ext uri="{FF2B5EF4-FFF2-40B4-BE49-F238E27FC236}">
                  <a16:creationId xmlns:a16="http://schemas.microsoft.com/office/drawing/2014/main" id="{59A4A95E-6B83-2A41-AE9A-3BFF0B8F5200}"/>
                </a:ext>
              </a:extLst>
            </p:cNvPr>
            <p:cNvSpPr/>
            <p:nvPr/>
          </p:nvSpPr>
          <p:spPr>
            <a:xfrm>
              <a:off x="4186260" y="7753087"/>
              <a:ext cx="343386" cy="305233"/>
            </a:xfrm>
            <a:prstGeom prst="rect">
              <a:avLst/>
            </a:prstGeom>
            <a:solidFill>
              <a:schemeClr val="bg1">
                <a:lumMod val="85000"/>
              </a:schemeClr>
            </a:solidFill>
          </p:spPr>
          <p:txBody>
            <a:bodyPr wrap="none">
              <a:spAutoFit/>
            </a:bodyPr>
            <a:lstStyle/>
            <a:p>
              <a:r>
                <a:rPr lang="en-US" dirty="0"/>
                <a:t>✔️</a:t>
              </a:r>
            </a:p>
          </p:txBody>
        </p:sp>
        <p:sp>
          <p:nvSpPr>
            <p:cNvPr id="94" name="Rectangle 93">
              <a:extLst>
                <a:ext uri="{FF2B5EF4-FFF2-40B4-BE49-F238E27FC236}">
                  <a16:creationId xmlns:a16="http://schemas.microsoft.com/office/drawing/2014/main" id="{048849C3-FB54-3C47-A5A2-70079470EB2F}"/>
                </a:ext>
              </a:extLst>
            </p:cNvPr>
            <p:cNvSpPr/>
            <p:nvPr/>
          </p:nvSpPr>
          <p:spPr>
            <a:xfrm>
              <a:off x="8650394" y="7747052"/>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5" name="Rectangle 94">
              <a:extLst>
                <a:ext uri="{FF2B5EF4-FFF2-40B4-BE49-F238E27FC236}">
                  <a16:creationId xmlns:a16="http://schemas.microsoft.com/office/drawing/2014/main" id="{24642D31-C1D3-D848-A060-AA8FF8401F49}"/>
                </a:ext>
              </a:extLst>
            </p:cNvPr>
            <p:cNvSpPr/>
            <p:nvPr/>
          </p:nvSpPr>
          <p:spPr>
            <a:xfrm>
              <a:off x="7020744" y="7747052"/>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6" name="Rectangle 95">
              <a:extLst>
                <a:ext uri="{FF2B5EF4-FFF2-40B4-BE49-F238E27FC236}">
                  <a16:creationId xmlns:a16="http://schemas.microsoft.com/office/drawing/2014/main" id="{9E3469C1-EA59-8A40-A3C1-0922A7D19680}"/>
                </a:ext>
              </a:extLst>
            </p:cNvPr>
            <p:cNvSpPr/>
            <p:nvPr/>
          </p:nvSpPr>
          <p:spPr>
            <a:xfrm>
              <a:off x="8227777" y="7747052"/>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8" name="Rectangle 97">
              <a:extLst>
                <a:ext uri="{FF2B5EF4-FFF2-40B4-BE49-F238E27FC236}">
                  <a16:creationId xmlns:a16="http://schemas.microsoft.com/office/drawing/2014/main" id="{5DE5340D-88F6-1B41-822C-CE6228EE0009}"/>
                </a:ext>
              </a:extLst>
            </p:cNvPr>
            <p:cNvSpPr/>
            <p:nvPr/>
          </p:nvSpPr>
          <p:spPr>
            <a:xfrm>
              <a:off x="10114998" y="77127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99" name="Rectangle 98">
              <a:extLst>
                <a:ext uri="{FF2B5EF4-FFF2-40B4-BE49-F238E27FC236}">
                  <a16:creationId xmlns:a16="http://schemas.microsoft.com/office/drawing/2014/main" id="{7B1DED22-F987-5740-8862-A4EAECB9D477}"/>
                </a:ext>
              </a:extLst>
            </p:cNvPr>
            <p:cNvSpPr/>
            <p:nvPr/>
          </p:nvSpPr>
          <p:spPr>
            <a:xfrm>
              <a:off x="10786083" y="771271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grpSp>
      <p:sp>
        <p:nvSpPr>
          <p:cNvPr id="82" name="TextBox 81">
            <a:extLst>
              <a:ext uri="{FF2B5EF4-FFF2-40B4-BE49-F238E27FC236}">
                <a16:creationId xmlns:a16="http://schemas.microsoft.com/office/drawing/2014/main" id="{144EE17C-4D05-CD40-88C4-5764C3924C9B}"/>
              </a:ext>
            </a:extLst>
          </p:cNvPr>
          <p:cNvSpPr txBox="1"/>
          <p:nvPr/>
        </p:nvSpPr>
        <p:spPr>
          <a:xfrm>
            <a:off x="161056" y="1280405"/>
            <a:ext cx="2950548" cy="1569660"/>
          </a:xfrm>
          <a:prstGeom prst="rect">
            <a:avLst/>
          </a:prstGeom>
          <a:noFill/>
        </p:spPr>
        <p:txBody>
          <a:bodyPr wrap="square" rtlCol="0">
            <a:spAutoFit/>
          </a:bodyPr>
          <a:lstStyle/>
          <a:p>
            <a:r>
              <a:rPr lang="en-US" sz="1600" dirty="0"/>
              <a:t>This is similar to “Add a new schedule” in “Catalog Schedule” grid.</a:t>
            </a:r>
          </a:p>
          <a:p>
            <a:endParaRPr lang="en-US" sz="1600" dirty="0"/>
          </a:p>
          <a:p>
            <a:r>
              <a:rPr lang="en-US" sz="1600" dirty="0"/>
              <a:t>“Limited to warehouses” option is hidden.</a:t>
            </a:r>
          </a:p>
        </p:txBody>
      </p:sp>
    </p:spTree>
    <p:extLst>
      <p:ext uri="{BB962C8B-B14F-4D97-AF65-F5344CB8AC3E}">
        <p14:creationId xmlns:p14="http://schemas.microsoft.com/office/powerpoint/2010/main" val="669035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a:blip r:embed="rId3"/>
          <a:stretch>
            <a:fillRect/>
          </a:stretch>
        </p:blipFill>
        <p:spPr>
          <a:xfrm>
            <a:off x="3237875" y="1"/>
            <a:ext cx="8954125" cy="5709767"/>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593719" y="124960"/>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0EFB74AF-ECDC-204B-AA8B-5BC36C1BFBE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196311" y="5601123"/>
            <a:ext cx="8995689" cy="7169480"/>
          </a:xfrm>
          <a:prstGeom prst="rect">
            <a:avLst/>
          </a:prstGeom>
        </p:spPr>
      </p:pic>
      <p:sp>
        <p:nvSpPr>
          <p:cNvPr id="45" name="Rectangle 44">
            <a:extLst>
              <a:ext uri="{FF2B5EF4-FFF2-40B4-BE49-F238E27FC236}">
                <a16:creationId xmlns:a16="http://schemas.microsoft.com/office/drawing/2014/main" id="{365818B2-FF5C-834C-ABC5-6A236CE6AB5D}"/>
              </a:ext>
            </a:extLst>
          </p:cNvPr>
          <p:cNvSpPr/>
          <p:nvPr/>
        </p:nvSpPr>
        <p:spPr>
          <a:xfrm>
            <a:off x="0" y="-1"/>
            <a:ext cx="3237875" cy="1277060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7" name="Rectangle 46">
            <a:extLst>
              <a:ext uri="{FF2B5EF4-FFF2-40B4-BE49-F238E27FC236}">
                <a16:creationId xmlns:a16="http://schemas.microsoft.com/office/drawing/2014/main" id="{64697DEC-0E65-3141-B82A-F61393B86DE3}"/>
              </a:ext>
            </a:extLst>
          </p:cNvPr>
          <p:cNvSpPr/>
          <p:nvPr/>
        </p:nvSpPr>
        <p:spPr>
          <a:xfrm>
            <a:off x="3522517" y="1659987"/>
            <a:ext cx="8406246" cy="9948244"/>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a:extLst>
              <a:ext uri="{FF2B5EF4-FFF2-40B4-BE49-F238E27FC236}">
                <a16:creationId xmlns:a16="http://schemas.microsoft.com/office/drawing/2014/main" id="{17DF2D79-9154-AD45-ABB1-80AAFFE717BB}"/>
              </a:ext>
            </a:extLst>
          </p:cNvPr>
          <p:cNvSpPr/>
          <p:nvPr/>
        </p:nvSpPr>
        <p:spPr>
          <a:xfrm>
            <a:off x="4760419" y="1761034"/>
            <a:ext cx="769627"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Name:</a:t>
            </a:r>
          </a:p>
        </p:txBody>
      </p:sp>
      <p:sp>
        <p:nvSpPr>
          <p:cNvPr id="53" name="Rectangle 52">
            <a:extLst>
              <a:ext uri="{FF2B5EF4-FFF2-40B4-BE49-F238E27FC236}">
                <a16:creationId xmlns:a16="http://schemas.microsoft.com/office/drawing/2014/main" id="{6F470866-7AC3-8F42-ACAF-854FDCA8BB6E}"/>
              </a:ext>
            </a:extLst>
          </p:cNvPr>
          <p:cNvSpPr/>
          <p:nvPr/>
        </p:nvSpPr>
        <p:spPr>
          <a:xfrm>
            <a:off x="5569167" y="1761032"/>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name of scheduler</a:t>
            </a:r>
          </a:p>
        </p:txBody>
      </p:sp>
      <p:sp>
        <p:nvSpPr>
          <p:cNvPr id="54" name="Rectangle 53">
            <a:extLst>
              <a:ext uri="{FF2B5EF4-FFF2-40B4-BE49-F238E27FC236}">
                <a16:creationId xmlns:a16="http://schemas.microsoft.com/office/drawing/2014/main" id="{9B66D7AB-253E-E946-8332-723AF5870F4B}"/>
              </a:ext>
            </a:extLst>
          </p:cNvPr>
          <p:cNvSpPr/>
          <p:nvPr/>
        </p:nvSpPr>
        <p:spPr>
          <a:xfrm>
            <a:off x="3609474" y="2231891"/>
            <a:ext cx="1920572"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stores:</a:t>
            </a:r>
          </a:p>
        </p:txBody>
      </p:sp>
      <p:sp>
        <p:nvSpPr>
          <p:cNvPr id="57" name="Rectangle 56">
            <a:extLst>
              <a:ext uri="{FF2B5EF4-FFF2-40B4-BE49-F238E27FC236}">
                <a16:creationId xmlns:a16="http://schemas.microsoft.com/office/drawing/2014/main" id="{096F13FD-2163-E34F-B9E6-25989B486D6A}"/>
              </a:ext>
            </a:extLst>
          </p:cNvPr>
          <p:cNvSpPr/>
          <p:nvPr/>
        </p:nvSpPr>
        <p:spPr>
          <a:xfrm>
            <a:off x="5569167" y="2242159"/>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66" name="Rectangle 65">
            <a:extLst>
              <a:ext uri="{FF2B5EF4-FFF2-40B4-BE49-F238E27FC236}">
                <a16:creationId xmlns:a16="http://schemas.microsoft.com/office/drawing/2014/main" id="{F5597AF0-5DD8-C046-A487-FD50619F2BCC}"/>
              </a:ext>
            </a:extLst>
          </p:cNvPr>
          <p:cNvSpPr/>
          <p:nvPr/>
        </p:nvSpPr>
        <p:spPr>
          <a:xfrm>
            <a:off x="3908604" y="3550000"/>
            <a:ext cx="7865968" cy="7142881"/>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4B7AAC6-855E-064F-9AEE-2893C654E062}"/>
              </a:ext>
            </a:extLst>
          </p:cNvPr>
          <p:cNvSpPr/>
          <p:nvPr/>
        </p:nvSpPr>
        <p:spPr>
          <a:xfrm>
            <a:off x="10183130" y="3052716"/>
            <a:ext cx="1553550" cy="423948"/>
          </a:xfrm>
          <a:prstGeom prst="rect">
            <a:avLst/>
          </a:prstGeom>
          <a:solidFill>
            <a:srgbClr val="FF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Remove</a:t>
            </a:r>
            <a:endParaRPr lang="en-US" sz="2800" b="1" dirty="0">
              <a:solidFill>
                <a:schemeClr val="bg1"/>
              </a:solidFill>
            </a:endParaRPr>
          </a:p>
        </p:txBody>
      </p:sp>
      <p:sp>
        <p:nvSpPr>
          <p:cNvPr id="51" name="Rectangle 50">
            <a:extLst>
              <a:ext uri="{FF2B5EF4-FFF2-40B4-BE49-F238E27FC236}">
                <a16:creationId xmlns:a16="http://schemas.microsoft.com/office/drawing/2014/main" id="{B6484380-06B2-594E-938E-EBD6EE2F2347}"/>
              </a:ext>
            </a:extLst>
          </p:cNvPr>
          <p:cNvSpPr/>
          <p:nvPr/>
        </p:nvSpPr>
        <p:spPr>
          <a:xfrm>
            <a:off x="4181617" y="3674552"/>
            <a:ext cx="1803879"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Dates:</a:t>
            </a:r>
          </a:p>
        </p:txBody>
      </p:sp>
      <p:sp>
        <p:nvSpPr>
          <p:cNvPr id="40" name="Rectangle 39">
            <a:extLst>
              <a:ext uri="{FF2B5EF4-FFF2-40B4-BE49-F238E27FC236}">
                <a16:creationId xmlns:a16="http://schemas.microsoft.com/office/drawing/2014/main" id="{40A15F7D-B0BA-734F-9F2F-E1A4EF5692C1}"/>
              </a:ext>
            </a:extLst>
          </p:cNvPr>
          <p:cNvSpPr/>
          <p:nvPr/>
        </p:nvSpPr>
        <p:spPr>
          <a:xfrm>
            <a:off x="3971972" y="4139671"/>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Start date:</a:t>
            </a:r>
          </a:p>
        </p:txBody>
      </p:sp>
      <p:sp>
        <p:nvSpPr>
          <p:cNvPr id="41" name="Rectangle 40">
            <a:extLst>
              <a:ext uri="{FF2B5EF4-FFF2-40B4-BE49-F238E27FC236}">
                <a16:creationId xmlns:a16="http://schemas.microsoft.com/office/drawing/2014/main" id="{07113943-4A54-0A46-9D1D-5429FF60090A}"/>
              </a:ext>
            </a:extLst>
          </p:cNvPr>
          <p:cNvSpPr/>
          <p:nvPr/>
        </p:nvSpPr>
        <p:spPr>
          <a:xfrm>
            <a:off x="7508081" y="4135607"/>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End date:</a:t>
            </a:r>
          </a:p>
        </p:txBody>
      </p:sp>
      <p:pic>
        <p:nvPicPr>
          <p:cNvPr id="42" name="Picture 41">
            <a:extLst>
              <a:ext uri="{FF2B5EF4-FFF2-40B4-BE49-F238E27FC236}">
                <a16:creationId xmlns:a16="http://schemas.microsoft.com/office/drawing/2014/main" id="{E89F2AB4-6188-554F-8D14-C36C50B1CADA}"/>
              </a:ext>
            </a:extLst>
          </p:cNvPr>
          <p:cNvPicPr>
            <a:picLocks noChangeAspect="1"/>
          </p:cNvPicPr>
          <p:nvPr/>
        </p:nvPicPr>
        <p:blipFill>
          <a:blip r:embed="rId5"/>
          <a:stretch>
            <a:fillRect/>
          </a:stretch>
        </p:blipFill>
        <p:spPr>
          <a:xfrm>
            <a:off x="3983271" y="4512310"/>
            <a:ext cx="3284505" cy="444997"/>
          </a:xfrm>
          <a:prstGeom prst="rect">
            <a:avLst/>
          </a:prstGeom>
        </p:spPr>
      </p:pic>
      <p:pic>
        <p:nvPicPr>
          <p:cNvPr id="43" name="Picture 42">
            <a:extLst>
              <a:ext uri="{FF2B5EF4-FFF2-40B4-BE49-F238E27FC236}">
                <a16:creationId xmlns:a16="http://schemas.microsoft.com/office/drawing/2014/main" id="{6B03AA71-F919-3549-9ED5-CE36F02C53DA}"/>
              </a:ext>
            </a:extLst>
          </p:cNvPr>
          <p:cNvPicPr>
            <a:picLocks noChangeAspect="1"/>
          </p:cNvPicPr>
          <p:nvPr/>
        </p:nvPicPr>
        <p:blipFill>
          <a:blip r:embed="rId5"/>
          <a:stretch>
            <a:fillRect/>
          </a:stretch>
        </p:blipFill>
        <p:spPr>
          <a:xfrm>
            <a:off x="7516500" y="4524976"/>
            <a:ext cx="3295804" cy="446528"/>
          </a:xfrm>
          <a:prstGeom prst="rect">
            <a:avLst/>
          </a:prstGeom>
        </p:spPr>
      </p:pic>
      <p:pic>
        <p:nvPicPr>
          <p:cNvPr id="68" name="Picture 67">
            <a:extLst>
              <a:ext uri="{FF2B5EF4-FFF2-40B4-BE49-F238E27FC236}">
                <a16:creationId xmlns:a16="http://schemas.microsoft.com/office/drawing/2014/main" id="{D54B1664-8325-9E4D-A40E-BA1A709D69B7}"/>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610732" y="2281498"/>
            <a:ext cx="1533959" cy="274097"/>
          </a:xfrm>
          <a:prstGeom prst="rect">
            <a:avLst/>
          </a:prstGeom>
        </p:spPr>
      </p:pic>
      <p:sp>
        <p:nvSpPr>
          <p:cNvPr id="69" name="Rectangle 68">
            <a:extLst>
              <a:ext uri="{FF2B5EF4-FFF2-40B4-BE49-F238E27FC236}">
                <a16:creationId xmlns:a16="http://schemas.microsoft.com/office/drawing/2014/main" id="{4DCDFED1-0B51-6B4D-9C78-4F54866F5853}"/>
              </a:ext>
            </a:extLst>
          </p:cNvPr>
          <p:cNvSpPr/>
          <p:nvPr/>
        </p:nvSpPr>
        <p:spPr>
          <a:xfrm>
            <a:off x="5662867" y="2323569"/>
            <a:ext cx="447112"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Store1</a:t>
            </a:r>
          </a:p>
        </p:txBody>
      </p:sp>
      <p:sp>
        <p:nvSpPr>
          <p:cNvPr id="70" name="Rectangle 69">
            <a:extLst>
              <a:ext uri="{FF2B5EF4-FFF2-40B4-BE49-F238E27FC236}">
                <a16:creationId xmlns:a16="http://schemas.microsoft.com/office/drawing/2014/main" id="{464A35FC-9060-C54F-B29E-DD467F967FA7}"/>
              </a:ext>
            </a:extLst>
          </p:cNvPr>
          <p:cNvSpPr/>
          <p:nvPr/>
        </p:nvSpPr>
        <p:spPr>
          <a:xfrm>
            <a:off x="6308921" y="2320622"/>
            <a:ext cx="678613"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Store2</a:t>
            </a:r>
          </a:p>
        </p:txBody>
      </p:sp>
      <p:pic>
        <p:nvPicPr>
          <p:cNvPr id="72" name="Picture 71">
            <a:extLst>
              <a:ext uri="{FF2B5EF4-FFF2-40B4-BE49-F238E27FC236}">
                <a16:creationId xmlns:a16="http://schemas.microsoft.com/office/drawing/2014/main" id="{D719BD11-1342-9549-B94D-1BDF03C44229}"/>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3311525" y="784431"/>
            <a:ext cx="8830117" cy="508639"/>
          </a:xfrm>
          <a:prstGeom prst="rect">
            <a:avLst/>
          </a:prstGeom>
        </p:spPr>
      </p:pic>
      <p:sp>
        <p:nvSpPr>
          <p:cNvPr id="76" name="Rectangle 75">
            <a:extLst>
              <a:ext uri="{FF2B5EF4-FFF2-40B4-BE49-F238E27FC236}">
                <a16:creationId xmlns:a16="http://schemas.microsoft.com/office/drawing/2014/main" id="{A9887CC8-017E-7149-B5DA-4A07662369A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81202C0-E3E1-D846-9494-C416B954FB8E}"/>
              </a:ext>
            </a:extLst>
          </p:cNvPr>
          <p:cNvSpPr txBox="1"/>
          <p:nvPr/>
        </p:nvSpPr>
        <p:spPr>
          <a:xfrm>
            <a:off x="3345163" y="918777"/>
            <a:ext cx="981805"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Settings</a:t>
            </a:r>
          </a:p>
        </p:txBody>
      </p:sp>
      <p:sp>
        <p:nvSpPr>
          <p:cNvPr id="97" name="Rectangle 96">
            <a:extLst>
              <a:ext uri="{FF2B5EF4-FFF2-40B4-BE49-F238E27FC236}">
                <a16:creationId xmlns:a16="http://schemas.microsoft.com/office/drawing/2014/main" id="{992613EC-D92B-0E4D-8433-C55216097A26}"/>
              </a:ext>
            </a:extLst>
          </p:cNvPr>
          <p:cNvSpPr/>
          <p:nvPr/>
        </p:nvSpPr>
        <p:spPr>
          <a:xfrm>
            <a:off x="3827505" y="11032614"/>
            <a:ext cx="2362136" cy="423948"/>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Add More</a:t>
            </a:r>
          </a:p>
        </p:txBody>
      </p:sp>
      <p:sp>
        <p:nvSpPr>
          <p:cNvPr id="2" name="TextBox 1">
            <a:extLst>
              <a:ext uri="{FF2B5EF4-FFF2-40B4-BE49-F238E27FC236}">
                <a16:creationId xmlns:a16="http://schemas.microsoft.com/office/drawing/2014/main" id="{278567A2-1A86-5545-96A5-80F489D2BEAA}"/>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4" name="Picture 3">
            <a:extLst>
              <a:ext uri="{FF2B5EF4-FFF2-40B4-BE49-F238E27FC236}">
                <a16:creationId xmlns:a16="http://schemas.microsoft.com/office/drawing/2014/main" id="{473DF6E1-162C-2643-AC5E-568566FF6CF7}"/>
              </a:ext>
            </a:extLst>
          </p:cNvPr>
          <p:cNvPicPr>
            <a:picLocks noChangeAspect="1"/>
          </p:cNvPicPr>
          <p:nvPr/>
        </p:nvPicPr>
        <p:blipFill>
          <a:blip r:embed="rId8"/>
          <a:stretch>
            <a:fillRect/>
          </a:stretch>
        </p:blipFill>
        <p:spPr>
          <a:xfrm>
            <a:off x="5393646" y="46857"/>
            <a:ext cx="1333500" cy="279400"/>
          </a:xfrm>
          <a:prstGeom prst="rect">
            <a:avLst/>
          </a:prstGeom>
        </p:spPr>
      </p:pic>
      <p:sp>
        <p:nvSpPr>
          <p:cNvPr id="5" name="Rectangle 4">
            <a:extLst>
              <a:ext uri="{FF2B5EF4-FFF2-40B4-BE49-F238E27FC236}">
                <a16:creationId xmlns:a16="http://schemas.microsoft.com/office/drawing/2014/main" id="{B72E0195-2082-C94F-8114-AFBEB1CB08B2}"/>
              </a:ext>
            </a:extLst>
          </p:cNvPr>
          <p:cNvSpPr/>
          <p:nvPr/>
        </p:nvSpPr>
        <p:spPr>
          <a:xfrm>
            <a:off x="3828080" y="2989651"/>
            <a:ext cx="8008484" cy="7891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AEF099B-7E3B-2142-B3D5-F981EE725C46}"/>
              </a:ext>
            </a:extLst>
          </p:cNvPr>
          <p:cNvSpPr/>
          <p:nvPr/>
        </p:nvSpPr>
        <p:spPr>
          <a:xfrm>
            <a:off x="4141690" y="892800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1" name="Rectangle 60">
            <a:extLst>
              <a:ext uri="{FF2B5EF4-FFF2-40B4-BE49-F238E27FC236}">
                <a16:creationId xmlns:a16="http://schemas.microsoft.com/office/drawing/2014/main" id="{BDFB3E9B-75B3-E048-8D8C-946C964F5395}"/>
              </a:ext>
            </a:extLst>
          </p:cNvPr>
          <p:cNvSpPr/>
          <p:nvPr/>
        </p:nvSpPr>
        <p:spPr>
          <a:xfrm>
            <a:off x="4691976" y="8928000"/>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Friday</a:t>
            </a:r>
          </a:p>
        </p:txBody>
      </p:sp>
      <p:sp>
        <p:nvSpPr>
          <p:cNvPr id="63" name="Rectangle 62">
            <a:extLst>
              <a:ext uri="{FF2B5EF4-FFF2-40B4-BE49-F238E27FC236}">
                <a16:creationId xmlns:a16="http://schemas.microsoft.com/office/drawing/2014/main" id="{A97E91B9-FA08-6144-8C09-7A1D228DB101}"/>
              </a:ext>
            </a:extLst>
          </p:cNvPr>
          <p:cNvSpPr/>
          <p:nvPr/>
        </p:nvSpPr>
        <p:spPr>
          <a:xfrm>
            <a:off x="4141690" y="83281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4" name="Rectangle 63">
            <a:extLst>
              <a:ext uri="{FF2B5EF4-FFF2-40B4-BE49-F238E27FC236}">
                <a16:creationId xmlns:a16="http://schemas.microsoft.com/office/drawing/2014/main" id="{1957B3F3-BDC6-5F40-B0D8-BCE4EDC1C5EB}"/>
              </a:ext>
            </a:extLst>
          </p:cNvPr>
          <p:cNvSpPr/>
          <p:nvPr/>
        </p:nvSpPr>
        <p:spPr>
          <a:xfrm>
            <a:off x="4691976" y="8328111"/>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Thursday</a:t>
            </a:r>
          </a:p>
        </p:txBody>
      </p:sp>
      <p:sp>
        <p:nvSpPr>
          <p:cNvPr id="65" name="Rectangle 64">
            <a:extLst>
              <a:ext uri="{FF2B5EF4-FFF2-40B4-BE49-F238E27FC236}">
                <a16:creationId xmlns:a16="http://schemas.microsoft.com/office/drawing/2014/main" id="{A5E82D83-6EC6-BC4B-9BFA-BFAC9266389A}"/>
              </a:ext>
            </a:extLst>
          </p:cNvPr>
          <p:cNvSpPr/>
          <p:nvPr/>
        </p:nvSpPr>
        <p:spPr>
          <a:xfrm>
            <a:off x="4127971" y="952530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7" name="Rectangle 66">
            <a:extLst>
              <a:ext uri="{FF2B5EF4-FFF2-40B4-BE49-F238E27FC236}">
                <a16:creationId xmlns:a16="http://schemas.microsoft.com/office/drawing/2014/main" id="{B85FD6C2-DB76-5643-89EC-9898EE2037A5}"/>
              </a:ext>
            </a:extLst>
          </p:cNvPr>
          <p:cNvSpPr/>
          <p:nvPr/>
        </p:nvSpPr>
        <p:spPr>
          <a:xfrm>
            <a:off x="4691976" y="952530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Saturday</a:t>
            </a:r>
          </a:p>
        </p:txBody>
      </p:sp>
      <p:sp>
        <p:nvSpPr>
          <p:cNvPr id="73" name="Rectangle 72">
            <a:extLst>
              <a:ext uri="{FF2B5EF4-FFF2-40B4-BE49-F238E27FC236}">
                <a16:creationId xmlns:a16="http://schemas.microsoft.com/office/drawing/2014/main" id="{5ACE9EDB-BA5A-9248-8E97-1D4FBD1AF6FA}"/>
              </a:ext>
            </a:extLst>
          </p:cNvPr>
          <p:cNvSpPr/>
          <p:nvPr/>
        </p:nvSpPr>
        <p:spPr>
          <a:xfrm>
            <a:off x="4012263" y="5749656"/>
            <a:ext cx="7384459" cy="1241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4" name="Rectangle 73">
            <a:extLst>
              <a:ext uri="{FF2B5EF4-FFF2-40B4-BE49-F238E27FC236}">
                <a16:creationId xmlns:a16="http://schemas.microsoft.com/office/drawing/2014/main" id="{2196651E-50CA-804D-A00A-57676504A08B}"/>
              </a:ext>
            </a:extLst>
          </p:cNvPr>
          <p:cNvSpPr/>
          <p:nvPr/>
        </p:nvSpPr>
        <p:spPr>
          <a:xfrm>
            <a:off x="4141690" y="5852429"/>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5" name="Rectangle 74">
            <a:extLst>
              <a:ext uri="{FF2B5EF4-FFF2-40B4-BE49-F238E27FC236}">
                <a16:creationId xmlns:a16="http://schemas.microsoft.com/office/drawing/2014/main" id="{15B78C40-517A-6848-AE24-30D6AB2D45AF}"/>
              </a:ext>
            </a:extLst>
          </p:cNvPr>
          <p:cNvSpPr/>
          <p:nvPr/>
        </p:nvSpPr>
        <p:spPr>
          <a:xfrm>
            <a:off x="4691976" y="585242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Monday</a:t>
            </a:r>
          </a:p>
        </p:txBody>
      </p:sp>
      <p:sp>
        <p:nvSpPr>
          <p:cNvPr id="78" name="Rectangle 77">
            <a:extLst>
              <a:ext uri="{FF2B5EF4-FFF2-40B4-BE49-F238E27FC236}">
                <a16:creationId xmlns:a16="http://schemas.microsoft.com/office/drawing/2014/main" id="{C146FD51-ECD9-F540-AE69-F50294B4C99F}"/>
              </a:ext>
            </a:extLst>
          </p:cNvPr>
          <p:cNvSpPr/>
          <p:nvPr/>
        </p:nvSpPr>
        <p:spPr>
          <a:xfrm>
            <a:off x="8656537" y="5826461"/>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12:35 PM</a:t>
            </a:r>
          </a:p>
        </p:txBody>
      </p:sp>
      <p:sp>
        <p:nvSpPr>
          <p:cNvPr id="79" name="Rectangle 78">
            <a:extLst>
              <a:ext uri="{FF2B5EF4-FFF2-40B4-BE49-F238E27FC236}">
                <a16:creationId xmlns:a16="http://schemas.microsoft.com/office/drawing/2014/main" id="{C32F1576-C632-0B4E-8813-D401EA28CCA7}"/>
              </a:ext>
            </a:extLst>
          </p:cNvPr>
          <p:cNvSpPr/>
          <p:nvPr/>
        </p:nvSpPr>
        <p:spPr>
          <a:xfrm>
            <a:off x="7026887" y="5826461"/>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9:00 AM</a:t>
            </a:r>
          </a:p>
        </p:txBody>
      </p:sp>
      <p:sp>
        <p:nvSpPr>
          <p:cNvPr id="80" name="Rectangle 79">
            <a:extLst>
              <a:ext uri="{FF2B5EF4-FFF2-40B4-BE49-F238E27FC236}">
                <a16:creationId xmlns:a16="http://schemas.microsoft.com/office/drawing/2014/main" id="{2DE30C73-21B3-9D49-AA2B-C2672384CF9F}"/>
              </a:ext>
            </a:extLst>
          </p:cNvPr>
          <p:cNvSpPr/>
          <p:nvPr/>
        </p:nvSpPr>
        <p:spPr>
          <a:xfrm>
            <a:off x="8233920" y="5826461"/>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86" name="Rectangle 85">
            <a:extLst>
              <a:ext uri="{FF2B5EF4-FFF2-40B4-BE49-F238E27FC236}">
                <a16:creationId xmlns:a16="http://schemas.microsoft.com/office/drawing/2014/main" id="{11EBA347-0C53-C643-859C-AB4C860710BA}"/>
              </a:ext>
            </a:extLst>
          </p:cNvPr>
          <p:cNvSpPr/>
          <p:nvPr/>
        </p:nvSpPr>
        <p:spPr>
          <a:xfrm>
            <a:off x="10100486" y="582646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7" name="Rectangle 86">
            <a:extLst>
              <a:ext uri="{FF2B5EF4-FFF2-40B4-BE49-F238E27FC236}">
                <a16:creationId xmlns:a16="http://schemas.microsoft.com/office/drawing/2014/main" id="{1B9D535D-F2BA-2F45-82BE-F15B8E713661}"/>
              </a:ext>
            </a:extLst>
          </p:cNvPr>
          <p:cNvSpPr/>
          <p:nvPr/>
        </p:nvSpPr>
        <p:spPr>
          <a:xfrm>
            <a:off x="10771571" y="582646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9" name="Rectangle 88">
            <a:extLst>
              <a:ext uri="{FF2B5EF4-FFF2-40B4-BE49-F238E27FC236}">
                <a16:creationId xmlns:a16="http://schemas.microsoft.com/office/drawing/2014/main" id="{676D087F-3562-C844-ACA1-5662ADF300BF}"/>
              </a:ext>
            </a:extLst>
          </p:cNvPr>
          <p:cNvSpPr/>
          <p:nvPr/>
        </p:nvSpPr>
        <p:spPr>
          <a:xfrm>
            <a:off x="8656537" y="645781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5:00 PM</a:t>
            </a:r>
          </a:p>
        </p:txBody>
      </p:sp>
      <p:sp>
        <p:nvSpPr>
          <p:cNvPr id="90" name="Rectangle 89">
            <a:extLst>
              <a:ext uri="{FF2B5EF4-FFF2-40B4-BE49-F238E27FC236}">
                <a16:creationId xmlns:a16="http://schemas.microsoft.com/office/drawing/2014/main" id="{E959CB44-B64B-EE4B-A31C-839DFDE9F9FF}"/>
              </a:ext>
            </a:extLst>
          </p:cNvPr>
          <p:cNvSpPr/>
          <p:nvPr/>
        </p:nvSpPr>
        <p:spPr>
          <a:xfrm>
            <a:off x="7026887" y="645781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2:00 PM</a:t>
            </a:r>
          </a:p>
        </p:txBody>
      </p:sp>
      <p:sp>
        <p:nvSpPr>
          <p:cNvPr id="91" name="Rectangle 90">
            <a:extLst>
              <a:ext uri="{FF2B5EF4-FFF2-40B4-BE49-F238E27FC236}">
                <a16:creationId xmlns:a16="http://schemas.microsoft.com/office/drawing/2014/main" id="{A0D90344-EBB9-BC40-978A-C69F25688395}"/>
              </a:ext>
            </a:extLst>
          </p:cNvPr>
          <p:cNvSpPr/>
          <p:nvPr/>
        </p:nvSpPr>
        <p:spPr>
          <a:xfrm>
            <a:off x="8233920" y="645781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2" name="Rectangle 91">
            <a:extLst>
              <a:ext uri="{FF2B5EF4-FFF2-40B4-BE49-F238E27FC236}">
                <a16:creationId xmlns:a16="http://schemas.microsoft.com/office/drawing/2014/main" id="{8B2F873C-B482-7E49-BA56-F79A062A513B}"/>
              </a:ext>
            </a:extLst>
          </p:cNvPr>
          <p:cNvSpPr/>
          <p:nvPr/>
        </p:nvSpPr>
        <p:spPr>
          <a:xfrm>
            <a:off x="10100486" y="645781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0" name="Rectangle 109">
            <a:extLst>
              <a:ext uri="{FF2B5EF4-FFF2-40B4-BE49-F238E27FC236}">
                <a16:creationId xmlns:a16="http://schemas.microsoft.com/office/drawing/2014/main" id="{B587D0B5-C31E-5F41-8F3F-F2669D923F96}"/>
              </a:ext>
            </a:extLst>
          </p:cNvPr>
          <p:cNvSpPr/>
          <p:nvPr/>
        </p:nvSpPr>
        <p:spPr>
          <a:xfrm>
            <a:off x="10771571" y="645781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1" name="Rectangle 110">
            <a:extLst>
              <a:ext uri="{FF2B5EF4-FFF2-40B4-BE49-F238E27FC236}">
                <a16:creationId xmlns:a16="http://schemas.microsoft.com/office/drawing/2014/main" id="{66D4CEF5-14EA-FF42-9DFB-7BEA0421F524}"/>
              </a:ext>
            </a:extLst>
          </p:cNvPr>
          <p:cNvSpPr/>
          <p:nvPr/>
        </p:nvSpPr>
        <p:spPr>
          <a:xfrm>
            <a:off x="4186260" y="5910101"/>
            <a:ext cx="343386" cy="305233"/>
          </a:xfrm>
          <a:prstGeom prst="rect">
            <a:avLst/>
          </a:prstGeom>
          <a:solidFill>
            <a:schemeClr val="bg1">
              <a:lumMod val="85000"/>
            </a:schemeClr>
          </a:solidFill>
        </p:spPr>
        <p:txBody>
          <a:bodyPr wrap="none">
            <a:spAutoFit/>
          </a:bodyPr>
          <a:lstStyle/>
          <a:p>
            <a:r>
              <a:rPr lang="en-US" dirty="0"/>
              <a:t>✔️</a:t>
            </a:r>
          </a:p>
        </p:txBody>
      </p:sp>
      <p:sp>
        <p:nvSpPr>
          <p:cNvPr id="112" name="Rectangle 111">
            <a:extLst>
              <a:ext uri="{FF2B5EF4-FFF2-40B4-BE49-F238E27FC236}">
                <a16:creationId xmlns:a16="http://schemas.microsoft.com/office/drawing/2014/main" id="{6BC891FF-D10F-8C4C-A5E5-14E89D5EA192}"/>
              </a:ext>
            </a:extLst>
          </p:cNvPr>
          <p:cNvSpPr/>
          <p:nvPr/>
        </p:nvSpPr>
        <p:spPr>
          <a:xfrm>
            <a:off x="4012263" y="7023658"/>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3" name="Rectangle 112">
            <a:extLst>
              <a:ext uri="{FF2B5EF4-FFF2-40B4-BE49-F238E27FC236}">
                <a16:creationId xmlns:a16="http://schemas.microsoft.com/office/drawing/2014/main" id="{3886E043-1558-5243-AA7F-BC198C54A84C}"/>
              </a:ext>
            </a:extLst>
          </p:cNvPr>
          <p:cNvSpPr/>
          <p:nvPr/>
        </p:nvSpPr>
        <p:spPr>
          <a:xfrm>
            <a:off x="4141690" y="707258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4" name="Rectangle 113">
            <a:extLst>
              <a:ext uri="{FF2B5EF4-FFF2-40B4-BE49-F238E27FC236}">
                <a16:creationId xmlns:a16="http://schemas.microsoft.com/office/drawing/2014/main" id="{D6F27B12-AF82-B840-8301-55A065A9FC39}"/>
              </a:ext>
            </a:extLst>
          </p:cNvPr>
          <p:cNvSpPr/>
          <p:nvPr/>
        </p:nvSpPr>
        <p:spPr>
          <a:xfrm>
            <a:off x="4691976" y="7072579"/>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Tuesday</a:t>
            </a:r>
          </a:p>
        </p:txBody>
      </p:sp>
      <p:sp>
        <p:nvSpPr>
          <p:cNvPr id="115" name="Rectangle 114">
            <a:extLst>
              <a:ext uri="{FF2B5EF4-FFF2-40B4-BE49-F238E27FC236}">
                <a16:creationId xmlns:a16="http://schemas.microsoft.com/office/drawing/2014/main" id="{587B3F56-8484-1A49-A9CA-5E9615D3E932}"/>
              </a:ext>
            </a:extLst>
          </p:cNvPr>
          <p:cNvSpPr/>
          <p:nvPr/>
        </p:nvSpPr>
        <p:spPr>
          <a:xfrm>
            <a:off x="4186260" y="7132567"/>
            <a:ext cx="343386" cy="305233"/>
          </a:xfrm>
          <a:prstGeom prst="rect">
            <a:avLst/>
          </a:prstGeom>
          <a:solidFill>
            <a:schemeClr val="bg1">
              <a:lumMod val="85000"/>
            </a:schemeClr>
          </a:solidFill>
        </p:spPr>
        <p:txBody>
          <a:bodyPr wrap="none">
            <a:spAutoFit/>
          </a:bodyPr>
          <a:lstStyle/>
          <a:p>
            <a:r>
              <a:rPr lang="en-US" dirty="0"/>
              <a:t>✔️</a:t>
            </a:r>
          </a:p>
        </p:txBody>
      </p:sp>
      <p:sp>
        <p:nvSpPr>
          <p:cNvPr id="116" name="Rectangle 115">
            <a:extLst>
              <a:ext uri="{FF2B5EF4-FFF2-40B4-BE49-F238E27FC236}">
                <a16:creationId xmlns:a16="http://schemas.microsoft.com/office/drawing/2014/main" id="{30CF35BD-6EF4-AC4D-B976-FD5971B682CE}"/>
              </a:ext>
            </a:extLst>
          </p:cNvPr>
          <p:cNvSpPr/>
          <p:nvPr/>
        </p:nvSpPr>
        <p:spPr>
          <a:xfrm>
            <a:off x="8650394" y="707743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8:00 PM</a:t>
            </a:r>
          </a:p>
        </p:txBody>
      </p:sp>
      <p:sp>
        <p:nvSpPr>
          <p:cNvPr id="117" name="Rectangle 116">
            <a:extLst>
              <a:ext uri="{FF2B5EF4-FFF2-40B4-BE49-F238E27FC236}">
                <a16:creationId xmlns:a16="http://schemas.microsoft.com/office/drawing/2014/main" id="{7833B6CE-2F40-9D49-A436-EC289B3F9D8B}"/>
              </a:ext>
            </a:extLst>
          </p:cNvPr>
          <p:cNvSpPr/>
          <p:nvPr/>
        </p:nvSpPr>
        <p:spPr>
          <a:xfrm>
            <a:off x="7020744" y="707743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6:00 PM</a:t>
            </a:r>
          </a:p>
        </p:txBody>
      </p:sp>
      <p:sp>
        <p:nvSpPr>
          <p:cNvPr id="118" name="Rectangle 117">
            <a:extLst>
              <a:ext uri="{FF2B5EF4-FFF2-40B4-BE49-F238E27FC236}">
                <a16:creationId xmlns:a16="http://schemas.microsoft.com/office/drawing/2014/main" id="{C8AD78FF-7CC8-6741-9EF2-13255A7F292A}"/>
              </a:ext>
            </a:extLst>
          </p:cNvPr>
          <p:cNvSpPr/>
          <p:nvPr/>
        </p:nvSpPr>
        <p:spPr>
          <a:xfrm>
            <a:off x="8227777" y="707743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119" name="Rectangle 118">
            <a:extLst>
              <a:ext uri="{FF2B5EF4-FFF2-40B4-BE49-F238E27FC236}">
                <a16:creationId xmlns:a16="http://schemas.microsoft.com/office/drawing/2014/main" id="{C88D1D49-3472-AF48-939E-1590E0B7D581}"/>
              </a:ext>
            </a:extLst>
          </p:cNvPr>
          <p:cNvSpPr/>
          <p:nvPr/>
        </p:nvSpPr>
        <p:spPr>
          <a:xfrm>
            <a:off x="10094343" y="707743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0" name="Rectangle 119">
            <a:extLst>
              <a:ext uri="{FF2B5EF4-FFF2-40B4-BE49-F238E27FC236}">
                <a16:creationId xmlns:a16="http://schemas.microsoft.com/office/drawing/2014/main" id="{F04DFE94-6BF0-884D-9E94-4CA4171D301B}"/>
              </a:ext>
            </a:extLst>
          </p:cNvPr>
          <p:cNvSpPr/>
          <p:nvPr/>
        </p:nvSpPr>
        <p:spPr>
          <a:xfrm>
            <a:off x="10765428" y="707743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1" name="Rectangle 120">
            <a:extLst>
              <a:ext uri="{FF2B5EF4-FFF2-40B4-BE49-F238E27FC236}">
                <a16:creationId xmlns:a16="http://schemas.microsoft.com/office/drawing/2014/main" id="{7F405E1C-9BD6-4041-AB46-29846668BE26}"/>
              </a:ext>
            </a:extLst>
          </p:cNvPr>
          <p:cNvSpPr/>
          <p:nvPr/>
        </p:nvSpPr>
        <p:spPr>
          <a:xfrm>
            <a:off x="4127881" y="3736438"/>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26" name="Rectangle 125">
            <a:extLst>
              <a:ext uri="{FF2B5EF4-FFF2-40B4-BE49-F238E27FC236}">
                <a16:creationId xmlns:a16="http://schemas.microsoft.com/office/drawing/2014/main" id="{1A0A9ED6-0291-0E4A-82FC-20BC5A64CDC8}"/>
              </a:ext>
            </a:extLst>
          </p:cNvPr>
          <p:cNvSpPr/>
          <p:nvPr/>
        </p:nvSpPr>
        <p:spPr>
          <a:xfrm>
            <a:off x="4141690" y="1012163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27" name="Rectangle 126">
            <a:extLst>
              <a:ext uri="{FF2B5EF4-FFF2-40B4-BE49-F238E27FC236}">
                <a16:creationId xmlns:a16="http://schemas.microsoft.com/office/drawing/2014/main" id="{A2B61566-863F-0244-B1EA-19E3ACC499DF}"/>
              </a:ext>
            </a:extLst>
          </p:cNvPr>
          <p:cNvSpPr/>
          <p:nvPr/>
        </p:nvSpPr>
        <p:spPr>
          <a:xfrm>
            <a:off x="4705695" y="1012163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Sunday</a:t>
            </a:r>
          </a:p>
        </p:txBody>
      </p:sp>
      <p:sp>
        <p:nvSpPr>
          <p:cNvPr id="3" name="Rectangle 2">
            <a:extLst>
              <a:ext uri="{FF2B5EF4-FFF2-40B4-BE49-F238E27FC236}">
                <a16:creationId xmlns:a16="http://schemas.microsoft.com/office/drawing/2014/main" id="{AFB66303-4D65-0841-9127-56C825862334}"/>
              </a:ext>
            </a:extLst>
          </p:cNvPr>
          <p:cNvSpPr/>
          <p:nvPr/>
        </p:nvSpPr>
        <p:spPr>
          <a:xfrm>
            <a:off x="4044416" y="3703854"/>
            <a:ext cx="415498" cy="369332"/>
          </a:xfrm>
          <a:prstGeom prst="rect">
            <a:avLst/>
          </a:prstGeom>
        </p:spPr>
        <p:txBody>
          <a:bodyPr wrap="none">
            <a:spAutoFit/>
          </a:bodyPr>
          <a:lstStyle/>
          <a:p>
            <a:r>
              <a:rPr lang="en-US" dirty="0"/>
              <a:t>✔️</a:t>
            </a:r>
          </a:p>
        </p:txBody>
      </p:sp>
      <p:sp>
        <p:nvSpPr>
          <p:cNvPr id="128" name="Rectangle 127">
            <a:extLst>
              <a:ext uri="{FF2B5EF4-FFF2-40B4-BE49-F238E27FC236}">
                <a16:creationId xmlns:a16="http://schemas.microsoft.com/office/drawing/2014/main" id="{5E655977-F852-BE44-98A6-E7CB8C630C9B}"/>
              </a:ext>
            </a:extLst>
          </p:cNvPr>
          <p:cNvSpPr/>
          <p:nvPr/>
        </p:nvSpPr>
        <p:spPr>
          <a:xfrm>
            <a:off x="4234416" y="5170556"/>
            <a:ext cx="2371962" cy="49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Days and Time:</a:t>
            </a:r>
          </a:p>
        </p:txBody>
      </p:sp>
      <p:sp>
        <p:nvSpPr>
          <p:cNvPr id="129" name="Rectangle 128">
            <a:extLst>
              <a:ext uri="{FF2B5EF4-FFF2-40B4-BE49-F238E27FC236}">
                <a16:creationId xmlns:a16="http://schemas.microsoft.com/office/drawing/2014/main" id="{48E24C52-B1DD-6E42-8523-B6723565D7D9}"/>
              </a:ext>
            </a:extLst>
          </p:cNvPr>
          <p:cNvSpPr/>
          <p:nvPr/>
        </p:nvSpPr>
        <p:spPr>
          <a:xfrm>
            <a:off x="4127918" y="5269465"/>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30" name="Rectangle 129">
            <a:extLst>
              <a:ext uri="{FF2B5EF4-FFF2-40B4-BE49-F238E27FC236}">
                <a16:creationId xmlns:a16="http://schemas.microsoft.com/office/drawing/2014/main" id="{452F99B0-5247-504C-821F-03E13848B632}"/>
              </a:ext>
            </a:extLst>
          </p:cNvPr>
          <p:cNvSpPr/>
          <p:nvPr/>
        </p:nvSpPr>
        <p:spPr>
          <a:xfrm>
            <a:off x="4044453" y="5236881"/>
            <a:ext cx="415498" cy="369332"/>
          </a:xfrm>
          <a:prstGeom prst="rect">
            <a:avLst/>
          </a:prstGeom>
        </p:spPr>
        <p:txBody>
          <a:bodyPr wrap="none">
            <a:spAutoFit/>
          </a:bodyPr>
          <a:lstStyle/>
          <a:p>
            <a:r>
              <a:rPr lang="en-US" dirty="0"/>
              <a:t>✔️</a:t>
            </a:r>
          </a:p>
        </p:txBody>
      </p:sp>
      <p:sp>
        <p:nvSpPr>
          <p:cNvPr id="81" name="TextBox 80">
            <a:extLst>
              <a:ext uri="{FF2B5EF4-FFF2-40B4-BE49-F238E27FC236}">
                <a16:creationId xmlns:a16="http://schemas.microsoft.com/office/drawing/2014/main" id="{0CC596FE-04FF-EE43-889D-903646C33940}"/>
              </a:ext>
            </a:extLst>
          </p:cNvPr>
          <p:cNvSpPr txBox="1"/>
          <p:nvPr/>
        </p:nvSpPr>
        <p:spPr>
          <a:xfrm>
            <a:off x="4481911" y="916573"/>
            <a:ext cx="2104583" cy="261610"/>
          </a:xfrm>
          <a:prstGeom prst="rect">
            <a:avLst/>
          </a:prstGeom>
          <a:noFill/>
        </p:spPr>
        <p:txBody>
          <a:bodyPr wrap="square" rtlCol="0">
            <a:spAutoFit/>
          </a:bodyPr>
          <a:lstStyle/>
          <a:p>
            <a:pPr algn="ctr"/>
            <a:r>
              <a:rPr lang="en-US" sz="1100" dirty="0"/>
              <a:t>Add Customer</a:t>
            </a:r>
          </a:p>
        </p:txBody>
      </p:sp>
      <p:grpSp>
        <p:nvGrpSpPr>
          <p:cNvPr id="83" name="Group 82">
            <a:extLst>
              <a:ext uri="{FF2B5EF4-FFF2-40B4-BE49-F238E27FC236}">
                <a16:creationId xmlns:a16="http://schemas.microsoft.com/office/drawing/2014/main" id="{39CE7B30-3DC1-8F4A-B1DA-41508B2F454B}"/>
              </a:ext>
            </a:extLst>
          </p:cNvPr>
          <p:cNvGrpSpPr/>
          <p:nvPr/>
        </p:nvGrpSpPr>
        <p:grpSpPr>
          <a:xfrm>
            <a:off x="4044416" y="7661833"/>
            <a:ext cx="7384459" cy="564260"/>
            <a:chOff x="4044416" y="7661833"/>
            <a:chExt cx="7384459" cy="564260"/>
          </a:xfrm>
        </p:grpSpPr>
        <p:sp>
          <p:nvSpPr>
            <p:cNvPr id="84" name="Rectangle 83">
              <a:extLst>
                <a:ext uri="{FF2B5EF4-FFF2-40B4-BE49-F238E27FC236}">
                  <a16:creationId xmlns:a16="http://schemas.microsoft.com/office/drawing/2014/main" id="{F8F9B5FD-6595-5C46-AD19-4C1CE90CDDE7}"/>
                </a:ext>
              </a:extLst>
            </p:cNvPr>
            <p:cNvSpPr/>
            <p:nvPr/>
          </p:nvSpPr>
          <p:spPr>
            <a:xfrm>
              <a:off x="4044416" y="7661833"/>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85" name="Rectangle 84">
              <a:extLst>
                <a:ext uri="{FF2B5EF4-FFF2-40B4-BE49-F238E27FC236}">
                  <a16:creationId xmlns:a16="http://schemas.microsoft.com/office/drawing/2014/main" id="{3B8C04B4-AC67-ED42-8746-53FB99E0AAF3}"/>
                </a:ext>
              </a:extLst>
            </p:cNvPr>
            <p:cNvSpPr/>
            <p:nvPr/>
          </p:nvSpPr>
          <p:spPr>
            <a:xfrm>
              <a:off x="4141690" y="769039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88" name="Rectangle 87">
              <a:extLst>
                <a:ext uri="{FF2B5EF4-FFF2-40B4-BE49-F238E27FC236}">
                  <a16:creationId xmlns:a16="http://schemas.microsoft.com/office/drawing/2014/main" id="{03B3EE3D-65BE-194E-8BB4-06EA9687A5B7}"/>
                </a:ext>
              </a:extLst>
            </p:cNvPr>
            <p:cNvSpPr/>
            <p:nvPr/>
          </p:nvSpPr>
          <p:spPr>
            <a:xfrm>
              <a:off x="4691976" y="7690393"/>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Wednesday</a:t>
              </a:r>
            </a:p>
          </p:txBody>
        </p:sp>
        <p:sp>
          <p:nvSpPr>
            <p:cNvPr id="93" name="Rectangle 92">
              <a:extLst>
                <a:ext uri="{FF2B5EF4-FFF2-40B4-BE49-F238E27FC236}">
                  <a16:creationId xmlns:a16="http://schemas.microsoft.com/office/drawing/2014/main" id="{59A4A95E-6B83-2A41-AE9A-3BFF0B8F5200}"/>
                </a:ext>
              </a:extLst>
            </p:cNvPr>
            <p:cNvSpPr/>
            <p:nvPr/>
          </p:nvSpPr>
          <p:spPr>
            <a:xfrm>
              <a:off x="4186260" y="7753087"/>
              <a:ext cx="343386" cy="305233"/>
            </a:xfrm>
            <a:prstGeom prst="rect">
              <a:avLst/>
            </a:prstGeom>
            <a:solidFill>
              <a:schemeClr val="bg1">
                <a:lumMod val="85000"/>
              </a:schemeClr>
            </a:solidFill>
          </p:spPr>
          <p:txBody>
            <a:bodyPr wrap="none">
              <a:spAutoFit/>
            </a:bodyPr>
            <a:lstStyle/>
            <a:p>
              <a:r>
                <a:rPr lang="en-US" dirty="0"/>
                <a:t>✔️</a:t>
              </a:r>
            </a:p>
          </p:txBody>
        </p:sp>
        <p:sp>
          <p:nvSpPr>
            <p:cNvPr id="94" name="Rectangle 93">
              <a:extLst>
                <a:ext uri="{FF2B5EF4-FFF2-40B4-BE49-F238E27FC236}">
                  <a16:creationId xmlns:a16="http://schemas.microsoft.com/office/drawing/2014/main" id="{048849C3-FB54-3C47-A5A2-70079470EB2F}"/>
                </a:ext>
              </a:extLst>
            </p:cNvPr>
            <p:cNvSpPr/>
            <p:nvPr/>
          </p:nvSpPr>
          <p:spPr>
            <a:xfrm>
              <a:off x="8650394" y="7747052"/>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5" name="Rectangle 94">
              <a:extLst>
                <a:ext uri="{FF2B5EF4-FFF2-40B4-BE49-F238E27FC236}">
                  <a16:creationId xmlns:a16="http://schemas.microsoft.com/office/drawing/2014/main" id="{24642D31-C1D3-D848-A060-AA8FF8401F49}"/>
                </a:ext>
              </a:extLst>
            </p:cNvPr>
            <p:cNvSpPr/>
            <p:nvPr/>
          </p:nvSpPr>
          <p:spPr>
            <a:xfrm>
              <a:off x="7020744" y="7747052"/>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6" name="Rectangle 95">
              <a:extLst>
                <a:ext uri="{FF2B5EF4-FFF2-40B4-BE49-F238E27FC236}">
                  <a16:creationId xmlns:a16="http://schemas.microsoft.com/office/drawing/2014/main" id="{9E3469C1-EA59-8A40-A3C1-0922A7D19680}"/>
                </a:ext>
              </a:extLst>
            </p:cNvPr>
            <p:cNvSpPr/>
            <p:nvPr/>
          </p:nvSpPr>
          <p:spPr>
            <a:xfrm>
              <a:off x="8227777" y="7747052"/>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8" name="Rectangle 97">
              <a:extLst>
                <a:ext uri="{FF2B5EF4-FFF2-40B4-BE49-F238E27FC236}">
                  <a16:creationId xmlns:a16="http://schemas.microsoft.com/office/drawing/2014/main" id="{5DE5340D-88F6-1B41-822C-CE6228EE0009}"/>
                </a:ext>
              </a:extLst>
            </p:cNvPr>
            <p:cNvSpPr/>
            <p:nvPr/>
          </p:nvSpPr>
          <p:spPr>
            <a:xfrm>
              <a:off x="10114998" y="77127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99" name="Rectangle 98">
              <a:extLst>
                <a:ext uri="{FF2B5EF4-FFF2-40B4-BE49-F238E27FC236}">
                  <a16:creationId xmlns:a16="http://schemas.microsoft.com/office/drawing/2014/main" id="{7B1DED22-F987-5740-8862-A4EAECB9D477}"/>
                </a:ext>
              </a:extLst>
            </p:cNvPr>
            <p:cNvSpPr/>
            <p:nvPr/>
          </p:nvSpPr>
          <p:spPr>
            <a:xfrm>
              <a:off x="10786083" y="771271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grpSp>
      <p:sp>
        <p:nvSpPr>
          <p:cNvPr id="82" name="TextBox 81">
            <a:extLst>
              <a:ext uri="{FF2B5EF4-FFF2-40B4-BE49-F238E27FC236}">
                <a16:creationId xmlns:a16="http://schemas.microsoft.com/office/drawing/2014/main" id="{5935956C-4A4C-084E-A449-C2C438C2A173}"/>
              </a:ext>
            </a:extLst>
          </p:cNvPr>
          <p:cNvSpPr txBox="1"/>
          <p:nvPr/>
        </p:nvSpPr>
        <p:spPr>
          <a:xfrm>
            <a:off x="161056" y="1280405"/>
            <a:ext cx="2950548" cy="2308324"/>
          </a:xfrm>
          <a:prstGeom prst="rect">
            <a:avLst/>
          </a:prstGeom>
          <a:noFill/>
        </p:spPr>
        <p:txBody>
          <a:bodyPr wrap="square" rtlCol="0">
            <a:spAutoFit/>
          </a:bodyPr>
          <a:lstStyle/>
          <a:p>
            <a:r>
              <a:rPr lang="en-US" sz="1600" dirty="0"/>
              <a:t>Once the save button is pressed, “Add customer” tab will be displayed. Customers that has access to see multiple customers, he will be able to see this tab.</a:t>
            </a:r>
          </a:p>
          <a:p>
            <a:endParaRPr lang="en-US" sz="1600" dirty="0"/>
          </a:p>
          <a:p>
            <a:r>
              <a:rPr lang="en-US" sz="1600" dirty="0"/>
              <a:t>For example, vendor will not see this tab because he cannot administer other customers.</a:t>
            </a:r>
          </a:p>
        </p:txBody>
      </p:sp>
    </p:spTree>
    <p:extLst>
      <p:ext uri="{BB962C8B-B14F-4D97-AF65-F5344CB8AC3E}">
        <p14:creationId xmlns:p14="http://schemas.microsoft.com/office/powerpoint/2010/main" val="2020195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65818B2-FF5C-834C-ABC5-6A236CE6AB5D}"/>
              </a:ext>
            </a:extLst>
          </p:cNvPr>
          <p:cNvSpPr/>
          <p:nvPr/>
        </p:nvSpPr>
        <p:spPr>
          <a:xfrm>
            <a:off x="0" y="0"/>
            <a:ext cx="3237875" cy="411479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42533"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grpSp>
        <p:nvGrpSpPr>
          <p:cNvPr id="4" name="Group 3">
            <a:extLst>
              <a:ext uri="{FF2B5EF4-FFF2-40B4-BE49-F238E27FC236}">
                <a16:creationId xmlns:a16="http://schemas.microsoft.com/office/drawing/2014/main" id="{480B9FE7-7D3F-BB4B-A434-83D12F1140DB}"/>
              </a:ext>
            </a:extLst>
          </p:cNvPr>
          <p:cNvGrpSpPr/>
          <p:nvPr/>
        </p:nvGrpSpPr>
        <p:grpSpPr>
          <a:xfrm>
            <a:off x="3228788" y="11953"/>
            <a:ext cx="8963505" cy="832043"/>
            <a:chOff x="3228788" y="11953"/>
            <a:chExt cx="8963505" cy="832043"/>
          </a:xfrm>
        </p:grpSpPr>
        <p:pic>
          <p:nvPicPr>
            <p:cNvPr id="3" name="Picture 2">
              <a:extLst>
                <a:ext uri="{FF2B5EF4-FFF2-40B4-BE49-F238E27FC236}">
                  <a16:creationId xmlns:a16="http://schemas.microsoft.com/office/drawing/2014/main" id="{C661719E-18F4-2949-9631-BD885A6E665C}"/>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20" name="Rectangle 19">
              <a:extLst>
                <a:ext uri="{FF2B5EF4-FFF2-40B4-BE49-F238E27FC236}">
                  <a16:creationId xmlns:a16="http://schemas.microsoft.com/office/drawing/2014/main" id="{996ECC5F-2AC2-E143-A587-7F3A9D76AF0E}"/>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1" name="Rectangle 20">
              <a:extLst>
                <a:ext uri="{FF2B5EF4-FFF2-40B4-BE49-F238E27FC236}">
                  <a16:creationId xmlns:a16="http://schemas.microsoft.com/office/drawing/2014/main" id="{13A0A9B3-226A-B647-BC01-470040207810}"/>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a:extLst>
                <a:ext uri="{FF2B5EF4-FFF2-40B4-BE49-F238E27FC236}">
                  <a16:creationId xmlns:a16="http://schemas.microsoft.com/office/drawing/2014/main" id="{67965090-DC1F-3348-B108-96F79ACABEB1}"/>
                </a:ext>
              </a:extLst>
            </p:cNvPr>
            <p:cNvPicPr>
              <a:picLocks noChangeAspect="1"/>
            </p:cNvPicPr>
            <p:nvPr/>
          </p:nvPicPr>
          <p:blipFill>
            <a:blip r:embed="rId4"/>
            <a:stretch>
              <a:fillRect/>
            </a:stretch>
          </p:blipFill>
          <p:spPr>
            <a:xfrm>
              <a:off x="3247255" y="26700"/>
              <a:ext cx="3228495" cy="369617"/>
            </a:xfrm>
            <a:prstGeom prst="rect">
              <a:avLst/>
            </a:prstGeom>
          </p:spPr>
        </p:pic>
        <p:sp>
          <p:nvSpPr>
            <p:cNvPr id="23" name="Rectangle 22">
              <a:extLst>
                <a:ext uri="{FF2B5EF4-FFF2-40B4-BE49-F238E27FC236}">
                  <a16:creationId xmlns:a16="http://schemas.microsoft.com/office/drawing/2014/main" id="{3344CA17-9BF6-E34E-ACBA-8BE29FAE946B}"/>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24" name="Picture 23">
              <a:extLst>
                <a:ext uri="{FF2B5EF4-FFF2-40B4-BE49-F238E27FC236}">
                  <a16:creationId xmlns:a16="http://schemas.microsoft.com/office/drawing/2014/main" id="{122CDFF4-B32B-1C4B-AF90-0A05110C8B49}"/>
                </a:ext>
              </a:extLst>
            </p:cNvPr>
            <p:cNvPicPr>
              <a:picLocks noChangeAspect="1"/>
            </p:cNvPicPr>
            <p:nvPr/>
          </p:nvPicPr>
          <p:blipFill>
            <a:blip r:embed="rId4"/>
            <a:stretch>
              <a:fillRect/>
            </a:stretch>
          </p:blipFill>
          <p:spPr>
            <a:xfrm>
              <a:off x="3256116" y="11953"/>
              <a:ext cx="3228495" cy="369617"/>
            </a:xfrm>
            <a:prstGeom prst="rect">
              <a:avLst/>
            </a:prstGeom>
          </p:spPr>
        </p:pic>
        <p:sp>
          <p:nvSpPr>
            <p:cNvPr id="25" name="Rectangle 24">
              <a:extLst>
                <a:ext uri="{FF2B5EF4-FFF2-40B4-BE49-F238E27FC236}">
                  <a16:creationId xmlns:a16="http://schemas.microsoft.com/office/drawing/2014/main" id="{3DA999AB-53FA-114D-AE77-0DE5599DA4E7}"/>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6" name="Rectangle 25">
              <a:extLst>
                <a:ext uri="{FF2B5EF4-FFF2-40B4-BE49-F238E27FC236}">
                  <a16:creationId xmlns:a16="http://schemas.microsoft.com/office/drawing/2014/main" id="{115142D3-367B-2E4E-A8C3-C782062547DA}"/>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pic>
        <p:nvPicPr>
          <p:cNvPr id="5" name="Picture 4">
            <a:extLst>
              <a:ext uri="{FF2B5EF4-FFF2-40B4-BE49-F238E27FC236}">
                <a16:creationId xmlns:a16="http://schemas.microsoft.com/office/drawing/2014/main" id="{A8687653-B79C-954C-8BEC-38F981CA2895}"/>
              </a:ext>
            </a:extLst>
          </p:cNvPr>
          <p:cNvPicPr>
            <a:picLocks noChangeAspect="1"/>
          </p:cNvPicPr>
          <p:nvPr/>
        </p:nvPicPr>
        <p:blipFill>
          <a:blip r:embed="rId5"/>
          <a:stretch>
            <a:fillRect/>
          </a:stretch>
        </p:blipFill>
        <p:spPr>
          <a:xfrm>
            <a:off x="3224130" y="846589"/>
            <a:ext cx="8967870" cy="2060702"/>
          </a:xfrm>
          <a:prstGeom prst="rect">
            <a:avLst/>
          </a:prstGeom>
        </p:spPr>
      </p:pic>
      <p:sp>
        <p:nvSpPr>
          <p:cNvPr id="27" name="Rectangle 26">
            <a:extLst>
              <a:ext uri="{FF2B5EF4-FFF2-40B4-BE49-F238E27FC236}">
                <a16:creationId xmlns:a16="http://schemas.microsoft.com/office/drawing/2014/main" id="{EB951279-AE5E-C749-A1B8-D8B446017C8C}"/>
              </a:ext>
            </a:extLst>
          </p:cNvPr>
          <p:cNvSpPr/>
          <p:nvPr/>
        </p:nvSpPr>
        <p:spPr>
          <a:xfrm>
            <a:off x="3233153" y="824538"/>
            <a:ext cx="8904418"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9F19AB8-4AF0-814C-AB05-F471B7AC04B0}"/>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37" name="TextBox 36">
            <a:extLst>
              <a:ext uri="{FF2B5EF4-FFF2-40B4-BE49-F238E27FC236}">
                <a16:creationId xmlns:a16="http://schemas.microsoft.com/office/drawing/2014/main" id="{E3D66EFD-70D6-7A4E-97E0-C75B7F023406}"/>
              </a:ext>
            </a:extLst>
          </p:cNvPr>
          <p:cNvSpPr txBox="1"/>
          <p:nvPr/>
        </p:nvSpPr>
        <p:spPr>
          <a:xfrm>
            <a:off x="159307" y="942993"/>
            <a:ext cx="2950548" cy="1323439"/>
          </a:xfrm>
          <a:prstGeom prst="rect">
            <a:avLst/>
          </a:prstGeom>
          <a:noFill/>
        </p:spPr>
        <p:txBody>
          <a:bodyPr wrap="square" rtlCol="0">
            <a:spAutoFit/>
          </a:bodyPr>
          <a:lstStyle/>
          <a:p>
            <a:r>
              <a:rPr lang="en-US" sz="1600" dirty="0"/>
              <a:t>Once “Add Customer” tab is clicked, admin will be able to add a new customer. Only those customers will be visible that are allowed to this customer.</a:t>
            </a:r>
          </a:p>
        </p:txBody>
      </p:sp>
      <p:sp>
        <p:nvSpPr>
          <p:cNvPr id="19" name="TextBox 18">
            <a:extLst>
              <a:ext uri="{FF2B5EF4-FFF2-40B4-BE49-F238E27FC236}">
                <a16:creationId xmlns:a16="http://schemas.microsoft.com/office/drawing/2014/main" id="{B0999923-8A6C-004C-82ED-30473D53AC3A}"/>
              </a:ext>
            </a:extLst>
          </p:cNvPr>
          <p:cNvSpPr txBox="1"/>
          <p:nvPr/>
        </p:nvSpPr>
        <p:spPr>
          <a:xfrm>
            <a:off x="4317161" y="918777"/>
            <a:ext cx="2104583" cy="261610"/>
          </a:xfrm>
          <a:prstGeom prst="rect">
            <a:avLst/>
          </a:prstGeom>
          <a:solidFill>
            <a:srgbClr val="00B050"/>
          </a:solidFill>
        </p:spPr>
        <p:txBody>
          <a:bodyPr wrap="square" rtlCol="0">
            <a:spAutoFit/>
          </a:bodyPr>
          <a:lstStyle/>
          <a:p>
            <a:pPr algn="ctr"/>
            <a:r>
              <a:rPr lang="en-US" sz="1100" dirty="0">
                <a:solidFill>
                  <a:schemeClr val="bg1"/>
                </a:solidFill>
              </a:rPr>
              <a:t>Add Customer</a:t>
            </a:r>
          </a:p>
        </p:txBody>
      </p:sp>
      <p:sp>
        <p:nvSpPr>
          <p:cNvPr id="30" name="TextBox 29">
            <a:extLst>
              <a:ext uri="{FF2B5EF4-FFF2-40B4-BE49-F238E27FC236}">
                <a16:creationId xmlns:a16="http://schemas.microsoft.com/office/drawing/2014/main" id="{B8068602-1DD2-B649-8E86-3157C5C632F4}"/>
              </a:ext>
            </a:extLst>
          </p:cNvPr>
          <p:cNvSpPr txBox="1"/>
          <p:nvPr/>
        </p:nvSpPr>
        <p:spPr>
          <a:xfrm>
            <a:off x="3247255" y="22578"/>
            <a:ext cx="2278188" cy="307777"/>
          </a:xfrm>
          <a:prstGeom prst="rect">
            <a:avLst/>
          </a:prstGeom>
          <a:solidFill>
            <a:srgbClr val="EDF0F7"/>
          </a:solidFill>
        </p:spPr>
        <p:txBody>
          <a:bodyPr wrap="none" rtlCol="0">
            <a:spAutoFit/>
          </a:bodyPr>
          <a:lstStyle/>
          <a:p>
            <a:r>
              <a:rPr lang="en-US" sz="1400" dirty="0"/>
              <a:t>Add new Customer Schedule</a:t>
            </a:r>
          </a:p>
        </p:txBody>
      </p:sp>
      <p:pic>
        <p:nvPicPr>
          <p:cNvPr id="31" name="Picture 30">
            <a:extLst>
              <a:ext uri="{FF2B5EF4-FFF2-40B4-BE49-F238E27FC236}">
                <a16:creationId xmlns:a16="http://schemas.microsoft.com/office/drawing/2014/main" id="{DE8188D1-5AA5-8945-9394-05CB958F7C79}"/>
              </a:ext>
            </a:extLst>
          </p:cNvPr>
          <p:cNvPicPr>
            <a:picLocks noChangeAspect="1"/>
          </p:cNvPicPr>
          <p:nvPr/>
        </p:nvPicPr>
        <p:blipFill>
          <a:blip r:embed="rId6"/>
          <a:stretch>
            <a:fillRect/>
          </a:stretch>
        </p:blipFill>
        <p:spPr>
          <a:xfrm>
            <a:off x="5450091" y="46857"/>
            <a:ext cx="1333500" cy="279400"/>
          </a:xfrm>
          <a:prstGeom prst="rect">
            <a:avLst/>
          </a:prstGeom>
        </p:spPr>
      </p:pic>
      <p:sp>
        <p:nvSpPr>
          <p:cNvPr id="29" name="TextBox 28">
            <a:extLst>
              <a:ext uri="{FF2B5EF4-FFF2-40B4-BE49-F238E27FC236}">
                <a16:creationId xmlns:a16="http://schemas.microsoft.com/office/drawing/2014/main" id="{1A7334E5-632D-584D-A19B-094F01A5A52C}"/>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2" name="TextBox 31">
            <a:extLst>
              <a:ext uri="{FF2B5EF4-FFF2-40B4-BE49-F238E27FC236}">
                <a16:creationId xmlns:a16="http://schemas.microsoft.com/office/drawing/2014/main" id="{6E7DF540-3DE2-6143-8859-F6ED0D67494F}"/>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33" name="Straight Arrow Connector 32">
            <a:extLst>
              <a:ext uri="{FF2B5EF4-FFF2-40B4-BE49-F238E27FC236}">
                <a16:creationId xmlns:a16="http://schemas.microsoft.com/office/drawing/2014/main" id="{9005B58B-BF21-1347-BFC8-202758739DB7}"/>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F19B7D-EC28-0848-BB62-D67B615A4AC7}"/>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9181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5C4B-F9D8-724A-ADA6-2B65B5DB1103}"/>
              </a:ext>
            </a:extLst>
          </p:cNvPr>
          <p:cNvSpPr>
            <a:spLocks noGrp="1"/>
          </p:cNvSpPr>
          <p:nvPr>
            <p:ph type="title"/>
          </p:nvPr>
        </p:nvSpPr>
        <p:spPr>
          <a:xfrm>
            <a:off x="815622" y="2945145"/>
            <a:ext cx="10515600" cy="1991831"/>
          </a:xfrm>
        </p:spPr>
        <p:txBody>
          <a:bodyPr/>
          <a:lstStyle/>
          <a:p>
            <a:pPr algn="ctr"/>
            <a:r>
              <a:rPr lang="en-US" sz="6000" b="1" dirty="0"/>
              <a:t>Product Schedule</a:t>
            </a:r>
            <a:endParaRPr lang="en-US" dirty="0"/>
          </a:p>
        </p:txBody>
      </p:sp>
    </p:spTree>
    <p:extLst>
      <p:ext uri="{BB962C8B-B14F-4D97-AF65-F5344CB8AC3E}">
        <p14:creationId xmlns:p14="http://schemas.microsoft.com/office/powerpoint/2010/main" val="4183438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365818B2-FF5C-834C-ABC5-6A236CE6AB5D}"/>
              </a:ext>
            </a:extLst>
          </p:cNvPr>
          <p:cNvSpPr/>
          <p:nvPr/>
        </p:nvSpPr>
        <p:spPr>
          <a:xfrm>
            <a:off x="0" y="1"/>
            <a:ext cx="3237875" cy="290729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grpSp>
        <p:nvGrpSpPr>
          <p:cNvPr id="4" name="Group 3">
            <a:extLst>
              <a:ext uri="{FF2B5EF4-FFF2-40B4-BE49-F238E27FC236}">
                <a16:creationId xmlns:a16="http://schemas.microsoft.com/office/drawing/2014/main" id="{480B9FE7-7D3F-BB4B-A434-83D12F1140DB}"/>
              </a:ext>
            </a:extLst>
          </p:cNvPr>
          <p:cNvGrpSpPr/>
          <p:nvPr/>
        </p:nvGrpSpPr>
        <p:grpSpPr>
          <a:xfrm>
            <a:off x="3228788" y="11953"/>
            <a:ext cx="8963505" cy="832043"/>
            <a:chOff x="3228788" y="11953"/>
            <a:chExt cx="8963505" cy="832043"/>
          </a:xfrm>
        </p:grpSpPr>
        <p:pic>
          <p:nvPicPr>
            <p:cNvPr id="3" name="Picture 2">
              <a:extLst>
                <a:ext uri="{FF2B5EF4-FFF2-40B4-BE49-F238E27FC236}">
                  <a16:creationId xmlns:a16="http://schemas.microsoft.com/office/drawing/2014/main" id="{C661719E-18F4-2949-9631-BD885A6E665C}"/>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20" name="Rectangle 19">
              <a:extLst>
                <a:ext uri="{FF2B5EF4-FFF2-40B4-BE49-F238E27FC236}">
                  <a16:creationId xmlns:a16="http://schemas.microsoft.com/office/drawing/2014/main" id="{996ECC5F-2AC2-E143-A587-7F3A9D76AF0E}"/>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1" name="Rectangle 20">
              <a:extLst>
                <a:ext uri="{FF2B5EF4-FFF2-40B4-BE49-F238E27FC236}">
                  <a16:creationId xmlns:a16="http://schemas.microsoft.com/office/drawing/2014/main" id="{13A0A9B3-226A-B647-BC01-470040207810}"/>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2" name="Picture 21">
              <a:extLst>
                <a:ext uri="{FF2B5EF4-FFF2-40B4-BE49-F238E27FC236}">
                  <a16:creationId xmlns:a16="http://schemas.microsoft.com/office/drawing/2014/main" id="{67965090-DC1F-3348-B108-96F79ACABEB1}"/>
                </a:ext>
              </a:extLst>
            </p:cNvPr>
            <p:cNvPicPr>
              <a:picLocks noChangeAspect="1"/>
            </p:cNvPicPr>
            <p:nvPr/>
          </p:nvPicPr>
          <p:blipFill>
            <a:blip r:embed="rId4"/>
            <a:stretch>
              <a:fillRect/>
            </a:stretch>
          </p:blipFill>
          <p:spPr>
            <a:xfrm>
              <a:off x="3247255" y="26700"/>
              <a:ext cx="3228495" cy="369617"/>
            </a:xfrm>
            <a:prstGeom prst="rect">
              <a:avLst/>
            </a:prstGeom>
          </p:spPr>
        </p:pic>
        <p:sp>
          <p:nvSpPr>
            <p:cNvPr id="23" name="Rectangle 22">
              <a:extLst>
                <a:ext uri="{FF2B5EF4-FFF2-40B4-BE49-F238E27FC236}">
                  <a16:creationId xmlns:a16="http://schemas.microsoft.com/office/drawing/2014/main" id="{3344CA17-9BF6-E34E-ACBA-8BE29FAE946B}"/>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24" name="Picture 23">
              <a:extLst>
                <a:ext uri="{FF2B5EF4-FFF2-40B4-BE49-F238E27FC236}">
                  <a16:creationId xmlns:a16="http://schemas.microsoft.com/office/drawing/2014/main" id="{122CDFF4-B32B-1C4B-AF90-0A05110C8B49}"/>
                </a:ext>
              </a:extLst>
            </p:cNvPr>
            <p:cNvPicPr>
              <a:picLocks noChangeAspect="1"/>
            </p:cNvPicPr>
            <p:nvPr/>
          </p:nvPicPr>
          <p:blipFill>
            <a:blip r:embed="rId4"/>
            <a:stretch>
              <a:fillRect/>
            </a:stretch>
          </p:blipFill>
          <p:spPr>
            <a:xfrm>
              <a:off x="3256116" y="11953"/>
              <a:ext cx="3228495" cy="369617"/>
            </a:xfrm>
            <a:prstGeom prst="rect">
              <a:avLst/>
            </a:prstGeom>
          </p:spPr>
        </p:pic>
        <p:sp>
          <p:nvSpPr>
            <p:cNvPr id="25" name="Rectangle 24">
              <a:extLst>
                <a:ext uri="{FF2B5EF4-FFF2-40B4-BE49-F238E27FC236}">
                  <a16:creationId xmlns:a16="http://schemas.microsoft.com/office/drawing/2014/main" id="{3DA999AB-53FA-114D-AE77-0DE5599DA4E7}"/>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6" name="Rectangle 25">
              <a:extLst>
                <a:ext uri="{FF2B5EF4-FFF2-40B4-BE49-F238E27FC236}">
                  <a16:creationId xmlns:a16="http://schemas.microsoft.com/office/drawing/2014/main" id="{115142D3-367B-2E4E-A8C3-C782062547DA}"/>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pic>
        <p:nvPicPr>
          <p:cNvPr id="5" name="Picture 4">
            <a:extLst>
              <a:ext uri="{FF2B5EF4-FFF2-40B4-BE49-F238E27FC236}">
                <a16:creationId xmlns:a16="http://schemas.microsoft.com/office/drawing/2014/main" id="{A8687653-B79C-954C-8BEC-38F981CA2895}"/>
              </a:ext>
            </a:extLst>
          </p:cNvPr>
          <p:cNvPicPr>
            <a:picLocks noChangeAspect="1"/>
          </p:cNvPicPr>
          <p:nvPr/>
        </p:nvPicPr>
        <p:blipFill>
          <a:blip r:embed="rId5"/>
          <a:stretch>
            <a:fillRect/>
          </a:stretch>
        </p:blipFill>
        <p:spPr>
          <a:xfrm>
            <a:off x="3224130" y="846589"/>
            <a:ext cx="8967870" cy="2060702"/>
          </a:xfrm>
          <a:prstGeom prst="rect">
            <a:avLst/>
          </a:prstGeom>
        </p:spPr>
      </p:pic>
      <p:sp>
        <p:nvSpPr>
          <p:cNvPr id="27" name="Rectangle 26">
            <a:extLst>
              <a:ext uri="{FF2B5EF4-FFF2-40B4-BE49-F238E27FC236}">
                <a16:creationId xmlns:a16="http://schemas.microsoft.com/office/drawing/2014/main" id="{EB951279-AE5E-C749-A1B8-D8B446017C8C}"/>
              </a:ext>
            </a:extLst>
          </p:cNvPr>
          <p:cNvSpPr/>
          <p:nvPr/>
        </p:nvSpPr>
        <p:spPr>
          <a:xfrm>
            <a:off x="3233153" y="824538"/>
            <a:ext cx="8904418"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9F19AB8-4AF0-814C-AB05-F471B7AC04B0}"/>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pic>
        <p:nvPicPr>
          <p:cNvPr id="6" name="Picture 5">
            <a:extLst>
              <a:ext uri="{FF2B5EF4-FFF2-40B4-BE49-F238E27FC236}">
                <a16:creationId xmlns:a16="http://schemas.microsoft.com/office/drawing/2014/main" id="{088A6FAF-92EE-CB46-8DAF-0867F8234EBD}"/>
              </a:ext>
            </a:extLst>
          </p:cNvPr>
          <p:cNvPicPr>
            <a:picLocks noChangeAspect="1"/>
          </p:cNvPicPr>
          <p:nvPr/>
        </p:nvPicPr>
        <p:blipFill>
          <a:blip r:embed="rId6"/>
          <a:stretch>
            <a:fillRect/>
          </a:stretch>
        </p:blipFill>
        <p:spPr>
          <a:xfrm>
            <a:off x="0" y="3390900"/>
            <a:ext cx="12192000" cy="6934200"/>
          </a:xfrm>
          <a:prstGeom prst="rect">
            <a:avLst/>
          </a:prstGeom>
        </p:spPr>
      </p:pic>
      <p:cxnSp>
        <p:nvCxnSpPr>
          <p:cNvPr id="30" name="Straight Arrow Connector 29">
            <a:extLst>
              <a:ext uri="{FF2B5EF4-FFF2-40B4-BE49-F238E27FC236}">
                <a16:creationId xmlns:a16="http://schemas.microsoft.com/office/drawing/2014/main" id="{F7D9D4AD-494A-B346-9800-043CBCEA4DA0}"/>
              </a:ext>
            </a:extLst>
          </p:cNvPr>
          <p:cNvCxnSpPr/>
          <p:nvPr/>
        </p:nvCxnSpPr>
        <p:spPr>
          <a:xfrm>
            <a:off x="3961555" y="2464904"/>
            <a:ext cx="0" cy="113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FB2D385-19F0-BE4D-8DEB-61F999C466B5}"/>
              </a:ext>
            </a:extLst>
          </p:cNvPr>
          <p:cNvSpPr txBox="1"/>
          <p:nvPr/>
        </p:nvSpPr>
        <p:spPr>
          <a:xfrm>
            <a:off x="4317161" y="918777"/>
            <a:ext cx="2104583" cy="261610"/>
          </a:xfrm>
          <a:prstGeom prst="rect">
            <a:avLst/>
          </a:prstGeom>
          <a:solidFill>
            <a:srgbClr val="00B050"/>
          </a:solidFill>
        </p:spPr>
        <p:txBody>
          <a:bodyPr wrap="square" rtlCol="0">
            <a:spAutoFit/>
          </a:bodyPr>
          <a:lstStyle/>
          <a:p>
            <a:pPr algn="ctr"/>
            <a:r>
              <a:rPr lang="en-US" sz="1100" dirty="0">
                <a:solidFill>
                  <a:schemeClr val="bg1"/>
                </a:solidFill>
              </a:rPr>
              <a:t>Add Customer</a:t>
            </a:r>
          </a:p>
        </p:txBody>
      </p:sp>
      <p:sp>
        <p:nvSpPr>
          <p:cNvPr id="34" name="TextBox 33">
            <a:extLst>
              <a:ext uri="{FF2B5EF4-FFF2-40B4-BE49-F238E27FC236}">
                <a16:creationId xmlns:a16="http://schemas.microsoft.com/office/drawing/2014/main" id="{29F7D62E-FDB1-BA42-AD04-0F289372E355}"/>
              </a:ext>
            </a:extLst>
          </p:cNvPr>
          <p:cNvSpPr txBox="1"/>
          <p:nvPr/>
        </p:nvSpPr>
        <p:spPr>
          <a:xfrm>
            <a:off x="3247255" y="22578"/>
            <a:ext cx="2278188" cy="307777"/>
          </a:xfrm>
          <a:prstGeom prst="rect">
            <a:avLst/>
          </a:prstGeom>
          <a:solidFill>
            <a:srgbClr val="EDF0F7"/>
          </a:solidFill>
        </p:spPr>
        <p:txBody>
          <a:bodyPr wrap="none" rtlCol="0">
            <a:spAutoFit/>
          </a:bodyPr>
          <a:lstStyle/>
          <a:p>
            <a:r>
              <a:rPr lang="en-US" sz="1400" dirty="0"/>
              <a:t>Add new Customer Schedule</a:t>
            </a:r>
          </a:p>
        </p:txBody>
      </p:sp>
      <p:pic>
        <p:nvPicPr>
          <p:cNvPr id="35" name="Picture 34">
            <a:extLst>
              <a:ext uri="{FF2B5EF4-FFF2-40B4-BE49-F238E27FC236}">
                <a16:creationId xmlns:a16="http://schemas.microsoft.com/office/drawing/2014/main" id="{085C0080-CFD4-7645-902D-133438A7F791}"/>
              </a:ext>
            </a:extLst>
          </p:cNvPr>
          <p:cNvPicPr>
            <a:picLocks noChangeAspect="1"/>
          </p:cNvPicPr>
          <p:nvPr/>
        </p:nvPicPr>
        <p:blipFill>
          <a:blip r:embed="rId7"/>
          <a:stretch>
            <a:fillRect/>
          </a:stretch>
        </p:blipFill>
        <p:spPr>
          <a:xfrm>
            <a:off x="5450091" y="46857"/>
            <a:ext cx="1333500" cy="279400"/>
          </a:xfrm>
          <a:prstGeom prst="rect">
            <a:avLst/>
          </a:prstGeom>
        </p:spPr>
      </p:pic>
      <p:sp>
        <p:nvSpPr>
          <p:cNvPr id="2" name="TextBox 1">
            <a:extLst>
              <a:ext uri="{FF2B5EF4-FFF2-40B4-BE49-F238E27FC236}">
                <a16:creationId xmlns:a16="http://schemas.microsoft.com/office/drawing/2014/main" id="{669915B7-8A48-8D4C-9212-C71D3A7E0112}"/>
              </a:ext>
            </a:extLst>
          </p:cNvPr>
          <p:cNvSpPr txBox="1"/>
          <p:nvPr/>
        </p:nvSpPr>
        <p:spPr>
          <a:xfrm>
            <a:off x="2801756" y="4117316"/>
            <a:ext cx="1008289" cy="184666"/>
          </a:xfrm>
          <a:prstGeom prst="rect">
            <a:avLst/>
          </a:prstGeom>
          <a:solidFill>
            <a:schemeClr val="bg1"/>
          </a:solidFill>
        </p:spPr>
        <p:txBody>
          <a:bodyPr wrap="none" lIns="0" tIns="0" rIns="0" bIns="0" rtlCol="0">
            <a:spAutoFit/>
          </a:bodyPr>
          <a:lstStyle/>
          <a:p>
            <a:r>
              <a:rPr lang="en-US" sz="1200" b="1" dirty="0"/>
              <a:t>Customer name</a:t>
            </a:r>
          </a:p>
        </p:txBody>
      </p:sp>
      <p:sp>
        <p:nvSpPr>
          <p:cNvPr id="36" name="Rectangle 35">
            <a:extLst>
              <a:ext uri="{FF2B5EF4-FFF2-40B4-BE49-F238E27FC236}">
                <a16:creationId xmlns:a16="http://schemas.microsoft.com/office/drawing/2014/main" id="{61A54E79-C4E3-2A4A-A93C-236C64EC5C3B}"/>
              </a:ext>
            </a:extLst>
          </p:cNvPr>
          <p:cNvSpPr/>
          <p:nvPr/>
        </p:nvSpPr>
        <p:spPr>
          <a:xfrm>
            <a:off x="2442800" y="4506862"/>
            <a:ext cx="2734489"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Customer, Vendor</a:t>
            </a:r>
          </a:p>
        </p:txBody>
      </p:sp>
      <p:sp>
        <p:nvSpPr>
          <p:cNvPr id="37" name="Rectangle 36">
            <a:extLst>
              <a:ext uri="{FF2B5EF4-FFF2-40B4-BE49-F238E27FC236}">
                <a16:creationId xmlns:a16="http://schemas.microsoft.com/office/drawing/2014/main" id="{F470D93C-080E-0B43-B5C2-C96940E8AFBF}"/>
              </a:ext>
            </a:extLst>
          </p:cNvPr>
          <p:cNvSpPr/>
          <p:nvPr/>
        </p:nvSpPr>
        <p:spPr>
          <a:xfrm>
            <a:off x="309096" y="4519918"/>
            <a:ext cx="2071476" cy="3645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customer role:</a:t>
            </a:r>
          </a:p>
        </p:txBody>
      </p:sp>
      <p:sp>
        <p:nvSpPr>
          <p:cNvPr id="29" name="TextBox 28">
            <a:extLst>
              <a:ext uri="{FF2B5EF4-FFF2-40B4-BE49-F238E27FC236}">
                <a16:creationId xmlns:a16="http://schemas.microsoft.com/office/drawing/2014/main" id="{D4C2C0A0-A0F2-6548-A38F-8CF6A7283F55}"/>
              </a:ext>
            </a:extLst>
          </p:cNvPr>
          <p:cNvSpPr txBox="1"/>
          <p:nvPr/>
        </p:nvSpPr>
        <p:spPr>
          <a:xfrm>
            <a:off x="166294" y="1049582"/>
            <a:ext cx="2950548" cy="830997"/>
          </a:xfrm>
          <a:prstGeom prst="rect">
            <a:avLst/>
          </a:prstGeom>
          <a:noFill/>
        </p:spPr>
        <p:txBody>
          <a:bodyPr wrap="square" rtlCol="0">
            <a:spAutoFit/>
          </a:bodyPr>
          <a:lstStyle/>
          <a:p>
            <a:r>
              <a:rPr lang="en-US" sz="1600" dirty="0"/>
              <a:t>The add new page will filter customers based on their name and customer roles.</a:t>
            </a:r>
          </a:p>
        </p:txBody>
      </p:sp>
      <p:sp>
        <p:nvSpPr>
          <p:cNvPr id="32" name="TextBox 31">
            <a:extLst>
              <a:ext uri="{FF2B5EF4-FFF2-40B4-BE49-F238E27FC236}">
                <a16:creationId xmlns:a16="http://schemas.microsoft.com/office/drawing/2014/main" id="{859EB82F-06B2-154B-85FB-C0A7933FE1A6}"/>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8" name="TextBox 37">
            <a:extLst>
              <a:ext uri="{FF2B5EF4-FFF2-40B4-BE49-F238E27FC236}">
                <a16:creationId xmlns:a16="http://schemas.microsoft.com/office/drawing/2014/main" id="{24DEE77D-4311-FA4F-A6BE-C3A213792FA1}"/>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39" name="Straight Arrow Connector 38">
            <a:extLst>
              <a:ext uri="{FF2B5EF4-FFF2-40B4-BE49-F238E27FC236}">
                <a16:creationId xmlns:a16="http://schemas.microsoft.com/office/drawing/2014/main" id="{3AF92B2D-5711-3248-838E-AF4CF040AC7A}"/>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E2DD37-7242-004B-A115-4C6F13CD173E}"/>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2193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F132313-436C-5F40-911C-42F0F9538268}"/>
              </a:ext>
            </a:extLst>
          </p:cNvPr>
          <p:cNvPicPr>
            <a:picLocks noChangeAspect="1"/>
          </p:cNvPicPr>
          <p:nvPr/>
        </p:nvPicPr>
        <p:blipFill>
          <a:blip r:embed="rId3"/>
          <a:stretch>
            <a:fillRect/>
          </a:stretch>
        </p:blipFill>
        <p:spPr>
          <a:xfrm>
            <a:off x="0" y="3761293"/>
            <a:ext cx="12192000" cy="6193413"/>
          </a:xfrm>
          <a:prstGeom prst="rect">
            <a:avLst/>
          </a:prstGeom>
        </p:spPr>
      </p:pic>
      <p:sp>
        <p:nvSpPr>
          <p:cNvPr id="9" name="TextBox 8">
            <a:extLst>
              <a:ext uri="{FF2B5EF4-FFF2-40B4-BE49-F238E27FC236}">
                <a16:creationId xmlns:a16="http://schemas.microsoft.com/office/drawing/2014/main" id="{37EF87C4-E808-D94B-BD6D-CAFAD58973AD}"/>
              </a:ext>
            </a:extLst>
          </p:cNvPr>
          <p:cNvSpPr txBox="1"/>
          <p:nvPr/>
        </p:nvSpPr>
        <p:spPr>
          <a:xfrm>
            <a:off x="469559" y="1260389"/>
            <a:ext cx="11343502" cy="1200329"/>
          </a:xfrm>
          <a:prstGeom prst="rect">
            <a:avLst/>
          </a:prstGeom>
          <a:noFill/>
        </p:spPr>
        <p:txBody>
          <a:bodyPr wrap="square" rtlCol="0">
            <a:spAutoFit/>
          </a:bodyPr>
          <a:lstStyle/>
          <a:p>
            <a:r>
              <a:rPr lang="en-US" dirty="0"/>
              <a:t>There will be an addition for scheduler in the list below. The schedules that are published in Catalog schedule tab (slide 4) and Customer schedule tab (slide 16) would be revised on the basis of seconds defined in the Schedule task. Once it is run after specific time, only those schedules will be revised (from slide 4 and slide 16) that are updated after the last execution of scheduler. Also the ones that were stopped due to an error will also try to get updated.</a:t>
            </a:r>
          </a:p>
        </p:txBody>
      </p:sp>
    </p:spTree>
    <p:extLst>
      <p:ext uri="{BB962C8B-B14F-4D97-AF65-F5344CB8AC3E}">
        <p14:creationId xmlns:p14="http://schemas.microsoft.com/office/powerpoint/2010/main" val="127395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40E973-8F68-1640-B093-5F915CBDBC56}"/>
              </a:ext>
            </a:extLst>
          </p:cNvPr>
          <p:cNvPicPr>
            <a:picLocks noChangeAspect="1"/>
          </p:cNvPicPr>
          <p:nvPr/>
        </p:nvPicPr>
        <p:blipFill>
          <a:blip r:embed="rId2"/>
          <a:stretch>
            <a:fillRect/>
          </a:stretch>
        </p:blipFill>
        <p:spPr>
          <a:xfrm>
            <a:off x="577958" y="561548"/>
            <a:ext cx="8443680" cy="5934008"/>
          </a:xfrm>
          <a:prstGeom prst="rect">
            <a:avLst/>
          </a:prstGeom>
        </p:spPr>
      </p:pic>
      <p:sp>
        <p:nvSpPr>
          <p:cNvPr id="6" name="TextBox 5">
            <a:extLst>
              <a:ext uri="{FF2B5EF4-FFF2-40B4-BE49-F238E27FC236}">
                <a16:creationId xmlns:a16="http://schemas.microsoft.com/office/drawing/2014/main" id="{BBC235A9-AC0A-BF43-923E-55AF76BE3CA1}"/>
              </a:ext>
            </a:extLst>
          </p:cNvPr>
          <p:cNvSpPr txBox="1"/>
          <p:nvPr/>
        </p:nvSpPr>
        <p:spPr>
          <a:xfrm>
            <a:off x="6921305" y="5071597"/>
            <a:ext cx="4876398" cy="923330"/>
          </a:xfrm>
          <a:prstGeom prst="rect">
            <a:avLst/>
          </a:prstGeom>
          <a:noFill/>
        </p:spPr>
        <p:txBody>
          <a:bodyPr wrap="square" rtlCol="0">
            <a:spAutoFit/>
          </a:bodyPr>
          <a:lstStyle/>
          <a:p>
            <a:r>
              <a:rPr lang="en-US" b="1" dirty="0"/>
              <a:t>Plugin is required to either check “Disable buy button” or uncheck “Delivery enabled” of the associated products during non-availability hours</a:t>
            </a:r>
          </a:p>
        </p:txBody>
      </p:sp>
      <p:cxnSp>
        <p:nvCxnSpPr>
          <p:cNvPr id="8" name="Straight Arrow Connector 7">
            <a:extLst>
              <a:ext uri="{FF2B5EF4-FFF2-40B4-BE49-F238E27FC236}">
                <a16:creationId xmlns:a16="http://schemas.microsoft.com/office/drawing/2014/main" id="{61B34D59-EF18-1145-8AFE-C674991D52C6}"/>
              </a:ext>
            </a:extLst>
          </p:cNvPr>
          <p:cNvCxnSpPr>
            <a:cxnSpLocks/>
            <a:endCxn id="6" idx="1"/>
          </p:cNvCxnSpPr>
          <p:nvPr/>
        </p:nvCxnSpPr>
        <p:spPr>
          <a:xfrm>
            <a:off x="3924886" y="3080825"/>
            <a:ext cx="2996419" cy="245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CB1D127-7013-2543-9FF2-98CE7437132C}"/>
              </a:ext>
            </a:extLst>
          </p:cNvPr>
          <p:cNvPicPr>
            <a:picLocks noChangeAspect="1"/>
          </p:cNvPicPr>
          <p:nvPr/>
        </p:nvPicPr>
        <p:blipFill>
          <a:blip r:embed="rId3"/>
          <a:stretch>
            <a:fillRect/>
          </a:stretch>
        </p:blipFill>
        <p:spPr>
          <a:xfrm>
            <a:off x="694338" y="6882597"/>
            <a:ext cx="8327300" cy="5204563"/>
          </a:xfrm>
          <a:prstGeom prst="rect">
            <a:avLst/>
          </a:prstGeom>
        </p:spPr>
      </p:pic>
      <p:cxnSp>
        <p:nvCxnSpPr>
          <p:cNvPr id="9" name="Straight Arrow Connector 8">
            <a:extLst>
              <a:ext uri="{FF2B5EF4-FFF2-40B4-BE49-F238E27FC236}">
                <a16:creationId xmlns:a16="http://schemas.microsoft.com/office/drawing/2014/main" id="{3651E456-6E34-D74E-A45D-9C58DB231ADC}"/>
              </a:ext>
            </a:extLst>
          </p:cNvPr>
          <p:cNvCxnSpPr>
            <a:cxnSpLocks/>
            <a:endCxn id="6" idx="1"/>
          </p:cNvCxnSpPr>
          <p:nvPr/>
        </p:nvCxnSpPr>
        <p:spPr>
          <a:xfrm flipV="1">
            <a:off x="3924886" y="5533262"/>
            <a:ext cx="2996419" cy="3512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558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AC4EDB-D2B3-A447-AB85-56199E30FA4F}"/>
              </a:ext>
            </a:extLst>
          </p:cNvPr>
          <p:cNvSpPr/>
          <p:nvPr/>
        </p:nvSpPr>
        <p:spPr>
          <a:xfrm>
            <a:off x="5216" y="308618"/>
            <a:ext cx="3232659" cy="688223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6F02BF5-2BDA-6044-A64F-3765667AB3AC}"/>
              </a:ext>
            </a:extLst>
          </p:cNvPr>
          <p:cNvSpPr/>
          <p:nvPr/>
        </p:nvSpPr>
        <p:spPr>
          <a:xfrm>
            <a:off x="3237875" y="295"/>
            <a:ext cx="8954125" cy="554453"/>
          </a:xfrm>
          <a:prstGeom prst="rect">
            <a:avLst/>
          </a:prstGeom>
          <a:solidFill>
            <a:srgbClr val="EDF0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Scheduling</a:t>
            </a:r>
          </a:p>
        </p:txBody>
      </p:sp>
      <p:sp>
        <p:nvSpPr>
          <p:cNvPr id="40" name="Rectangle 39">
            <a:extLst>
              <a:ext uri="{FF2B5EF4-FFF2-40B4-BE49-F238E27FC236}">
                <a16:creationId xmlns:a16="http://schemas.microsoft.com/office/drawing/2014/main" id="{54B3E695-492C-8840-8719-BB11F02DC00E}"/>
              </a:ext>
            </a:extLst>
          </p:cNvPr>
          <p:cNvSpPr/>
          <p:nvPr/>
        </p:nvSpPr>
        <p:spPr>
          <a:xfrm>
            <a:off x="3770" y="201540"/>
            <a:ext cx="323410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8" name="TextBox 7">
            <a:extLst>
              <a:ext uri="{FF2B5EF4-FFF2-40B4-BE49-F238E27FC236}">
                <a16:creationId xmlns:a16="http://schemas.microsoft.com/office/drawing/2014/main" id="{A4AC47D0-0968-5948-AD42-8EA21EEEC808}"/>
              </a:ext>
            </a:extLst>
          </p:cNvPr>
          <p:cNvSpPr txBox="1"/>
          <p:nvPr/>
        </p:nvSpPr>
        <p:spPr>
          <a:xfrm>
            <a:off x="159307" y="892889"/>
            <a:ext cx="2950548" cy="6247864"/>
          </a:xfrm>
          <a:prstGeom prst="rect">
            <a:avLst/>
          </a:prstGeom>
          <a:noFill/>
        </p:spPr>
        <p:txBody>
          <a:bodyPr wrap="square" rtlCol="0">
            <a:spAutoFit/>
          </a:bodyPr>
          <a:lstStyle/>
          <a:p>
            <a:r>
              <a:rPr lang="en-US" sz="1600" dirty="0"/>
              <a:t>This is a separate page and its name is “Scheduling”. This can schedule Products availability as well as customer schedule. There are two tabs at the top.</a:t>
            </a:r>
          </a:p>
          <a:p>
            <a:endParaRPr lang="en-US" sz="1600" dirty="0"/>
          </a:p>
          <a:p>
            <a:r>
              <a:rPr lang="en-US" sz="1600" dirty="0"/>
              <a:t>The grid shows Name, Availability Time and Published checkout.</a:t>
            </a:r>
          </a:p>
          <a:p>
            <a:endParaRPr lang="en-US" sz="1600" dirty="0"/>
          </a:p>
          <a:p>
            <a:r>
              <a:rPr lang="en-US" sz="1600" dirty="0"/>
              <a:t>Once a schedule applied, the ”disable buy button” or “Delivery enabled” in the “catalog &gt;&gt; products &gt;&gt; product edit” page will be unchecked during the availability time and remained checked all other time. Time zone is defined in “Configuration &gt;&gt; Settings &gt;&gt; Customer Settings &gt;&gt; </a:t>
            </a:r>
            <a:r>
              <a:rPr lang="en-CA" sz="1600" dirty="0"/>
              <a:t>Default store time zone</a:t>
            </a:r>
            <a:r>
              <a:rPr lang="en-US" sz="1600" dirty="0"/>
              <a:t>”.</a:t>
            </a:r>
          </a:p>
          <a:p>
            <a:endParaRPr lang="en-US" sz="1600" dirty="0"/>
          </a:p>
          <a:p>
            <a:r>
              <a:rPr lang="en-US" sz="1600" dirty="0"/>
              <a:t>Schedules will be visible to customers based on their roles. Admin can see all the schedules whereas Customers can see only their own schedules.</a:t>
            </a:r>
          </a:p>
        </p:txBody>
      </p:sp>
      <p:sp>
        <p:nvSpPr>
          <p:cNvPr id="6" name="Rectangle 5">
            <a:extLst>
              <a:ext uri="{FF2B5EF4-FFF2-40B4-BE49-F238E27FC236}">
                <a16:creationId xmlns:a16="http://schemas.microsoft.com/office/drawing/2014/main" id="{DD64F0E3-3AB5-4540-B3EA-25B834F8842A}"/>
              </a:ext>
            </a:extLst>
          </p:cNvPr>
          <p:cNvSpPr/>
          <p:nvPr/>
        </p:nvSpPr>
        <p:spPr>
          <a:xfrm>
            <a:off x="3274772" y="524770"/>
            <a:ext cx="8932218" cy="6666087"/>
          </a:xfrm>
          <a:prstGeom prst="rect">
            <a:avLst/>
          </a:prstGeom>
          <a:solidFill>
            <a:srgbClr val="EDF0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51A7BE55-9E80-A840-9F1E-41B2AD9A8B26}"/>
              </a:ext>
            </a:extLst>
          </p:cNvPr>
          <p:cNvGrpSpPr/>
          <p:nvPr/>
        </p:nvGrpSpPr>
        <p:grpSpPr>
          <a:xfrm>
            <a:off x="3248078" y="3304735"/>
            <a:ext cx="8958912" cy="2743089"/>
            <a:chOff x="3242467" y="652024"/>
            <a:chExt cx="8958912" cy="2743089"/>
          </a:xfrm>
        </p:grpSpPr>
        <p:pic>
          <p:nvPicPr>
            <p:cNvPr id="60" name="Picture 59">
              <a:extLst>
                <a:ext uri="{FF2B5EF4-FFF2-40B4-BE49-F238E27FC236}">
                  <a16:creationId xmlns:a16="http://schemas.microsoft.com/office/drawing/2014/main" id="{1CA2AFFB-F78B-2B4D-8CB8-4130A2489597}"/>
                </a:ext>
              </a:extLst>
            </p:cNvPr>
            <p:cNvPicPr>
              <a:picLocks noChangeAspect="1"/>
            </p:cNvPicPr>
            <p:nvPr/>
          </p:nvPicPr>
          <p:blipFill rotWithShape="1">
            <a:blip r:embed="rId2"/>
            <a:srcRect t="19205" r="298"/>
            <a:stretch/>
          </p:blipFill>
          <p:spPr>
            <a:xfrm>
              <a:off x="3242467" y="652024"/>
              <a:ext cx="8958912" cy="2743089"/>
            </a:xfrm>
            <a:prstGeom prst="rect">
              <a:avLst/>
            </a:prstGeom>
          </p:spPr>
        </p:pic>
        <p:sp>
          <p:nvSpPr>
            <p:cNvPr id="61" name="Rectangle 60">
              <a:extLst>
                <a:ext uri="{FF2B5EF4-FFF2-40B4-BE49-F238E27FC236}">
                  <a16:creationId xmlns:a16="http://schemas.microsoft.com/office/drawing/2014/main" id="{ACCDE130-0EFA-A94A-9A61-012EEAB965E2}"/>
                </a:ext>
              </a:extLst>
            </p:cNvPr>
            <p:cNvSpPr/>
            <p:nvPr/>
          </p:nvSpPr>
          <p:spPr>
            <a:xfrm>
              <a:off x="3540882" y="1030957"/>
              <a:ext cx="1757304"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Schedule for pizza hut morning</a:t>
              </a:r>
            </a:p>
          </p:txBody>
        </p:sp>
        <p:sp>
          <p:nvSpPr>
            <p:cNvPr id="62" name="Rectangle 61">
              <a:extLst>
                <a:ext uri="{FF2B5EF4-FFF2-40B4-BE49-F238E27FC236}">
                  <a16:creationId xmlns:a16="http://schemas.microsoft.com/office/drawing/2014/main" id="{4E31ED9E-FD9C-454B-B9EA-00302BFA3283}"/>
                </a:ext>
              </a:extLst>
            </p:cNvPr>
            <p:cNvSpPr/>
            <p:nvPr/>
          </p:nvSpPr>
          <p:spPr>
            <a:xfrm>
              <a:off x="3526169" y="1398122"/>
              <a:ext cx="193303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Schedule for Pizza Hut weekend</a:t>
              </a:r>
            </a:p>
          </p:txBody>
        </p:sp>
        <p:sp>
          <p:nvSpPr>
            <p:cNvPr id="63" name="Rectangle 62">
              <a:extLst>
                <a:ext uri="{FF2B5EF4-FFF2-40B4-BE49-F238E27FC236}">
                  <a16:creationId xmlns:a16="http://schemas.microsoft.com/office/drawing/2014/main" id="{995E1851-6FE8-F244-B3F2-42FFAF481F1A}"/>
                </a:ext>
              </a:extLst>
            </p:cNvPr>
            <p:cNvSpPr/>
            <p:nvPr/>
          </p:nvSpPr>
          <p:spPr>
            <a:xfrm>
              <a:off x="3540882" y="1753032"/>
              <a:ext cx="1757304"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Schedule for </a:t>
              </a:r>
              <a:r>
                <a:rPr lang="en-US" sz="1000" dirty="0" err="1">
                  <a:solidFill>
                    <a:schemeClr val="tx1"/>
                  </a:solidFill>
                </a:rPr>
                <a:t>McCafe</a:t>
              </a:r>
              <a:r>
                <a:rPr lang="en-US" sz="1000" dirty="0">
                  <a:solidFill>
                    <a:schemeClr val="tx1"/>
                  </a:solidFill>
                </a:rPr>
                <a:t> Special</a:t>
              </a:r>
            </a:p>
          </p:txBody>
        </p:sp>
        <p:sp>
          <p:nvSpPr>
            <p:cNvPr id="64" name="Rectangle 63">
              <a:extLst>
                <a:ext uri="{FF2B5EF4-FFF2-40B4-BE49-F238E27FC236}">
                  <a16:creationId xmlns:a16="http://schemas.microsoft.com/office/drawing/2014/main" id="{0A8FE041-146F-4842-A95E-93747B90A725}"/>
                </a:ext>
              </a:extLst>
            </p:cNvPr>
            <p:cNvSpPr/>
            <p:nvPr/>
          </p:nvSpPr>
          <p:spPr>
            <a:xfrm>
              <a:off x="3540881" y="2516952"/>
              <a:ext cx="1918321" cy="2764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Schedule for </a:t>
              </a:r>
              <a:r>
                <a:rPr lang="en-US" sz="1000" dirty="0" err="1">
                  <a:solidFill>
                    <a:schemeClr val="tx1"/>
                  </a:solidFill>
                </a:rPr>
                <a:t>McCafe</a:t>
              </a:r>
              <a:r>
                <a:rPr lang="en-US" sz="1000" dirty="0">
                  <a:solidFill>
                    <a:schemeClr val="tx1"/>
                  </a:solidFill>
                </a:rPr>
                <a:t> weekend night</a:t>
              </a:r>
            </a:p>
          </p:txBody>
        </p:sp>
        <p:sp>
          <p:nvSpPr>
            <p:cNvPr id="65" name="Rectangle 64">
              <a:extLst>
                <a:ext uri="{FF2B5EF4-FFF2-40B4-BE49-F238E27FC236}">
                  <a16:creationId xmlns:a16="http://schemas.microsoft.com/office/drawing/2014/main" id="{E10DFD0C-4CC4-FC4C-A6E9-064DFB0D6EAC}"/>
                </a:ext>
              </a:extLst>
            </p:cNvPr>
            <p:cNvSpPr/>
            <p:nvPr/>
          </p:nvSpPr>
          <p:spPr>
            <a:xfrm>
              <a:off x="3540882" y="2110231"/>
              <a:ext cx="193303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Schedule for Pizza Pizza special offer</a:t>
              </a:r>
            </a:p>
          </p:txBody>
        </p:sp>
        <p:sp>
          <p:nvSpPr>
            <p:cNvPr id="66" name="Rectangle 65">
              <a:extLst>
                <a:ext uri="{FF2B5EF4-FFF2-40B4-BE49-F238E27FC236}">
                  <a16:creationId xmlns:a16="http://schemas.microsoft.com/office/drawing/2014/main" id="{C3886C26-2CC0-4542-94C6-38E198F86DFE}"/>
                </a:ext>
              </a:extLst>
            </p:cNvPr>
            <p:cNvSpPr/>
            <p:nvPr/>
          </p:nvSpPr>
          <p:spPr>
            <a:xfrm>
              <a:off x="5575670" y="709709"/>
              <a:ext cx="2126337" cy="276421"/>
            </a:xfrm>
            <a:prstGeom prst="rect">
              <a:avLst/>
            </a:prstGeom>
            <a:solidFill>
              <a:srgbClr val="F4F4F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Availability time</a:t>
              </a:r>
            </a:p>
          </p:txBody>
        </p:sp>
        <p:sp>
          <p:nvSpPr>
            <p:cNvPr id="67" name="Rectangle 66">
              <a:extLst>
                <a:ext uri="{FF2B5EF4-FFF2-40B4-BE49-F238E27FC236}">
                  <a16:creationId xmlns:a16="http://schemas.microsoft.com/office/drawing/2014/main" id="{0549480D-7BCD-784F-99D6-015DC18E193C}"/>
                </a:ext>
              </a:extLst>
            </p:cNvPr>
            <p:cNvSpPr/>
            <p:nvPr/>
          </p:nvSpPr>
          <p:spPr>
            <a:xfrm>
              <a:off x="8315455" y="709709"/>
              <a:ext cx="901775" cy="276421"/>
            </a:xfrm>
            <a:prstGeom prst="rect">
              <a:avLst/>
            </a:prstGeom>
            <a:solidFill>
              <a:srgbClr val="F4F4F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Published</a:t>
              </a:r>
            </a:p>
          </p:txBody>
        </p:sp>
        <p:sp>
          <p:nvSpPr>
            <p:cNvPr id="68" name="Rectangle 67">
              <a:extLst>
                <a:ext uri="{FF2B5EF4-FFF2-40B4-BE49-F238E27FC236}">
                  <a16:creationId xmlns:a16="http://schemas.microsoft.com/office/drawing/2014/main" id="{55F31999-280B-5C41-9F63-0B500C409006}"/>
                </a:ext>
              </a:extLst>
            </p:cNvPr>
            <p:cNvSpPr/>
            <p:nvPr/>
          </p:nvSpPr>
          <p:spPr>
            <a:xfrm>
              <a:off x="5572140" y="1017136"/>
              <a:ext cx="2591878" cy="30406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[8:00 AM to 12:00 PM; 7/8/2020 - 8/8/2020; All Days]</a:t>
              </a:r>
            </a:p>
          </p:txBody>
        </p:sp>
        <p:sp>
          <p:nvSpPr>
            <p:cNvPr id="69" name="Rectangle 68">
              <a:extLst>
                <a:ext uri="{FF2B5EF4-FFF2-40B4-BE49-F238E27FC236}">
                  <a16:creationId xmlns:a16="http://schemas.microsoft.com/office/drawing/2014/main" id="{E137003F-D167-C64E-AA9E-B18F605133F1}"/>
                </a:ext>
              </a:extLst>
            </p:cNvPr>
            <p:cNvSpPr/>
            <p:nvPr/>
          </p:nvSpPr>
          <p:spPr>
            <a:xfrm>
              <a:off x="5575670" y="1398122"/>
              <a:ext cx="261179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[10:00 AM to 1:00 PM; All Dates; Saturday, Sunday]</a:t>
              </a:r>
            </a:p>
          </p:txBody>
        </p:sp>
        <p:sp>
          <p:nvSpPr>
            <p:cNvPr id="75" name="Rectangle 74">
              <a:extLst>
                <a:ext uri="{FF2B5EF4-FFF2-40B4-BE49-F238E27FC236}">
                  <a16:creationId xmlns:a16="http://schemas.microsoft.com/office/drawing/2014/main" id="{3271EE8B-F157-AD47-8EB2-045081D92A5D}"/>
                </a:ext>
              </a:extLst>
            </p:cNvPr>
            <p:cNvSpPr/>
            <p:nvPr/>
          </p:nvSpPr>
          <p:spPr>
            <a:xfrm>
              <a:off x="5538346" y="1765287"/>
              <a:ext cx="274238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000" dirty="0">
                  <a:solidFill>
                    <a:schemeClr val="tx1"/>
                  </a:solidFill>
                </a:rPr>
                <a:t>[1:00 PM to 4:00 PM; All Dates; All Days];</a:t>
              </a:r>
            </a:p>
            <a:p>
              <a:r>
                <a:rPr lang="en-US" sz="1000" dirty="0">
                  <a:solidFill>
                    <a:schemeClr val="tx1"/>
                  </a:solidFill>
                </a:rPr>
                <a:t>[6:00 PM to 10:00 PM; All Dates; Saturday, Sunday]</a:t>
              </a:r>
            </a:p>
          </p:txBody>
        </p:sp>
        <p:sp>
          <p:nvSpPr>
            <p:cNvPr id="76" name="Rectangle 75">
              <a:extLst>
                <a:ext uri="{FF2B5EF4-FFF2-40B4-BE49-F238E27FC236}">
                  <a16:creationId xmlns:a16="http://schemas.microsoft.com/office/drawing/2014/main" id="{FCE78551-2078-EC4D-9324-51D713E9A1A3}"/>
                </a:ext>
              </a:extLst>
            </p:cNvPr>
            <p:cNvSpPr/>
            <p:nvPr/>
          </p:nvSpPr>
          <p:spPr>
            <a:xfrm>
              <a:off x="5591814" y="2516952"/>
              <a:ext cx="261179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[6:00 PM to 11:00 PM; 3/1/2020 – 8/31/2020; Saturday, Sunday]</a:t>
              </a:r>
            </a:p>
          </p:txBody>
        </p:sp>
        <p:sp>
          <p:nvSpPr>
            <p:cNvPr id="77" name="Rectangle 76">
              <a:extLst>
                <a:ext uri="{FF2B5EF4-FFF2-40B4-BE49-F238E27FC236}">
                  <a16:creationId xmlns:a16="http://schemas.microsoft.com/office/drawing/2014/main" id="{9BED4145-90CE-4949-B38A-639E08D6C931}"/>
                </a:ext>
              </a:extLst>
            </p:cNvPr>
            <p:cNvSpPr/>
            <p:nvPr/>
          </p:nvSpPr>
          <p:spPr>
            <a:xfrm>
              <a:off x="5575670" y="2133678"/>
              <a:ext cx="2611794" cy="276421"/>
            </a:xfrm>
            <a:prstGeom prst="rect">
              <a:avLst/>
            </a:prstGeom>
            <a:solidFill>
              <a:srgbClr val="FBFBF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tx1"/>
                  </a:solidFill>
                </a:rPr>
                <a:t>[11:00 AM to 10:00 PM; All Dates; All Days]</a:t>
              </a:r>
            </a:p>
          </p:txBody>
        </p:sp>
      </p:grpSp>
      <p:sp>
        <p:nvSpPr>
          <p:cNvPr id="78" name="Rectangle 77">
            <a:extLst>
              <a:ext uri="{FF2B5EF4-FFF2-40B4-BE49-F238E27FC236}">
                <a16:creationId xmlns:a16="http://schemas.microsoft.com/office/drawing/2014/main" id="{C8438DD2-8B66-694B-A92A-E89B2B08C433}"/>
              </a:ext>
            </a:extLst>
          </p:cNvPr>
          <p:cNvSpPr/>
          <p:nvPr/>
        </p:nvSpPr>
        <p:spPr>
          <a:xfrm>
            <a:off x="3377680" y="554749"/>
            <a:ext cx="8731770" cy="999424"/>
          </a:xfrm>
          <a:prstGeom prst="rect">
            <a:avLst/>
          </a:prstGeom>
          <a:solidFill>
            <a:srgbClr val="FE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E530BD3B-BE40-1D4E-8062-F66E2A3062CC}"/>
              </a:ext>
            </a:extLst>
          </p:cNvPr>
          <p:cNvSpPr/>
          <p:nvPr/>
        </p:nvSpPr>
        <p:spPr>
          <a:xfrm>
            <a:off x="3506659" y="644407"/>
            <a:ext cx="1796020" cy="39092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Catalog Schedule</a:t>
            </a:r>
          </a:p>
        </p:txBody>
      </p:sp>
      <p:sp>
        <p:nvSpPr>
          <p:cNvPr id="103" name="Rectangle 102">
            <a:extLst>
              <a:ext uri="{FF2B5EF4-FFF2-40B4-BE49-F238E27FC236}">
                <a16:creationId xmlns:a16="http://schemas.microsoft.com/office/drawing/2014/main" id="{F1FF0A0E-C99B-BA46-8BB4-D89C679D78F2}"/>
              </a:ext>
            </a:extLst>
          </p:cNvPr>
          <p:cNvSpPr/>
          <p:nvPr/>
        </p:nvSpPr>
        <p:spPr>
          <a:xfrm>
            <a:off x="5491231" y="670277"/>
            <a:ext cx="1796020" cy="3909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Customer Schedule</a:t>
            </a:r>
          </a:p>
        </p:txBody>
      </p:sp>
      <p:grpSp>
        <p:nvGrpSpPr>
          <p:cNvPr id="9" name="Group 8">
            <a:extLst>
              <a:ext uri="{FF2B5EF4-FFF2-40B4-BE49-F238E27FC236}">
                <a16:creationId xmlns:a16="http://schemas.microsoft.com/office/drawing/2014/main" id="{FF547ED0-5FA2-C742-9F35-310980542D5E}"/>
              </a:ext>
            </a:extLst>
          </p:cNvPr>
          <p:cNvGrpSpPr/>
          <p:nvPr/>
        </p:nvGrpSpPr>
        <p:grpSpPr>
          <a:xfrm>
            <a:off x="10824933" y="1213146"/>
            <a:ext cx="1122465" cy="246580"/>
            <a:chOff x="10787863" y="697471"/>
            <a:chExt cx="1122465" cy="246580"/>
          </a:xfrm>
        </p:grpSpPr>
        <p:pic>
          <p:nvPicPr>
            <p:cNvPr id="105" name="Picture 104">
              <a:extLst>
                <a:ext uri="{FF2B5EF4-FFF2-40B4-BE49-F238E27FC236}">
                  <a16:creationId xmlns:a16="http://schemas.microsoft.com/office/drawing/2014/main" id="{B457D372-FE11-014A-B92F-79DFD8917F81}"/>
                </a:ext>
              </a:extLst>
            </p:cNvPr>
            <p:cNvPicPr>
              <a:picLocks noChangeAspect="1"/>
            </p:cNvPicPr>
            <p:nvPr/>
          </p:nvPicPr>
          <p:blipFill rotWithShape="1">
            <a:blip r:embed="rId2"/>
            <a:srcRect l="85588" t="4916" r="1883" b="87820"/>
            <a:stretch/>
          </p:blipFill>
          <p:spPr>
            <a:xfrm>
              <a:off x="10787863" y="697471"/>
              <a:ext cx="1122465" cy="246580"/>
            </a:xfrm>
            <a:prstGeom prst="rect">
              <a:avLst/>
            </a:prstGeom>
          </p:spPr>
        </p:pic>
        <p:sp>
          <p:nvSpPr>
            <p:cNvPr id="106" name="Rectangle 105">
              <a:extLst>
                <a:ext uri="{FF2B5EF4-FFF2-40B4-BE49-F238E27FC236}">
                  <a16:creationId xmlns:a16="http://schemas.microsoft.com/office/drawing/2014/main" id="{EC8073F7-0420-854D-B760-07CC915DC317}"/>
                </a:ext>
              </a:extLst>
            </p:cNvPr>
            <p:cNvSpPr/>
            <p:nvPr/>
          </p:nvSpPr>
          <p:spPr>
            <a:xfrm>
              <a:off x="11411184" y="749247"/>
              <a:ext cx="481401" cy="162558"/>
            </a:xfrm>
            <a:prstGeom prst="rect">
              <a:avLst/>
            </a:prstGeom>
            <a:solidFill>
              <a:srgbClr val="0073B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chemeClr val="bg1"/>
                  </a:solidFill>
                </a:rPr>
                <a:t>schedule</a:t>
              </a:r>
            </a:p>
          </p:txBody>
        </p:sp>
      </p:grpSp>
      <p:grpSp>
        <p:nvGrpSpPr>
          <p:cNvPr id="3" name="Group 2">
            <a:extLst>
              <a:ext uri="{FF2B5EF4-FFF2-40B4-BE49-F238E27FC236}">
                <a16:creationId xmlns:a16="http://schemas.microsoft.com/office/drawing/2014/main" id="{8B057ACC-2AD8-F441-ACC1-1DF98BA360B6}"/>
              </a:ext>
            </a:extLst>
          </p:cNvPr>
          <p:cNvGrpSpPr/>
          <p:nvPr/>
        </p:nvGrpSpPr>
        <p:grpSpPr>
          <a:xfrm>
            <a:off x="3340783" y="1518224"/>
            <a:ext cx="8879554" cy="1816303"/>
            <a:chOff x="3340783" y="1518224"/>
            <a:chExt cx="8879554" cy="1816303"/>
          </a:xfrm>
        </p:grpSpPr>
        <p:pic>
          <p:nvPicPr>
            <p:cNvPr id="27" name="Picture 26">
              <a:extLst>
                <a:ext uri="{FF2B5EF4-FFF2-40B4-BE49-F238E27FC236}">
                  <a16:creationId xmlns:a16="http://schemas.microsoft.com/office/drawing/2014/main" id="{F792E6F3-F6A9-8041-88C1-2D1C17CD4FC4}"/>
                </a:ext>
              </a:extLst>
            </p:cNvPr>
            <p:cNvPicPr>
              <a:picLocks noChangeAspect="1"/>
            </p:cNvPicPr>
            <p:nvPr/>
          </p:nvPicPr>
          <p:blipFill rotWithShape="1">
            <a:blip r:embed="rId3"/>
            <a:srcRect l="839" t="6971" r="1090" b="57669"/>
            <a:stretch/>
          </p:blipFill>
          <p:spPr>
            <a:xfrm>
              <a:off x="3340783" y="1518224"/>
              <a:ext cx="8879554" cy="1816303"/>
            </a:xfrm>
            <a:prstGeom prst="rect">
              <a:avLst/>
            </a:prstGeom>
          </p:spPr>
        </p:pic>
        <p:sp>
          <p:nvSpPr>
            <p:cNvPr id="2" name="Rectangle 1">
              <a:extLst>
                <a:ext uri="{FF2B5EF4-FFF2-40B4-BE49-F238E27FC236}">
                  <a16:creationId xmlns:a16="http://schemas.microsoft.com/office/drawing/2014/main" id="{4C9A5F07-C4FD-DD48-A0F5-555D71A2C4B7}"/>
                </a:ext>
              </a:extLst>
            </p:cNvPr>
            <p:cNvSpPr/>
            <p:nvPr/>
          </p:nvSpPr>
          <p:spPr>
            <a:xfrm>
              <a:off x="4323522" y="2647583"/>
              <a:ext cx="3364218" cy="20872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C75BDF6-1061-214A-A35E-8E31ED38619F}"/>
                </a:ext>
              </a:extLst>
            </p:cNvPr>
            <p:cNvSpPr/>
            <p:nvPr/>
          </p:nvSpPr>
          <p:spPr>
            <a:xfrm>
              <a:off x="8745232" y="1906136"/>
              <a:ext cx="3364218" cy="22192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B62B69D-C44F-5B44-B352-D42E1B5AA5C5}"/>
                </a:ext>
              </a:extLst>
            </p:cNvPr>
            <p:cNvSpPr/>
            <p:nvPr/>
          </p:nvSpPr>
          <p:spPr>
            <a:xfrm>
              <a:off x="8321066" y="2392168"/>
              <a:ext cx="3788384" cy="4541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8375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a:blip r:embed="rId3"/>
          <a:stretch>
            <a:fillRect/>
          </a:stretch>
        </p:blipFill>
        <p:spPr>
          <a:xfrm>
            <a:off x="3237875" y="1"/>
            <a:ext cx="8954125" cy="5709767"/>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593719" y="124960"/>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0EFB74AF-ECDC-204B-AA8B-5BC36C1BFBE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196311" y="5601123"/>
            <a:ext cx="8995689" cy="7949154"/>
          </a:xfrm>
          <a:prstGeom prst="rect">
            <a:avLst/>
          </a:prstGeom>
        </p:spPr>
      </p:pic>
      <p:sp>
        <p:nvSpPr>
          <p:cNvPr id="45" name="Rectangle 44">
            <a:extLst>
              <a:ext uri="{FF2B5EF4-FFF2-40B4-BE49-F238E27FC236}">
                <a16:creationId xmlns:a16="http://schemas.microsoft.com/office/drawing/2014/main" id="{365818B2-FF5C-834C-ABC5-6A236CE6AB5D}"/>
              </a:ext>
            </a:extLst>
          </p:cNvPr>
          <p:cNvSpPr/>
          <p:nvPr/>
        </p:nvSpPr>
        <p:spPr>
          <a:xfrm>
            <a:off x="0" y="-1"/>
            <a:ext cx="3237875" cy="1355027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7" name="Rectangle 46">
            <a:extLst>
              <a:ext uri="{FF2B5EF4-FFF2-40B4-BE49-F238E27FC236}">
                <a16:creationId xmlns:a16="http://schemas.microsoft.com/office/drawing/2014/main" id="{64697DEC-0E65-3141-B82A-F61393B86DE3}"/>
              </a:ext>
            </a:extLst>
          </p:cNvPr>
          <p:cNvSpPr/>
          <p:nvPr/>
        </p:nvSpPr>
        <p:spPr>
          <a:xfrm>
            <a:off x="3522517" y="1659987"/>
            <a:ext cx="8406246" cy="9948244"/>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a:extLst>
              <a:ext uri="{FF2B5EF4-FFF2-40B4-BE49-F238E27FC236}">
                <a16:creationId xmlns:a16="http://schemas.microsoft.com/office/drawing/2014/main" id="{17DF2D79-9154-AD45-ABB1-80AAFFE717BB}"/>
              </a:ext>
            </a:extLst>
          </p:cNvPr>
          <p:cNvSpPr/>
          <p:nvPr/>
        </p:nvSpPr>
        <p:spPr>
          <a:xfrm>
            <a:off x="4760419" y="1761034"/>
            <a:ext cx="769627"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Name:</a:t>
            </a:r>
          </a:p>
        </p:txBody>
      </p:sp>
      <p:sp>
        <p:nvSpPr>
          <p:cNvPr id="53" name="Rectangle 52">
            <a:extLst>
              <a:ext uri="{FF2B5EF4-FFF2-40B4-BE49-F238E27FC236}">
                <a16:creationId xmlns:a16="http://schemas.microsoft.com/office/drawing/2014/main" id="{6F470866-7AC3-8F42-ACAF-854FDCA8BB6E}"/>
              </a:ext>
            </a:extLst>
          </p:cNvPr>
          <p:cNvSpPr/>
          <p:nvPr/>
        </p:nvSpPr>
        <p:spPr>
          <a:xfrm>
            <a:off x="5569167" y="1761032"/>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name of scheduler</a:t>
            </a:r>
          </a:p>
        </p:txBody>
      </p:sp>
      <p:sp>
        <p:nvSpPr>
          <p:cNvPr id="54" name="Rectangle 53">
            <a:extLst>
              <a:ext uri="{FF2B5EF4-FFF2-40B4-BE49-F238E27FC236}">
                <a16:creationId xmlns:a16="http://schemas.microsoft.com/office/drawing/2014/main" id="{9B66D7AB-253E-E946-8332-723AF5870F4B}"/>
              </a:ext>
            </a:extLst>
          </p:cNvPr>
          <p:cNvSpPr/>
          <p:nvPr/>
        </p:nvSpPr>
        <p:spPr>
          <a:xfrm>
            <a:off x="3609474" y="2154401"/>
            <a:ext cx="1920572"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stores:</a:t>
            </a:r>
          </a:p>
        </p:txBody>
      </p:sp>
      <p:sp>
        <p:nvSpPr>
          <p:cNvPr id="55" name="Rectangle 54">
            <a:extLst>
              <a:ext uri="{FF2B5EF4-FFF2-40B4-BE49-F238E27FC236}">
                <a16:creationId xmlns:a16="http://schemas.microsoft.com/office/drawing/2014/main" id="{52D14E5A-9BC1-2B47-AFEF-8705DCF9EC3C}"/>
              </a:ext>
            </a:extLst>
          </p:cNvPr>
          <p:cNvSpPr/>
          <p:nvPr/>
        </p:nvSpPr>
        <p:spPr>
          <a:xfrm>
            <a:off x="5569167" y="2575848"/>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title of scheduler</a:t>
            </a:r>
          </a:p>
        </p:txBody>
      </p:sp>
      <p:sp>
        <p:nvSpPr>
          <p:cNvPr id="56" name="Rectangle 55">
            <a:extLst>
              <a:ext uri="{FF2B5EF4-FFF2-40B4-BE49-F238E27FC236}">
                <a16:creationId xmlns:a16="http://schemas.microsoft.com/office/drawing/2014/main" id="{6FE4D375-08F2-6F49-B3B6-DB9E6E2895FA}"/>
              </a:ext>
            </a:extLst>
          </p:cNvPr>
          <p:cNvSpPr/>
          <p:nvPr/>
        </p:nvSpPr>
        <p:spPr>
          <a:xfrm>
            <a:off x="3609475" y="2561652"/>
            <a:ext cx="1920571"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warehouses:</a:t>
            </a:r>
          </a:p>
        </p:txBody>
      </p:sp>
      <p:sp>
        <p:nvSpPr>
          <p:cNvPr id="57" name="Rectangle 56">
            <a:extLst>
              <a:ext uri="{FF2B5EF4-FFF2-40B4-BE49-F238E27FC236}">
                <a16:creationId xmlns:a16="http://schemas.microsoft.com/office/drawing/2014/main" id="{096F13FD-2163-E34F-B9E6-25989B486D6A}"/>
              </a:ext>
            </a:extLst>
          </p:cNvPr>
          <p:cNvSpPr/>
          <p:nvPr/>
        </p:nvSpPr>
        <p:spPr>
          <a:xfrm>
            <a:off x="5569167" y="2164669"/>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66" name="Rectangle 65">
            <a:extLst>
              <a:ext uri="{FF2B5EF4-FFF2-40B4-BE49-F238E27FC236}">
                <a16:creationId xmlns:a16="http://schemas.microsoft.com/office/drawing/2014/main" id="{F5597AF0-5DD8-C046-A487-FD50619F2BCC}"/>
              </a:ext>
            </a:extLst>
          </p:cNvPr>
          <p:cNvSpPr/>
          <p:nvPr/>
        </p:nvSpPr>
        <p:spPr>
          <a:xfrm>
            <a:off x="3908604" y="3550000"/>
            <a:ext cx="7865968" cy="7142881"/>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4B7AAC6-855E-064F-9AEE-2893C654E062}"/>
              </a:ext>
            </a:extLst>
          </p:cNvPr>
          <p:cNvSpPr/>
          <p:nvPr/>
        </p:nvSpPr>
        <p:spPr>
          <a:xfrm>
            <a:off x="10183130" y="3052716"/>
            <a:ext cx="1553550" cy="423948"/>
          </a:xfrm>
          <a:prstGeom prst="rect">
            <a:avLst/>
          </a:prstGeom>
          <a:solidFill>
            <a:srgbClr val="FF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Remove</a:t>
            </a:r>
            <a:endParaRPr lang="en-US" sz="2800" b="1" dirty="0">
              <a:solidFill>
                <a:schemeClr val="bg1"/>
              </a:solidFill>
            </a:endParaRPr>
          </a:p>
        </p:txBody>
      </p:sp>
      <p:sp>
        <p:nvSpPr>
          <p:cNvPr id="51" name="Rectangle 50">
            <a:extLst>
              <a:ext uri="{FF2B5EF4-FFF2-40B4-BE49-F238E27FC236}">
                <a16:creationId xmlns:a16="http://schemas.microsoft.com/office/drawing/2014/main" id="{B6484380-06B2-594E-938E-EBD6EE2F2347}"/>
              </a:ext>
            </a:extLst>
          </p:cNvPr>
          <p:cNvSpPr/>
          <p:nvPr/>
        </p:nvSpPr>
        <p:spPr>
          <a:xfrm>
            <a:off x="4181617" y="3674552"/>
            <a:ext cx="1803879"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Dates:</a:t>
            </a:r>
          </a:p>
        </p:txBody>
      </p:sp>
      <p:sp>
        <p:nvSpPr>
          <p:cNvPr id="40" name="Rectangle 39">
            <a:extLst>
              <a:ext uri="{FF2B5EF4-FFF2-40B4-BE49-F238E27FC236}">
                <a16:creationId xmlns:a16="http://schemas.microsoft.com/office/drawing/2014/main" id="{40A15F7D-B0BA-734F-9F2F-E1A4EF5692C1}"/>
              </a:ext>
            </a:extLst>
          </p:cNvPr>
          <p:cNvSpPr/>
          <p:nvPr/>
        </p:nvSpPr>
        <p:spPr>
          <a:xfrm>
            <a:off x="3971972" y="4139671"/>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Start date:</a:t>
            </a:r>
          </a:p>
        </p:txBody>
      </p:sp>
      <p:sp>
        <p:nvSpPr>
          <p:cNvPr id="41" name="Rectangle 40">
            <a:extLst>
              <a:ext uri="{FF2B5EF4-FFF2-40B4-BE49-F238E27FC236}">
                <a16:creationId xmlns:a16="http://schemas.microsoft.com/office/drawing/2014/main" id="{07113943-4A54-0A46-9D1D-5429FF60090A}"/>
              </a:ext>
            </a:extLst>
          </p:cNvPr>
          <p:cNvSpPr/>
          <p:nvPr/>
        </p:nvSpPr>
        <p:spPr>
          <a:xfrm>
            <a:off x="7508081" y="4135607"/>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End date:</a:t>
            </a:r>
          </a:p>
        </p:txBody>
      </p:sp>
      <p:pic>
        <p:nvPicPr>
          <p:cNvPr id="42" name="Picture 41">
            <a:extLst>
              <a:ext uri="{FF2B5EF4-FFF2-40B4-BE49-F238E27FC236}">
                <a16:creationId xmlns:a16="http://schemas.microsoft.com/office/drawing/2014/main" id="{E89F2AB4-6188-554F-8D14-C36C50B1CADA}"/>
              </a:ext>
            </a:extLst>
          </p:cNvPr>
          <p:cNvPicPr>
            <a:picLocks noChangeAspect="1"/>
          </p:cNvPicPr>
          <p:nvPr/>
        </p:nvPicPr>
        <p:blipFill>
          <a:blip r:embed="rId5"/>
          <a:stretch>
            <a:fillRect/>
          </a:stretch>
        </p:blipFill>
        <p:spPr>
          <a:xfrm>
            <a:off x="3983271" y="4512310"/>
            <a:ext cx="3284505" cy="444997"/>
          </a:xfrm>
          <a:prstGeom prst="rect">
            <a:avLst/>
          </a:prstGeom>
        </p:spPr>
      </p:pic>
      <p:pic>
        <p:nvPicPr>
          <p:cNvPr id="43" name="Picture 42">
            <a:extLst>
              <a:ext uri="{FF2B5EF4-FFF2-40B4-BE49-F238E27FC236}">
                <a16:creationId xmlns:a16="http://schemas.microsoft.com/office/drawing/2014/main" id="{6B03AA71-F919-3549-9ED5-CE36F02C53DA}"/>
              </a:ext>
            </a:extLst>
          </p:cNvPr>
          <p:cNvPicPr>
            <a:picLocks noChangeAspect="1"/>
          </p:cNvPicPr>
          <p:nvPr/>
        </p:nvPicPr>
        <p:blipFill>
          <a:blip r:embed="rId5"/>
          <a:stretch>
            <a:fillRect/>
          </a:stretch>
        </p:blipFill>
        <p:spPr>
          <a:xfrm>
            <a:off x="7516500" y="4524976"/>
            <a:ext cx="3295804" cy="446528"/>
          </a:xfrm>
          <a:prstGeom prst="rect">
            <a:avLst/>
          </a:prstGeom>
        </p:spPr>
      </p:pic>
      <p:pic>
        <p:nvPicPr>
          <p:cNvPr id="68" name="Picture 67">
            <a:extLst>
              <a:ext uri="{FF2B5EF4-FFF2-40B4-BE49-F238E27FC236}">
                <a16:creationId xmlns:a16="http://schemas.microsoft.com/office/drawing/2014/main" id="{D54B1664-8325-9E4D-A40E-BA1A709D69B7}"/>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610732" y="2204008"/>
            <a:ext cx="1533959" cy="274097"/>
          </a:xfrm>
          <a:prstGeom prst="rect">
            <a:avLst/>
          </a:prstGeom>
        </p:spPr>
      </p:pic>
      <p:sp>
        <p:nvSpPr>
          <p:cNvPr id="69" name="Rectangle 68">
            <a:extLst>
              <a:ext uri="{FF2B5EF4-FFF2-40B4-BE49-F238E27FC236}">
                <a16:creationId xmlns:a16="http://schemas.microsoft.com/office/drawing/2014/main" id="{4DCDFED1-0B51-6B4D-9C78-4F54866F5853}"/>
              </a:ext>
            </a:extLst>
          </p:cNvPr>
          <p:cNvSpPr/>
          <p:nvPr/>
        </p:nvSpPr>
        <p:spPr>
          <a:xfrm>
            <a:off x="5662867" y="2246079"/>
            <a:ext cx="447112"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Store1</a:t>
            </a:r>
          </a:p>
        </p:txBody>
      </p:sp>
      <p:sp>
        <p:nvSpPr>
          <p:cNvPr id="70" name="Rectangle 69">
            <a:extLst>
              <a:ext uri="{FF2B5EF4-FFF2-40B4-BE49-F238E27FC236}">
                <a16:creationId xmlns:a16="http://schemas.microsoft.com/office/drawing/2014/main" id="{464A35FC-9060-C54F-B29E-DD467F967FA7}"/>
              </a:ext>
            </a:extLst>
          </p:cNvPr>
          <p:cNvSpPr/>
          <p:nvPr/>
        </p:nvSpPr>
        <p:spPr>
          <a:xfrm>
            <a:off x="6308921" y="2243132"/>
            <a:ext cx="678613"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Store2</a:t>
            </a:r>
          </a:p>
        </p:txBody>
      </p:sp>
      <p:pic>
        <p:nvPicPr>
          <p:cNvPr id="72" name="Picture 71">
            <a:extLst>
              <a:ext uri="{FF2B5EF4-FFF2-40B4-BE49-F238E27FC236}">
                <a16:creationId xmlns:a16="http://schemas.microsoft.com/office/drawing/2014/main" id="{D719BD11-1342-9549-B94D-1BDF03C44229}"/>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3311525" y="784431"/>
            <a:ext cx="8830117" cy="508639"/>
          </a:xfrm>
          <a:prstGeom prst="rect">
            <a:avLst/>
          </a:prstGeom>
        </p:spPr>
      </p:pic>
      <p:sp>
        <p:nvSpPr>
          <p:cNvPr id="76" name="Rectangle 75">
            <a:extLst>
              <a:ext uri="{FF2B5EF4-FFF2-40B4-BE49-F238E27FC236}">
                <a16:creationId xmlns:a16="http://schemas.microsoft.com/office/drawing/2014/main" id="{A9887CC8-017E-7149-B5DA-4A07662369A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81202C0-E3E1-D846-9494-C416B954FB8E}"/>
              </a:ext>
            </a:extLst>
          </p:cNvPr>
          <p:cNvSpPr txBox="1"/>
          <p:nvPr/>
        </p:nvSpPr>
        <p:spPr>
          <a:xfrm>
            <a:off x="3345163" y="918777"/>
            <a:ext cx="981805"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Settings</a:t>
            </a:r>
          </a:p>
        </p:txBody>
      </p:sp>
      <p:sp>
        <p:nvSpPr>
          <p:cNvPr id="97" name="Rectangle 96">
            <a:extLst>
              <a:ext uri="{FF2B5EF4-FFF2-40B4-BE49-F238E27FC236}">
                <a16:creationId xmlns:a16="http://schemas.microsoft.com/office/drawing/2014/main" id="{992613EC-D92B-0E4D-8433-C55216097A26}"/>
              </a:ext>
            </a:extLst>
          </p:cNvPr>
          <p:cNvSpPr/>
          <p:nvPr/>
        </p:nvSpPr>
        <p:spPr>
          <a:xfrm>
            <a:off x="3827504" y="11032614"/>
            <a:ext cx="2778873" cy="477950"/>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Add More Schedule</a:t>
            </a:r>
          </a:p>
        </p:txBody>
      </p:sp>
      <p:sp>
        <p:nvSpPr>
          <p:cNvPr id="109" name="TextBox 108">
            <a:extLst>
              <a:ext uri="{FF2B5EF4-FFF2-40B4-BE49-F238E27FC236}">
                <a16:creationId xmlns:a16="http://schemas.microsoft.com/office/drawing/2014/main" id="{D6C791C6-BBD6-9D48-98F4-8C1BD4704AD2}"/>
              </a:ext>
            </a:extLst>
          </p:cNvPr>
          <p:cNvSpPr txBox="1"/>
          <p:nvPr/>
        </p:nvSpPr>
        <p:spPr>
          <a:xfrm>
            <a:off x="159307" y="1164668"/>
            <a:ext cx="2950548" cy="7232749"/>
          </a:xfrm>
          <a:prstGeom prst="rect">
            <a:avLst/>
          </a:prstGeom>
          <a:noFill/>
        </p:spPr>
        <p:txBody>
          <a:bodyPr wrap="square" rtlCol="0">
            <a:spAutoFit/>
          </a:bodyPr>
          <a:lstStyle/>
          <a:p>
            <a:r>
              <a:rPr lang="en-US" sz="1600" dirty="0"/>
              <a:t>“Name” will be shown as in slide 2. “Limited to stores" or “Limited to warehouses” makes it applicable to only those stores that are selected here. Empty fields means applicable to all associated stores. Customers can see only those stores / warehouses that are associated to them.</a:t>
            </a:r>
          </a:p>
          <a:p>
            <a:endParaRPr lang="en-US" sz="1600" dirty="0"/>
          </a:p>
          <a:p>
            <a:r>
              <a:rPr lang="en-US" sz="1600" dirty="0"/>
              <a:t>There are two ways adopted to setup a scheduler:</a:t>
            </a:r>
          </a:p>
          <a:p>
            <a:endParaRPr lang="en-US" sz="1600" dirty="0"/>
          </a:p>
          <a:p>
            <a:r>
              <a:rPr lang="en-US" sz="1600" dirty="0"/>
              <a:t>1. Add Specific Dates: This tells availability of product(s) during the specified dates. For example “MM/DD/YY : </a:t>
            </a:r>
            <a:r>
              <a:rPr lang="en-US" sz="1600" dirty="0" err="1"/>
              <a:t>hh:mm</a:t>
            </a:r>
            <a:r>
              <a:rPr lang="en-US" sz="1600" dirty="0"/>
              <a:t> ”. When checkbox is checked, date fields will be visible. Empty date fields means applicable to all dates</a:t>
            </a:r>
          </a:p>
          <a:p>
            <a:endParaRPr lang="en-US" sz="1600" dirty="0"/>
          </a:p>
          <a:p>
            <a:r>
              <a:rPr lang="en-US" sz="1600" dirty="0"/>
              <a:t>2. Add Specific Days and Time: This option tells the availability of product(s) during specific days of a week (from Monday to Sunday) and specific hours of a day (see video how time fields should work).</a:t>
            </a:r>
          </a:p>
        </p:txBody>
      </p:sp>
      <p:sp>
        <p:nvSpPr>
          <p:cNvPr id="2" name="TextBox 1">
            <a:extLst>
              <a:ext uri="{FF2B5EF4-FFF2-40B4-BE49-F238E27FC236}">
                <a16:creationId xmlns:a16="http://schemas.microsoft.com/office/drawing/2014/main" id="{278567A2-1A86-5545-96A5-80F489D2BEAA}"/>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4" name="Picture 3">
            <a:extLst>
              <a:ext uri="{FF2B5EF4-FFF2-40B4-BE49-F238E27FC236}">
                <a16:creationId xmlns:a16="http://schemas.microsoft.com/office/drawing/2014/main" id="{473DF6E1-162C-2643-AC5E-568566FF6CF7}"/>
              </a:ext>
            </a:extLst>
          </p:cNvPr>
          <p:cNvPicPr>
            <a:picLocks noChangeAspect="1"/>
          </p:cNvPicPr>
          <p:nvPr/>
        </p:nvPicPr>
        <p:blipFill>
          <a:blip r:embed="rId8"/>
          <a:stretch>
            <a:fillRect/>
          </a:stretch>
        </p:blipFill>
        <p:spPr>
          <a:xfrm>
            <a:off x="5393646" y="46857"/>
            <a:ext cx="1333500" cy="279400"/>
          </a:xfrm>
          <a:prstGeom prst="rect">
            <a:avLst/>
          </a:prstGeom>
        </p:spPr>
      </p:pic>
      <p:sp>
        <p:nvSpPr>
          <p:cNvPr id="5" name="Rectangle 4">
            <a:extLst>
              <a:ext uri="{FF2B5EF4-FFF2-40B4-BE49-F238E27FC236}">
                <a16:creationId xmlns:a16="http://schemas.microsoft.com/office/drawing/2014/main" id="{B72E0195-2082-C94F-8114-AFBEB1CB08B2}"/>
              </a:ext>
            </a:extLst>
          </p:cNvPr>
          <p:cNvSpPr/>
          <p:nvPr/>
        </p:nvSpPr>
        <p:spPr>
          <a:xfrm>
            <a:off x="3828080" y="2989651"/>
            <a:ext cx="8008484" cy="7891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AEF099B-7E3B-2142-B3D5-F981EE725C46}"/>
              </a:ext>
            </a:extLst>
          </p:cNvPr>
          <p:cNvSpPr/>
          <p:nvPr/>
        </p:nvSpPr>
        <p:spPr>
          <a:xfrm>
            <a:off x="4141690" y="892800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1" name="Rectangle 60">
            <a:extLst>
              <a:ext uri="{FF2B5EF4-FFF2-40B4-BE49-F238E27FC236}">
                <a16:creationId xmlns:a16="http://schemas.microsoft.com/office/drawing/2014/main" id="{BDFB3E9B-75B3-E048-8D8C-946C964F5395}"/>
              </a:ext>
            </a:extLst>
          </p:cNvPr>
          <p:cNvSpPr/>
          <p:nvPr/>
        </p:nvSpPr>
        <p:spPr>
          <a:xfrm>
            <a:off x="4691976" y="8928000"/>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Friday</a:t>
            </a:r>
          </a:p>
        </p:txBody>
      </p:sp>
      <p:sp>
        <p:nvSpPr>
          <p:cNvPr id="63" name="Rectangle 62">
            <a:extLst>
              <a:ext uri="{FF2B5EF4-FFF2-40B4-BE49-F238E27FC236}">
                <a16:creationId xmlns:a16="http://schemas.microsoft.com/office/drawing/2014/main" id="{A97E91B9-FA08-6144-8C09-7A1D228DB101}"/>
              </a:ext>
            </a:extLst>
          </p:cNvPr>
          <p:cNvSpPr/>
          <p:nvPr/>
        </p:nvSpPr>
        <p:spPr>
          <a:xfrm>
            <a:off x="4141690" y="83281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4" name="Rectangle 63">
            <a:extLst>
              <a:ext uri="{FF2B5EF4-FFF2-40B4-BE49-F238E27FC236}">
                <a16:creationId xmlns:a16="http://schemas.microsoft.com/office/drawing/2014/main" id="{1957B3F3-BDC6-5F40-B0D8-BCE4EDC1C5EB}"/>
              </a:ext>
            </a:extLst>
          </p:cNvPr>
          <p:cNvSpPr/>
          <p:nvPr/>
        </p:nvSpPr>
        <p:spPr>
          <a:xfrm>
            <a:off x="4691976" y="8328111"/>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Thursday</a:t>
            </a:r>
          </a:p>
        </p:txBody>
      </p:sp>
      <p:sp>
        <p:nvSpPr>
          <p:cNvPr id="65" name="Rectangle 64">
            <a:extLst>
              <a:ext uri="{FF2B5EF4-FFF2-40B4-BE49-F238E27FC236}">
                <a16:creationId xmlns:a16="http://schemas.microsoft.com/office/drawing/2014/main" id="{A5E82D83-6EC6-BC4B-9BFA-BFAC9266389A}"/>
              </a:ext>
            </a:extLst>
          </p:cNvPr>
          <p:cNvSpPr/>
          <p:nvPr/>
        </p:nvSpPr>
        <p:spPr>
          <a:xfrm>
            <a:off x="4127971" y="952530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7" name="Rectangle 66">
            <a:extLst>
              <a:ext uri="{FF2B5EF4-FFF2-40B4-BE49-F238E27FC236}">
                <a16:creationId xmlns:a16="http://schemas.microsoft.com/office/drawing/2014/main" id="{B85FD6C2-DB76-5643-89EC-9898EE2037A5}"/>
              </a:ext>
            </a:extLst>
          </p:cNvPr>
          <p:cNvSpPr/>
          <p:nvPr/>
        </p:nvSpPr>
        <p:spPr>
          <a:xfrm>
            <a:off x="4691976" y="952530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Saturday</a:t>
            </a:r>
          </a:p>
        </p:txBody>
      </p:sp>
      <p:sp>
        <p:nvSpPr>
          <p:cNvPr id="73" name="Rectangle 72">
            <a:extLst>
              <a:ext uri="{FF2B5EF4-FFF2-40B4-BE49-F238E27FC236}">
                <a16:creationId xmlns:a16="http://schemas.microsoft.com/office/drawing/2014/main" id="{5ACE9EDB-BA5A-9248-8E97-1D4FBD1AF6FA}"/>
              </a:ext>
            </a:extLst>
          </p:cNvPr>
          <p:cNvSpPr/>
          <p:nvPr/>
        </p:nvSpPr>
        <p:spPr>
          <a:xfrm>
            <a:off x="4012263" y="5749656"/>
            <a:ext cx="7384459" cy="1241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4" name="Rectangle 73">
            <a:extLst>
              <a:ext uri="{FF2B5EF4-FFF2-40B4-BE49-F238E27FC236}">
                <a16:creationId xmlns:a16="http://schemas.microsoft.com/office/drawing/2014/main" id="{2196651E-50CA-804D-A00A-57676504A08B}"/>
              </a:ext>
            </a:extLst>
          </p:cNvPr>
          <p:cNvSpPr/>
          <p:nvPr/>
        </p:nvSpPr>
        <p:spPr>
          <a:xfrm>
            <a:off x="4141690" y="5852429"/>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5" name="Rectangle 74">
            <a:extLst>
              <a:ext uri="{FF2B5EF4-FFF2-40B4-BE49-F238E27FC236}">
                <a16:creationId xmlns:a16="http://schemas.microsoft.com/office/drawing/2014/main" id="{15B78C40-517A-6848-AE24-30D6AB2D45AF}"/>
              </a:ext>
            </a:extLst>
          </p:cNvPr>
          <p:cNvSpPr/>
          <p:nvPr/>
        </p:nvSpPr>
        <p:spPr>
          <a:xfrm>
            <a:off x="4691976" y="585242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Monday</a:t>
            </a:r>
          </a:p>
        </p:txBody>
      </p:sp>
      <p:sp>
        <p:nvSpPr>
          <p:cNvPr id="78" name="Rectangle 77">
            <a:extLst>
              <a:ext uri="{FF2B5EF4-FFF2-40B4-BE49-F238E27FC236}">
                <a16:creationId xmlns:a16="http://schemas.microsoft.com/office/drawing/2014/main" id="{C146FD51-ECD9-F540-AE69-F50294B4C99F}"/>
              </a:ext>
            </a:extLst>
          </p:cNvPr>
          <p:cNvSpPr/>
          <p:nvPr/>
        </p:nvSpPr>
        <p:spPr>
          <a:xfrm>
            <a:off x="8656537" y="5826461"/>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12:00 PM</a:t>
            </a:r>
          </a:p>
        </p:txBody>
      </p:sp>
      <p:sp>
        <p:nvSpPr>
          <p:cNvPr id="79" name="Rectangle 78">
            <a:extLst>
              <a:ext uri="{FF2B5EF4-FFF2-40B4-BE49-F238E27FC236}">
                <a16:creationId xmlns:a16="http://schemas.microsoft.com/office/drawing/2014/main" id="{C32F1576-C632-0B4E-8813-D401EA28CCA7}"/>
              </a:ext>
            </a:extLst>
          </p:cNvPr>
          <p:cNvSpPr/>
          <p:nvPr/>
        </p:nvSpPr>
        <p:spPr>
          <a:xfrm>
            <a:off x="7026887" y="5826461"/>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9:00 AM</a:t>
            </a:r>
          </a:p>
        </p:txBody>
      </p:sp>
      <p:sp>
        <p:nvSpPr>
          <p:cNvPr id="80" name="Rectangle 79">
            <a:extLst>
              <a:ext uri="{FF2B5EF4-FFF2-40B4-BE49-F238E27FC236}">
                <a16:creationId xmlns:a16="http://schemas.microsoft.com/office/drawing/2014/main" id="{2DE30C73-21B3-9D49-AA2B-C2672384CF9F}"/>
              </a:ext>
            </a:extLst>
          </p:cNvPr>
          <p:cNvSpPr/>
          <p:nvPr/>
        </p:nvSpPr>
        <p:spPr>
          <a:xfrm>
            <a:off x="8233920" y="5826461"/>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86" name="Rectangle 85">
            <a:extLst>
              <a:ext uri="{FF2B5EF4-FFF2-40B4-BE49-F238E27FC236}">
                <a16:creationId xmlns:a16="http://schemas.microsoft.com/office/drawing/2014/main" id="{11EBA347-0C53-C643-859C-AB4C860710BA}"/>
              </a:ext>
            </a:extLst>
          </p:cNvPr>
          <p:cNvSpPr/>
          <p:nvPr/>
        </p:nvSpPr>
        <p:spPr>
          <a:xfrm>
            <a:off x="10100486" y="582646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9" name="Rectangle 88">
            <a:extLst>
              <a:ext uri="{FF2B5EF4-FFF2-40B4-BE49-F238E27FC236}">
                <a16:creationId xmlns:a16="http://schemas.microsoft.com/office/drawing/2014/main" id="{676D087F-3562-C844-ACA1-5662ADF300BF}"/>
              </a:ext>
            </a:extLst>
          </p:cNvPr>
          <p:cNvSpPr/>
          <p:nvPr/>
        </p:nvSpPr>
        <p:spPr>
          <a:xfrm>
            <a:off x="8656537" y="645781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5:00 PM</a:t>
            </a:r>
          </a:p>
        </p:txBody>
      </p:sp>
      <p:sp>
        <p:nvSpPr>
          <p:cNvPr id="90" name="Rectangle 89">
            <a:extLst>
              <a:ext uri="{FF2B5EF4-FFF2-40B4-BE49-F238E27FC236}">
                <a16:creationId xmlns:a16="http://schemas.microsoft.com/office/drawing/2014/main" id="{E959CB44-B64B-EE4B-A31C-839DFDE9F9FF}"/>
              </a:ext>
            </a:extLst>
          </p:cNvPr>
          <p:cNvSpPr/>
          <p:nvPr/>
        </p:nvSpPr>
        <p:spPr>
          <a:xfrm>
            <a:off x="7026887" y="645781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2:00 PM</a:t>
            </a:r>
          </a:p>
        </p:txBody>
      </p:sp>
      <p:sp>
        <p:nvSpPr>
          <p:cNvPr id="91" name="Rectangle 90">
            <a:extLst>
              <a:ext uri="{FF2B5EF4-FFF2-40B4-BE49-F238E27FC236}">
                <a16:creationId xmlns:a16="http://schemas.microsoft.com/office/drawing/2014/main" id="{A0D90344-EBB9-BC40-978A-C69F25688395}"/>
              </a:ext>
            </a:extLst>
          </p:cNvPr>
          <p:cNvSpPr/>
          <p:nvPr/>
        </p:nvSpPr>
        <p:spPr>
          <a:xfrm>
            <a:off x="8233920" y="645781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2" name="Rectangle 91">
            <a:extLst>
              <a:ext uri="{FF2B5EF4-FFF2-40B4-BE49-F238E27FC236}">
                <a16:creationId xmlns:a16="http://schemas.microsoft.com/office/drawing/2014/main" id="{8B2F873C-B482-7E49-BA56-F79A062A513B}"/>
              </a:ext>
            </a:extLst>
          </p:cNvPr>
          <p:cNvSpPr/>
          <p:nvPr/>
        </p:nvSpPr>
        <p:spPr>
          <a:xfrm>
            <a:off x="10100486" y="645781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0" name="Rectangle 109">
            <a:extLst>
              <a:ext uri="{FF2B5EF4-FFF2-40B4-BE49-F238E27FC236}">
                <a16:creationId xmlns:a16="http://schemas.microsoft.com/office/drawing/2014/main" id="{B587D0B5-C31E-5F41-8F3F-F2669D923F96}"/>
              </a:ext>
            </a:extLst>
          </p:cNvPr>
          <p:cNvSpPr/>
          <p:nvPr/>
        </p:nvSpPr>
        <p:spPr>
          <a:xfrm>
            <a:off x="10771571" y="645781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1" name="Rectangle 110">
            <a:extLst>
              <a:ext uri="{FF2B5EF4-FFF2-40B4-BE49-F238E27FC236}">
                <a16:creationId xmlns:a16="http://schemas.microsoft.com/office/drawing/2014/main" id="{66D4CEF5-14EA-FF42-9DFB-7BEA0421F524}"/>
              </a:ext>
            </a:extLst>
          </p:cNvPr>
          <p:cNvSpPr/>
          <p:nvPr/>
        </p:nvSpPr>
        <p:spPr>
          <a:xfrm>
            <a:off x="4186260" y="5910101"/>
            <a:ext cx="343386" cy="305233"/>
          </a:xfrm>
          <a:prstGeom prst="rect">
            <a:avLst/>
          </a:prstGeom>
          <a:solidFill>
            <a:schemeClr val="bg1">
              <a:lumMod val="85000"/>
            </a:schemeClr>
          </a:solidFill>
        </p:spPr>
        <p:txBody>
          <a:bodyPr wrap="none">
            <a:spAutoFit/>
          </a:bodyPr>
          <a:lstStyle/>
          <a:p>
            <a:r>
              <a:rPr lang="en-US" dirty="0"/>
              <a:t>✔️</a:t>
            </a:r>
          </a:p>
        </p:txBody>
      </p:sp>
      <p:sp>
        <p:nvSpPr>
          <p:cNvPr id="112" name="Rectangle 111">
            <a:extLst>
              <a:ext uri="{FF2B5EF4-FFF2-40B4-BE49-F238E27FC236}">
                <a16:creationId xmlns:a16="http://schemas.microsoft.com/office/drawing/2014/main" id="{6BC891FF-D10F-8C4C-A5E5-14E89D5EA192}"/>
              </a:ext>
            </a:extLst>
          </p:cNvPr>
          <p:cNvSpPr/>
          <p:nvPr/>
        </p:nvSpPr>
        <p:spPr>
          <a:xfrm>
            <a:off x="4012263" y="7023658"/>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3" name="Rectangle 112">
            <a:extLst>
              <a:ext uri="{FF2B5EF4-FFF2-40B4-BE49-F238E27FC236}">
                <a16:creationId xmlns:a16="http://schemas.microsoft.com/office/drawing/2014/main" id="{3886E043-1558-5243-AA7F-BC198C54A84C}"/>
              </a:ext>
            </a:extLst>
          </p:cNvPr>
          <p:cNvSpPr/>
          <p:nvPr/>
        </p:nvSpPr>
        <p:spPr>
          <a:xfrm>
            <a:off x="4141690" y="707258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4" name="Rectangle 113">
            <a:extLst>
              <a:ext uri="{FF2B5EF4-FFF2-40B4-BE49-F238E27FC236}">
                <a16:creationId xmlns:a16="http://schemas.microsoft.com/office/drawing/2014/main" id="{D6F27B12-AF82-B840-8301-55A065A9FC39}"/>
              </a:ext>
            </a:extLst>
          </p:cNvPr>
          <p:cNvSpPr/>
          <p:nvPr/>
        </p:nvSpPr>
        <p:spPr>
          <a:xfrm>
            <a:off x="4691976" y="7072579"/>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Tuesday</a:t>
            </a:r>
          </a:p>
        </p:txBody>
      </p:sp>
      <p:sp>
        <p:nvSpPr>
          <p:cNvPr id="115" name="Rectangle 114">
            <a:extLst>
              <a:ext uri="{FF2B5EF4-FFF2-40B4-BE49-F238E27FC236}">
                <a16:creationId xmlns:a16="http://schemas.microsoft.com/office/drawing/2014/main" id="{587B3F56-8484-1A49-A9CA-5E9615D3E932}"/>
              </a:ext>
            </a:extLst>
          </p:cNvPr>
          <p:cNvSpPr/>
          <p:nvPr/>
        </p:nvSpPr>
        <p:spPr>
          <a:xfrm>
            <a:off x="4186260" y="7132567"/>
            <a:ext cx="343386" cy="305233"/>
          </a:xfrm>
          <a:prstGeom prst="rect">
            <a:avLst/>
          </a:prstGeom>
          <a:solidFill>
            <a:schemeClr val="bg1">
              <a:lumMod val="85000"/>
            </a:schemeClr>
          </a:solidFill>
        </p:spPr>
        <p:txBody>
          <a:bodyPr wrap="none">
            <a:spAutoFit/>
          </a:bodyPr>
          <a:lstStyle/>
          <a:p>
            <a:r>
              <a:rPr lang="en-US" dirty="0"/>
              <a:t>✔️</a:t>
            </a:r>
          </a:p>
        </p:txBody>
      </p:sp>
      <p:sp>
        <p:nvSpPr>
          <p:cNvPr id="116" name="Rectangle 115">
            <a:extLst>
              <a:ext uri="{FF2B5EF4-FFF2-40B4-BE49-F238E27FC236}">
                <a16:creationId xmlns:a16="http://schemas.microsoft.com/office/drawing/2014/main" id="{30CF35BD-6EF4-AC4D-B976-FD5971B682CE}"/>
              </a:ext>
            </a:extLst>
          </p:cNvPr>
          <p:cNvSpPr/>
          <p:nvPr/>
        </p:nvSpPr>
        <p:spPr>
          <a:xfrm>
            <a:off x="8650394" y="707743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8:00 PM</a:t>
            </a:r>
          </a:p>
        </p:txBody>
      </p:sp>
      <p:sp>
        <p:nvSpPr>
          <p:cNvPr id="117" name="Rectangle 116">
            <a:extLst>
              <a:ext uri="{FF2B5EF4-FFF2-40B4-BE49-F238E27FC236}">
                <a16:creationId xmlns:a16="http://schemas.microsoft.com/office/drawing/2014/main" id="{7833B6CE-2F40-9D49-A436-EC289B3F9D8B}"/>
              </a:ext>
            </a:extLst>
          </p:cNvPr>
          <p:cNvSpPr/>
          <p:nvPr/>
        </p:nvSpPr>
        <p:spPr>
          <a:xfrm>
            <a:off x="7020744" y="707743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6:00 PM</a:t>
            </a:r>
          </a:p>
        </p:txBody>
      </p:sp>
      <p:sp>
        <p:nvSpPr>
          <p:cNvPr id="118" name="Rectangle 117">
            <a:extLst>
              <a:ext uri="{FF2B5EF4-FFF2-40B4-BE49-F238E27FC236}">
                <a16:creationId xmlns:a16="http://schemas.microsoft.com/office/drawing/2014/main" id="{C8AD78FF-7CC8-6741-9EF2-13255A7F292A}"/>
              </a:ext>
            </a:extLst>
          </p:cNvPr>
          <p:cNvSpPr/>
          <p:nvPr/>
        </p:nvSpPr>
        <p:spPr>
          <a:xfrm>
            <a:off x="8227777" y="707743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119" name="Rectangle 118">
            <a:extLst>
              <a:ext uri="{FF2B5EF4-FFF2-40B4-BE49-F238E27FC236}">
                <a16:creationId xmlns:a16="http://schemas.microsoft.com/office/drawing/2014/main" id="{C88D1D49-3472-AF48-939E-1590E0B7D581}"/>
              </a:ext>
            </a:extLst>
          </p:cNvPr>
          <p:cNvSpPr/>
          <p:nvPr/>
        </p:nvSpPr>
        <p:spPr>
          <a:xfrm>
            <a:off x="10094343" y="707743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0" name="Rectangle 119">
            <a:extLst>
              <a:ext uri="{FF2B5EF4-FFF2-40B4-BE49-F238E27FC236}">
                <a16:creationId xmlns:a16="http://schemas.microsoft.com/office/drawing/2014/main" id="{F04DFE94-6BF0-884D-9E94-4CA4171D301B}"/>
              </a:ext>
            </a:extLst>
          </p:cNvPr>
          <p:cNvSpPr/>
          <p:nvPr/>
        </p:nvSpPr>
        <p:spPr>
          <a:xfrm>
            <a:off x="10765428" y="707743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1" name="Rectangle 120">
            <a:extLst>
              <a:ext uri="{FF2B5EF4-FFF2-40B4-BE49-F238E27FC236}">
                <a16:creationId xmlns:a16="http://schemas.microsoft.com/office/drawing/2014/main" id="{7F405E1C-9BD6-4041-AB46-29846668BE26}"/>
              </a:ext>
            </a:extLst>
          </p:cNvPr>
          <p:cNvSpPr/>
          <p:nvPr/>
        </p:nvSpPr>
        <p:spPr>
          <a:xfrm>
            <a:off x="4127881" y="3736438"/>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26" name="Rectangle 125">
            <a:extLst>
              <a:ext uri="{FF2B5EF4-FFF2-40B4-BE49-F238E27FC236}">
                <a16:creationId xmlns:a16="http://schemas.microsoft.com/office/drawing/2014/main" id="{1A0A9ED6-0291-0E4A-82FC-20BC5A64CDC8}"/>
              </a:ext>
            </a:extLst>
          </p:cNvPr>
          <p:cNvSpPr/>
          <p:nvPr/>
        </p:nvSpPr>
        <p:spPr>
          <a:xfrm>
            <a:off x="4141690" y="1012163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27" name="Rectangle 126">
            <a:extLst>
              <a:ext uri="{FF2B5EF4-FFF2-40B4-BE49-F238E27FC236}">
                <a16:creationId xmlns:a16="http://schemas.microsoft.com/office/drawing/2014/main" id="{A2B61566-863F-0244-B1EA-19E3ACC499DF}"/>
              </a:ext>
            </a:extLst>
          </p:cNvPr>
          <p:cNvSpPr/>
          <p:nvPr/>
        </p:nvSpPr>
        <p:spPr>
          <a:xfrm>
            <a:off x="4705695" y="1012163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Sunday</a:t>
            </a:r>
          </a:p>
        </p:txBody>
      </p:sp>
      <p:sp>
        <p:nvSpPr>
          <p:cNvPr id="3" name="Rectangle 2">
            <a:extLst>
              <a:ext uri="{FF2B5EF4-FFF2-40B4-BE49-F238E27FC236}">
                <a16:creationId xmlns:a16="http://schemas.microsoft.com/office/drawing/2014/main" id="{AFB66303-4D65-0841-9127-56C825862334}"/>
              </a:ext>
            </a:extLst>
          </p:cNvPr>
          <p:cNvSpPr/>
          <p:nvPr/>
        </p:nvSpPr>
        <p:spPr>
          <a:xfrm>
            <a:off x="4044416" y="3703854"/>
            <a:ext cx="415498" cy="369332"/>
          </a:xfrm>
          <a:prstGeom prst="rect">
            <a:avLst/>
          </a:prstGeom>
        </p:spPr>
        <p:txBody>
          <a:bodyPr wrap="none">
            <a:spAutoFit/>
          </a:bodyPr>
          <a:lstStyle/>
          <a:p>
            <a:r>
              <a:rPr lang="en-US" dirty="0"/>
              <a:t>✔️</a:t>
            </a:r>
          </a:p>
        </p:txBody>
      </p:sp>
      <p:sp>
        <p:nvSpPr>
          <p:cNvPr id="128" name="Rectangle 127">
            <a:extLst>
              <a:ext uri="{FF2B5EF4-FFF2-40B4-BE49-F238E27FC236}">
                <a16:creationId xmlns:a16="http://schemas.microsoft.com/office/drawing/2014/main" id="{5E655977-F852-BE44-98A6-E7CB8C630C9B}"/>
              </a:ext>
            </a:extLst>
          </p:cNvPr>
          <p:cNvSpPr/>
          <p:nvPr/>
        </p:nvSpPr>
        <p:spPr>
          <a:xfrm>
            <a:off x="4234416" y="5170556"/>
            <a:ext cx="2371962" cy="49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Days and Time:</a:t>
            </a:r>
          </a:p>
        </p:txBody>
      </p:sp>
      <p:sp>
        <p:nvSpPr>
          <p:cNvPr id="129" name="Rectangle 128">
            <a:extLst>
              <a:ext uri="{FF2B5EF4-FFF2-40B4-BE49-F238E27FC236}">
                <a16:creationId xmlns:a16="http://schemas.microsoft.com/office/drawing/2014/main" id="{48E24C52-B1DD-6E42-8523-B6723565D7D9}"/>
              </a:ext>
            </a:extLst>
          </p:cNvPr>
          <p:cNvSpPr/>
          <p:nvPr/>
        </p:nvSpPr>
        <p:spPr>
          <a:xfrm>
            <a:off x="4127918" y="5269465"/>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30" name="Rectangle 129">
            <a:extLst>
              <a:ext uri="{FF2B5EF4-FFF2-40B4-BE49-F238E27FC236}">
                <a16:creationId xmlns:a16="http://schemas.microsoft.com/office/drawing/2014/main" id="{452F99B0-5247-504C-821F-03E13848B632}"/>
              </a:ext>
            </a:extLst>
          </p:cNvPr>
          <p:cNvSpPr/>
          <p:nvPr/>
        </p:nvSpPr>
        <p:spPr>
          <a:xfrm>
            <a:off x="4044453" y="5236881"/>
            <a:ext cx="415498" cy="369332"/>
          </a:xfrm>
          <a:prstGeom prst="rect">
            <a:avLst/>
          </a:prstGeom>
        </p:spPr>
        <p:txBody>
          <a:bodyPr wrap="none">
            <a:spAutoFit/>
          </a:bodyPr>
          <a:lstStyle/>
          <a:p>
            <a:r>
              <a:rPr lang="en-US" dirty="0"/>
              <a:t>✔️</a:t>
            </a:r>
          </a:p>
        </p:txBody>
      </p:sp>
      <p:grpSp>
        <p:nvGrpSpPr>
          <p:cNvPr id="8" name="Group 7">
            <a:extLst>
              <a:ext uri="{FF2B5EF4-FFF2-40B4-BE49-F238E27FC236}">
                <a16:creationId xmlns:a16="http://schemas.microsoft.com/office/drawing/2014/main" id="{641CC87D-3709-7E42-95EB-D8AEBF93BC15}"/>
              </a:ext>
            </a:extLst>
          </p:cNvPr>
          <p:cNvGrpSpPr/>
          <p:nvPr/>
        </p:nvGrpSpPr>
        <p:grpSpPr>
          <a:xfrm>
            <a:off x="4044416" y="7661833"/>
            <a:ext cx="7384459" cy="564260"/>
            <a:chOff x="4044416" y="7661833"/>
            <a:chExt cx="7384459" cy="564260"/>
          </a:xfrm>
        </p:grpSpPr>
        <p:sp>
          <p:nvSpPr>
            <p:cNvPr id="131" name="Rectangle 130">
              <a:extLst>
                <a:ext uri="{FF2B5EF4-FFF2-40B4-BE49-F238E27FC236}">
                  <a16:creationId xmlns:a16="http://schemas.microsoft.com/office/drawing/2014/main" id="{3FC4F089-7961-1644-9BFA-CA4123BEE741}"/>
                </a:ext>
              </a:extLst>
            </p:cNvPr>
            <p:cNvSpPr/>
            <p:nvPr/>
          </p:nvSpPr>
          <p:spPr>
            <a:xfrm>
              <a:off x="4044416" y="7661833"/>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32" name="Rectangle 131">
              <a:extLst>
                <a:ext uri="{FF2B5EF4-FFF2-40B4-BE49-F238E27FC236}">
                  <a16:creationId xmlns:a16="http://schemas.microsoft.com/office/drawing/2014/main" id="{D5E3DB06-AF49-1D4D-AAF9-D624C7D3BFD9}"/>
                </a:ext>
              </a:extLst>
            </p:cNvPr>
            <p:cNvSpPr/>
            <p:nvPr/>
          </p:nvSpPr>
          <p:spPr>
            <a:xfrm>
              <a:off x="4141690" y="769039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33" name="Rectangle 132">
              <a:extLst>
                <a:ext uri="{FF2B5EF4-FFF2-40B4-BE49-F238E27FC236}">
                  <a16:creationId xmlns:a16="http://schemas.microsoft.com/office/drawing/2014/main" id="{85FE2D4F-9DB6-364E-8713-F84C4E5CC9D3}"/>
                </a:ext>
              </a:extLst>
            </p:cNvPr>
            <p:cNvSpPr/>
            <p:nvPr/>
          </p:nvSpPr>
          <p:spPr>
            <a:xfrm>
              <a:off x="4691976" y="7690393"/>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Wednesday</a:t>
              </a:r>
            </a:p>
          </p:txBody>
        </p:sp>
        <p:sp>
          <p:nvSpPr>
            <p:cNvPr id="134" name="Rectangle 133">
              <a:extLst>
                <a:ext uri="{FF2B5EF4-FFF2-40B4-BE49-F238E27FC236}">
                  <a16:creationId xmlns:a16="http://schemas.microsoft.com/office/drawing/2014/main" id="{D2623521-3878-544E-AD30-1413D5D8CEF7}"/>
                </a:ext>
              </a:extLst>
            </p:cNvPr>
            <p:cNvSpPr/>
            <p:nvPr/>
          </p:nvSpPr>
          <p:spPr>
            <a:xfrm>
              <a:off x="4186260" y="7753087"/>
              <a:ext cx="343386" cy="305233"/>
            </a:xfrm>
            <a:prstGeom prst="rect">
              <a:avLst/>
            </a:prstGeom>
            <a:solidFill>
              <a:schemeClr val="bg1">
                <a:lumMod val="85000"/>
              </a:schemeClr>
            </a:solidFill>
          </p:spPr>
          <p:txBody>
            <a:bodyPr wrap="none">
              <a:spAutoFit/>
            </a:bodyPr>
            <a:lstStyle/>
            <a:p>
              <a:r>
                <a:rPr lang="en-US" dirty="0"/>
                <a:t>✔️</a:t>
              </a:r>
            </a:p>
          </p:txBody>
        </p:sp>
        <p:sp>
          <p:nvSpPr>
            <p:cNvPr id="135" name="Rectangle 134">
              <a:extLst>
                <a:ext uri="{FF2B5EF4-FFF2-40B4-BE49-F238E27FC236}">
                  <a16:creationId xmlns:a16="http://schemas.microsoft.com/office/drawing/2014/main" id="{D7031F7B-42C1-4947-88BD-C7B06CC000CC}"/>
                </a:ext>
              </a:extLst>
            </p:cNvPr>
            <p:cNvSpPr/>
            <p:nvPr/>
          </p:nvSpPr>
          <p:spPr>
            <a:xfrm>
              <a:off x="8650394" y="7747052"/>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36" name="Rectangle 135">
              <a:extLst>
                <a:ext uri="{FF2B5EF4-FFF2-40B4-BE49-F238E27FC236}">
                  <a16:creationId xmlns:a16="http://schemas.microsoft.com/office/drawing/2014/main" id="{7EDAE19F-A7FE-9E41-8A9A-D892426FA529}"/>
                </a:ext>
              </a:extLst>
            </p:cNvPr>
            <p:cNvSpPr/>
            <p:nvPr/>
          </p:nvSpPr>
          <p:spPr>
            <a:xfrm>
              <a:off x="7020744" y="7747052"/>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37" name="Rectangle 136">
              <a:extLst>
                <a:ext uri="{FF2B5EF4-FFF2-40B4-BE49-F238E27FC236}">
                  <a16:creationId xmlns:a16="http://schemas.microsoft.com/office/drawing/2014/main" id="{5532F267-B6BC-8E4B-BA98-1BC60854146C}"/>
                </a:ext>
              </a:extLst>
            </p:cNvPr>
            <p:cNvSpPr/>
            <p:nvPr/>
          </p:nvSpPr>
          <p:spPr>
            <a:xfrm>
              <a:off x="8227777" y="7747052"/>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138" name="Rectangle 137">
              <a:extLst>
                <a:ext uri="{FF2B5EF4-FFF2-40B4-BE49-F238E27FC236}">
                  <a16:creationId xmlns:a16="http://schemas.microsoft.com/office/drawing/2014/main" id="{14962D25-4D04-4242-8BB2-C2FD765D2810}"/>
                </a:ext>
              </a:extLst>
            </p:cNvPr>
            <p:cNvSpPr/>
            <p:nvPr/>
          </p:nvSpPr>
          <p:spPr>
            <a:xfrm>
              <a:off x="10114998" y="77127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39" name="Rectangle 138">
              <a:extLst>
                <a:ext uri="{FF2B5EF4-FFF2-40B4-BE49-F238E27FC236}">
                  <a16:creationId xmlns:a16="http://schemas.microsoft.com/office/drawing/2014/main" id="{29E6FAA2-B0C7-2C4A-B70D-A611C4AAF604}"/>
                </a:ext>
              </a:extLst>
            </p:cNvPr>
            <p:cNvSpPr/>
            <p:nvPr/>
          </p:nvSpPr>
          <p:spPr>
            <a:xfrm>
              <a:off x="10786083" y="771271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grpSp>
      <p:sp>
        <p:nvSpPr>
          <p:cNvPr id="9" name="Rectangle 8">
            <a:extLst>
              <a:ext uri="{FF2B5EF4-FFF2-40B4-BE49-F238E27FC236}">
                <a16:creationId xmlns:a16="http://schemas.microsoft.com/office/drawing/2014/main" id="{5C4EA9CB-12AD-F14D-A349-442BFA78FF0D}"/>
              </a:ext>
            </a:extLst>
          </p:cNvPr>
          <p:cNvSpPr/>
          <p:nvPr/>
        </p:nvSpPr>
        <p:spPr>
          <a:xfrm>
            <a:off x="7081425" y="5339229"/>
            <a:ext cx="1149674" cy="369332"/>
          </a:xfrm>
          <a:prstGeom prst="rect">
            <a:avLst/>
          </a:prstGeom>
        </p:spPr>
        <p:txBody>
          <a:bodyPr wrap="none">
            <a:spAutoFit/>
          </a:bodyPr>
          <a:lstStyle/>
          <a:p>
            <a:r>
              <a:rPr lang="en-US" dirty="0"/>
              <a:t>Start Time</a:t>
            </a:r>
          </a:p>
        </p:txBody>
      </p:sp>
      <p:sp>
        <p:nvSpPr>
          <p:cNvPr id="81" name="Rectangle 80">
            <a:extLst>
              <a:ext uri="{FF2B5EF4-FFF2-40B4-BE49-F238E27FC236}">
                <a16:creationId xmlns:a16="http://schemas.microsoft.com/office/drawing/2014/main" id="{23F50EF3-9E00-9046-BC64-3609D4B8B31F}"/>
              </a:ext>
            </a:extLst>
          </p:cNvPr>
          <p:cNvSpPr/>
          <p:nvPr/>
        </p:nvSpPr>
        <p:spPr>
          <a:xfrm>
            <a:off x="8713920" y="5339229"/>
            <a:ext cx="1058303" cy="369332"/>
          </a:xfrm>
          <a:prstGeom prst="rect">
            <a:avLst/>
          </a:prstGeom>
        </p:spPr>
        <p:txBody>
          <a:bodyPr wrap="none">
            <a:spAutoFit/>
          </a:bodyPr>
          <a:lstStyle/>
          <a:p>
            <a:r>
              <a:rPr lang="en-US" dirty="0"/>
              <a:t>End Time</a:t>
            </a:r>
          </a:p>
        </p:txBody>
      </p:sp>
      <p:grpSp>
        <p:nvGrpSpPr>
          <p:cNvPr id="10" name="Group 9">
            <a:extLst>
              <a:ext uri="{FF2B5EF4-FFF2-40B4-BE49-F238E27FC236}">
                <a16:creationId xmlns:a16="http://schemas.microsoft.com/office/drawing/2014/main" id="{391D1245-C610-9943-9FBC-AF820FAA5E6F}"/>
              </a:ext>
            </a:extLst>
          </p:cNvPr>
          <p:cNvGrpSpPr/>
          <p:nvPr/>
        </p:nvGrpSpPr>
        <p:grpSpPr>
          <a:xfrm>
            <a:off x="3564758" y="11703571"/>
            <a:ext cx="8364005" cy="1014075"/>
            <a:chOff x="3564758" y="11703571"/>
            <a:chExt cx="8364005" cy="1014075"/>
          </a:xfrm>
        </p:grpSpPr>
        <p:sp>
          <p:nvSpPr>
            <p:cNvPr id="83" name="Rectangle 82">
              <a:extLst>
                <a:ext uri="{FF2B5EF4-FFF2-40B4-BE49-F238E27FC236}">
                  <a16:creationId xmlns:a16="http://schemas.microsoft.com/office/drawing/2014/main" id="{B80B38C5-9BC0-B449-BB0C-6AE6DE979277}"/>
                </a:ext>
              </a:extLst>
            </p:cNvPr>
            <p:cNvSpPr/>
            <p:nvPr/>
          </p:nvSpPr>
          <p:spPr>
            <a:xfrm>
              <a:off x="3564758" y="11703571"/>
              <a:ext cx="8364005" cy="1014075"/>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4" name="Rectangle 83">
              <a:extLst>
                <a:ext uri="{FF2B5EF4-FFF2-40B4-BE49-F238E27FC236}">
                  <a16:creationId xmlns:a16="http://schemas.microsoft.com/office/drawing/2014/main" id="{488E1BD1-0FE3-8040-A719-8F5B59FA9BA1}"/>
                </a:ext>
              </a:extLst>
            </p:cNvPr>
            <p:cNvSpPr/>
            <p:nvPr/>
          </p:nvSpPr>
          <p:spPr>
            <a:xfrm>
              <a:off x="3714556" y="11793790"/>
              <a:ext cx="7919426"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Apply this schedule on:</a:t>
              </a:r>
            </a:p>
          </p:txBody>
        </p:sp>
        <p:sp>
          <p:nvSpPr>
            <p:cNvPr id="85" name="Rectangle 84">
              <a:extLst>
                <a:ext uri="{FF2B5EF4-FFF2-40B4-BE49-F238E27FC236}">
                  <a16:creationId xmlns:a16="http://schemas.microsoft.com/office/drawing/2014/main" id="{59CC8396-43F8-2549-BE9C-86C93B9BF034}"/>
                </a:ext>
              </a:extLst>
            </p:cNvPr>
            <p:cNvSpPr/>
            <p:nvPr/>
          </p:nvSpPr>
          <p:spPr>
            <a:xfrm>
              <a:off x="6428305" y="11883784"/>
              <a:ext cx="343386" cy="305233"/>
            </a:xfrm>
            <a:prstGeom prst="rect">
              <a:avLst/>
            </a:prstGeom>
            <a:solidFill>
              <a:schemeClr val="bg1">
                <a:lumMod val="85000"/>
              </a:schemeClr>
            </a:solidFill>
          </p:spPr>
          <p:txBody>
            <a:bodyPr wrap="none">
              <a:spAutoFit/>
            </a:bodyPr>
            <a:lstStyle/>
            <a:p>
              <a:r>
                <a:rPr lang="en-US" dirty="0"/>
                <a:t>✔️</a:t>
              </a:r>
            </a:p>
          </p:txBody>
        </p:sp>
        <p:sp>
          <p:nvSpPr>
            <p:cNvPr id="87" name="Rectangle 86">
              <a:extLst>
                <a:ext uri="{FF2B5EF4-FFF2-40B4-BE49-F238E27FC236}">
                  <a16:creationId xmlns:a16="http://schemas.microsoft.com/office/drawing/2014/main" id="{D10097AF-7C01-994A-9233-3AE090C648E4}"/>
                </a:ext>
              </a:extLst>
            </p:cNvPr>
            <p:cNvSpPr/>
            <p:nvPr/>
          </p:nvSpPr>
          <p:spPr>
            <a:xfrm>
              <a:off x="6428305" y="12302473"/>
              <a:ext cx="343386" cy="305233"/>
            </a:xfrm>
            <a:prstGeom prst="rect">
              <a:avLst/>
            </a:prstGeom>
            <a:solidFill>
              <a:schemeClr val="bg1">
                <a:lumMod val="85000"/>
              </a:schemeClr>
            </a:solidFill>
          </p:spPr>
          <p:txBody>
            <a:bodyPr wrap="none">
              <a:spAutoFit/>
            </a:bodyPr>
            <a:lstStyle/>
            <a:p>
              <a:r>
                <a:rPr lang="en-US" dirty="0"/>
                <a:t>✔️</a:t>
              </a:r>
            </a:p>
          </p:txBody>
        </p:sp>
        <p:sp>
          <p:nvSpPr>
            <p:cNvPr id="88" name="Rectangle 87">
              <a:extLst>
                <a:ext uri="{FF2B5EF4-FFF2-40B4-BE49-F238E27FC236}">
                  <a16:creationId xmlns:a16="http://schemas.microsoft.com/office/drawing/2014/main" id="{04E016FD-EB62-7E49-A48F-288CE8633049}"/>
                </a:ext>
              </a:extLst>
            </p:cNvPr>
            <p:cNvSpPr/>
            <p:nvPr/>
          </p:nvSpPr>
          <p:spPr>
            <a:xfrm>
              <a:off x="6771691" y="11793788"/>
              <a:ext cx="4928235"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Disable buy button</a:t>
              </a:r>
            </a:p>
          </p:txBody>
        </p:sp>
        <p:sp>
          <p:nvSpPr>
            <p:cNvPr id="93" name="Rectangle 92">
              <a:extLst>
                <a:ext uri="{FF2B5EF4-FFF2-40B4-BE49-F238E27FC236}">
                  <a16:creationId xmlns:a16="http://schemas.microsoft.com/office/drawing/2014/main" id="{72E8EA9D-6F3B-A04C-AFB8-CCF50742851C}"/>
                </a:ext>
              </a:extLst>
            </p:cNvPr>
            <p:cNvSpPr/>
            <p:nvPr/>
          </p:nvSpPr>
          <p:spPr>
            <a:xfrm>
              <a:off x="6813894" y="12183861"/>
              <a:ext cx="4928235"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Delivery enabled</a:t>
              </a:r>
            </a:p>
          </p:txBody>
        </p:sp>
      </p:grpSp>
    </p:spTree>
    <p:extLst>
      <p:ext uri="{BB962C8B-B14F-4D97-AF65-F5344CB8AC3E}">
        <p14:creationId xmlns:p14="http://schemas.microsoft.com/office/powerpoint/2010/main" val="3720642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a:blip r:embed="rId3"/>
          <a:stretch>
            <a:fillRect/>
          </a:stretch>
        </p:blipFill>
        <p:spPr>
          <a:xfrm>
            <a:off x="3237875" y="1"/>
            <a:ext cx="8954125" cy="5709767"/>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593719" y="124960"/>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0EFB74AF-ECDC-204B-AA8B-5BC36C1BFBE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196311" y="5601123"/>
            <a:ext cx="8995689" cy="3627284"/>
          </a:xfrm>
          <a:prstGeom prst="rect">
            <a:avLst/>
          </a:prstGeom>
        </p:spPr>
      </p:pic>
      <p:sp>
        <p:nvSpPr>
          <p:cNvPr id="45" name="Rectangle 44">
            <a:extLst>
              <a:ext uri="{FF2B5EF4-FFF2-40B4-BE49-F238E27FC236}">
                <a16:creationId xmlns:a16="http://schemas.microsoft.com/office/drawing/2014/main" id="{365818B2-FF5C-834C-ABC5-6A236CE6AB5D}"/>
              </a:ext>
            </a:extLst>
          </p:cNvPr>
          <p:cNvSpPr/>
          <p:nvPr/>
        </p:nvSpPr>
        <p:spPr>
          <a:xfrm>
            <a:off x="0" y="0"/>
            <a:ext cx="3237875" cy="922840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7" name="Rectangle 46">
            <a:extLst>
              <a:ext uri="{FF2B5EF4-FFF2-40B4-BE49-F238E27FC236}">
                <a16:creationId xmlns:a16="http://schemas.microsoft.com/office/drawing/2014/main" id="{64697DEC-0E65-3141-B82A-F61393B86DE3}"/>
              </a:ext>
            </a:extLst>
          </p:cNvPr>
          <p:cNvSpPr/>
          <p:nvPr/>
        </p:nvSpPr>
        <p:spPr>
          <a:xfrm>
            <a:off x="3522517" y="1659987"/>
            <a:ext cx="8406246" cy="5548062"/>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a:extLst>
              <a:ext uri="{FF2B5EF4-FFF2-40B4-BE49-F238E27FC236}">
                <a16:creationId xmlns:a16="http://schemas.microsoft.com/office/drawing/2014/main" id="{17DF2D79-9154-AD45-ABB1-80AAFFE717BB}"/>
              </a:ext>
            </a:extLst>
          </p:cNvPr>
          <p:cNvSpPr/>
          <p:nvPr/>
        </p:nvSpPr>
        <p:spPr>
          <a:xfrm>
            <a:off x="4760419" y="1761034"/>
            <a:ext cx="769627"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Name:</a:t>
            </a:r>
          </a:p>
        </p:txBody>
      </p:sp>
      <p:sp>
        <p:nvSpPr>
          <p:cNvPr id="53" name="Rectangle 52">
            <a:extLst>
              <a:ext uri="{FF2B5EF4-FFF2-40B4-BE49-F238E27FC236}">
                <a16:creationId xmlns:a16="http://schemas.microsoft.com/office/drawing/2014/main" id="{6F470866-7AC3-8F42-ACAF-854FDCA8BB6E}"/>
              </a:ext>
            </a:extLst>
          </p:cNvPr>
          <p:cNvSpPr/>
          <p:nvPr/>
        </p:nvSpPr>
        <p:spPr>
          <a:xfrm>
            <a:off x="5569167" y="1761032"/>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name of scheduler</a:t>
            </a:r>
          </a:p>
        </p:txBody>
      </p:sp>
      <p:sp>
        <p:nvSpPr>
          <p:cNvPr id="54" name="Rectangle 53">
            <a:extLst>
              <a:ext uri="{FF2B5EF4-FFF2-40B4-BE49-F238E27FC236}">
                <a16:creationId xmlns:a16="http://schemas.microsoft.com/office/drawing/2014/main" id="{9B66D7AB-253E-E946-8332-723AF5870F4B}"/>
              </a:ext>
            </a:extLst>
          </p:cNvPr>
          <p:cNvSpPr/>
          <p:nvPr/>
        </p:nvSpPr>
        <p:spPr>
          <a:xfrm>
            <a:off x="3609474" y="2154401"/>
            <a:ext cx="1920572"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stores:</a:t>
            </a:r>
          </a:p>
        </p:txBody>
      </p:sp>
      <p:sp>
        <p:nvSpPr>
          <p:cNvPr id="55" name="Rectangle 54">
            <a:extLst>
              <a:ext uri="{FF2B5EF4-FFF2-40B4-BE49-F238E27FC236}">
                <a16:creationId xmlns:a16="http://schemas.microsoft.com/office/drawing/2014/main" id="{52D14E5A-9BC1-2B47-AFEF-8705DCF9EC3C}"/>
              </a:ext>
            </a:extLst>
          </p:cNvPr>
          <p:cNvSpPr/>
          <p:nvPr/>
        </p:nvSpPr>
        <p:spPr>
          <a:xfrm>
            <a:off x="5569167" y="2575848"/>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title of scheduler</a:t>
            </a:r>
          </a:p>
        </p:txBody>
      </p:sp>
      <p:sp>
        <p:nvSpPr>
          <p:cNvPr id="56" name="Rectangle 55">
            <a:extLst>
              <a:ext uri="{FF2B5EF4-FFF2-40B4-BE49-F238E27FC236}">
                <a16:creationId xmlns:a16="http://schemas.microsoft.com/office/drawing/2014/main" id="{6FE4D375-08F2-6F49-B3B6-DB9E6E2895FA}"/>
              </a:ext>
            </a:extLst>
          </p:cNvPr>
          <p:cNvSpPr/>
          <p:nvPr/>
        </p:nvSpPr>
        <p:spPr>
          <a:xfrm>
            <a:off x="3609475" y="2561652"/>
            <a:ext cx="1920571"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warehouses:</a:t>
            </a:r>
          </a:p>
        </p:txBody>
      </p:sp>
      <p:sp>
        <p:nvSpPr>
          <p:cNvPr id="57" name="Rectangle 56">
            <a:extLst>
              <a:ext uri="{FF2B5EF4-FFF2-40B4-BE49-F238E27FC236}">
                <a16:creationId xmlns:a16="http://schemas.microsoft.com/office/drawing/2014/main" id="{096F13FD-2163-E34F-B9E6-25989B486D6A}"/>
              </a:ext>
            </a:extLst>
          </p:cNvPr>
          <p:cNvSpPr/>
          <p:nvPr/>
        </p:nvSpPr>
        <p:spPr>
          <a:xfrm>
            <a:off x="5569167" y="2164669"/>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66" name="Rectangle 65">
            <a:extLst>
              <a:ext uri="{FF2B5EF4-FFF2-40B4-BE49-F238E27FC236}">
                <a16:creationId xmlns:a16="http://schemas.microsoft.com/office/drawing/2014/main" id="{F5597AF0-5DD8-C046-A487-FD50619F2BCC}"/>
              </a:ext>
            </a:extLst>
          </p:cNvPr>
          <p:cNvSpPr/>
          <p:nvPr/>
        </p:nvSpPr>
        <p:spPr>
          <a:xfrm>
            <a:off x="3908604" y="3550001"/>
            <a:ext cx="7865968" cy="2237398"/>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4B7AAC6-855E-064F-9AEE-2893C654E062}"/>
              </a:ext>
            </a:extLst>
          </p:cNvPr>
          <p:cNvSpPr/>
          <p:nvPr/>
        </p:nvSpPr>
        <p:spPr>
          <a:xfrm>
            <a:off x="10183130" y="3052716"/>
            <a:ext cx="1553550" cy="423948"/>
          </a:xfrm>
          <a:prstGeom prst="rect">
            <a:avLst/>
          </a:prstGeom>
          <a:solidFill>
            <a:srgbClr val="FF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Remove</a:t>
            </a:r>
            <a:endParaRPr lang="en-US" sz="2800" b="1" dirty="0">
              <a:solidFill>
                <a:schemeClr val="bg1"/>
              </a:solidFill>
            </a:endParaRPr>
          </a:p>
        </p:txBody>
      </p:sp>
      <p:sp>
        <p:nvSpPr>
          <p:cNvPr id="51" name="Rectangle 50">
            <a:extLst>
              <a:ext uri="{FF2B5EF4-FFF2-40B4-BE49-F238E27FC236}">
                <a16:creationId xmlns:a16="http://schemas.microsoft.com/office/drawing/2014/main" id="{B6484380-06B2-594E-938E-EBD6EE2F2347}"/>
              </a:ext>
            </a:extLst>
          </p:cNvPr>
          <p:cNvSpPr/>
          <p:nvPr/>
        </p:nvSpPr>
        <p:spPr>
          <a:xfrm>
            <a:off x="4181617" y="3674552"/>
            <a:ext cx="1803879"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Dates:</a:t>
            </a:r>
          </a:p>
        </p:txBody>
      </p:sp>
      <p:sp>
        <p:nvSpPr>
          <p:cNvPr id="40" name="Rectangle 39">
            <a:extLst>
              <a:ext uri="{FF2B5EF4-FFF2-40B4-BE49-F238E27FC236}">
                <a16:creationId xmlns:a16="http://schemas.microsoft.com/office/drawing/2014/main" id="{40A15F7D-B0BA-734F-9F2F-E1A4EF5692C1}"/>
              </a:ext>
            </a:extLst>
          </p:cNvPr>
          <p:cNvSpPr/>
          <p:nvPr/>
        </p:nvSpPr>
        <p:spPr>
          <a:xfrm>
            <a:off x="3971972" y="4139671"/>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Start date:</a:t>
            </a:r>
          </a:p>
        </p:txBody>
      </p:sp>
      <p:sp>
        <p:nvSpPr>
          <p:cNvPr id="41" name="Rectangle 40">
            <a:extLst>
              <a:ext uri="{FF2B5EF4-FFF2-40B4-BE49-F238E27FC236}">
                <a16:creationId xmlns:a16="http://schemas.microsoft.com/office/drawing/2014/main" id="{07113943-4A54-0A46-9D1D-5429FF60090A}"/>
              </a:ext>
            </a:extLst>
          </p:cNvPr>
          <p:cNvSpPr/>
          <p:nvPr/>
        </p:nvSpPr>
        <p:spPr>
          <a:xfrm>
            <a:off x="7508081" y="4135607"/>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End date:</a:t>
            </a:r>
          </a:p>
        </p:txBody>
      </p:sp>
      <p:pic>
        <p:nvPicPr>
          <p:cNvPr id="42" name="Picture 41">
            <a:extLst>
              <a:ext uri="{FF2B5EF4-FFF2-40B4-BE49-F238E27FC236}">
                <a16:creationId xmlns:a16="http://schemas.microsoft.com/office/drawing/2014/main" id="{E89F2AB4-6188-554F-8D14-C36C50B1CADA}"/>
              </a:ext>
            </a:extLst>
          </p:cNvPr>
          <p:cNvPicPr>
            <a:picLocks noChangeAspect="1"/>
          </p:cNvPicPr>
          <p:nvPr/>
        </p:nvPicPr>
        <p:blipFill>
          <a:blip r:embed="rId5"/>
          <a:stretch>
            <a:fillRect/>
          </a:stretch>
        </p:blipFill>
        <p:spPr>
          <a:xfrm>
            <a:off x="3983271" y="4512310"/>
            <a:ext cx="3284505" cy="444997"/>
          </a:xfrm>
          <a:prstGeom prst="rect">
            <a:avLst/>
          </a:prstGeom>
        </p:spPr>
      </p:pic>
      <p:pic>
        <p:nvPicPr>
          <p:cNvPr id="43" name="Picture 42">
            <a:extLst>
              <a:ext uri="{FF2B5EF4-FFF2-40B4-BE49-F238E27FC236}">
                <a16:creationId xmlns:a16="http://schemas.microsoft.com/office/drawing/2014/main" id="{6B03AA71-F919-3549-9ED5-CE36F02C53DA}"/>
              </a:ext>
            </a:extLst>
          </p:cNvPr>
          <p:cNvPicPr>
            <a:picLocks noChangeAspect="1"/>
          </p:cNvPicPr>
          <p:nvPr/>
        </p:nvPicPr>
        <p:blipFill>
          <a:blip r:embed="rId5"/>
          <a:stretch>
            <a:fillRect/>
          </a:stretch>
        </p:blipFill>
        <p:spPr>
          <a:xfrm>
            <a:off x="7516500" y="4524976"/>
            <a:ext cx="3295804" cy="446528"/>
          </a:xfrm>
          <a:prstGeom prst="rect">
            <a:avLst/>
          </a:prstGeom>
        </p:spPr>
      </p:pic>
      <p:pic>
        <p:nvPicPr>
          <p:cNvPr id="68" name="Picture 67">
            <a:extLst>
              <a:ext uri="{FF2B5EF4-FFF2-40B4-BE49-F238E27FC236}">
                <a16:creationId xmlns:a16="http://schemas.microsoft.com/office/drawing/2014/main" id="{D54B1664-8325-9E4D-A40E-BA1A709D69B7}"/>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610732" y="2204008"/>
            <a:ext cx="1533959" cy="274097"/>
          </a:xfrm>
          <a:prstGeom prst="rect">
            <a:avLst/>
          </a:prstGeom>
        </p:spPr>
      </p:pic>
      <p:sp>
        <p:nvSpPr>
          <p:cNvPr id="69" name="Rectangle 68">
            <a:extLst>
              <a:ext uri="{FF2B5EF4-FFF2-40B4-BE49-F238E27FC236}">
                <a16:creationId xmlns:a16="http://schemas.microsoft.com/office/drawing/2014/main" id="{4DCDFED1-0B51-6B4D-9C78-4F54866F5853}"/>
              </a:ext>
            </a:extLst>
          </p:cNvPr>
          <p:cNvSpPr/>
          <p:nvPr/>
        </p:nvSpPr>
        <p:spPr>
          <a:xfrm>
            <a:off x="5662867" y="2246079"/>
            <a:ext cx="447112"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Store1</a:t>
            </a:r>
          </a:p>
        </p:txBody>
      </p:sp>
      <p:sp>
        <p:nvSpPr>
          <p:cNvPr id="70" name="Rectangle 69">
            <a:extLst>
              <a:ext uri="{FF2B5EF4-FFF2-40B4-BE49-F238E27FC236}">
                <a16:creationId xmlns:a16="http://schemas.microsoft.com/office/drawing/2014/main" id="{464A35FC-9060-C54F-B29E-DD467F967FA7}"/>
              </a:ext>
            </a:extLst>
          </p:cNvPr>
          <p:cNvSpPr/>
          <p:nvPr/>
        </p:nvSpPr>
        <p:spPr>
          <a:xfrm>
            <a:off x="6308921" y="2243132"/>
            <a:ext cx="678613"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Store2</a:t>
            </a:r>
          </a:p>
        </p:txBody>
      </p:sp>
      <p:pic>
        <p:nvPicPr>
          <p:cNvPr id="72" name="Picture 71">
            <a:extLst>
              <a:ext uri="{FF2B5EF4-FFF2-40B4-BE49-F238E27FC236}">
                <a16:creationId xmlns:a16="http://schemas.microsoft.com/office/drawing/2014/main" id="{D719BD11-1342-9549-B94D-1BDF03C44229}"/>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3311525" y="784431"/>
            <a:ext cx="8830117" cy="508639"/>
          </a:xfrm>
          <a:prstGeom prst="rect">
            <a:avLst/>
          </a:prstGeom>
        </p:spPr>
      </p:pic>
      <p:sp>
        <p:nvSpPr>
          <p:cNvPr id="76" name="Rectangle 75">
            <a:extLst>
              <a:ext uri="{FF2B5EF4-FFF2-40B4-BE49-F238E27FC236}">
                <a16:creationId xmlns:a16="http://schemas.microsoft.com/office/drawing/2014/main" id="{A9887CC8-017E-7149-B5DA-4A07662369A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81202C0-E3E1-D846-9494-C416B954FB8E}"/>
              </a:ext>
            </a:extLst>
          </p:cNvPr>
          <p:cNvSpPr txBox="1"/>
          <p:nvPr/>
        </p:nvSpPr>
        <p:spPr>
          <a:xfrm>
            <a:off x="3345163" y="918777"/>
            <a:ext cx="981805"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Settings</a:t>
            </a:r>
          </a:p>
        </p:txBody>
      </p:sp>
      <p:sp>
        <p:nvSpPr>
          <p:cNvPr id="97" name="Rectangle 96">
            <a:extLst>
              <a:ext uri="{FF2B5EF4-FFF2-40B4-BE49-F238E27FC236}">
                <a16:creationId xmlns:a16="http://schemas.microsoft.com/office/drawing/2014/main" id="{992613EC-D92B-0E4D-8433-C55216097A26}"/>
              </a:ext>
            </a:extLst>
          </p:cNvPr>
          <p:cNvSpPr/>
          <p:nvPr/>
        </p:nvSpPr>
        <p:spPr>
          <a:xfrm>
            <a:off x="3864830" y="6296333"/>
            <a:ext cx="3317186" cy="422745"/>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Add More Schedule</a:t>
            </a:r>
          </a:p>
        </p:txBody>
      </p:sp>
      <p:sp>
        <p:nvSpPr>
          <p:cNvPr id="109" name="TextBox 108">
            <a:extLst>
              <a:ext uri="{FF2B5EF4-FFF2-40B4-BE49-F238E27FC236}">
                <a16:creationId xmlns:a16="http://schemas.microsoft.com/office/drawing/2014/main" id="{D6C791C6-BBD6-9D48-98F4-8C1BD4704AD2}"/>
              </a:ext>
            </a:extLst>
          </p:cNvPr>
          <p:cNvSpPr txBox="1"/>
          <p:nvPr/>
        </p:nvSpPr>
        <p:spPr>
          <a:xfrm>
            <a:off x="159307" y="1164668"/>
            <a:ext cx="2950548" cy="1077218"/>
          </a:xfrm>
          <a:prstGeom prst="rect">
            <a:avLst/>
          </a:prstGeom>
          <a:noFill/>
        </p:spPr>
        <p:txBody>
          <a:bodyPr wrap="square" rtlCol="0">
            <a:spAutoFit/>
          </a:bodyPr>
          <a:lstStyle/>
          <a:p>
            <a:r>
              <a:rPr lang="en-US" sz="1600" dirty="0"/>
              <a:t>When ”Add specific days and time” checkbox is not checked, it means the schedule is available for all days and all time.</a:t>
            </a:r>
          </a:p>
        </p:txBody>
      </p:sp>
      <p:sp>
        <p:nvSpPr>
          <p:cNvPr id="2" name="TextBox 1">
            <a:extLst>
              <a:ext uri="{FF2B5EF4-FFF2-40B4-BE49-F238E27FC236}">
                <a16:creationId xmlns:a16="http://schemas.microsoft.com/office/drawing/2014/main" id="{278567A2-1A86-5545-96A5-80F489D2BEAA}"/>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4" name="Picture 3">
            <a:extLst>
              <a:ext uri="{FF2B5EF4-FFF2-40B4-BE49-F238E27FC236}">
                <a16:creationId xmlns:a16="http://schemas.microsoft.com/office/drawing/2014/main" id="{473DF6E1-162C-2643-AC5E-568566FF6CF7}"/>
              </a:ext>
            </a:extLst>
          </p:cNvPr>
          <p:cNvPicPr>
            <a:picLocks noChangeAspect="1"/>
          </p:cNvPicPr>
          <p:nvPr/>
        </p:nvPicPr>
        <p:blipFill>
          <a:blip r:embed="rId8"/>
          <a:stretch>
            <a:fillRect/>
          </a:stretch>
        </p:blipFill>
        <p:spPr>
          <a:xfrm>
            <a:off x="5393646" y="46857"/>
            <a:ext cx="1333500" cy="279400"/>
          </a:xfrm>
          <a:prstGeom prst="rect">
            <a:avLst/>
          </a:prstGeom>
        </p:spPr>
      </p:pic>
      <p:sp>
        <p:nvSpPr>
          <p:cNvPr id="5" name="Rectangle 4">
            <a:extLst>
              <a:ext uri="{FF2B5EF4-FFF2-40B4-BE49-F238E27FC236}">
                <a16:creationId xmlns:a16="http://schemas.microsoft.com/office/drawing/2014/main" id="{B72E0195-2082-C94F-8114-AFBEB1CB08B2}"/>
              </a:ext>
            </a:extLst>
          </p:cNvPr>
          <p:cNvSpPr/>
          <p:nvPr/>
        </p:nvSpPr>
        <p:spPr>
          <a:xfrm>
            <a:off x="3828080" y="2989651"/>
            <a:ext cx="8008484" cy="30800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7F405E1C-9BD6-4041-AB46-29846668BE26}"/>
              </a:ext>
            </a:extLst>
          </p:cNvPr>
          <p:cNvSpPr/>
          <p:nvPr/>
        </p:nvSpPr>
        <p:spPr>
          <a:xfrm>
            <a:off x="4127881" y="3736438"/>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3" name="Rectangle 2">
            <a:extLst>
              <a:ext uri="{FF2B5EF4-FFF2-40B4-BE49-F238E27FC236}">
                <a16:creationId xmlns:a16="http://schemas.microsoft.com/office/drawing/2014/main" id="{AFB66303-4D65-0841-9127-56C825862334}"/>
              </a:ext>
            </a:extLst>
          </p:cNvPr>
          <p:cNvSpPr/>
          <p:nvPr/>
        </p:nvSpPr>
        <p:spPr>
          <a:xfrm>
            <a:off x="4044416" y="3703854"/>
            <a:ext cx="415498" cy="369332"/>
          </a:xfrm>
          <a:prstGeom prst="rect">
            <a:avLst/>
          </a:prstGeom>
        </p:spPr>
        <p:txBody>
          <a:bodyPr wrap="none">
            <a:spAutoFit/>
          </a:bodyPr>
          <a:lstStyle/>
          <a:p>
            <a:r>
              <a:rPr lang="en-US" dirty="0"/>
              <a:t>✔️</a:t>
            </a:r>
          </a:p>
        </p:txBody>
      </p:sp>
      <p:sp>
        <p:nvSpPr>
          <p:cNvPr id="128" name="Rectangle 127">
            <a:extLst>
              <a:ext uri="{FF2B5EF4-FFF2-40B4-BE49-F238E27FC236}">
                <a16:creationId xmlns:a16="http://schemas.microsoft.com/office/drawing/2014/main" id="{5E655977-F852-BE44-98A6-E7CB8C630C9B}"/>
              </a:ext>
            </a:extLst>
          </p:cNvPr>
          <p:cNvSpPr/>
          <p:nvPr/>
        </p:nvSpPr>
        <p:spPr>
          <a:xfrm>
            <a:off x="4234416" y="5170556"/>
            <a:ext cx="2371962" cy="49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Days and Time:</a:t>
            </a:r>
          </a:p>
        </p:txBody>
      </p:sp>
      <p:sp>
        <p:nvSpPr>
          <p:cNvPr id="129" name="Rectangle 128">
            <a:extLst>
              <a:ext uri="{FF2B5EF4-FFF2-40B4-BE49-F238E27FC236}">
                <a16:creationId xmlns:a16="http://schemas.microsoft.com/office/drawing/2014/main" id="{48E24C52-B1DD-6E42-8523-B6723565D7D9}"/>
              </a:ext>
            </a:extLst>
          </p:cNvPr>
          <p:cNvSpPr/>
          <p:nvPr/>
        </p:nvSpPr>
        <p:spPr>
          <a:xfrm>
            <a:off x="4127918" y="5269465"/>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grpSp>
        <p:nvGrpSpPr>
          <p:cNvPr id="37" name="Group 36">
            <a:extLst>
              <a:ext uri="{FF2B5EF4-FFF2-40B4-BE49-F238E27FC236}">
                <a16:creationId xmlns:a16="http://schemas.microsoft.com/office/drawing/2014/main" id="{85406521-243B-EE47-8824-702BAF55260A}"/>
              </a:ext>
            </a:extLst>
          </p:cNvPr>
          <p:cNvGrpSpPr/>
          <p:nvPr/>
        </p:nvGrpSpPr>
        <p:grpSpPr>
          <a:xfrm>
            <a:off x="3532935" y="7402651"/>
            <a:ext cx="8395828" cy="1014075"/>
            <a:chOff x="3564758" y="11703571"/>
            <a:chExt cx="8395828" cy="1014075"/>
          </a:xfrm>
        </p:grpSpPr>
        <p:sp>
          <p:nvSpPr>
            <p:cNvPr id="38" name="Rectangle 37">
              <a:extLst>
                <a:ext uri="{FF2B5EF4-FFF2-40B4-BE49-F238E27FC236}">
                  <a16:creationId xmlns:a16="http://schemas.microsoft.com/office/drawing/2014/main" id="{342979D0-B781-A24C-BD6C-194E6EE5152C}"/>
                </a:ext>
              </a:extLst>
            </p:cNvPr>
            <p:cNvSpPr/>
            <p:nvPr/>
          </p:nvSpPr>
          <p:spPr>
            <a:xfrm>
              <a:off x="3564758" y="11703571"/>
              <a:ext cx="8395828" cy="1014075"/>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Rectangle 43">
              <a:extLst>
                <a:ext uri="{FF2B5EF4-FFF2-40B4-BE49-F238E27FC236}">
                  <a16:creationId xmlns:a16="http://schemas.microsoft.com/office/drawing/2014/main" id="{E1B99DA4-43E7-8642-B87C-10CBEAA2B85A}"/>
                </a:ext>
              </a:extLst>
            </p:cNvPr>
            <p:cNvSpPr/>
            <p:nvPr/>
          </p:nvSpPr>
          <p:spPr>
            <a:xfrm>
              <a:off x="3714556" y="11793790"/>
              <a:ext cx="7919426"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Apply this schedule on:</a:t>
              </a:r>
            </a:p>
          </p:txBody>
        </p:sp>
        <p:sp>
          <p:nvSpPr>
            <p:cNvPr id="48" name="Rectangle 47">
              <a:extLst>
                <a:ext uri="{FF2B5EF4-FFF2-40B4-BE49-F238E27FC236}">
                  <a16:creationId xmlns:a16="http://schemas.microsoft.com/office/drawing/2014/main" id="{F6A826CE-98B1-EB40-8CFC-B033B20FCFC3}"/>
                </a:ext>
              </a:extLst>
            </p:cNvPr>
            <p:cNvSpPr/>
            <p:nvPr/>
          </p:nvSpPr>
          <p:spPr>
            <a:xfrm>
              <a:off x="6428305" y="11883784"/>
              <a:ext cx="343386" cy="305233"/>
            </a:xfrm>
            <a:prstGeom prst="rect">
              <a:avLst/>
            </a:prstGeom>
            <a:solidFill>
              <a:schemeClr val="bg1">
                <a:lumMod val="85000"/>
              </a:schemeClr>
            </a:solidFill>
          </p:spPr>
          <p:txBody>
            <a:bodyPr wrap="none">
              <a:spAutoFit/>
            </a:bodyPr>
            <a:lstStyle/>
            <a:p>
              <a:r>
                <a:rPr lang="en-US" dirty="0"/>
                <a:t>✔️</a:t>
              </a:r>
            </a:p>
          </p:txBody>
        </p:sp>
        <p:sp>
          <p:nvSpPr>
            <p:cNvPr id="49" name="Rectangle 48">
              <a:extLst>
                <a:ext uri="{FF2B5EF4-FFF2-40B4-BE49-F238E27FC236}">
                  <a16:creationId xmlns:a16="http://schemas.microsoft.com/office/drawing/2014/main" id="{CD79E904-97FD-5242-B859-BC4739BC5846}"/>
                </a:ext>
              </a:extLst>
            </p:cNvPr>
            <p:cNvSpPr/>
            <p:nvPr/>
          </p:nvSpPr>
          <p:spPr>
            <a:xfrm>
              <a:off x="6428305" y="12302473"/>
              <a:ext cx="343386" cy="305233"/>
            </a:xfrm>
            <a:prstGeom prst="rect">
              <a:avLst/>
            </a:prstGeom>
            <a:solidFill>
              <a:schemeClr val="bg1">
                <a:lumMod val="85000"/>
              </a:schemeClr>
            </a:solidFill>
          </p:spPr>
          <p:txBody>
            <a:bodyPr wrap="none">
              <a:spAutoFit/>
            </a:bodyPr>
            <a:lstStyle/>
            <a:p>
              <a:r>
                <a:rPr lang="en-US" dirty="0"/>
                <a:t>✔️</a:t>
              </a:r>
            </a:p>
          </p:txBody>
        </p:sp>
        <p:sp>
          <p:nvSpPr>
            <p:cNvPr id="50" name="Rectangle 49">
              <a:extLst>
                <a:ext uri="{FF2B5EF4-FFF2-40B4-BE49-F238E27FC236}">
                  <a16:creationId xmlns:a16="http://schemas.microsoft.com/office/drawing/2014/main" id="{20AA2F88-03AC-E746-8FB9-AF45EFAB2125}"/>
                </a:ext>
              </a:extLst>
            </p:cNvPr>
            <p:cNvSpPr/>
            <p:nvPr/>
          </p:nvSpPr>
          <p:spPr>
            <a:xfrm>
              <a:off x="6771691" y="11793788"/>
              <a:ext cx="4928235"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Disable buy button</a:t>
              </a:r>
            </a:p>
          </p:txBody>
        </p:sp>
        <p:sp>
          <p:nvSpPr>
            <p:cNvPr id="58" name="Rectangle 57">
              <a:extLst>
                <a:ext uri="{FF2B5EF4-FFF2-40B4-BE49-F238E27FC236}">
                  <a16:creationId xmlns:a16="http://schemas.microsoft.com/office/drawing/2014/main" id="{5AEB5745-78D5-6849-840F-E474CE3D84D4}"/>
                </a:ext>
              </a:extLst>
            </p:cNvPr>
            <p:cNvSpPr/>
            <p:nvPr/>
          </p:nvSpPr>
          <p:spPr>
            <a:xfrm>
              <a:off x="6813894" y="12183861"/>
              <a:ext cx="4928235"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Delivery enabled</a:t>
              </a:r>
            </a:p>
          </p:txBody>
        </p:sp>
      </p:grpSp>
      <p:cxnSp>
        <p:nvCxnSpPr>
          <p:cNvPr id="9" name="Straight Arrow Connector 8">
            <a:extLst>
              <a:ext uri="{FF2B5EF4-FFF2-40B4-BE49-F238E27FC236}">
                <a16:creationId xmlns:a16="http://schemas.microsoft.com/office/drawing/2014/main" id="{3A90B482-225F-D944-8402-90CB5FE06349}"/>
              </a:ext>
            </a:extLst>
          </p:cNvPr>
          <p:cNvCxnSpPr>
            <a:cxnSpLocks/>
          </p:cNvCxnSpPr>
          <p:nvPr/>
        </p:nvCxnSpPr>
        <p:spPr>
          <a:xfrm>
            <a:off x="7267776" y="8306786"/>
            <a:ext cx="240305" cy="238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5C04983-26E8-1949-986E-2F4C5F02741E}"/>
              </a:ext>
            </a:extLst>
          </p:cNvPr>
          <p:cNvSpPr/>
          <p:nvPr/>
        </p:nvSpPr>
        <p:spPr>
          <a:xfrm>
            <a:off x="6252379" y="10640863"/>
            <a:ext cx="5100249" cy="25286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dirty="0">
                <a:solidFill>
                  <a:schemeClr val="tx1"/>
                </a:solidFill>
              </a:rPr>
              <a:t>“Disable buy button” and “Delivery Enabled” are two checkboxes present in each product. These checkboxes will be handled according to the checkboxes present in the product page.</a:t>
            </a:r>
          </a:p>
          <a:p>
            <a:r>
              <a:rPr lang="en-US" sz="2000" dirty="0">
                <a:solidFill>
                  <a:schemeClr val="tx1"/>
                </a:solidFill>
              </a:rPr>
              <a:t>Database table “</a:t>
            </a:r>
            <a:r>
              <a:rPr lang="en-US" sz="2000" dirty="0" err="1">
                <a:solidFill>
                  <a:schemeClr val="tx1"/>
                </a:solidFill>
              </a:rPr>
              <a:t>SP_Schedule_Option</a:t>
            </a:r>
            <a:r>
              <a:rPr lang="en-US" sz="2000" dirty="0">
                <a:solidFill>
                  <a:schemeClr val="tx1"/>
                </a:solidFill>
              </a:rPr>
              <a:t>” will have options ’1’ for Disable buy button and ‘2’ for Delivery enabled.</a:t>
            </a:r>
          </a:p>
          <a:p>
            <a:endParaRPr lang="en-US" sz="2000" dirty="0">
              <a:solidFill>
                <a:schemeClr val="tx1"/>
              </a:solidFill>
            </a:endParaRPr>
          </a:p>
        </p:txBody>
      </p:sp>
    </p:spTree>
    <p:extLst>
      <p:ext uri="{BB962C8B-B14F-4D97-AF65-F5344CB8AC3E}">
        <p14:creationId xmlns:p14="http://schemas.microsoft.com/office/powerpoint/2010/main" val="3903807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a:blip r:embed="rId3"/>
          <a:stretch>
            <a:fillRect/>
          </a:stretch>
        </p:blipFill>
        <p:spPr>
          <a:xfrm>
            <a:off x="3237875" y="1"/>
            <a:ext cx="8954125" cy="5709767"/>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593719" y="124960"/>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Picture 11">
            <a:extLst>
              <a:ext uri="{FF2B5EF4-FFF2-40B4-BE49-F238E27FC236}">
                <a16:creationId xmlns:a16="http://schemas.microsoft.com/office/drawing/2014/main" id="{0EFB74AF-ECDC-204B-AA8B-5BC36C1BFBEC}"/>
              </a:ext>
            </a:extLst>
          </p:cNvPr>
          <p:cNvPicPr>
            <a:picLocks noChangeAspect="1"/>
          </p:cNvPicPr>
          <p:nvPr/>
        </p:nvPicPr>
        <p:blipFill rotWithShape="1">
          <a:blip r:embed="rId4">
            <a:extLst>
              <a:ext uri="{28A0092B-C50C-407E-A947-70E740481C1C}">
                <a14:useLocalDpi xmlns:a14="http://schemas.microsoft.com/office/drawing/2010/main"/>
              </a:ext>
            </a:extLst>
          </a:blip>
          <a:srcRect/>
          <a:stretch/>
        </p:blipFill>
        <p:spPr>
          <a:xfrm>
            <a:off x="3196311" y="5601123"/>
            <a:ext cx="8995689" cy="7953910"/>
          </a:xfrm>
          <a:prstGeom prst="rect">
            <a:avLst/>
          </a:prstGeom>
        </p:spPr>
      </p:pic>
      <p:sp>
        <p:nvSpPr>
          <p:cNvPr id="45" name="Rectangle 44">
            <a:extLst>
              <a:ext uri="{FF2B5EF4-FFF2-40B4-BE49-F238E27FC236}">
                <a16:creationId xmlns:a16="http://schemas.microsoft.com/office/drawing/2014/main" id="{365818B2-FF5C-834C-ABC5-6A236CE6AB5D}"/>
              </a:ext>
            </a:extLst>
          </p:cNvPr>
          <p:cNvSpPr/>
          <p:nvPr/>
        </p:nvSpPr>
        <p:spPr>
          <a:xfrm>
            <a:off x="0" y="-1"/>
            <a:ext cx="3237875" cy="135550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7" name="Rectangle 46">
            <a:extLst>
              <a:ext uri="{FF2B5EF4-FFF2-40B4-BE49-F238E27FC236}">
                <a16:creationId xmlns:a16="http://schemas.microsoft.com/office/drawing/2014/main" id="{64697DEC-0E65-3141-B82A-F61393B86DE3}"/>
              </a:ext>
            </a:extLst>
          </p:cNvPr>
          <p:cNvSpPr/>
          <p:nvPr/>
        </p:nvSpPr>
        <p:spPr>
          <a:xfrm>
            <a:off x="3522517" y="1659987"/>
            <a:ext cx="8406246" cy="9948244"/>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 name="Rectangle 51">
            <a:extLst>
              <a:ext uri="{FF2B5EF4-FFF2-40B4-BE49-F238E27FC236}">
                <a16:creationId xmlns:a16="http://schemas.microsoft.com/office/drawing/2014/main" id="{17DF2D79-9154-AD45-ABB1-80AAFFE717BB}"/>
              </a:ext>
            </a:extLst>
          </p:cNvPr>
          <p:cNvSpPr/>
          <p:nvPr/>
        </p:nvSpPr>
        <p:spPr>
          <a:xfrm>
            <a:off x="4760419" y="1761034"/>
            <a:ext cx="769627"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Name:</a:t>
            </a:r>
          </a:p>
        </p:txBody>
      </p:sp>
      <p:sp>
        <p:nvSpPr>
          <p:cNvPr id="53" name="Rectangle 52">
            <a:extLst>
              <a:ext uri="{FF2B5EF4-FFF2-40B4-BE49-F238E27FC236}">
                <a16:creationId xmlns:a16="http://schemas.microsoft.com/office/drawing/2014/main" id="{6F470866-7AC3-8F42-ACAF-854FDCA8BB6E}"/>
              </a:ext>
            </a:extLst>
          </p:cNvPr>
          <p:cNvSpPr/>
          <p:nvPr/>
        </p:nvSpPr>
        <p:spPr>
          <a:xfrm>
            <a:off x="5569167" y="1761032"/>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name of scheduler</a:t>
            </a:r>
          </a:p>
        </p:txBody>
      </p:sp>
      <p:sp>
        <p:nvSpPr>
          <p:cNvPr id="54" name="Rectangle 53">
            <a:extLst>
              <a:ext uri="{FF2B5EF4-FFF2-40B4-BE49-F238E27FC236}">
                <a16:creationId xmlns:a16="http://schemas.microsoft.com/office/drawing/2014/main" id="{9B66D7AB-253E-E946-8332-723AF5870F4B}"/>
              </a:ext>
            </a:extLst>
          </p:cNvPr>
          <p:cNvSpPr/>
          <p:nvPr/>
        </p:nvSpPr>
        <p:spPr>
          <a:xfrm>
            <a:off x="3609474" y="2154401"/>
            <a:ext cx="1920572"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stores:</a:t>
            </a:r>
          </a:p>
        </p:txBody>
      </p:sp>
      <p:sp>
        <p:nvSpPr>
          <p:cNvPr id="55" name="Rectangle 54">
            <a:extLst>
              <a:ext uri="{FF2B5EF4-FFF2-40B4-BE49-F238E27FC236}">
                <a16:creationId xmlns:a16="http://schemas.microsoft.com/office/drawing/2014/main" id="{52D14E5A-9BC1-2B47-AFEF-8705DCF9EC3C}"/>
              </a:ext>
            </a:extLst>
          </p:cNvPr>
          <p:cNvSpPr/>
          <p:nvPr/>
        </p:nvSpPr>
        <p:spPr>
          <a:xfrm>
            <a:off x="5569167" y="2575848"/>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Enter title of scheduler</a:t>
            </a:r>
          </a:p>
        </p:txBody>
      </p:sp>
      <p:sp>
        <p:nvSpPr>
          <p:cNvPr id="56" name="Rectangle 55">
            <a:extLst>
              <a:ext uri="{FF2B5EF4-FFF2-40B4-BE49-F238E27FC236}">
                <a16:creationId xmlns:a16="http://schemas.microsoft.com/office/drawing/2014/main" id="{6FE4D375-08F2-6F49-B3B6-DB9E6E2895FA}"/>
              </a:ext>
            </a:extLst>
          </p:cNvPr>
          <p:cNvSpPr/>
          <p:nvPr/>
        </p:nvSpPr>
        <p:spPr>
          <a:xfrm>
            <a:off x="3609475" y="2561652"/>
            <a:ext cx="1920571" cy="3503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Limited to warehouses:</a:t>
            </a:r>
          </a:p>
        </p:txBody>
      </p:sp>
      <p:sp>
        <p:nvSpPr>
          <p:cNvPr id="57" name="Rectangle 56">
            <a:extLst>
              <a:ext uri="{FF2B5EF4-FFF2-40B4-BE49-F238E27FC236}">
                <a16:creationId xmlns:a16="http://schemas.microsoft.com/office/drawing/2014/main" id="{096F13FD-2163-E34F-B9E6-25989B486D6A}"/>
              </a:ext>
            </a:extLst>
          </p:cNvPr>
          <p:cNvSpPr/>
          <p:nvPr/>
        </p:nvSpPr>
        <p:spPr>
          <a:xfrm>
            <a:off x="5569167" y="2164669"/>
            <a:ext cx="5328746" cy="350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endParaRPr>
          </a:p>
        </p:txBody>
      </p:sp>
      <p:sp>
        <p:nvSpPr>
          <p:cNvPr id="66" name="Rectangle 65">
            <a:extLst>
              <a:ext uri="{FF2B5EF4-FFF2-40B4-BE49-F238E27FC236}">
                <a16:creationId xmlns:a16="http://schemas.microsoft.com/office/drawing/2014/main" id="{F5597AF0-5DD8-C046-A487-FD50619F2BCC}"/>
              </a:ext>
            </a:extLst>
          </p:cNvPr>
          <p:cNvSpPr/>
          <p:nvPr/>
        </p:nvSpPr>
        <p:spPr>
          <a:xfrm>
            <a:off x="3908604" y="3550000"/>
            <a:ext cx="7865968" cy="7142881"/>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Rectangle 70">
            <a:extLst>
              <a:ext uri="{FF2B5EF4-FFF2-40B4-BE49-F238E27FC236}">
                <a16:creationId xmlns:a16="http://schemas.microsoft.com/office/drawing/2014/main" id="{F4B7AAC6-855E-064F-9AEE-2893C654E062}"/>
              </a:ext>
            </a:extLst>
          </p:cNvPr>
          <p:cNvSpPr/>
          <p:nvPr/>
        </p:nvSpPr>
        <p:spPr>
          <a:xfrm>
            <a:off x="10183130" y="3052716"/>
            <a:ext cx="1553550" cy="423948"/>
          </a:xfrm>
          <a:prstGeom prst="rect">
            <a:avLst/>
          </a:prstGeom>
          <a:solidFill>
            <a:srgbClr val="FF000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Remove</a:t>
            </a:r>
            <a:endParaRPr lang="en-US" sz="2800" b="1" dirty="0">
              <a:solidFill>
                <a:schemeClr val="bg1"/>
              </a:solidFill>
            </a:endParaRPr>
          </a:p>
        </p:txBody>
      </p:sp>
      <p:sp>
        <p:nvSpPr>
          <p:cNvPr id="51" name="Rectangle 50">
            <a:extLst>
              <a:ext uri="{FF2B5EF4-FFF2-40B4-BE49-F238E27FC236}">
                <a16:creationId xmlns:a16="http://schemas.microsoft.com/office/drawing/2014/main" id="{B6484380-06B2-594E-938E-EBD6EE2F2347}"/>
              </a:ext>
            </a:extLst>
          </p:cNvPr>
          <p:cNvSpPr/>
          <p:nvPr/>
        </p:nvSpPr>
        <p:spPr>
          <a:xfrm>
            <a:off x="4181617" y="3674552"/>
            <a:ext cx="1803879"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Dates:</a:t>
            </a:r>
          </a:p>
        </p:txBody>
      </p:sp>
      <p:sp>
        <p:nvSpPr>
          <p:cNvPr id="40" name="Rectangle 39">
            <a:extLst>
              <a:ext uri="{FF2B5EF4-FFF2-40B4-BE49-F238E27FC236}">
                <a16:creationId xmlns:a16="http://schemas.microsoft.com/office/drawing/2014/main" id="{40A15F7D-B0BA-734F-9F2F-E1A4EF5692C1}"/>
              </a:ext>
            </a:extLst>
          </p:cNvPr>
          <p:cNvSpPr/>
          <p:nvPr/>
        </p:nvSpPr>
        <p:spPr>
          <a:xfrm>
            <a:off x="3971972" y="4139671"/>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Start date:</a:t>
            </a:r>
          </a:p>
        </p:txBody>
      </p:sp>
      <p:sp>
        <p:nvSpPr>
          <p:cNvPr id="41" name="Rectangle 40">
            <a:extLst>
              <a:ext uri="{FF2B5EF4-FFF2-40B4-BE49-F238E27FC236}">
                <a16:creationId xmlns:a16="http://schemas.microsoft.com/office/drawing/2014/main" id="{07113943-4A54-0A46-9D1D-5429FF60090A}"/>
              </a:ext>
            </a:extLst>
          </p:cNvPr>
          <p:cNvSpPr/>
          <p:nvPr/>
        </p:nvSpPr>
        <p:spPr>
          <a:xfrm>
            <a:off x="7508081" y="4135607"/>
            <a:ext cx="1639910" cy="4239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Available End date:</a:t>
            </a:r>
          </a:p>
        </p:txBody>
      </p:sp>
      <p:pic>
        <p:nvPicPr>
          <p:cNvPr id="42" name="Picture 41">
            <a:extLst>
              <a:ext uri="{FF2B5EF4-FFF2-40B4-BE49-F238E27FC236}">
                <a16:creationId xmlns:a16="http://schemas.microsoft.com/office/drawing/2014/main" id="{E89F2AB4-6188-554F-8D14-C36C50B1CADA}"/>
              </a:ext>
            </a:extLst>
          </p:cNvPr>
          <p:cNvPicPr>
            <a:picLocks noChangeAspect="1"/>
          </p:cNvPicPr>
          <p:nvPr/>
        </p:nvPicPr>
        <p:blipFill>
          <a:blip r:embed="rId5"/>
          <a:stretch>
            <a:fillRect/>
          </a:stretch>
        </p:blipFill>
        <p:spPr>
          <a:xfrm>
            <a:off x="3983271" y="4512310"/>
            <a:ext cx="3284505" cy="444997"/>
          </a:xfrm>
          <a:prstGeom prst="rect">
            <a:avLst/>
          </a:prstGeom>
        </p:spPr>
      </p:pic>
      <p:pic>
        <p:nvPicPr>
          <p:cNvPr id="43" name="Picture 42">
            <a:extLst>
              <a:ext uri="{FF2B5EF4-FFF2-40B4-BE49-F238E27FC236}">
                <a16:creationId xmlns:a16="http://schemas.microsoft.com/office/drawing/2014/main" id="{6B03AA71-F919-3549-9ED5-CE36F02C53DA}"/>
              </a:ext>
            </a:extLst>
          </p:cNvPr>
          <p:cNvPicPr>
            <a:picLocks noChangeAspect="1"/>
          </p:cNvPicPr>
          <p:nvPr/>
        </p:nvPicPr>
        <p:blipFill>
          <a:blip r:embed="rId5"/>
          <a:stretch>
            <a:fillRect/>
          </a:stretch>
        </p:blipFill>
        <p:spPr>
          <a:xfrm>
            <a:off x="7516500" y="4524976"/>
            <a:ext cx="3295804" cy="446528"/>
          </a:xfrm>
          <a:prstGeom prst="rect">
            <a:avLst/>
          </a:prstGeom>
        </p:spPr>
      </p:pic>
      <p:pic>
        <p:nvPicPr>
          <p:cNvPr id="68" name="Picture 67">
            <a:extLst>
              <a:ext uri="{FF2B5EF4-FFF2-40B4-BE49-F238E27FC236}">
                <a16:creationId xmlns:a16="http://schemas.microsoft.com/office/drawing/2014/main" id="{D54B1664-8325-9E4D-A40E-BA1A709D69B7}"/>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5610732" y="2204008"/>
            <a:ext cx="1533959" cy="274097"/>
          </a:xfrm>
          <a:prstGeom prst="rect">
            <a:avLst/>
          </a:prstGeom>
        </p:spPr>
      </p:pic>
      <p:sp>
        <p:nvSpPr>
          <p:cNvPr id="69" name="Rectangle 68">
            <a:extLst>
              <a:ext uri="{FF2B5EF4-FFF2-40B4-BE49-F238E27FC236}">
                <a16:creationId xmlns:a16="http://schemas.microsoft.com/office/drawing/2014/main" id="{4DCDFED1-0B51-6B4D-9C78-4F54866F5853}"/>
              </a:ext>
            </a:extLst>
          </p:cNvPr>
          <p:cNvSpPr/>
          <p:nvPr/>
        </p:nvSpPr>
        <p:spPr>
          <a:xfrm>
            <a:off x="5662867" y="2246079"/>
            <a:ext cx="447112"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Store1</a:t>
            </a:r>
          </a:p>
        </p:txBody>
      </p:sp>
      <p:sp>
        <p:nvSpPr>
          <p:cNvPr id="70" name="Rectangle 69">
            <a:extLst>
              <a:ext uri="{FF2B5EF4-FFF2-40B4-BE49-F238E27FC236}">
                <a16:creationId xmlns:a16="http://schemas.microsoft.com/office/drawing/2014/main" id="{464A35FC-9060-C54F-B29E-DD467F967FA7}"/>
              </a:ext>
            </a:extLst>
          </p:cNvPr>
          <p:cNvSpPr/>
          <p:nvPr/>
        </p:nvSpPr>
        <p:spPr>
          <a:xfrm>
            <a:off x="6308921" y="2243132"/>
            <a:ext cx="678613" cy="197775"/>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200" dirty="0">
                <a:solidFill>
                  <a:schemeClr val="tx1">
                    <a:lumMod val="65000"/>
                    <a:lumOff val="35000"/>
                  </a:schemeClr>
                </a:solidFill>
              </a:rPr>
              <a:t>Store2</a:t>
            </a:r>
          </a:p>
        </p:txBody>
      </p:sp>
      <p:pic>
        <p:nvPicPr>
          <p:cNvPr id="72" name="Picture 71">
            <a:extLst>
              <a:ext uri="{FF2B5EF4-FFF2-40B4-BE49-F238E27FC236}">
                <a16:creationId xmlns:a16="http://schemas.microsoft.com/office/drawing/2014/main" id="{D719BD11-1342-9549-B94D-1BDF03C44229}"/>
              </a:ext>
            </a:extLst>
          </p:cNvPr>
          <p:cNvPicPr>
            <a:picLocks noChangeAspect="1"/>
          </p:cNvPicPr>
          <p:nvPr/>
        </p:nvPicPr>
        <p:blipFill rotWithShape="1">
          <a:blip r:embed="rId7">
            <a:extLst>
              <a:ext uri="{28A0092B-C50C-407E-A947-70E740481C1C}">
                <a14:useLocalDpi xmlns:a14="http://schemas.microsoft.com/office/drawing/2010/main"/>
              </a:ext>
            </a:extLst>
          </a:blip>
          <a:srcRect/>
          <a:stretch/>
        </p:blipFill>
        <p:spPr>
          <a:xfrm>
            <a:off x="3311525" y="784431"/>
            <a:ext cx="8830117" cy="508639"/>
          </a:xfrm>
          <a:prstGeom prst="rect">
            <a:avLst/>
          </a:prstGeom>
        </p:spPr>
      </p:pic>
      <p:sp>
        <p:nvSpPr>
          <p:cNvPr id="76" name="Rectangle 75">
            <a:extLst>
              <a:ext uri="{FF2B5EF4-FFF2-40B4-BE49-F238E27FC236}">
                <a16:creationId xmlns:a16="http://schemas.microsoft.com/office/drawing/2014/main" id="{A9887CC8-017E-7149-B5DA-4A07662369A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181202C0-E3E1-D846-9494-C416B954FB8E}"/>
              </a:ext>
            </a:extLst>
          </p:cNvPr>
          <p:cNvSpPr txBox="1"/>
          <p:nvPr/>
        </p:nvSpPr>
        <p:spPr>
          <a:xfrm>
            <a:off x="3345163" y="918777"/>
            <a:ext cx="981805" cy="261610"/>
          </a:xfrm>
          <a:prstGeom prst="rect">
            <a:avLst/>
          </a:prstGeom>
          <a:solidFill>
            <a:srgbClr val="00B050"/>
          </a:solidFill>
        </p:spPr>
        <p:txBody>
          <a:bodyPr wrap="square" rtlCol="0">
            <a:spAutoFit/>
          </a:bodyPr>
          <a:lstStyle>
            <a:defPPr>
              <a:defRPr lang="en-US"/>
            </a:defPPr>
            <a:lvl1pPr algn="ctr">
              <a:defRPr sz="1100">
                <a:solidFill>
                  <a:schemeClr val="bg1"/>
                </a:solidFill>
              </a:defRPr>
            </a:lvl1pPr>
          </a:lstStyle>
          <a:p>
            <a:r>
              <a:rPr lang="en-US" dirty="0"/>
              <a:t>Settings</a:t>
            </a:r>
          </a:p>
        </p:txBody>
      </p:sp>
      <p:sp>
        <p:nvSpPr>
          <p:cNvPr id="97" name="Rectangle 96">
            <a:extLst>
              <a:ext uri="{FF2B5EF4-FFF2-40B4-BE49-F238E27FC236}">
                <a16:creationId xmlns:a16="http://schemas.microsoft.com/office/drawing/2014/main" id="{992613EC-D92B-0E4D-8433-C55216097A26}"/>
              </a:ext>
            </a:extLst>
          </p:cNvPr>
          <p:cNvSpPr/>
          <p:nvPr/>
        </p:nvSpPr>
        <p:spPr>
          <a:xfrm>
            <a:off x="3827505" y="11032614"/>
            <a:ext cx="2362136" cy="423948"/>
          </a:xfrm>
          <a:prstGeom prst="rect">
            <a:avLst/>
          </a:prstGeom>
          <a:solidFill>
            <a:srgbClr val="00B050"/>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Add More</a:t>
            </a:r>
          </a:p>
        </p:txBody>
      </p:sp>
      <p:sp>
        <p:nvSpPr>
          <p:cNvPr id="2" name="TextBox 1">
            <a:extLst>
              <a:ext uri="{FF2B5EF4-FFF2-40B4-BE49-F238E27FC236}">
                <a16:creationId xmlns:a16="http://schemas.microsoft.com/office/drawing/2014/main" id="{278567A2-1A86-5545-96A5-80F489D2BEAA}"/>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4" name="Picture 3">
            <a:extLst>
              <a:ext uri="{FF2B5EF4-FFF2-40B4-BE49-F238E27FC236}">
                <a16:creationId xmlns:a16="http://schemas.microsoft.com/office/drawing/2014/main" id="{473DF6E1-162C-2643-AC5E-568566FF6CF7}"/>
              </a:ext>
            </a:extLst>
          </p:cNvPr>
          <p:cNvPicPr>
            <a:picLocks noChangeAspect="1"/>
          </p:cNvPicPr>
          <p:nvPr/>
        </p:nvPicPr>
        <p:blipFill>
          <a:blip r:embed="rId8"/>
          <a:stretch>
            <a:fillRect/>
          </a:stretch>
        </p:blipFill>
        <p:spPr>
          <a:xfrm>
            <a:off x="5393646" y="46857"/>
            <a:ext cx="1333500" cy="279400"/>
          </a:xfrm>
          <a:prstGeom prst="rect">
            <a:avLst/>
          </a:prstGeom>
        </p:spPr>
      </p:pic>
      <p:sp>
        <p:nvSpPr>
          <p:cNvPr id="5" name="Rectangle 4">
            <a:extLst>
              <a:ext uri="{FF2B5EF4-FFF2-40B4-BE49-F238E27FC236}">
                <a16:creationId xmlns:a16="http://schemas.microsoft.com/office/drawing/2014/main" id="{B72E0195-2082-C94F-8114-AFBEB1CB08B2}"/>
              </a:ext>
            </a:extLst>
          </p:cNvPr>
          <p:cNvSpPr/>
          <p:nvPr/>
        </p:nvSpPr>
        <p:spPr>
          <a:xfrm>
            <a:off x="3828080" y="2989651"/>
            <a:ext cx="8008484" cy="7891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AEF099B-7E3B-2142-B3D5-F981EE725C46}"/>
              </a:ext>
            </a:extLst>
          </p:cNvPr>
          <p:cNvSpPr/>
          <p:nvPr/>
        </p:nvSpPr>
        <p:spPr>
          <a:xfrm>
            <a:off x="4141690" y="892800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1" name="Rectangle 60">
            <a:extLst>
              <a:ext uri="{FF2B5EF4-FFF2-40B4-BE49-F238E27FC236}">
                <a16:creationId xmlns:a16="http://schemas.microsoft.com/office/drawing/2014/main" id="{BDFB3E9B-75B3-E048-8D8C-946C964F5395}"/>
              </a:ext>
            </a:extLst>
          </p:cNvPr>
          <p:cNvSpPr/>
          <p:nvPr/>
        </p:nvSpPr>
        <p:spPr>
          <a:xfrm>
            <a:off x="4691976" y="8928000"/>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Friday</a:t>
            </a:r>
          </a:p>
        </p:txBody>
      </p:sp>
      <p:sp>
        <p:nvSpPr>
          <p:cNvPr id="63" name="Rectangle 62">
            <a:extLst>
              <a:ext uri="{FF2B5EF4-FFF2-40B4-BE49-F238E27FC236}">
                <a16:creationId xmlns:a16="http://schemas.microsoft.com/office/drawing/2014/main" id="{A97E91B9-FA08-6144-8C09-7A1D228DB101}"/>
              </a:ext>
            </a:extLst>
          </p:cNvPr>
          <p:cNvSpPr/>
          <p:nvPr/>
        </p:nvSpPr>
        <p:spPr>
          <a:xfrm>
            <a:off x="4141690" y="83281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4" name="Rectangle 63">
            <a:extLst>
              <a:ext uri="{FF2B5EF4-FFF2-40B4-BE49-F238E27FC236}">
                <a16:creationId xmlns:a16="http://schemas.microsoft.com/office/drawing/2014/main" id="{1957B3F3-BDC6-5F40-B0D8-BCE4EDC1C5EB}"/>
              </a:ext>
            </a:extLst>
          </p:cNvPr>
          <p:cNvSpPr/>
          <p:nvPr/>
        </p:nvSpPr>
        <p:spPr>
          <a:xfrm>
            <a:off x="4691976" y="8328111"/>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Thursday</a:t>
            </a:r>
          </a:p>
        </p:txBody>
      </p:sp>
      <p:sp>
        <p:nvSpPr>
          <p:cNvPr id="65" name="Rectangle 64">
            <a:extLst>
              <a:ext uri="{FF2B5EF4-FFF2-40B4-BE49-F238E27FC236}">
                <a16:creationId xmlns:a16="http://schemas.microsoft.com/office/drawing/2014/main" id="{A5E82D83-6EC6-BC4B-9BFA-BFAC9266389A}"/>
              </a:ext>
            </a:extLst>
          </p:cNvPr>
          <p:cNvSpPr/>
          <p:nvPr/>
        </p:nvSpPr>
        <p:spPr>
          <a:xfrm>
            <a:off x="4127971" y="952530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67" name="Rectangle 66">
            <a:extLst>
              <a:ext uri="{FF2B5EF4-FFF2-40B4-BE49-F238E27FC236}">
                <a16:creationId xmlns:a16="http://schemas.microsoft.com/office/drawing/2014/main" id="{B85FD6C2-DB76-5643-89EC-9898EE2037A5}"/>
              </a:ext>
            </a:extLst>
          </p:cNvPr>
          <p:cNvSpPr/>
          <p:nvPr/>
        </p:nvSpPr>
        <p:spPr>
          <a:xfrm>
            <a:off x="4691976" y="952530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Saturday</a:t>
            </a:r>
          </a:p>
        </p:txBody>
      </p:sp>
      <p:sp>
        <p:nvSpPr>
          <p:cNvPr id="73" name="Rectangle 72">
            <a:extLst>
              <a:ext uri="{FF2B5EF4-FFF2-40B4-BE49-F238E27FC236}">
                <a16:creationId xmlns:a16="http://schemas.microsoft.com/office/drawing/2014/main" id="{5ACE9EDB-BA5A-9248-8E97-1D4FBD1AF6FA}"/>
              </a:ext>
            </a:extLst>
          </p:cNvPr>
          <p:cNvSpPr/>
          <p:nvPr/>
        </p:nvSpPr>
        <p:spPr>
          <a:xfrm>
            <a:off x="4012263" y="5749656"/>
            <a:ext cx="7384459" cy="12410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4" name="Rectangle 73">
            <a:extLst>
              <a:ext uri="{FF2B5EF4-FFF2-40B4-BE49-F238E27FC236}">
                <a16:creationId xmlns:a16="http://schemas.microsoft.com/office/drawing/2014/main" id="{2196651E-50CA-804D-A00A-57676504A08B}"/>
              </a:ext>
            </a:extLst>
          </p:cNvPr>
          <p:cNvSpPr/>
          <p:nvPr/>
        </p:nvSpPr>
        <p:spPr>
          <a:xfrm>
            <a:off x="4141690" y="5852429"/>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75" name="Rectangle 74">
            <a:extLst>
              <a:ext uri="{FF2B5EF4-FFF2-40B4-BE49-F238E27FC236}">
                <a16:creationId xmlns:a16="http://schemas.microsoft.com/office/drawing/2014/main" id="{15B78C40-517A-6848-AE24-30D6AB2D45AF}"/>
              </a:ext>
            </a:extLst>
          </p:cNvPr>
          <p:cNvSpPr/>
          <p:nvPr/>
        </p:nvSpPr>
        <p:spPr>
          <a:xfrm>
            <a:off x="4691976" y="585242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Monday</a:t>
            </a:r>
          </a:p>
        </p:txBody>
      </p:sp>
      <p:sp>
        <p:nvSpPr>
          <p:cNvPr id="78" name="Rectangle 77">
            <a:extLst>
              <a:ext uri="{FF2B5EF4-FFF2-40B4-BE49-F238E27FC236}">
                <a16:creationId xmlns:a16="http://schemas.microsoft.com/office/drawing/2014/main" id="{C146FD51-ECD9-F540-AE69-F50294B4C99F}"/>
              </a:ext>
            </a:extLst>
          </p:cNvPr>
          <p:cNvSpPr/>
          <p:nvPr/>
        </p:nvSpPr>
        <p:spPr>
          <a:xfrm>
            <a:off x="8656537" y="5826461"/>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12:35 PM</a:t>
            </a:r>
          </a:p>
        </p:txBody>
      </p:sp>
      <p:sp>
        <p:nvSpPr>
          <p:cNvPr id="79" name="Rectangle 78">
            <a:extLst>
              <a:ext uri="{FF2B5EF4-FFF2-40B4-BE49-F238E27FC236}">
                <a16:creationId xmlns:a16="http://schemas.microsoft.com/office/drawing/2014/main" id="{C32F1576-C632-0B4E-8813-D401EA28CCA7}"/>
              </a:ext>
            </a:extLst>
          </p:cNvPr>
          <p:cNvSpPr/>
          <p:nvPr/>
        </p:nvSpPr>
        <p:spPr>
          <a:xfrm>
            <a:off x="7026887" y="5826461"/>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9:00 AM</a:t>
            </a:r>
          </a:p>
        </p:txBody>
      </p:sp>
      <p:sp>
        <p:nvSpPr>
          <p:cNvPr id="80" name="Rectangle 79">
            <a:extLst>
              <a:ext uri="{FF2B5EF4-FFF2-40B4-BE49-F238E27FC236}">
                <a16:creationId xmlns:a16="http://schemas.microsoft.com/office/drawing/2014/main" id="{2DE30C73-21B3-9D49-AA2B-C2672384CF9F}"/>
              </a:ext>
            </a:extLst>
          </p:cNvPr>
          <p:cNvSpPr/>
          <p:nvPr/>
        </p:nvSpPr>
        <p:spPr>
          <a:xfrm>
            <a:off x="8233920" y="5826461"/>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86" name="Rectangle 85">
            <a:extLst>
              <a:ext uri="{FF2B5EF4-FFF2-40B4-BE49-F238E27FC236}">
                <a16:creationId xmlns:a16="http://schemas.microsoft.com/office/drawing/2014/main" id="{11EBA347-0C53-C643-859C-AB4C860710BA}"/>
              </a:ext>
            </a:extLst>
          </p:cNvPr>
          <p:cNvSpPr/>
          <p:nvPr/>
        </p:nvSpPr>
        <p:spPr>
          <a:xfrm>
            <a:off x="10100486" y="582646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7" name="Rectangle 86">
            <a:extLst>
              <a:ext uri="{FF2B5EF4-FFF2-40B4-BE49-F238E27FC236}">
                <a16:creationId xmlns:a16="http://schemas.microsoft.com/office/drawing/2014/main" id="{1B9D535D-F2BA-2F45-82BE-F15B8E713661}"/>
              </a:ext>
            </a:extLst>
          </p:cNvPr>
          <p:cNvSpPr/>
          <p:nvPr/>
        </p:nvSpPr>
        <p:spPr>
          <a:xfrm>
            <a:off x="10771571" y="582646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89" name="Rectangle 88">
            <a:extLst>
              <a:ext uri="{FF2B5EF4-FFF2-40B4-BE49-F238E27FC236}">
                <a16:creationId xmlns:a16="http://schemas.microsoft.com/office/drawing/2014/main" id="{676D087F-3562-C844-ACA1-5662ADF300BF}"/>
              </a:ext>
            </a:extLst>
          </p:cNvPr>
          <p:cNvSpPr/>
          <p:nvPr/>
        </p:nvSpPr>
        <p:spPr>
          <a:xfrm>
            <a:off x="8656537" y="645781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5:00 PM</a:t>
            </a:r>
          </a:p>
        </p:txBody>
      </p:sp>
      <p:sp>
        <p:nvSpPr>
          <p:cNvPr id="90" name="Rectangle 89">
            <a:extLst>
              <a:ext uri="{FF2B5EF4-FFF2-40B4-BE49-F238E27FC236}">
                <a16:creationId xmlns:a16="http://schemas.microsoft.com/office/drawing/2014/main" id="{E959CB44-B64B-EE4B-A31C-839DFDE9F9FF}"/>
              </a:ext>
            </a:extLst>
          </p:cNvPr>
          <p:cNvSpPr/>
          <p:nvPr/>
        </p:nvSpPr>
        <p:spPr>
          <a:xfrm>
            <a:off x="7026887" y="645781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2:00 PM</a:t>
            </a:r>
          </a:p>
        </p:txBody>
      </p:sp>
      <p:sp>
        <p:nvSpPr>
          <p:cNvPr id="91" name="Rectangle 90">
            <a:extLst>
              <a:ext uri="{FF2B5EF4-FFF2-40B4-BE49-F238E27FC236}">
                <a16:creationId xmlns:a16="http://schemas.microsoft.com/office/drawing/2014/main" id="{A0D90344-EBB9-BC40-978A-C69F25688395}"/>
              </a:ext>
            </a:extLst>
          </p:cNvPr>
          <p:cNvSpPr/>
          <p:nvPr/>
        </p:nvSpPr>
        <p:spPr>
          <a:xfrm>
            <a:off x="8233920" y="645781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2" name="Rectangle 91">
            <a:extLst>
              <a:ext uri="{FF2B5EF4-FFF2-40B4-BE49-F238E27FC236}">
                <a16:creationId xmlns:a16="http://schemas.microsoft.com/office/drawing/2014/main" id="{8B2F873C-B482-7E49-BA56-F79A062A513B}"/>
              </a:ext>
            </a:extLst>
          </p:cNvPr>
          <p:cNvSpPr/>
          <p:nvPr/>
        </p:nvSpPr>
        <p:spPr>
          <a:xfrm>
            <a:off x="10100486" y="645781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0" name="Rectangle 109">
            <a:extLst>
              <a:ext uri="{FF2B5EF4-FFF2-40B4-BE49-F238E27FC236}">
                <a16:creationId xmlns:a16="http://schemas.microsoft.com/office/drawing/2014/main" id="{B587D0B5-C31E-5F41-8F3F-F2669D923F96}"/>
              </a:ext>
            </a:extLst>
          </p:cNvPr>
          <p:cNvSpPr/>
          <p:nvPr/>
        </p:nvSpPr>
        <p:spPr>
          <a:xfrm>
            <a:off x="10771571" y="645781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11" name="Rectangle 110">
            <a:extLst>
              <a:ext uri="{FF2B5EF4-FFF2-40B4-BE49-F238E27FC236}">
                <a16:creationId xmlns:a16="http://schemas.microsoft.com/office/drawing/2014/main" id="{66D4CEF5-14EA-FF42-9DFB-7BEA0421F524}"/>
              </a:ext>
            </a:extLst>
          </p:cNvPr>
          <p:cNvSpPr/>
          <p:nvPr/>
        </p:nvSpPr>
        <p:spPr>
          <a:xfrm>
            <a:off x="4186260" y="5910101"/>
            <a:ext cx="343386" cy="305233"/>
          </a:xfrm>
          <a:prstGeom prst="rect">
            <a:avLst/>
          </a:prstGeom>
          <a:solidFill>
            <a:schemeClr val="bg1">
              <a:lumMod val="85000"/>
            </a:schemeClr>
          </a:solidFill>
        </p:spPr>
        <p:txBody>
          <a:bodyPr wrap="none">
            <a:spAutoFit/>
          </a:bodyPr>
          <a:lstStyle/>
          <a:p>
            <a:r>
              <a:rPr lang="en-US" dirty="0"/>
              <a:t>✔️</a:t>
            </a:r>
          </a:p>
        </p:txBody>
      </p:sp>
      <p:sp>
        <p:nvSpPr>
          <p:cNvPr id="112" name="Rectangle 111">
            <a:extLst>
              <a:ext uri="{FF2B5EF4-FFF2-40B4-BE49-F238E27FC236}">
                <a16:creationId xmlns:a16="http://schemas.microsoft.com/office/drawing/2014/main" id="{6BC891FF-D10F-8C4C-A5E5-14E89D5EA192}"/>
              </a:ext>
            </a:extLst>
          </p:cNvPr>
          <p:cNvSpPr/>
          <p:nvPr/>
        </p:nvSpPr>
        <p:spPr>
          <a:xfrm>
            <a:off x="4012263" y="7023658"/>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3" name="Rectangle 112">
            <a:extLst>
              <a:ext uri="{FF2B5EF4-FFF2-40B4-BE49-F238E27FC236}">
                <a16:creationId xmlns:a16="http://schemas.microsoft.com/office/drawing/2014/main" id="{3886E043-1558-5243-AA7F-BC198C54A84C}"/>
              </a:ext>
            </a:extLst>
          </p:cNvPr>
          <p:cNvSpPr/>
          <p:nvPr/>
        </p:nvSpPr>
        <p:spPr>
          <a:xfrm>
            <a:off x="4141690" y="707258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14" name="Rectangle 113">
            <a:extLst>
              <a:ext uri="{FF2B5EF4-FFF2-40B4-BE49-F238E27FC236}">
                <a16:creationId xmlns:a16="http://schemas.microsoft.com/office/drawing/2014/main" id="{D6F27B12-AF82-B840-8301-55A065A9FC39}"/>
              </a:ext>
            </a:extLst>
          </p:cNvPr>
          <p:cNvSpPr/>
          <p:nvPr/>
        </p:nvSpPr>
        <p:spPr>
          <a:xfrm>
            <a:off x="4691976" y="7072579"/>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Tuesday</a:t>
            </a:r>
          </a:p>
        </p:txBody>
      </p:sp>
      <p:sp>
        <p:nvSpPr>
          <p:cNvPr id="115" name="Rectangle 114">
            <a:extLst>
              <a:ext uri="{FF2B5EF4-FFF2-40B4-BE49-F238E27FC236}">
                <a16:creationId xmlns:a16="http://schemas.microsoft.com/office/drawing/2014/main" id="{587B3F56-8484-1A49-A9CA-5E9615D3E932}"/>
              </a:ext>
            </a:extLst>
          </p:cNvPr>
          <p:cNvSpPr/>
          <p:nvPr/>
        </p:nvSpPr>
        <p:spPr>
          <a:xfrm>
            <a:off x="4186260" y="7132567"/>
            <a:ext cx="343386" cy="305233"/>
          </a:xfrm>
          <a:prstGeom prst="rect">
            <a:avLst/>
          </a:prstGeom>
          <a:solidFill>
            <a:schemeClr val="bg1">
              <a:lumMod val="85000"/>
            </a:schemeClr>
          </a:solidFill>
        </p:spPr>
        <p:txBody>
          <a:bodyPr wrap="none">
            <a:spAutoFit/>
          </a:bodyPr>
          <a:lstStyle/>
          <a:p>
            <a:r>
              <a:rPr lang="en-US" dirty="0"/>
              <a:t>✔️</a:t>
            </a:r>
          </a:p>
        </p:txBody>
      </p:sp>
      <p:sp>
        <p:nvSpPr>
          <p:cNvPr id="116" name="Rectangle 115">
            <a:extLst>
              <a:ext uri="{FF2B5EF4-FFF2-40B4-BE49-F238E27FC236}">
                <a16:creationId xmlns:a16="http://schemas.microsoft.com/office/drawing/2014/main" id="{30CF35BD-6EF4-AC4D-B976-FD5971B682CE}"/>
              </a:ext>
            </a:extLst>
          </p:cNvPr>
          <p:cNvSpPr/>
          <p:nvPr/>
        </p:nvSpPr>
        <p:spPr>
          <a:xfrm>
            <a:off x="8650394" y="7077434"/>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8:00 PM</a:t>
            </a:r>
          </a:p>
        </p:txBody>
      </p:sp>
      <p:sp>
        <p:nvSpPr>
          <p:cNvPr id="117" name="Rectangle 116">
            <a:extLst>
              <a:ext uri="{FF2B5EF4-FFF2-40B4-BE49-F238E27FC236}">
                <a16:creationId xmlns:a16="http://schemas.microsoft.com/office/drawing/2014/main" id="{7833B6CE-2F40-9D49-A436-EC289B3F9D8B}"/>
              </a:ext>
            </a:extLst>
          </p:cNvPr>
          <p:cNvSpPr/>
          <p:nvPr/>
        </p:nvSpPr>
        <p:spPr>
          <a:xfrm>
            <a:off x="7020744" y="7077434"/>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6:00 PM</a:t>
            </a:r>
          </a:p>
        </p:txBody>
      </p:sp>
      <p:sp>
        <p:nvSpPr>
          <p:cNvPr id="118" name="Rectangle 117">
            <a:extLst>
              <a:ext uri="{FF2B5EF4-FFF2-40B4-BE49-F238E27FC236}">
                <a16:creationId xmlns:a16="http://schemas.microsoft.com/office/drawing/2014/main" id="{C8AD78FF-7CC8-6741-9EF2-13255A7F292A}"/>
              </a:ext>
            </a:extLst>
          </p:cNvPr>
          <p:cNvSpPr/>
          <p:nvPr/>
        </p:nvSpPr>
        <p:spPr>
          <a:xfrm>
            <a:off x="8227777" y="7077434"/>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119" name="Rectangle 118">
            <a:extLst>
              <a:ext uri="{FF2B5EF4-FFF2-40B4-BE49-F238E27FC236}">
                <a16:creationId xmlns:a16="http://schemas.microsoft.com/office/drawing/2014/main" id="{C88D1D49-3472-AF48-939E-1590E0B7D581}"/>
              </a:ext>
            </a:extLst>
          </p:cNvPr>
          <p:cNvSpPr/>
          <p:nvPr/>
        </p:nvSpPr>
        <p:spPr>
          <a:xfrm>
            <a:off x="10094343" y="707743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0" name="Rectangle 119">
            <a:extLst>
              <a:ext uri="{FF2B5EF4-FFF2-40B4-BE49-F238E27FC236}">
                <a16:creationId xmlns:a16="http://schemas.microsoft.com/office/drawing/2014/main" id="{F04DFE94-6BF0-884D-9E94-4CA4171D301B}"/>
              </a:ext>
            </a:extLst>
          </p:cNvPr>
          <p:cNvSpPr/>
          <p:nvPr/>
        </p:nvSpPr>
        <p:spPr>
          <a:xfrm>
            <a:off x="10765428" y="7077433"/>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121" name="Rectangle 120">
            <a:extLst>
              <a:ext uri="{FF2B5EF4-FFF2-40B4-BE49-F238E27FC236}">
                <a16:creationId xmlns:a16="http://schemas.microsoft.com/office/drawing/2014/main" id="{7F405E1C-9BD6-4041-AB46-29846668BE26}"/>
              </a:ext>
            </a:extLst>
          </p:cNvPr>
          <p:cNvSpPr/>
          <p:nvPr/>
        </p:nvSpPr>
        <p:spPr>
          <a:xfrm>
            <a:off x="4127881" y="3736438"/>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26" name="Rectangle 125">
            <a:extLst>
              <a:ext uri="{FF2B5EF4-FFF2-40B4-BE49-F238E27FC236}">
                <a16:creationId xmlns:a16="http://schemas.microsoft.com/office/drawing/2014/main" id="{1A0A9ED6-0291-0E4A-82FC-20BC5A64CDC8}"/>
              </a:ext>
            </a:extLst>
          </p:cNvPr>
          <p:cNvSpPr/>
          <p:nvPr/>
        </p:nvSpPr>
        <p:spPr>
          <a:xfrm>
            <a:off x="4141690" y="10121638"/>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127" name="Rectangle 126">
            <a:extLst>
              <a:ext uri="{FF2B5EF4-FFF2-40B4-BE49-F238E27FC236}">
                <a16:creationId xmlns:a16="http://schemas.microsoft.com/office/drawing/2014/main" id="{A2B61566-863F-0244-B1EA-19E3ACC499DF}"/>
              </a:ext>
            </a:extLst>
          </p:cNvPr>
          <p:cNvSpPr/>
          <p:nvPr/>
        </p:nvSpPr>
        <p:spPr>
          <a:xfrm>
            <a:off x="4705695" y="10121638"/>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Sunday</a:t>
            </a:r>
          </a:p>
        </p:txBody>
      </p:sp>
      <p:sp>
        <p:nvSpPr>
          <p:cNvPr id="3" name="Rectangle 2">
            <a:extLst>
              <a:ext uri="{FF2B5EF4-FFF2-40B4-BE49-F238E27FC236}">
                <a16:creationId xmlns:a16="http://schemas.microsoft.com/office/drawing/2014/main" id="{AFB66303-4D65-0841-9127-56C825862334}"/>
              </a:ext>
            </a:extLst>
          </p:cNvPr>
          <p:cNvSpPr/>
          <p:nvPr/>
        </p:nvSpPr>
        <p:spPr>
          <a:xfrm>
            <a:off x="4044416" y="3703854"/>
            <a:ext cx="415498" cy="369332"/>
          </a:xfrm>
          <a:prstGeom prst="rect">
            <a:avLst/>
          </a:prstGeom>
        </p:spPr>
        <p:txBody>
          <a:bodyPr wrap="none">
            <a:spAutoFit/>
          </a:bodyPr>
          <a:lstStyle/>
          <a:p>
            <a:r>
              <a:rPr lang="en-US" dirty="0"/>
              <a:t>✔️</a:t>
            </a:r>
          </a:p>
        </p:txBody>
      </p:sp>
      <p:sp>
        <p:nvSpPr>
          <p:cNvPr id="128" name="Rectangle 127">
            <a:extLst>
              <a:ext uri="{FF2B5EF4-FFF2-40B4-BE49-F238E27FC236}">
                <a16:creationId xmlns:a16="http://schemas.microsoft.com/office/drawing/2014/main" id="{5E655977-F852-BE44-98A6-E7CB8C630C9B}"/>
              </a:ext>
            </a:extLst>
          </p:cNvPr>
          <p:cNvSpPr/>
          <p:nvPr/>
        </p:nvSpPr>
        <p:spPr>
          <a:xfrm>
            <a:off x="4234416" y="5170556"/>
            <a:ext cx="2371962" cy="4984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Add Specific Days and Time:</a:t>
            </a:r>
          </a:p>
        </p:txBody>
      </p:sp>
      <p:sp>
        <p:nvSpPr>
          <p:cNvPr id="129" name="Rectangle 128">
            <a:extLst>
              <a:ext uri="{FF2B5EF4-FFF2-40B4-BE49-F238E27FC236}">
                <a16:creationId xmlns:a16="http://schemas.microsoft.com/office/drawing/2014/main" id="{48E24C52-B1DD-6E42-8523-B6723565D7D9}"/>
              </a:ext>
            </a:extLst>
          </p:cNvPr>
          <p:cNvSpPr/>
          <p:nvPr/>
        </p:nvSpPr>
        <p:spPr>
          <a:xfrm>
            <a:off x="4127918" y="5269465"/>
            <a:ext cx="251297" cy="252606"/>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p>
        </p:txBody>
      </p:sp>
      <p:sp>
        <p:nvSpPr>
          <p:cNvPr id="130" name="Rectangle 129">
            <a:extLst>
              <a:ext uri="{FF2B5EF4-FFF2-40B4-BE49-F238E27FC236}">
                <a16:creationId xmlns:a16="http://schemas.microsoft.com/office/drawing/2014/main" id="{452F99B0-5247-504C-821F-03E13848B632}"/>
              </a:ext>
            </a:extLst>
          </p:cNvPr>
          <p:cNvSpPr/>
          <p:nvPr/>
        </p:nvSpPr>
        <p:spPr>
          <a:xfrm>
            <a:off x="4044453" y="5236881"/>
            <a:ext cx="415498" cy="369332"/>
          </a:xfrm>
          <a:prstGeom prst="rect">
            <a:avLst/>
          </a:prstGeom>
        </p:spPr>
        <p:txBody>
          <a:bodyPr wrap="none">
            <a:spAutoFit/>
          </a:bodyPr>
          <a:lstStyle/>
          <a:p>
            <a:r>
              <a:rPr lang="en-US" dirty="0"/>
              <a:t>✔️</a:t>
            </a:r>
          </a:p>
        </p:txBody>
      </p:sp>
      <p:sp>
        <p:nvSpPr>
          <p:cNvPr id="81" name="TextBox 80">
            <a:extLst>
              <a:ext uri="{FF2B5EF4-FFF2-40B4-BE49-F238E27FC236}">
                <a16:creationId xmlns:a16="http://schemas.microsoft.com/office/drawing/2014/main" id="{0CC596FE-04FF-EE43-889D-903646C33940}"/>
              </a:ext>
            </a:extLst>
          </p:cNvPr>
          <p:cNvSpPr txBox="1"/>
          <p:nvPr/>
        </p:nvSpPr>
        <p:spPr>
          <a:xfrm>
            <a:off x="4481911" y="916573"/>
            <a:ext cx="2104583" cy="261610"/>
          </a:xfrm>
          <a:prstGeom prst="rect">
            <a:avLst/>
          </a:prstGeom>
          <a:noFill/>
        </p:spPr>
        <p:txBody>
          <a:bodyPr wrap="square" rtlCol="0">
            <a:spAutoFit/>
          </a:bodyPr>
          <a:lstStyle/>
          <a:p>
            <a:pPr algn="ctr"/>
            <a:r>
              <a:rPr lang="en-US" sz="1100" dirty="0"/>
              <a:t>Add Products</a:t>
            </a:r>
          </a:p>
        </p:txBody>
      </p:sp>
      <p:grpSp>
        <p:nvGrpSpPr>
          <p:cNvPr id="83" name="Group 82">
            <a:extLst>
              <a:ext uri="{FF2B5EF4-FFF2-40B4-BE49-F238E27FC236}">
                <a16:creationId xmlns:a16="http://schemas.microsoft.com/office/drawing/2014/main" id="{39CE7B30-3DC1-8F4A-B1DA-41508B2F454B}"/>
              </a:ext>
            </a:extLst>
          </p:cNvPr>
          <p:cNvGrpSpPr/>
          <p:nvPr/>
        </p:nvGrpSpPr>
        <p:grpSpPr>
          <a:xfrm>
            <a:off x="4044416" y="7661833"/>
            <a:ext cx="7384459" cy="564260"/>
            <a:chOff x="4044416" y="7661833"/>
            <a:chExt cx="7384459" cy="564260"/>
          </a:xfrm>
        </p:grpSpPr>
        <p:sp>
          <p:nvSpPr>
            <p:cNvPr id="84" name="Rectangle 83">
              <a:extLst>
                <a:ext uri="{FF2B5EF4-FFF2-40B4-BE49-F238E27FC236}">
                  <a16:creationId xmlns:a16="http://schemas.microsoft.com/office/drawing/2014/main" id="{F8F9B5FD-6595-5C46-AD19-4C1CE90CDDE7}"/>
                </a:ext>
              </a:extLst>
            </p:cNvPr>
            <p:cNvSpPr/>
            <p:nvPr/>
          </p:nvSpPr>
          <p:spPr>
            <a:xfrm>
              <a:off x="4044416" y="7661833"/>
              <a:ext cx="7384459" cy="5642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85" name="Rectangle 84">
              <a:extLst>
                <a:ext uri="{FF2B5EF4-FFF2-40B4-BE49-F238E27FC236}">
                  <a16:creationId xmlns:a16="http://schemas.microsoft.com/office/drawing/2014/main" id="{3B8C04B4-AC67-ED42-8746-53FB99E0AAF3}"/>
                </a:ext>
              </a:extLst>
            </p:cNvPr>
            <p:cNvSpPr/>
            <p:nvPr/>
          </p:nvSpPr>
          <p:spPr>
            <a:xfrm>
              <a:off x="4141690" y="7690394"/>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88" name="Rectangle 87">
              <a:extLst>
                <a:ext uri="{FF2B5EF4-FFF2-40B4-BE49-F238E27FC236}">
                  <a16:creationId xmlns:a16="http://schemas.microsoft.com/office/drawing/2014/main" id="{03B3EE3D-65BE-194E-8BB4-06EA9687A5B7}"/>
                </a:ext>
              </a:extLst>
            </p:cNvPr>
            <p:cNvSpPr/>
            <p:nvPr/>
          </p:nvSpPr>
          <p:spPr>
            <a:xfrm>
              <a:off x="4691976" y="7690393"/>
              <a:ext cx="1630179"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Wednesday</a:t>
              </a:r>
            </a:p>
          </p:txBody>
        </p:sp>
        <p:sp>
          <p:nvSpPr>
            <p:cNvPr id="93" name="Rectangle 92">
              <a:extLst>
                <a:ext uri="{FF2B5EF4-FFF2-40B4-BE49-F238E27FC236}">
                  <a16:creationId xmlns:a16="http://schemas.microsoft.com/office/drawing/2014/main" id="{59A4A95E-6B83-2A41-AE9A-3BFF0B8F5200}"/>
                </a:ext>
              </a:extLst>
            </p:cNvPr>
            <p:cNvSpPr/>
            <p:nvPr/>
          </p:nvSpPr>
          <p:spPr>
            <a:xfrm>
              <a:off x="4186260" y="7753087"/>
              <a:ext cx="343386" cy="305233"/>
            </a:xfrm>
            <a:prstGeom prst="rect">
              <a:avLst/>
            </a:prstGeom>
            <a:solidFill>
              <a:schemeClr val="bg1">
                <a:lumMod val="85000"/>
              </a:schemeClr>
            </a:solidFill>
          </p:spPr>
          <p:txBody>
            <a:bodyPr wrap="none">
              <a:spAutoFit/>
            </a:bodyPr>
            <a:lstStyle/>
            <a:p>
              <a:r>
                <a:rPr lang="en-US" dirty="0"/>
                <a:t>✔️</a:t>
              </a:r>
            </a:p>
          </p:txBody>
        </p:sp>
        <p:sp>
          <p:nvSpPr>
            <p:cNvPr id="94" name="Rectangle 93">
              <a:extLst>
                <a:ext uri="{FF2B5EF4-FFF2-40B4-BE49-F238E27FC236}">
                  <a16:creationId xmlns:a16="http://schemas.microsoft.com/office/drawing/2014/main" id="{048849C3-FB54-3C47-A5A2-70079470EB2F}"/>
                </a:ext>
              </a:extLst>
            </p:cNvPr>
            <p:cNvSpPr/>
            <p:nvPr/>
          </p:nvSpPr>
          <p:spPr>
            <a:xfrm>
              <a:off x="8650394" y="7747052"/>
              <a:ext cx="1213200"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5" name="Rectangle 94">
              <a:extLst>
                <a:ext uri="{FF2B5EF4-FFF2-40B4-BE49-F238E27FC236}">
                  <a16:creationId xmlns:a16="http://schemas.microsoft.com/office/drawing/2014/main" id="{24642D31-C1D3-D848-A060-AA8FF8401F49}"/>
                </a:ext>
              </a:extLst>
            </p:cNvPr>
            <p:cNvSpPr/>
            <p:nvPr/>
          </p:nvSpPr>
          <p:spPr>
            <a:xfrm>
              <a:off x="7020744" y="7747052"/>
              <a:ext cx="121317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endParaRPr>
            </a:p>
          </p:txBody>
        </p:sp>
        <p:sp>
          <p:nvSpPr>
            <p:cNvPr id="96" name="Rectangle 95">
              <a:extLst>
                <a:ext uri="{FF2B5EF4-FFF2-40B4-BE49-F238E27FC236}">
                  <a16:creationId xmlns:a16="http://schemas.microsoft.com/office/drawing/2014/main" id="{9E3469C1-EA59-8A40-A3C1-0922A7D19680}"/>
                </a:ext>
              </a:extLst>
            </p:cNvPr>
            <p:cNvSpPr/>
            <p:nvPr/>
          </p:nvSpPr>
          <p:spPr>
            <a:xfrm>
              <a:off x="8227777" y="7747052"/>
              <a:ext cx="440336" cy="434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a:t>
              </a:r>
            </a:p>
          </p:txBody>
        </p:sp>
        <p:sp>
          <p:nvSpPr>
            <p:cNvPr id="98" name="Rectangle 97">
              <a:extLst>
                <a:ext uri="{FF2B5EF4-FFF2-40B4-BE49-F238E27FC236}">
                  <a16:creationId xmlns:a16="http://schemas.microsoft.com/office/drawing/2014/main" id="{5DE5340D-88F6-1B41-822C-CE6228EE0009}"/>
                </a:ext>
              </a:extLst>
            </p:cNvPr>
            <p:cNvSpPr/>
            <p:nvPr/>
          </p:nvSpPr>
          <p:spPr>
            <a:xfrm>
              <a:off x="10114998" y="7712711"/>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sp>
          <p:nvSpPr>
            <p:cNvPr id="99" name="Rectangle 98">
              <a:extLst>
                <a:ext uri="{FF2B5EF4-FFF2-40B4-BE49-F238E27FC236}">
                  <a16:creationId xmlns:a16="http://schemas.microsoft.com/office/drawing/2014/main" id="{7B1DED22-F987-5740-8862-A4EAECB9D477}"/>
                </a:ext>
              </a:extLst>
            </p:cNvPr>
            <p:cNvSpPr/>
            <p:nvPr/>
          </p:nvSpPr>
          <p:spPr>
            <a:xfrm>
              <a:off x="10786083" y="7712710"/>
              <a:ext cx="440336" cy="4347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 bIns="72000" rtlCol="0" anchor="ctr"/>
            <a:lstStyle/>
            <a:p>
              <a:pPr algn="ctr"/>
              <a:r>
                <a:rPr lang="en-US" sz="4000" dirty="0">
                  <a:solidFill>
                    <a:schemeClr val="tx1"/>
                  </a:solidFill>
                </a:rPr>
                <a:t>+</a:t>
              </a:r>
            </a:p>
          </p:txBody>
        </p:sp>
      </p:grpSp>
      <p:sp>
        <p:nvSpPr>
          <p:cNvPr id="100" name="TextBox 99">
            <a:extLst>
              <a:ext uri="{FF2B5EF4-FFF2-40B4-BE49-F238E27FC236}">
                <a16:creationId xmlns:a16="http://schemas.microsoft.com/office/drawing/2014/main" id="{F89570E9-D6E5-3A41-BB1D-747165A9A031}"/>
              </a:ext>
            </a:extLst>
          </p:cNvPr>
          <p:cNvSpPr txBox="1"/>
          <p:nvPr/>
        </p:nvSpPr>
        <p:spPr>
          <a:xfrm>
            <a:off x="159307" y="1164668"/>
            <a:ext cx="2950548" cy="3293209"/>
          </a:xfrm>
          <a:prstGeom prst="rect">
            <a:avLst/>
          </a:prstGeom>
          <a:noFill/>
        </p:spPr>
        <p:txBody>
          <a:bodyPr wrap="square" rtlCol="0">
            <a:spAutoFit/>
          </a:bodyPr>
          <a:lstStyle/>
          <a:p>
            <a:r>
              <a:rPr lang="en-US" sz="1600" dirty="0"/>
              <a:t>When ”Add specific days and time” checkbox is not checked, it means the product is available for all days and all time.</a:t>
            </a:r>
          </a:p>
          <a:p>
            <a:endParaRPr lang="en-US" sz="1600" dirty="0"/>
          </a:p>
          <a:p>
            <a:r>
              <a:rPr lang="en-US" sz="1600" dirty="0"/>
              <a:t>As the save button is clicked, two tabs will be displayed: Add Products and Add Categories</a:t>
            </a:r>
          </a:p>
          <a:p>
            <a:endParaRPr lang="en-US" sz="1600" dirty="0"/>
          </a:p>
          <a:p>
            <a:r>
              <a:rPr lang="en-US" sz="1600" dirty="0"/>
              <a:t>Only those products and categories will be shown that are mentioned in the limited to stores and warehouses.</a:t>
            </a:r>
          </a:p>
        </p:txBody>
      </p:sp>
      <p:sp>
        <p:nvSpPr>
          <p:cNvPr id="102" name="TextBox 101">
            <a:extLst>
              <a:ext uri="{FF2B5EF4-FFF2-40B4-BE49-F238E27FC236}">
                <a16:creationId xmlns:a16="http://schemas.microsoft.com/office/drawing/2014/main" id="{17595DCE-86D3-ED43-B314-AD1B1AE990F1}"/>
              </a:ext>
            </a:extLst>
          </p:cNvPr>
          <p:cNvSpPr txBox="1"/>
          <p:nvPr/>
        </p:nvSpPr>
        <p:spPr>
          <a:xfrm>
            <a:off x="6483932" y="927133"/>
            <a:ext cx="2104583" cy="261610"/>
          </a:xfrm>
          <a:prstGeom prst="rect">
            <a:avLst/>
          </a:prstGeom>
          <a:noFill/>
        </p:spPr>
        <p:txBody>
          <a:bodyPr wrap="square" rtlCol="0">
            <a:spAutoFit/>
          </a:bodyPr>
          <a:lstStyle/>
          <a:p>
            <a:pPr algn="ctr"/>
            <a:r>
              <a:rPr lang="en-US" sz="1100" dirty="0"/>
              <a:t>Add Categories</a:t>
            </a:r>
          </a:p>
        </p:txBody>
      </p:sp>
      <p:sp>
        <p:nvSpPr>
          <p:cNvPr id="103" name="TextBox 102">
            <a:extLst>
              <a:ext uri="{FF2B5EF4-FFF2-40B4-BE49-F238E27FC236}">
                <a16:creationId xmlns:a16="http://schemas.microsoft.com/office/drawing/2014/main" id="{9DD8491F-A4CD-3843-94AC-6B85B7320003}"/>
              </a:ext>
            </a:extLst>
          </p:cNvPr>
          <p:cNvSpPr txBox="1"/>
          <p:nvPr/>
        </p:nvSpPr>
        <p:spPr>
          <a:xfrm>
            <a:off x="8650703" y="927133"/>
            <a:ext cx="2104583" cy="261610"/>
          </a:xfrm>
          <a:prstGeom prst="rect">
            <a:avLst/>
          </a:prstGeom>
          <a:noFill/>
        </p:spPr>
        <p:txBody>
          <a:bodyPr wrap="square" rtlCol="0">
            <a:spAutoFit/>
          </a:bodyPr>
          <a:lstStyle/>
          <a:p>
            <a:pPr algn="ctr"/>
            <a:r>
              <a:rPr lang="en-US" sz="1100" dirty="0"/>
              <a:t>Add Manufacturer</a:t>
            </a:r>
          </a:p>
        </p:txBody>
      </p:sp>
      <p:grpSp>
        <p:nvGrpSpPr>
          <p:cNvPr id="82" name="Group 81">
            <a:extLst>
              <a:ext uri="{FF2B5EF4-FFF2-40B4-BE49-F238E27FC236}">
                <a16:creationId xmlns:a16="http://schemas.microsoft.com/office/drawing/2014/main" id="{5CDC728B-C90B-744D-B04A-A34DDB56E995}"/>
              </a:ext>
            </a:extLst>
          </p:cNvPr>
          <p:cNvGrpSpPr/>
          <p:nvPr/>
        </p:nvGrpSpPr>
        <p:grpSpPr>
          <a:xfrm>
            <a:off x="3522518" y="11703571"/>
            <a:ext cx="8406246" cy="1014075"/>
            <a:chOff x="3522518" y="11703571"/>
            <a:chExt cx="8406246" cy="1014075"/>
          </a:xfrm>
        </p:grpSpPr>
        <p:sp>
          <p:nvSpPr>
            <p:cNvPr id="101" name="Rectangle 100">
              <a:extLst>
                <a:ext uri="{FF2B5EF4-FFF2-40B4-BE49-F238E27FC236}">
                  <a16:creationId xmlns:a16="http://schemas.microsoft.com/office/drawing/2014/main" id="{B67E4435-A494-3541-8AAA-10996D9763B7}"/>
                </a:ext>
              </a:extLst>
            </p:cNvPr>
            <p:cNvSpPr/>
            <p:nvPr/>
          </p:nvSpPr>
          <p:spPr>
            <a:xfrm>
              <a:off x="3522518" y="11703571"/>
              <a:ext cx="8406246" cy="1014075"/>
            </a:xfrm>
            <a:prstGeom prst="rect">
              <a:avLst/>
            </a:prstGeom>
            <a:solidFill>
              <a:srgbClr val="FBFBFD"/>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4" name="Rectangle 103">
              <a:extLst>
                <a:ext uri="{FF2B5EF4-FFF2-40B4-BE49-F238E27FC236}">
                  <a16:creationId xmlns:a16="http://schemas.microsoft.com/office/drawing/2014/main" id="{25330146-3FB2-CB42-8C30-45E75967EAD3}"/>
                </a:ext>
              </a:extLst>
            </p:cNvPr>
            <p:cNvSpPr/>
            <p:nvPr/>
          </p:nvSpPr>
          <p:spPr>
            <a:xfrm>
              <a:off x="3714556" y="11793790"/>
              <a:ext cx="7919426"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Apply this schedule on:</a:t>
              </a:r>
            </a:p>
          </p:txBody>
        </p:sp>
        <p:sp>
          <p:nvSpPr>
            <p:cNvPr id="105" name="Rectangle 104">
              <a:extLst>
                <a:ext uri="{FF2B5EF4-FFF2-40B4-BE49-F238E27FC236}">
                  <a16:creationId xmlns:a16="http://schemas.microsoft.com/office/drawing/2014/main" id="{0D10A185-F850-8A42-A345-F0628A7C1D31}"/>
                </a:ext>
              </a:extLst>
            </p:cNvPr>
            <p:cNvSpPr/>
            <p:nvPr/>
          </p:nvSpPr>
          <p:spPr>
            <a:xfrm>
              <a:off x="6428305" y="11883784"/>
              <a:ext cx="343386" cy="305233"/>
            </a:xfrm>
            <a:prstGeom prst="rect">
              <a:avLst/>
            </a:prstGeom>
            <a:solidFill>
              <a:schemeClr val="bg1">
                <a:lumMod val="85000"/>
              </a:schemeClr>
            </a:solidFill>
          </p:spPr>
          <p:txBody>
            <a:bodyPr wrap="none">
              <a:spAutoFit/>
            </a:bodyPr>
            <a:lstStyle/>
            <a:p>
              <a:r>
                <a:rPr lang="en-US" dirty="0"/>
                <a:t>✔️</a:t>
              </a:r>
            </a:p>
          </p:txBody>
        </p:sp>
        <p:sp>
          <p:nvSpPr>
            <p:cNvPr id="106" name="Rectangle 105">
              <a:extLst>
                <a:ext uri="{FF2B5EF4-FFF2-40B4-BE49-F238E27FC236}">
                  <a16:creationId xmlns:a16="http://schemas.microsoft.com/office/drawing/2014/main" id="{E6C66118-C1D4-DA43-AAB3-5F3445468A39}"/>
                </a:ext>
              </a:extLst>
            </p:cNvPr>
            <p:cNvSpPr/>
            <p:nvPr/>
          </p:nvSpPr>
          <p:spPr>
            <a:xfrm>
              <a:off x="6428305" y="12302473"/>
              <a:ext cx="343386" cy="305233"/>
            </a:xfrm>
            <a:prstGeom prst="rect">
              <a:avLst/>
            </a:prstGeom>
            <a:solidFill>
              <a:schemeClr val="bg1">
                <a:lumMod val="85000"/>
              </a:schemeClr>
            </a:solidFill>
          </p:spPr>
          <p:txBody>
            <a:bodyPr wrap="none">
              <a:spAutoFit/>
            </a:bodyPr>
            <a:lstStyle/>
            <a:p>
              <a:r>
                <a:rPr lang="en-US" dirty="0"/>
                <a:t>✔️</a:t>
              </a:r>
            </a:p>
          </p:txBody>
        </p:sp>
        <p:sp>
          <p:nvSpPr>
            <p:cNvPr id="107" name="Rectangle 106">
              <a:extLst>
                <a:ext uri="{FF2B5EF4-FFF2-40B4-BE49-F238E27FC236}">
                  <a16:creationId xmlns:a16="http://schemas.microsoft.com/office/drawing/2014/main" id="{D6E8DCAF-EAB0-C04A-BD82-0C7223A82560}"/>
                </a:ext>
              </a:extLst>
            </p:cNvPr>
            <p:cNvSpPr/>
            <p:nvPr/>
          </p:nvSpPr>
          <p:spPr>
            <a:xfrm>
              <a:off x="6771691" y="11793788"/>
              <a:ext cx="4928235"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Disable buy button</a:t>
              </a:r>
            </a:p>
          </p:txBody>
        </p:sp>
        <p:sp>
          <p:nvSpPr>
            <p:cNvPr id="108" name="Rectangle 107">
              <a:extLst>
                <a:ext uri="{FF2B5EF4-FFF2-40B4-BE49-F238E27FC236}">
                  <a16:creationId xmlns:a16="http://schemas.microsoft.com/office/drawing/2014/main" id="{6E9BD28F-07EB-E34C-9FE4-037A74E21D5A}"/>
                </a:ext>
              </a:extLst>
            </p:cNvPr>
            <p:cNvSpPr/>
            <p:nvPr/>
          </p:nvSpPr>
          <p:spPr>
            <a:xfrm>
              <a:off x="6813894" y="12183861"/>
              <a:ext cx="4928235" cy="4852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Delivery enabled</a:t>
              </a:r>
            </a:p>
          </p:txBody>
        </p:sp>
      </p:grpSp>
    </p:spTree>
    <p:extLst>
      <p:ext uri="{BB962C8B-B14F-4D97-AF65-F5344CB8AC3E}">
        <p14:creationId xmlns:p14="http://schemas.microsoft.com/office/powerpoint/2010/main" val="138681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rotWithShape="1">
          <a:blip r:embed="rId3">
            <a:extLst>
              <a:ext uri="{28A0092B-C50C-407E-A947-70E740481C1C}">
                <a14:useLocalDpi xmlns:a14="http://schemas.microsoft.com/office/drawing/2010/main"/>
              </a:ext>
            </a:extLst>
          </a:blip>
          <a:srcRect t="-7"/>
          <a:stretch/>
        </p:blipFill>
        <p:spPr>
          <a:xfrm>
            <a:off x="3237875" y="2"/>
            <a:ext cx="8954125" cy="867784"/>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id="{365818B2-FF5C-834C-ABC5-6A236CE6AB5D}"/>
              </a:ext>
            </a:extLst>
          </p:cNvPr>
          <p:cNvSpPr/>
          <p:nvPr/>
        </p:nvSpPr>
        <p:spPr>
          <a:xfrm>
            <a:off x="0" y="0"/>
            <a:ext cx="3237875" cy="423620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79" y="194951"/>
            <a:ext cx="3232246"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pic>
        <p:nvPicPr>
          <p:cNvPr id="5" name="Picture 4">
            <a:extLst>
              <a:ext uri="{FF2B5EF4-FFF2-40B4-BE49-F238E27FC236}">
                <a16:creationId xmlns:a16="http://schemas.microsoft.com/office/drawing/2014/main" id="{0012F1ED-4C2F-3549-86C7-0D59AF56A236}"/>
              </a:ext>
            </a:extLst>
          </p:cNvPr>
          <p:cNvPicPr>
            <a:picLocks noChangeAspect="1"/>
          </p:cNvPicPr>
          <p:nvPr/>
        </p:nvPicPr>
        <p:blipFill>
          <a:blip r:embed="rId4"/>
          <a:stretch>
            <a:fillRect/>
          </a:stretch>
        </p:blipFill>
        <p:spPr>
          <a:xfrm>
            <a:off x="3237875" y="798289"/>
            <a:ext cx="8944745" cy="2099741"/>
          </a:xfrm>
          <a:prstGeom prst="rect">
            <a:avLst/>
          </a:prstGeom>
        </p:spPr>
      </p:pic>
      <p:pic>
        <p:nvPicPr>
          <p:cNvPr id="121" name="Picture 120">
            <a:extLst>
              <a:ext uri="{FF2B5EF4-FFF2-40B4-BE49-F238E27FC236}">
                <a16:creationId xmlns:a16="http://schemas.microsoft.com/office/drawing/2014/main" id="{41381C61-9EB4-AE4B-895E-58C6F274A2CC}"/>
              </a:ext>
            </a:extLst>
          </p:cNvPr>
          <p:cNvPicPr>
            <a:picLocks noChangeAspect="1"/>
          </p:cNvPicPr>
          <p:nvPr/>
        </p:nvPicPr>
        <p:blipFill>
          <a:blip r:embed="rId5"/>
          <a:stretch>
            <a:fillRect/>
          </a:stretch>
        </p:blipFill>
        <p:spPr>
          <a:xfrm>
            <a:off x="3247255" y="26700"/>
            <a:ext cx="3228495" cy="369617"/>
          </a:xfrm>
          <a:prstGeom prst="rect">
            <a:avLst/>
          </a:prstGeom>
        </p:spPr>
      </p:pic>
      <p:sp>
        <p:nvSpPr>
          <p:cNvPr id="122" name="Rectangle 121">
            <a:extLst>
              <a:ext uri="{FF2B5EF4-FFF2-40B4-BE49-F238E27FC236}">
                <a16:creationId xmlns:a16="http://schemas.microsoft.com/office/drawing/2014/main" id="{E3487A99-BF29-BE42-A756-62C66B1D2DA7}"/>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126" name="Picture 125">
            <a:extLst>
              <a:ext uri="{FF2B5EF4-FFF2-40B4-BE49-F238E27FC236}">
                <a16:creationId xmlns:a16="http://schemas.microsoft.com/office/drawing/2014/main" id="{A2CA0B91-558D-8F42-B985-344C62662660}"/>
              </a:ext>
            </a:extLst>
          </p:cNvPr>
          <p:cNvPicPr>
            <a:picLocks noChangeAspect="1"/>
          </p:cNvPicPr>
          <p:nvPr/>
        </p:nvPicPr>
        <p:blipFill>
          <a:blip r:embed="rId5"/>
          <a:stretch>
            <a:fillRect/>
          </a:stretch>
        </p:blipFill>
        <p:spPr>
          <a:xfrm>
            <a:off x="3256116" y="11953"/>
            <a:ext cx="3228495" cy="369617"/>
          </a:xfrm>
          <a:prstGeom prst="rect">
            <a:avLst/>
          </a:prstGeom>
        </p:spPr>
      </p:pic>
      <p:sp>
        <p:nvSpPr>
          <p:cNvPr id="127" name="Rectangle 126">
            <a:extLst>
              <a:ext uri="{FF2B5EF4-FFF2-40B4-BE49-F238E27FC236}">
                <a16:creationId xmlns:a16="http://schemas.microsoft.com/office/drawing/2014/main" id="{F7992BF4-41E6-2B40-847A-E0582EAEAE6F}"/>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28" name="Rectangle 127">
            <a:extLst>
              <a:ext uri="{FF2B5EF4-FFF2-40B4-BE49-F238E27FC236}">
                <a16:creationId xmlns:a16="http://schemas.microsoft.com/office/drawing/2014/main" id="{630A4505-6B99-E548-80B1-35C5C9F57C7F}"/>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sp>
        <p:nvSpPr>
          <p:cNvPr id="8" name="Rectangle 7">
            <a:extLst>
              <a:ext uri="{FF2B5EF4-FFF2-40B4-BE49-F238E27FC236}">
                <a16:creationId xmlns:a16="http://schemas.microsoft.com/office/drawing/2014/main" id="{9220C413-3E47-6E49-B70E-E573F5DC3DE3}"/>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25A120C1-8C60-7C4B-B78B-C1C0EEDB6F7D}"/>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134" name="TextBox 133">
            <a:extLst>
              <a:ext uri="{FF2B5EF4-FFF2-40B4-BE49-F238E27FC236}">
                <a16:creationId xmlns:a16="http://schemas.microsoft.com/office/drawing/2014/main" id="{DC07A71A-1D88-504A-BCEE-EB4372B5A255}"/>
              </a:ext>
            </a:extLst>
          </p:cNvPr>
          <p:cNvSpPr txBox="1"/>
          <p:nvPr/>
        </p:nvSpPr>
        <p:spPr>
          <a:xfrm>
            <a:off x="4317161" y="918777"/>
            <a:ext cx="2104583" cy="261610"/>
          </a:xfrm>
          <a:prstGeom prst="rect">
            <a:avLst/>
          </a:prstGeom>
          <a:solidFill>
            <a:srgbClr val="00B050"/>
          </a:solidFill>
        </p:spPr>
        <p:txBody>
          <a:bodyPr wrap="square" rtlCol="0">
            <a:spAutoFit/>
          </a:bodyPr>
          <a:lstStyle/>
          <a:p>
            <a:pPr algn="ctr"/>
            <a:r>
              <a:rPr lang="en-US" sz="1100" dirty="0">
                <a:solidFill>
                  <a:schemeClr val="bg1"/>
                </a:solidFill>
              </a:rPr>
              <a:t>Add Products</a:t>
            </a:r>
          </a:p>
        </p:txBody>
      </p:sp>
      <p:grpSp>
        <p:nvGrpSpPr>
          <p:cNvPr id="137" name="Group 136">
            <a:extLst>
              <a:ext uri="{FF2B5EF4-FFF2-40B4-BE49-F238E27FC236}">
                <a16:creationId xmlns:a16="http://schemas.microsoft.com/office/drawing/2014/main" id="{2D0481C6-04C4-DB47-8826-90B044B2F57F}"/>
              </a:ext>
            </a:extLst>
          </p:cNvPr>
          <p:cNvGrpSpPr/>
          <p:nvPr/>
        </p:nvGrpSpPr>
        <p:grpSpPr>
          <a:xfrm>
            <a:off x="3228788" y="11953"/>
            <a:ext cx="8963505" cy="832043"/>
            <a:chOff x="3228788" y="11953"/>
            <a:chExt cx="8963505" cy="832043"/>
          </a:xfrm>
        </p:grpSpPr>
        <p:pic>
          <p:nvPicPr>
            <p:cNvPr id="138" name="Picture 137">
              <a:extLst>
                <a:ext uri="{FF2B5EF4-FFF2-40B4-BE49-F238E27FC236}">
                  <a16:creationId xmlns:a16="http://schemas.microsoft.com/office/drawing/2014/main" id="{E9A41CB4-7CB7-9343-B90C-1C8132E0038C}"/>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139" name="Rectangle 138">
              <a:extLst>
                <a:ext uri="{FF2B5EF4-FFF2-40B4-BE49-F238E27FC236}">
                  <a16:creationId xmlns:a16="http://schemas.microsoft.com/office/drawing/2014/main" id="{1F81AC91-211C-2E43-A2E7-10537B7344CA}"/>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40" name="Rectangle 139">
              <a:extLst>
                <a:ext uri="{FF2B5EF4-FFF2-40B4-BE49-F238E27FC236}">
                  <a16:creationId xmlns:a16="http://schemas.microsoft.com/office/drawing/2014/main" id="{AB36F5FD-6E23-2943-9E32-6E3EA9A4DFF4}"/>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41" name="Picture 140">
              <a:extLst>
                <a:ext uri="{FF2B5EF4-FFF2-40B4-BE49-F238E27FC236}">
                  <a16:creationId xmlns:a16="http://schemas.microsoft.com/office/drawing/2014/main" id="{958FCFF6-C2E8-3B43-B04D-CDA4FF69816B}"/>
                </a:ext>
              </a:extLst>
            </p:cNvPr>
            <p:cNvPicPr>
              <a:picLocks noChangeAspect="1"/>
            </p:cNvPicPr>
            <p:nvPr/>
          </p:nvPicPr>
          <p:blipFill>
            <a:blip r:embed="rId5"/>
            <a:stretch>
              <a:fillRect/>
            </a:stretch>
          </p:blipFill>
          <p:spPr>
            <a:xfrm>
              <a:off x="3247255" y="26700"/>
              <a:ext cx="3228495" cy="369617"/>
            </a:xfrm>
            <a:prstGeom prst="rect">
              <a:avLst/>
            </a:prstGeom>
          </p:spPr>
        </p:pic>
        <p:sp>
          <p:nvSpPr>
            <p:cNvPr id="142" name="Rectangle 141">
              <a:extLst>
                <a:ext uri="{FF2B5EF4-FFF2-40B4-BE49-F238E27FC236}">
                  <a16:creationId xmlns:a16="http://schemas.microsoft.com/office/drawing/2014/main" id="{AA0C90A1-E495-BD4B-AD05-50AE2729910F}"/>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143" name="Picture 142">
              <a:extLst>
                <a:ext uri="{FF2B5EF4-FFF2-40B4-BE49-F238E27FC236}">
                  <a16:creationId xmlns:a16="http://schemas.microsoft.com/office/drawing/2014/main" id="{3C0635F6-453B-FF42-B139-E5A0CD088089}"/>
                </a:ext>
              </a:extLst>
            </p:cNvPr>
            <p:cNvPicPr>
              <a:picLocks noChangeAspect="1"/>
            </p:cNvPicPr>
            <p:nvPr/>
          </p:nvPicPr>
          <p:blipFill>
            <a:blip r:embed="rId5"/>
            <a:stretch>
              <a:fillRect/>
            </a:stretch>
          </p:blipFill>
          <p:spPr>
            <a:xfrm>
              <a:off x="3256116" y="11953"/>
              <a:ext cx="3228495" cy="369617"/>
            </a:xfrm>
            <a:prstGeom prst="rect">
              <a:avLst/>
            </a:prstGeom>
          </p:spPr>
        </p:pic>
        <p:sp>
          <p:nvSpPr>
            <p:cNvPr id="144" name="Rectangle 143">
              <a:extLst>
                <a:ext uri="{FF2B5EF4-FFF2-40B4-BE49-F238E27FC236}">
                  <a16:creationId xmlns:a16="http://schemas.microsoft.com/office/drawing/2014/main" id="{139FEE64-9449-7248-BB7C-FB1C5059AF8B}"/>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45" name="Rectangle 144">
              <a:extLst>
                <a:ext uri="{FF2B5EF4-FFF2-40B4-BE49-F238E27FC236}">
                  <a16:creationId xmlns:a16="http://schemas.microsoft.com/office/drawing/2014/main" id="{216C6A8D-B6CB-1C4C-8614-82B233C78100}"/>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sp>
        <p:nvSpPr>
          <p:cNvPr id="146" name="TextBox 145">
            <a:extLst>
              <a:ext uri="{FF2B5EF4-FFF2-40B4-BE49-F238E27FC236}">
                <a16:creationId xmlns:a16="http://schemas.microsoft.com/office/drawing/2014/main" id="{F29427A5-FD1D-B444-A264-8B4EF5487D19}"/>
              </a:ext>
            </a:extLst>
          </p:cNvPr>
          <p:cNvSpPr txBox="1"/>
          <p:nvPr/>
        </p:nvSpPr>
        <p:spPr>
          <a:xfrm>
            <a:off x="159307" y="942993"/>
            <a:ext cx="2950548" cy="3293209"/>
          </a:xfrm>
          <a:prstGeom prst="rect">
            <a:avLst/>
          </a:prstGeom>
          <a:noFill/>
        </p:spPr>
        <p:txBody>
          <a:bodyPr wrap="square" rtlCol="0">
            <a:spAutoFit/>
          </a:bodyPr>
          <a:lstStyle/>
          <a:p>
            <a:r>
              <a:rPr lang="en-US" sz="1600" dirty="0"/>
              <a:t>Once “Add Products” tab is clicked, admin will be able to add a new product by clicking on “Add a new product”. Only those products will be visible that are allowed to this type of admin and the filtration applied in the settings tab (limited to stores and limited to warehouses). For example, vendor will only see his own products and the ones that are mentioned in limited to the stores and warehouses.</a:t>
            </a:r>
          </a:p>
        </p:txBody>
      </p:sp>
      <p:sp>
        <p:nvSpPr>
          <p:cNvPr id="27" name="TextBox 26">
            <a:extLst>
              <a:ext uri="{FF2B5EF4-FFF2-40B4-BE49-F238E27FC236}">
                <a16:creationId xmlns:a16="http://schemas.microsoft.com/office/drawing/2014/main" id="{B3D680BE-6356-2348-9867-2E9B48C708E3}"/>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28" name="Picture 27">
            <a:extLst>
              <a:ext uri="{FF2B5EF4-FFF2-40B4-BE49-F238E27FC236}">
                <a16:creationId xmlns:a16="http://schemas.microsoft.com/office/drawing/2014/main" id="{1123F464-9348-3549-891D-5FE8AAE703BF}"/>
              </a:ext>
            </a:extLst>
          </p:cNvPr>
          <p:cNvPicPr>
            <a:picLocks noChangeAspect="1"/>
          </p:cNvPicPr>
          <p:nvPr/>
        </p:nvPicPr>
        <p:blipFill>
          <a:blip r:embed="rId7"/>
          <a:stretch>
            <a:fillRect/>
          </a:stretch>
        </p:blipFill>
        <p:spPr>
          <a:xfrm>
            <a:off x="5393646" y="46857"/>
            <a:ext cx="1333500" cy="279400"/>
          </a:xfrm>
          <a:prstGeom prst="rect">
            <a:avLst/>
          </a:prstGeom>
        </p:spPr>
      </p:pic>
      <p:sp>
        <p:nvSpPr>
          <p:cNvPr id="30" name="TextBox 29">
            <a:extLst>
              <a:ext uri="{FF2B5EF4-FFF2-40B4-BE49-F238E27FC236}">
                <a16:creationId xmlns:a16="http://schemas.microsoft.com/office/drawing/2014/main" id="{3E21A0CF-6E07-B64D-9DDE-3DDCBBDE66FB}"/>
              </a:ext>
            </a:extLst>
          </p:cNvPr>
          <p:cNvSpPr txBox="1"/>
          <p:nvPr/>
        </p:nvSpPr>
        <p:spPr>
          <a:xfrm>
            <a:off x="6483932" y="927133"/>
            <a:ext cx="2104583" cy="261610"/>
          </a:xfrm>
          <a:prstGeom prst="rect">
            <a:avLst/>
          </a:prstGeom>
          <a:noFill/>
        </p:spPr>
        <p:txBody>
          <a:bodyPr wrap="square" rtlCol="0">
            <a:spAutoFit/>
          </a:bodyPr>
          <a:lstStyle/>
          <a:p>
            <a:pPr algn="ctr"/>
            <a:r>
              <a:rPr lang="en-US" sz="1100" dirty="0"/>
              <a:t>Add Categories</a:t>
            </a:r>
          </a:p>
        </p:txBody>
      </p:sp>
      <p:sp>
        <p:nvSpPr>
          <p:cNvPr id="29" name="TextBox 28">
            <a:extLst>
              <a:ext uri="{FF2B5EF4-FFF2-40B4-BE49-F238E27FC236}">
                <a16:creationId xmlns:a16="http://schemas.microsoft.com/office/drawing/2014/main" id="{CCCB0865-36F2-F543-809B-C40292BDDF28}"/>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1" name="TextBox 30">
            <a:extLst>
              <a:ext uri="{FF2B5EF4-FFF2-40B4-BE49-F238E27FC236}">
                <a16:creationId xmlns:a16="http://schemas.microsoft.com/office/drawing/2014/main" id="{23C94425-ED9A-3243-A0D3-5B783A5B1FB0}"/>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32" name="Straight Arrow Connector 31">
            <a:extLst>
              <a:ext uri="{FF2B5EF4-FFF2-40B4-BE49-F238E27FC236}">
                <a16:creationId xmlns:a16="http://schemas.microsoft.com/office/drawing/2014/main" id="{861F6D14-B518-D34D-A6B8-83B5F8934519}"/>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1D790F0-9CC4-B84E-B0F4-9B5B843C670B}"/>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9149AE0-CFCE-2842-A3F9-B2F2A0769B03}"/>
              </a:ext>
            </a:extLst>
          </p:cNvPr>
          <p:cNvSpPr txBox="1"/>
          <p:nvPr/>
        </p:nvSpPr>
        <p:spPr>
          <a:xfrm>
            <a:off x="8650703" y="927133"/>
            <a:ext cx="2104583" cy="261610"/>
          </a:xfrm>
          <a:prstGeom prst="rect">
            <a:avLst/>
          </a:prstGeom>
          <a:noFill/>
        </p:spPr>
        <p:txBody>
          <a:bodyPr wrap="square" rtlCol="0">
            <a:spAutoFit/>
          </a:bodyPr>
          <a:lstStyle/>
          <a:p>
            <a:pPr algn="ctr"/>
            <a:r>
              <a:rPr lang="en-US" sz="1100" dirty="0"/>
              <a:t>Add Manufacturer</a:t>
            </a:r>
          </a:p>
        </p:txBody>
      </p:sp>
    </p:spTree>
    <p:extLst>
      <p:ext uri="{BB962C8B-B14F-4D97-AF65-F5344CB8AC3E}">
        <p14:creationId xmlns:p14="http://schemas.microsoft.com/office/powerpoint/2010/main" val="489000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0B2932-CE53-FF47-AC2D-52C811517D51}"/>
              </a:ext>
            </a:extLst>
          </p:cNvPr>
          <p:cNvPicPr>
            <a:picLocks noChangeAspect="1"/>
          </p:cNvPicPr>
          <p:nvPr/>
        </p:nvPicPr>
        <p:blipFill rotWithShape="1">
          <a:blip r:embed="rId3">
            <a:extLst>
              <a:ext uri="{28A0092B-C50C-407E-A947-70E740481C1C}">
                <a14:useLocalDpi xmlns:a14="http://schemas.microsoft.com/office/drawing/2010/main"/>
              </a:ext>
            </a:extLst>
          </a:blip>
          <a:srcRect t="-7"/>
          <a:stretch/>
        </p:blipFill>
        <p:spPr>
          <a:xfrm>
            <a:off x="3237875" y="2"/>
            <a:ext cx="8954125" cy="867784"/>
          </a:xfrm>
          <a:prstGeom prst="rect">
            <a:avLst/>
          </a:prstGeom>
        </p:spPr>
      </p:pic>
      <p:sp>
        <p:nvSpPr>
          <p:cNvPr id="39" name="Rectangle 38">
            <a:extLst>
              <a:ext uri="{FF2B5EF4-FFF2-40B4-BE49-F238E27FC236}">
                <a16:creationId xmlns:a16="http://schemas.microsoft.com/office/drawing/2014/main" id="{0AD1880A-E856-2E4D-AB3A-3D7A37BA4D92}"/>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7" name="Rectangle 6">
            <a:extLst>
              <a:ext uri="{FF2B5EF4-FFF2-40B4-BE49-F238E27FC236}">
                <a16:creationId xmlns:a16="http://schemas.microsoft.com/office/drawing/2014/main" id="{C2A4F7E5-C713-E048-9E7D-50E5C62F4E2E}"/>
              </a:ext>
            </a:extLst>
          </p:cNvPr>
          <p:cNvSpPr/>
          <p:nvPr/>
        </p:nvSpPr>
        <p:spPr>
          <a:xfrm>
            <a:off x="3280079" y="360385"/>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Rectangle 44">
            <a:extLst>
              <a:ext uri="{FF2B5EF4-FFF2-40B4-BE49-F238E27FC236}">
                <a16:creationId xmlns:a16="http://schemas.microsoft.com/office/drawing/2014/main" id="{365818B2-FF5C-834C-ABC5-6A236CE6AB5D}"/>
              </a:ext>
            </a:extLst>
          </p:cNvPr>
          <p:cNvSpPr/>
          <p:nvPr/>
        </p:nvSpPr>
        <p:spPr>
          <a:xfrm>
            <a:off x="0" y="1"/>
            <a:ext cx="3237875" cy="314425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E54AFEF-AAE8-254A-ADF7-97F98008869A}"/>
              </a:ext>
            </a:extLst>
          </p:cNvPr>
          <p:cNvSpPr/>
          <p:nvPr/>
        </p:nvSpPr>
        <p:spPr>
          <a:xfrm>
            <a:off x="-9380" y="194951"/>
            <a:ext cx="3237875" cy="62958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Comments</a:t>
            </a:r>
          </a:p>
        </p:txBody>
      </p:sp>
      <p:sp>
        <p:nvSpPr>
          <p:cNvPr id="4" name="TextBox 3">
            <a:extLst>
              <a:ext uri="{FF2B5EF4-FFF2-40B4-BE49-F238E27FC236}">
                <a16:creationId xmlns:a16="http://schemas.microsoft.com/office/drawing/2014/main" id="{5C5B9599-883A-B84C-B87A-A6AA573860CC}"/>
              </a:ext>
            </a:extLst>
          </p:cNvPr>
          <p:cNvSpPr txBox="1"/>
          <p:nvPr/>
        </p:nvSpPr>
        <p:spPr>
          <a:xfrm>
            <a:off x="3961555" y="856460"/>
            <a:ext cx="2104583"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Products</a:t>
            </a:r>
          </a:p>
        </p:txBody>
      </p:sp>
      <p:sp>
        <p:nvSpPr>
          <p:cNvPr id="68" name="TextBox 67">
            <a:extLst>
              <a:ext uri="{FF2B5EF4-FFF2-40B4-BE49-F238E27FC236}">
                <a16:creationId xmlns:a16="http://schemas.microsoft.com/office/drawing/2014/main" id="{F869ADDF-CA28-9441-9027-47D9A4DE1455}"/>
              </a:ext>
            </a:extLst>
          </p:cNvPr>
          <p:cNvSpPr txBox="1"/>
          <p:nvPr/>
        </p:nvSpPr>
        <p:spPr>
          <a:xfrm>
            <a:off x="6069249" y="867786"/>
            <a:ext cx="3005857"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Categories</a:t>
            </a:r>
          </a:p>
        </p:txBody>
      </p:sp>
      <p:sp>
        <p:nvSpPr>
          <p:cNvPr id="69" name="TextBox 68">
            <a:extLst>
              <a:ext uri="{FF2B5EF4-FFF2-40B4-BE49-F238E27FC236}">
                <a16:creationId xmlns:a16="http://schemas.microsoft.com/office/drawing/2014/main" id="{8E2E2C8A-9795-7349-BC57-C40254158D08}"/>
              </a:ext>
            </a:extLst>
          </p:cNvPr>
          <p:cNvSpPr txBox="1"/>
          <p:nvPr/>
        </p:nvSpPr>
        <p:spPr>
          <a:xfrm>
            <a:off x="8461270" y="873805"/>
            <a:ext cx="2906099"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Add Vendors</a:t>
            </a:r>
          </a:p>
        </p:txBody>
      </p:sp>
      <p:pic>
        <p:nvPicPr>
          <p:cNvPr id="5" name="Picture 4">
            <a:extLst>
              <a:ext uri="{FF2B5EF4-FFF2-40B4-BE49-F238E27FC236}">
                <a16:creationId xmlns:a16="http://schemas.microsoft.com/office/drawing/2014/main" id="{0012F1ED-4C2F-3549-86C7-0D59AF56A236}"/>
              </a:ext>
            </a:extLst>
          </p:cNvPr>
          <p:cNvPicPr>
            <a:picLocks noChangeAspect="1"/>
          </p:cNvPicPr>
          <p:nvPr/>
        </p:nvPicPr>
        <p:blipFill>
          <a:blip r:embed="rId4"/>
          <a:stretch>
            <a:fillRect/>
          </a:stretch>
        </p:blipFill>
        <p:spPr>
          <a:xfrm>
            <a:off x="3237875" y="798289"/>
            <a:ext cx="8944745" cy="2099741"/>
          </a:xfrm>
          <a:prstGeom prst="rect">
            <a:avLst/>
          </a:prstGeom>
        </p:spPr>
      </p:pic>
      <p:pic>
        <p:nvPicPr>
          <p:cNvPr id="3" name="Picture 2">
            <a:extLst>
              <a:ext uri="{FF2B5EF4-FFF2-40B4-BE49-F238E27FC236}">
                <a16:creationId xmlns:a16="http://schemas.microsoft.com/office/drawing/2014/main" id="{E7E2B15A-2E8D-834E-8119-5E78A2CD091A}"/>
              </a:ext>
            </a:extLst>
          </p:cNvPr>
          <p:cNvPicPr>
            <a:picLocks noChangeAspect="1"/>
          </p:cNvPicPr>
          <p:nvPr/>
        </p:nvPicPr>
        <p:blipFill>
          <a:blip r:embed="rId5"/>
          <a:stretch>
            <a:fillRect/>
          </a:stretch>
        </p:blipFill>
        <p:spPr>
          <a:xfrm>
            <a:off x="0" y="3390900"/>
            <a:ext cx="12192000" cy="6934200"/>
          </a:xfrm>
          <a:prstGeom prst="rect">
            <a:avLst/>
          </a:prstGeom>
        </p:spPr>
      </p:pic>
      <p:cxnSp>
        <p:nvCxnSpPr>
          <p:cNvPr id="9" name="Straight Arrow Connector 8">
            <a:extLst>
              <a:ext uri="{FF2B5EF4-FFF2-40B4-BE49-F238E27FC236}">
                <a16:creationId xmlns:a16="http://schemas.microsoft.com/office/drawing/2014/main" id="{A0967ABF-C04B-CD4E-90CD-654F12E16163}"/>
              </a:ext>
            </a:extLst>
          </p:cNvPr>
          <p:cNvCxnSpPr/>
          <p:nvPr/>
        </p:nvCxnSpPr>
        <p:spPr>
          <a:xfrm>
            <a:off x="3961555" y="2464904"/>
            <a:ext cx="0" cy="11396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55C45E3-F3C1-CD4F-945D-8BDAC46AA57E}"/>
              </a:ext>
            </a:extLst>
          </p:cNvPr>
          <p:cNvGrpSpPr/>
          <p:nvPr/>
        </p:nvGrpSpPr>
        <p:grpSpPr>
          <a:xfrm>
            <a:off x="3228788" y="11953"/>
            <a:ext cx="8963505" cy="832043"/>
            <a:chOff x="3228788" y="11953"/>
            <a:chExt cx="8963505" cy="832043"/>
          </a:xfrm>
        </p:grpSpPr>
        <p:pic>
          <p:nvPicPr>
            <p:cNvPr id="17" name="Picture 16">
              <a:extLst>
                <a:ext uri="{FF2B5EF4-FFF2-40B4-BE49-F238E27FC236}">
                  <a16:creationId xmlns:a16="http://schemas.microsoft.com/office/drawing/2014/main" id="{AF7D6730-6F66-404C-A200-9F421D229C21}"/>
                </a:ext>
              </a:extLst>
            </p:cNvPr>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3228788" y="26700"/>
              <a:ext cx="8963505" cy="817296"/>
            </a:xfrm>
            <a:prstGeom prst="rect">
              <a:avLst/>
            </a:prstGeom>
          </p:spPr>
        </p:pic>
        <p:sp>
          <p:nvSpPr>
            <p:cNvPr id="18" name="Rectangle 17">
              <a:extLst>
                <a:ext uri="{FF2B5EF4-FFF2-40B4-BE49-F238E27FC236}">
                  <a16:creationId xmlns:a16="http://schemas.microsoft.com/office/drawing/2014/main" id="{399EC55D-9A6F-ED49-A6FA-6A2C965086A1}"/>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19" name="Rectangle 18">
              <a:extLst>
                <a:ext uri="{FF2B5EF4-FFF2-40B4-BE49-F238E27FC236}">
                  <a16:creationId xmlns:a16="http://schemas.microsoft.com/office/drawing/2014/main" id="{AD3B5E38-A59C-0A48-9DFD-2D505618BE9E}"/>
                </a:ext>
              </a:extLst>
            </p:cNvPr>
            <p:cNvSpPr/>
            <p:nvPr/>
          </p:nvSpPr>
          <p:spPr>
            <a:xfrm>
              <a:off x="3313329" y="410260"/>
              <a:ext cx="2093779" cy="399525"/>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a:extLst>
                <a:ext uri="{FF2B5EF4-FFF2-40B4-BE49-F238E27FC236}">
                  <a16:creationId xmlns:a16="http://schemas.microsoft.com/office/drawing/2014/main" id="{D5237479-A2BB-2D44-B6DD-06AD948C233D}"/>
                </a:ext>
              </a:extLst>
            </p:cNvPr>
            <p:cNvPicPr>
              <a:picLocks noChangeAspect="1"/>
            </p:cNvPicPr>
            <p:nvPr/>
          </p:nvPicPr>
          <p:blipFill>
            <a:blip r:embed="rId7"/>
            <a:stretch>
              <a:fillRect/>
            </a:stretch>
          </p:blipFill>
          <p:spPr>
            <a:xfrm>
              <a:off x="3247255" y="26700"/>
              <a:ext cx="3228495" cy="369617"/>
            </a:xfrm>
            <a:prstGeom prst="rect">
              <a:avLst/>
            </a:prstGeom>
          </p:spPr>
        </p:pic>
        <p:sp>
          <p:nvSpPr>
            <p:cNvPr id="21" name="Rectangle 20">
              <a:extLst>
                <a:ext uri="{FF2B5EF4-FFF2-40B4-BE49-F238E27FC236}">
                  <a16:creationId xmlns:a16="http://schemas.microsoft.com/office/drawing/2014/main" id="{2168A5DB-70DB-554A-AAE4-BBE70340909B}"/>
                </a:ext>
              </a:extLst>
            </p:cNvPr>
            <p:cNvSpPr/>
            <p:nvPr/>
          </p:nvSpPr>
          <p:spPr>
            <a:xfrm>
              <a:off x="4605008" y="113671"/>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pic>
          <p:nvPicPr>
            <p:cNvPr id="22" name="Picture 21">
              <a:extLst>
                <a:ext uri="{FF2B5EF4-FFF2-40B4-BE49-F238E27FC236}">
                  <a16:creationId xmlns:a16="http://schemas.microsoft.com/office/drawing/2014/main" id="{969507EF-8121-214F-9FA7-C2F968238795}"/>
                </a:ext>
              </a:extLst>
            </p:cNvPr>
            <p:cNvPicPr>
              <a:picLocks noChangeAspect="1"/>
            </p:cNvPicPr>
            <p:nvPr/>
          </p:nvPicPr>
          <p:blipFill>
            <a:blip r:embed="rId7"/>
            <a:stretch>
              <a:fillRect/>
            </a:stretch>
          </p:blipFill>
          <p:spPr>
            <a:xfrm>
              <a:off x="3256116" y="11953"/>
              <a:ext cx="3228495" cy="369617"/>
            </a:xfrm>
            <a:prstGeom prst="rect">
              <a:avLst/>
            </a:prstGeom>
          </p:spPr>
        </p:pic>
        <p:sp>
          <p:nvSpPr>
            <p:cNvPr id="23" name="Rectangle 22">
              <a:extLst>
                <a:ext uri="{FF2B5EF4-FFF2-40B4-BE49-F238E27FC236}">
                  <a16:creationId xmlns:a16="http://schemas.microsoft.com/office/drawing/2014/main" id="{E025E8A4-6354-794B-9825-6111AB97A3D9}"/>
                </a:ext>
              </a:extLst>
            </p:cNvPr>
            <p:cNvSpPr/>
            <p:nvPr/>
          </p:nvSpPr>
          <p:spPr>
            <a:xfrm>
              <a:off x="5582927" y="133814"/>
              <a:ext cx="437637" cy="162558"/>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900" dirty="0">
                  <a:solidFill>
                    <a:srgbClr val="3C8CBD"/>
                  </a:solidFill>
                </a:rPr>
                <a:t>schedule</a:t>
              </a:r>
            </a:p>
          </p:txBody>
        </p:sp>
        <p:sp>
          <p:nvSpPr>
            <p:cNvPr id="24" name="Rectangle 23">
              <a:extLst>
                <a:ext uri="{FF2B5EF4-FFF2-40B4-BE49-F238E27FC236}">
                  <a16:creationId xmlns:a16="http://schemas.microsoft.com/office/drawing/2014/main" id="{2DDA2E2C-A583-8A40-AF4A-1664CECEA1AB}"/>
                </a:ext>
              </a:extLst>
            </p:cNvPr>
            <p:cNvSpPr/>
            <p:nvPr/>
          </p:nvSpPr>
          <p:spPr>
            <a:xfrm>
              <a:off x="3690327" y="52442"/>
              <a:ext cx="775302" cy="287982"/>
            </a:xfrm>
            <a:prstGeom prst="rect">
              <a:avLst/>
            </a:prstGeom>
            <a:solidFill>
              <a:srgbClr val="ECF1F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sz="1600" dirty="0">
                  <a:solidFill>
                    <a:schemeClr val="tx1">
                      <a:lumMod val="85000"/>
                      <a:lumOff val="15000"/>
                    </a:schemeClr>
                  </a:solidFill>
                </a:rPr>
                <a:t>schedule</a:t>
              </a:r>
            </a:p>
          </p:txBody>
        </p:sp>
      </p:grpSp>
      <p:sp>
        <p:nvSpPr>
          <p:cNvPr id="25" name="Rectangle 24">
            <a:extLst>
              <a:ext uri="{FF2B5EF4-FFF2-40B4-BE49-F238E27FC236}">
                <a16:creationId xmlns:a16="http://schemas.microsoft.com/office/drawing/2014/main" id="{082308F9-5D74-604D-921E-766D607FAA26}"/>
              </a:ext>
            </a:extLst>
          </p:cNvPr>
          <p:cNvSpPr/>
          <p:nvPr/>
        </p:nvSpPr>
        <p:spPr>
          <a:xfrm>
            <a:off x="3280079" y="824538"/>
            <a:ext cx="8829114" cy="370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821327E-F519-3F43-A372-7ED7145BF361}"/>
              </a:ext>
            </a:extLst>
          </p:cNvPr>
          <p:cNvSpPr txBox="1"/>
          <p:nvPr/>
        </p:nvSpPr>
        <p:spPr>
          <a:xfrm>
            <a:off x="3345163" y="918777"/>
            <a:ext cx="981805" cy="261610"/>
          </a:xfrm>
          <a:prstGeom prst="rect">
            <a:avLst/>
          </a:prstGeom>
          <a:solidFill>
            <a:srgbClr val="FFFFFE"/>
          </a:solidFill>
        </p:spPr>
        <p:txBody>
          <a:bodyPr wrap="square" rtlCol="0">
            <a:spAutoFit/>
          </a:bodyPr>
          <a:lstStyle/>
          <a:p>
            <a:pPr algn="ctr"/>
            <a:r>
              <a:rPr lang="en-US" sz="1100" dirty="0">
                <a:solidFill>
                  <a:schemeClr val="tx1">
                    <a:lumMod val="50000"/>
                    <a:lumOff val="50000"/>
                  </a:schemeClr>
                </a:solidFill>
              </a:rPr>
              <a:t>Settings</a:t>
            </a:r>
          </a:p>
        </p:txBody>
      </p:sp>
      <p:sp>
        <p:nvSpPr>
          <p:cNvPr id="27" name="TextBox 26">
            <a:extLst>
              <a:ext uri="{FF2B5EF4-FFF2-40B4-BE49-F238E27FC236}">
                <a16:creationId xmlns:a16="http://schemas.microsoft.com/office/drawing/2014/main" id="{E4146752-FFCE-0C42-BFB0-C8BE2AE16383}"/>
              </a:ext>
            </a:extLst>
          </p:cNvPr>
          <p:cNvSpPr txBox="1"/>
          <p:nvPr/>
        </p:nvSpPr>
        <p:spPr>
          <a:xfrm>
            <a:off x="4317161" y="918777"/>
            <a:ext cx="2104583" cy="261610"/>
          </a:xfrm>
          <a:prstGeom prst="rect">
            <a:avLst/>
          </a:prstGeom>
          <a:solidFill>
            <a:srgbClr val="00B050"/>
          </a:solidFill>
        </p:spPr>
        <p:txBody>
          <a:bodyPr wrap="square" rtlCol="0">
            <a:spAutoFit/>
          </a:bodyPr>
          <a:lstStyle/>
          <a:p>
            <a:pPr algn="ctr"/>
            <a:r>
              <a:rPr lang="en-US" sz="1100" dirty="0">
                <a:solidFill>
                  <a:schemeClr val="bg1"/>
                </a:solidFill>
              </a:rPr>
              <a:t>Add Products</a:t>
            </a:r>
          </a:p>
        </p:txBody>
      </p:sp>
      <p:sp>
        <p:nvSpPr>
          <p:cNvPr id="30" name="TextBox 29">
            <a:extLst>
              <a:ext uri="{FF2B5EF4-FFF2-40B4-BE49-F238E27FC236}">
                <a16:creationId xmlns:a16="http://schemas.microsoft.com/office/drawing/2014/main" id="{DA12E5B3-F4DA-1F47-9374-B46A044350B3}"/>
              </a:ext>
            </a:extLst>
          </p:cNvPr>
          <p:cNvSpPr txBox="1"/>
          <p:nvPr/>
        </p:nvSpPr>
        <p:spPr>
          <a:xfrm>
            <a:off x="0" y="835927"/>
            <a:ext cx="3206651" cy="2308324"/>
          </a:xfrm>
          <a:prstGeom prst="rect">
            <a:avLst/>
          </a:prstGeom>
          <a:noFill/>
        </p:spPr>
        <p:txBody>
          <a:bodyPr wrap="square" rtlCol="0">
            <a:spAutoFit/>
          </a:bodyPr>
          <a:lstStyle/>
          <a:p>
            <a:r>
              <a:rPr lang="en-US" sz="1600" dirty="0"/>
              <a:t>“Add a new product” page has search options based on the admin type. Only main admin can see all options. The vendors can see “Product Name”, “Categories”, ”Manufacturer”, ”Product Type”, “Published” “SKU”, “Visible Individually Only”, related “Stores” and “Warehouses”.</a:t>
            </a:r>
          </a:p>
        </p:txBody>
      </p:sp>
      <p:cxnSp>
        <p:nvCxnSpPr>
          <p:cNvPr id="31" name="Straight Arrow Connector 30">
            <a:extLst>
              <a:ext uri="{FF2B5EF4-FFF2-40B4-BE49-F238E27FC236}">
                <a16:creationId xmlns:a16="http://schemas.microsoft.com/office/drawing/2014/main" id="{7018EDD0-607A-6047-8F80-5A3A4FC48819}"/>
              </a:ext>
            </a:extLst>
          </p:cNvPr>
          <p:cNvCxnSpPr>
            <a:cxnSpLocks/>
          </p:cNvCxnSpPr>
          <p:nvPr/>
        </p:nvCxnSpPr>
        <p:spPr>
          <a:xfrm>
            <a:off x="6066138" y="6497782"/>
            <a:ext cx="0" cy="2308945"/>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01859D6-1551-D24C-9D30-03E56530B4A9}"/>
              </a:ext>
            </a:extLst>
          </p:cNvPr>
          <p:cNvCxnSpPr>
            <a:cxnSpLocks/>
          </p:cNvCxnSpPr>
          <p:nvPr/>
        </p:nvCxnSpPr>
        <p:spPr>
          <a:xfrm>
            <a:off x="8710468" y="6497782"/>
            <a:ext cx="0" cy="2308945"/>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B13BCABF-58D8-474A-985E-10640A617CD8}"/>
              </a:ext>
            </a:extLst>
          </p:cNvPr>
          <p:cNvSpPr txBox="1"/>
          <p:nvPr/>
        </p:nvSpPr>
        <p:spPr>
          <a:xfrm>
            <a:off x="6583846" y="651163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38" name="TextBox 37">
            <a:extLst>
              <a:ext uri="{FF2B5EF4-FFF2-40B4-BE49-F238E27FC236}">
                <a16:creationId xmlns:a16="http://schemas.microsoft.com/office/drawing/2014/main" id="{EB339855-571C-8F44-9E18-69533DB77D8C}"/>
              </a:ext>
            </a:extLst>
          </p:cNvPr>
          <p:cNvSpPr txBox="1"/>
          <p:nvPr/>
        </p:nvSpPr>
        <p:spPr>
          <a:xfrm>
            <a:off x="8905072" y="6511637"/>
            <a:ext cx="1739325" cy="261610"/>
          </a:xfrm>
          <a:prstGeom prst="rect">
            <a:avLst/>
          </a:prstGeom>
          <a:solidFill>
            <a:srgbClr val="F4F4F4"/>
          </a:solidFill>
          <a:ln>
            <a:noFill/>
          </a:ln>
        </p:spPr>
        <p:txBody>
          <a:bodyPr wrap="square" rtlCol="0">
            <a:spAutoFit/>
          </a:bodyPr>
          <a:lstStyle/>
          <a:p>
            <a:pPr algn="ctr"/>
            <a:r>
              <a:rPr lang="en-US" sz="1100" b="1" dirty="0"/>
              <a:t>Warehouse</a:t>
            </a:r>
          </a:p>
        </p:txBody>
      </p:sp>
      <p:sp>
        <p:nvSpPr>
          <p:cNvPr id="40" name="TextBox 39">
            <a:extLst>
              <a:ext uri="{FF2B5EF4-FFF2-40B4-BE49-F238E27FC236}">
                <a16:creationId xmlns:a16="http://schemas.microsoft.com/office/drawing/2014/main" id="{0BB34565-58E5-8948-B264-391DC7DD792C}"/>
              </a:ext>
            </a:extLst>
          </p:cNvPr>
          <p:cNvSpPr txBox="1"/>
          <p:nvPr/>
        </p:nvSpPr>
        <p:spPr>
          <a:xfrm>
            <a:off x="6426573" y="6858000"/>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1" name="TextBox 40">
            <a:extLst>
              <a:ext uri="{FF2B5EF4-FFF2-40B4-BE49-F238E27FC236}">
                <a16:creationId xmlns:a16="http://schemas.microsoft.com/office/drawing/2014/main" id="{1BA6EE7E-0D3E-084F-87F6-A5C65912B07F}"/>
              </a:ext>
            </a:extLst>
          </p:cNvPr>
          <p:cNvSpPr txBox="1"/>
          <p:nvPr/>
        </p:nvSpPr>
        <p:spPr>
          <a:xfrm>
            <a:off x="6426573" y="7426255"/>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2" name="TextBox 41">
            <a:extLst>
              <a:ext uri="{FF2B5EF4-FFF2-40B4-BE49-F238E27FC236}">
                <a16:creationId xmlns:a16="http://schemas.microsoft.com/office/drawing/2014/main" id="{017CB7F2-F5D6-784B-B7D7-D5CD749A14F8}"/>
              </a:ext>
            </a:extLst>
          </p:cNvPr>
          <p:cNvSpPr txBox="1"/>
          <p:nvPr/>
        </p:nvSpPr>
        <p:spPr>
          <a:xfrm>
            <a:off x="6426573" y="7994510"/>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3" name="TextBox 42">
            <a:extLst>
              <a:ext uri="{FF2B5EF4-FFF2-40B4-BE49-F238E27FC236}">
                <a16:creationId xmlns:a16="http://schemas.microsoft.com/office/drawing/2014/main" id="{00655605-5B34-6941-B715-B0FFB98F56B9}"/>
              </a:ext>
            </a:extLst>
          </p:cNvPr>
          <p:cNvSpPr txBox="1"/>
          <p:nvPr/>
        </p:nvSpPr>
        <p:spPr>
          <a:xfrm>
            <a:off x="6426573" y="8562765"/>
            <a:ext cx="2104583" cy="261610"/>
          </a:xfrm>
          <a:prstGeom prst="rect">
            <a:avLst/>
          </a:prstGeom>
          <a:solidFill>
            <a:srgbClr val="FFFFFE"/>
          </a:solidFill>
          <a:ln>
            <a:noFill/>
          </a:ln>
        </p:spPr>
        <p:txBody>
          <a:bodyPr wrap="square" rtlCol="0">
            <a:spAutoFit/>
          </a:bodyPr>
          <a:lstStyle/>
          <a:p>
            <a:pPr algn="ctr"/>
            <a:r>
              <a:rPr lang="en-US" sz="1100" b="1" dirty="0"/>
              <a:t>sdaf342sd23</a:t>
            </a:r>
          </a:p>
        </p:txBody>
      </p:sp>
      <p:sp>
        <p:nvSpPr>
          <p:cNvPr id="44" name="TextBox 43">
            <a:extLst>
              <a:ext uri="{FF2B5EF4-FFF2-40B4-BE49-F238E27FC236}">
                <a16:creationId xmlns:a16="http://schemas.microsoft.com/office/drawing/2014/main" id="{F3304F4D-5982-DF46-857F-174A02815DD9}"/>
              </a:ext>
            </a:extLst>
          </p:cNvPr>
          <p:cNvSpPr txBox="1"/>
          <p:nvPr/>
        </p:nvSpPr>
        <p:spPr>
          <a:xfrm>
            <a:off x="8788201" y="6852580"/>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7" name="TextBox 46">
            <a:extLst>
              <a:ext uri="{FF2B5EF4-FFF2-40B4-BE49-F238E27FC236}">
                <a16:creationId xmlns:a16="http://schemas.microsoft.com/office/drawing/2014/main" id="{C1F1B280-3019-6843-BCA4-952DF6FC9483}"/>
              </a:ext>
            </a:extLst>
          </p:cNvPr>
          <p:cNvSpPr txBox="1"/>
          <p:nvPr/>
        </p:nvSpPr>
        <p:spPr>
          <a:xfrm>
            <a:off x="8788201" y="7420835"/>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8" name="TextBox 47">
            <a:extLst>
              <a:ext uri="{FF2B5EF4-FFF2-40B4-BE49-F238E27FC236}">
                <a16:creationId xmlns:a16="http://schemas.microsoft.com/office/drawing/2014/main" id="{5942CFD1-DD3C-684C-B958-90A6FC385DED}"/>
              </a:ext>
            </a:extLst>
          </p:cNvPr>
          <p:cNvSpPr txBox="1"/>
          <p:nvPr/>
        </p:nvSpPr>
        <p:spPr>
          <a:xfrm>
            <a:off x="8788201" y="7989090"/>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49" name="TextBox 48">
            <a:extLst>
              <a:ext uri="{FF2B5EF4-FFF2-40B4-BE49-F238E27FC236}">
                <a16:creationId xmlns:a16="http://schemas.microsoft.com/office/drawing/2014/main" id="{66522599-0A8F-8C40-B73F-BFD8D8BA3B59}"/>
              </a:ext>
            </a:extLst>
          </p:cNvPr>
          <p:cNvSpPr txBox="1"/>
          <p:nvPr/>
        </p:nvSpPr>
        <p:spPr>
          <a:xfrm>
            <a:off x="8788201" y="8557345"/>
            <a:ext cx="2104583" cy="261610"/>
          </a:xfrm>
          <a:prstGeom prst="rect">
            <a:avLst/>
          </a:prstGeom>
          <a:solidFill>
            <a:srgbClr val="FFFFFE"/>
          </a:solidFill>
          <a:ln>
            <a:noFill/>
          </a:ln>
        </p:spPr>
        <p:txBody>
          <a:bodyPr wrap="square" rtlCol="0">
            <a:spAutoFit/>
          </a:bodyPr>
          <a:lstStyle/>
          <a:p>
            <a:pPr algn="ctr"/>
            <a:r>
              <a:rPr lang="en-US" sz="1100" b="1" dirty="0"/>
              <a:t>warehouse1</a:t>
            </a:r>
          </a:p>
        </p:txBody>
      </p:sp>
      <p:sp>
        <p:nvSpPr>
          <p:cNvPr id="50" name="TextBox 49">
            <a:extLst>
              <a:ext uri="{FF2B5EF4-FFF2-40B4-BE49-F238E27FC236}">
                <a16:creationId xmlns:a16="http://schemas.microsoft.com/office/drawing/2014/main" id="{C85A838B-F9D2-0448-B055-E0612501D1B2}"/>
              </a:ext>
            </a:extLst>
          </p:cNvPr>
          <p:cNvSpPr txBox="1"/>
          <p:nvPr/>
        </p:nvSpPr>
        <p:spPr>
          <a:xfrm>
            <a:off x="6426573" y="7149167"/>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1" name="TextBox 50">
            <a:extLst>
              <a:ext uri="{FF2B5EF4-FFF2-40B4-BE49-F238E27FC236}">
                <a16:creationId xmlns:a16="http://schemas.microsoft.com/office/drawing/2014/main" id="{F649F952-3807-0740-B068-506D3035B177}"/>
              </a:ext>
            </a:extLst>
          </p:cNvPr>
          <p:cNvSpPr txBox="1"/>
          <p:nvPr/>
        </p:nvSpPr>
        <p:spPr>
          <a:xfrm>
            <a:off x="6426573" y="7717422"/>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2" name="TextBox 51">
            <a:extLst>
              <a:ext uri="{FF2B5EF4-FFF2-40B4-BE49-F238E27FC236}">
                <a16:creationId xmlns:a16="http://schemas.microsoft.com/office/drawing/2014/main" id="{3B5B11AA-9F2F-EE45-88BE-0943CCC428D4}"/>
              </a:ext>
            </a:extLst>
          </p:cNvPr>
          <p:cNvSpPr txBox="1"/>
          <p:nvPr/>
        </p:nvSpPr>
        <p:spPr>
          <a:xfrm>
            <a:off x="6426573" y="8285677"/>
            <a:ext cx="2104583" cy="261610"/>
          </a:xfrm>
          <a:prstGeom prst="rect">
            <a:avLst/>
          </a:prstGeom>
          <a:solidFill>
            <a:srgbClr val="FDFBFB"/>
          </a:solidFill>
          <a:ln>
            <a:noFill/>
          </a:ln>
        </p:spPr>
        <p:txBody>
          <a:bodyPr wrap="square" rtlCol="0">
            <a:spAutoFit/>
          </a:bodyPr>
          <a:lstStyle/>
          <a:p>
            <a:pPr algn="ctr"/>
            <a:r>
              <a:rPr lang="en-US" sz="1100" b="1" dirty="0"/>
              <a:t>sdaf342sd23</a:t>
            </a:r>
          </a:p>
        </p:txBody>
      </p:sp>
      <p:sp>
        <p:nvSpPr>
          <p:cNvPr id="53" name="TextBox 52">
            <a:extLst>
              <a:ext uri="{FF2B5EF4-FFF2-40B4-BE49-F238E27FC236}">
                <a16:creationId xmlns:a16="http://schemas.microsoft.com/office/drawing/2014/main" id="{36C0DE8F-E9F4-7A4B-9861-3F85FA7D0700}"/>
              </a:ext>
            </a:extLst>
          </p:cNvPr>
          <p:cNvSpPr txBox="1"/>
          <p:nvPr/>
        </p:nvSpPr>
        <p:spPr>
          <a:xfrm>
            <a:off x="8788201" y="7126808"/>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4" name="TextBox 53">
            <a:extLst>
              <a:ext uri="{FF2B5EF4-FFF2-40B4-BE49-F238E27FC236}">
                <a16:creationId xmlns:a16="http://schemas.microsoft.com/office/drawing/2014/main" id="{E62C6417-FE23-1743-AB18-824E5901B00D}"/>
              </a:ext>
            </a:extLst>
          </p:cNvPr>
          <p:cNvSpPr txBox="1"/>
          <p:nvPr/>
        </p:nvSpPr>
        <p:spPr>
          <a:xfrm>
            <a:off x="8788201" y="7695063"/>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5" name="TextBox 54">
            <a:extLst>
              <a:ext uri="{FF2B5EF4-FFF2-40B4-BE49-F238E27FC236}">
                <a16:creationId xmlns:a16="http://schemas.microsoft.com/office/drawing/2014/main" id="{2D521080-7FCD-134D-9EF9-AFEB62EB7F10}"/>
              </a:ext>
            </a:extLst>
          </p:cNvPr>
          <p:cNvSpPr txBox="1"/>
          <p:nvPr/>
        </p:nvSpPr>
        <p:spPr>
          <a:xfrm>
            <a:off x="8788201" y="8263318"/>
            <a:ext cx="2104583" cy="261610"/>
          </a:xfrm>
          <a:prstGeom prst="rect">
            <a:avLst/>
          </a:prstGeom>
          <a:solidFill>
            <a:srgbClr val="FDFBFB"/>
          </a:solidFill>
          <a:ln>
            <a:noFill/>
          </a:ln>
        </p:spPr>
        <p:txBody>
          <a:bodyPr wrap="square" rtlCol="0">
            <a:spAutoFit/>
          </a:bodyPr>
          <a:lstStyle/>
          <a:p>
            <a:pPr algn="ctr"/>
            <a:r>
              <a:rPr lang="en-US" sz="1100" b="1" dirty="0"/>
              <a:t>warehouse1</a:t>
            </a:r>
          </a:p>
        </p:txBody>
      </p:sp>
      <p:sp>
        <p:nvSpPr>
          <p:cNvPr id="56" name="TextBox 55">
            <a:extLst>
              <a:ext uri="{FF2B5EF4-FFF2-40B4-BE49-F238E27FC236}">
                <a16:creationId xmlns:a16="http://schemas.microsoft.com/office/drawing/2014/main" id="{B206354F-07DF-B64B-8227-37FF2901994C}"/>
              </a:ext>
            </a:extLst>
          </p:cNvPr>
          <p:cNvSpPr txBox="1"/>
          <p:nvPr/>
        </p:nvSpPr>
        <p:spPr>
          <a:xfrm>
            <a:off x="3247255" y="22578"/>
            <a:ext cx="2141933" cy="307777"/>
          </a:xfrm>
          <a:prstGeom prst="rect">
            <a:avLst/>
          </a:prstGeom>
          <a:solidFill>
            <a:srgbClr val="EDF0F7"/>
          </a:solidFill>
        </p:spPr>
        <p:txBody>
          <a:bodyPr wrap="none" rtlCol="0">
            <a:spAutoFit/>
          </a:bodyPr>
          <a:lstStyle/>
          <a:p>
            <a:r>
              <a:rPr lang="en-US" sz="1400" dirty="0"/>
              <a:t>Add new Product Schedule</a:t>
            </a:r>
          </a:p>
        </p:txBody>
      </p:sp>
      <p:pic>
        <p:nvPicPr>
          <p:cNvPr id="58" name="Picture 57">
            <a:extLst>
              <a:ext uri="{FF2B5EF4-FFF2-40B4-BE49-F238E27FC236}">
                <a16:creationId xmlns:a16="http://schemas.microsoft.com/office/drawing/2014/main" id="{A4F34B26-5B0F-EA48-A1BA-E29C11B6171F}"/>
              </a:ext>
            </a:extLst>
          </p:cNvPr>
          <p:cNvPicPr>
            <a:picLocks noChangeAspect="1"/>
          </p:cNvPicPr>
          <p:nvPr/>
        </p:nvPicPr>
        <p:blipFill>
          <a:blip r:embed="rId8"/>
          <a:stretch>
            <a:fillRect/>
          </a:stretch>
        </p:blipFill>
        <p:spPr>
          <a:xfrm>
            <a:off x="5393646" y="46857"/>
            <a:ext cx="1333500" cy="279400"/>
          </a:xfrm>
          <a:prstGeom prst="rect">
            <a:avLst/>
          </a:prstGeom>
        </p:spPr>
      </p:pic>
      <p:sp>
        <p:nvSpPr>
          <p:cNvPr id="59" name="TextBox 58">
            <a:extLst>
              <a:ext uri="{FF2B5EF4-FFF2-40B4-BE49-F238E27FC236}">
                <a16:creationId xmlns:a16="http://schemas.microsoft.com/office/drawing/2014/main" id="{F3A8B1A1-74D5-634C-B126-1C534EC8DCC9}"/>
              </a:ext>
            </a:extLst>
          </p:cNvPr>
          <p:cNvSpPr txBox="1"/>
          <p:nvPr/>
        </p:nvSpPr>
        <p:spPr>
          <a:xfrm>
            <a:off x="4605008" y="1411647"/>
            <a:ext cx="1581205" cy="261610"/>
          </a:xfrm>
          <a:prstGeom prst="rect">
            <a:avLst/>
          </a:prstGeom>
          <a:solidFill>
            <a:srgbClr val="F4F4F4"/>
          </a:solidFill>
          <a:ln>
            <a:noFill/>
          </a:ln>
        </p:spPr>
        <p:txBody>
          <a:bodyPr wrap="square" rtlCol="0">
            <a:spAutoFit/>
          </a:bodyPr>
          <a:lstStyle/>
          <a:p>
            <a:pPr algn="ctr"/>
            <a:r>
              <a:rPr lang="en-US" sz="1100" b="1" dirty="0"/>
              <a:t>SKU</a:t>
            </a:r>
          </a:p>
        </p:txBody>
      </p:sp>
      <p:sp>
        <p:nvSpPr>
          <p:cNvPr id="60" name="TextBox 59">
            <a:extLst>
              <a:ext uri="{FF2B5EF4-FFF2-40B4-BE49-F238E27FC236}">
                <a16:creationId xmlns:a16="http://schemas.microsoft.com/office/drawing/2014/main" id="{9B877ACE-F75E-1349-91EE-A0FE784998E7}"/>
              </a:ext>
            </a:extLst>
          </p:cNvPr>
          <p:cNvSpPr txBox="1"/>
          <p:nvPr/>
        </p:nvSpPr>
        <p:spPr>
          <a:xfrm>
            <a:off x="7304994" y="1411647"/>
            <a:ext cx="981805" cy="261610"/>
          </a:xfrm>
          <a:prstGeom prst="rect">
            <a:avLst/>
          </a:prstGeom>
          <a:solidFill>
            <a:srgbClr val="F4F4F4"/>
          </a:solidFill>
          <a:ln>
            <a:noFill/>
          </a:ln>
        </p:spPr>
        <p:txBody>
          <a:bodyPr wrap="square" rtlCol="0">
            <a:spAutoFit/>
          </a:bodyPr>
          <a:lstStyle/>
          <a:p>
            <a:pPr algn="ctr"/>
            <a:r>
              <a:rPr lang="en-US" sz="1100" b="1" dirty="0"/>
              <a:t>Warehouse</a:t>
            </a:r>
          </a:p>
        </p:txBody>
      </p:sp>
      <p:cxnSp>
        <p:nvCxnSpPr>
          <p:cNvPr id="61" name="Straight Arrow Connector 60">
            <a:extLst>
              <a:ext uri="{FF2B5EF4-FFF2-40B4-BE49-F238E27FC236}">
                <a16:creationId xmlns:a16="http://schemas.microsoft.com/office/drawing/2014/main" id="{2BEAAAB9-FCA1-6340-A64D-1FEAAEA7DE3B}"/>
              </a:ext>
            </a:extLst>
          </p:cNvPr>
          <p:cNvCxnSpPr>
            <a:cxnSpLocks/>
          </p:cNvCxnSpPr>
          <p:nvPr/>
        </p:nvCxnSpPr>
        <p:spPr>
          <a:xfrm>
            <a:off x="5042645" y="1388201"/>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0C412636-0608-A44F-8195-C44DB1C42A1C}"/>
              </a:ext>
            </a:extLst>
          </p:cNvPr>
          <p:cNvCxnSpPr>
            <a:cxnSpLocks/>
          </p:cNvCxnSpPr>
          <p:nvPr/>
        </p:nvCxnSpPr>
        <p:spPr>
          <a:xfrm>
            <a:off x="7023844" y="1376478"/>
            <a:ext cx="0" cy="261610"/>
          </a:xfrm>
          <a:prstGeom prst="straightConnector1">
            <a:avLst/>
          </a:prstGeom>
          <a:ln>
            <a:solidFill>
              <a:schemeClr val="bg1">
                <a:lumMod val="8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01B948B2-7E2F-F841-851F-DF454D6D30C8}"/>
              </a:ext>
            </a:extLst>
          </p:cNvPr>
          <p:cNvSpPr txBox="1"/>
          <p:nvPr/>
        </p:nvSpPr>
        <p:spPr>
          <a:xfrm>
            <a:off x="6483932" y="927133"/>
            <a:ext cx="2104583" cy="261610"/>
          </a:xfrm>
          <a:prstGeom prst="rect">
            <a:avLst/>
          </a:prstGeom>
          <a:noFill/>
        </p:spPr>
        <p:txBody>
          <a:bodyPr wrap="square" rtlCol="0">
            <a:spAutoFit/>
          </a:bodyPr>
          <a:lstStyle/>
          <a:p>
            <a:pPr algn="ctr"/>
            <a:r>
              <a:rPr lang="en-US" sz="1100" dirty="0"/>
              <a:t>Add Categories</a:t>
            </a:r>
          </a:p>
        </p:txBody>
      </p:sp>
      <p:sp>
        <p:nvSpPr>
          <p:cNvPr id="65" name="TextBox 64">
            <a:extLst>
              <a:ext uri="{FF2B5EF4-FFF2-40B4-BE49-F238E27FC236}">
                <a16:creationId xmlns:a16="http://schemas.microsoft.com/office/drawing/2014/main" id="{0CA22966-2898-7D4F-A735-0C31893D65C4}"/>
              </a:ext>
            </a:extLst>
          </p:cNvPr>
          <p:cNvSpPr txBox="1"/>
          <p:nvPr/>
        </p:nvSpPr>
        <p:spPr>
          <a:xfrm>
            <a:off x="8650703" y="927133"/>
            <a:ext cx="2104583" cy="261610"/>
          </a:xfrm>
          <a:prstGeom prst="rect">
            <a:avLst/>
          </a:prstGeom>
          <a:noFill/>
        </p:spPr>
        <p:txBody>
          <a:bodyPr wrap="square" rtlCol="0">
            <a:spAutoFit/>
          </a:bodyPr>
          <a:lstStyle/>
          <a:p>
            <a:pPr algn="ctr"/>
            <a:r>
              <a:rPr lang="en-US" sz="1100" dirty="0"/>
              <a:t>Add Manufacturer</a:t>
            </a:r>
          </a:p>
        </p:txBody>
      </p:sp>
    </p:spTree>
    <p:extLst>
      <p:ext uri="{BB962C8B-B14F-4D97-AF65-F5344CB8AC3E}">
        <p14:creationId xmlns:p14="http://schemas.microsoft.com/office/powerpoint/2010/main" val="9933027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4829</TotalTime>
  <Words>2122</Words>
  <Application>Microsoft Macintosh PowerPoint</Application>
  <PresentationFormat>Custom</PresentationFormat>
  <Paragraphs>600</Paragraphs>
  <Slides>21</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Product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Customer Schedule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Qasim Ali</dc:creator>
  <cp:lastModifiedBy>Qasim Ali</cp:lastModifiedBy>
  <cp:revision>143</cp:revision>
  <cp:lastPrinted>2020-08-09T01:50:00Z</cp:lastPrinted>
  <dcterms:created xsi:type="dcterms:W3CDTF">2020-07-12T21:59:22Z</dcterms:created>
  <dcterms:modified xsi:type="dcterms:W3CDTF">2021-02-26T19:07:05Z</dcterms:modified>
</cp:coreProperties>
</file>