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0"/>
  </p:notesMasterIdLst>
  <p:handoutMasterIdLst>
    <p:handoutMasterId r:id="rId21"/>
  </p:handoutMasterIdLst>
  <p:sldIdLst>
    <p:sldId id="256" r:id="rId5"/>
    <p:sldId id="257" r:id="rId6"/>
    <p:sldId id="266" r:id="rId7"/>
    <p:sldId id="271" r:id="rId8"/>
    <p:sldId id="279" r:id="rId9"/>
    <p:sldId id="280" r:id="rId10"/>
    <p:sldId id="281" r:id="rId11"/>
    <p:sldId id="287" r:id="rId12"/>
    <p:sldId id="282" r:id="rId13"/>
    <p:sldId id="285" r:id="rId14"/>
    <p:sldId id="288" r:id="rId15"/>
    <p:sldId id="294" r:id="rId16"/>
    <p:sldId id="292" r:id="rId17"/>
    <p:sldId id="295" r:id="rId18"/>
    <p:sldId id="30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1678"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5/24/2024</a:t>
            </a:fld>
            <a:endParaRPr lang="en-US" dirty="0"/>
          </a:p>
        </p:txBody>
      </p:sp>
      <p:sp>
        <p:nvSpPr>
          <p:cNvPr id="4" name="Footer Placeholder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5/24/2024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a:t>
            </a:fld>
            <a:endParaRPr lang="en-US" dirty="0"/>
          </a:p>
        </p:txBody>
      </p:sp>
    </p:spTree>
    <p:extLst>
      <p:ext uri="{BB962C8B-B14F-4D97-AF65-F5344CB8AC3E}">
        <p14:creationId xmlns:p14="http://schemas.microsoft.com/office/powerpoint/2010/main" val="3144734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11</a:t>
            </a:fld>
            <a:endParaRPr lang="en-US" dirty="0"/>
          </a:p>
        </p:txBody>
      </p:sp>
    </p:spTree>
    <p:extLst>
      <p:ext uri="{BB962C8B-B14F-4D97-AF65-F5344CB8AC3E}">
        <p14:creationId xmlns:p14="http://schemas.microsoft.com/office/powerpoint/2010/main" val="4024522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12</a:t>
            </a:fld>
            <a:endParaRPr lang="en-US" dirty="0"/>
          </a:p>
        </p:txBody>
      </p:sp>
    </p:spTree>
    <p:extLst>
      <p:ext uri="{BB962C8B-B14F-4D97-AF65-F5344CB8AC3E}">
        <p14:creationId xmlns:p14="http://schemas.microsoft.com/office/powerpoint/2010/main" val="16558339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13</a:t>
            </a:fld>
            <a:endParaRPr lang="en-US" dirty="0"/>
          </a:p>
        </p:txBody>
      </p:sp>
    </p:spTree>
    <p:extLst>
      <p:ext uri="{BB962C8B-B14F-4D97-AF65-F5344CB8AC3E}">
        <p14:creationId xmlns:p14="http://schemas.microsoft.com/office/powerpoint/2010/main" val="2311398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14</a:t>
            </a:fld>
            <a:endParaRPr lang="en-US" dirty="0"/>
          </a:p>
        </p:txBody>
      </p:sp>
    </p:spTree>
    <p:extLst>
      <p:ext uri="{BB962C8B-B14F-4D97-AF65-F5344CB8AC3E}">
        <p14:creationId xmlns:p14="http://schemas.microsoft.com/office/powerpoint/2010/main" val="1831784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15</a:t>
            </a:fld>
            <a:endParaRPr lang="en-US" dirty="0"/>
          </a:p>
        </p:txBody>
      </p:sp>
    </p:spTree>
    <p:extLst>
      <p:ext uri="{BB962C8B-B14F-4D97-AF65-F5344CB8AC3E}">
        <p14:creationId xmlns:p14="http://schemas.microsoft.com/office/powerpoint/2010/main" val="4064211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a:t>
            </a:fld>
            <a:endParaRPr lang="en-US" dirty="0"/>
          </a:p>
        </p:txBody>
      </p:sp>
    </p:spTree>
    <p:extLst>
      <p:ext uri="{BB962C8B-B14F-4D97-AF65-F5344CB8AC3E}">
        <p14:creationId xmlns:p14="http://schemas.microsoft.com/office/powerpoint/2010/main" val="352591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4</a:t>
            </a:fld>
            <a:endParaRPr lang="en-US" dirty="0"/>
          </a:p>
        </p:txBody>
      </p:sp>
    </p:spTree>
    <p:extLst>
      <p:ext uri="{BB962C8B-B14F-4D97-AF65-F5344CB8AC3E}">
        <p14:creationId xmlns:p14="http://schemas.microsoft.com/office/powerpoint/2010/main" val="749620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5</a:t>
            </a:fld>
            <a:endParaRPr lang="en-US" dirty="0"/>
          </a:p>
        </p:txBody>
      </p:sp>
    </p:spTree>
    <p:extLst>
      <p:ext uri="{BB962C8B-B14F-4D97-AF65-F5344CB8AC3E}">
        <p14:creationId xmlns:p14="http://schemas.microsoft.com/office/powerpoint/2010/main" val="3787002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6</a:t>
            </a:fld>
            <a:endParaRPr lang="en-US" dirty="0"/>
          </a:p>
        </p:txBody>
      </p:sp>
    </p:spTree>
    <p:extLst>
      <p:ext uri="{BB962C8B-B14F-4D97-AF65-F5344CB8AC3E}">
        <p14:creationId xmlns:p14="http://schemas.microsoft.com/office/powerpoint/2010/main" val="1176375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7</a:t>
            </a:fld>
            <a:endParaRPr lang="en-US" dirty="0"/>
          </a:p>
        </p:txBody>
      </p:sp>
    </p:spTree>
    <p:extLst>
      <p:ext uri="{BB962C8B-B14F-4D97-AF65-F5344CB8AC3E}">
        <p14:creationId xmlns:p14="http://schemas.microsoft.com/office/powerpoint/2010/main" val="2620478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8</a:t>
            </a:fld>
            <a:endParaRPr lang="en-US" dirty="0"/>
          </a:p>
        </p:txBody>
      </p:sp>
    </p:spTree>
    <p:extLst>
      <p:ext uri="{BB962C8B-B14F-4D97-AF65-F5344CB8AC3E}">
        <p14:creationId xmlns:p14="http://schemas.microsoft.com/office/powerpoint/2010/main" val="1928068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9</a:t>
            </a:fld>
            <a:endParaRPr lang="en-US" dirty="0"/>
          </a:p>
        </p:txBody>
      </p:sp>
    </p:spTree>
    <p:extLst>
      <p:ext uri="{BB962C8B-B14F-4D97-AF65-F5344CB8AC3E}">
        <p14:creationId xmlns:p14="http://schemas.microsoft.com/office/powerpoint/2010/main" val="2596789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was important about this learning experience?</a:t>
            </a:r>
          </a:p>
          <a:p>
            <a:r>
              <a:rPr lang="en-US" b="0" i="1" dirty="0">
                <a:latin typeface="Segoe UI" panose="020B0502040204020203" pitchFamily="34" charset="0"/>
                <a:cs typeface="Segoe UI" panose="020B0502040204020203" pitchFamily="34" charset="0"/>
              </a:rPr>
              <a:t>How is it relevant to your course, yourself, or your society or community?</a:t>
            </a:r>
          </a:p>
          <a:p>
            <a:r>
              <a:rPr lang="en-US" b="0" i="1" dirty="0">
                <a:latin typeface="Segoe UI" panose="020B0502040204020203" pitchFamily="34" charset="0"/>
                <a:cs typeface="Segoe UI" panose="020B0502040204020203" pitchFamily="34" charset="0"/>
              </a:rPr>
              <a:t>Why is this significant?</a:t>
            </a:r>
          </a:p>
          <a:p>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10</a:t>
            </a:fld>
            <a:endParaRPr lang="en-US" dirty="0"/>
          </a:p>
        </p:txBody>
      </p:sp>
    </p:spTree>
    <p:extLst>
      <p:ext uri="{BB962C8B-B14F-4D97-AF65-F5344CB8AC3E}">
        <p14:creationId xmlns:p14="http://schemas.microsoft.com/office/powerpoint/2010/main" val="20156924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D826893-9059-400D-A708-615823828BC9}"/>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a:extLst>
                <a:ext uri="{FF2B5EF4-FFF2-40B4-BE49-F238E27FC236}">
                  <a16:creationId xmlns:a16="http://schemas.microsoft.com/office/drawing/2014/main" id="{4BD7AE3B-6321-488C-8378-B441F7AC62C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1" name="Graphic 10" descr="Single gear">
              <a:extLst>
                <a:ext uri="{FF2B5EF4-FFF2-40B4-BE49-F238E27FC236}">
                  <a16:creationId xmlns:a16="http://schemas.microsoft.com/office/drawing/2014/main" id="{52566813-48BF-44A8-9FBD-C9035FDE14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9098912-FEFB-4951-B070-7ED0F1D4555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a:extLst>
                <a:ext uri="{FF2B5EF4-FFF2-40B4-BE49-F238E27FC236}">
                  <a16:creationId xmlns:a16="http://schemas.microsoft.com/office/drawing/2014/main" id="{7187CCFC-946C-4708-98C2-CC97857A51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a:t>Click to edit Master title style</a:t>
            </a:r>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5/24/2024</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a:extLst>
              <a:ext uri="{FF2B5EF4-FFF2-40B4-BE49-F238E27FC236}">
                <a16:creationId xmlns:a16="http://schemas.microsoft.com/office/drawing/2014/main" id="{10A59AF3-34E3-4F2D-B219-533C8164A410}"/>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B98DDA9-3997-4600-985C-44C2CABD0BA3}"/>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88896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C2D2AED-B2EF-46D8-BC7C-81AE25C8078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a:extLst>
                <a:ext uri="{FF2B5EF4-FFF2-40B4-BE49-F238E27FC236}">
                  <a16:creationId xmlns:a16="http://schemas.microsoft.com/office/drawing/2014/main" id="{2F9289FC-9317-4EC5-8064-00D34185019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9" name="Graphic 8" descr="Single gear">
              <a:extLst>
                <a:ext uri="{FF2B5EF4-FFF2-40B4-BE49-F238E27FC236}">
                  <a16:creationId xmlns:a16="http://schemas.microsoft.com/office/drawing/2014/main" id="{09784D29-4AB9-4581-A176-2BC2AD58F8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a:extLst>
                <a:ext uri="{FF2B5EF4-FFF2-40B4-BE49-F238E27FC236}">
                  <a16:creationId xmlns:a16="http://schemas.microsoft.com/office/drawing/2014/main" id="{25EF2775-3EFB-4A64-8FAF-4D8B56AE07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a:extLst>
                <a:ext uri="{FF2B5EF4-FFF2-40B4-BE49-F238E27FC236}">
                  <a16:creationId xmlns:a16="http://schemas.microsoft.com/office/drawing/2014/main" id="{A34C11DA-4074-454D-800C-0FC5FBF1C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5/24/2024</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3540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3" name="Content Placeholder 2"/>
          <p:cNvSpPr>
            <a:spLocks noGrp="1"/>
          </p:cNvSpPr>
          <p:nvPr>
            <p:ph idx="1"/>
          </p:nvPr>
        </p:nvSpPr>
        <p:spPr>
          <a:xfrm>
            <a:off x="6438446" y="2336873"/>
            <a:ext cx="5608336" cy="35993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5/24/2024</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2070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5/24/2024</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a:extLst>
              <a:ext uri="{FF2B5EF4-FFF2-40B4-BE49-F238E27FC236}">
                <a16:creationId xmlns:a16="http://schemas.microsoft.com/office/drawing/2014/main" id="{5E59F855-D2A7-4662-804E-17B59CD1A41D}"/>
              </a:ext>
            </a:extLst>
          </p:cNvPr>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275739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a:t>Click to edit Master title style</a:t>
            </a:r>
          </a:p>
        </p:txBody>
      </p:sp>
      <p:sp>
        <p:nvSpPr>
          <p:cNvPr id="5" name="Date Placeholder 4"/>
          <p:cNvSpPr>
            <a:spLocks noGrp="1"/>
          </p:cNvSpPr>
          <p:nvPr>
            <p:ph type="dt" sz="half" idx="10"/>
          </p:nvPr>
        </p:nvSpPr>
        <p:spPr/>
        <p:txBody>
          <a:bodyPr/>
          <a:lstStyle/>
          <a:p>
            <a:fld id="{616D6166-2B42-4F11-BAA6-8ABAE1BE810C}" type="datetimeFigureOut">
              <a:rPr lang="en-US" noProof="0" smtClean="0"/>
              <a:t>5/24/2024</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a:lstStyle/>
          <a:p>
            <a:r>
              <a:rPr lang="en-US" noProof="0"/>
              <a:t>Click icon to add SmartArt graphic</a:t>
            </a:r>
            <a:endParaRPr lang="en-US" noProof="0" dirty="0"/>
          </a:p>
        </p:txBody>
      </p:sp>
    </p:spTree>
    <p:extLst>
      <p:ext uri="{BB962C8B-B14F-4D97-AF65-F5344CB8AC3E}">
        <p14:creationId xmlns:p14="http://schemas.microsoft.com/office/powerpoint/2010/main" val="3525996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2B243BA-55F2-42F1-B294-0EB708FCD888}"/>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46408269-63CF-4017-AC0D-C35B044D307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7A3695B4-ADE3-45A9-8119-67D5F83A8C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6B8F0030-0551-4558-8533-64D2E4838DB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59607E3E-29E0-44E4-899A-0955FA4D36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D4251FC-462A-4B83-9F84-2358E52E31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5/24/2024</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51400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7FCAB52-C8F0-4659-9B95-C792632631CE}"/>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a:extLst>
                <a:ext uri="{FF2B5EF4-FFF2-40B4-BE49-F238E27FC236}">
                  <a16:creationId xmlns:a16="http://schemas.microsoft.com/office/drawing/2014/main" id="{5E98770F-9E46-4F69-9A76-F671813AF57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0" name="Graphic 19" descr="Single gear">
              <a:extLst>
                <a:ext uri="{FF2B5EF4-FFF2-40B4-BE49-F238E27FC236}">
                  <a16:creationId xmlns:a16="http://schemas.microsoft.com/office/drawing/2014/main" id="{F08BF8CF-C3C2-4767-B88B-DE07E6A628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a:extLst>
                <a:ext uri="{FF2B5EF4-FFF2-40B4-BE49-F238E27FC236}">
                  <a16:creationId xmlns:a16="http://schemas.microsoft.com/office/drawing/2014/main" id="{E63AFEB7-4AAE-448E-8B0B-C2F2287771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a:extLst>
                <a:ext uri="{FF2B5EF4-FFF2-40B4-BE49-F238E27FC236}">
                  <a16:creationId xmlns:a16="http://schemas.microsoft.com/office/drawing/2014/main" id="{E279C731-1AAF-453A-94B0-6CC2920395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5/24/2024</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extLst>
      <p:ext uri="{BB962C8B-B14F-4D97-AF65-F5344CB8AC3E}">
        <p14:creationId xmlns:p14="http://schemas.microsoft.com/office/powerpoint/2010/main" val="333132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CB2BD5A-C0EC-4AC1-BBF1-851D8321B964}"/>
              </a:ext>
            </a:extLst>
          </p:cNvPr>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538A56DB-6938-460F-9BB3-A0A34C234B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E2A1D679-9D00-4DC7-82EC-B6C33270E7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8DFB6E86-77FA-4731-B7FA-5A63254A3E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982D40F0-DDB8-45E0-B9D1-5964842C73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D744A42C-4948-489C-8EB2-12C65C47E9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a:t>Click to edit Master title style</a:t>
            </a:r>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5/24/2024</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568936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BFC60FB4-27C2-4896-9B64-2DFE33815CE2}"/>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a:extLst>
                <a:ext uri="{FF2B5EF4-FFF2-40B4-BE49-F238E27FC236}">
                  <a16:creationId xmlns:a16="http://schemas.microsoft.com/office/drawing/2014/main" id="{EE89D477-BED5-4149-965A-0C122D97A01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5" name="Graphic 24" descr="Single gear">
              <a:extLst>
                <a:ext uri="{FF2B5EF4-FFF2-40B4-BE49-F238E27FC236}">
                  <a16:creationId xmlns:a16="http://schemas.microsoft.com/office/drawing/2014/main" id="{5CCE09A4-D09F-43A2-8459-2E9D3E9602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a:extLst>
                <a:ext uri="{FF2B5EF4-FFF2-40B4-BE49-F238E27FC236}">
                  <a16:creationId xmlns:a16="http://schemas.microsoft.com/office/drawing/2014/main" id="{9A46A1B3-2A0B-4FFE-AE15-A11187E434D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a:extLst>
                <a:ext uri="{FF2B5EF4-FFF2-40B4-BE49-F238E27FC236}">
                  <a16:creationId xmlns:a16="http://schemas.microsoft.com/office/drawing/2014/main" id="{D4F4A02A-94BC-4984-A372-3B77FC854C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5/24/2024</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52837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20" name="Graphic 19" descr="Single gear">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5/24/2024</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a16="http://schemas.microsoft.com/office/drawing/2014/main" id="{BBA20603-8433-4B38-976F-F18CF78D6BF9}"/>
              </a:ext>
            </a:extLst>
          </p:cNvPr>
          <p:cNvSpPr>
            <a:spLocks noGrp="1"/>
          </p:cNvSpPr>
          <p:nvPr>
            <p:ph type="title"/>
          </p:nvPr>
        </p:nvSpPr>
        <p:spPr>
          <a:xfrm>
            <a:off x="2106132" y="735087"/>
            <a:ext cx="3060802" cy="1080938"/>
          </a:xfrm>
        </p:spPr>
        <p:txBody>
          <a:bodyPr anchor="ctr" anchorCtr="0"/>
          <a:lstStyle>
            <a:lvl1pPr algn="ctr">
              <a:defRPr/>
            </a:lvl1pPr>
          </a:lstStyle>
          <a:p>
            <a:r>
              <a:rPr lang="en-US" noProof="0"/>
              <a:t>Click to edit Master title style</a:t>
            </a:r>
          </a:p>
        </p:txBody>
      </p:sp>
      <p:sp>
        <p:nvSpPr>
          <p:cNvPr id="53" name="Text Placeholder 52">
            <a:extLst>
              <a:ext uri="{FF2B5EF4-FFF2-40B4-BE49-F238E27FC236}">
                <a16:creationId xmlns:a16="http://schemas.microsoft.com/office/drawing/2014/main" id="{EF340F6C-3335-49B0-AE89-7103CA6A7F5E}"/>
              </a:ext>
            </a:extLst>
          </p:cNvPr>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a:t>Edit Master text styles</a:t>
            </a:r>
          </a:p>
        </p:txBody>
      </p:sp>
      <p:sp>
        <p:nvSpPr>
          <p:cNvPr id="55" name="Text Placeholder 54">
            <a:extLst>
              <a:ext uri="{FF2B5EF4-FFF2-40B4-BE49-F238E27FC236}">
                <a16:creationId xmlns:a16="http://schemas.microsoft.com/office/drawing/2014/main" id="{1F0AD31D-2FFB-40A9-96C2-F4EE3869BC54}"/>
              </a:ext>
            </a:extLst>
          </p:cNvPr>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a:t>Edit Master text styles</a:t>
            </a:r>
          </a:p>
        </p:txBody>
      </p:sp>
      <p:sp>
        <p:nvSpPr>
          <p:cNvPr id="57" name="Content Placeholder 56">
            <a:extLst>
              <a:ext uri="{FF2B5EF4-FFF2-40B4-BE49-F238E27FC236}">
                <a16:creationId xmlns:a16="http://schemas.microsoft.com/office/drawing/2014/main" id="{52B689E9-5B4C-4CC0-AAA4-847EB66C3302}"/>
              </a:ext>
            </a:extLst>
          </p:cNvPr>
          <p:cNvSpPr>
            <a:spLocks noGrp="1"/>
          </p:cNvSpPr>
          <p:nvPr>
            <p:ph sz="quarter" idx="20"/>
          </p:nvPr>
        </p:nvSpPr>
        <p:spPr>
          <a:xfrm>
            <a:off x="2106131" y="2116138"/>
            <a:ext cx="3060802" cy="371316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 name="Content Placeholder 56">
            <a:extLst>
              <a:ext uri="{FF2B5EF4-FFF2-40B4-BE49-F238E27FC236}">
                <a16:creationId xmlns:a16="http://schemas.microsoft.com/office/drawing/2014/main" id="{1D5202CC-08D0-4157-9CB3-AA1EF4A2C855}"/>
              </a:ext>
            </a:extLst>
          </p:cNvPr>
          <p:cNvSpPr>
            <a:spLocks noGrp="1"/>
          </p:cNvSpPr>
          <p:nvPr>
            <p:ph sz="quarter" idx="21"/>
          </p:nvPr>
        </p:nvSpPr>
        <p:spPr>
          <a:xfrm>
            <a:off x="5384611" y="2103211"/>
            <a:ext cx="3060802" cy="371316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9" name="Content Placeholder 56">
            <a:extLst>
              <a:ext uri="{FF2B5EF4-FFF2-40B4-BE49-F238E27FC236}">
                <a16:creationId xmlns:a16="http://schemas.microsoft.com/office/drawing/2014/main" id="{7BE8E782-50B7-4C4E-BEA5-DDA27E0F6817}"/>
              </a:ext>
            </a:extLst>
          </p:cNvPr>
          <p:cNvSpPr>
            <a:spLocks noGrp="1"/>
          </p:cNvSpPr>
          <p:nvPr>
            <p:ph sz="quarter" idx="22"/>
          </p:nvPr>
        </p:nvSpPr>
        <p:spPr>
          <a:xfrm>
            <a:off x="8659892" y="2097613"/>
            <a:ext cx="3060802" cy="371316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25301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2C074DF2-6D4F-4B58-A82E-6322DB69A6CC}"/>
              </a:ext>
            </a:extLst>
          </p:cNvPr>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a:extLst>
                <a:ext uri="{FF2B5EF4-FFF2-40B4-BE49-F238E27FC236}">
                  <a16:creationId xmlns:a16="http://schemas.microsoft.com/office/drawing/2014/main" id="{B9A8CB2C-0A50-43EC-A2C7-F536FF84DE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31" name="Graphic 30" descr="Single gear">
              <a:extLst>
                <a:ext uri="{FF2B5EF4-FFF2-40B4-BE49-F238E27FC236}">
                  <a16:creationId xmlns:a16="http://schemas.microsoft.com/office/drawing/2014/main" id="{71F3D36D-2C1A-4D06-A27F-6A64AA11889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a:extLst>
                <a:ext uri="{FF2B5EF4-FFF2-40B4-BE49-F238E27FC236}">
                  <a16:creationId xmlns:a16="http://schemas.microsoft.com/office/drawing/2014/main" id="{61F0F601-D5AC-45C0-92B6-2376085B0D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a:extLst>
                <a:ext uri="{FF2B5EF4-FFF2-40B4-BE49-F238E27FC236}">
                  <a16:creationId xmlns:a16="http://schemas.microsoft.com/office/drawing/2014/main" id="{DE792A6A-B423-4979-BD59-4CD4A74069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5/24/2024</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02556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E106B9E-EBA8-4369-8705-FDBBA60DC72E}"/>
              </a:ext>
            </a:extLst>
          </p:cNvPr>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1" name="Group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4" name="Date Placeholder 3"/>
          <p:cNvSpPr>
            <a:spLocks noGrp="1"/>
          </p:cNvSpPr>
          <p:nvPr>
            <p:ph type="dt" sz="half" idx="10"/>
          </p:nvPr>
        </p:nvSpPr>
        <p:spPr/>
        <p:txBody>
          <a:bodyPr/>
          <a:lstStyle/>
          <a:p>
            <a:fld id="{616D6166-2B42-4F11-BAA6-8ABAE1BE810C}" type="datetimeFigureOut">
              <a:rPr lang="en-US" noProof="0" smtClean="0"/>
              <a:t>5/24/2024</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a:extLst>
              <a:ext uri="{FF2B5EF4-FFF2-40B4-BE49-F238E27FC236}">
                <a16:creationId xmlns:a16="http://schemas.microsoft.com/office/drawing/2014/main" id="{F099E8F9-E092-4E4C-AB87-FB2B4EC4D0AD}"/>
              </a:ext>
            </a:extLst>
          </p:cNvPr>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Text Placeholder 7">
            <a:extLst>
              <a:ext uri="{FF2B5EF4-FFF2-40B4-BE49-F238E27FC236}">
                <a16:creationId xmlns:a16="http://schemas.microsoft.com/office/drawing/2014/main" id="{782CF4FC-13E5-4A63-BCF2-3AF43B5F15B9}"/>
              </a:ext>
            </a:extLst>
          </p:cNvPr>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 name="Text Placeholder 7">
            <a:extLst>
              <a:ext uri="{FF2B5EF4-FFF2-40B4-BE49-F238E27FC236}">
                <a16:creationId xmlns:a16="http://schemas.microsoft.com/office/drawing/2014/main" id="{8523C4DE-E0C6-4EE1-9145-DA7819174663}"/>
              </a:ext>
            </a:extLst>
          </p:cNvPr>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3526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E363D07-B7E9-4C17-BF5B-ADACCCAD7C6C}"/>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a:extLst>
                <a:ext uri="{FF2B5EF4-FFF2-40B4-BE49-F238E27FC236}">
                  <a16:creationId xmlns:a16="http://schemas.microsoft.com/office/drawing/2014/main" id="{BF7F7D52-1EF2-49FA-AE87-7BE7232893F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3" name="Graphic 12" descr="Single gear">
              <a:extLst>
                <a:ext uri="{FF2B5EF4-FFF2-40B4-BE49-F238E27FC236}">
                  <a16:creationId xmlns:a16="http://schemas.microsoft.com/office/drawing/2014/main" id="{ACC0D449-4064-40FD-A10D-BE7844EB87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a:extLst>
                <a:ext uri="{FF2B5EF4-FFF2-40B4-BE49-F238E27FC236}">
                  <a16:creationId xmlns:a16="http://schemas.microsoft.com/office/drawing/2014/main" id="{1FE621D1-1FD9-49E2-99C8-0CB37634CD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0EA6856C-35D0-465E-B0CB-B889D4DA0B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493FB47-F1DA-40B8-A1F4-115CD1F7084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5/24/2024</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503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BF5BF6C-5F7D-464E-B42E-D194CF355A7E}"/>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a:extLst>
                <a:ext uri="{FF2B5EF4-FFF2-40B4-BE49-F238E27FC236}">
                  <a16:creationId xmlns:a16="http://schemas.microsoft.com/office/drawing/2014/main" id="{8F045C13-A0AE-4F21-8EE7-47DCE4B458F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4" name="Graphic 13" descr="Single gear">
              <a:extLst>
                <a:ext uri="{FF2B5EF4-FFF2-40B4-BE49-F238E27FC236}">
                  <a16:creationId xmlns:a16="http://schemas.microsoft.com/office/drawing/2014/main" id="{D5197B13-7446-4E28-A62C-4543D7BD63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a:extLst>
                <a:ext uri="{FF2B5EF4-FFF2-40B4-BE49-F238E27FC236}">
                  <a16:creationId xmlns:a16="http://schemas.microsoft.com/office/drawing/2014/main" id="{4B5B975A-536D-4192-B3DE-875F5E141A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a:extLst>
                <a:ext uri="{FF2B5EF4-FFF2-40B4-BE49-F238E27FC236}">
                  <a16:creationId xmlns:a16="http://schemas.microsoft.com/office/drawing/2014/main" id="{5BB09BB4-511A-4714-92A7-D9CA09D1FD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616D6166-2B42-4F11-BAA6-8ABAE1BE810C}" type="datetimeFigureOut">
              <a:rPr lang="en-US" noProof="0" smtClean="0"/>
              <a:t>5/24/2024</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6272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3" name="Content Placeholder 2"/>
          <p:cNvSpPr>
            <a:spLocks noGrp="1"/>
          </p:cNvSpPr>
          <p:nvPr>
            <p:ph sz="half" idx="1"/>
          </p:nvPr>
        </p:nvSpPr>
        <p:spPr>
          <a:xfrm>
            <a:off x="2137645" y="2336873"/>
            <a:ext cx="4698358" cy="359931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5/24/2024</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0697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90C5C8C-B074-498F-921D-CC0B5DF8FBD3}"/>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a:extLst>
                <a:ext uri="{FF2B5EF4-FFF2-40B4-BE49-F238E27FC236}">
                  <a16:creationId xmlns:a16="http://schemas.microsoft.com/office/drawing/2014/main" id="{C270183A-92E0-49A5-B6BC-F1934676372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6" name="Graphic 15" descr="Single gear">
              <a:extLst>
                <a:ext uri="{FF2B5EF4-FFF2-40B4-BE49-F238E27FC236}">
                  <a16:creationId xmlns:a16="http://schemas.microsoft.com/office/drawing/2014/main" id="{6E086889-5472-4B65-A156-D0B8F369C3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a:extLst>
                <a:ext uri="{FF2B5EF4-FFF2-40B4-BE49-F238E27FC236}">
                  <a16:creationId xmlns:a16="http://schemas.microsoft.com/office/drawing/2014/main" id="{4BCBF44F-62C7-4F40-99DF-85C459F43E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a:extLst>
                <a:ext uri="{FF2B5EF4-FFF2-40B4-BE49-F238E27FC236}">
                  <a16:creationId xmlns:a16="http://schemas.microsoft.com/office/drawing/2014/main" id="{ABF64D53-5ED0-4A1D-A7EA-94CDB0D37E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a:extLst>
                <a:ext uri="{FF2B5EF4-FFF2-40B4-BE49-F238E27FC236}">
                  <a16:creationId xmlns:a16="http://schemas.microsoft.com/office/drawing/2014/main" id="{2565C769-10BF-4E7B-B099-B4FD458436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a:t>Click to edit Master title style</a:t>
            </a:r>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616D6166-2B42-4F11-BAA6-8ABAE1BE810C}" type="datetimeFigureOut">
              <a:rPr lang="en-US" noProof="0" smtClean="0"/>
              <a:t>5/24/2024</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72713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5/24/2024</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a:extLst>
              <a:ext uri="{FF2B5EF4-FFF2-40B4-BE49-F238E27FC236}">
                <a16:creationId xmlns:a16="http://schemas.microsoft.com/office/drawing/2014/main" id="{FD7CD5CF-F924-43C6-9C02-06FBC84A6729}"/>
              </a:ext>
            </a:extLst>
          </p:cNvPr>
          <p:cNvSpPr>
            <a:spLocks noGrp="1"/>
          </p:cNvSpPr>
          <p:nvPr>
            <p:ph idx="1"/>
          </p:nvPr>
        </p:nvSpPr>
        <p:spPr>
          <a:xfrm>
            <a:off x="2137644" y="2161725"/>
            <a:ext cx="9613861" cy="370264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1318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5/24/2024</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419934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5/24/2024</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a:extLst>
              <a:ext uri="{FF2B5EF4-FFF2-40B4-BE49-F238E27FC236}">
                <a16:creationId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a:t>Edit Master text styles</a:t>
            </a:r>
          </a:p>
        </p:txBody>
      </p:sp>
    </p:spTree>
    <p:extLst>
      <p:ext uri="{BB962C8B-B14F-4D97-AF65-F5344CB8AC3E}">
        <p14:creationId xmlns:p14="http://schemas.microsoft.com/office/powerpoint/2010/main" val="46202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2"/>
            </a:gs>
            <a:gs pos="50000">
              <a:schemeClr val="tx2">
                <a:lumMod val="50000"/>
              </a:schemeClr>
            </a:gs>
            <a:gs pos="100000">
              <a:schemeClr val="tx2">
                <a:lumMod val="25000"/>
              </a:schemeClr>
            </a:gs>
          </a:gsLst>
          <a:lin ang="2520000" scaled="0"/>
          <a:tileRect/>
        </a:gradFill>
        <a:effectLst/>
      </p:bgPr>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5/24/2024</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83226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 id="2147483665" r:id="rId6"/>
    <p:sldLayoutId id="2147483680" r:id="rId7"/>
    <p:sldLayoutId id="2147483666" r:id="rId8"/>
    <p:sldLayoutId id="2147483682" r:id="rId9"/>
    <p:sldLayoutId id="2147483667" r:id="rId10"/>
    <p:sldLayoutId id="2147483668" r:id="rId11"/>
    <p:sldLayoutId id="2147483681" r:id="rId12"/>
    <p:sldLayoutId id="2147483670" r:id="rId13"/>
    <p:sldLayoutId id="2147483671" r:id="rId14"/>
    <p:sldLayoutId id="2147483672" r:id="rId15"/>
    <p:sldLayoutId id="2147483673" r:id="rId16"/>
    <p:sldLayoutId id="2147483674" r:id="rId17"/>
    <p:sldLayoutId id="2147483678" r:id="rId18"/>
    <p:sldLayoutId id="2147483675"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3.sv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13.sv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descr="Book icon">
            <a:extLst>
              <a:ext uri="{FF2B5EF4-FFF2-40B4-BE49-F238E27FC236}">
                <a16:creationId xmlns:a16="http://schemas.microsoft.com/office/drawing/2014/main" id="{E26792AF-5D39-4A12-8EDD-CC09A60BDA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4993" y="2961000"/>
            <a:ext cx="936000" cy="936000"/>
          </a:xfrm>
          <a:prstGeom prst="rect">
            <a:avLst/>
          </a:prstGeom>
        </p:spPr>
      </p:pic>
      <p:sp>
        <p:nvSpPr>
          <p:cNvPr id="2" name="Title 1">
            <a:extLst>
              <a:ext uri="{FF2B5EF4-FFF2-40B4-BE49-F238E27FC236}">
                <a16:creationId xmlns:a16="http://schemas.microsoft.com/office/drawing/2014/main" id="{8B98BBFB-4314-436C-A688-96F483D693AB}"/>
              </a:ext>
            </a:extLst>
          </p:cNvPr>
          <p:cNvSpPr>
            <a:spLocks noGrp="1"/>
          </p:cNvSpPr>
          <p:nvPr>
            <p:ph type="ctrTitle"/>
          </p:nvPr>
        </p:nvSpPr>
        <p:spPr/>
        <p:txBody>
          <a:bodyPr anchor="ctr" anchorCtr="0"/>
          <a:lstStyle/>
          <a:p>
            <a:r>
              <a:rPr lang="en-US" dirty="0"/>
              <a:t>Digital Marketing</a:t>
            </a:r>
          </a:p>
        </p:txBody>
      </p:sp>
      <p:sp>
        <p:nvSpPr>
          <p:cNvPr id="3" name="Subtitle 2">
            <a:extLst>
              <a:ext uri="{FF2B5EF4-FFF2-40B4-BE49-F238E27FC236}">
                <a16:creationId xmlns:a16="http://schemas.microsoft.com/office/drawing/2014/main" id="{6AA173D3-8B7E-4F91-B862-AC30CB0D2705}"/>
              </a:ext>
            </a:extLst>
          </p:cNvPr>
          <p:cNvSpPr>
            <a:spLocks noGrp="1"/>
          </p:cNvSpPr>
          <p:nvPr>
            <p:ph type="subTitle" idx="1"/>
          </p:nvPr>
        </p:nvSpPr>
        <p:spPr/>
        <p:txBody>
          <a:bodyPr>
            <a:normAutofit/>
          </a:bodyPr>
          <a:lstStyle/>
          <a:p>
            <a:r>
              <a:rPr lang="en-US" sz="3200" dirty="0">
                <a:latin typeface="Segoe UI Light" panose="020B0502040204020203" pitchFamily="34" charset="0"/>
                <a:cs typeface="Segoe UI Light" panose="020B0502040204020203" pitchFamily="34" charset="0"/>
              </a:rPr>
              <a:t>Engineer your Career as Digital Marketer</a:t>
            </a:r>
          </a:p>
          <a:p>
            <a:r>
              <a:rPr lang="en-US" sz="2800" i="1" dirty="0">
                <a:latin typeface="Segoe UI Light" panose="020B0502040204020203" pitchFamily="34" charset="0"/>
                <a:cs typeface="Segoe UI Light" panose="020B0502040204020203" pitchFamily="34" charset="0"/>
              </a:rPr>
              <a:t>Signature Training by Qasim Nadeem</a:t>
            </a:r>
          </a:p>
        </p:txBody>
      </p:sp>
    </p:spTree>
    <p:extLst>
      <p:ext uri="{BB962C8B-B14F-4D97-AF65-F5344CB8AC3E}">
        <p14:creationId xmlns:p14="http://schemas.microsoft.com/office/powerpoint/2010/main" val="1906530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Clipboard icon">
            <a:extLst>
              <a:ext uri="{FF2B5EF4-FFF2-40B4-BE49-F238E27FC236}">
                <a16:creationId xmlns:a16="http://schemas.microsoft.com/office/drawing/2014/main" id="{6919C957-53BE-4D79-9BA1-A263BA61FA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4269" y="797815"/>
            <a:ext cx="952500" cy="952500"/>
          </a:xfrm>
          <a:prstGeom prst="rect">
            <a:avLst/>
          </a:prstGeom>
        </p:spPr>
      </p:pic>
      <p:sp>
        <p:nvSpPr>
          <p:cNvPr id="88" name="Title 87">
            <a:extLst>
              <a:ext uri="{FF2B5EF4-FFF2-40B4-BE49-F238E27FC236}">
                <a16:creationId xmlns:a16="http://schemas.microsoft.com/office/drawing/2014/main" id="{41B70991-B117-418C-8432-39BA57751DD0}"/>
              </a:ext>
            </a:extLst>
          </p:cNvPr>
          <p:cNvSpPr>
            <a:spLocks noGrp="1"/>
          </p:cNvSpPr>
          <p:nvPr>
            <p:ph type="title"/>
          </p:nvPr>
        </p:nvSpPr>
        <p:spPr/>
        <p:txBody>
          <a:bodyPr/>
          <a:lstStyle/>
          <a:p>
            <a:r>
              <a:rPr lang="en-US" dirty="0"/>
              <a:t>Traditional </a:t>
            </a:r>
          </a:p>
        </p:txBody>
      </p:sp>
      <p:sp>
        <p:nvSpPr>
          <p:cNvPr id="26" name="Text Placeholder 25">
            <a:extLst>
              <a:ext uri="{FF2B5EF4-FFF2-40B4-BE49-F238E27FC236}">
                <a16:creationId xmlns:a16="http://schemas.microsoft.com/office/drawing/2014/main" id="{7202BD88-8A83-49DA-A828-7C40491D29F7}"/>
              </a:ext>
            </a:extLst>
          </p:cNvPr>
          <p:cNvSpPr>
            <a:spLocks noGrp="1"/>
          </p:cNvSpPr>
          <p:nvPr>
            <p:ph type="body" sz="quarter" idx="20"/>
          </p:nvPr>
        </p:nvSpPr>
        <p:spPr/>
        <p:txBody>
          <a:bodyPr/>
          <a:lstStyle/>
          <a:p>
            <a:r>
              <a:rPr lang="en-US" dirty="0"/>
              <a:t>Print Media</a:t>
            </a:r>
          </a:p>
          <a:p>
            <a:pPr lvl="1"/>
            <a:r>
              <a:rPr lang="en-US" dirty="0"/>
              <a:t>Newspaper</a:t>
            </a:r>
          </a:p>
          <a:p>
            <a:pPr lvl="1"/>
            <a:r>
              <a:rPr lang="en-US" dirty="0"/>
              <a:t>Flyers</a:t>
            </a:r>
          </a:p>
          <a:p>
            <a:pPr lvl="1"/>
            <a:r>
              <a:rPr lang="en-US" dirty="0"/>
              <a:t>Magazines</a:t>
            </a:r>
          </a:p>
          <a:p>
            <a:r>
              <a:rPr lang="en-US" dirty="0"/>
              <a:t>Hoarding/Insignia</a:t>
            </a:r>
          </a:p>
          <a:p>
            <a:r>
              <a:rPr lang="en-US" dirty="0"/>
              <a:t>Event Marketing</a:t>
            </a:r>
          </a:p>
          <a:p>
            <a:r>
              <a:rPr lang="en-US" dirty="0"/>
              <a:t>Radio &amp; TV Ads</a:t>
            </a:r>
          </a:p>
          <a:p>
            <a:pPr marL="0" indent="0">
              <a:buNone/>
            </a:pPr>
            <a:endParaRPr lang="en-US" dirty="0"/>
          </a:p>
        </p:txBody>
      </p:sp>
      <p:sp>
        <p:nvSpPr>
          <p:cNvPr id="89" name="Text Placeholder 88">
            <a:extLst>
              <a:ext uri="{FF2B5EF4-FFF2-40B4-BE49-F238E27FC236}">
                <a16:creationId xmlns:a16="http://schemas.microsoft.com/office/drawing/2014/main" id="{41FDF737-A7CF-43BF-B9FC-22E9635B785B}"/>
              </a:ext>
            </a:extLst>
          </p:cNvPr>
          <p:cNvSpPr>
            <a:spLocks noGrp="1"/>
          </p:cNvSpPr>
          <p:nvPr>
            <p:ph type="body" sz="quarter" idx="18"/>
          </p:nvPr>
        </p:nvSpPr>
        <p:spPr/>
        <p:txBody>
          <a:bodyPr/>
          <a:lstStyle/>
          <a:p>
            <a:r>
              <a:rPr lang="en-US" dirty="0"/>
              <a:t>Digital</a:t>
            </a:r>
          </a:p>
        </p:txBody>
      </p:sp>
      <p:sp>
        <p:nvSpPr>
          <p:cNvPr id="33" name="Text Placeholder 32">
            <a:extLst>
              <a:ext uri="{FF2B5EF4-FFF2-40B4-BE49-F238E27FC236}">
                <a16:creationId xmlns:a16="http://schemas.microsoft.com/office/drawing/2014/main" id="{2262342E-3D19-495D-AA4E-DB249EBB6351}"/>
              </a:ext>
            </a:extLst>
          </p:cNvPr>
          <p:cNvSpPr>
            <a:spLocks noGrp="1"/>
          </p:cNvSpPr>
          <p:nvPr>
            <p:ph type="body" sz="quarter" idx="21"/>
          </p:nvPr>
        </p:nvSpPr>
        <p:spPr>
          <a:xfrm>
            <a:off x="5384610" y="2103211"/>
            <a:ext cx="3278377" cy="4533116"/>
          </a:xfrm>
        </p:spPr>
        <p:txBody>
          <a:bodyPr>
            <a:normAutofit/>
          </a:bodyPr>
          <a:lstStyle/>
          <a:p>
            <a:r>
              <a:rPr lang="en-US" dirty="0"/>
              <a:t>Email Marketing</a:t>
            </a:r>
          </a:p>
          <a:p>
            <a:r>
              <a:rPr lang="en-US" dirty="0"/>
              <a:t>SMS Marketing</a:t>
            </a:r>
          </a:p>
          <a:p>
            <a:r>
              <a:rPr lang="en-US" dirty="0"/>
              <a:t>Social Media M.</a:t>
            </a:r>
          </a:p>
          <a:p>
            <a:r>
              <a:rPr lang="en-US" dirty="0"/>
              <a:t>Search Engine M.</a:t>
            </a:r>
          </a:p>
          <a:p>
            <a:r>
              <a:rPr lang="en-US" dirty="0"/>
              <a:t>Content Marketing</a:t>
            </a:r>
          </a:p>
          <a:p>
            <a:r>
              <a:rPr lang="en-US" dirty="0"/>
              <a:t>Influencer Marketing</a:t>
            </a:r>
          </a:p>
          <a:p>
            <a:r>
              <a:rPr lang="en-US" dirty="0"/>
              <a:t>Call to Action – CTA</a:t>
            </a:r>
          </a:p>
          <a:p>
            <a:r>
              <a:rPr lang="en-US" dirty="0"/>
              <a:t>Tele Marketing</a:t>
            </a:r>
          </a:p>
          <a:p>
            <a:r>
              <a:rPr lang="en-US" dirty="0"/>
              <a:t>Affiliate Marketing</a:t>
            </a:r>
          </a:p>
        </p:txBody>
      </p:sp>
      <p:sp>
        <p:nvSpPr>
          <p:cNvPr id="90" name="Text Placeholder 89">
            <a:extLst>
              <a:ext uri="{FF2B5EF4-FFF2-40B4-BE49-F238E27FC236}">
                <a16:creationId xmlns:a16="http://schemas.microsoft.com/office/drawing/2014/main" id="{426A8A65-AFFE-4A62-858E-16FA37C4410F}"/>
              </a:ext>
            </a:extLst>
          </p:cNvPr>
          <p:cNvSpPr>
            <a:spLocks noGrp="1"/>
          </p:cNvSpPr>
          <p:nvPr>
            <p:ph type="body" sz="quarter" idx="19"/>
          </p:nvPr>
        </p:nvSpPr>
        <p:spPr/>
        <p:txBody>
          <a:bodyPr/>
          <a:lstStyle/>
          <a:p>
            <a:r>
              <a:rPr lang="en-US" dirty="0"/>
              <a:t>Most Effective?</a:t>
            </a:r>
          </a:p>
        </p:txBody>
      </p:sp>
    </p:spTree>
    <p:extLst>
      <p:ext uri="{BB962C8B-B14F-4D97-AF65-F5344CB8AC3E}">
        <p14:creationId xmlns:p14="http://schemas.microsoft.com/office/powerpoint/2010/main" val="577381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Facts about Digital Marketing?</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1" y="2349935"/>
            <a:ext cx="10031876" cy="4338247"/>
          </a:xfrm>
        </p:spPr>
        <p:txBody>
          <a:bodyPr>
            <a:normAutofit/>
          </a:bodyPr>
          <a:lstStyle/>
          <a:p>
            <a:pPr marL="0" indent="0">
              <a:buNone/>
            </a:pPr>
            <a:r>
              <a:rPr lang="en-US" dirty="0"/>
              <a:t>Vast Reachability</a:t>
            </a:r>
          </a:p>
          <a:p>
            <a:pPr marL="0" indent="0">
              <a:buNone/>
            </a:pPr>
            <a:r>
              <a:rPr lang="en-US" dirty="0"/>
              <a:t>Insights/Tracking</a:t>
            </a:r>
          </a:p>
          <a:p>
            <a:pPr marL="0" indent="0">
              <a:buNone/>
            </a:pPr>
            <a:r>
              <a:rPr lang="en-US" dirty="0"/>
              <a:t>Personalization</a:t>
            </a:r>
          </a:p>
          <a:p>
            <a:pPr marL="0" indent="0">
              <a:buNone/>
            </a:pPr>
            <a:r>
              <a:rPr lang="en-US" dirty="0"/>
              <a:t>Greater Influence on Purchasing Decision</a:t>
            </a:r>
          </a:p>
          <a:p>
            <a:pPr marL="0" indent="0">
              <a:buNone/>
            </a:pPr>
            <a:r>
              <a:rPr lang="en-US" dirty="0"/>
              <a:t>Re-targeting</a:t>
            </a:r>
          </a:p>
          <a:p>
            <a:pPr marL="0" indent="0">
              <a:buNone/>
            </a:pPr>
            <a:r>
              <a:rPr lang="en-US" dirty="0"/>
              <a:t>Feedback</a:t>
            </a:r>
          </a:p>
          <a:p>
            <a:pPr marL="0" indent="0">
              <a:buNone/>
            </a:pPr>
            <a:endParaRPr lang="en-US" dirty="0"/>
          </a:p>
        </p:txBody>
      </p:sp>
    </p:spTree>
    <p:extLst>
      <p:ext uri="{BB962C8B-B14F-4D97-AF65-F5344CB8AC3E}">
        <p14:creationId xmlns:p14="http://schemas.microsoft.com/office/powerpoint/2010/main" val="2087318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Inbound &amp; Outbound Marketing</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1" y="2349936"/>
            <a:ext cx="10031876" cy="4037802"/>
          </a:xfrm>
        </p:spPr>
        <p:txBody>
          <a:bodyPr>
            <a:normAutofit/>
          </a:bodyPr>
          <a:lstStyle/>
          <a:p>
            <a:pPr marL="0" indent="0">
              <a:buNone/>
            </a:pPr>
            <a:r>
              <a:rPr lang="en-US" b="1" dirty="0"/>
              <a:t>Inbound Marketing</a:t>
            </a:r>
            <a:r>
              <a:rPr lang="en-US" dirty="0"/>
              <a:t> is a business methodology that attracts customers by creating valuable content and experiences tailored to them. </a:t>
            </a:r>
          </a:p>
          <a:p>
            <a:pPr marL="0" indent="0">
              <a:buNone/>
            </a:pPr>
            <a:r>
              <a:rPr lang="en-US" dirty="0"/>
              <a:t>Ways: Social Posts &amp; Articles, Blogs, Infographics, eBook, Whitepaper, Podcast, Video Series, and Most in-demand </a:t>
            </a:r>
            <a:r>
              <a:rPr lang="en-US" b="1" dirty="0"/>
              <a:t>SEO</a:t>
            </a:r>
            <a:r>
              <a:rPr lang="en-US" dirty="0"/>
              <a:t>.</a:t>
            </a:r>
          </a:p>
          <a:p>
            <a:pPr marL="0" indent="0">
              <a:buNone/>
            </a:pPr>
            <a:r>
              <a:rPr lang="en-US" b="1" dirty="0"/>
              <a:t>Outbound Marketing</a:t>
            </a:r>
            <a:r>
              <a:rPr lang="en-US" dirty="0"/>
              <a:t> also referred as “interruption” or “push” marketing, uses tactics that get a message to a large number of people in an effort to make a sale. </a:t>
            </a:r>
          </a:p>
          <a:p>
            <a:pPr marL="0" indent="0">
              <a:buNone/>
            </a:pPr>
            <a:r>
              <a:rPr lang="en-US" dirty="0"/>
              <a:t>Ways: Print/TV/Radio Advertising, Cold Calling, Direct Mail, Mass Emails, Outdoor Signage, Radio Spots, Social Media Ads etc.</a:t>
            </a:r>
          </a:p>
        </p:txBody>
      </p:sp>
    </p:spTree>
    <p:extLst>
      <p:ext uri="{BB962C8B-B14F-4D97-AF65-F5344CB8AC3E}">
        <p14:creationId xmlns:p14="http://schemas.microsoft.com/office/powerpoint/2010/main" val="3243586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Why Choose Digital Marketing? Prove!</a:t>
            </a:r>
          </a:p>
        </p:txBody>
      </p:sp>
      <p:pic>
        <p:nvPicPr>
          <p:cNvPr id="5" name="Content Placeholder 4"/>
          <p:cNvPicPr>
            <a:picLocks noGrp="1" noChangeAspect="1"/>
          </p:cNvPicPr>
          <p:nvPr>
            <p:ph sz="half" idx="1"/>
          </p:nvPr>
        </p:nvPicPr>
        <p:blipFill>
          <a:blip r:embed="rId5"/>
          <a:stretch>
            <a:fillRect/>
          </a:stretch>
        </p:blipFill>
        <p:spPr>
          <a:xfrm>
            <a:off x="655346" y="2638697"/>
            <a:ext cx="10806568" cy="3213463"/>
          </a:xfrm>
          <a:prstGeom prst="rect">
            <a:avLst/>
          </a:prstGeom>
        </p:spPr>
      </p:pic>
    </p:spTree>
    <p:extLst>
      <p:ext uri="{BB962C8B-B14F-4D97-AF65-F5344CB8AC3E}">
        <p14:creationId xmlns:p14="http://schemas.microsoft.com/office/powerpoint/2010/main" val="1253636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Marketing Campaign Process</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1599" y="2155372"/>
            <a:ext cx="9533223" cy="4545057"/>
          </a:xfrm>
          <a:prstGeom prst="rect">
            <a:avLst/>
          </a:prstGeom>
        </p:spPr>
      </p:pic>
    </p:spTree>
    <p:extLst>
      <p:ext uri="{BB962C8B-B14F-4D97-AF65-F5344CB8AC3E}">
        <p14:creationId xmlns:p14="http://schemas.microsoft.com/office/powerpoint/2010/main" val="364659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p:txBody>
          <a:bodyPr/>
          <a:lstStyle/>
          <a:p>
            <a:r>
              <a:rPr lang="en-US" dirty="0"/>
              <a:t>Jazak’Allah</a:t>
            </a:r>
          </a:p>
        </p:txBody>
      </p:sp>
      <p:pic>
        <p:nvPicPr>
          <p:cNvPr id="5"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03486" y="2947289"/>
            <a:ext cx="936000" cy="936000"/>
          </a:xfrm>
          <a:prstGeom prst="rect">
            <a:avLst/>
          </a:prstGeom>
        </p:spPr>
      </p:pic>
    </p:spTree>
    <p:extLst>
      <p:ext uri="{BB962C8B-B14F-4D97-AF65-F5344CB8AC3E}">
        <p14:creationId xmlns:p14="http://schemas.microsoft.com/office/powerpoint/2010/main" val="1209502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p:txBody>
          <a:bodyPr/>
          <a:lstStyle/>
          <a:p>
            <a:r>
              <a:rPr lang="en-US" dirty="0"/>
              <a:t>What is Course About?</a:t>
            </a:r>
          </a:p>
        </p:txBody>
      </p:sp>
      <p:pic>
        <p:nvPicPr>
          <p:cNvPr id="5"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03486" y="2947289"/>
            <a:ext cx="936000" cy="936000"/>
          </a:xfrm>
          <a:prstGeom prst="rect">
            <a:avLst/>
          </a:prstGeom>
        </p:spPr>
      </p:pic>
      <p:sp>
        <p:nvSpPr>
          <p:cNvPr id="3" name="Text Placeholder 2">
            <a:extLst>
              <a:ext uri="{FF2B5EF4-FFF2-40B4-BE49-F238E27FC236}">
                <a16:creationId xmlns:a16="http://schemas.microsoft.com/office/drawing/2014/main" id="{E7C2A41D-6B6E-4DD0-A7BD-E8CA001266EE}"/>
              </a:ext>
            </a:extLst>
          </p:cNvPr>
          <p:cNvSpPr>
            <a:spLocks noGrp="1"/>
          </p:cNvSpPr>
          <p:nvPr>
            <p:ph type="body" idx="1"/>
          </p:nvPr>
        </p:nvSpPr>
        <p:spPr/>
        <p:txBody>
          <a:bodyPr>
            <a:normAutofit lnSpcReduction="10000"/>
          </a:bodyPr>
          <a:lstStyle/>
          <a:p>
            <a:r>
              <a:rPr lang="en-US" dirty="0">
                <a:latin typeface="Segoe UI Light" panose="020B0502040204020203" pitchFamily="34" charset="0"/>
                <a:cs typeface="Segoe UI Light" panose="020B0502040204020203" pitchFamily="34" charset="0"/>
              </a:rPr>
              <a:t>Digital Marketing is like breath to the businesses today, so its understanding gives you the highest place in the business world. Training is carefully designed to meet all the requirements of the Digital Marketer job role in the current marketplace. </a:t>
            </a:r>
          </a:p>
          <a:p>
            <a:r>
              <a:rPr lang="en-US" dirty="0">
                <a:latin typeface="Segoe UI Light" panose="020B0502040204020203" pitchFamily="34" charset="0"/>
                <a:cs typeface="Segoe UI Light" panose="020B0502040204020203" pitchFamily="34" charset="0"/>
              </a:rPr>
              <a:t>The course also addresses the ECommerce trends so the digital marketer can help businesses to sell their products over the Internet. And the addition of WordPress let you fly </a:t>
            </a:r>
            <a:r>
              <a:rPr lang="en-US">
                <a:latin typeface="Segoe UI Light" panose="020B0502040204020203" pitchFamily="34" charset="0"/>
                <a:cs typeface="Segoe UI Light" panose="020B0502040204020203" pitchFamily="34" charset="0"/>
              </a:rPr>
              <a:t>solo in </a:t>
            </a:r>
            <a:r>
              <a:rPr lang="en-US" dirty="0">
                <a:latin typeface="Segoe UI Light" panose="020B0502040204020203" pitchFamily="34" charset="0"/>
                <a:cs typeface="Segoe UI Light" panose="020B0502040204020203" pitchFamily="34" charset="0"/>
              </a:rPr>
              <a:t>the freelancing market</a:t>
            </a:r>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sp>
        <p:nvSpPr>
          <p:cNvPr id="4" name="Rectangle 3"/>
          <p:cNvSpPr/>
          <p:nvPr/>
        </p:nvSpPr>
        <p:spPr>
          <a:xfrm>
            <a:off x="6777566" y="127504"/>
            <a:ext cx="5414434" cy="646331"/>
          </a:xfrm>
          <a:prstGeom prst="rect">
            <a:avLst/>
          </a:prstGeom>
        </p:spPr>
        <p:txBody>
          <a:bodyPr wrap="square">
            <a:spAutoFit/>
          </a:bodyPr>
          <a:lstStyle/>
          <a:p>
            <a:r>
              <a:rPr lang="en-US" dirty="0"/>
              <a:t>Problem identification requires critical thinking,</a:t>
            </a:r>
          </a:p>
          <a:p>
            <a:r>
              <a:rPr lang="en-US" dirty="0"/>
              <a:t>But solving a Problem just requires creative thinking_</a:t>
            </a:r>
          </a:p>
        </p:txBody>
      </p:sp>
    </p:spTree>
    <p:extLst>
      <p:ext uri="{BB962C8B-B14F-4D97-AF65-F5344CB8AC3E}">
        <p14:creationId xmlns:p14="http://schemas.microsoft.com/office/powerpoint/2010/main" val="2745843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Meet the Instructor</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87060" y="2128451"/>
            <a:ext cx="9339942" cy="3584875"/>
          </a:xfrm>
        </p:spPr>
        <p:txBody>
          <a:bodyPr>
            <a:noAutofit/>
          </a:bodyPr>
          <a:lstStyle/>
          <a:p>
            <a:pPr>
              <a:buFont typeface="Wingdings" panose="05000000000000000000" pitchFamily="2" charset="2"/>
              <a:buChar char="§"/>
            </a:pPr>
            <a:r>
              <a:rPr lang="en-US" sz="2000" dirty="0">
                <a:cs typeface="Segoe UI Light" panose="020B0502040204020203" pitchFamily="34" charset="0"/>
              </a:rPr>
              <a:t>Microsoft Certified Professional in Web and Cloud Technologies</a:t>
            </a:r>
          </a:p>
          <a:p>
            <a:pPr>
              <a:buFont typeface="Wingdings" panose="05000000000000000000" pitchFamily="2" charset="2"/>
              <a:buChar char="§"/>
            </a:pPr>
            <a:r>
              <a:rPr lang="en-US" sz="2000" dirty="0">
                <a:cs typeface="Segoe UI Light" panose="020B0502040204020203" pitchFamily="34" charset="0"/>
              </a:rPr>
              <a:t>Started Professional Life in </a:t>
            </a:r>
            <a:r>
              <a:rPr lang="en-US" sz="2000" b="1" dirty="0">
                <a:cs typeface="Segoe UI Light" panose="020B0502040204020203" pitchFamily="34" charset="0"/>
              </a:rPr>
              <a:t>1989-90</a:t>
            </a:r>
            <a:r>
              <a:rPr lang="en-US" sz="2000" dirty="0">
                <a:cs typeface="Segoe UI Light" panose="020B0502040204020203" pitchFamily="34" charset="0"/>
              </a:rPr>
              <a:t> and spent 7 years in Low Level Software Engineering</a:t>
            </a:r>
          </a:p>
          <a:p>
            <a:pPr>
              <a:buFont typeface="Wingdings" panose="05000000000000000000" pitchFamily="2" charset="2"/>
              <a:buChar char="§"/>
            </a:pPr>
            <a:r>
              <a:rPr lang="en-US" sz="2000" dirty="0">
                <a:cs typeface="Segoe UI Light" panose="020B0502040204020203" pitchFamily="34" charset="0"/>
              </a:rPr>
              <a:t>A Decade in Networks i.e. MCSE CCNA CCNP</a:t>
            </a:r>
          </a:p>
          <a:p>
            <a:pPr>
              <a:buFont typeface="Wingdings" panose="05000000000000000000" pitchFamily="2" charset="2"/>
              <a:buChar char="§"/>
            </a:pPr>
            <a:r>
              <a:rPr lang="en-US" sz="2000" dirty="0">
                <a:cs typeface="Segoe UI Light" panose="020B0502040204020203" pitchFamily="34" charset="0"/>
              </a:rPr>
              <a:t>Last Decade in Web &amp; Software Engineering  i.e. MEAN &amp; MERN Stack (Node.js, </a:t>
            </a:r>
            <a:r>
              <a:rPr lang="en-US" sz="2000" dirty="0" err="1">
                <a:cs typeface="Segoe UI Light" panose="020B0502040204020203" pitchFamily="34" charset="0"/>
              </a:rPr>
              <a:t>ExpressJS</a:t>
            </a:r>
            <a:r>
              <a:rPr lang="en-US" sz="2000" dirty="0">
                <a:cs typeface="Segoe UI Light" panose="020B0502040204020203" pitchFamily="34" charset="0"/>
              </a:rPr>
              <a:t>, </a:t>
            </a:r>
            <a:r>
              <a:rPr lang="en-US" sz="2000" dirty="0" err="1">
                <a:cs typeface="Segoe UI Light" panose="020B0502040204020203" pitchFamily="34" charset="0"/>
              </a:rPr>
              <a:t>ReactJS</a:t>
            </a:r>
            <a:r>
              <a:rPr lang="en-US" sz="2000" dirty="0">
                <a:cs typeface="Segoe UI Light" panose="020B0502040204020203" pitchFamily="34" charset="0"/>
              </a:rPr>
              <a:t>, </a:t>
            </a:r>
            <a:r>
              <a:rPr lang="en-US" sz="2000" dirty="0" err="1">
                <a:cs typeface="Segoe UI Light" panose="020B0502040204020203" pitchFamily="34" charset="0"/>
              </a:rPr>
              <a:t>NextJS</a:t>
            </a:r>
            <a:r>
              <a:rPr lang="en-US" sz="2000" dirty="0">
                <a:cs typeface="Segoe UI Light" panose="020B0502040204020203" pitchFamily="34" charset="0"/>
              </a:rPr>
              <a:t>, Angular, MongoDB), PHP - </a:t>
            </a:r>
            <a:r>
              <a:rPr lang="en-US" sz="2000" dirty="0" err="1">
                <a:cs typeface="Segoe UI Light" panose="020B0502040204020203" pitchFamily="34" charset="0"/>
              </a:rPr>
              <a:t>Laravel</a:t>
            </a:r>
            <a:r>
              <a:rPr lang="en-US" sz="2000" dirty="0">
                <a:cs typeface="Segoe UI Light" panose="020B0502040204020203" pitchFamily="34" charset="0"/>
              </a:rPr>
              <a:t>, </a:t>
            </a:r>
            <a:r>
              <a:rPr lang="en-US" sz="2000" dirty="0" err="1">
                <a:cs typeface="Segoe UI Light" panose="020B0502040204020203" pitchFamily="34" charset="0"/>
              </a:rPr>
              <a:t>ASP.Net</a:t>
            </a:r>
            <a:r>
              <a:rPr lang="en-US" sz="2000" dirty="0">
                <a:cs typeface="Segoe UI Light" panose="020B0502040204020203" pitchFamily="34" charset="0"/>
              </a:rPr>
              <a:t>, C#, Java, Android, SQL Server, HTML, CSS, </a:t>
            </a:r>
            <a:r>
              <a:rPr lang="en-US" sz="2000" dirty="0" err="1">
                <a:cs typeface="Segoe UI Light" panose="020B0502040204020203" pitchFamily="34" charset="0"/>
              </a:rPr>
              <a:t>Javascript</a:t>
            </a:r>
            <a:r>
              <a:rPr lang="en-US" sz="2000" dirty="0">
                <a:cs typeface="Segoe UI Light" panose="020B0502040204020203" pitchFamily="34" charset="0"/>
              </a:rPr>
              <a:t> etc.</a:t>
            </a:r>
          </a:p>
          <a:p>
            <a:pPr>
              <a:buFont typeface="Wingdings" panose="05000000000000000000" pitchFamily="2" charset="2"/>
              <a:buChar char="§"/>
            </a:pPr>
            <a:r>
              <a:rPr lang="en-US" sz="2000" dirty="0">
                <a:cs typeface="Segoe UI Light" panose="020B0502040204020203" pitchFamily="34" charset="0"/>
              </a:rPr>
              <a:t>Digital Marketing (SMO, SMM, SEO, Affiliate Marketing, Blogging)</a:t>
            </a:r>
          </a:p>
          <a:p>
            <a:pPr>
              <a:buFont typeface="Wingdings" panose="05000000000000000000" pitchFamily="2" charset="2"/>
              <a:buChar char="§"/>
            </a:pPr>
            <a:r>
              <a:rPr lang="en-US" sz="2000" dirty="0">
                <a:cs typeface="Segoe UI Light" panose="020B0502040204020203" pitchFamily="34" charset="0"/>
              </a:rPr>
              <a:t>Running a Software House that delivers various products i.e. Ecommerce Portals, Job Portals, LMS, Corporate Websites etc.</a:t>
            </a:r>
          </a:p>
          <a:p>
            <a:pPr>
              <a:buFont typeface="Wingdings" panose="05000000000000000000" pitchFamily="2" charset="2"/>
              <a:buChar char="§"/>
            </a:pPr>
            <a:r>
              <a:rPr lang="en-US" sz="2000" dirty="0">
                <a:cs typeface="Segoe UI Light" panose="020B0502040204020203" pitchFamily="34" charset="0"/>
              </a:rPr>
              <a:t>Consultant to Ecommerce &amp; Web Industry</a:t>
            </a:r>
          </a:p>
          <a:p>
            <a:pPr>
              <a:buFont typeface="Wingdings" panose="05000000000000000000" pitchFamily="2" charset="2"/>
              <a:buChar char="§"/>
            </a:pPr>
            <a:r>
              <a:rPr lang="en-US" sz="2000" dirty="0">
                <a:cs typeface="Segoe UI Light" panose="020B0502040204020203" pitchFamily="34" charset="0"/>
              </a:rPr>
              <a:t>Working in capacity of Principal Technologist &amp; eCommerce Expert</a:t>
            </a:r>
          </a:p>
          <a:p>
            <a:pPr marL="0" indent="0">
              <a:buNone/>
            </a:pPr>
            <a:endParaRPr lang="en-US" sz="1800" dirty="0"/>
          </a:p>
          <a:p>
            <a:endParaRPr lang="en-US" sz="1800" dirty="0"/>
          </a:p>
          <a:p>
            <a:endParaRPr lang="en-US" sz="1800" dirty="0"/>
          </a:p>
        </p:txBody>
      </p:sp>
      <p:pic>
        <p:nvPicPr>
          <p:cNvPr id="5" name="Picture 4">
            <a:extLst>
              <a:ext uri="{FF2B5EF4-FFF2-40B4-BE49-F238E27FC236}">
                <a16:creationId xmlns:a16="http://schemas.microsoft.com/office/drawing/2014/main" id="{66F57FBF-A651-4DD7-B7F7-9708C4306E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9515" y="5376518"/>
            <a:ext cx="1360465" cy="1360465"/>
          </a:xfrm>
          <a:prstGeom prst="rect">
            <a:avLst/>
          </a:prstGeom>
        </p:spPr>
      </p:pic>
      <p:pic>
        <p:nvPicPr>
          <p:cNvPr id="7" name="Picture 6">
            <a:extLst>
              <a:ext uri="{FF2B5EF4-FFF2-40B4-BE49-F238E27FC236}">
                <a16:creationId xmlns:a16="http://schemas.microsoft.com/office/drawing/2014/main" id="{7E21B169-0CF2-4D88-9A05-89B1E97887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129" y="3920889"/>
            <a:ext cx="1423852" cy="1423852"/>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5003" y="2249536"/>
            <a:ext cx="1388409" cy="1573530"/>
          </a:xfrm>
          <a:prstGeom prst="rect">
            <a:avLst/>
          </a:prstGeom>
        </p:spPr>
      </p:pic>
      <p:pic>
        <p:nvPicPr>
          <p:cNvPr id="4" name="Picture 3"/>
          <p:cNvPicPr>
            <a:picLocks noChangeAspect="1"/>
          </p:cNvPicPr>
          <p:nvPr/>
        </p:nvPicPr>
        <p:blipFill>
          <a:blip r:embed="rId8"/>
          <a:stretch>
            <a:fillRect/>
          </a:stretch>
        </p:blipFill>
        <p:spPr>
          <a:xfrm>
            <a:off x="8606987" y="957141"/>
            <a:ext cx="3227661" cy="753496"/>
          </a:xfrm>
          <a:prstGeom prst="rect">
            <a:avLst/>
          </a:prstGeom>
        </p:spPr>
      </p:pic>
    </p:spTree>
    <p:extLst>
      <p:ext uri="{BB962C8B-B14F-4D97-AF65-F5344CB8AC3E}">
        <p14:creationId xmlns:p14="http://schemas.microsoft.com/office/powerpoint/2010/main" val="4205207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In-demand Skills for the Role of Digital Marketer</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2137645" y="2336873"/>
            <a:ext cx="8848218" cy="3599316"/>
          </a:xfrm>
        </p:spPr>
        <p:txBody>
          <a:bodyPr/>
          <a:lstStyle/>
          <a:p>
            <a:r>
              <a:rPr lang="en-US" dirty="0"/>
              <a:t>Understanding of Marketing Concepts</a:t>
            </a:r>
          </a:p>
          <a:p>
            <a:r>
              <a:rPr lang="en-US" dirty="0"/>
              <a:t>Digital Marketing [Social Media, Emails, </a:t>
            </a:r>
            <a:r>
              <a:rPr lang="en-US" dirty="0" err="1"/>
              <a:t>etc</a:t>
            </a:r>
            <a:r>
              <a:rPr lang="en-US" dirty="0"/>
              <a:t>]</a:t>
            </a:r>
          </a:p>
          <a:p>
            <a:r>
              <a:rPr lang="en-US" dirty="0"/>
              <a:t>Graphics Designing</a:t>
            </a:r>
          </a:p>
          <a:p>
            <a:r>
              <a:rPr lang="en-US" dirty="0"/>
              <a:t>Videos &amp; Video Editing </a:t>
            </a:r>
          </a:p>
          <a:p>
            <a:r>
              <a:rPr lang="en-US" dirty="0"/>
              <a:t>Web Design / WordPress</a:t>
            </a:r>
          </a:p>
          <a:p>
            <a:r>
              <a:rPr lang="en-US" dirty="0"/>
              <a:t>Social Media Marketing</a:t>
            </a:r>
          </a:p>
          <a:p>
            <a:r>
              <a:rPr lang="en-US" dirty="0"/>
              <a:t>Email Marketing</a:t>
            </a:r>
          </a:p>
        </p:txBody>
      </p:sp>
    </p:spTree>
    <p:extLst>
      <p:ext uri="{BB962C8B-B14F-4D97-AF65-F5344CB8AC3E}">
        <p14:creationId xmlns:p14="http://schemas.microsoft.com/office/powerpoint/2010/main" val="2034458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p:txBody>
          <a:bodyPr/>
          <a:lstStyle/>
          <a:p>
            <a:r>
              <a:rPr lang="en-US" dirty="0"/>
              <a:t>Course Content</a:t>
            </a:r>
          </a:p>
        </p:txBody>
      </p:sp>
      <p:pic>
        <p:nvPicPr>
          <p:cNvPr id="5"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03486" y="2947289"/>
            <a:ext cx="936000" cy="936000"/>
          </a:xfrm>
          <a:prstGeom prst="rect">
            <a:avLst/>
          </a:prstGeom>
        </p:spPr>
      </p:pic>
    </p:spTree>
    <p:extLst>
      <p:ext uri="{BB962C8B-B14F-4D97-AF65-F5344CB8AC3E}">
        <p14:creationId xmlns:p14="http://schemas.microsoft.com/office/powerpoint/2010/main" val="3035266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p:txBody>
          <a:bodyPr/>
          <a:lstStyle/>
          <a:p>
            <a:r>
              <a:rPr lang="en-US" dirty="0"/>
              <a:t>Let’s Start with Marketing</a:t>
            </a:r>
          </a:p>
        </p:txBody>
      </p:sp>
      <p:pic>
        <p:nvPicPr>
          <p:cNvPr id="5"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03486" y="2947289"/>
            <a:ext cx="936000" cy="936000"/>
          </a:xfrm>
          <a:prstGeom prst="rect">
            <a:avLst/>
          </a:prstGeom>
        </p:spPr>
      </p:pic>
    </p:spTree>
    <p:extLst>
      <p:ext uri="{BB962C8B-B14F-4D97-AF65-F5344CB8AC3E}">
        <p14:creationId xmlns:p14="http://schemas.microsoft.com/office/powerpoint/2010/main" val="1387425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The Marketing</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227042" cy="4338247"/>
          </a:xfrm>
        </p:spPr>
        <p:txBody>
          <a:bodyPr>
            <a:normAutofit/>
          </a:bodyPr>
          <a:lstStyle/>
          <a:p>
            <a:pPr marL="0" indent="0">
              <a:buNone/>
            </a:pPr>
            <a:r>
              <a:rPr lang="en-US" dirty="0"/>
              <a:t>“The art of telling stories so enthralling that people lose track of their wallets". </a:t>
            </a:r>
            <a:r>
              <a:rPr lang="en-US" i="1" dirty="0"/>
              <a:t>The New York Times ‘2017</a:t>
            </a:r>
          </a:p>
          <a:p>
            <a:pPr marL="0" indent="0">
              <a:buNone/>
            </a:pPr>
            <a:r>
              <a:rPr lang="en-US" dirty="0"/>
              <a:t>Marketing refers to activities a company undertakes to promote the buying or selling of a product, or service.</a:t>
            </a:r>
          </a:p>
          <a:p>
            <a:pPr marL="0" indent="0">
              <a:buNone/>
            </a:pPr>
            <a:endParaRPr lang="en-US" dirty="0"/>
          </a:p>
        </p:txBody>
      </p:sp>
    </p:spTree>
    <p:extLst>
      <p:ext uri="{BB962C8B-B14F-4D97-AF65-F5344CB8AC3E}">
        <p14:creationId xmlns:p14="http://schemas.microsoft.com/office/powerpoint/2010/main" val="3056038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Marketing Process</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227042" cy="4338247"/>
          </a:xfrm>
        </p:spPr>
        <p:txBody>
          <a:bodyPr>
            <a:normAutofit/>
          </a:bodyPr>
          <a:lstStyle/>
          <a:p>
            <a:pPr marL="0" indent="0">
              <a:buNone/>
            </a:pPr>
            <a:r>
              <a:rPr lang="en-US" b="1" dirty="0"/>
              <a:t>Offering: </a:t>
            </a:r>
            <a:r>
              <a:rPr lang="en-US" dirty="0"/>
              <a:t>Product or Service</a:t>
            </a:r>
          </a:p>
          <a:p>
            <a:pPr marL="0" indent="0">
              <a:buNone/>
            </a:pPr>
            <a:r>
              <a:rPr lang="en-US" b="1" i="1" dirty="0"/>
              <a:t>Value Creation:</a:t>
            </a:r>
            <a:r>
              <a:rPr lang="en-US" i="1" dirty="0"/>
              <a:t> Process through which company knows what customer needs and making product or delivering service accordingly </a:t>
            </a:r>
          </a:p>
          <a:p>
            <a:pPr marL="0" indent="0">
              <a:buNone/>
            </a:pPr>
            <a:r>
              <a:rPr lang="en-US" b="1" i="1" dirty="0"/>
              <a:t>Communication: </a:t>
            </a:r>
            <a:r>
              <a:rPr lang="en-US" i="1" dirty="0"/>
              <a:t>Effectively passing your message to customer</a:t>
            </a:r>
          </a:p>
          <a:p>
            <a:pPr marL="0" indent="0">
              <a:buNone/>
            </a:pPr>
            <a:r>
              <a:rPr lang="en-US" b="1" i="1" dirty="0"/>
              <a:t>Deliverability: </a:t>
            </a:r>
            <a:r>
              <a:rPr lang="en-US" i="1" dirty="0"/>
              <a:t>Delivering the product or service to customer</a:t>
            </a:r>
          </a:p>
          <a:p>
            <a:pPr marL="0" indent="0">
              <a:buNone/>
            </a:pPr>
            <a:r>
              <a:rPr lang="en-US" b="1" dirty="0"/>
              <a:t>Value Exchange: </a:t>
            </a:r>
            <a:r>
              <a:rPr lang="en-US" dirty="0"/>
              <a:t>Customer is getting product or service and we are getting financial resources.</a:t>
            </a:r>
          </a:p>
          <a:p>
            <a:pPr marL="0" indent="0">
              <a:buNone/>
            </a:pPr>
            <a:endParaRPr lang="en-US" dirty="0"/>
          </a:p>
        </p:txBody>
      </p:sp>
      <p:sp>
        <p:nvSpPr>
          <p:cNvPr id="4" name="Left Brace 3"/>
          <p:cNvSpPr/>
          <p:nvPr/>
        </p:nvSpPr>
        <p:spPr>
          <a:xfrm>
            <a:off x="1149531" y="2939143"/>
            <a:ext cx="313509" cy="129322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rot="16200000">
            <a:off x="386021" y="3401087"/>
            <a:ext cx="1157689" cy="369332"/>
          </a:xfrm>
          <a:prstGeom prst="rect">
            <a:avLst/>
          </a:prstGeom>
          <a:noFill/>
        </p:spPr>
        <p:txBody>
          <a:bodyPr wrap="none" rtlCol="0">
            <a:spAutoFit/>
          </a:bodyPr>
          <a:lstStyle/>
          <a:p>
            <a:r>
              <a:rPr lang="en-US" dirty="0"/>
              <a:t>Marketing</a:t>
            </a:r>
          </a:p>
        </p:txBody>
      </p:sp>
    </p:spTree>
    <p:extLst>
      <p:ext uri="{BB962C8B-B14F-4D97-AF65-F5344CB8AC3E}">
        <p14:creationId xmlns:p14="http://schemas.microsoft.com/office/powerpoint/2010/main" val="4152119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Types of Marketing – Question?</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227042" cy="4338247"/>
          </a:xfrm>
        </p:spPr>
        <p:txBody>
          <a:bodyPr>
            <a:normAutofit/>
          </a:bodyPr>
          <a:lstStyle/>
          <a:p>
            <a:pPr marL="0" indent="0">
              <a:buNone/>
            </a:pPr>
            <a:r>
              <a:rPr lang="en-US" dirty="0"/>
              <a:t>Question: How many types of Marketing do you know?</a:t>
            </a:r>
          </a:p>
        </p:txBody>
      </p:sp>
    </p:spTree>
    <p:extLst>
      <p:ext uri="{BB962C8B-B14F-4D97-AF65-F5344CB8AC3E}">
        <p14:creationId xmlns:p14="http://schemas.microsoft.com/office/powerpoint/2010/main" val="242924620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
      <a:majorFont>
        <a:latin typeface="Segoe UI Light"/>
        <a:ea typeface=""/>
        <a:cs typeface=""/>
      </a:majorFont>
      <a:minorFont>
        <a:latin typeface="Segoe UI Light"/>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7421116_Reflection on learning_AAS_v5" id="{59B7BDFB-57AB-4529-979B-198FE99CC53E}" vid="{8B6E8B8A-CD93-411A-90DE-1F9807F38B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2AB9FA-5EE8-4111-B873-E09ACA2BC395}">
  <ds:schemaRefs>
    <ds:schemaRef ds:uri="http://schemas.microsoft.com/sharepoint/v3/contenttype/forms"/>
  </ds:schemaRefs>
</ds:datastoreItem>
</file>

<file path=customXml/itemProps2.xml><?xml version="1.0" encoding="utf-8"?>
<ds:datastoreItem xmlns:ds="http://schemas.openxmlformats.org/officeDocument/2006/customXml" ds:itemID="{FCF1D2AC-2735-457E-B639-07E13F9A629B}">
  <ds:schemaRefs>
    <ds:schemaRef ds:uri="http://www.w3.org/XML/1998/namespace"/>
    <ds:schemaRef ds:uri="http://purl.org/dc/elements/1.1/"/>
    <ds:schemaRef ds:uri="16c05727-aa75-4e4a-9b5f-8a80a1165891"/>
    <ds:schemaRef ds:uri="http://purl.org/dc/terms/"/>
    <ds:schemaRef ds:uri="http://purl.org/dc/dcmitype/"/>
    <ds:schemaRef ds:uri="71af3243-3dd4-4a8d-8c0d-dd76da1f02a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B18699A2-1304-4DB0-887E-96D5B04746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Reflection on learning </Template>
  <TotalTime>0</TotalTime>
  <Words>1920</Words>
  <Application>Microsoft Office PowerPoint</Application>
  <PresentationFormat>Widescreen</PresentationFormat>
  <Paragraphs>195</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Segoe UI</vt:lpstr>
      <vt:lpstr>Segoe UI Light</vt:lpstr>
      <vt:lpstr>Wingdings</vt:lpstr>
      <vt:lpstr>Berlin</vt:lpstr>
      <vt:lpstr>Digital Marketing</vt:lpstr>
      <vt:lpstr>What is Course About?</vt:lpstr>
      <vt:lpstr>Meet the Instructor</vt:lpstr>
      <vt:lpstr>In-demand Skills for the Role of Digital Marketer</vt:lpstr>
      <vt:lpstr>Course Content</vt:lpstr>
      <vt:lpstr>Let’s Start with Marketing</vt:lpstr>
      <vt:lpstr>The Marketing</vt:lpstr>
      <vt:lpstr>Marketing Process</vt:lpstr>
      <vt:lpstr>Types of Marketing – Question?</vt:lpstr>
      <vt:lpstr>Traditional </vt:lpstr>
      <vt:lpstr>Facts about Digital Marketing?</vt:lpstr>
      <vt:lpstr>Inbound &amp; Outbound Marketing</vt:lpstr>
      <vt:lpstr>Why Choose Digital Marketing? Prove!</vt:lpstr>
      <vt:lpstr>Marketing Campaign Process</vt:lpstr>
      <vt:lpstr>Jazak’Allah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2021-02-16T10:10:55Z</dcterms:created>
  <dcterms:modified xsi:type="dcterms:W3CDTF">2024-05-24T11:50:11Z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