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56" r:id="rId5"/>
    <p:sldId id="257" r:id="rId6"/>
    <p:sldId id="266" r:id="rId7"/>
    <p:sldId id="323" r:id="rId8"/>
    <p:sldId id="302" r:id="rId9"/>
    <p:sldId id="311" r:id="rId10"/>
    <p:sldId id="312" r:id="rId11"/>
    <p:sldId id="310" r:id="rId12"/>
    <p:sldId id="320" r:id="rId13"/>
    <p:sldId id="322" r:id="rId14"/>
    <p:sldId id="313" r:id="rId15"/>
    <p:sldId id="325" r:id="rId16"/>
    <p:sldId id="324" r:id="rId17"/>
    <p:sldId id="314"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2/28/2023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296946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2403604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80021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4259221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1520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214316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304753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99819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2739359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983901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2826669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2/28/2023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2/28/2023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gs>
            <a:gs pos="50000">
              <a:schemeClr val="tx2">
                <a:lumMod val="50000"/>
              </a:schemeClr>
            </a:gs>
            <a:gs pos="100000">
              <a:schemeClr val="tx2">
                <a:lumMod val="25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2/28/2023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8.jp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Digital Marketing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a:latin typeface="Segoe UI Light" panose="020B0502040204020203" pitchFamily="34" charset="0"/>
                <a:cs typeface="Segoe UI Light" panose="020B0502040204020203" pitchFamily="34" charset="0"/>
              </a:rPr>
              <a:t>Engineer your Career as Digital Marketer</a:t>
            </a:r>
          </a:p>
          <a:p>
            <a:r>
              <a:rPr lang="en-US" sz="2800" i="1" dirty="0">
                <a:latin typeface="Segoe UI Light" panose="020B0502040204020203" pitchFamily="34" charset="0"/>
                <a:cs typeface="Segoe UI Light" panose="020B0502040204020203" pitchFamily="34" charset="0"/>
              </a:rPr>
              <a:t>Signature Training by Qasim Nadeem</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Converting traffic into leads/sales – 3/3</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245432"/>
            <a:ext cx="10031875" cy="4338247"/>
          </a:xfrm>
        </p:spPr>
        <p:txBody>
          <a:bodyPr>
            <a:noAutofit/>
          </a:bodyPr>
          <a:lstStyle/>
          <a:p>
            <a:pPr fontAlgn="base"/>
            <a:r>
              <a:rPr lang="en-US" sz="1900" b="1" dirty="0"/>
              <a:t>Direct your viewers attention</a:t>
            </a:r>
            <a:r>
              <a:rPr lang="en-US" sz="1900" dirty="0"/>
              <a:t>. In addition to white space there will be times when you want to use moderate highlighting. This will bring focus to the most important parts of your copy. Be warned: Too many highlights or excessive colors frustrate online readers.</a:t>
            </a:r>
          </a:p>
          <a:p>
            <a:pPr fontAlgn="base"/>
            <a:r>
              <a:rPr lang="en-US" sz="1900" b="1" dirty="0"/>
              <a:t>People love value, so give it to them</a:t>
            </a:r>
            <a:r>
              <a:rPr lang="en-US" sz="1900" dirty="0"/>
              <a:t>. After presenting your USP, you can always sweeten the offer by adding more free information, more tools or more services to create a package deal. To increase the effectiveness of this method set a time Refine your Unique Selling Proposition (USP). What makes your product different, special, better or more desirable? That’s the USP. Now get the answer to that question down to one or two concise sentences.</a:t>
            </a:r>
          </a:p>
          <a:p>
            <a:pPr fontAlgn="base"/>
            <a:r>
              <a:rPr lang="en-US" sz="1900" b="1" dirty="0"/>
              <a:t>Ask for the sale</a:t>
            </a:r>
            <a:r>
              <a:rPr lang="en-US" sz="1900" dirty="0"/>
              <a:t>. If you are offering your customers value as we've already discussed then you shouldn't feel guilty about asking for the sale. Even somebody who is highly interested in your product may need to be asked up to three times to become a buyer. You can’t ask too many times.</a:t>
            </a:r>
          </a:p>
          <a:p>
            <a:pPr fontAlgn="base"/>
            <a:r>
              <a:rPr lang="en-US" sz="1900" dirty="0"/>
              <a:t>And last but not least, always say “</a:t>
            </a:r>
            <a:r>
              <a:rPr lang="en-US" sz="1900" b="1" dirty="0"/>
              <a:t>Thank you</a:t>
            </a:r>
            <a:r>
              <a:rPr lang="en-US" sz="1900" dirty="0"/>
              <a:t>.” Have a gracious, personal sounding, “Thank you” email with the order confirmation you send out. It doesn't cost a penny to have good manners and show your buyer appreciation!</a:t>
            </a:r>
          </a:p>
        </p:txBody>
      </p:sp>
    </p:spTree>
    <p:extLst>
      <p:ext uri="{BB962C8B-B14F-4D97-AF65-F5344CB8AC3E}">
        <p14:creationId xmlns:p14="http://schemas.microsoft.com/office/powerpoint/2010/main" val="63812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Retention &amp; Its Importance</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dirty="0"/>
              <a:t>Customer retention might be even more important than customer acquisition.</a:t>
            </a:r>
            <a:br>
              <a:rPr lang="en-US" dirty="0"/>
            </a:br>
            <a:endParaRPr lang="en-US" dirty="0"/>
          </a:p>
          <a:p>
            <a:pPr marL="0" indent="0">
              <a:buNone/>
            </a:pPr>
            <a:r>
              <a:rPr lang="en-US" dirty="0"/>
              <a:t>Retention marketing is a strategy that markets to existing customers. It focuses on bringing back customers who have already done business with a brand and keeping customers who are already connected to a brand.</a:t>
            </a:r>
          </a:p>
          <a:p>
            <a:pPr marL="0" indent="0">
              <a:buNone/>
            </a:pPr>
            <a:endParaRPr lang="en-US" dirty="0"/>
          </a:p>
          <a:p>
            <a:pPr marL="0" indent="0">
              <a:buNone/>
            </a:pPr>
            <a:r>
              <a:rPr lang="en-US" dirty="0"/>
              <a:t>Increasing customer retention rates by only 5% can increase profits by as much as 95%.</a:t>
            </a:r>
            <a:br>
              <a:rPr lang="en-US" dirty="0"/>
            </a:br>
            <a:endParaRPr lang="en-US" dirty="0"/>
          </a:p>
        </p:txBody>
      </p:sp>
    </p:spTree>
    <p:extLst>
      <p:ext uri="{BB962C8B-B14F-4D97-AF65-F5344CB8AC3E}">
        <p14:creationId xmlns:p14="http://schemas.microsoft.com/office/powerpoint/2010/main" val="95338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Retention Importance</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5"/>
            <a:ext cx="10031875" cy="4338247"/>
          </a:xfrm>
        </p:spPr>
        <p:txBody>
          <a:bodyPr>
            <a:normAutofit fontScale="85000" lnSpcReduction="20000"/>
          </a:bodyPr>
          <a:lstStyle/>
          <a:p>
            <a:r>
              <a:rPr lang="en-US" b="1" dirty="0"/>
              <a:t>Keeping existing customers increases profits.</a:t>
            </a:r>
            <a:r>
              <a:rPr lang="en-US" dirty="0"/>
              <a:t> It pays to keep customers around. Increasing customer retention rates by only 5% can increase profits by 25 to 95%.</a:t>
            </a:r>
          </a:p>
          <a:p>
            <a:r>
              <a:rPr lang="en-US" b="1" dirty="0"/>
              <a:t>Selling to existing customers is easier than selling to new customers.</a:t>
            </a:r>
            <a:r>
              <a:rPr lang="en-US" dirty="0"/>
              <a:t> Brands have a 60% to 70% chance of selling to an existing customer versus only a 5% to 20% chance of selling to a new customer.</a:t>
            </a:r>
          </a:p>
          <a:p>
            <a:r>
              <a:rPr lang="en-US" b="1" dirty="0"/>
              <a:t>Every time a customer buys from you, the odds that they return go up.</a:t>
            </a:r>
            <a:r>
              <a:rPr lang="en-US" dirty="0"/>
              <a:t> After one purchase, the odds are 60-70% they will buy when they visit you again. If they make a second or third purchase, that number increases to a 54% chance of making another purchase.</a:t>
            </a:r>
          </a:p>
          <a:p>
            <a:r>
              <a:rPr lang="en-US" b="1" dirty="0"/>
              <a:t>It costs less to attract existing customers than to attract new customers. </a:t>
            </a:r>
            <a:r>
              <a:rPr lang="en-US" dirty="0"/>
              <a:t>It can cost up to 5x more to acquire a new customer than to keep an existing one.</a:t>
            </a:r>
          </a:p>
          <a:p>
            <a:r>
              <a:rPr lang="en-US" b="1" dirty="0"/>
              <a:t>Existing customers are likely to spend more. </a:t>
            </a:r>
            <a:r>
              <a:rPr lang="en-US" dirty="0"/>
              <a:t>People who have already bought from your brand are more likely to return and spend more money when they do. In fact, they spend three times more per visit, according to the Adobe Digital Index.</a:t>
            </a:r>
          </a:p>
          <a:p>
            <a:r>
              <a:rPr lang="en-US" b="1" dirty="0"/>
              <a:t>Happy, existing customers help you acquire new customers. </a:t>
            </a:r>
            <a:r>
              <a:rPr lang="en-US" dirty="0"/>
              <a:t>When you have happy brand fans, they turn into brand advocates.</a:t>
            </a:r>
          </a:p>
        </p:txBody>
      </p:sp>
    </p:spTree>
    <p:extLst>
      <p:ext uri="{BB962C8B-B14F-4D97-AF65-F5344CB8AC3E}">
        <p14:creationId xmlns:p14="http://schemas.microsoft.com/office/powerpoint/2010/main" val="282886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Retention Strategy Types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lnSpcReduction="10000"/>
          </a:bodyPr>
          <a:lstStyle/>
          <a:p>
            <a:pPr marL="0" indent="0">
              <a:buNone/>
            </a:pPr>
            <a:r>
              <a:rPr lang="en-US" dirty="0"/>
              <a:t>Advocacy: set up an advocacy program for cutting down on pollution or any other concept. Your customers feel good when they can contribute to a good cause.</a:t>
            </a:r>
          </a:p>
          <a:p>
            <a:pPr marL="0" indent="0">
              <a:buNone/>
            </a:pPr>
            <a:r>
              <a:rPr lang="en-US" dirty="0"/>
              <a:t>Daily Deals and Coupons</a:t>
            </a:r>
          </a:p>
          <a:p>
            <a:pPr marL="0" indent="0">
              <a:buNone/>
            </a:pPr>
            <a:r>
              <a:rPr lang="en-US" dirty="0"/>
              <a:t>Exclusivity</a:t>
            </a:r>
          </a:p>
          <a:p>
            <a:pPr marL="0" indent="0">
              <a:buNone/>
            </a:pPr>
            <a:r>
              <a:rPr lang="en-US" dirty="0"/>
              <a:t>Loyalty Programs</a:t>
            </a:r>
          </a:p>
          <a:p>
            <a:pPr marL="0" indent="0">
              <a:buNone/>
            </a:pPr>
            <a:r>
              <a:rPr lang="en-US" dirty="0"/>
              <a:t>Email Marketing</a:t>
            </a:r>
          </a:p>
          <a:p>
            <a:pPr marL="0" indent="0">
              <a:buNone/>
            </a:pPr>
            <a:r>
              <a:rPr lang="en-US" dirty="0"/>
              <a:t>Customer Panels or feedback/suggestion forms: where they can drop feedback and guides you </a:t>
            </a:r>
            <a:r>
              <a:rPr lang="en-US" dirty="0" err="1"/>
              <a:t>abt</a:t>
            </a:r>
            <a:r>
              <a:rPr lang="en-US" dirty="0"/>
              <a:t> what they want to see in the product.</a:t>
            </a:r>
          </a:p>
          <a:p>
            <a:pPr marL="0" indent="0">
              <a:buNone/>
            </a:pPr>
            <a:r>
              <a:rPr lang="en-US" dirty="0"/>
              <a:t>Free Tools</a:t>
            </a:r>
          </a:p>
          <a:p>
            <a:pPr marL="0" indent="0">
              <a:buNone/>
            </a:pPr>
            <a:r>
              <a:rPr lang="en-US" dirty="0"/>
              <a:t>Referral Bonuses </a:t>
            </a:r>
            <a:r>
              <a:rPr lang="en-US" dirty="0" err="1"/>
              <a:t>etc</a:t>
            </a:r>
            <a:endParaRPr lang="en-US" dirty="0"/>
          </a:p>
        </p:txBody>
      </p:sp>
    </p:spTree>
    <p:extLst>
      <p:ext uri="{BB962C8B-B14F-4D97-AF65-F5344CB8AC3E}">
        <p14:creationId xmlns:p14="http://schemas.microsoft.com/office/powerpoint/2010/main" val="16796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Evaluation Performance via Tools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b="1" dirty="0"/>
              <a:t>Evaluation is the method(s)</a:t>
            </a:r>
            <a:r>
              <a:rPr lang="en-US" dirty="0"/>
              <a:t> which could help marketers to </a:t>
            </a:r>
            <a:r>
              <a:rPr lang="en-US" b="1" dirty="0"/>
              <a:t>evaluate</a:t>
            </a:r>
            <a:r>
              <a:rPr lang="en-US" dirty="0"/>
              <a:t> their </a:t>
            </a:r>
            <a:r>
              <a:rPr lang="en-US" b="1" dirty="0"/>
              <a:t>digital marketing</a:t>
            </a:r>
            <a:r>
              <a:rPr lang="en-US" dirty="0"/>
              <a:t> campaign.</a:t>
            </a:r>
          </a:p>
          <a:p>
            <a:pPr marL="0" indent="0">
              <a:buNone/>
            </a:pPr>
            <a:r>
              <a:rPr lang="en-US" dirty="0"/>
              <a:t>Facebook Pixel</a:t>
            </a:r>
          </a:p>
          <a:p>
            <a:pPr marL="0" indent="0">
              <a:buNone/>
            </a:pPr>
            <a:r>
              <a:rPr lang="en-US" dirty="0"/>
              <a:t>Google Analytics</a:t>
            </a:r>
          </a:p>
          <a:p>
            <a:pPr marL="0" indent="0">
              <a:buNone/>
            </a:pPr>
            <a:r>
              <a:rPr lang="en-US" dirty="0"/>
              <a:t>Google Search Console</a:t>
            </a:r>
          </a:p>
          <a:p>
            <a:pPr marL="0" indent="0">
              <a:buNone/>
            </a:pPr>
            <a:r>
              <a:rPr lang="en-US" dirty="0" err="1"/>
              <a:t>Hubspot</a:t>
            </a:r>
            <a:endParaRPr lang="en-US" dirty="0"/>
          </a:p>
          <a:p>
            <a:pPr marL="0" indent="0">
              <a:buNone/>
            </a:pPr>
            <a:r>
              <a:rPr lang="en-US" dirty="0" err="1"/>
              <a:t>Hootsuite</a:t>
            </a:r>
            <a:r>
              <a:rPr lang="en-US" dirty="0"/>
              <a:t> </a:t>
            </a:r>
            <a:r>
              <a:rPr lang="en-US" dirty="0" err="1"/>
              <a:t>etc</a:t>
            </a:r>
            <a:endParaRPr lang="en-US" dirty="0"/>
          </a:p>
        </p:txBody>
      </p:sp>
    </p:spTree>
    <p:extLst>
      <p:ext uri="{BB962C8B-B14F-4D97-AF65-F5344CB8AC3E}">
        <p14:creationId xmlns:p14="http://schemas.microsoft.com/office/powerpoint/2010/main" val="305504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Jazak’Allah</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What is Course About?</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lnSpcReduction="10000"/>
          </a:bodyPr>
          <a:lstStyle/>
          <a:p>
            <a:r>
              <a:rPr lang="en-US" dirty="0">
                <a:latin typeface="Segoe UI Light" panose="020B0502040204020203" pitchFamily="34" charset="0"/>
                <a:cs typeface="Segoe UI Light" panose="020B0502040204020203" pitchFamily="34" charset="0"/>
              </a:rPr>
              <a:t>Digital Marketing is like breath to the businesses today, so its understanding gives you the highest place in the business world. Training is carefully designed to meet all the requirements of the Digital Marketer job role in the current marketplace. </a:t>
            </a:r>
          </a:p>
          <a:p>
            <a:r>
              <a:rPr lang="en-US" dirty="0">
                <a:latin typeface="Segoe UI Light" panose="020B0502040204020203" pitchFamily="34" charset="0"/>
                <a:cs typeface="Segoe UI Light" panose="020B0502040204020203" pitchFamily="34" charset="0"/>
              </a:rPr>
              <a:t>The course also addresses the ECommerce trends so the digital marketer can help businesses to sell their products over the Internet. And the addition of WordPress let you fly </a:t>
            </a:r>
            <a:r>
              <a:rPr lang="en-US">
                <a:latin typeface="Segoe UI Light" panose="020B0502040204020203" pitchFamily="34" charset="0"/>
                <a:cs typeface="Segoe UI Light" panose="020B0502040204020203" pitchFamily="34" charset="0"/>
              </a:rPr>
              <a:t>solo in </a:t>
            </a:r>
            <a:r>
              <a:rPr lang="en-US" dirty="0">
                <a:latin typeface="Segoe UI Light" panose="020B0502040204020203" pitchFamily="34" charset="0"/>
                <a:cs typeface="Segoe UI Light" panose="020B0502040204020203" pitchFamily="34" charset="0"/>
              </a:rPr>
              <a:t>the freelancing market</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
        <p:nvSpPr>
          <p:cNvPr id="4" name="Rectangle 3"/>
          <p:cNvSpPr/>
          <p:nvPr/>
        </p:nvSpPr>
        <p:spPr>
          <a:xfrm>
            <a:off x="6777566" y="127504"/>
            <a:ext cx="5414434" cy="646331"/>
          </a:xfrm>
          <a:prstGeom prst="rect">
            <a:avLst/>
          </a:prstGeom>
        </p:spPr>
        <p:txBody>
          <a:bodyPr wrap="square">
            <a:spAutoFit/>
          </a:bodyPr>
          <a:lstStyle/>
          <a:p>
            <a:r>
              <a:rPr lang="en-US" dirty="0"/>
              <a:t>Problem identification requires critical thinking,</a:t>
            </a:r>
          </a:p>
          <a:p>
            <a:r>
              <a:rPr lang="en-US" dirty="0"/>
              <a:t>But solving a Problem just requires creative thinking_</a:t>
            </a:r>
          </a:p>
        </p:txBody>
      </p:sp>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Meet the Instructor</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87060" y="2128451"/>
            <a:ext cx="9339942" cy="3584875"/>
          </a:xfrm>
        </p:spPr>
        <p:txBody>
          <a:bodyPr>
            <a:noAutofit/>
          </a:bodyPr>
          <a:lstStyle/>
          <a:p>
            <a:pPr>
              <a:buFont typeface="Wingdings" panose="05000000000000000000" pitchFamily="2" charset="2"/>
              <a:buChar char="§"/>
            </a:pPr>
            <a:r>
              <a:rPr lang="en-US" sz="2000" dirty="0">
                <a:cs typeface="Segoe UI Light" panose="020B0502040204020203" pitchFamily="34" charset="0"/>
              </a:rPr>
              <a:t>Microsoft Certified Professional in Web and Cloud Technologies</a:t>
            </a:r>
          </a:p>
          <a:p>
            <a:pPr>
              <a:buFont typeface="Wingdings" panose="05000000000000000000" pitchFamily="2" charset="2"/>
              <a:buChar char="§"/>
            </a:pPr>
            <a:r>
              <a:rPr lang="en-US" sz="2000" dirty="0">
                <a:cs typeface="Segoe UI Light" panose="020B0502040204020203" pitchFamily="34" charset="0"/>
              </a:rPr>
              <a:t>Started Professional Life in </a:t>
            </a:r>
            <a:r>
              <a:rPr lang="en-US" sz="2000" b="1" dirty="0">
                <a:cs typeface="Segoe UI Light" panose="020B0502040204020203" pitchFamily="34" charset="0"/>
              </a:rPr>
              <a:t>1989-90</a:t>
            </a:r>
            <a:r>
              <a:rPr lang="en-US" sz="2000" dirty="0">
                <a:cs typeface="Segoe UI Light" panose="020B0502040204020203" pitchFamily="34" charset="0"/>
              </a:rPr>
              <a:t> and spent 7 years in Low Level Software Engineering</a:t>
            </a:r>
          </a:p>
          <a:p>
            <a:pPr>
              <a:buFont typeface="Wingdings" panose="05000000000000000000" pitchFamily="2" charset="2"/>
              <a:buChar char="§"/>
            </a:pPr>
            <a:r>
              <a:rPr lang="en-US" sz="2000" dirty="0">
                <a:cs typeface="Segoe UI Light" panose="020B0502040204020203" pitchFamily="34" charset="0"/>
              </a:rPr>
              <a:t>A Decade in Networks i.e. MCSE CCNA CCNP</a:t>
            </a:r>
          </a:p>
          <a:p>
            <a:pPr>
              <a:buFont typeface="Wingdings" panose="05000000000000000000" pitchFamily="2" charset="2"/>
              <a:buChar char="§"/>
            </a:pPr>
            <a:r>
              <a:rPr lang="en-US" sz="2000" dirty="0">
                <a:cs typeface="Segoe UI Light" panose="020B0502040204020203" pitchFamily="34" charset="0"/>
              </a:rPr>
              <a:t>Last Decade in Web &amp; Software Engineering  i.e. MEAN &amp; MERN Stack (Node.js, </a:t>
            </a:r>
            <a:r>
              <a:rPr lang="en-US" sz="2000" dirty="0" err="1">
                <a:cs typeface="Segoe UI Light" panose="020B0502040204020203" pitchFamily="34" charset="0"/>
              </a:rPr>
              <a:t>ExpressJS</a:t>
            </a:r>
            <a:r>
              <a:rPr lang="en-US" sz="2000" dirty="0">
                <a:cs typeface="Segoe UI Light" panose="020B0502040204020203" pitchFamily="34" charset="0"/>
              </a:rPr>
              <a:t>, </a:t>
            </a:r>
            <a:r>
              <a:rPr lang="en-US" sz="2000" dirty="0" err="1">
                <a:cs typeface="Segoe UI Light" panose="020B0502040204020203" pitchFamily="34" charset="0"/>
              </a:rPr>
              <a:t>ReactJS</a:t>
            </a:r>
            <a:r>
              <a:rPr lang="en-US" sz="2000" dirty="0">
                <a:cs typeface="Segoe UI Light" panose="020B0502040204020203" pitchFamily="34" charset="0"/>
              </a:rPr>
              <a:t>, </a:t>
            </a:r>
            <a:r>
              <a:rPr lang="en-US" sz="2000" dirty="0" err="1">
                <a:cs typeface="Segoe UI Light" panose="020B0502040204020203" pitchFamily="34" charset="0"/>
              </a:rPr>
              <a:t>NextJS</a:t>
            </a:r>
            <a:r>
              <a:rPr lang="en-US" sz="2000" dirty="0">
                <a:cs typeface="Segoe UI Light" panose="020B0502040204020203" pitchFamily="34" charset="0"/>
              </a:rPr>
              <a:t>, Angular, MongoDB), PHP - </a:t>
            </a:r>
            <a:r>
              <a:rPr lang="en-US" sz="2000" dirty="0" err="1">
                <a:cs typeface="Segoe UI Light" panose="020B0502040204020203" pitchFamily="34" charset="0"/>
              </a:rPr>
              <a:t>Laravel</a:t>
            </a:r>
            <a:r>
              <a:rPr lang="en-US" sz="2000" dirty="0">
                <a:cs typeface="Segoe UI Light" panose="020B0502040204020203" pitchFamily="34" charset="0"/>
              </a:rPr>
              <a:t>, </a:t>
            </a:r>
            <a:r>
              <a:rPr lang="en-US" sz="2000" dirty="0" err="1">
                <a:cs typeface="Segoe UI Light" panose="020B0502040204020203" pitchFamily="34" charset="0"/>
              </a:rPr>
              <a:t>ASP.Net</a:t>
            </a:r>
            <a:r>
              <a:rPr lang="en-US" sz="2000" dirty="0">
                <a:cs typeface="Segoe UI Light" panose="020B0502040204020203" pitchFamily="34" charset="0"/>
              </a:rPr>
              <a:t>, C#, Java, Android, SQL Server, HTML, CSS, </a:t>
            </a:r>
            <a:r>
              <a:rPr lang="en-US" sz="2000" dirty="0" err="1">
                <a:cs typeface="Segoe UI Light" panose="020B0502040204020203" pitchFamily="34" charset="0"/>
              </a:rPr>
              <a:t>Javascript</a:t>
            </a:r>
            <a:r>
              <a:rPr lang="en-US" sz="2000" dirty="0">
                <a:cs typeface="Segoe UI Light" panose="020B0502040204020203" pitchFamily="34" charset="0"/>
              </a:rPr>
              <a:t> etc.</a:t>
            </a:r>
          </a:p>
          <a:p>
            <a:pPr>
              <a:buFont typeface="Wingdings" panose="05000000000000000000" pitchFamily="2" charset="2"/>
              <a:buChar char="§"/>
            </a:pPr>
            <a:r>
              <a:rPr lang="en-US" sz="2000" dirty="0">
                <a:cs typeface="Segoe UI Light" panose="020B0502040204020203" pitchFamily="34" charset="0"/>
              </a:rPr>
              <a:t>Digital Marketing (SMO, SMM, SEO, Affiliate Marketing, Blogging)</a:t>
            </a:r>
          </a:p>
          <a:p>
            <a:pPr>
              <a:buFont typeface="Wingdings" panose="05000000000000000000" pitchFamily="2" charset="2"/>
              <a:buChar char="§"/>
            </a:pPr>
            <a:r>
              <a:rPr lang="en-US" sz="2000" dirty="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sz="2000" dirty="0">
                <a:cs typeface="Segoe UI Light" panose="020B0502040204020203" pitchFamily="34" charset="0"/>
              </a:rPr>
              <a:t>Consultant to Ecommerce &amp; Web Industry</a:t>
            </a:r>
          </a:p>
          <a:p>
            <a:pPr>
              <a:buFont typeface="Wingdings" panose="05000000000000000000" pitchFamily="2" charset="2"/>
              <a:buChar char="§"/>
            </a:pPr>
            <a:r>
              <a:rPr lang="en-US" sz="2000" dirty="0">
                <a:cs typeface="Segoe UI Light" panose="020B0502040204020203" pitchFamily="34" charset="0"/>
              </a:rPr>
              <a:t>Working in capacity of Principal Technologist &amp; eCommerce Expert</a:t>
            </a:r>
          </a:p>
          <a:p>
            <a:pPr marL="0" indent="0">
              <a:buNone/>
            </a:pPr>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15" y="5376518"/>
            <a:ext cx="1360465" cy="136046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29" y="3920889"/>
            <a:ext cx="1423852" cy="1423852"/>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03" y="2249536"/>
            <a:ext cx="1388409" cy="1573530"/>
          </a:xfrm>
          <a:prstGeom prst="rect">
            <a:avLst/>
          </a:prstGeom>
        </p:spPr>
      </p:pic>
      <p:pic>
        <p:nvPicPr>
          <p:cNvPr id="4" name="Picture 3"/>
          <p:cNvPicPr>
            <a:picLocks noChangeAspect="1"/>
          </p:cNvPicPr>
          <p:nvPr/>
        </p:nvPicPr>
        <p:blipFill>
          <a:blip r:embed="rId8"/>
          <a:stretch>
            <a:fillRect/>
          </a:stretch>
        </p:blipFill>
        <p:spPr>
          <a:xfrm>
            <a:off x="8606987" y="957141"/>
            <a:ext cx="3227661" cy="753496"/>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a:t>Sales or Leads</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369432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Sales Terms</a:t>
            </a:r>
          </a:p>
        </p:txBody>
      </p:sp>
      <p:sp>
        <p:nvSpPr>
          <p:cNvPr id="5" name="Rectangle 4"/>
          <p:cNvSpPr/>
          <p:nvPr/>
        </p:nvSpPr>
        <p:spPr>
          <a:xfrm>
            <a:off x="1719635" y="2312126"/>
            <a:ext cx="9044160" cy="2308324"/>
          </a:xfrm>
          <a:prstGeom prst="rect">
            <a:avLst/>
          </a:prstGeom>
        </p:spPr>
        <p:txBody>
          <a:bodyPr wrap="square">
            <a:spAutoFit/>
          </a:bodyPr>
          <a:lstStyle/>
          <a:p>
            <a:r>
              <a:rPr lang="en-US" sz="2400" b="1" dirty="0"/>
              <a:t>Sales Funnel: </a:t>
            </a:r>
            <a:r>
              <a:rPr lang="en-US" sz="2400" dirty="0"/>
              <a:t>The </a:t>
            </a:r>
            <a:r>
              <a:rPr lang="en-US" sz="2400" b="1" dirty="0"/>
              <a:t>sales funnel</a:t>
            </a:r>
            <a:r>
              <a:rPr lang="en-US" sz="2400" dirty="0"/>
              <a:t> is each step that someone has to take in order to become your customer</a:t>
            </a:r>
          </a:p>
          <a:p>
            <a:r>
              <a:rPr lang="en-US" sz="2400" b="1" dirty="0"/>
              <a:t>Conversion: </a:t>
            </a:r>
            <a:r>
              <a:rPr lang="en-US" sz="2400" dirty="0"/>
              <a:t>A conversion in marketing is when a visitor to your website completes a desired goal. </a:t>
            </a:r>
          </a:p>
          <a:p>
            <a:r>
              <a:rPr lang="en-US" sz="2400" b="1" dirty="0"/>
              <a:t>Retention:</a:t>
            </a:r>
            <a:r>
              <a:rPr lang="en-US" sz="2400" dirty="0"/>
              <a:t> marketing strategy that markets to the existing customers.</a:t>
            </a:r>
          </a:p>
          <a:p>
            <a:endParaRPr lang="en-US" sz="2400" dirty="0"/>
          </a:p>
        </p:txBody>
      </p:sp>
    </p:spTree>
    <p:extLst>
      <p:ext uri="{BB962C8B-B14F-4D97-AF65-F5344CB8AC3E}">
        <p14:creationId xmlns:p14="http://schemas.microsoft.com/office/powerpoint/2010/main" val="109396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Sales Funnel</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114809" y="2230354"/>
            <a:ext cx="3627008" cy="2354707"/>
          </a:xfrm>
        </p:spPr>
        <p:txBody>
          <a:bodyPr>
            <a:normAutofit/>
          </a:bodyPr>
          <a:lstStyle/>
          <a:p>
            <a:pPr marL="0" indent="0">
              <a:buNone/>
            </a:pPr>
            <a:r>
              <a:rPr lang="en-US" dirty="0"/>
              <a:t>The </a:t>
            </a:r>
            <a:r>
              <a:rPr lang="en-US" b="1" dirty="0"/>
              <a:t>sales funnel</a:t>
            </a:r>
            <a:r>
              <a:rPr lang="en-US" dirty="0"/>
              <a:t> is each step that someone has to take in order to become your customer. </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4697" y="2230354"/>
            <a:ext cx="6518366" cy="4343880"/>
          </a:xfrm>
          <a:prstGeom prst="rect">
            <a:avLst/>
          </a:prstGeom>
        </p:spPr>
      </p:pic>
    </p:spTree>
    <p:extLst>
      <p:ext uri="{BB962C8B-B14F-4D97-AF65-F5344CB8AC3E}">
        <p14:creationId xmlns:p14="http://schemas.microsoft.com/office/powerpoint/2010/main" val="287264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Conversion</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dirty="0"/>
              <a:t>A </a:t>
            </a:r>
            <a:r>
              <a:rPr lang="en-US" b="1" dirty="0"/>
              <a:t>conversion</a:t>
            </a:r>
            <a:r>
              <a:rPr lang="en-US" dirty="0"/>
              <a:t> in </a:t>
            </a:r>
            <a:r>
              <a:rPr lang="en-US" b="1" dirty="0"/>
              <a:t>marketing</a:t>
            </a:r>
            <a:r>
              <a:rPr lang="en-US" dirty="0"/>
              <a:t> is when a visitor to your website completes a desired goal. </a:t>
            </a:r>
          </a:p>
          <a:p>
            <a:pPr marL="0" indent="0">
              <a:buNone/>
            </a:pPr>
            <a:r>
              <a:rPr lang="en-US" dirty="0"/>
              <a:t>In this way, they </a:t>
            </a:r>
            <a:r>
              <a:rPr lang="en-US" b="1" dirty="0"/>
              <a:t>convert</a:t>
            </a:r>
            <a:r>
              <a:rPr lang="en-US" dirty="0"/>
              <a:t> from visitors to leads or, if they purchase something, to customers. </a:t>
            </a:r>
          </a:p>
          <a:p>
            <a:pPr marL="0" indent="0">
              <a:buNone/>
            </a:pPr>
            <a:r>
              <a:rPr lang="en-US" dirty="0"/>
              <a:t>A </a:t>
            </a:r>
            <a:r>
              <a:rPr lang="en-US" b="1" dirty="0"/>
              <a:t>conversion</a:t>
            </a:r>
            <a:r>
              <a:rPr lang="en-US" dirty="0"/>
              <a:t> occurs when someone changes from a passive visitor to an active, interested visitor or customer.</a:t>
            </a:r>
          </a:p>
        </p:txBody>
      </p:sp>
    </p:spTree>
    <p:extLst>
      <p:ext uri="{BB962C8B-B14F-4D97-AF65-F5344CB8AC3E}">
        <p14:creationId xmlns:p14="http://schemas.microsoft.com/office/powerpoint/2010/main" val="148061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Converting traffic into leads/sales – 1/3</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84945" y="2193180"/>
            <a:ext cx="9566677" cy="4495003"/>
          </a:xfrm>
        </p:spPr>
        <p:txBody>
          <a:bodyPr>
            <a:noAutofit/>
          </a:bodyPr>
          <a:lstStyle/>
          <a:p>
            <a:pPr fontAlgn="base"/>
            <a:r>
              <a:rPr lang="en-US" sz="1900" dirty="0"/>
              <a:t>Refine your </a:t>
            </a:r>
            <a:r>
              <a:rPr lang="en-US" sz="1900" b="1" dirty="0"/>
              <a:t>Unique Selling Proposition </a:t>
            </a:r>
            <a:r>
              <a:rPr lang="en-US" sz="1900" dirty="0"/>
              <a:t>(USP). What makes your product different, special, better or more desirable? That’s the USP. Now get the answer to that question down to one or two concise sentences.</a:t>
            </a:r>
          </a:p>
          <a:p>
            <a:pPr fontAlgn="base"/>
            <a:r>
              <a:rPr lang="en-US" sz="1900" dirty="0"/>
              <a:t>When </a:t>
            </a:r>
            <a:r>
              <a:rPr lang="en-US" sz="1900" b="1" dirty="0"/>
              <a:t>writing for sales you need to sound friendly</a:t>
            </a:r>
            <a:r>
              <a:rPr lang="en-US" sz="1900" dirty="0"/>
              <a:t>, not slick. Sales copy has to sound like you are simply excited to tell one of your friends about a great buy that you've come across. The last thing that you want to do is sound like a high-pressure infomercial.</a:t>
            </a:r>
          </a:p>
          <a:p>
            <a:pPr fontAlgn="base"/>
            <a:r>
              <a:rPr lang="en-US" sz="1900" b="1" dirty="0"/>
              <a:t>Engage your viewers by asking for assistance</a:t>
            </a:r>
            <a:r>
              <a:rPr lang="en-US" sz="1900" dirty="0"/>
              <a:t>. When you give viewers a reason to interact with you such as their opinion on a survey or requesting a product rating; you will not only get useful information but you will keep your prospects thinking about your product longer.</a:t>
            </a:r>
          </a:p>
          <a:p>
            <a:pPr fontAlgn="base"/>
            <a:r>
              <a:rPr lang="en-US" sz="1900" b="1" dirty="0"/>
              <a:t>Don't overwhelm your viewers</a:t>
            </a:r>
            <a:r>
              <a:rPr lang="en-US" sz="1900" dirty="0"/>
              <a:t>. If you there are three different products that you are trying to sell then take the time to create three websites. When you make the mistake of offering too much at once you can confuse your readers into buying nothing at all. The exception to this rule are major retailers, but they already have a brand and a following.</a:t>
            </a:r>
          </a:p>
        </p:txBody>
      </p:sp>
    </p:spTree>
    <p:extLst>
      <p:ext uri="{BB962C8B-B14F-4D97-AF65-F5344CB8AC3E}">
        <p14:creationId xmlns:p14="http://schemas.microsoft.com/office/powerpoint/2010/main" val="366566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Converting traffic into leads/sales – 2/3</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180117"/>
            <a:ext cx="10031875" cy="4338247"/>
          </a:xfrm>
        </p:spPr>
        <p:txBody>
          <a:bodyPr>
            <a:noAutofit/>
          </a:bodyPr>
          <a:lstStyle/>
          <a:p>
            <a:pPr fontAlgn="base"/>
            <a:r>
              <a:rPr lang="en-US" sz="1900" b="1" dirty="0"/>
              <a:t>White space is your friend</a:t>
            </a:r>
            <a:r>
              <a:rPr lang="en-US" sz="1900" dirty="0"/>
              <a:t>. If you leave wide on your sales page it makes it easier to read. Your potential clients will be able to focus on your </a:t>
            </a:r>
            <a:r>
              <a:rPr lang="en-US" sz="1900" dirty="0" err="1"/>
              <a:t>your</a:t>
            </a:r>
            <a:r>
              <a:rPr lang="en-US" sz="1900" dirty="0"/>
              <a:t> copy without distraction and in turn, you will increase your conversions.</a:t>
            </a:r>
          </a:p>
          <a:p>
            <a:pPr fontAlgn="base"/>
            <a:r>
              <a:rPr lang="en-US" sz="1900" b="1" dirty="0"/>
              <a:t>Get people excited about your offering</a:t>
            </a:r>
            <a:r>
              <a:rPr lang="en-US" sz="1900" dirty="0"/>
              <a:t>. When your product has a great rating or multiple endorsements from satisfied customers, share it with the world and let them brag about the product for you.</a:t>
            </a:r>
          </a:p>
          <a:p>
            <a:pPr fontAlgn="base"/>
            <a:r>
              <a:rPr lang="en-US" sz="1900" b="1" dirty="0"/>
              <a:t>Leave plenty of hooks</a:t>
            </a:r>
            <a:r>
              <a:rPr lang="en-US" sz="1900" dirty="0"/>
              <a:t>. When you are designing your sales letter or squeeze page make sure, the more hooks that you leave, the more chance you have of converting. It's better to have too many offers than to leave money on the table when you lose a potential buyer who was just one step away from taking action.</a:t>
            </a:r>
          </a:p>
          <a:p>
            <a:pPr fontAlgn="base"/>
            <a:r>
              <a:rPr lang="en-US" sz="1900" b="1" dirty="0"/>
              <a:t>Find problems that your product can solve</a:t>
            </a:r>
            <a:r>
              <a:rPr lang="en-US" sz="1900" dirty="0"/>
              <a:t>. Even after your sales page is complete, keep thinking about other problems that your product can solve. You might get a hint of new ways to promote your product by asking buyers how they use the product.</a:t>
            </a:r>
          </a:p>
        </p:txBody>
      </p:sp>
    </p:spTree>
    <p:extLst>
      <p:ext uri="{BB962C8B-B14F-4D97-AF65-F5344CB8AC3E}">
        <p14:creationId xmlns:p14="http://schemas.microsoft.com/office/powerpoint/2010/main" val="4362166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FCF1D2AC-2735-457E-B639-07E13F9A629B}">
  <ds:schemaRefs>
    <ds:schemaRef ds:uri="http://www.w3.org/XML/1998/namespace"/>
    <ds:schemaRef ds:uri="http://purl.org/dc/elements/1.1/"/>
    <ds:schemaRef ds:uri="16c05727-aa75-4e4a-9b5f-8a80a1165891"/>
    <ds:schemaRef ds:uri="http://purl.org/dc/terms/"/>
    <ds:schemaRef ds:uri="http://purl.org/dc/dcmitype/"/>
    <ds:schemaRef ds:uri="71af3243-3dd4-4a8d-8c0d-dd76da1f02a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2799</Words>
  <Application>Microsoft Office PowerPoint</Application>
  <PresentationFormat>Widescreen</PresentationFormat>
  <Paragraphs>196</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Segoe UI Light</vt:lpstr>
      <vt:lpstr>Wingdings</vt:lpstr>
      <vt:lpstr>Berlin</vt:lpstr>
      <vt:lpstr>Digital Marketing</vt:lpstr>
      <vt:lpstr>What is Course About?</vt:lpstr>
      <vt:lpstr>Meet the Instructor</vt:lpstr>
      <vt:lpstr>Sales or Leads</vt:lpstr>
      <vt:lpstr>Sales Terms</vt:lpstr>
      <vt:lpstr>Sales Funnel</vt:lpstr>
      <vt:lpstr>Conversion</vt:lpstr>
      <vt:lpstr>Converting traffic into leads/sales – 1/3</vt:lpstr>
      <vt:lpstr>Converting traffic into leads/sales – 2/3</vt:lpstr>
      <vt:lpstr>Converting traffic into leads/sales – 3/3</vt:lpstr>
      <vt:lpstr>Retention &amp; Its Importance</vt:lpstr>
      <vt:lpstr>Retention Importance</vt:lpstr>
      <vt:lpstr>Retention Strategy Types</vt:lpstr>
      <vt:lpstr>Evaluation Performance via Tools</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2023-02-28T06:52:00Z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