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3"/>
  </p:notesMasterIdLst>
  <p:handoutMasterIdLst>
    <p:handoutMasterId r:id="rId64"/>
  </p:handoutMasterIdLst>
  <p:sldIdLst>
    <p:sldId id="256" r:id="rId5"/>
    <p:sldId id="257" r:id="rId6"/>
    <p:sldId id="266" r:id="rId7"/>
    <p:sldId id="279" r:id="rId8"/>
    <p:sldId id="326" r:id="rId9"/>
    <p:sldId id="270" r:id="rId10"/>
    <p:sldId id="273" r:id="rId11"/>
    <p:sldId id="275" r:id="rId12"/>
    <p:sldId id="274" r:id="rId13"/>
    <p:sldId id="276" r:id="rId14"/>
    <p:sldId id="277" r:id="rId15"/>
    <p:sldId id="278" r:id="rId16"/>
    <p:sldId id="280" r:id="rId17"/>
    <p:sldId id="281" r:id="rId18"/>
    <p:sldId id="328" r:id="rId19"/>
    <p:sldId id="36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69" r:id="rId46"/>
    <p:sldId id="354" r:id="rId47"/>
    <p:sldId id="355" r:id="rId48"/>
    <p:sldId id="356" r:id="rId49"/>
    <p:sldId id="358" r:id="rId50"/>
    <p:sldId id="370" r:id="rId51"/>
    <p:sldId id="357" r:id="rId52"/>
    <p:sldId id="359" r:id="rId53"/>
    <p:sldId id="360" r:id="rId54"/>
    <p:sldId id="361" r:id="rId55"/>
    <p:sldId id="362" r:id="rId56"/>
    <p:sldId id="363" r:id="rId57"/>
    <p:sldId id="364" r:id="rId58"/>
    <p:sldId id="365" r:id="rId59"/>
    <p:sldId id="366" r:id="rId60"/>
    <p:sldId id="367" r:id="rId61"/>
    <p:sldId id="305"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3/24/2021</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3/24/2021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409174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116369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1176375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276659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158231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3003979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165856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187699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20</a:t>
            </a:fld>
            <a:endParaRPr lang="en-US" dirty="0"/>
          </a:p>
        </p:txBody>
      </p:sp>
    </p:spTree>
    <p:extLst>
      <p:ext uri="{BB962C8B-B14F-4D97-AF65-F5344CB8AC3E}">
        <p14:creationId xmlns:p14="http://schemas.microsoft.com/office/powerpoint/2010/main" val="308631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21</a:t>
            </a:fld>
            <a:endParaRPr lang="en-US" dirty="0"/>
          </a:p>
        </p:txBody>
      </p:sp>
    </p:spTree>
    <p:extLst>
      <p:ext uri="{BB962C8B-B14F-4D97-AF65-F5344CB8AC3E}">
        <p14:creationId xmlns:p14="http://schemas.microsoft.com/office/powerpoint/2010/main" val="2421221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22</a:t>
            </a:fld>
            <a:endParaRPr lang="en-US" dirty="0"/>
          </a:p>
        </p:txBody>
      </p:sp>
    </p:spTree>
    <p:extLst>
      <p:ext uri="{BB962C8B-B14F-4D97-AF65-F5344CB8AC3E}">
        <p14:creationId xmlns:p14="http://schemas.microsoft.com/office/powerpoint/2010/main" val="413687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23</a:t>
            </a:fld>
            <a:endParaRPr lang="en-US" dirty="0"/>
          </a:p>
        </p:txBody>
      </p:sp>
    </p:spTree>
    <p:extLst>
      <p:ext uri="{BB962C8B-B14F-4D97-AF65-F5344CB8AC3E}">
        <p14:creationId xmlns:p14="http://schemas.microsoft.com/office/powerpoint/2010/main" val="259965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24</a:t>
            </a:fld>
            <a:endParaRPr lang="en-US" dirty="0"/>
          </a:p>
        </p:txBody>
      </p:sp>
    </p:spTree>
    <p:extLst>
      <p:ext uri="{BB962C8B-B14F-4D97-AF65-F5344CB8AC3E}">
        <p14:creationId xmlns:p14="http://schemas.microsoft.com/office/powerpoint/2010/main" val="2331675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25</a:t>
            </a:fld>
            <a:endParaRPr lang="en-US" dirty="0"/>
          </a:p>
        </p:txBody>
      </p:sp>
    </p:spTree>
    <p:extLst>
      <p:ext uri="{BB962C8B-B14F-4D97-AF65-F5344CB8AC3E}">
        <p14:creationId xmlns:p14="http://schemas.microsoft.com/office/powerpoint/2010/main" val="2905587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26</a:t>
            </a:fld>
            <a:endParaRPr lang="en-US" dirty="0"/>
          </a:p>
        </p:txBody>
      </p:sp>
    </p:spTree>
    <p:extLst>
      <p:ext uri="{BB962C8B-B14F-4D97-AF65-F5344CB8AC3E}">
        <p14:creationId xmlns:p14="http://schemas.microsoft.com/office/powerpoint/2010/main" val="3150515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27</a:t>
            </a:fld>
            <a:endParaRPr lang="en-US" dirty="0"/>
          </a:p>
        </p:txBody>
      </p:sp>
    </p:spTree>
    <p:extLst>
      <p:ext uri="{BB962C8B-B14F-4D97-AF65-F5344CB8AC3E}">
        <p14:creationId xmlns:p14="http://schemas.microsoft.com/office/powerpoint/2010/main" val="1252924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28</a:t>
            </a:fld>
            <a:endParaRPr lang="en-US" dirty="0"/>
          </a:p>
        </p:txBody>
      </p:sp>
    </p:spTree>
    <p:extLst>
      <p:ext uri="{BB962C8B-B14F-4D97-AF65-F5344CB8AC3E}">
        <p14:creationId xmlns:p14="http://schemas.microsoft.com/office/powerpoint/2010/main" val="1035627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29</a:t>
            </a:fld>
            <a:endParaRPr lang="en-US" dirty="0"/>
          </a:p>
        </p:txBody>
      </p:sp>
    </p:spTree>
    <p:extLst>
      <p:ext uri="{BB962C8B-B14F-4D97-AF65-F5344CB8AC3E}">
        <p14:creationId xmlns:p14="http://schemas.microsoft.com/office/powerpoint/2010/main" val="1075816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30</a:t>
            </a:fld>
            <a:endParaRPr lang="en-US" dirty="0"/>
          </a:p>
        </p:txBody>
      </p:sp>
    </p:spTree>
    <p:extLst>
      <p:ext uri="{BB962C8B-B14F-4D97-AF65-F5344CB8AC3E}">
        <p14:creationId xmlns:p14="http://schemas.microsoft.com/office/powerpoint/2010/main" val="245344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31</a:t>
            </a:fld>
            <a:endParaRPr lang="en-US" dirty="0"/>
          </a:p>
        </p:txBody>
      </p:sp>
    </p:spTree>
    <p:extLst>
      <p:ext uri="{BB962C8B-B14F-4D97-AF65-F5344CB8AC3E}">
        <p14:creationId xmlns:p14="http://schemas.microsoft.com/office/powerpoint/2010/main" val="3620707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32</a:t>
            </a:fld>
            <a:endParaRPr lang="en-US" dirty="0"/>
          </a:p>
        </p:txBody>
      </p:sp>
    </p:spTree>
    <p:extLst>
      <p:ext uri="{BB962C8B-B14F-4D97-AF65-F5344CB8AC3E}">
        <p14:creationId xmlns:p14="http://schemas.microsoft.com/office/powerpoint/2010/main" val="157019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33</a:t>
            </a:fld>
            <a:endParaRPr lang="en-US" dirty="0"/>
          </a:p>
        </p:txBody>
      </p:sp>
    </p:spTree>
    <p:extLst>
      <p:ext uri="{BB962C8B-B14F-4D97-AF65-F5344CB8AC3E}">
        <p14:creationId xmlns:p14="http://schemas.microsoft.com/office/powerpoint/2010/main" val="2118975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34</a:t>
            </a:fld>
            <a:endParaRPr lang="en-US" dirty="0"/>
          </a:p>
        </p:txBody>
      </p:sp>
    </p:spTree>
    <p:extLst>
      <p:ext uri="{BB962C8B-B14F-4D97-AF65-F5344CB8AC3E}">
        <p14:creationId xmlns:p14="http://schemas.microsoft.com/office/powerpoint/2010/main" val="115530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35</a:t>
            </a:fld>
            <a:endParaRPr lang="en-US" dirty="0"/>
          </a:p>
        </p:txBody>
      </p:sp>
    </p:spTree>
    <p:extLst>
      <p:ext uri="{BB962C8B-B14F-4D97-AF65-F5344CB8AC3E}">
        <p14:creationId xmlns:p14="http://schemas.microsoft.com/office/powerpoint/2010/main" val="208504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36</a:t>
            </a:fld>
            <a:endParaRPr lang="en-US" dirty="0"/>
          </a:p>
        </p:txBody>
      </p:sp>
    </p:spTree>
    <p:extLst>
      <p:ext uri="{BB962C8B-B14F-4D97-AF65-F5344CB8AC3E}">
        <p14:creationId xmlns:p14="http://schemas.microsoft.com/office/powerpoint/2010/main" val="1628468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37</a:t>
            </a:fld>
            <a:endParaRPr lang="en-US" dirty="0"/>
          </a:p>
        </p:txBody>
      </p:sp>
    </p:spTree>
    <p:extLst>
      <p:ext uri="{BB962C8B-B14F-4D97-AF65-F5344CB8AC3E}">
        <p14:creationId xmlns:p14="http://schemas.microsoft.com/office/powerpoint/2010/main" val="2959162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38</a:t>
            </a:fld>
            <a:endParaRPr lang="en-US" dirty="0"/>
          </a:p>
        </p:txBody>
      </p:sp>
    </p:spTree>
    <p:extLst>
      <p:ext uri="{BB962C8B-B14F-4D97-AF65-F5344CB8AC3E}">
        <p14:creationId xmlns:p14="http://schemas.microsoft.com/office/powerpoint/2010/main" val="309225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39</a:t>
            </a:fld>
            <a:endParaRPr lang="en-US" dirty="0"/>
          </a:p>
        </p:txBody>
      </p:sp>
    </p:spTree>
    <p:extLst>
      <p:ext uri="{BB962C8B-B14F-4D97-AF65-F5344CB8AC3E}">
        <p14:creationId xmlns:p14="http://schemas.microsoft.com/office/powerpoint/2010/main" val="640854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40</a:t>
            </a:fld>
            <a:endParaRPr lang="en-US" dirty="0"/>
          </a:p>
        </p:txBody>
      </p:sp>
    </p:spTree>
    <p:extLst>
      <p:ext uri="{BB962C8B-B14F-4D97-AF65-F5344CB8AC3E}">
        <p14:creationId xmlns:p14="http://schemas.microsoft.com/office/powerpoint/2010/main" val="1460614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D79418-37EB-4378-AD22-89DBB000B0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518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41</a:t>
            </a:fld>
            <a:endParaRPr lang="en-US" dirty="0"/>
          </a:p>
        </p:txBody>
      </p:sp>
    </p:spTree>
    <p:extLst>
      <p:ext uri="{BB962C8B-B14F-4D97-AF65-F5344CB8AC3E}">
        <p14:creationId xmlns:p14="http://schemas.microsoft.com/office/powerpoint/2010/main" val="3605400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42</a:t>
            </a:fld>
            <a:endParaRPr lang="en-US" dirty="0"/>
          </a:p>
        </p:txBody>
      </p:sp>
    </p:spTree>
    <p:extLst>
      <p:ext uri="{BB962C8B-B14F-4D97-AF65-F5344CB8AC3E}">
        <p14:creationId xmlns:p14="http://schemas.microsoft.com/office/powerpoint/2010/main" val="2934885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43</a:t>
            </a:fld>
            <a:endParaRPr lang="en-US" dirty="0"/>
          </a:p>
        </p:txBody>
      </p:sp>
    </p:spTree>
    <p:extLst>
      <p:ext uri="{BB962C8B-B14F-4D97-AF65-F5344CB8AC3E}">
        <p14:creationId xmlns:p14="http://schemas.microsoft.com/office/powerpoint/2010/main" val="616224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44</a:t>
            </a:fld>
            <a:endParaRPr lang="en-US" dirty="0"/>
          </a:p>
        </p:txBody>
      </p:sp>
    </p:spTree>
    <p:extLst>
      <p:ext uri="{BB962C8B-B14F-4D97-AF65-F5344CB8AC3E}">
        <p14:creationId xmlns:p14="http://schemas.microsoft.com/office/powerpoint/2010/main" val="3910508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45</a:t>
            </a:fld>
            <a:endParaRPr lang="en-US" dirty="0"/>
          </a:p>
        </p:txBody>
      </p:sp>
    </p:spTree>
    <p:extLst>
      <p:ext uri="{BB962C8B-B14F-4D97-AF65-F5344CB8AC3E}">
        <p14:creationId xmlns:p14="http://schemas.microsoft.com/office/powerpoint/2010/main" val="10427373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46</a:t>
            </a:fld>
            <a:endParaRPr lang="en-US" dirty="0"/>
          </a:p>
        </p:txBody>
      </p:sp>
    </p:spTree>
    <p:extLst>
      <p:ext uri="{BB962C8B-B14F-4D97-AF65-F5344CB8AC3E}">
        <p14:creationId xmlns:p14="http://schemas.microsoft.com/office/powerpoint/2010/main" val="2453583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47</a:t>
            </a:fld>
            <a:endParaRPr lang="en-US" dirty="0"/>
          </a:p>
        </p:txBody>
      </p:sp>
    </p:spTree>
    <p:extLst>
      <p:ext uri="{BB962C8B-B14F-4D97-AF65-F5344CB8AC3E}">
        <p14:creationId xmlns:p14="http://schemas.microsoft.com/office/powerpoint/2010/main" val="1696927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48</a:t>
            </a:fld>
            <a:endParaRPr lang="en-US" dirty="0"/>
          </a:p>
        </p:txBody>
      </p:sp>
    </p:spTree>
    <p:extLst>
      <p:ext uri="{BB962C8B-B14F-4D97-AF65-F5344CB8AC3E}">
        <p14:creationId xmlns:p14="http://schemas.microsoft.com/office/powerpoint/2010/main" val="41040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49</a:t>
            </a:fld>
            <a:endParaRPr lang="en-US" dirty="0"/>
          </a:p>
        </p:txBody>
      </p:sp>
    </p:spTree>
    <p:extLst>
      <p:ext uri="{BB962C8B-B14F-4D97-AF65-F5344CB8AC3E}">
        <p14:creationId xmlns:p14="http://schemas.microsoft.com/office/powerpoint/2010/main" val="27821181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50</a:t>
            </a:fld>
            <a:endParaRPr lang="en-US" dirty="0"/>
          </a:p>
        </p:txBody>
      </p:sp>
    </p:spTree>
    <p:extLst>
      <p:ext uri="{BB962C8B-B14F-4D97-AF65-F5344CB8AC3E}">
        <p14:creationId xmlns:p14="http://schemas.microsoft.com/office/powerpoint/2010/main" val="233212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32828736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51</a:t>
            </a:fld>
            <a:endParaRPr lang="en-US" dirty="0"/>
          </a:p>
        </p:txBody>
      </p:sp>
    </p:spTree>
    <p:extLst>
      <p:ext uri="{BB962C8B-B14F-4D97-AF65-F5344CB8AC3E}">
        <p14:creationId xmlns:p14="http://schemas.microsoft.com/office/powerpoint/2010/main" val="2984516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52</a:t>
            </a:fld>
            <a:endParaRPr lang="en-US" dirty="0"/>
          </a:p>
        </p:txBody>
      </p:sp>
    </p:spTree>
    <p:extLst>
      <p:ext uri="{BB962C8B-B14F-4D97-AF65-F5344CB8AC3E}">
        <p14:creationId xmlns:p14="http://schemas.microsoft.com/office/powerpoint/2010/main" val="10060047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53</a:t>
            </a:fld>
            <a:endParaRPr lang="en-US" dirty="0"/>
          </a:p>
        </p:txBody>
      </p:sp>
    </p:spTree>
    <p:extLst>
      <p:ext uri="{BB962C8B-B14F-4D97-AF65-F5344CB8AC3E}">
        <p14:creationId xmlns:p14="http://schemas.microsoft.com/office/powerpoint/2010/main" val="739116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54</a:t>
            </a:fld>
            <a:endParaRPr lang="en-US" dirty="0"/>
          </a:p>
        </p:txBody>
      </p:sp>
    </p:spTree>
    <p:extLst>
      <p:ext uri="{BB962C8B-B14F-4D97-AF65-F5344CB8AC3E}">
        <p14:creationId xmlns:p14="http://schemas.microsoft.com/office/powerpoint/2010/main" val="3087636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55</a:t>
            </a:fld>
            <a:endParaRPr lang="en-US" dirty="0"/>
          </a:p>
        </p:txBody>
      </p:sp>
    </p:spTree>
    <p:extLst>
      <p:ext uri="{BB962C8B-B14F-4D97-AF65-F5344CB8AC3E}">
        <p14:creationId xmlns:p14="http://schemas.microsoft.com/office/powerpoint/2010/main" val="40551994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56</a:t>
            </a:fld>
            <a:endParaRPr lang="en-US" dirty="0"/>
          </a:p>
        </p:txBody>
      </p:sp>
    </p:spTree>
    <p:extLst>
      <p:ext uri="{BB962C8B-B14F-4D97-AF65-F5344CB8AC3E}">
        <p14:creationId xmlns:p14="http://schemas.microsoft.com/office/powerpoint/2010/main" val="195143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57</a:t>
            </a:fld>
            <a:endParaRPr lang="en-US" dirty="0"/>
          </a:p>
        </p:txBody>
      </p:sp>
    </p:spTree>
    <p:extLst>
      <p:ext uri="{BB962C8B-B14F-4D97-AF65-F5344CB8AC3E}">
        <p14:creationId xmlns:p14="http://schemas.microsoft.com/office/powerpoint/2010/main" val="1029290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58</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54303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158185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307727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356974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3/24/2021</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3/24/2021</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3/24/2021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3/24/2021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3/24/2021</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7.jpeg"/><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hyperlink" Target="https://optinmonster.com/psychograpic-marketing-generates-leads/" TargetMode="External"/><Relationship Id="rId5" Type="http://schemas.openxmlformats.org/officeDocument/2006/relationships/hyperlink" Target="https://optinmonster.com/6-effective-ways-to-tailor-your-content-to-your-buyer-persona/" TargetMode="External"/><Relationship Id="rId4" Type="http://schemas.openxmlformats.org/officeDocument/2006/relationships/image" Target="../media/image13.sv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Mobile App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smtClean="0"/>
              <a:t>Games</a:t>
            </a:r>
            <a:endParaRPr lang="en-US" dirty="0"/>
          </a:p>
          <a:p>
            <a:r>
              <a:rPr lang="en-US" dirty="0" smtClean="0"/>
              <a:t>Apps</a:t>
            </a:r>
            <a:endParaRPr lang="en-US" dirty="0"/>
          </a:p>
        </p:txBody>
      </p:sp>
    </p:spTree>
    <p:extLst>
      <p:ext uri="{BB962C8B-B14F-4D97-AF65-F5344CB8AC3E}">
        <p14:creationId xmlns:p14="http://schemas.microsoft.com/office/powerpoint/2010/main" val="127353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Email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smtClean="0"/>
              <a:t>Opt-in emails</a:t>
            </a:r>
          </a:p>
          <a:p>
            <a:r>
              <a:rPr lang="en-US" dirty="0" smtClean="0"/>
              <a:t>Selecting and configuring email networks</a:t>
            </a:r>
          </a:p>
          <a:p>
            <a:r>
              <a:rPr lang="en-US" dirty="0" smtClean="0"/>
              <a:t>Optimizing emails for success</a:t>
            </a:r>
            <a:endParaRPr lang="en-US" dirty="0"/>
          </a:p>
        </p:txBody>
      </p:sp>
    </p:spTree>
    <p:extLst>
      <p:ext uri="{BB962C8B-B14F-4D97-AF65-F5344CB8AC3E}">
        <p14:creationId xmlns:p14="http://schemas.microsoft.com/office/powerpoint/2010/main" val="382823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eCommerce Business Launch</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a:t>How to Setup an ECommerce Business</a:t>
            </a:r>
          </a:p>
          <a:p>
            <a:r>
              <a:rPr lang="en-US" dirty="0"/>
              <a:t>Product Hunting</a:t>
            </a:r>
          </a:p>
          <a:p>
            <a:r>
              <a:rPr lang="en-US" dirty="0"/>
              <a:t>Setting-up </a:t>
            </a:r>
            <a:r>
              <a:rPr lang="en-US" dirty="0" err="1"/>
              <a:t>Personalised</a:t>
            </a:r>
            <a:r>
              <a:rPr lang="en-US" dirty="0"/>
              <a:t> PHP-</a:t>
            </a:r>
            <a:r>
              <a:rPr lang="en-US" dirty="0" err="1"/>
              <a:t>Laravel</a:t>
            </a:r>
            <a:r>
              <a:rPr lang="en-US" dirty="0"/>
              <a:t> based ECommerce Store</a:t>
            </a:r>
          </a:p>
          <a:p>
            <a:r>
              <a:rPr lang="en-US" dirty="0"/>
              <a:t>Hands-on Store Features &amp; Functionalities</a:t>
            </a:r>
          </a:p>
          <a:p>
            <a:r>
              <a:rPr lang="en-US" dirty="0"/>
              <a:t>Understanding Product Images</a:t>
            </a:r>
          </a:p>
          <a:p>
            <a:r>
              <a:rPr lang="en-US" dirty="0"/>
              <a:t>Product Listing</a:t>
            </a:r>
          </a:p>
          <a:p>
            <a:r>
              <a:rPr lang="en-US" dirty="0"/>
              <a:t>ECommerce Store Launch</a:t>
            </a:r>
          </a:p>
          <a:p>
            <a:r>
              <a:rPr lang="en-US" dirty="0"/>
              <a:t>Measuring Success</a:t>
            </a:r>
          </a:p>
        </p:txBody>
      </p:sp>
    </p:spTree>
    <p:extLst>
      <p:ext uri="{BB962C8B-B14F-4D97-AF65-F5344CB8AC3E}">
        <p14:creationId xmlns:p14="http://schemas.microsoft.com/office/powerpoint/2010/main" val="2431173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Let’s Start with Email Marketing</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387425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The Email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b="1" dirty="0"/>
              <a:t>Email marketing</a:t>
            </a:r>
            <a:r>
              <a:rPr lang="en-US" dirty="0"/>
              <a:t> is the highly effective </a:t>
            </a:r>
            <a:r>
              <a:rPr lang="en-US" b="1" dirty="0"/>
              <a:t>digital marketing strategy</a:t>
            </a:r>
            <a:r>
              <a:rPr lang="en-US" dirty="0"/>
              <a:t> of sending emails to prospects and customers. Effective marketing emails convert prospects into customers, and turn one-time buyers into loyal, raving fans.</a:t>
            </a:r>
            <a:endParaRPr lang="en-US" dirty="0" smtClean="0"/>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Email Marketing Benefits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lnSpcReduction="10000"/>
          </a:bodyPr>
          <a:lstStyle/>
          <a:p>
            <a:pPr fontAlgn="base"/>
            <a:r>
              <a:rPr lang="en-US" b="1" dirty="0"/>
              <a:t>1. Email is the #1 communication channel.</a:t>
            </a:r>
            <a:r>
              <a:rPr lang="en-US" dirty="0"/>
              <a:t> Did you know that at least </a:t>
            </a:r>
            <a:r>
              <a:rPr lang="en-US" b="1" dirty="0" smtClean="0"/>
              <a:t>90% </a:t>
            </a:r>
            <a:r>
              <a:rPr lang="en-US" b="1" dirty="0"/>
              <a:t>of consumers</a:t>
            </a:r>
            <a:r>
              <a:rPr lang="en-US" dirty="0"/>
              <a:t> check their email on a daily basis? That can’t be said of any other communication channel.</a:t>
            </a:r>
          </a:p>
          <a:p>
            <a:pPr fontAlgn="base"/>
            <a:r>
              <a:rPr lang="en-US" b="1" dirty="0"/>
              <a:t>2. You own your list.</a:t>
            </a:r>
            <a:r>
              <a:rPr lang="en-US" dirty="0"/>
              <a:t> On any social media platform, your account (along with all your fans and posts) could be suspended or deleted at any time, for any reason, without notice. However, you own your email list. No one can take those leads away from you.</a:t>
            </a:r>
          </a:p>
          <a:p>
            <a:pPr fontAlgn="base"/>
            <a:r>
              <a:rPr lang="en-US" b="1" dirty="0"/>
              <a:t>3. Email just converts better.</a:t>
            </a:r>
            <a:r>
              <a:rPr lang="en-US" dirty="0"/>
              <a:t> People who buy products marketed through email spend 138% more than those who do not receive email offers. In fact, </a:t>
            </a:r>
            <a:r>
              <a:rPr lang="en-US" b="1" dirty="0"/>
              <a:t>email marketing has an ROI (returns on investment) of 4400%</a:t>
            </a:r>
            <a:r>
              <a:rPr lang="en-US" dirty="0"/>
              <a:t>. That’s huge! And if you are wondering if social media converts even better, think again: the </a:t>
            </a:r>
            <a:r>
              <a:rPr lang="en-US" b="1" dirty="0"/>
              <a:t>average order value</a:t>
            </a:r>
            <a:r>
              <a:rPr lang="en-US" dirty="0"/>
              <a:t> of an email is </a:t>
            </a:r>
            <a:r>
              <a:rPr lang="en-US" b="1" dirty="0"/>
              <a:t>at least three times higher</a:t>
            </a:r>
            <a:r>
              <a:rPr lang="en-US" dirty="0"/>
              <a:t> than that of social media.</a:t>
            </a:r>
          </a:p>
        </p:txBody>
      </p:sp>
    </p:spTree>
    <p:extLst>
      <p:ext uri="{BB962C8B-B14F-4D97-AF65-F5344CB8AC3E}">
        <p14:creationId xmlns:p14="http://schemas.microsoft.com/office/powerpoint/2010/main" val="1487383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418011" y="407134"/>
            <a:ext cx="11581747" cy="3830735"/>
            <a:chOff x="267285" y="557856"/>
            <a:chExt cx="11581747" cy="383073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267285" y="851273"/>
              <a:ext cx="2526996" cy="830997"/>
            </a:xfrm>
            <a:prstGeom prst="rect">
              <a:avLst/>
            </a:prstGeom>
            <a:noFill/>
          </p:spPr>
          <p:txBody>
            <a:bodyPr wrap="square">
              <a:spAutoFit/>
            </a:bodyPr>
            <a:lstStyle/>
            <a:p>
              <a:pPr algn="ctr">
                <a:defRPr/>
              </a:pPr>
              <a:r>
                <a:rPr lang="en-US" sz="1600" b="1" i="1" dirty="0" smtClean="0"/>
                <a:t>Building </a:t>
              </a:r>
              <a:r>
                <a:rPr lang="en-US" sz="1600" b="1" i="1" dirty="0"/>
                <a:t>Email List: </a:t>
              </a:r>
              <a:r>
                <a:rPr lang="en-US" sz="1600" dirty="0"/>
                <a:t>Build an email list full of targeted </a:t>
              </a:r>
              <a:r>
                <a:rPr lang="en-US" sz="1600" dirty="0" smtClean="0"/>
                <a:t>customers</a:t>
              </a:r>
              <a:endParaRPr lang="en-US" sz="1600" dirty="0"/>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2191876" cy="1569660"/>
            </a:xfrm>
            <a:prstGeom prst="rect">
              <a:avLst/>
            </a:prstGeom>
            <a:noFill/>
          </p:spPr>
          <p:txBody>
            <a:bodyPr wrap="square">
              <a:spAutoFit/>
            </a:bodyPr>
            <a:lstStyle/>
            <a:p>
              <a:pPr algn="ctr">
                <a:defRPr/>
              </a:pPr>
              <a:r>
                <a:rPr lang="en-US" sz="1600" b="1" i="1" dirty="0"/>
                <a:t>Email Optimization: </a:t>
              </a:r>
              <a:r>
                <a:rPr lang="en-US" sz="1600" dirty="0"/>
                <a:t>Optimize your emails for the highest open rates and click-through rates (CTR)</a:t>
              </a:r>
            </a:p>
            <a:p>
              <a:pPr algn="ctr">
                <a:defRPr/>
              </a:pPr>
              <a:endParaRPr lang="en-US" sz="1600" dirty="0">
                <a:latin typeface="+mj-lt"/>
              </a:endParaRPr>
            </a:p>
          </p:txBody>
        </p:sp>
        <p:sp>
          <p:nvSpPr>
            <p:cNvPr id="63" name="TextBox 62">
              <a:extLst>
                <a:ext uri="{FF2B5EF4-FFF2-40B4-BE49-F238E27FC236}">
                  <a16:creationId xmlns:a16="http://schemas.microsoft.com/office/drawing/2014/main" id="{E1D3F214-737D-4841-A2FA-C706808F4EB0}"/>
                </a:ext>
              </a:extLst>
            </p:cNvPr>
            <p:cNvSpPr txBox="1"/>
            <p:nvPr/>
          </p:nvSpPr>
          <p:spPr>
            <a:xfrm>
              <a:off x="763674" y="3704833"/>
              <a:ext cx="1911665" cy="584775"/>
            </a:xfrm>
            <a:prstGeom prst="rect">
              <a:avLst/>
            </a:prstGeom>
            <a:noFill/>
          </p:spPr>
          <p:txBody>
            <a:bodyPr wrap="square">
              <a:spAutoFit/>
            </a:bodyPr>
            <a:lstStyle/>
            <a:p>
              <a:pPr algn="ctr" eaLnBrk="1" fontAlgn="auto" hangingPunct="1">
                <a:spcBef>
                  <a:spcPts val="0"/>
                </a:spcBef>
                <a:spcAft>
                  <a:spcPts val="0"/>
                </a:spcAft>
                <a:defRPr/>
              </a:pPr>
              <a:r>
                <a:rPr lang="en-US" sz="1600" b="1" i="1" dirty="0" smtClean="0">
                  <a:latin typeface="+mj-lt"/>
                </a:rPr>
                <a:t>Analysis: </a:t>
              </a:r>
              <a:r>
                <a:rPr lang="en-US" sz="1600" dirty="0" smtClean="0">
                  <a:latin typeface="+mj-lt"/>
                </a:rPr>
                <a:t>Measure your success</a:t>
              </a:r>
              <a:endParaRPr lang="en-US" sz="1600" dirty="0">
                <a:latin typeface="+mj-lt"/>
              </a:endParaRP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281093"/>
              <a:ext cx="2453349" cy="1077218"/>
            </a:xfrm>
            <a:prstGeom prst="rect">
              <a:avLst/>
            </a:prstGeom>
            <a:noFill/>
          </p:spPr>
          <p:txBody>
            <a:bodyPr wrap="square">
              <a:spAutoFit/>
            </a:bodyPr>
            <a:lstStyle/>
            <a:p>
              <a:r>
                <a:rPr lang="en-US" sz="1600" b="1" i="1" dirty="0"/>
                <a:t>Automation: </a:t>
              </a:r>
              <a:r>
                <a:rPr lang="en-US" sz="1600" dirty="0"/>
                <a:t>Automate the process of nurturing your leads and turning prospects into customers</a:t>
              </a:r>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smtClean="0"/>
              <a:t>Email Marketing Process</a:t>
            </a:r>
            <a:endParaRPr lang="en-US" sz="3600" dirty="0"/>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2949929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How-to Email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b="1" dirty="0"/>
              <a:t>1. Start With Your List</a:t>
            </a:r>
            <a:r>
              <a:rPr lang="en-US" dirty="0"/>
              <a:t>: The bottom line is that you can’t send out email marketing campaigns if you have no one to send them to. And the other thing to remember is that email marketing won’t work if you don’t have </a:t>
            </a:r>
            <a:r>
              <a:rPr lang="en-US" i="1" dirty="0"/>
              <a:t>the right</a:t>
            </a:r>
            <a:r>
              <a:rPr lang="en-US" dirty="0"/>
              <a:t> people on your list.</a:t>
            </a:r>
          </a:p>
          <a:p>
            <a:pPr marL="0" indent="0" fontAlgn="base">
              <a:buNone/>
            </a:pPr>
            <a:r>
              <a:rPr lang="en-US" dirty="0"/>
              <a:t>That means you need to capture leads to grow your email list with your target audience</a:t>
            </a:r>
            <a:r>
              <a:rPr lang="en-US" dirty="0" smtClean="0"/>
              <a:t>.</a:t>
            </a:r>
          </a:p>
          <a:p>
            <a:pPr marL="0" indent="0" fontAlgn="base">
              <a:buNone/>
            </a:pPr>
            <a:r>
              <a:rPr lang="en-US" b="1" dirty="0"/>
              <a:t>2. Add an Email Service Provider</a:t>
            </a:r>
            <a:r>
              <a:rPr lang="en-US" dirty="0"/>
              <a:t>: An email service provider (ESP) lets you segment your audience, organize your list, and distribute email campaigns to your audience. You can also track the results to improve future campaigns.</a:t>
            </a:r>
          </a:p>
        </p:txBody>
      </p:sp>
    </p:spTree>
    <p:extLst>
      <p:ext uri="{BB962C8B-B14F-4D97-AF65-F5344CB8AC3E}">
        <p14:creationId xmlns:p14="http://schemas.microsoft.com/office/powerpoint/2010/main" val="1996694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a:t>Growing Your Email List</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dirty="0"/>
              <a:t>What most people do when they want to build an email list is to put an </a:t>
            </a:r>
            <a:r>
              <a:rPr lang="en-US" dirty="0" err="1"/>
              <a:t>optin</a:t>
            </a:r>
            <a:r>
              <a:rPr lang="en-US" dirty="0"/>
              <a:t> form on their website and hope that people sign up. Unfortunately, this strategy usually doesn’t work very well.</a:t>
            </a:r>
          </a:p>
          <a:p>
            <a:pPr marL="0" indent="0" fontAlgn="base">
              <a:buNone/>
            </a:pPr>
            <a:r>
              <a:rPr lang="en-US" dirty="0"/>
              <a:t>To grow your email list, you need to attract people with a compelling offer. You need a </a:t>
            </a:r>
            <a:r>
              <a:rPr lang="en-US" b="1" dirty="0"/>
              <a:t>lead magnet</a:t>
            </a:r>
            <a:r>
              <a:rPr lang="en-US" dirty="0" smtClean="0"/>
              <a:t>.</a:t>
            </a:r>
          </a:p>
          <a:p>
            <a:pPr marL="0" indent="0" fontAlgn="base">
              <a:buNone/>
            </a:pPr>
            <a:r>
              <a:rPr lang="en-US" dirty="0"/>
              <a:t>A </a:t>
            </a:r>
            <a:r>
              <a:rPr lang="en-US" b="1" dirty="0"/>
              <a:t>lead magnet </a:t>
            </a:r>
            <a:r>
              <a:rPr lang="en-US" dirty="0"/>
              <a:t>(a.k.a. an </a:t>
            </a:r>
            <a:r>
              <a:rPr lang="en-US" dirty="0" err="1"/>
              <a:t>optin</a:t>
            </a:r>
            <a:r>
              <a:rPr lang="en-US" dirty="0"/>
              <a:t> bribe) is something awesome that you give away for free in exchange for an email address. It doesn’t have to cost you anything to create; most lead magnets are digital materials like PDFs, MP3 audio files, or videos that you can create yourself at minimal or no cost.</a:t>
            </a:r>
          </a:p>
          <a:p>
            <a:pPr marL="0" indent="0" fontAlgn="base">
              <a:buNone/>
            </a:pPr>
            <a:endParaRPr lang="en-US" dirty="0" smtClean="0"/>
          </a:p>
          <a:p>
            <a:pPr fontAlgn="base"/>
            <a:endParaRPr lang="en-US" dirty="0"/>
          </a:p>
        </p:txBody>
      </p:sp>
    </p:spTree>
    <p:extLst>
      <p:ext uri="{BB962C8B-B14F-4D97-AF65-F5344CB8AC3E}">
        <p14:creationId xmlns:p14="http://schemas.microsoft.com/office/powerpoint/2010/main" val="2967437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Popular Lead Magnet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fontScale="92500" lnSpcReduction="10000"/>
          </a:bodyPr>
          <a:lstStyle/>
          <a:p>
            <a:pPr marL="0" indent="0" fontAlgn="base">
              <a:buNone/>
            </a:pPr>
            <a:r>
              <a:rPr lang="en-US" dirty="0"/>
              <a:t>A </a:t>
            </a:r>
            <a:r>
              <a:rPr lang="en-US" b="1" dirty="0"/>
              <a:t>lead magnet </a:t>
            </a:r>
            <a:r>
              <a:rPr lang="en-US" dirty="0" smtClean="0"/>
              <a:t>can be anything awesome </a:t>
            </a:r>
            <a:r>
              <a:rPr lang="en-US" dirty="0"/>
              <a:t>that you give away for free in exchange for an email address. </a:t>
            </a:r>
            <a:r>
              <a:rPr lang="en-US" dirty="0" smtClean="0"/>
              <a:t>Some </a:t>
            </a:r>
            <a:r>
              <a:rPr lang="en-US" dirty="0"/>
              <a:t>popular lead magnet examples are:</a:t>
            </a:r>
          </a:p>
          <a:p>
            <a:pPr fontAlgn="base"/>
            <a:r>
              <a:rPr lang="en-US" dirty="0" err="1"/>
              <a:t>ebooks</a:t>
            </a:r>
            <a:endParaRPr lang="en-US" dirty="0"/>
          </a:p>
          <a:p>
            <a:pPr fontAlgn="base"/>
            <a:r>
              <a:rPr lang="en-US" dirty="0"/>
              <a:t>A cheat sheet of tips or resources</a:t>
            </a:r>
          </a:p>
          <a:p>
            <a:pPr fontAlgn="base"/>
            <a:r>
              <a:rPr lang="en-US" dirty="0"/>
              <a:t>White papers or case studies</a:t>
            </a:r>
          </a:p>
          <a:p>
            <a:pPr fontAlgn="base"/>
            <a:r>
              <a:rPr lang="en-US" dirty="0"/>
              <a:t>A webinar</a:t>
            </a:r>
          </a:p>
          <a:p>
            <a:pPr fontAlgn="base"/>
            <a:r>
              <a:rPr lang="en-US" dirty="0"/>
              <a:t>Free trials or samples</a:t>
            </a:r>
          </a:p>
          <a:p>
            <a:pPr fontAlgn="base"/>
            <a:r>
              <a:rPr lang="en-US" dirty="0"/>
              <a:t>A free quote or consultation</a:t>
            </a:r>
          </a:p>
          <a:p>
            <a:pPr fontAlgn="base"/>
            <a:r>
              <a:rPr lang="en-US" dirty="0"/>
              <a:t>Quizzes or a self-assessment</a:t>
            </a:r>
          </a:p>
          <a:p>
            <a:pPr fontAlgn="base"/>
            <a:r>
              <a:rPr lang="en-US" dirty="0"/>
              <a:t>A coupon</a:t>
            </a:r>
          </a:p>
          <a:p>
            <a:pPr marL="0" indent="0" fontAlgn="base">
              <a:buNone/>
            </a:pPr>
            <a:r>
              <a:rPr lang="en-US" dirty="0"/>
              <a:t>The possibilities are endless!</a:t>
            </a:r>
          </a:p>
        </p:txBody>
      </p:sp>
    </p:spTree>
    <p:extLst>
      <p:ext uri="{BB962C8B-B14F-4D97-AF65-F5344CB8AC3E}">
        <p14:creationId xmlns:p14="http://schemas.microsoft.com/office/powerpoint/2010/main" val="110883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What is Email Marketing?</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b="1" dirty="0"/>
              <a:t>Email marketing</a:t>
            </a:r>
            <a:r>
              <a:rPr lang="en-US" dirty="0"/>
              <a:t> is the highly effective </a:t>
            </a:r>
            <a:r>
              <a:rPr lang="en-US" b="1" dirty="0"/>
              <a:t>digital marketing strategy</a:t>
            </a:r>
            <a:r>
              <a:rPr lang="en-US" dirty="0"/>
              <a:t> of sending emails to prospects and customers. Effective marketing emails convert prospects into customers, and turn one-time buyers into loyal, raving fans.</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What Makes a Good Lead Magnet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5"/>
            <a:ext cx="10298197" cy="4338247"/>
          </a:xfrm>
        </p:spPr>
        <p:txBody>
          <a:bodyPr>
            <a:normAutofit fontScale="92500" lnSpcReduction="10000"/>
          </a:bodyPr>
          <a:lstStyle/>
          <a:p>
            <a:pPr marL="0" indent="0" fontAlgn="base">
              <a:buNone/>
            </a:pPr>
            <a:r>
              <a:rPr lang="en-US" dirty="0" smtClean="0"/>
              <a:t>You </a:t>
            </a:r>
            <a:r>
              <a:rPr lang="en-US" dirty="0"/>
              <a:t>already know that a lead magnet needs to provide value for free. But if you want your lead magnet to be highly effective, here are </a:t>
            </a:r>
            <a:r>
              <a:rPr lang="en-US" b="1" dirty="0"/>
              <a:t>5 criteria for you to consider</a:t>
            </a:r>
            <a:r>
              <a:rPr lang="en-US" dirty="0"/>
              <a:t>:</a:t>
            </a:r>
          </a:p>
          <a:p>
            <a:pPr marL="0" indent="0" fontAlgn="base">
              <a:buNone/>
            </a:pPr>
            <a:r>
              <a:rPr lang="en-US" b="1" dirty="0"/>
              <a:t>1. Easily consumed:</a:t>
            </a:r>
            <a:r>
              <a:rPr lang="en-US" dirty="0"/>
              <a:t> Lead magnets are only effective when the audience uses them, so if you deliver a 300-page manifesto, you won’t gain traction.</a:t>
            </a:r>
          </a:p>
          <a:p>
            <a:pPr marL="0" indent="0" fontAlgn="base">
              <a:buNone/>
            </a:pPr>
            <a:r>
              <a:rPr lang="en-US" b="1" dirty="0"/>
              <a:t>2. Actionable:</a:t>
            </a:r>
            <a:r>
              <a:rPr lang="en-US" dirty="0"/>
              <a:t> Lead magnets need to provide an actionable tool, skillset, or useful information that your audience can apply.</a:t>
            </a:r>
          </a:p>
          <a:p>
            <a:pPr marL="0" indent="0" fontAlgn="base">
              <a:buNone/>
            </a:pPr>
            <a:r>
              <a:rPr lang="en-US" b="1" dirty="0"/>
              <a:t>3. Creates noticeable improvement:</a:t>
            </a:r>
            <a:r>
              <a:rPr lang="en-US" dirty="0"/>
              <a:t> People continue to buy products and services if they work well. Your lead magnet will become successful if it’s as valuable as your products and services.</a:t>
            </a:r>
          </a:p>
          <a:p>
            <a:pPr marL="0" indent="0" fontAlgn="base">
              <a:buNone/>
            </a:pPr>
            <a:r>
              <a:rPr lang="en-US" b="1" dirty="0"/>
              <a:t>4. Relevant:</a:t>
            </a:r>
            <a:r>
              <a:rPr lang="en-US" dirty="0"/>
              <a:t> If you’ve done your homework about your prospects, you’ll have no trouble coming up with a lead magnet subject that solves problems.</a:t>
            </a:r>
          </a:p>
          <a:p>
            <a:pPr marL="0" indent="0" fontAlgn="base">
              <a:buNone/>
            </a:pPr>
            <a:r>
              <a:rPr lang="en-US" b="1" dirty="0"/>
              <a:t>5. Immediately available:</a:t>
            </a:r>
            <a:r>
              <a:rPr lang="en-US" dirty="0"/>
              <a:t> People love instant gratification, so give it to them right then and there. </a:t>
            </a:r>
          </a:p>
        </p:txBody>
      </p:sp>
    </p:spTree>
    <p:extLst>
      <p:ext uri="{BB962C8B-B14F-4D97-AF65-F5344CB8AC3E}">
        <p14:creationId xmlns:p14="http://schemas.microsoft.com/office/powerpoint/2010/main" val="829353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b="0" dirty="0" smtClean="0"/>
              <a:t>Real-life </a:t>
            </a:r>
            <a:r>
              <a:rPr lang="en-US" b="0" dirty="0"/>
              <a:t>L</a:t>
            </a:r>
            <a:r>
              <a:rPr lang="en-US" b="0" dirty="0" smtClean="0"/>
              <a:t>ead </a:t>
            </a:r>
            <a:r>
              <a:rPr lang="en-US" b="0" dirty="0"/>
              <a:t>M</a:t>
            </a:r>
            <a:r>
              <a:rPr lang="en-US" b="0" dirty="0" smtClean="0"/>
              <a:t>agnet Examples</a:t>
            </a:r>
            <a:r>
              <a:rPr lang="en-US" b="0" dirty="0"/>
              <a:t> </a:t>
            </a:r>
            <a:r>
              <a:rPr lang="en-US" b="0" dirty="0" smtClean="0"/>
              <a:t>- 1 </a:t>
            </a:r>
            <a:endParaRPr lang="en-US" dirty="0"/>
          </a:p>
        </p:txBody>
      </p:sp>
      <p:pic>
        <p:nvPicPr>
          <p:cNvPr id="5" name="Content Placeholder 4"/>
          <p:cNvPicPr>
            <a:picLocks noGrp="1" noChangeAspect="1"/>
          </p:cNvPicPr>
          <p:nvPr>
            <p:ph sz="half" idx="1"/>
          </p:nvPr>
        </p:nvPicPr>
        <p:blipFill>
          <a:blip r:embed="rId5"/>
          <a:stretch>
            <a:fillRect/>
          </a:stretch>
        </p:blipFill>
        <p:spPr>
          <a:xfrm>
            <a:off x="2282054" y="2412052"/>
            <a:ext cx="8246608" cy="3671069"/>
          </a:xfrm>
          <a:prstGeom prst="rect">
            <a:avLst/>
          </a:prstGeom>
        </p:spPr>
      </p:pic>
    </p:spTree>
    <p:extLst>
      <p:ext uri="{BB962C8B-B14F-4D97-AF65-F5344CB8AC3E}">
        <p14:creationId xmlns:p14="http://schemas.microsoft.com/office/powerpoint/2010/main" val="1306979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b="0" dirty="0" smtClean="0"/>
              <a:t>Real-life </a:t>
            </a:r>
            <a:r>
              <a:rPr lang="en-US" b="0" dirty="0"/>
              <a:t>L</a:t>
            </a:r>
            <a:r>
              <a:rPr lang="en-US" b="0" dirty="0" smtClean="0"/>
              <a:t>ead </a:t>
            </a:r>
            <a:r>
              <a:rPr lang="en-US" b="0" dirty="0"/>
              <a:t>M</a:t>
            </a:r>
            <a:r>
              <a:rPr lang="en-US" b="0" dirty="0" smtClean="0"/>
              <a:t>agnet Examples</a:t>
            </a:r>
            <a:r>
              <a:rPr lang="en-US" b="0" dirty="0"/>
              <a:t> </a:t>
            </a:r>
            <a:r>
              <a:rPr lang="en-US" b="0" dirty="0" smtClean="0"/>
              <a:t>- 2 </a:t>
            </a:r>
            <a:endParaRPr lang="en-US" dirty="0"/>
          </a:p>
        </p:txBody>
      </p:sp>
      <p:pic>
        <p:nvPicPr>
          <p:cNvPr id="1026" name="Picture 2" descr="Syed Balkhi Toolkit Popup"/>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2726190" y="2376548"/>
            <a:ext cx="7253831" cy="395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665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b="0" dirty="0" smtClean="0"/>
              <a:t>Real-life </a:t>
            </a:r>
            <a:r>
              <a:rPr lang="en-US" b="0" dirty="0"/>
              <a:t>L</a:t>
            </a:r>
            <a:r>
              <a:rPr lang="en-US" b="0" dirty="0" smtClean="0"/>
              <a:t>ead </a:t>
            </a:r>
            <a:r>
              <a:rPr lang="en-US" b="0" dirty="0"/>
              <a:t>M</a:t>
            </a:r>
            <a:r>
              <a:rPr lang="en-US" b="0" dirty="0" smtClean="0"/>
              <a:t>agnet Examples</a:t>
            </a:r>
            <a:r>
              <a:rPr lang="en-US" b="0" dirty="0"/>
              <a:t> </a:t>
            </a:r>
            <a:r>
              <a:rPr lang="en-US" b="0" dirty="0" smtClean="0"/>
              <a:t>- 3 </a:t>
            </a:r>
            <a:endParaRPr lang="en-US" dirty="0"/>
          </a:p>
        </p:txBody>
      </p:sp>
      <p:pic>
        <p:nvPicPr>
          <p:cNvPr id="2050" name="Picture 2" descr="Download the OnPage SEO Check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7701" y="2511090"/>
            <a:ext cx="7139794" cy="356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a:t>How to Create an </a:t>
            </a:r>
            <a:r>
              <a:rPr lang="en-US" dirty="0" err="1"/>
              <a:t>Optin</a:t>
            </a:r>
            <a:r>
              <a:rPr lang="en-US" dirty="0"/>
              <a:t> Form that Converts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a:normAutofit fontScale="85000" lnSpcReduction="20000"/>
          </a:bodyPr>
          <a:lstStyle/>
          <a:p>
            <a:pPr marL="0" indent="0" fontAlgn="base">
              <a:buNone/>
            </a:pPr>
            <a:r>
              <a:rPr lang="en-US" dirty="0"/>
              <a:t>The purpose of your </a:t>
            </a:r>
            <a:r>
              <a:rPr lang="en-US" dirty="0" err="1"/>
              <a:t>optin</a:t>
            </a:r>
            <a:r>
              <a:rPr lang="en-US" dirty="0"/>
              <a:t> form is to convey the big benefit of your lead magnet, so your website visitors subscribe to your </a:t>
            </a:r>
            <a:r>
              <a:rPr lang="en-US" b="1" dirty="0"/>
              <a:t>email newsletters</a:t>
            </a:r>
            <a:r>
              <a:rPr lang="en-US" dirty="0"/>
              <a:t> in exchange for getting the lead magnet.</a:t>
            </a:r>
          </a:p>
          <a:p>
            <a:pPr marL="0" indent="0" fontAlgn="base">
              <a:buNone/>
            </a:pPr>
            <a:r>
              <a:rPr lang="en-US" dirty="0"/>
              <a:t>To create an </a:t>
            </a:r>
            <a:r>
              <a:rPr lang="en-US" dirty="0" err="1"/>
              <a:t>optin</a:t>
            </a:r>
            <a:r>
              <a:rPr lang="en-US" dirty="0"/>
              <a:t> form that converts, it needs to have the following components:</a:t>
            </a:r>
          </a:p>
          <a:p>
            <a:pPr marL="0" indent="0" fontAlgn="base">
              <a:buNone/>
            </a:pPr>
            <a:r>
              <a:rPr lang="en-US" b="1" dirty="0"/>
              <a:t>1. Enticing headline:</a:t>
            </a:r>
            <a:r>
              <a:rPr lang="en-US" dirty="0"/>
              <a:t> Make sure your </a:t>
            </a:r>
            <a:r>
              <a:rPr lang="en-US" b="1" dirty="0"/>
              <a:t>headline</a:t>
            </a:r>
            <a:r>
              <a:rPr lang="en-US" dirty="0"/>
              <a:t> clearly describes the big benefit of your lead magnet</a:t>
            </a:r>
          </a:p>
          <a:p>
            <a:pPr marL="0" indent="0" fontAlgn="base">
              <a:buNone/>
            </a:pPr>
            <a:r>
              <a:rPr lang="en-US" b="1" dirty="0"/>
              <a:t>2. Helpful description:</a:t>
            </a:r>
            <a:r>
              <a:rPr lang="en-US" dirty="0"/>
              <a:t> Is your description brief, clear and to the point? Use bullet points to help the reader’s eye quickly scan what they will get.</a:t>
            </a:r>
          </a:p>
          <a:p>
            <a:pPr marL="0" indent="0" fontAlgn="base">
              <a:buNone/>
            </a:pPr>
            <a:r>
              <a:rPr lang="en-US" b="1" dirty="0"/>
              <a:t>3. Attractive visuals:</a:t>
            </a:r>
            <a:r>
              <a:rPr lang="en-US" dirty="0"/>
              <a:t> Include an image of the lead magnet if you can (like a mockup of your eBook). A photo of a person looking towards the </a:t>
            </a:r>
            <a:r>
              <a:rPr lang="en-US" dirty="0" err="1"/>
              <a:t>optin</a:t>
            </a:r>
            <a:r>
              <a:rPr lang="en-US" dirty="0"/>
              <a:t> form is also a great way to boost conversions. We’ve got a great list of </a:t>
            </a:r>
            <a:r>
              <a:rPr lang="en-US" b="1" dirty="0"/>
              <a:t>visual content creation tools</a:t>
            </a:r>
            <a:r>
              <a:rPr lang="en-US" dirty="0"/>
              <a:t> that can help you create amazing visuals.</a:t>
            </a:r>
          </a:p>
          <a:p>
            <a:pPr marL="0" indent="0" fontAlgn="base">
              <a:buNone/>
            </a:pPr>
            <a:r>
              <a:rPr lang="en-US" b="1" dirty="0"/>
              <a:t>4. Simple form:</a:t>
            </a:r>
            <a:r>
              <a:rPr lang="en-US" dirty="0"/>
              <a:t> Don’t try to ask for more than a first name and email address. Asking for too much information too soon will kill your conversions.</a:t>
            </a:r>
          </a:p>
          <a:p>
            <a:pPr marL="0" indent="0" fontAlgn="base">
              <a:buNone/>
            </a:pPr>
            <a:r>
              <a:rPr lang="en-US" b="1" dirty="0"/>
              <a:t>5. Compelling subscribe button:</a:t>
            </a:r>
            <a:r>
              <a:rPr lang="en-US" dirty="0"/>
              <a:t> Make sure to use a contrasting </a:t>
            </a:r>
            <a:r>
              <a:rPr lang="en-US" b="1" dirty="0"/>
              <a:t>color for your subscribe button</a:t>
            </a:r>
            <a:r>
              <a:rPr lang="en-US" dirty="0"/>
              <a:t>, so that it really pops out on the page. Also, use non-generic email copy that compels people to click right away (“</a:t>
            </a:r>
            <a:r>
              <a:rPr lang="en-US" b="1" dirty="0"/>
              <a:t>Send me the 7 steps!</a:t>
            </a:r>
            <a:r>
              <a:rPr lang="en-US" dirty="0"/>
              <a:t>“).</a:t>
            </a:r>
          </a:p>
        </p:txBody>
      </p:sp>
    </p:spTree>
    <p:extLst>
      <p:ext uri="{BB962C8B-B14F-4D97-AF65-F5344CB8AC3E}">
        <p14:creationId xmlns:p14="http://schemas.microsoft.com/office/powerpoint/2010/main" val="1492536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High Converting Places of an </a:t>
            </a:r>
            <a:r>
              <a:rPr lang="en-US" dirty="0" err="1"/>
              <a:t>Optin</a:t>
            </a:r>
            <a:r>
              <a:rPr lang="en-US" dirty="0"/>
              <a:t> </a:t>
            </a:r>
            <a:r>
              <a:rPr lang="en-US" dirty="0" smtClean="0"/>
              <a:t>Form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2">
            <a:normAutofit lnSpcReduction="10000"/>
          </a:bodyPr>
          <a:lstStyle/>
          <a:p>
            <a:pPr marL="0" indent="0" fontAlgn="base">
              <a:buNone/>
            </a:pPr>
            <a:r>
              <a:rPr lang="en-US" dirty="0"/>
              <a:t>H</a:t>
            </a:r>
            <a:r>
              <a:rPr lang="en-US" dirty="0" smtClean="0"/>
              <a:t>ere </a:t>
            </a:r>
            <a:r>
              <a:rPr lang="en-US" dirty="0"/>
              <a:t>are 14 </a:t>
            </a:r>
            <a:r>
              <a:rPr lang="en-US" b="1" dirty="0"/>
              <a:t>high-converting places to put your </a:t>
            </a:r>
            <a:r>
              <a:rPr lang="en-US" b="1" dirty="0" err="1"/>
              <a:t>optin</a:t>
            </a:r>
            <a:r>
              <a:rPr lang="en-US" b="1" dirty="0"/>
              <a:t> form</a:t>
            </a:r>
            <a:r>
              <a:rPr lang="en-US" dirty="0"/>
              <a:t>:</a:t>
            </a:r>
          </a:p>
          <a:p>
            <a:pPr fontAlgn="base"/>
            <a:r>
              <a:rPr lang="en-US" b="1" dirty="0"/>
              <a:t>Splash page</a:t>
            </a:r>
            <a:endParaRPr lang="en-US" dirty="0"/>
          </a:p>
          <a:p>
            <a:pPr fontAlgn="base"/>
            <a:r>
              <a:rPr lang="en-US" b="1" dirty="0"/>
              <a:t>Welcome gate</a:t>
            </a:r>
            <a:endParaRPr lang="en-US" dirty="0"/>
          </a:p>
          <a:p>
            <a:pPr fontAlgn="base"/>
            <a:r>
              <a:rPr lang="en-US" b="1" dirty="0"/>
              <a:t>Floating bar</a:t>
            </a:r>
            <a:endParaRPr lang="en-US" dirty="0"/>
          </a:p>
          <a:p>
            <a:pPr fontAlgn="base"/>
            <a:r>
              <a:rPr lang="en-US" dirty="0"/>
              <a:t>Your site’s header</a:t>
            </a:r>
          </a:p>
          <a:p>
            <a:pPr fontAlgn="base"/>
            <a:r>
              <a:rPr lang="en-US" dirty="0"/>
              <a:t>Blog archive page</a:t>
            </a:r>
          </a:p>
          <a:p>
            <a:pPr fontAlgn="base"/>
            <a:r>
              <a:rPr lang="en-US" dirty="0"/>
              <a:t>Within your blog posts</a:t>
            </a:r>
          </a:p>
          <a:p>
            <a:pPr fontAlgn="base"/>
            <a:r>
              <a:rPr lang="en-US" dirty="0"/>
              <a:t>Your sidebar</a:t>
            </a:r>
          </a:p>
          <a:p>
            <a:pPr fontAlgn="base"/>
            <a:r>
              <a:rPr lang="en-US" dirty="0"/>
              <a:t>In a timed </a:t>
            </a:r>
            <a:r>
              <a:rPr lang="en-US" dirty="0" err="1" smtClean="0"/>
              <a:t>lightbox</a:t>
            </a:r>
            <a:r>
              <a:rPr lang="en-US" dirty="0" smtClean="0"/>
              <a:t> popup</a:t>
            </a:r>
            <a:endParaRPr lang="en-US" dirty="0"/>
          </a:p>
          <a:p>
            <a:pPr fontAlgn="base"/>
            <a:r>
              <a:rPr lang="en-US" dirty="0"/>
              <a:t>In a </a:t>
            </a:r>
            <a:r>
              <a:rPr lang="en-US" b="1" dirty="0"/>
              <a:t>scroll box</a:t>
            </a:r>
            <a:endParaRPr lang="en-US" dirty="0"/>
          </a:p>
          <a:p>
            <a:pPr fontAlgn="base"/>
            <a:r>
              <a:rPr lang="en-US" dirty="0"/>
              <a:t>Your footer</a:t>
            </a:r>
          </a:p>
          <a:p>
            <a:pPr fontAlgn="base"/>
            <a:r>
              <a:rPr lang="en-US" dirty="0"/>
              <a:t>Your About page</a:t>
            </a:r>
          </a:p>
          <a:p>
            <a:pPr fontAlgn="base"/>
            <a:r>
              <a:rPr lang="en-US" dirty="0"/>
              <a:t>Resource pages</a:t>
            </a:r>
          </a:p>
          <a:p>
            <a:pPr fontAlgn="base"/>
            <a:r>
              <a:rPr lang="en-US" dirty="0"/>
              <a:t>On a designated sign-up page</a:t>
            </a:r>
          </a:p>
          <a:p>
            <a:pPr fontAlgn="base"/>
            <a:r>
              <a:rPr lang="en-US" dirty="0"/>
              <a:t>In an </a:t>
            </a:r>
            <a:r>
              <a:rPr lang="en-US" b="1" dirty="0" smtClean="0"/>
              <a:t>exit-intent popup: </a:t>
            </a:r>
            <a:r>
              <a:rPr lang="en-US" dirty="0" smtClean="0"/>
              <a:t>this </a:t>
            </a:r>
            <a:r>
              <a:rPr lang="en-US" dirty="0"/>
              <a:t>popup shows up at the precise moment the user is about to leave your website. This popup doesn’t interrupt the reading experience and only triggers when the user is leaving.</a:t>
            </a:r>
          </a:p>
        </p:txBody>
      </p:sp>
    </p:spTree>
    <p:extLst>
      <p:ext uri="{BB962C8B-B14F-4D97-AF65-F5344CB8AC3E}">
        <p14:creationId xmlns:p14="http://schemas.microsoft.com/office/powerpoint/2010/main" val="473456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err="1" smtClean="0"/>
              <a:t>Optin</a:t>
            </a:r>
            <a:r>
              <a:rPr lang="en-US" dirty="0" smtClean="0"/>
              <a:t> Importance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fontScale="92500" lnSpcReduction="20000"/>
          </a:bodyPr>
          <a:lstStyle/>
          <a:p>
            <a:pPr fontAlgn="base"/>
            <a:r>
              <a:rPr lang="en-US" dirty="0"/>
              <a:t>Before you can email anyone, you need their permission. If you started with an </a:t>
            </a:r>
            <a:r>
              <a:rPr lang="en-US" dirty="0" err="1"/>
              <a:t>optin</a:t>
            </a:r>
            <a:r>
              <a:rPr lang="en-US" dirty="0"/>
              <a:t>, you got that permission, so hooray! This is what makes opt-in email marketing great. If you didn’t use an </a:t>
            </a:r>
            <a:r>
              <a:rPr lang="en-US" dirty="0" err="1"/>
              <a:t>optin</a:t>
            </a:r>
            <a:r>
              <a:rPr lang="en-US" dirty="0"/>
              <a:t>, </a:t>
            </a:r>
            <a:r>
              <a:rPr lang="en-US" b="1" dirty="0"/>
              <a:t>use extreme caution</a:t>
            </a:r>
            <a:r>
              <a:rPr lang="en-US" dirty="0"/>
              <a:t>.</a:t>
            </a:r>
          </a:p>
          <a:p>
            <a:pPr fontAlgn="base"/>
            <a:r>
              <a:rPr lang="en-US" dirty="0"/>
              <a:t>While </a:t>
            </a:r>
            <a:r>
              <a:rPr lang="en-US" b="1" dirty="0"/>
              <a:t>buying email lists</a:t>
            </a:r>
            <a:r>
              <a:rPr lang="en-US" dirty="0"/>
              <a:t> may sound like a great shortcut, it isn’t. And we </a:t>
            </a:r>
            <a:r>
              <a:rPr lang="en-US" b="1" dirty="0"/>
              <a:t>do not</a:t>
            </a:r>
            <a:r>
              <a:rPr lang="en-US" dirty="0"/>
              <a:t> recommend it.</a:t>
            </a:r>
          </a:p>
          <a:p>
            <a:pPr fontAlgn="base"/>
            <a:r>
              <a:rPr lang="en-US" dirty="0"/>
              <a:t>We also do not recommend adding emails from people’s business cards that you collected at conferences. Unless you have express permission to send them your </a:t>
            </a:r>
            <a:r>
              <a:rPr lang="en-US" b="1" dirty="0"/>
              <a:t>email newsletters</a:t>
            </a:r>
            <a:r>
              <a:rPr lang="en-US" dirty="0"/>
              <a:t>, your emails are spam. And it doesn’t serve your business anyway.</a:t>
            </a:r>
          </a:p>
          <a:p>
            <a:pPr fontAlgn="base"/>
            <a:r>
              <a:rPr lang="en-US" dirty="0"/>
              <a:t>People who don’t opt-in specifically for your email list </a:t>
            </a:r>
            <a:r>
              <a:rPr lang="en-US" b="1" dirty="0"/>
              <a:t>are not the people who will buy from you</a:t>
            </a:r>
            <a:r>
              <a:rPr lang="en-US" dirty="0"/>
              <a:t>. Emailing them anything at all would be a complete waste of your time and money.</a:t>
            </a:r>
          </a:p>
          <a:p>
            <a:pPr fontAlgn="base"/>
            <a:r>
              <a:rPr lang="en-US" dirty="0"/>
              <a:t>What you need in order to get started the right way is 1) an </a:t>
            </a:r>
            <a:r>
              <a:rPr lang="en-US" dirty="0" err="1"/>
              <a:t>optin</a:t>
            </a:r>
            <a:r>
              <a:rPr lang="en-US" dirty="0"/>
              <a:t> form and 2) an email marketing tool.</a:t>
            </a:r>
          </a:p>
        </p:txBody>
      </p:sp>
    </p:spTree>
    <p:extLst>
      <p:ext uri="{BB962C8B-B14F-4D97-AF65-F5344CB8AC3E}">
        <p14:creationId xmlns:p14="http://schemas.microsoft.com/office/powerpoint/2010/main" val="1108701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a:t>Choosing an Email Marketing Service</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a:bodyPr>
          <a:lstStyle/>
          <a:p>
            <a:pPr fontAlgn="base"/>
            <a:r>
              <a:rPr lang="en-US" dirty="0" err="1" smtClean="0"/>
              <a:t>Optinmonster</a:t>
            </a:r>
            <a:endParaRPr lang="en-US" dirty="0" smtClean="0"/>
          </a:p>
          <a:p>
            <a:pPr fontAlgn="base"/>
            <a:r>
              <a:rPr lang="en-US" dirty="0" err="1" smtClean="0"/>
              <a:t>Sendinblue</a:t>
            </a:r>
            <a:endParaRPr lang="en-US" dirty="0" smtClean="0"/>
          </a:p>
          <a:p>
            <a:pPr fontAlgn="base"/>
            <a:r>
              <a:rPr lang="en-US" dirty="0" smtClean="0"/>
              <a:t>Constant Contact</a:t>
            </a:r>
          </a:p>
          <a:p>
            <a:pPr fontAlgn="base"/>
            <a:r>
              <a:rPr lang="en-US" dirty="0" err="1" smtClean="0"/>
              <a:t>Mailchimp</a:t>
            </a:r>
            <a:endParaRPr lang="en-US" dirty="0" smtClean="0"/>
          </a:p>
          <a:p>
            <a:pPr fontAlgn="base"/>
            <a:r>
              <a:rPr lang="en-US" dirty="0" err="1" smtClean="0"/>
              <a:t>Aweber</a:t>
            </a:r>
            <a:endParaRPr lang="en-US" dirty="0" smtClean="0"/>
          </a:p>
          <a:p>
            <a:pPr fontAlgn="base"/>
            <a:r>
              <a:rPr lang="en-US" dirty="0" smtClean="0"/>
              <a:t>Drip</a:t>
            </a:r>
          </a:p>
          <a:p>
            <a:pPr fontAlgn="base"/>
            <a:r>
              <a:rPr lang="en-US" dirty="0" err="1" smtClean="0"/>
              <a:t>Convertkit</a:t>
            </a:r>
            <a:endParaRPr lang="en-US" dirty="0" smtClean="0"/>
          </a:p>
          <a:p>
            <a:pPr fontAlgn="base"/>
            <a:r>
              <a:rPr lang="en-US" dirty="0" smtClean="0"/>
              <a:t>Mailer lite</a:t>
            </a:r>
            <a:endParaRPr lang="en-US" dirty="0"/>
          </a:p>
        </p:txBody>
      </p:sp>
    </p:spTree>
    <p:extLst>
      <p:ext uri="{BB962C8B-B14F-4D97-AF65-F5344CB8AC3E}">
        <p14:creationId xmlns:p14="http://schemas.microsoft.com/office/powerpoint/2010/main" val="4176733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List Segmentation</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a:bodyPr>
          <a:lstStyle/>
          <a:p>
            <a:pPr marL="0" indent="0" fontAlgn="base">
              <a:buNone/>
            </a:pPr>
            <a:r>
              <a:rPr lang="en-US" dirty="0"/>
              <a:t>Email list segmentation is the process of breaking your subscribers into smaller groups based on specific criteria so that you can send them more personalized and relevant emails.</a:t>
            </a:r>
          </a:p>
          <a:p>
            <a:pPr marL="0" indent="0" fontAlgn="base">
              <a:buNone/>
            </a:pPr>
            <a:r>
              <a:rPr lang="en-US" dirty="0"/>
              <a:t>Rather than blasting every email to your entire email list, segmentation lets you send certain emails only to those subscribers you think will be the most interested in that content,  resulting in higher conversions</a:t>
            </a:r>
            <a:r>
              <a:rPr lang="en-US" dirty="0" smtClean="0"/>
              <a:t>.</a:t>
            </a:r>
          </a:p>
          <a:p>
            <a:pPr marL="0" indent="0" fontAlgn="base">
              <a:buNone/>
            </a:pPr>
            <a:r>
              <a:rPr lang="en-US" b="1" dirty="0"/>
              <a:t>Why Segment Your List?</a:t>
            </a:r>
          </a:p>
          <a:p>
            <a:pPr marL="0" indent="0" fontAlgn="base">
              <a:buNone/>
            </a:pPr>
            <a:r>
              <a:rPr lang="en-US" dirty="0"/>
              <a:t>Segmenting your list is proven to </a:t>
            </a:r>
            <a:r>
              <a:rPr lang="en-US" b="1" dirty="0"/>
              <a:t>increase your email open rates</a:t>
            </a:r>
            <a:r>
              <a:rPr lang="en-US" dirty="0"/>
              <a:t>, boost your </a:t>
            </a:r>
            <a:r>
              <a:rPr lang="en-US" b="1" dirty="0"/>
              <a:t>click-through rates</a:t>
            </a:r>
            <a:r>
              <a:rPr lang="en-US" dirty="0"/>
              <a:t>, and </a:t>
            </a:r>
            <a:r>
              <a:rPr lang="en-US" b="1" dirty="0"/>
              <a:t>decrease your unsubscribe rates</a:t>
            </a:r>
            <a:r>
              <a:rPr lang="en-US" dirty="0"/>
              <a:t>. That’s why smart marketers use segmentation to drastically improve the effectiveness of their email campaigns.</a:t>
            </a:r>
          </a:p>
          <a:p>
            <a:pPr marL="0" indent="0" fontAlgn="base">
              <a:buNone/>
            </a:pPr>
            <a:endParaRPr lang="en-US" dirty="0"/>
          </a:p>
        </p:txBody>
      </p:sp>
    </p:spTree>
    <p:extLst>
      <p:ext uri="{BB962C8B-B14F-4D97-AF65-F5344CB8AC3E}">
        <p14:creationId xmlns:p14="http://schemas.microsoft.com/office/powerpoint/2010/main" val="2656219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List Segmentation Ways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fontScale="85000" lnSpcReduction="20000"/>
          </a:bodyPr>
          <a:lstStyle/>
          <a:p>
            <a:pPr marL="0" indent="0" fontAlgn="base">
              <a:buNone/>
            </a:pPr>
            <a:r>
              <a:rPr lang="en-US" dirty="0"/>
              <a:t>There are many different ways to slice and dice your list into segments. Here are a few ways to get you started:</a:t>
            </a:r>
          </a:p>
          <a:p>
            <a:pPr fontAlgn="base"/>
            <a:r>
              <a:rPr lang="en-US" b="1" dirty="0"/>
              <a:t>New subscribers:</a:t>
            </a:r>
            <a:r>
              <a:rPr lang="en-US" dirty="0"/>
              <a:t> send new subscribers a welcome email or a welcome series.</a:t>
            </a:r>
          </a:p>
          <a:p>
            <a:pPr fontAlgn="base"/>
            <a:r>
              <a:rPr lang="en-US" b="1" dirty="0"/>
              <a:t>Preferences:</a:t>
            </a:r>
            <a:r>
              <a:rPr lang="en-US" dirty="0"/>
              <a:t> subscribers who want to hear about blog posts vs. those who only want sale notifications.</a:t>
            </a:r>
          </a:p>
          <a:p>
            <a:pPr fontAlgn="base"/>
            <a:r>
              <a:rPr lang="en-US" b="1" dirty="0"/>
              <a:t>Interests:</a:t>
            </a:r>
            <a:r>
              <a:rPr lang="en-US" dirty="0"/>
              <a:t> subscribers who like classical music vs. those who like pop.</a:t>
            </a:r>
          </a:p>
          <a:p>
            <a:pPr fontAlgn="base"/>
            <a:r>
              <a:rPr lang="en-US" b="1" dirty="0"/>
              <a:t>Location:</a:t>
            </a:r>
            <a:r>
              <a:rPr lang="en-US" dirty="0"/>
              <a:t> notify subscribers who </a:t>
            </a:r>
            <a:r>
              <a:rPr lang="en-US" b="1" dirty="0"/>
              <a:t>live in the area about your local event</a:t>
            </a:r>
            <a:r>
              <a:rPr lang="en-US" dirty="0"/>
              <a:t>.</a:t>
            </a:r>
          </a:p>
          <a:p>
            <a:pPr fontAlgn="base"/>
            <a:r>
              <a:rPr lang="en-US" b="1" dirty="0"/>
              <a:t>Open rate:</a:t>
            </a:r>
            <a:r>
              <a:rPr lang="en-US" dirty="0"/>
              <a:t> reward your more engaged subscribers with a special offer just for them.</a:t>
            </a:r>
          </a:p>
          <a:p>
            <a:pPr fontAlgn="base"/>
            <a:r>
              <a:rPr lang="en-US" b="1" dirty="0"/>
              <a:t>Inactivity:</a:t>
            </a:r>
            <a:r>
              <a:rPr lang="en-US" dirty="0"/>
              <a:t> remind subscribers who haven’t engaged for a while of the next step you want them to take.</a:t>
            </a:r>
          </a:p>
          <a:p>
            <a:pPr fontAlgn="base"/>
            <a:r>
              <a:rPr lang="en-US" b="1" dirty="0"/>
              <a:t>Lead magnet:</a:t>
            </a:r>
            <a:r>
              <a:rPr lang="en-US" dirty="0"/>
              <a:t> send targeted emails based on the topic of the lead magnet that they opted-in for.</a:t>
            </a:r>
          </a:p>
          <a:p>
            <a:pPr fontAlgn="base"/>
            <a:r>
              <a:rPr lang="en-US" b="1" dirty="0"/>
              <a:t>Shopping Cart Abandonment:</a:t>
            </a:r>
            <a:r>
              <a:rPr lang="en-US" dirty="0"/>
              <a:t> remind subscribers who put items in their cart that they haven’t checked out yet.</a:t>
            </a:r>
          </a:p>
        </p:txBody>
      </p:sp>
    </p:spTree>
    <p:extLst>
      <p:ext uri="{BB962C8B-B14F-4D97-AF65-F5344CB8AC3E}">
        <p14:creationId xmlns:p14="http://schemas.microsoft.com/office/powerpoint/2010/main" val="2718203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fontScale="92500" lnSpcReduction="20000"/>
          </a:bodyPr>
          <a:lstStyle/>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Microsoft Certified Professional </a:t>
            </a:r>
            <a:r>
              <a:rPr lang="en-US" dirty="0" smtClean="0">
                <a:latin typeface="Segoe UI Light" panose="020B0502040204020203" pitchFamily="34" charset="0"/>
                <a:cs typeface="Segoe UI Light" panose="020B0502040204020203" pitchFamily="34" charset="0"/>
              </a:rPr>
              <a:t>in </a:t>
            </a:r>
            <a:r>
              <a:rPr lang="en-US"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Started Professional Life in </a:t>
            </a:r>
            <a:r>
              <a:rPr lang="en-US" b="1" dirty="0">
                <a:latin typeface="Segoe UI Light" panose="020B0502040204020203" pitchFamily="34" charset="0"/>
                <a:cs typeface="Segoe UI Light" panose="020B0502040204020203" pitchFamily="34" charset="0"/>
              </a:rPr>
              <a:t>1989-90</a:t>
            </a:r>
            <a:r>
              <a:rPr lang="en-US"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Last Decade in Web &amp; Software Engineering  i.e. HTML5, PHP, Java, Android, </a:t>
            </a:r>
            <a:r>
              <a:rPr lang="en-US" dirty="0" err="1">
                <a:latin typeface="Segoe UI Light" panose="020B0502040204020203" pitchFamily="34" charset="0"/>
                <a:cs typeface="Segoe UI Light" panose="020B0502040204020203" pitchFamily="34" charset="0"/>
              </a:rPr>
              <a:t>ASP.Net</a:t>
            </a:r>
            <a:r>
              <a:rPr lang="en-US" dirty="0">
                <a:latin typeface="Segoe UI Light" panose="020B0502040204020203" pitchFamily="34" charset="0"/>
                <a:cs typeface="Segoe UI Light" panose="020B0502040204020203" pitchFamily="34" charset="0"/>
              </a:rPr>
              <a:t>, C#, SQL Server, SharePoint, MongoDB </a:t>
            </a:r>
            <a:r>
              <a:rPr lang="en-US" dirty="0" err="1">
                <a:latin typeface="Segoe UI Light" panose="020B0502040204020203" pitchFamily="34" charset="0"/>
                <a:cs typeface="Segoe UI Light" panose="020B0502040204020203" pitchFamily="34" charset="0"/>
              </a:rPr>
              <a:t>ExpressJS</a:t>
            </a:r>
            <a:r>
              <a:rPr lang="en-US"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Working in capacity of Principal Technologist &amp; eCommerce Expert</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6897189" y="5736270"/>
            <a:ext cx="2246811"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a:t>Improving Your Email Open Rates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fontScale="92500" lnSpcReduction="10000"/>
          </a:bodyPr>
          <a:lstStyle/>
          <a:p>
            <a:pPr marL="0" indent="0" fontAlgn="base">
              <a:buNone/>
            </a:pPr>
            <a:r>
              <a:rPr lang="en-US" dirty="0"/>
              <a:t>There are several factors that play a role in whether or not your emails get opened. Let’s explore each of them</a:t>
            </a:r>
            <a:r>
              <a:rPr lang="en-US" dirty="0" smtClean="0"/>
              <a:t>.</a:t>
            </a:r>
          </a:p>
          <a:p>
            <a:pPr fontAlgn="base"/>
            <a:r>
              <a:rPr lang="en-US" dirty="0" smtClean="0"/>
              <a:t>Avoid spam filters</a:t>
            </a:r>
          </a:p>
          <a:p>
            <a:pPr fontAlgn="base"/>
            <a:r>
              <a:rPr lang="en-US" b="1" dirty="0"/>
              <a:t>Remove Inactive Subscribers to Keep Your List </a:t>
            </a:r>
            <a:r>
              <a:rPr lang="en-US" b="1" dirty="0" smtClean="0"/>
              <a:t>Fresh</a:t>
            </a:r>
          </a:p>
          <a:p>
            <a:pPr fontAlgn="base"/>
            <a:r>
              <a:rPr lang="en-US" b="1" dirty="0" smtClean="0"/>
              <a:t>Perfect your timing</a:t>
            </a:r>
          </a:p>
          <a:p>
            <a:pPr fontAlgn="base"/>
            <a:r>
              <a:rPr lang="en-US" b="1" dirty="0"/>
              <a:t>Make Your Subject Line Stand </a:t>
            </a:r>
            <a:r>
              <a:rPr lang="en-US" b="1" dirty="0" smtClean="0"/>
              <a:t>Out</a:t>
            </a:r>
          </a:p>
          <a:p>
            <a:pPr fontAlgn="base"/>
            <a:r>
              <a:rPr lang="en-US" b="1" dirty="0"/>
              <a:t>Write to Just One </a:t>
            </a:r>
            <a:r>
              <a:rPr lang="en-US" b="1" dirty="0" smtClean="0"/>
              <a:t>Person</a:t>
            </a:r>
          </a:p>
          <a:p>
            <a:pPr fontAlgn="base"/>
            <a:r>
              <a:rPr lang="en-US" b="1" dirty="0"/>
              <a:t>Write Like a Friend</a:t>
            </a:r>
          </a:p>
          <a:p>
            <a:pPr fontAlgn="base"/>
            <a:r>
              <a:rPr lang="en-US" b="1" dirty="0"/>
              <a:t>Write Amazing Content, Every Time</a:t>
            </a:r>
          </a:p>
          <a:p>
            <a:pPr fontAlgn="base"/>
            <a:r>
              <a:rPr lang="en-US" b="1" dirty="0"/>
              <a:t>Inject Some Humor</a:t>
            </a:r>
          </a:p>
          <a:p>
            <a:pPr fontAlgn="base"/>
            <a:r>
              <a:rPr lang="en-US" b="1" dirty="0"/>
              <a:t>Optimize for Mobile</a:t>
            </a:r>
          </a:p>
          <a:p>
            <a:pPr fontAlgn="base"/>
            <a:endParaRPr lang="en-US" b="1" dirty="0"/>
          </a:p>
          <a:p>
            <a:pPr fontAlgn="base"/>
            <a:endParaRPr lang="en-US" b="1" dirty="0"/>
          </a:p>
          <a:p>
            <a:pPr fontAlgn="base"/>
            <a:endParaRPr lang="en-US" dirty="0" smtClean="0"/>
          </a:p>
          <a:p>
            <a:pPr marL="0" indent="0" fontAlgn="base">
              <a:buNone/>
            </a:pPr>
            <a:endParaRPr lang="en-US" dirty="0" smtClean="0"/>
          </a:p>
          <a:p>
            <a:pPr marL="0" indent="0" fontAlgn="base">
              <a:buNone/>
            </a:pPr>
            <a:endParaRPr lang="en-US" dirty="0"/>
          </a:p>
        </p:txBody>
      </p:sp>
    </p:spTree>
    <p:extLst>
      <p:ext uri="{BB962C8B-B14F-4D97-AF65-F5344CB8AC3E}">
        <p14:creationId xmlns:p14="http://schemas.microsoft.com/office/powerpoint/2010/main" val="3276414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a:t>
            </a:r>
            <a:r>
              <a:rPr lang="en-US" dirty="0"/>
              <a:t>Open </a:t>
            </a:r>
            <a:r>
              <a:rPr lang="en-US" dirty="0" smtClean="0"/>
              <a:t>Rates – 1 [Avoid Spam Filters]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fontScale="62500" lnSpcReduction="20000"/>
          </a:bodyPr>
          <a:lstStyle/>
          <a:p>
            <a:pPr marL="0" indent="0" fontAlgn="base">
              <a:buNone/>
            </a:pPr>
            <a:r>
              <a:rPr lang="en-US" dirty="0"/>
              <a:t>Probably the most obvious problem is when your email gets sent to the subscriber’s spam folder. Since you’ve already gotten permission to send emails, and you’ve chosen one of our </a:t>
            </a:r>
            <a:r>
              <a:rPr lang="en-US" b="1" dirty="0"/>
              <a:t>recommended email marketing providers</a:t>
            </a:r>
            <a:r>
              <a:rPr lang="en-US" dirty="0"/>
              <a:t>, you’re off to a great start.</a:t>
            </a:r>
          </a:p>
          <a:p>
            <a:pPr fontAlgn="base"/>
            <a:r>
              <a:rPr lang="en-US" dirty="0"/>
              <a:t>Here are some best practices to </a:t>
            </a:r>
            <a:r>
              <a:rPr lang="en-US" b="1" dirty="0"/>
              <a:t>keep your emails from falling into spam folders</a:t>
            </a:r>
            <a:r>
              <a:rPr lang="en-US" dirty="0"/>
              <a:t>:</a:t>
            </a:r>
          </a:p>
          <a:p>
            <a:pPr fontAlgn="base"/>
            <a:r>
              <a:rPr lang="en-US" dirty="0"/>
              <a:t>Make sure all recipients have actually opted-in to receiving your emails. Seriously. We can’t emphasize this point enough.</a:t>
            </a:r>
          </a:p>
          <a:p>
            <a:pPr fontAlgn="base"/>
            <a:r>
              <a:rPr lang="en-US" dirty="0"/>
              <a:t>Send your email campaign from a good IP address. That is an IP address that hasn’t been used by someone else who has sent spam in the past.</a:t>
            </a:r>
          </a:p>
          <a:p>
            <a:pPr fontAlgn="base"/>
            <a:r>
              <a:rPr lang="en-US" dirty="0"/>
              <a:t>Send emails through verified domains.</a:t>
            </a:r>
          </a:p>
          <a:p>
            <a:pPr fontAlgn="base"/>
            <a:r>
              <a:rPr lang="en-US" dirty="0"/>
              <a:t>Keep your email template code clean.</a:t>
            </a:r>
          </a:p>
          <a:p>
            <a:pPr fontAlgn="base"/>
            <a:r>
              <a:rPr lang="en-US" dirty="0"/>
              <a:t>Use merge tags to personalize the “To:” field of your email campaign.</a:t>
            </a:r>
          </a:p>
          <a:p>
            <a:pPr fontAlgn="base"/>
            <a:r>
              <a:rPr lang="en-US" dirty="0"/>
              <a:t>Show subscribers </a:t>
            </a:r>
            <a:r>
              <a:rPr lang="en-US" b="1" dirty="0"/>
              <a:t>how to whitelist your emails</a:t>
            </a:r>
            <a:r>
              <a:rPr lang="en-US" dirty="0"/>
              <a:t>, and ask them to add you to their address book.</a:t>
            </a:r>
          </a:p>
          <a:p>
            <a:pPr fontAlgn="base"/>
            <a:r>
              <a:rPr lang="en-US" dirty="0"/>
              <a:t>Avoid excessive use of “</a:t>
            </a:r>
            <a:r>
              <a:rPr lang="en-US" dirty="0" err="1"/>
              <a:t>salesy</a:t>
            </a:r>
            <a:r>
              <a:rPr lang="en-US" dirty="0"/>
              <a:t>” language (these are </a:t>
            </a:r>
            <a:r>
              <a:rPr lang="en-US" b="1" dirty="0"/>
              <a:t>spam trigger words</a:t>
            </a:r>
            <a:r>
              <a:rPr lang="en-US" dirty="0"/>
              <a:t> like “buy”, “clearance”, “discount”, or “cash”).</a:t>
            </a:r>
          </a:p>
          <a:p>
            <a:pPr fontAlgn="base"/>
            <a:r>
              <a:rPr lang="en-US" dirty="0"/>
              <a:t>Don’t “bait-and-switch” by using deceptive subject lines.</a:t>
            </a:r>
          </a:p>
          <a:p>
            <a:pPr fontAlgn="base"/>
            <a:r>
              <a:rPr lang="en-US" dirty="0"/>
              <a:t>Include your location.</a:t>
            </a:r>
          </a:p>
          <a:p>
            <a:pPr fontAlgn="base"/>
            <a:r>
              <a:rPr lang="en-US" dirty="0"/>
              <a:t>Include an easy way for subscribers to opt-out of your emails.</a:t>
            </a:r>
          </a:p>
          <a:p>
            <a:pPr fontAlgn="base"/>
            <a:r>
              <a:rPr lang="en-US" dirty="0"/>
              <a:t>Almost all of this is handled when you choose a </a:t>
            </a:r>
            <a:r>
              <a:rPr lang="en-US" b="1" dirty="0"/>
              <a:t>reputable email marketing service</a:t>
            </a:r>
            <a:r>
              <a:rPr lang="en-US" dirty="0"/>
              <a:t>.</a:t>
            </a:r>
          </a:p>
        </p:txBody>
      </p:sp>
    </p:spTree>
    <p:extLst>
      <p:ext uri="{BB962C8B-B14F-4D97-AF65-F5344CB8AC3E}">
        <p14:creationId xmlns:p14="http://schemas.microsoft.com/office/powerpoint/2010/main" val="1714793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a:t>
            </a:r>
            <a:r>
              <a:rPr lang="en-US" dirty="0"/>
              <a:t>Open </a:t>
            </a:r>
            <a:r>
              <a:rPr lang="en-US" dirty="0" smtClean="0"/>
              <a:t>Rates – 2 [Refresh Subscribers]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345783" cy="4338247"/>
          </a:xfrm>
        </p:spPr>
        <p:txBody>
          <a:bodyPr numCol="1">
            <a:normAutofit fontScale="92500" lnSpcReduction="20000"/>
          </a:bodyPr>
          <a:lstStyle/>
          <a:p>
            <a:pPr marL="0" indent="0" fontAlgn="base">
              <a:buNone/>
            </a:pPr>
            <a:r>
              <a:rPr lang="en-US" dirty="0" smtClean="0"/>
              <a:t>It’s </a:t>
            </a:r>
            <a:r>
              <a:rPr lang="en-US" dirty="0"/>
              <a:t>important to email your subscribers on a consistent basis, so your list doesn’t go stale. Even then, over time, email subscribers still go stale.</a:t>
            </a:r>
          </a:p>
          <a:p>
            <a:pPr fontAlgn="base"/>
            <a:r>
              <a:rPr lang="en-US" dirty="0"/>
              <a:t>Some people may have changed email accounts, or maybe they just aren’t interested in your brand anymore.</a:t>
            </a:r>
          </a:p>
          <a:p>
            <a:pPr fontAlgn="base"/>
            <a:r>
              <a:rPr lang="en-US" dirty="0"/>
              <a:t>So to keep your list fresh and filled with engaged subscribers, it’s a good idea to </a:t>
            </a:r>
            <a:r>
              <a:rPr lang="en-US" b="1" dirty="0"/>
              <a:t>periodically remove inactive subscribers</a:t>
            </a:r>
            <a:r>
              <a:rPr lang="en-US" dirty="0"/>
              <a:t>. An inactive subscriber could be anyone who has not engaged with any email in the past 6 months or more.</a:t>
            </a:r>
          </a:p>
          <a:p>
            <a:pPr fontAlgn="base"/>
            <a:r>
              <a:rPr lang="en-US" dirty="0"/>
              <a:t>But before you get rid of them, try sending one more email campaign to try to re-engage your inactive subscribers. For example, Carol Tice sends a last-ditch-effort email to her inactive subscribers that says, “</a:t>
            </a:r>
            <a:r>
              <a:rPr lang="en-US" b="1" dirty="0"/>
              <a:t>Do I bore you?</a:t>
            </a:r>
            <a:r>
              <a:rPr lang="en-US" dirty="0"/>
              <a:t>” and asks if they still want to stay subscribed. Some people respond, but all others get purged.</a:t>
            </a:r>
          </a:p>
          <a:p>
            <a:pPr fontAlgn="base"/>
            <a:r>
              <a:rPr lang="en-US" dirty="0"/>
              <a:t>Another way to keep your list fresh is by checking in with your subscribers every once in a while to ask if they would like to update their information and their preferences. This way, they are reminded that they can take control of how they want to engage with you.</a:t>
            </a:r>
          </a:p>
        </p:txBody>
      </p:sp>
    </p:spTree>
    <p:extLst>
      <p:ext uri="{BB962C8B-B14F-4D97-AF65-F5344CB8AC3E}">
        <p14:creationId xmlns:p14="http://schemas.microsoft.com/office/powerpoint/2010/main" val="4138370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a:t>
            </a:r>
            <a:r>
              <a:rPr lang="en-US" dirty="0"/>
              <a:t>Open </a:t>
            </a:r>
            <a:r>
              <a:rPr lang="en-US" dirty="0" smtClean="0"/>
              <a:t>Rates – 3 [Timing]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338247"/>
          </a:xfrm>
        </p:spPr>
        <p:txBody>
          <a:bodyPr numCol="1">
            <a:normAutofit lnSpcReduction="10000"/>
          </a:bodyPr>
          <a:lstStyle/>
          <a:p>
            <a:pPr fontAlgn="base"/>
            <a:r>
              <a:rPr lang="en-US" dirty="0"/>
              <a:t>Timing can have a huge effect on whether or not your subscribers open your emails and on your conversion rate, so think carefully about what time and day you send your emails out.</a:t>
            </a:r>
          </a:p>
          <a:p>
            <a:pPr fontAlgn="base"/>
            <a:r>
              <a:rPr lang="en-US" dirty="0"/>
              <a:t>You won’t be able to figure out the perfect time immediately but </a:t>
            </a:r>
            <a:r>
              <a:rPr lang="en-US" b="1" dirty="0"/>
              <a:t>perform some A/B tests</a:t>
            </a:r>
            <a:r>
              <a:rPr lang="en-US" dirty="0"/>
              <a:t> to identify which timeframes seem to do best and explore those in future campaigns.</a:t>
            </a:r>
          </a:p>
          <a:p>
            <a:pPr fontAlgn="base"/>
            <a:r>
              <a:rPr lang="en-US" dirty="0"/>
              <a:t>But you may be wondering, has anyone else already done some tests that you can benefit from? Yes!</a:t>
            </a:r>
          </a:p>
          <a:p>
            <a:pPr fontAlgn="base"/>
            <a:r>
              <a:rPr lang="en-US" dirty="0" smtClean="0"/>
              <a:t>The </a:t>
            </a:r>
            <a:r>
              <a:rPr lang="en-US" dirty="0"/>
              <a:t>bottom line on email send time is this: </a:t>
            </a:r>
            <a:r>
              <a:rPr lang="en-US" b="1" dirty="0"/>
              <a:t>imagine a day in the life of your particular audience</a:t>
            </a:r>
            <a:r>
              <a:rPr lang="en-US" dirty="0"/>
              <a:t>. What are they doing in the morning, afternoon, and evening? What does their workday look like? How late do they stay up at night? How early do they rise in the morning?</a:t>
            </a:r>
          </a:p>
          <a:p>
            <a:pPr fontAlgn="base"/>
            <a:endParaRPr lang="en-US" dirty="0"/>
          </a:p>
        </p:txBody>
      </p:sp>
    </p:spTree>
    <p:extLst>
      <p:ext uri="{BB962C8B-B14F-4D97-AF65-F5344CB8AC3E}">
        <p14:creationId xmlns:p14="http://schemas.microsoft.com/office/powerpoint/2010/main" val="2144954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Email </a:t>
            </a:r>
            <a:r>
              <a:rPr lang="en-US" dirty="0"/>
              <a:t>Open </a:t>
            </a:r>
            <a:r>
              <a:rPr lang="en-US" dirty="0" smtClean="0"/>
              <a:t>Rates – 3 [Timing]</a:t>
            </a:r>
            <a:endParaRPr lang="en-US" dirty="0"/>
          </a:p>
        </p:txBody>
      </p:sp>
      <p:pic>
        <p:nvPicPr>
          <p:cNvPr id="3074" name="Picture 2" descr="getresponse best day to send em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85" y="2993817"/>
            <a:ext cx="5915702" cy="2442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28651" y="2186270"/>
            <a:ext cx="10022856" cy="369332"/>
          </a:xfrm>
          <a:prstGeom prst="rect">
            <a:avLst/>
          </a:prstGeom>
        </p:spPr>
        <p:txBody>
          <a:bodyPr wrap="square">
            <a:spAutoFit/>
          </a:bodyPr>
          <a:lstStyle/>
          <a:p>
            <a:pPr fontAlgn="base"/>
            <a:r>
              <a:rPr lang="en-US" dirty="0"/>
              <a:t>In a study by </a:t>
            </a:r>
            <a:r>
              <a:rPr lang="en-US" dirty="0" err="1"/>
              <a:t>GetResponse</a:t>
            </a:r>
            <a:r>
              <a:rPr lang="en-US" dirty="0"/>
              <a:t>, they found that Tuesdays have the highest open and click-through rates:</a:t>
            </a:r>
          </a:p>
        </p:txBody>
      </p:sp>
      <p:sp>
        <p:nvSpPr>
          <p:cNvPr id="7" name="Rectangle 6"/>
          <p:cNvSpPr/>
          <p:nvPr/>
        </p:nvSpPr>
        <p:spPr>
          <a:xfrm>
            <a:off x="1558946" y="6125027"/>
            <a:ext cx="10080060" cy="369332"/>
          </a:xfrm>
          <a:prstGeom prst="rect">
            <a:avLst/>
          </a:prstGeom>
        </p:spPr>
        <p:txBody>
          <a:bodyPr wrap="square">
            <a:spAutoFit/>
          </a:bodyPr>
          <a:lstStyle/>
          <a:p>
            <a:r>
              <a:rPr lang="en-US" dirty="0"/>
              <a:t>However, a study from Yes Marketing found that Saturdays are the best days for </a:t>
            </a:r>
            <a:r>
              <a:rPr lang="en-US" dirty="0" smtClean="0"/>
              <a:t>conversions</a:t>
            </a:r>
            <a:endParaRPr lang="en-US" dirty="0"/>
          </a:p>
        </p:txBody>
      </p:sp>
      <p:pic>
        <p:nvPicPr>
          <p:cNvPr id="5122" name="Picture 2" descr="yes marketing best time to send emails by d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3680" y="2555602"/>
            <a:ext cx="5055326" cy="347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5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a:t>
            </a:r>
            <a:r>
              <a:rPr lang="en-US" dirty="0"/>
              <a:t>Open </a:t>
            </a:r>
            <a:r>
              <a:rPr lang="en-US" dirty="0" smtClean="0"/>
              <a:t>Rates – 4 [Stand Out Subject Line]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338247"/>
          </a:xfrm>
        </p:spPr>
        <p:txBody>
          <a:bodyPr numCol="1">
            <a:normAutofit/>
          </a:bodyPr>
          <a:lstStyle/>
          <a:p>
            <a:pPr marL="0" indent="0" fontAlgn="base">
              <a:buNone/>
            </a:pPr>
            <a:r>
              <a:rPr lang="en-US" dirty="0"/>
              <a:t>When it comes to email open and click rates, your </a:t>
            </a:r>
            <a:r>
              <a:rPr lang="en-US" b="1" dirty="0"/>
              <a:t>subject lines are everything</a:t>
            </a:r>
            <a:r>
              <a:rPr lang="en-US" dirty="0"/>
              <a:t>. Your job is to make your subject lines stand out.</a:t>
            </a:r>
          </a:p>
          <a:p>
            <a:pPr fontAlgn="base"/>
            <a:r>
              <a:rPr lang="en-US" dirty="0"/>
              <a:t>Here are some tips for crafting creative subject lines:</a:t>
            </a:r>
          </a:p>
          <a:p>
            <a:pPr fontAlgn="base"/>
            <a:r>
              <a:rPr lang="en-US" b="1" dirty="0"/>
              <a:t>Entice curiosity</a:t>
            </a:r>
            <a:r>
              <a:rPr lang="en-US" dirty="0"/>
              <a:t>, but don’t be too clever. You want to make them curious enough to open and click, but without being so cryptic that the subscriber hasn’t a clue as to what you’re talking about.</a:t>
            </a:r>
          </a:p>
          <a:p>
            <a:pPr fontAlgn="base"/>
            <a:r>
              <a:rPr lang="en-US" dirty="0"/>
              <a:t>Include numbers. There is something about numbers that draw the eye.</a:t>
            </a:r>
          </a:p>
          <a:p>
            <a:pPr fontAlgn="base"/>
            <a:r>
              <a:rPr lang="en-US" dirty="0"/>
              <a:t>Use a friendly and conversational tone.</a:t>
            </a:r>
          </a:p>
          <a:p>
            <a:pPr fontAlgn="base"/>
            <a:r>
              <a:rPr lang="en-US" dirty="0"/>
              <a:t>Speak in the language and style that your subscribers use themselves, especially when talking with their friends.</a:t>
            </a:r>
          </a:p>
        </p:txBody>
      </p:sp>
    </p:spTree>
    <p:extLst>
      <p:ext uri="{BB962C8B-B14F-4D97-AF65-F5344CB8AC3E}">
        <p14:creationId xmlns:p14="http://schemas.microsoft.com/office/powerpoint/2010/main" val="1252808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a:t>
            </a:r>
            <a:r>
              <a:rPr lang="en-US" dirty="0"/>
              <a:t>Open </a:t>
            </a:r>
            <a:r>
              <a:rPr lang="en-US" dirty="0" smtClean="0"/>
              <a:t>Rates – </a:t>
            </a:r>
            <a:r>
              <a:rPr lang="en-US" dirty="0"/>
              <a:t>5</a:t>
            </a:r>
            <a:r>
              <a:rPr lang="en-US" dirty="0" smtClean="0"/>
              <a:t> [Just for One</a:t>
            </a:r>
            <a:r>
              <a:rPr lang="en-US" dirty="0"/>
              <a:t> </a:t>
            </a:r>
            <a:r>
              <a:rPr lang="en-US" dirty="0" smtClean="0"/>
              <a:t>Person]</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338247"/>
          </a:xfrm>
        </p:spPr>
        <p:txBody>
          <a:bodyPr numCol="1">
            <a:normAutofit fontScale="92500"/>
          </a:bodyPr>
          <a:lstStyle/>
          <a:p>
            <a:pPr marL="0" indent="0" fontAlgn="base">
              <a:buNone/>
            </a:pPr>
            <a:r>
              <a:rPr lang="en-US" dirty="0"/>
              <a:t>When you draft your subject line and message content, it’s natural to think of the thousands of people who are about to receive it.</a:t>
            </a:r>
          </a:p>
          <a:p>
            <a:pPr marL="0" indent="0" fontAlgn="base">
              <a:buNone/>
            </a:pPr>
            <a:r>
              <a:rPr lang="en-US" dirty="0"/>
              <a:t>However, it’s far more effective to write as if speaking to an individual person, with a personal subject line and a personalized message.</a:t>
            </a:r>
          </a:p>
          <a:p>
            <a:pPr marL="0" indent="0" fontAlgn="base">
              <a:buNone/>
            </a:pPr>
            <a:r>
              <a:rPr lang="en-US" dirty="0"/>
              <a:t>To write this way, you’ll have to really </a:t>
            </a:r>
            <a:r>
              <a:rPr lang="en-US" b="1" dirty="0">
                <a:hlinkClick r:id="rId5"/>
              </a:rPr>
              <a:t>know your buyer persona</a:t>
            </a:r>
            <a:r>
              <a:rPr lang="en-US" dirty="0"/>
              <a:t>. You need to understand their problems, their desires, their values, their likes, and their dislikes.</a:t>
            </a:r>
          </a:p>
          <a:p>
            <a:pPr marL="0" indent="0" fontAlgn="base">
              <a:buNone/>
            </a:pPr>
            <a:r>
              <a:rPr lang="en-US" dirty="0"/>
              <a:t>If you are having trouble with this, send out an email asking for a quick five-minute chat. On the call, you can ask questions that will help you understand what your subscribers’ needs are, and </a:t>
            </a:r>
            <a:r>
              <a:rPr lang="en-US" b="1" dirty="0">
                <a:hlinkClick r:id="rId6"/>
              </a:rPr>
              <a:t>how they think</a:t>
            </a:r>
            <a:r>
              <a:rPr lang="en-US" dirty="0"/>
              <a:t>.</a:t>
            </a:r>
          </a:p>
          <a:p>
            <a:pPr marL="0" indent="0" fontAlgn="base">
              <a:buNone/>
            </a:pPr>
            <a:r>
              <a:rPr lang="en-US" dirty="0"/>
              <a:t>Spending a day or two talking with your subscribers will be time well spent because it will help you so much: not only with your messaging but also with creating or improving your products and services.</a:t>
            </a:r>
          </a:p>
        </p:txBody>
      </p:sp>
    </p:spTree>
    <p:extLst>
      <p:ext uri="{BB962C8B-B14F-4D97-AF65-F5344CB8AC3E}">
        <p14:creationId xmlns:p14="http://schemas.microsoft.com/office/powerpoint/2010/main" val="4259464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a:t>
            </a:r>
            <a:r>
              <a:rPr lang="en-US" dirty="0"/>
              <a:t>Open </a:t>
            </a:r>
            <a:r>
              <a:rPr lang="en-US" dirty="0" smtClean="0"/>
              <a:t>Rates – 6 [</a:t>
            </a:r>
            <a:r>
              <a:rPr lang="en-US" dirty="0"/>
              <a:t>Write Like a </a:t>
            </a:r>
            <a:r>
              <a:rPr lang="en-US" dirty="0" smtClean="0"/>
              <a:t>Friend]</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338247"/>
          </a:xfrm>
        </p:spPr>
        <p:txBody>
          <a:bodyPr numCol="1">
            <a:normAutofit fontScale="92500" lnSpcReduction="10000"/>
          </a:bodyPr>
          <a:lstStyle/>
          <a:p>
            <a:pPr marL="0" indent="0" fontAlgn="base">
              <a:buNone/>
            </a:pPr>
            <a:r>
              <a:rPr lang="en-US" dirty="0"/>
              <a:t>When writing your emails, put your corporate hat to the side and </a:t>
            </a:r>
            <a:r>
              <a:rPr lang="en-US" b="1" dirty="0"/>
              <a:t>write like a friend</a:t>
            </a:r>
            <a:r>
              <a:rPr lang="en-US" dirty="0"/>
              <a:t>. This is the only way to really appeal to your subscribers and get them to open and click your emails.</a:t>
            </a:r>
          </a:p>
          <a:p>
            <a:pPr fontAlgn="base"/>
            <a:r>
              <a:rPr lang="en-US" dirty="0"/>
              <a:t>For example, a corporate phrase like, “We’re offering savings to our customers!” comes off as distant and stuffy.</a:t>
            </a:r>
          </a:p>
          <a:p>
            <a:pPr fontAlgn="base"/>
            <a:r>
              <a:rPr lang="en-US" dirty="0"/>
              <a:t>A more friendly alternative could be something like, “you’ve </a:t>
            </a:r>
            <a:r>
              <a:rPr lang="en-US" dirty="0" err="1"/>
              <a:t>gotta</a:t>
            </a:r>
            <a:r>
              <a:rPr lang="en-US" dirty="0"/>
              <a:t> check out this deal…”</a:t>
            </a:r>
          </a:p>
          <a:p>
            <a:pPr fontAlgn="base"/>
            <a:r>
              <a:rPr lang="en-US" dirty="0"/>
              <a:t>That makes the email seem a whole lot more personal and makes it less likely that your recipients will simply delete your message and move on.</a:t>
            </a:r>
          </a:p>
          <a:p>
            <a:pPr fontAlgn="base"/>
            <a:r>
              <a:rPr lang="en-US" dirty="0"/>
              <a:t>Remember: in this age of information, everyone is looking for a reason to ignore your emails. They aren’t looking for a reason to read them. But if you appeal to them on a personal level, you’ll stand a better chance of getting that email opened.</a:t>
            </a:r>
          </a:p>
        </p:txBody>
      </p:sp>
    </p:spTree>
    <p:extLst>
      <p:ext uri="{BB962C8B-B14F-4D97-AF65-F5344CB8AC3E}">
        <p14:creationId xmlns:p14="http://schemas.microsoft.com/office/powerpoint/2010/main" val="3195375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a:t>
            </a:r>
            <a:r>
              <a:rPr lang="en-US" dirty="0"/>
              <a:t>Open </a:t>
            </a:r>
            <a:r>
              <a:rPr lang="en-US" dirty="0" smtClean="0"/>
              <a:t>Rates – 7 [</a:t>
            </a:r>
            <a:r>
              <a:rPr lang="en-US" dirty="0"/>
              <a:t>Write Amazing Content, Every </a:t>
            </a:r>
            <a:r>
              <a:rPr lang="en-US" dirty="0" smtClean="0"/>
              <a:t>Time]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338247"/>
          </a:xfrm>
        </p:spPr>
        <p:txBody>
          <a:bodyPr numCol="1">
            <a:normAutofit fontScale="85000" lnSpcReduction="10000"/>
          </a:bodyPr>
          <a:lstStyle/>
          <a:p>
            <a:pPr marL="0" indent="0" fontAlgn="base">
              <a:buNone/>
            </a:pPr>
            <a:r>
              <a:rPr lang="en-US" dirty="0"/>
              <a:t>You may be thinking that when a subscriber opens your email, you’ve essentially won the battle. However, the actual content of your email also plays an important role in your open rate.</a:t>
            </a:r>
          </a:p>
          <a:p>
            <a:pPr fontAlgn="base"/>
            <a:r>
              <a:rPr lang="en-US" dirty="0"/>
              <a:t>Here’s why: if your subscribers are happy with your content, they are more likely to open your emails in the future. They may even begin to eagerly anticipate your emails. Conversely, if a subscriber is displeased with what they got in your email, they probably aren’t going to open your emails again, and they may even unsubscribe.</a:t>
            </a:r>
          </a:p>
          <a:p>
            <a:pPr fontAlgn="base"/>
            <a:r>
              <a:rPr lang="en-US" dirty="0"/>
              <a:t>So how do you make sure your subscribers are happy with your email content? Simple: make it awesome.</a:t>
            </a:r>
          </a:p>
          <a:p>
            <a:pPr fontAlgn="base"/>
            <a:r>
              <a:rPr lang="en-US" dirty="0"/>
              <a:t>Link to incredibly valuable resources, like a free eBook, an </a:t>
            </a:r>
            <a:r>
              <a:rPr lang="en-US" b="1" dirty="0"/>
              <a:t>epic blog post</a:t>
            </a:r>
            <a:r>
              <a:rPr lang="en-US" dirty="0"/>
              <a:t>, or a </a:t>
            </a:r>
            <a:r>
              <a:rPr lang="en-US" b="1" dirty="0"/>
              <a:t>webinar</a:t>
            </a:r>
            <a:r>
              <a:rPr lang="en-US" dirty="0"/>
              <a:t>.</a:t>
            </a:r>
          </a:p>
          <a:p>
            <a:pPr fontAlgn="base"/>
            <a:r>
              <a:rPr lang="en-US" dirty="0"/>
              <a:t>The key is to make sure that you aren’t sending emails just to send emails. Every single time you email your list, you need to deliver something of real value. The higher the value of every email you write, the more loyal your subscribers will become, and your open rates will increase.</a:t>
            </a:r>
          </a:p>
        </p:txBody>
      </p:sp>
    </p:spTree>
    <p:extLst>
      <p:ext uri="{BB962C8B-B14F-4D97-AF65-F5344CB8AC3E}">
        <p14:creationId xmlns:p14="http://schemas.microsoft.com/office/powerpoint/2010/main" val="655722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Open Rates – 8 [</a:t>
            </a:r>
            <a:r>
              <a:rPr lang="en-US" dirty="0"/>
              <a:t>Inject Some </a:t>
            </a:r>
            <a:r>
              <a:rPr lang="en-US" dirty="0" smtClean="0"/>
              <a:t>Humor]</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481939"/>
          </a:xfrm>
        </p:spPr>
        <p:txBody>
          <a:bodyPr numCol="1">
            <a:normAutofit fontScale="77500" lnSpcReduction="20000"/>
          </a:bodyPr>
          <a:lstStyle/>
          <a:p>
            <a:pPr marL="0" indent="0" fontAlgn="base">
              <a:buNone/>
            </a:pPr>
            <a:r>
              <a:rPr lang="en-US" dirty="0"/>
              <a:t>Humor has a way of making a strong, instant connection with people. It’s personal, entertaining, and sticks out in peoples’ minds.</a:t>
            </a:r>
          </a:p>
          <a:p>
            <a:pPr fontAlgn="base"/>
            <a:r>
              <a:rPr lang="en-US" dirty="0"/>
              <a:t>But what if you aren’t a very funny person? It’s not always easy to be clever or humorous, and trying to fit your attempt into the narrow constraints of an email subject line? That can be super tricky.</a:t>
            </a:r>
          </a:p>
          <a:p>
            <a:pPr fontAlgn="base"/>
            <a:r>
              <a:rPr lang="en-US" dirty="0"/>
              <a:t>Thankfully, you don’t have to be a comedian in order to pull off a humorous email. It’s more important to really know your recipients and what they’ll respond to. If you know their likes and dislikes, it will be so much easier to pull off a joke or make a tongue-in-cheek comment.</a:t>
            </a:r>
          </a:p>
          <a:p>
            <a:pPr fontAlgn="base"/>
            <a:r>
              <a:rPr lang="en-US" dirty="0"/>
              <a:t>Here’s an example of a funny email that gets sent to subscribers who have been inactive for a while.</a:t>
            </a:r>
          </a:p>
          <a:p>
            <a:pPr fontAlgn="base"/>
            <a:r>
              <a:rPr lang="en-US" dirty="0"/>
              <a:t>Hey [first name]</a:t>
            </a:r>
            <a:r>
              <a:rPr lang="en-US" i="1" dirty="0"/>
              <a:t>,</a:t>
            </a:r>
            <a:r>
              <a:rPr lang="en-US" dirty="0"/>
              <a:t> I tried to contact you regarding [</a:t>
            </a:r>
            <a:r>
              <a:rPr lang="en-US" b="1" dirty="0"/>
              <a:t>value proposition</a:t>
            </a:r>
            <a:r>
              <a:rPr lang="en-US" dirty="0"/>
              <a:t>] and haven’t heard back. Let me know if:</a:t>
            </a:r>
          </a:p>
          <a:p>
            <a:pPr fontAlgn="base"/>
            <a:r>
              <a:rPr lang="en-US" dirty="0"/>
              <a:t>You’re all set and I should stop bothering you.</a:t>
            </a:r>
          </a:p>
          <a:p>
            <a:pPr fontAlgn="base"/>
            <a:r>
              <a:rPr lang="en-US" dirty="0"/>
              <a:t>You’re interested but just haven’t responded yet.</a:t>
            </a:r>
          </a:p>
          <a:p>
            <a:pPr fontAlgn="base"/>
            <a:r>
              <a:rPr lang="en-US" dirty="0"/>
              <a:t>I should follow up in three months.</a:t>
            </a:r>
          </a:p>
          <a:p>
            <a:pPr fontAlgn="base"/>
            <a:r>
              <a:rPr lang="en-US" dirty="0"/>
              <a:t>You’re being chased by a hippo and need me to call Animal Control</a:t>
            </a:r>
            <a:r>
              <a:rPr lang="en-US" dirty="0" smtClean="0"/>
              <a:t>.</a:t>
            </a:r>
            <a:endParaRPr lang="en-US" dirty="0"/>
          </a:p>
        </p:txBody>
      </p:sp>
    </p:spTree>
    <p:extLst>
      <p:ext uri="{BB962C8B-B14F-4D97-AF65-F5344CB8AC3E}">
        <p14:creationId xmlns:p14="http://schemas.microsoft.com/office/powerpoint/2010/main" val="2030760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Course Content</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Email Open Rates – 9 [Optimize for Mobile]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481939"/>
          </a:xfrm>
        </p:spPr>
        <p:txBody>
          <a:bodyPr numCol="1">
            <a:normAutofit fontScale="70000" lnSpcReduction="20000"/>
          </a:bodyPr>
          <a:lstStyle/>
          <a:p>
            <a:pPr marL="0" indent="0" fontAlgn="base">
              <a:buNone/>
            </a:pPr>
            <a:r>
              <a:rPr lang="en-US" dirty="0"/>
              <a:t>Mobile email accounts for </a:t>
            </a:r>
            <a:r>
              <a:rPr lang="en-US" b="1" dirty="0"/>
              <a:t>67% of all email opens</a:t>
            </a:r>
            <a:r>
              <a:rPr lang="en-US" dirty="0"/>
              <a:t>, depending on your target audience, product, and email type. You simply can’t afford to ignore your mobile users, you have to appeal to them.</a:t>
            </a:r>
          </a:p>
          <a:p>
            <a:pPr fontAlgn="base"/>
            <a:r>
              <a:rPr lang="en-US" dirty="0"/>
              <a:t>Make sure your email is responsive and includes easily loadable media. Also consider the fact that mobile screens are smaller, so long subject lines may get cut off on mobile devices.</a:t>
            </a:r>
          </a:p>
          <a:p>
            <a:pPr fontAlgn="base"/>
            <a:r>
              <a:rPr lang="en-US" dirty="0"/>
              <a:t>Here are some more tips for appealing to mobile users:</a:t>
            </a:r>
          </a:p>
          <a:p>
            <a:pPr fontAlgn="base"/>
            <a:r>
              <a:rPr lang="en-US" dirty="0"/>
              <a:t>Keep the formatting simple (single-column), under 600px wide.</a:t>
            </a:r>
          </a:p>
          <a:p>
            <a:pPr fontAlgn="base"/>
            <a:r>
              <a:rPr lang="en-US" dirty="0"/>
              <a:t>Use a larger font. Small fonts are difficult to read on mobile.</a:t>
            </a:r>
          </a:p>
          <a:p>
            <a:pPr fontAlgn="base"/>
            <a:r>
              <a:rPr lang="en-US" dirty="0"/>
              <a:t>Don’t assume images are being displayed (Android turns images off by default). Make sure it looks good without them.</a:t>
            </a:r>
          </a:p>
          <a:p>
            <a:pPr fontAlgn="base"/>
            <a:r>
              <a:rPr lang="en-US" dirty="0"/>
              <a:t>Use smaller images to reduce load time.</a:t>
            </a:r>
          </a:p>
          <a:p>
            <a:pPr fontAlgn="base"/>
            <a:r>
              <a:rPr lang="en-US" dirty="0"/>
              <a:t>Use a large call-to-action button. Larger buttons are easier to tap with a thumb.</a:t>
            </a:r>
          </a:p>
          <a:p>
            <a:pPr fontAlgn="base"/>
            <a:r>
              <a:rPr lang="en-US" dirty="0"/>
              <a:t>Don’t place two links next to, or on top of one another. That way, the user won’t tap the wrong one by accident.</a:t>
            </a:r>
          </a:p>
          <a:p>
            <a:pPr fontAlgn="base"/>
            <a:r>
              <a:rPr lang="en-US" dirty="0"/>
              <a:t>All of these marketing tips can help any campaign get better open rates, but don’t get discouraged if you don’t see a turnaround right away.</a:t>
            </a:r>
          </a:p>
          <a:p>
            <a:pPr fontAlgn="base"/>
            <a:r>
              <a:rPr lang="en-US" dirty="0"/>
              <a:t>Email marketing is an art and science, so give yourself some wiggle room to experiment and find what tactics work best for your business and your subscribers.</a:t>
            </a:r>
          </a:p>
        </p:txBody>
      </p:sp>
    </p:spTree>
    <p:extLst>
      <p:ext uri="{BB962C8B-B14F-4D97-AF65-F5344CB8AC3E}">
        <p14:creationId xmlns:p14="http://schemas.microsoft.com/office/powerpoint/2010/main" val="1674430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481939"/>
          </a:xfrm>
        </p:spPr>
        <p:txBody>
          <a:bodyPr numCol="1">
            <a:normAutofit fontScale="92500" lnSpcReduction="10000"/>
          </a:bodyPr>
          <a:lstStyle/>
          <a:p>
            <a:pPr fontAlgn="base"/>
            <a:r>
              <a:rPr lang="en-US" dirty="0"/>
              <a:t>An </a:t>
            </a:r>
            <a:r>
              <a:rPr lang="en-US" dirty="0" err="1"/>
              <a:t>autoresponder</a:t>
            </a:r>
            <a:r>
              <a:rPr lang="en-US" dirty="0"/>
              <a:t> is a sequence of emails that are automatically sent to a segment of people on your email list and is triggered by a specific event, such as joining your list, a certain browsing behavior, </a:t>
            </a:r>
            <a:r>
              <a:rPr lang="en-US" b="1" dirty="0"/>
              <a:t>cart abandonment</a:t>
            </a:r>
            <a:r>
              <a:rPr lang="en-US" dirty="0"/>
              <a:t>, downloading a PDF, or buying a product.</a:t>
            </a:r>
          </a:p>
          <a:p>
            <a:pPr fontAlgn="base"/>
            <a:r>
              <a:rPr lang="en-US" dirty="0"/>
              <a:t>The content of an email </a:t>
            </a:r>
            <a:r>
              <a:rPr lang="en-US" dirty="0" err="1"/>
              <a:t>autoresponder</a:t>
            </a:r>
            <a:r>
              <a:rPr lang="en-US" dirty="0"/>
              <a:t> series is created in advance and set up to send at the appropriate time with the help of your email marketing software.</a:t>
            </a:r>
          </a:p>
          <a:p>
            <a:pPr fontAlgn="base"/>
            <a:r>
              <a:rPr lang="en-US" dirty="0"/>
              <a:t>Every online business needs an </a:t>
            </a:r>
            <a:r>
              <a:rPr lang="en-US" dirty="0" err="1"/>
              <a:t>autoresponder</a:t>
            </a:r>
            <a:r>
              <a:rPr lang="en-US" dirty="0"/>
              <a:t> series for two main reasons:</a:t>
            </a:r>
          </a:p>
          <a:p>
            <a:pPr fontAlgn="base"/>
            <a:r>
              <a:rPr lang="en-US" b="1" dirty="0"/>
              <a:t>1. They nurture your leads</a:t>
            </a:r>
            <a:r>
              <a:rPr lang="en-US" dirty="0"/>
              <a:t> by providing valuable information and insights, as well as teaching them how to make better decisions through an </a:t>
            </a:r>
            <a:r>
              <a:rPr lang="en-US" b="1" dirty="0"/>
              <a:t>automated onboarding process</a:t>
            </a:r>
            <a:r>
              <a:rPr lang="en-US" dirty="0"/>
              <a:t>.</a:t>
            </a:r>
          </a:p>
          <a:p>
            <a:pPr fontAlgn="base"/>
            <a:r>
              <a:rPr lang="en-US" b="1" dirty="0"/>
              <a:t>2. They turn prospects into customers</a:t>
            </a:r>
            <a:r>
              <a:rPr lang="en-US" dirty="0"/>
              <a:t> by helping you build “know, like, and trust” before you ask for the sale. Then you can make your pitch at the best possible moment, and you can do it without being overly “</a:t>
            </a:r>
            <a:r>
              <a:rPr lang="en-US" dirty="0" err="1"/>
              <a:t>salesy</a:t>
            </a:r>
            <a:r>
              <a:rPr lang="en-US" dirty="0"/>
              <a:t>” or pushy.</a:t>
            </a:r>
          </a:p>
        </p:txBody>
      </p:sp>
    </p:spTree>
    <p:extLst>
      <p:ext uri="{BB962C8B-B14F-4D97-AF65-F5344CB8AC3E}">
        <p14:creationId xmlns:p14="http://schemas.microsoft.com/office/powerpoint/2010/main" val="7098437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What are your next steps?</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pPr marL="0" indent="0">
              <a:buNone/>
            </a:pPr>
            <a:r>
              <a:rPr lang="en-US" dirty="0"/>
              <a:t>Monitor and Improve</a:t>
            </a:r>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pPr marL="0" indent="0">
              <a:buNone/>
            </a:pPr>
            <a:r>
              <a:rPr lang="en-US" dirty="0"/>
              <a:t>Write an </a:t>
            </a:r>
            <a:r>
              <a:rPr lang="en-US" dirty="0" err="1"/>
              <a:t>Autoresponder</a:t>
            </a:r>
            <a:r>
              <a:rPr lang="en-US" dirty="0"/>
              <a:t> Series that Converts</a:t>
            </a:r>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pPr marL="0" indent="0">
              <a:buNone/>
            </a:pPr>
            <a:r>
              <a:rPr lang="en-US" dirty="0"/>
              <a:t>Map Out Your Entire Email Sequence</a:t>
            </a:r>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pPr marL="0" indent="0">
              <a:buNone/>
            </a:pPr>
            <a:r>
              <a:rPr lang="en-US" dirty="0"/>
              <a:t>Choose a Goal for Your </a:t>
            </a:r>
            <a:r>
              <a:rPr lang="en-US" dirty="0" err="1"/>
              <a:t>Autoresponder</a:t>
            </a:r>
            <a:endParaRPr lang="en-US" dirty="0"/>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smtClean="0">
                    <a:latin typeface="+mj-lt"/>
                  </a:rPr>
                  <a:t>1 </a:t>
                </a:r>
                <a:endParaRPr lang="en-US" altLang="en-US" sz="1400" b="1" dirty="0">
                  <a:latin typeface="+mj-lt"/>
                </a:endParaRP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25001199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1 - </a:t>
            </a:r>
            <a:r>
              <a:rPr lang="en-US" dirty="0"/>
              <a:t>Choose a Goal for Your </a:t>
            </a:r>
            <a:r>
              <a:rPr lang="en-US" dirty="0" err="1" smtClean="0"/>
              <a:t>Autoresponder</a:t>
            </a:r>
            <a:r>
              <a:rPr lang="en-US" dirty="0"/>
              <a:t> </a:t>
            </a:r>
            <a:r>
              <a:rPr lang="en-US" dirty="0" smtClean="0"/>
              <a:t>1/2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481939"/>
          </a:xfrm>
        </p:spPr>
        <p:txBody>
          <a:bodyPr numCol="1">
            <a:normAutofit fontScale="92500"/>
          </a:bodyPr>
          <a:lstStyle/>
          <a:p>
            <a:pPr fontAlgn="base"/>
            <a:r>
              <a:rPr lang="en-US" b="1" dirty="0"/>
              <a:t>Send new subscribers a “welcome” sequence.</a:t>
            </a:r>
            <a:r>
              <a:rPr lang="en-US" dirty="0"/>
              <a:t> This is the message that you send to people right after they subscribe to your email list. It could contain a link to your lead magnet for an easy download, a thank you for subscribing, or maybe a call-to-action to check out your most popular blog posts. Every email list needs a </a:t>
            </a:r>
            <a:r>
              <a:rPr lang="en-US" b="1" dirty="0"/>
              <a:t>welcome email series</a:t>
            </a:r>
            <a:r>
              <a:rPr lang="en-US" dirty="0"/>
              <a:t>: don’t miss this chance to “woo” your new subscribers and turn them into loyal fans. Check out </a:t>
            </a:r>
            <a:r>
              <a:rPr lang="en-US" b="1" dirty="0"/>
              <a:t>How to Create a Welcome Email Series</a:t>
            </a:r>
            <a:r>
              <a:rPr lang="en-US" dirty="0"/>
              <a:t> that Sells On </a:t>
            </a:r>
            <a:r>
              <a:rPr lang="en-US" dirty="0" err="1"/>
              <a:t>OptinMonster</a:t>
            </a:r>
            <a:r>
              <a:rPr lang="en-US" dirty="0"/>
              <a:t> University to learn how to create a welcome email series from start to finish!</a:t>
            </a:r>
          </a:p>
          <a:p>
            <a:pPr fontAlgn="base"/>
            <a:r>
              <a:rPr lang="en-US" b="1" dirty="0"/>
              <a:t>Use it as a lead magnet/free mini-course.</a:t>
            </a:r>
            <a:r>
              <a:rPr lang="en-US" dirty="0"/>
              <a:t> You can also use an </a:t>
            </a:r>
            <a:r>
              <a:rPr lang="en-US" dirty="0" err="1"/>
              <a:t>autoresponder</a:t>
            </a:r>
            <a:r>
              <a:rPr lang="en-US" dirty="0"/>
              <a:t> as a lead magnet to attract new subscribers to your email list. This is commonly done in the form of a free “mini-course”, or a free “challenge”, which promises to deliver a series of emails containing lessons (or other valuable information) over the course of several days or weeks. There is high perceived value with a mini-course or a challenge like this, which makes it a very effective lead magnet. </a:t>
            </a:r>
          </a:p>
        </p:txBody>
      </p:sp>
    </p:spTree>
    <p:extLst>
      <p:ext uri="{BB962C8B-B14F-4D97-AF65-F5344CB8AC3E}">
        <p14:creationId xmlns:p14="http://schemas.microsoft.com/office/powerpoint/2010/main" val="3709165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1 - </a:t>
            </a:r>
            <a:r>
              <a:rPr lang="en-US" dirty="0"/>
              <a:t>Choose a Goal for Your </a:t>
            </a:r>
            <a:r>
              <a:rPr lang="en-US" dirty="0" err="1" smtClean="0"/>
              <a:t>Autoresponder</a:t>
            </a:r>
            <a:r>
              <a:rPr lang="en-US" dirty="0" smtClean="0"/>
              <a:t> 2/2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014745" cy="4481939"/>
          </a:xfrm>
        </p:spPr>
        <p:txBody>
          <a:bodyPr numCol="1">
            <a:normAutofit fontScale="92500" lnSpcReduction="20000"/>
          </a:bodyPr>
          <a:lstStyle/>
          <a:p>
            <a:pPr fontAlgn="base"/>
            <a:r>
              <a:rPr lang="en-US" b="1" dirty="0" smtClean="0"/>
              <a:t>Make </a:t>
            </a:r>
            <a:r>
              <a:rPr lang="en-US" b="1" dirty="0"/>
              <a:t>sales on autopilot.</a:t>
            </a:r>
            <a:r>
              <a:rPr lang="en-US" dirty="0"/>
              <a:t> Creating a </a:t>
            </a:r>
            <a:r>
              <a:rPr lang="en-US" b="1" dirty="0"/>
              <a:t>sales funnel</a:t>
            </a:r>
            <a:r>
              <a:rPr lang="en-US" dirty="0"/>
              <a:t> out of an email </a:t>
            </a:r>
            <a:r>
              <a:rPr lang="en-US" dirty="0" err="1"/>
              <a:t>autoresponder</a:t>
            </a:r>
            <a:r>
              <a:rPr lang="en-US" dirty="0"/>
              <a:t> sequence is a widely adopted strategy used by information marketers, but it can also be used by software companies, eCommerce businesses, and service providers. For example, it could consist of a series of educational videos, a sales video, and follow-ups to sell your information products. Or, you could create a sequence of free educational emails, and then invite leads to a live or recorded webinar where you make an offer. For an online store, your sales sequence could include promo offers for products your subscriber has just viewed on your website.</a:t>
            </a:r>
          </a:p>
          <a:p>
            <a:pPr fontAlgn="base"/>
            <a:r>
              <a:rPr lang="en-US" b="1" dirty="0"/>
              <a:t>Promote up-sells/cross-sells.</a:t>
            </a:r>
            <a:r>
              <a:rPr lang="en-US" dirty="0"/>
              <a:t> You can even set up an </a:t>
            </a:r>
            <a:r>
              <a:rPr lang="en-US" dirty="0" err="1"/>
              <a:t>autoresponder</a:t>
            </a:r>
            <a:r>
              <a:rPr lang="en-US" dirty="0"/>
              <a:t> sequence for someone after they purchase and get repeat customers. Depending on the products you sell, you could </a:t>
            </a:r>
            <a:r>
              <a:rPr lang="en-US" b="1" dirty="0"/>
              <a:t>offer an upsell</a:t>
            </a:r>
            <a:r>
              <a:rPr lang="en-US" dirty="0"/>
              <a:t>, or cross-sell related products. For example, if someone buys a digital camera, you can offer to add a lens, a tripod, and other accessories to their order before it ships. Or, if you sell products that people buy frequently (like food or disposable items, like diapers), you can automatically send them offers for new items when you know they’re about due for another order.</a:t>
            </a:r>
          </a:p>
        </p:txBody>
      </p:sp>
    </p:spTree>
    <p:extLst>
      <p:ext uri="{BB962C8B-B14F-4D97-AF65-F5344CB8AC3E}">
        <p14:creationId xmlns:p14="http://schemas.microsoft.com/office/powerpoint/2010/main" val="22355589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2 - </a:t>
            </a:r>
            <a:r>
              <a:rPr lang="en-US" dirty="0"/>
              <a:t>Map Out Your Entire Email </a:t>
            </a:r>
            <a:r>
              <a:rPr lang="en-US" dirty="0" smtClean="0"/>
              <a:t>Sequence 1/3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432757" cy="4481939"/>
          </a:xfrm>
        </p:spPr>
        <p:txBody>
          <a:bodyPr numCol="1">
            <a:normAutofit fontScale="77500" lnSpcReduction="20000"/>
          </a:bodyPr>
          <a:lstStyle/>
          <a:p>
            <a:pPr marL="0" indent="0" fontAlgn="base">
              <a:buNone/>
            </a:pPr>
            <a:r>
              <a:rPr lang="en-US" dirty="0" smtClean="0"/>
              <a:t>Now you </a:t>
            </a:r>
            <a:r>
              <a:rPr lang="en-US" dirty="0"/>
              <a:t>will draft an outline for your sequence. But first, you’ll need to figure out how long you want your sequence to be. How many days? How many emails?</a:t>
            </a:r>
          </a:p>
          <a:p>
            <a:pPr marL="0" indent="0" fontAlgn="base">
              <a:buNone/>
            </a:pPr>
            <a:r>
              <a:rPr lang="en-US" dirty="0"/>
              <a:t>There is no universal rule when it comes to exactly how many emails you need to have in your email sequence. Your sequence should be long enough to help you accomplish your goals, no more, no less. So its length should be determined by its purpose, your segments, subscriber’s preferences, etc.</a:t>
            </a:r>
          </a:p>
          <a:p>
            <a:pPr marL="0" indent="0" fontAlgn="base">
              <a:buNone/>
            </a:pPr>
            <a:r>
              <a:rPr lang="en-US" dirty="0"/>
              <a:t>Next, you’ll need to figure out how far apart each email will get sent.</a:t>
            </a:r>
          </a:p>
          <a:p>
            <a:pPr marL="0" indent="0" fontAlgn="base">
              <a:buNone/>
            </a:pPr>
            <a:r>
              <a:rPr lang="en-US" dirty="0"/>
              <a:t>It’s okay to send an email once every two days for educational emails, and three to four emails in a single day when you’re running a huge sale that’s about to end. It depends entirely on the goal for your sequence (which is why you chose that in Step 1).</a:t>
            </a:r>
          </a:p>
          <a:p>
            <a:pPr marL="0" indent="0" fontAlgn="base">
              <a:buNone/>
            </a:pPr>
            <a:r>
              <a:rPr lang="en-US" dirty="0"/>
              <a:t>You need to find a healthy balance between your “value” emails and your “offer” (sales) email.</a:t>
            </a:r>
          </a:p>
          <a:p>
            <a:pPr marL="0" indent="0" fontAlgn="base">
              <a:buNone/>
            </a:pPr>
            <a:r>
              <a:rPr lang="en-US" dirty="0"/>
              <a:t>The exact number of emails you send doesn’t matter as long as you </a:t>
            </a:r>
            <a:r>
              <a:rPr lang="en-US" b="1" dirty="0"/>
              <a:t>send more value emails than sales emails</a:t>
            </a:r>
            <a:r>
              <a:rPr lang="en-US" dirty="0"/>
              <a:t>. This helps you keep your list from getting burnt out.</a:t>
            </a:r>
          </a:p>
          <a:p>
            <a:pPr marL="0" indent="0" fontAlgn="base">
              <a:buNone/>
            </a:pPr>
            <a:r>
              <a:rPr lang="en-US" dirty="0"/>
              <a:t>To simplify things, you can use the 80/20 rule: 80% of your emails should give value, while only 20% of your emails are about making a sale.</a:t>
            </a:r>
          </a:p>
          <a:p>
            <a:pPr marL="0" indent="0" fontAlgn="base">
              <a:buNone/>
            </a:pPr>
            <a:r>
              <a:rPr lang="en-US" dirty="0"/>
              <a:t>Next, write an outline of your sequence from start to finish, describing what topic(s) each email will cover and the </a:t>
            </a:r>
            <a:r>
              <a:rPr lang="en-US" b="1" dirty="0"/>
              <a:t>call-to-action</a:t>
            </a:r>
            <a:r>
              <a:rPr lang="en-US" dirty="0"/>
              <a:t> for each email. Your call-to-action could be to click on a link, share your blog post on social media, reply to your email, or buy your product.</a:t>
            </a:r>
          </a:p>
        </p:txBody>
      </p:sp>
    </p:spTree>
    <p:extLst>
      <p:ext uri="{BB962C8B-B14F-4D97-AF65-F5344CB8AC3E}">
        <p14:creationId xmlns:p14="http://schemas.microsoft.com/office/powerpoint/2010/main" val="21815407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2 - </a:t>
            </a:r>
            <a:r>
              <a:rPr lang="en-US" dirty="0"/>
              <a:t>Map Out Your Entire Email </a:t>
            </a:r>
            <a:r>
              <a:rPr lang="en-US" dirty="0" smtClean="0"/>
              <a:t>Sequence 2/3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432757" cy="4481939"/>
          </a:xfrm>
        </p:spPr>
        <p:txBody>
          <a:bodyPr numCol="1">
            <a:normAutofit/>
          </a:bodyPr>
          <a:lstStyle/>
          <a:p>
            <a:pPr marL="0" indent="0" fontAlgn="base">
              <a:buNone/>
            </a:pPr>
            <a:r>
              <a:rPr lang="en-US" dirty="0"/>
              <a:t>Here’s an example of a sequence for launching an information product:</a:t>
            </a:r>
          </a:p>
          <a:p>
            <a:pPr marL="0" indent="0" fontAlgn="base">
              <a:buNone/>
            </a:pPr>
            <a:r>
              <a:rPr lang="en-US" b="1" dirty="0"/>
              <a:t>Email 1:</a:t>
            </a:r>
            <a:r>
              <a:rPr lang="en-US" dirty="0"/>
              <a:t> Introduction and saying thanks for subscribing.</a:t>
            </a:r>
          </a:p>
          <a:p>
            <a:pPr marL="0" indent="0" fontAlgn="base">
              <a:buNone/>
            </a:pPr>
            <a:r>
              <a:rPr lang="en-US" b="1" dirty="0"/>
              <a:t>Email 2:</a:t>
            </a:r>
            <a:r>
              <a:rPr lang="en-US" dirty="0"/>
              <a:t> Explain why the specific topic/problem matters. This helps build the demand for your product.</a:t>
            </a:r>
          </a:p>
          <a:p>
            <a:pPr marL="0" indent="0" fontAlgn="base">
              <a:buNone/>
            </a:pPr>
            <a:r>
              <a:rPr lang="en-US" b="1" dirty="0"/>
              <a:t>Email 3:</a:t>
            </a:r>
            <a:r>
              <a:rPr lang="en-US" dirty="0"/>
              <a:t> Explain what you need to do to solve the specific problem/accomplish a certain goal. This builds credibility, and you start helping people in advance.</a:t>
            </a:r>
          </a:p>
          <a:p>
            <a:pPr marL="0" indent="0" fontAlgn="base">
              <a:buNone/>
            </a:pPr>
            <a:r>
              <a:rPr lang="en-US" b="1" dirty="0"/>
              <a:t>Email 4:</a:t>
            </a:r>
            <a:r>
              <a:rPr lang="en-US" dirty="0"/>
              <a:t> Explain how exactly to solve the problem in more detail. Transition to the sale and mention you’re launching a new product/program in a few days.</a:t>
            </a:r>
          </a:p>
          <a:p>
            <a:pPr marL="0" indent="0" fontAlgn="base">
              <a:buNone/>
            </a:pPr>
            <a:r>
              <a:rPr lang="en-US" b="1" dirty="0"/>
              <a:t>Email 5:</a:t>
            </a:r>
            <a:r>
              <a:rPr lang="en-US" dirty="0"/>
              <a:t> Launch your product. Tell your list that your product is live and can be purchased in the next few days. After that, you will close your cart and it won’t be available</a:t>
            </a:r>
            <a:r>
              <a:rPr lang="en-US" dirty="0" smtClean="0"/>
              <a:t>.</a:t>
            </a:r>
            <a:endParaRPr lang="en-US" dirty="0"/>
          </a:p>
        </p:txBody>
      </p:sp>
    </p:spTree>
    <p:extLst>
      <p:ext uri="{BB962C8B-B14F-4D97-AF65-F5344CB8AC3E}">
        <p14:creationId xmlns:p14="http://schemas.microsoft.com/office/powerpoint/2010/main" val="110254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2 - </a:t>
            </a:r>
            <a:r>
              <a:rPr lang="en-US" dirty="0"/>
              <a:t>Map Out Your Entire Email </a:t>
            </a:r>
            <a:r>
              <a:rPr lang="en-US" dirty="0" smtClean="0"/>
              <a:t>Sequence 3/3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432757" cy="4481939"/>
          </a:xfrm>
        </p:spPr>
        <p:txBody>
          <a:bodyPr numCol="1">
            <a:normAutofit fontScale="92500" lnSpcReduction="10000"/>
          </a:bodyPr>
          <a:lstStyle/>
          <a:p>
            <a:pPr marL="0" indent="0" fontAlgn="base">
              <a:buNone/>
            </a:pPr>
            <a:r>
              <a:rPr lang="en-US" b="1" dirty="0" smtClean="0"/>
              <a:t>Email </a:t>
            </a:r>
            <a:r>
              <a:rPr lang="en-US" b="1" dirty="0"/>
              <a:t>6:</a:t>
            </a:r>
            <a:r>
              <a:rPr lang="en-US" dirty="0"/>
              <a:t> Remind your subscribers about the product. Share how many people bought it so far, what other people think about it and how many seats are left.</a:t>
            </a:r>
          </a:p>
          <a:p>
            <a:pPr marL="0" indent="0" fontAlgn="base">
              <a:buNone/>
            </a:pPr>
            <a:r>
              <a:rPr lang="en-US" b="1" dirty="0"/>
              <a:t>Email 7:</a:t>
            </a:r>
            <a:r>
              <a:rPr lang="en-US" dirty="0"/>
              <a:t> Last day before closing, first email. Tell your subscribers that there are 24 hours left and your product won’t be available after that. Remind them what they’re going to learn in your program and what the benefits are.</a:t>
            </a:r>
          </a:p>
          <a:p>
            <a:pPr marL="0" indent="0" fontAlgn="base">
              <a:buNone/>
            </a:pPr>
            <a:r>
              <a:rPr lang="en-US" b="1" dirty="0"/>
              <a:t>Email 8:</a:t>
            </a:r>
            <a:r>
              <a:rPr lang="en-US" dirty="0"/>
              <a:t> Last day before closing, second email. Transition more into scarcity and that there are only a few hours left. After that, your product won’t be available.</a:t>
            </a:r>
          </a:p>
          <a:p>
            <a:pPr marL="0" indent="0" fontAlgn="base">
              <a:buNone/>
            </a:pPr>
            <a:r>
              <a:rPr lang="en-US" b="1" dirty="0"/>
              <a:t>Email 9:</a:t>
            </a:r>
            <a:r>
              <a:rPr lang="en-US" dirty="0"/>
              <a:t> Two hours before closing. This is where you go full </a:t>
            </a:r>
            <a:r>
              <a:rPr lang="en-US" b="1" dirty="0"/>
              <a:t>scarcity</a:t>
            </a:r>
            <a:r>
              <a:rPr lang="en-US" dirty="0"/>
              <a:t> and focus on the change people want to make in their lives. How much do they really want to solve their problems/accomplish their goals?</a:t>
            </a:r>
          </a:p>
          <a:p>
            <a:pPr marL="0" indent="0" fontAlgn="base">
              <a:buNone/>
            </a:pPr>
            <a:r>
              <a:rPr lang="en-US" b="1" dirty="0"/>
              <a:t>Email 10:</a:t>
            </a:r>
            <a:r>
              <a:rPr lang="en-US" dirty="0"/>
              <a:t> Cart closed. Send an email to explain to users the product is no longer available. Share figures about how many people got into your program. Thank everybody for their support.</a:t>
            </a:r>
          </a:p>
        </p:txBody>
      </p:sp>
    </p:spTree>
    <p:extLst>
      <p:ext uri="{BB962C8B-B14F-4D97-AF65-F5344CB8AC3E}">
        <p14:creationId xmlns:p14="http://schemas.microsoft.com/office/powerpoint/2010/main" val="1633198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3- </a:t>
            </a:r>
            <a:r>
              <a:rPr lang="en-US" dirty="0"/>
              <a:t>Write an </a:t>
            </a:r>
            <a:r>
              <a:rPr lang="en-US" dirty="0" err="1"/>
              <a:t>Autoresponder</a:t>
            </a:r>
            <a:r>
              <a:rPr lang="en-US" dirty="0"/>
              <a:t> Series that Converts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1"/>
            <a:ext cx="10432757" cy="4481939"/>
          </a:xfrm>
        </p:spPr>
        <p:txBody>
          <a:bodyPr numCol="1">
            <a:normAutofit fontScale="85000" lnSpcReduction="20000"/>
          </a:bodyPr>
          <a:lstStyle/>
          <a:p>
            <a:pPr marL="0" indent="0" fontAlgn="base">
              <a:buNone/>
            </a:pPr>
            <a:r>
              <a:rPr lang="en-US" dirty="0"/>
              <a:t>Writing the actual emails of your </a:t>
            </a:r>
            <a:r>
              <a:rPr lang="en-US" dirty="0" err="1"/>
              <a:t>autoresponder</a:t>
            </a:r>
            <a:r>
              <a:rPr lang="en-US" dirty="0"/>
              <a:t> series might be the hardest part of this job. You may even want to outsource it to a professional copywriter. However, if you still want to learn how to do it yourself, here’s what you should keep in mind:</a:t>
            </a:r>
          </a:p>
          <a:p>
            <a:pPr marL="0" indent="0" fontAlgn="base">
              <a:buNone/>
            </a:pPr>
            <a:r>
              <a:rPr lang="en-US" b="1" dirty="0"/>
              <a:t>Focus on the reader first.</a:t>
            </a:r>
            <a:r>
              <a:rPr lang="en-US" dirty="0"/>
              <a:t> You should always write your emails to address the needs of your subscribers, not yours. Offer ways to solve their problems, don’t simply talk about your products and how great they are. Ask yourself, what are the biggest pain points for my subscribers? How can I solve their current problem in this email?</a:t>
            </a:r>
          </a:p>
          <a:p>
            <a:pPr marL="0" indent="0" fontAlgn="base">
              <a:buNone/>
            </a:pPr>
            <a:r>
              <a:rPr lang="en-US" b="1" dirty="0"/>
              <a:t>Use personalization.</a:t>
            </a:r>
            <a:r>
              <a:rPr lang="en-US" dirty="0"/>
              <a:t> Personalizing the content of your emails will make it so much more relevant and valuable to them. Personalization goes beyond sticking your subscriber’s first name into the email. You need to </a:t>
            </a:r>
            <a:r>
              <a:rPr lang="en-US" b="1" dirty="0"/>
              <a:t>tailor the actual content of the email</a:t>
            </a:r>
            <a:r>
              <a:rPr lang="en-US" dirty="0"/>
              <a:t> to address their needs. For instance, an online retailer will find it much more valuable to read an email with the subject line, “How to build backlinks to your eCommerce store” than just a generic subject line, “How to build backlinks.”</a:t>
            </a:r>
          </a:p>
          <a:p>
            <a:pPr marL="0" indent="0" fontAlgn="base">
              <a:buNone/>
            </a:pPr>
            <a:r>
              <a:rPr lang="en-US" b="1" dirty="0"/>
              <a:t>Write great subject lines.</a:t>
            </a:r>
            <a:r>
              <a:rPr lang="en-US" dirty="0"/>
              <a:t> </a:t>
            </a:r>
            <a:r>
              <a:rPr lang="en-US" b="1" dirty="0"/>
              <a:t>David Ogilvy once said that 80 cents of your dollar should be spent on writing headlines</a:t>
            </a:r>
            <a:r>
              <a:rPr lang="en-US" dirty="0"/>
              <a:t>. With emails, the subject line is just as important. If it doesn’t catch your attention, you won’t open it. So, spend the majority of your time writing and polishing your subject line. A great email subject line entices curiosity about the content of the email. It’s also personal, and highly relevant to the recipient.</a:t>
            </a:r>
          </a:p>
        </p:txBody>
      </p:sp>
    </p:spTree>
    <p:extLst>
      <p:ext uri="{BB962C8B-B14F-4D97-AF65-F5344CB8AC3E}">
        <p14:creationId xmlns:p14="http://schemas.microsoft.com/office/powerpoint/2010/main" val="508708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Auto Responder Step 4 - </a:t>
            </a:r>
            <a:r>
              <a:rPr lang="en-US" dirty="0"/>
              <a:t>Monitor and Improve</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fontScale="70000" lnSpcReduction="20000"/>
          </a:bodyPr>
          <a:lstStyle/>
          <a:p>
            <a:pPr marL="0" indent="0" fontAlgn="base">
              <a:buNone/>
            </a:pPr>
            <a:r>
              <a:rPr lang="en-US" dirty="0"/>
              <a:t>Although it is mostly hands-off, an email </a:t>
            </a:r>
            <a:r>
              <a:rPr lang="en-US" dirty="0" err="1"/>
              <a:t>autoresponder</a:t>
            </a:r>
            <a:r>
              <a:rPr lang="en-US" dirty="0"/>
              <a:t> series is not something that you should create one day and then completely forget about the next. To get the best results, monitor the performance of your emails to identify areas that need improvement. Then, A/B test some changes in order to make those improvements.</a:t>
            </a:r>
          </a:p>
          <a:p>
            <a:pPr marL="0" indent="0" fontAlgn="base">
              <a:buNone/>
            </a:pPr>
            <a:r>
              <a:rPr lang="en-US" dirty="0"/>
              <a:t>Here’s what you should pay attention to when you analyze your </a:t>
            </a:r>
            <a:r>
              <a:rPr lang="en-US" dirty="0" err="1"/>
              <a:t>autoresponder</a:t>
            </a:r>
            <a:r>
              <a:rPr lang="en-US" dirty="0"/>
              <a:t> campaigns:</a:t>
            </a:r>
          </a:p>
          <a:p>
            <a:pPr marL="0" indent="0" fontAlgn="base">
              <a:buNone/>
            </a:pPr>
            <a:r>
              <a:rPr lang="en-US" b="1" dirty="0"/>
              <a:t>Open rates.</a:t>
            </a:r>
            <a:r>
              <a:rPr lang="en-US" dirty="0"/>
              <a:t> If your open rates aren’t where you want them, consider the following: Is this </a:t>
            </a:r>
            <a:r>
              <a:rPr lang="en-US" dirty="0" err="1"/>
              <a:t>autoresponder</a:t>
            </a:r>
            <a:r>
              <a:rPr lang="en-US" dirty="0"/>
              <a:t> relevant to your list? Are your subject lines as good as they can be? Are you sending your emails at the best times?</a:t>
            </a:r>
          </a:p>
          <a:p>
            <a:pPr marL="0" indent="0" fontAlgn="base">
              <a:buNone/>
            </a:pPr>
            <a:r>
              <a:rPr lang="en-US" b="1" dirty="0"/>
              <a:t>Click through rates.</a:t>
            </a:r>
            <a:r>
              <a:rPr lang="en-US" dirty="0"/>
              <a:t> Once your subscribers have opened your email, are they actually taking the action you need them to take? If you think that you have a low click-through rate, perhaps your body copy is not as effective as it needs to be. Consider the following: Is the copy of your email relevant to the subject line? Did you offer real value to your subscribers in the email? Is your call-to-action clear enough? Is the link easy to find?</a:t>
            </a:r>
          </a:p>
          <a:p>
            <a:pPr marL="0" indent="0" fontAlgn="base">
              <a:buNone/>
            </a:pPr>
            <a:r>
              <a:rPr lang="en-US" b="1" dirty="0"/>
              <a:t>Unsubscribe rate.</a:t>
            </a:r>
            <a:r>
              <a:rPr lang="en-US" dirty="0"/>
              <a:t> Unsubscribes are always going to happen no matter what, and that’s usually okay because those people probably wouldn’t have bought from you anyway. However, a high unsubscribe rate can indicate that you are losing potential customers. Check the following: Why did people subscribe to your list in the first place, and are you delivering on that promise? Is the content of your </a:t>
            </a:r>
            <a:r>
              <a:rPr lang="en-US" dirty="0" err="1"/>
              <a:t>autoresponder</a:t>
            </a:r>
            <a:r>
              <a:rPr lang="en-US" dirty="0"/>
              <a:t> highly relevant to the segment it is being sent to? Are you sending too many sales emails with too little value emails? </a:t>
            </a:r>
            <a:endParaRPr lang="en-US" dirty="0" smtClean="0"/>
          </a:p>
          <a:p>
            <a:pPr marL="0" indent="0" fontAlgn="base">
              <a:buNone/>
            </a:pPr>
            <a:r>
              <a:rPr lang="en-US" dirty="0" smtClean="0"/>
              <a:t>Now </a:t>
            </a:r>
            <a:r>
              <a:rPr lang="en-US" dirty="0"/>
              <a:t>that you can automate and target each of your email marketing campaigns, you can turn those campaigns into a sales </a:t>
            </a:r>
            <a:r>
              <a:rPr lang="en-US" dirty="0" smtClean="0"/>
              <a:t>machine</a:t>
            </a:r>
            <a:r>
              <a:rPr lang="en-US" dirty="0"/>
              <a:t>!</a:t>
            </a:r>
          </a:p>
        </p:txBody>
      </p:sp>
    </p:spTree>
    <p:extLst>
      <p:ext uri="{BB962C8B-B14F-4D97-AF65-F5344CB8AC3E}">
        <p14:creationId xmlns:p14="http://schemas.microsoft.com/office/powerpoint/2010/main" val="965534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Marketing &amp; Digital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6"/>
            <a:ext cx="9057225" cy="4116178"/>
          </a:xfrm>
        </p:spPr>
        <p:txBody>
          <a:bodyPr numCol="2">
            <a:normAutofit lnSpcReduction="10000"/>
          </a:bodyPr>
          <a:lstStyle/>
          <a:p>
            <a:r>
              <a:rPr lang="en-US" dirty="0"/>
              <a:t>The Marketing</a:t>
            </a:r>
            <a:r>
              <a:rPr lang="en-US" dirty="0" smtClean="0"/>
              <a:t>?</a:t>
            </a:r>
          </a:p>
          <a:p>
            <a:r>
              <a:rPr lang="en-US" dirty="0" smtClean="0"/>
              <a:t>Marketing Process</a:t>
            </a:r>
            <a:endParaRPr lang="en-US" dirty="0"/>
          </a:p>
          <a:p>
            <a:r>
              <a:rPr lang="en-US" dirty="0"/>
              <a:t>Digital Marketing?</a:t>
            </a:r>
          </a:p>
          <a:p>
            <a:r>
              <a:rPr lang="en-US" dirty="0"/>
              <a:t>Facts about Traditional &amp; Digital Marketing</a:t>
            </a:r>
          </a:p>
          <a:p>
            <a:r>
              <a:rPr lang="en-US" dirty="0"/>
              <a:t>Inbound &amp; Outbound Marketing</a:t>
            </a:r>
          </a:p>
          <a:p>
            <a:r>
              <a:rPr lang="en-US" dirty="0" smtClean="0"/>
              <a:t>Why </a:t>
            </a:r>
            <a:r>
              <a:rPr lang="en-US" dirty="0"/>
              <a:t>we choose Digital Marketing?</a:t>
            </a:r>
          </a:p>
          <a:p>
            <a:r>
              <a:rPr lang="en-US" dirty="0"/>
              <a:t>Digital Business Process – Marketing Perspective </a:t>
            </a:r>
            <a:endParaRPr lang="en-US" dirty="0" smtClean="0"/>
          </a:p>
          <a:p>
            <a:r>
              <a:rPr lang="en-US" dirty="0" smtClean="0"/>
              <a:t>Digital </a:t>
            </a:r>
            <a:r>
              <a:rPr lang="en-US" dirty="0"/>
              <a:t>Marketing Process</a:t>
            </a:r>
          </a:p>
          <a:p>
            <a:r>
              <a:rPr lang="en-US" dirty="0" smtClean="0"/>
              <a:t>Brand </a:t>
            </a:r>
            <a:r>
              <a:rPr lang="en-US" dirty="0"/>
              <a:t>Creation &amp; Visibility</a:t>
            </a:r>
          </a:p>
          <a:p>
            <a:r>
              <a:rPr lang="en-US" dirty="0"/>
              <a:t>Visibility and its Types</a:t>
            </a:r>
          </a:p>
          <a:p>
            <a:r>
              <a:rPr lang="en-US" dirty="0" smtClean="0"/>
              <a:t>Converting </a:t>
            </a:r>
            <a:r>
              <a:rPr lang="en-US" dirty="0"/>
              <a:t>traffic into leads</a:t>
            </a:r>
          </a:p>
          <a:p>
            <a:r>
              <a:rPr lang="en-US" dirty="0"/>
              <a:t>Sales funnel</a:t>
            </a:r>
          </a:p>
          <a:p>
            <a:r>
              <a:rPr lang="en-US" dirty="0"/>
              <a:t>Conversions</a:t>
            </a:r>
          </a:p>
          <a:p>
            <a:r>
              <a:rPr lang="en-US" dirty="0"/>
              <a:t>Retention, Its Types &amp; Importance</a:t>
            </a:r>
          </a:p>
          <a:p>
            <a:r>
              <a:rPr lang="en-US" dirty="0"/>
              <a:t>Evaluation Performance via </a:t>
            </a:r>
            <a:r>
              <a:rPr lang="en-US" dirty="0" smtClean="0"/>
              <a:t>Tools</a:t>
            </a:r>
            <a:endParaRPr lang="en-US" dirty="0"/>
          </a:p>
        </p:txBody>
      </p:sp>
    </p:spTree>
    <p:extLst>
      <p:ext uri="{BB962C8B-B14F-4D97-AF65-F5344CB8AC3E}">
        <p14:creationId xmlns:p14="http://schemas.microsoft.com/office/powerpoint/2010/main" val="9075335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1</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fontScale="70000" lnSpcReduction="20000"/>
          </a:bodyPr>
          <a:lstStyle/>
          <a:p>
            <a:pPr marL="0" indent="0" fontAlgn="base">
              <a:buNone/>
            </a:pPr>
            <a:r>
              <a:rPr lang="en-US" b="1" dirty="0" smtClean="0"/>
              <a:t>Q. How </a:t>
            </a:r>
            <a:r>
              <a:rPr lang="en-US" b="1" dirty="0"/>
              <a:t>do I build an email strategy?</a:t>
            </a:r>
          </a:p>
          <a:p>
            <a:pPr marL="0" indent="0" fontAlgn="base">
              <a:buNone/>
            </a:pPr>
            <a:r>
              <a:rPr lang="en-US" dirty="0"/>
              <a:t>This guide is a great way to build an email marketing strategy and we encourage you to follow it! We also have a great post on </a:t>
            </a:r>
            <a:r>
              <a:rPr lang="en-US" b="1" dirty="0"/>
              <a:t>how to run a successful email marketing campaign</a:t>
            </a:r>
            <a:r>
              <a:rPr lang="en-US" dirty="0"/>
              <a:t> that you should definitely check out. Here’s what you’ll find:</a:t>
            </a:r>
          </a:p>
          <a:p>
            <a:pPr marL="457200" indent="-457200" fontAlgn="base">
              <a:buFont typeface="+mj-lt"/>
              <a:buAutoNum type="arabicPeriod"/>
            </a:pPr>
            <a:r>
              <a:rPr lang="en-US" dirty="0"/>
              <a:t>Set a goal for your email campaign</a:t>
            </a:r>
          </a:p>
          <a:p>
            <a:pPr marL="457200" indent="-457200" fontAlgn="base">
              <a:buFont typeface="+mj-lt"/>
              <a:buAutoNum type="arabicPeriod"/>
            </a:pPr>
            <a:r>
              <a:rPr lang="en-US" dirty="0"/>
              <a:t>Decide on the types of email you’ll send</a:t>
            </a:r>
          </a:p>
          <a:p>
            <a:pPr marL="457200" indent="-457200" fontAlgn="base">
              <a:buFont typeface="+mj-lt"/>
              <a:buAutoNum type="arabicPeriod"/>
            </a:pPr>
            <a:r>
              <a:rPr lang="en-US" dirty="0"/>
              <a:t>Choose your audience segments</a:t>
            </a:r>
          </a:p>
          <a:p>
            <a:pPr marL="457200" indent="-457200" fontAlgn="base">
              <a:buFont typeface="+mj-lt"/>
              <a:buAutoNum type="arabicPeriod"/>
            </a:pPr>
            <a:r>
              <a:rPr lang="en-US" dirty="0"/>
              <a:t>Select the right technology</a:t>
            </a:r>
          </a:p>
          <a:p>
            <a:pPr marL="457200" indent="-457200" fontAlgn="base">
              <a:buFont typeface="+mj-lt"/>
              <a:buAutoNum type="arabicPeriod"/>
            </a:pPr>
            <a:r>
              <a:rPr lang="en-US" dirty="0"/>
              <a:t>Create </a:t>
            </a:r>
            <a:r>
              <a:rPr lang="en-US" b="1" dirty="0"/>
              <a:t>eye-catching </a:t>
            </a:r>
            <a:r>
              <a:rPr lang="en-US" b="1" dirty="0" err="1"/>
              <a:t>optins</a:t>
            </a:r>
            <a:endParaRPr lang="en-US" dirty="0"/>
          </a:p>
          <a:p>
            <a:pPr marL="457200" indent="-457200" fontAlgn="base">
              <a:buFont typeface="+mj-lt"/>
              <a:buAutoNum type="arabicPeriod"/>
            </a:pPr>
            <a:r>
              <a:rPr lang="en-US" dirty="0"/>
              <a:t>Plan emails and </a:t>
            </a:r>
            <a:r>
              <a:rPr lang="en-US" dirty="0" err="1"/>
              <a:t>followups</a:t>
            </a:r>
            <a:endParaRPr lang="en-US" dirty="0"/>
          </a:p>
          <a:p>
            <a:pPr marL="457200" indent="-457200" fontAlgn="base">
              <a:buFont typeface="+mj-lt"/>
              <a:buAutoNum type="arabicPeriod"/>
            </a:pPr>
            <a:r>
              <a:rPr lang="en-US" dirty="0"/>
              <a:t>Craft the perfect subject line</a:t>
            </a:r>
          </a:p>
          <a:p>
            <a:pPr marL="457200" indent="-457200" fontAlgn="base">
              <a:buFont typeface="+mj-lt"/>
              <a:buAutoNum type="arabicPeriod"/>
            </a:pPr>
            <a:r>
              <a:rPr lang="en-US" dirty="0"/>
              <a:t>Write your </a:t>
            </a:r>
            <a:r>
              <a:rPr lang="en-US" b="1" dirty="0"/>
              <a:t>email marketing copy</a:t>
            </a:r>
            <a:endParaRPr lang="en-US" dirty="0"/>
          </a:p>
          <a:p>
            <a:pPr marL="457200" indent="-457200" fontAlgn="base">
              <a:buFont typeface="+mj-lt"/>
              <a:buAutoNum type="arabicPeriod"/>
            </a:pPr>
            <a:r>
              <a:rPr lang="en-US" dirty="0"/>
              <a:t>Design your email</a:t>
            </a:r>
          </a:p>
          <a:p>
            <a:pPr marL="457200" indent="-457200" fontAlgn="base">
              <a:buFont typeface="+mj-lt"/>
              <a:buAutoNum type="arabicPeriod"/>
            </a:pPr>
            <a:r>
              <a:rPr lang="en-US" dirty="0"/>
              <a:t>Test and track your email campaign</a:t>
            </a:r>
          </a:p>
        </p:txBody>
      </p:sp>
    </p:spTree>
    <p:extLst>
      <p:ext uri="{BB962C8B-B14F-4D97-AF65-F5344CB8AC3E}">
        <p14:creationId xmlns:p14="http://schemas.microsoft.com/office/powerpoint/2010/main" val="26504108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1</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fontScale="70000" lnSpcReduction="20000"/>
          </a:bodyPr>
          <a:lstStyle/>
          <a:p>
            <a:pPr marL="0" indent="0" fontAlgn="base">
              <a:buNone/>
            </a:pPr>
            <a:r>
              <a:rPr lang="en-US" b="1" dirty="0" smtClean="0"/>
              <a:t>Q. How </a:t>
            </a:r>
            <a:r>
              <a:rPr lang="en-US" b="1" dirty="0"/>
              <a:t>do I build an email strategy?</a:t>
            </a:r>
          </a:p>
          <a:p>
            <a:pPr marL="0" indent="0" fontAlgn="base">
              <a:buNone/>
            </a:pPr>
            <a:r>
              <a:rPr lang="en-US" dirty="0"/>
              <a:t>This guide is a great way to build an email marketing strategy and we encourage you to follow it! We also have a great post on </a:t>
            </a:r>
            <a:r>
              <a:rPr lang="en-US" b="1" dirty="0"/>
              <a:t>how to run a successful email marketing campaign</a:t>
            </a:r>
            <a:r>
              <a:rPr lang="en-US" dirty="0"/>
              <a:t> that you should definitely check out. Here’s what you’ll find:</a:t>
            </a:r>
          </a:p>
          <a:p>
            <a:pPr marL="457200" indent="-457200" fontAlgn="base">
              <a:buFont typeface="+mj-lt"/>
              <a:buAutoNum type="arabicPeriod"/>
            </a:pPr>
            <a:r>
              <a:rPr lang="en-US" dirty="0"/>
              <a:t>Set a goal for your email campaign</a:t>
            </a:r>
          </a:p>
          <a:p>
            <a:pPr marL="457200" indent="-457200" fontAlgn="base">
              <a:buFont typeface="+mj-lt"/>
              <a:buAutoNum type="arabicPeriod"/>
            </a:pPr>
            <a:r>
              <a:rPr lang="en-US" dirty="0"/>
              <a:t>Decide on the types of email you’ll send</a:t>
            </a:r>
          </a:p>
          <a:p>
            <a:pPr marL="457200" indent="-457200" fontAlgn="base">
              <a:buFont typeface="+mj-lt"/>
              <a:buAutoNum type="arabicPeriod"/>
            </a:pPr>
            <a:r>
              <a:rPr lang="en-US" dirty="0"/>
              <a:t>Choose your audience segments</a:t>
            </a:r>
          </a:p>
          <a:p>
            <a:pPr marL="457200" indent="-457200" fontAlgn="base">
              <a:buFont typeface="+mj-lt"/>
              <a:buAutoNum type="arabicPeriod"/>
            </a:pPr>
            <a:r>
              <a:rPr lang="en-US" dirty="0"/>
              <a:t>Select the right technology</a:t>
            </a:r>
          </a:p>
          <a:p>
            <a:pPr marL="457200" indent="-457200" fontAlgn="base">
              <a:buFont typeface="+mj-lt"/>
              <a:buAutoNum type="arabicPeriod"/>
            </a:pPr>
            <a:r>
              <a:rPr lang="en-US" dirty="0"/>
              <a:t>Create </a:t>
            </a:r>
            <a:r>
              <a:rPr lang="en-US" b="1" dirty="0"/>
              <a:t>eye-catching </a:t>
            </a:r>
            <a:r>
              <a:rPr lang="en-US" b="1" dirty="0" err="1"/>
              <a:t>optins</a:t>
            </a:r>
            <a:endParaRPr lang="en-US" dirty="0"/>
          </a:p>
          <a:p>
            <a:pPr marL="457200" indent="-457200" fontAlgn="base">
              <a:buFont typeface="+mj-lt"/>
              <a:buAutoNum type="arabicPeriod"/>
            </a:pPr>
            <a:r>
              <a:rPr lang="en-US" dirty="0"/>
              <a:t>Plan emails and </a:t>
            </a:r>
            <a:r>
              <a:rPr lang="en-US" dirty="0" err="1"/>
              <a:t>followups</a:t>
            </a:r>
            <a:endParaRPr lang="en-US" dirty="0"/>
          </a:p>
          <a:p>
            <a:pPr marL="457200" indent="-457200" fontAlgn="base">
              <a:buFont typeface="+mj-lt"/>
              <a:buAutoNum type="arabicPeriod"/>
            </a:pPr>
            <a:r>
              <a:rPr lang="en-US" dirty="0"/>
              <a:t>Craft the perfect subject line</a:t>
            </a:r>
          </a:p>
          <a:p>
            <a:pPr marL="457200" indent="-457200" fontAlgn="base">
              <a:buFont typeface="+mj-lt"/>
              <a:buAutoNum type="arabicPeriod"/>
            </a:pPr>
            <a:r>
              <a:rPr lang="en-US" dirty="0"/>
              <a:t>Write your </a:t>
            </a:r>
            <a:r>
              <a:rPr lang="en-US" b="1" dirty="0"/>
              <a:t>email marketing copy</a:t>
            </a:r>
            <a:endParaRPr lang="en-US" dirty="0"/>
          </a:p>
          <a:p>
            <a:pPr marL="457200" indent="-457200" fontAlgn="base">
              <a:buFont typeface="+mj-lt"/>
              <a:buAutoNum type="arabicPeriod"/>
            </a:pPr>
            <a:r>
              <a:rPr lang="en-US" dirty="0"/>
              <a:t>Design your email</a:t>
            </a:r>
          </a:p>
          <a:p>
            <a:pPr marL="457200" indent="-457200" fontAlgn="base">
              <a:buFont typeface="+mj-lt"/>
              <a:buAutoNum type="arabicPeriod"/>
            </a:pPr>
            <a:r>
              <a:rPr lang="en-US" dirty="0"/>
              <a:t>Test and track your email campaign</a:t>
            </a:r>
          </a:p>
        </p:txBody>
      </p:sp>
    </p:spTree>
    <p:extLst>
      <p:ext uri="{BB962C8B-B14F-4D97-AF65-F5344CB8AC3E}">
        <p14:creationId xmlns:p14="http://schemas.microsoft.com/office/powerpoint/2010/main" val="15411533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How </a:t>
            </a:r>
            <a:r>
              <a:rPr lang="en-US" b="1" dirty="0"/>
              <a:t>often should I send marketing emails?</a:t>
            </a:r>
          </a:p>
          <a:p>
            <a:pPr marL="0" indent="0" fontAlgn="base">
              <a:buNone/>
            </a:pPr>
            <a:r>
              <a:rPr lang="en-US" dirty="0"/>
              <a:t>There’s no hard, fast rule when talking about how often to send marketing emails, so we recommend that you ask your subscribers how often they want to hear from you. You can also do some A/B testing to see what frequency has the best performance.</a:t>
            </a:r>
          </a:p>
          <a:p>
            <a:pPr marL="0" indent="0" fontAlgn="base">
              <a:buNone/>
            </a:pPr>
            <a:r>
              <a:rPr lang="en-US" dirty="0"/>
              <a:t>Generally, you’ll want to reach out to newer subscribers more often since they’re just getting to know you. But, beyond that just send out emails on the schedule you’ve established and no more.</a:t>
            </a:r>
          </a:p>
        </p:txBody>
      </p:sp>
    </p:spTree>
    <p:extLst>
      <p:ext uri="{BB962C8B-B14F-4D97-AF65-F5344CB8AC3E}">
        <p14:creationId xmlns:p14="http://schemas.microsoft.com/office/powerpoint/2010/main" val="37693492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When </a:t>
            </a:r>
            <a:r>
              <a:rPr lang="en-US" b="1" dirty="0"/>
              <a:t>should I send marketing emails?</a:t>
            </a:r>
          </a:p>
          <a:p>
            <a:pPr marL="0" indent="0" fontAlgn="base">
              <a:buNone/>
            </a:pPr>
            <a:r>
              <a:rPr lang="en-US" dirty="0"/>
              <a:t>Timing is another one that can vary widely depending on your list. Our advice is to experiment with this and see what gives you the best results for your subscribers. You can check out </a:t>
            </a:r>
            <a:r>
              <a:rPr lang="en-US" b="1" dirty="0"/>
              <a:t>Google Analytics</a:t>
            </a:r>
            <a:r>
              <a:rPr lang="en-US" dirty="0"/>
              <a:t> to find out when your subscribers are most active and send your emails at that time.</a:t>
            </a:r>
          </a:p>
        </p:txBody>
      </p:sp>
    </p:spTree>
    <p:extLst>
      <p:ext uri="{BB962C8B-B14F-4D97-AF65-F5344CB8AC3E}">
        <p14:creationId xmlns:p14="http://schemas.microsoft.com/office/powerpoint/2010/main" val="1940544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4</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What </a:t>
            </a:r>
            <a:r>
              <a:rPr lang="en-US" b="1" dirty="0"/>
              <a:t>is the difference between single opt-in and double opt-in?</a:t>
            </a:r>
          </a:p>
          <a:p>
            <a:pPr marL="0" indent="0" fontAlgn="base">
              <a:buNone/>
            </a:pPr>
            <a:r>
              <a:rPr lang="en-US" dirty="0"/>
              <a:t>Single opt-in means that once a visitor clicks “subscribe” they’re on your list.</a:t>
            </a:r>
          </a:p>
          <a:p>
            <a:pPr marL="0" indent="0" fontAlgn="base">
              <a:buNone/>
            </a:pPr>
            <a:r>
              <a:rPr lang="en-US" dirty="0"/>
              <a:t>Double opt-in means that they click “subscribe” then have to confirm that they subscribed by clicking a link in a confirmation email or other </a:t>
            </a:r>
            <a:r>
              <a:rPr lang="en-US" b="1" dirty="0"/>
              <a:t>transactional email</a:t>
            </a:r>
            <a:r>
              <a:rPr lang="en-US" dirty="0"/>
              <a:t> sent to the email address they provided</a:t>
            </a:r>
            <a:r>
              <a:rPr lang="en-US" dirty="0" smtClean="0"/>
              <a:t>.</a:t>
            </a:r>
            <a:endParaRPr lang="en-US" dirty="0"/>
          </a:p>
        </p:txBody>
      </p:sp>
    </p:spTree>
    <p:extLst>
      <p:ext uri="{BB962C8B-B14F-4D97-AF65-F5344CB8AC3E}">
        <p14:creationId xmlns:p14="http://schemas.microsoft.com/office/powerpoint/2010/main" val="199456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5</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What </a:t>
            </a:r>
            <a:r>
              <a:rPr lang="en-US" b="1" dirty="0"/>
              <a:t>email metrics should I track?</a:t>
            </a:r>
          </a:p>
          <a:p>
            <a:pPr marL="0" indent="0" fontAlgn="base">
              <a:buNone/>
            </a:pPr>
            <a:r>
              <a:rPr lang="en-US" dirty="0"/>
              <a:t>The top 3 metrics to track for email marketing are:</a:t>
            </a:r>
          </a:p>
          <a:p>
            <a:pPr marL="457200" indent="-457200" fontAlgn="base">
              <a:buFont typeface="+mj-lt"/>
              <a:buAutoNum type="arabicPeriod"/>
            </a:pPr>
            <a:r>
              <a:rPr lang="en-US" b="1" dirty="0"/>
              <a:t>Deliverability</a:t>
            </a:r>
            <a:r>
              <a:rPr lang="en-US" dirty="0"/>
              <a:t>. Your </a:t>
            </a:r>
            <a:r>
              <a:rPr lang="en-US" b="1" dirty="0"/>
              <a:t>deliverability rate</a:t>
            </a:r>
            <a:r>
              <a:rPr lang="en-US" dirty="0"/>
              <a:t> is the number of emails that made it successfully to the target recipient’s email.</a:t>
            </a:r>
          </a:p>
          <a:p>
            <a:pPr marL="457200" indent="-457200" fontAlgn="base">
              <a:buFont typeface="+mj-lt"/>
              <a:buAutoNum type="arabicPeriod"/>
            </a:pPr>
            <a:r>
              <a:rPr lang="en-US" b="1" dirty="0"/>
              <a:t>Open Rate</a:t>
            </a:r>
            <a:r>
              <a:rPr lang="en-US" dirty="0"/>
              <a:t>. The </a:t>
            </a:r>
            <a:r>
              <a:rPr lang="en-US" b="1" dirty="0"/>
              <a:t>open rate</a:t>
            </a:r>
            <a:r>
              <a:rPr lang="en-US" dirty="0"/>
              <a:t> shows the number of recipients who opened your email.</a:t>
            </a:r>
          </a:p>
          <a:p>
            <a:pPr marL="457200" indent="-457200" fontAlgn="base">
              <a:buFont typeface="+mj-lt"/>
              <a:buAutoNum type="arabicPeriod"/>
            </a:pPr>
            <a:r>
              <a:rPr lang="en-US" b="1" dirty="0"/>
              <a:t>Click-Through Rate</a:t>
            </a:r>
            <a:r>
              <a:rPr lang="en-US" dirty="0"/>
              <a:t>. The </a:t>
            </a:r>
            <a:r>
              <a:rPr lang="en-US" b="1" dirty="0"/>
              <a:t>click-through rate</a:t>
            </a:r>
            <a:r>
              <a:rPr lang="en-US" dirty="0"/>
              <a:t> shows the percentage of subscribers who clicked a link in your email.</a:t>
            </a:r>
          </a:p>
        </p:txBody>
      </p:sp>
    </p:spTree>
    <p:extLst>
      <p:ext uri="{BB962C8B-B14F-4D97-AF65-F5344CB8AC3E}">
        <p14:creationId xmlns:p14="http://schemas.microsoft.com/office/powerpoint/2010/main" val="156841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6</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Should </a:t>
            </a:r>
            <a:r>
              <a:rPr lang="en-US" b="1" dirty="0"/>
              <a:t>I be sending email newsletters?</a:t>
            </a:r>
          </a:p>
          <a:p>
            <a:pPr marL="0" indent="0" fontAlgn="base">
              <a:buNone/>
            </a:pPr>
            <a:r>
              <a:rPr lang="en-US" dirty="0"/>
              <a:t>Absolutely! More than 83% of business-to-business (B2B) marketers send email newsletters as part of their content marketing strategy. </a:t>
            </a:r>
            <a:endParaRPr lang="en-US" dirty="0" smtClean="0"/>
          </a:p>
          <a:p>
            <a:pPr marL="0" indent="0" fontAlgn="base">
              <a:buNone/>
            </a:pPr>
            <a:r>
              <a:rPr lang="en-US" dirty="0" smtClean="0"/>
              <a:t>Email </a:t>
            </a:r>
            <a:r>
              <a:rPr lang="en-US" dirty="0"/>
              <a:t>marketing is a very cost-effective way for brands to communicate with their customers and email newsletters are an essential piece of any email marketing strategy.</a:t>
            </a:r>
          </a:p>
        </p:txBody>
      </p:sp>
    </p:spTree>
    <p:extLst>
      <p:ext uri="{BB962C8B-B14F-4D97-AF65-F5344CB8AC3E}">
        <p14:creationId xmlns:p14="http://schemas.microsoft.com/office/powerpoint/2010/main" val="2723882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pPr fontAlgn="base"/>
            <a:r>
              <a:rPr lang="en-US" dirty="0" smtClean="0"/>
              <a:t>Frequently Asked Questions 7</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58946" y="2284622"/>
            <a:ext cx="10192561" cy="4285995"/>
          </a:xfrm>
        </p:spPr>
        <p:txBody>
          <a:bodyPr numCol="1">
            <a:normAutofit/>
          </a:bodyPr>
          <a:lstStyle/>
          <a:p>
            <a:pPr marL="0" indent="0" fontAlgn="base">
              <a:buNone/>
            </a:pPr>
            <a:r>
              <a:rPr lang="en-US" b="1" dirty="0" smtClean="0"/>
              <a:t>Q. What is Email Scrubbing?</a:t>
            </a:r>
          </a:p>
          <a:p>
            <a:pPr marL="0" indent="0" fontAlgn="base">
              <a:buNone/>
            </a:pPr>
            <a:r>
              <a:rPr lang="en-US" dirty="0" smtClean="0"/>
              <a:t>Email </a:t>
            </a:r>
            <a:r>
              <a:rPr lang="en-US" dirty="0"/>
              <a:t>scrubbing is </a:t>
            </a:r>
            <a:r>
              <a:rPr lang="en-US" b="1" dirty="0"/>
              <a:t>removing unengaged subscribers from your email list</a:t>
            </a:r>
            <a:r>
              <a:rPr lang="en-US" dirty="0"/>
              <a:t> so that you can market only to people who want to receive your emails</a:t>
            </a:r>
            <a:r>
              <a:rPr lang="en-US" dirty="0" smtClean="0"/>
              <a:t>.</a:t>
            </a:r>
          </a:p>
          <a:p>
            <a:pPr marL="0" indent="0" fontAlgn="base">
              <a:buNone/>
            </a:pPr>
            <a:r>
              <a:rPr lang="en-US" dirty="0"/>
              <a:t>When’s the last time you scrubbed your email list?</a:t>
            </a:r>
          </a:p>
          <a:p>
            <a:pPr marL="0" indent="0" fontAlgn="base">
              <a:buNone/>
            </a:pPr>
            <a:r>
              <a:rPr lang="en-US" dirty="0"/>
              <a:t>If the answer is never, then you’re likely wasting time, effort, and money on marketing to people who aren’t interested in your business.</a:t>
            </a:r>
          </a:p>
          <a:p>
            <a:pPr marL="0" indent="0" fontAlgn="base">
              <a:buNone/>
            </a:pPr>
            <a:r>
              <a:rPr lang="en-US" dirty="0"/>
              <a:t>Email lists decline by </a:t>
            </a:r>
            <a:r>
              <a:rPr lang="en-US" b="1" dirty="0"/>
              <a:t>20–30% every year</a:t>
            </a:r>
            <a:r>
              <a:rPr lang="en-US" dirty="0"/>
              <a:t>. Up to one-third of your subscribers will never open your emails, much less click on your call to action. So, what’s the point in talking to them?</a:t>
            </a:r>
          </a:p>
          <a:p>
            <a:pPr marL="0" indent="0" fontAlgn="base">
              <a:buNone/>
            </a:pPr>
            <a:r>
              <a:rPr lang="en-US" dirty="0"/>
              <a:t>That’s where email scrubbing comes in.</a:t>
            </a:r>
          </a:p>
          <a:p>
            <a:pPr marL="0" indent="0" fontAlgn="base">
              <a:buNone/>
            </a:pPr>
            <a:endParaRPr lang="en-US" b="1" dirty="0"/>
          </a:p>
        </p:txBody>
      </p:sp>
    </p:spTree>
    <p:extLst>
      <p:ext uri="{BB962C8B-B14F-4D97-AF65-F5344CB8AC3E}">
        <p14:creationId xmlns:p14="http://schemas.microsoft.com/office/powerpoint/2010/main" val="32975666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b="0" dirty="0"/>
              <a:t>Website &amp; Blog Development with WordPress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fontScale="85000" lnSpcReduction="20000"/>
          </a:bodyPr>
          <a:lstStyle/>
          <a:p>
            <a:r>
              <a:rPr lang="en-US" dirty="0"/>
              <a:t>Website &amp; Its Types </a:t>
            </a:r>
          </a:p>
          <a:p>
            <a:r>
              <a:rPr lang="en-US" dirty="0"/>
              <a:t>What is WordPress</a:t>
            </a:r>
          </a:p>
          <a:p>
            <a:r>
              <a:rPr lang="en-US" dirty="0"/>
              <a:t>WordPress Installation</a:t>
            </a:r>
          </a:p>
          <a:p>
            <a:r>
              <a:rPr lang="en-US" dirty="0"/>
              <a:t>Understanding Domain &amp; Hosting</a:t>
            </a:r>
          </a:p>
          <a:p>
            <a:r>
              <a:rPr lang="en-US" dirty="0"/>
              <a:t>Posts &amp; Pages</a:t>
            </a:r>
          </a:p>
          <a:p>
            <a:r>
              <a:rPr lang="en-US" dirty="0" smtClean="0"/>
              <a:t>Media, Themes, Links</a:t>
            </a:r>
            <a:endParaRPr lang="en-US" dirty="0"/>
          </a:p>
          <a:p>
            <a:r>
              <a:rPr lang="en-US" dirty="0"/>
              <a:t>Comments</a:t>
            </a:r>
          </a:p>
          <a:p>
            <a:r>
              <a:rPr lang="en-US" dirty="0"/>
              <a:t>Sliders</a:t>
            </a:r>
          </a:p>
          <a:p>
            <a:r>
              <a:rPr lang="en-US" dirty="0"/>
              <a:t>Menus</a:t>
            </a:r>
          </a:p>
          <a:p>
            <a:r>
              <a:rPr lang="en-US" dirty="0"/>
              <a:t>Plugins</a:t>
            </a:r>
          </a:p>
          <a:p>
            <a:r>
              <a:rPr lang="en-US" dirty="0"/>
              <a:t>Widgets</a:t>
            </a:r>
          </a:p>
          <a:p>
            <a:r>
              <a:rPr lang="en-US" dirty="0" smtClean="0"/>
              <a:t>Settings</a:t>
            </a:r>
            <a:endParaRPr lang="en-US" dirty="0"/>
          </a:p>
        </p:txBody>
      </p:sp>
    </p:spTree>
    <p:extLst>
      <p:ext uri="{BB962C8B-B14F-4D97-AF65-F5344CB8AC3E}">
        <p14:creationId xmlns:p14="http://schemas.microsoft.com/office/powerpoint/2010/main" val="2090275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Graphics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a:t>Images and Its Types</a:t>
            </a:r>
          </a:p>
          <a:p>
            <a:r>
              <a:rPr lang="en-US" dirty="0"/>
              <a:t>Understanding Posts and Banners</a:t>
            </a:r>
          </a:p>
          <a:p>
            <a:r>
              <a:rPr lang="en-US" dirty="0"/>
              <a:t>Basics Graphic Tools Hands-on</a:t>
            </a:r>
          </a:p>
          <a:p>
            <a:pPr lvl="1"/>
            <a:r>
              <a:rPr lang="en-US" dirty="0"/>
              <a:t>Image Selection [Marquee, Lasso, Quick Selection, Magic Wand]</a:t>
            </a:r>
          </a:p>
          <a:p>
            <a:pPr lvl="1"/>
            <a:r>
              <a:rPr lang="en-US" dirty="0"/>
              <a:t>Adding Text [Point, Paragraph, Write on a Path]</a:t>
            </a:r>
          </a:p>
          <a:p>
            <a:pPr lvl="1"/>
            <a:r>
              <a:rPr lang="en-US" dirty="0"/>
              <a:t>Crop [Aspect Ratio, Perspective, Slice]</a:t>
            </a:r>
          </a:p>
          <a:p>
            <a:pPr lvl="1"/>
            <a:r>
              <a:rPr lang="en-US" dirty="0"/>
              <a:t>File Export Formats [Jpeg, </a:t>
            </a:r>
            <a:r>
              <a:rPr lang="en-US" dirty="0" err="1"/>
              <a:t>Png</a:t>
            </a:r>
            <a:r>
              <a:rPr lang="en-US" dirty="0"/>
              <a:t>, GIF, PSD, PDF </a:t>
            </a:r>
            <a:r>
              <a:rPr lang="en-US" dirty="0" err="1"/>
              <a:t>etc</a:t>
            </a:r>
            <a:r>
              <a:rPr lang="en-US" dirty="0"/>
              <a:t>]</a:t>
            </a:r>
          </a:p>
          <a:p>
            <a:endParaRPr lang="en-US" dirty="0"/>
          </a:p>
          <a:p>
            <a:endParaRPr lang="en-US" dirty="0"/>
          </a:p>
        </p:txBody>
      </p:sp>
    </p:spTree>
    <p:extLst>
      <p:ext uri="{BB962C8B-B14F-4D97-AF65-F5344CB8AC3E}">
        <p14:creationId xmlns:p14="http://schemas.microsoft.com/office/powerpoint/2010/main" val="3079998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Videos &amp; Video Editing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a:t>Videos and Its Types</a:t>
            </a:r>
          </a:p>
          <a:p>
            <a:r>
              <a:rPr lang="en-US" dirty="0"/>
              <a:t>Video Making Apps i.e. </a:t>
            </a:r>
            <a:r>
              <a:rPr lang="en-US" dirty="0" err="1"/>
              <a:t>Biteable</a:t>
            </a:r>
            <a:r>
              <a:rPr lang="en-US" dirty="0"/>
              <a:t>, Mojo etc.</a:t>
            </a:r>
          </a:p>
          <a:p>
            <a:r>
              <a:rPr lang="en-US" dirty="0"/>
              <a:t>Basics Video Editing </a:t>
            </a:r>
            <a:r>
              <a:rPr lang="en-US" dirty="0" smtClean="0"/>
              <a:t>Hands-on</a:t>
            </a:r>
            <a:endParaRPr lang="en-US" dirty="0"/>
          </a:p>
          <a:p>
            <a:endParaRPr lang="en-US" dirty="0"/>
          </a:p>
        </p:txBody>
      </p:sp>
    </p:spTree>
    <p:extLst>
      <p:ext uri="{BB962C8B-B14F-4D97-AF65-F5344CB8AC3E}">
        <p14:creationId xmlns:p14="http://schemas.microsoft.com/office/powerpoint/2010/main" val="133034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Social Media Marketing</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r>
              <a:rPr lang="en-US" dirty="0"/>
              <a:t>Facebook</a:t>
            </a:r>
          </a:p>
          <a:p>
            <a:r>
              <a:rPr lang="en-US" dirty="0"/>
              <a:t>Instagram</a:t>
            </a:r>
          </a:p>
          <a:p>
            <a:r>
              <a:rPr lang="en-US" dirty="0" err="1"/>
              <a:t>Youtube</a:t>
            </a:r>
            <a:endParaRPr lang="en-US" dirty="0"/>
          </a:p>
          <a:p>
            <a:r>
              <a:rPr lang="en-US" dirty="0"/>
              <a:t>Google Search &amp; Display</a:t>
            </a:r>
          </a:p>
        </p:txBody>
      </p:sp>
    </p:spTree>
    <p:extLst>
      <p:ext uri="{BB962C8B-B14F-4D97-AF65-F5344CB8AC3E}">
        <p14:creationId xmlns:p14="http://schemas.microsoft.com/office/powerpoint/2010/main" val="1529359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FCF1D2AC-2735-457E-B639-07E13F9A629B}">
  <ds:schemaRefs>
    <ds:schemaRef ds:uri="16c05727-aa75-4e4a-9b5f-8a80a1165891"/>
    <ds:schemaRef ds:uri="http://schemas.openxmlformats.org/package/2006/metadata/core-properties"/>
    <ds:schemaRef ds:uri="http://schemas.microsoft.com/office/2006/documentManagement/types"/>
    <ds:schemaRef ds:uri="http://purl.org/dc/elements/1.1/"/>
    <ds:schemaRef ds:uri="http://www.w3.org/XML/1998/namespace"/>
    <ds:schemaRef ds:uri="71af3243-3dd4-4a8d-8c0d-dd76da1f02a5"/>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8046</Words>
  <Application>Microsoft Office PowerPoint</Application>
  <PresentationFormat>Widescreen</PresentationFormat>
  <Paragraphs>890</Paragraphs>
  <Slides>58</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Lato Black</vt:lpstr>
      <vt:lpstr>Open Sans Light</vt:lpstr>
      <vt:lpstr>Segoe UI</vt:lpstr>
      <vt:lpstr>Segoe UI Light</vt:lpstr>
      <vt:lpstr>Wingdings</vt:lpstr>
      <vt:lpstr>Berlin</vt:lpstr>
      <vt:lpstr>Digital Marketing</vt:lpstr>
      <vt:lpstr>What is Email Marketing?</vt:lpstr>
      <vt:lpstr>Meet the Instructor – Qasim Nadeem</vt:lpstr>
      <vt:lpstr>Course Content</vt:lpstr>
      <vt:lpstr>Marketing &amp; Digital Marketing</vt:lpstr>
      <vt:lpstr>Website &amp; Blog Development with WordPress</vt:lpstr>
      <vt:lpstr>Graphics</vt:lpstr>
      <vt:lpstr>Videos &amp; Video Editing</vt:lpstr>
      <vt:lpstr>Social Media Marketing</vt:lpstr>
      <vt:lpstr>Mobile App Marketing</vt:lpstr>
      <vt:lpstr>Email Marketing</vt:lpstr>
      <vt:lpstr>eCommerce Business Launch</vt:lpstr>
      <vt:lpstr>Let’s Start with Email Marketing</vt:lpstr>
      <vt:lpstr>The Email Marketing</vt:lpstr>
      <vt:lpstr>Email Marketing Benefits</vt:lpstr>
      <vt:lpstr>Email Marketing Process</vt:lpstr>
      <vt:lpstr>How-to Email Marketing</vt:lpstr>
      <vt:lpstr>Growing Your Email List</vt:lpstr>
      <vt:lpstr>Popular Lead Magnet</vt:lpstr>
      <vt:lpstr>What Makes a Good Lead Magnet</vt:lpstr>
      <vt:lpstr>Real-life Lead Magnet Examples - 1 </vt:lpstr>
      <vt:lpstr>Real-life Lead Magnet Examples - 2 </vt:lpstr>
      <vt:lpstr>Real-life Lead Magnet Examples - 3 </vt:lpstr>
      <vt:lpstr>How to Create an Optin Form that Converts</vt:lpstr>
      <vt:lpstr>High Converting Places of an Optin Form</vt:lpstr>
      <vt:lpstr>Optin Importance</vt:lpstr>
      <vt:lpstr>Choosing an Email Marketing Service</vt:lpstr>
      <vt:lpstr>Email List Segmentation</vt:lpstr>
      <vt:lpstr>Email List Segmentation Ways</vt:lpstr>
      <vt:lpstr>Improving Your Email Open Rates</vt:lpstr>
      <vt:lpstr>Email Open Rates – 1 [Avoid Spam Filters]</vt:lpstr>
      <vt:lpstr>Email Open Rates – 2 [Refresh Subscribers]</vt:lpstr>
      <vt:lpstr>Email Open Rates – 3 [Timing]</vt:lpstr>
      <vt:lpstr>Email Open Rates – 3 [Timing]</vt:lpstr>
      <vt:lpstr>Email Open Rates – 4 [Stand Out Subject Line]</vt:lpstr>
      <vt:lpstr>Email Open Rates – 5 [Just for One Person]</vt:lpstr>
      <vt:lpstr>Email Open Rates – 6 [Write Like a Friend]</vt:lpstr>
      <vt:lpstr>Email Open Rates – 7 [Write Amazing Content, Every Time]</vt:lpstr>
      <vt:lpstr>Email Open Rates – 8 [Inject Some Humor]</vt:lpstr>
      <vt:lpstr>Email Open Rates – 9 [Optimize for Mobile]</vt:lpstr>
      <vt:lpstr>Auto Responder</vt:lpstr>
      <vt:lpstr>What are your next steps?</vt:lpstr>
      <vt:lpstr>Auto Responder Step 1 - Choose a Goal for Your Autoresponder 1/2</vt:lpstr>
      <vt:lpstr>Auto Responder Step 1 - Choose a Goal for Your Autoresponder 2/2</vt:lpstr>
      <vt:lpstr>Auto Responder  Step 2 - Map Out Your Entire Email Sequence 1/3</vt:lpstr>
      <vt:lpstr>Auto Responder Step 2 - Map Out Your Entire Email Sequence 2/3</vt:lpstr>
      <vt:lpstr>Auto Responder Step 2 - Map Out Your Entire Email Sequence 3/3</vt:lpstr>
      <vt:lpstr>Auto Responder Step 3- Write an Autoresponder Series that Converts</vt:lpstr>
      <vt:lpstr>Auto Responder Step 4 - Monitor and Improve</vt:lpstr>
      <vt:lpstr>Frequently Asked Questions 1</vt:lpstr>
      <vt:lpstr>Frequently Asked Questions 1</vt:lpstr>
      <vt:lpstr>Frequently Asked Questions 2</vt:lpstr>
      <vt:lpstr>Frequently Asked Questions 3</vt:lpstr>
      <vt:lpstr>Frequently Asked Questions 4</vt:lpstr>
      <vt:lpstr>Frequently Asked Questions 5</vt:lpstr>
      <vt:lpstr>Frequently Asked Questions 6</vt:lpstr>
      <vt:lpstr>Frequently Asked Questions 7</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2021-03-24T13:13:27Z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