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2.jp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4"/>
  </p:notesMasterIdLst>
  <p:handoutMasterIdLst>
    <p:handoutMasterId r:id="rId25"/>
  </p:handoutMasterIdLst>
  <p:sldIdLst>
    <p:sldId id="256" r:id="rId5"/>
    <p:sldId id="257" r:id="rId6"/>
    <p:sldId id="266" r:id="rId7"/>
    <p:sldId id="279" r:id="rId8"/>
    <p:sldId id="281" r:id="rId9"/>
    <p:sldId id="280" r:id="rId10"/>
    <p:sldId id="380" r:id="rId11"/>
    <p:sldId id="384" r:id="rId12"/>
    <p:sldId id="382" r:id="rId13"/>
    <p:sldId id="383" r:id="rId14"/>
    <p:sldId id="381" r:id="rId15"/>
    <p:sldId id="375" r:id="rId16"/>
    <p:sldId id="376" r:id="rId17"/>
    <p:sldId id="372" r:id="rId18"/>
    <p:sldId id="374" r:id="rId19"/>
    <p:sldId id="379" r:id="rId20"/>
    <p:sldId id="385" r:id="rId21"/>
    <p:sldId id="286" r:id="rId22"/>
    <p:sldId id="30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1678" autoAdjust="0"/>
  </p:normalViewPr>
  <p:slideViewPr>
    <p:cSldViewPr snapToGrid="0">
      <p:cViewPr varScale="1">
        <p:scale>
          <a:sx n="73" d="100"/>
          <a:sy n="73" d="100"/>
        </p:scale>
        <p:origin x="618" y="7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1/17/2022</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1/17/2022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11</a:t>
            </a:fld>
            <a:endParaRPr lang="en-US" dirty="0"/>
          </a:p>
        </p:txBody>
      </p:sp>
    </p:spTree>
    <p:extLst>
      <p:ext uri="{BB962C8B-B14F-4D97-AF65-F5344CB8AC3E}">
        <p14:creationId xmlns:p14="http://schemas.microsoft.com/office/powerpoint/2010/main" val="3419658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12</a:t>
            </a:fld>
            <a:endParaRPr lang="en-US" dirty="0"/>
          </a:p>
        </p:txBody>
      </p:sp>
    </p:spTree>
    <p:extLst>
      <p:ext uri="{BB962C8B-B14F-4D97-AF65-F5344CB8AC3E}">
        <p14:creationId xmlns:p14="http://schemas.microsoft.com/office/powerpoint/2010/main" val="941770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13</a:t>
            </a:fld>
            <a:endParaRPr lang="en-US" dirty="0"/>
          </a:p>
        </p:txBody>
      </p:sp>
    </p:spTree>
    <p:extLst>
      <p:ext uri="{BB962C8B-B14F-4D97-AF65-F5344CB8AC3E}">
        <p14:creationId xmlns:p14="http://schemas.microsoft.com/office/powerpoint/2010/main" val="3791471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14</a:t>
            </a:fld>
            <a:endParaRPr lang="en-US" dirty="0"/>
          </a:p>
        </p:txBody>
      </p:sp>
    </p:spTree>
    <p:extLst>
      <p:ext uri="{BB962C8B-B14F-4D97-AF65-F5344CB8AC3E}">
        <p14:creationId xmlns:p14="http://schemas.microsoft.com/office/powerpoint/2010/main" val="74532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15</a:t>
            </a:fld>
            <a:endParaRPr lang="en-US" dirty="0"/>
          </a:p>
        </p:txBody>
      </p:sp>
    </p:spTree>
    <p:extLst>
      <p:ext uri="{BB962C8B-B14F-4D97-AF65-F5344CB8AC3E}">
        <p14:creationId xmlns:p14="http://schemas.microsoft.com/office/powerpoint/2010/main" val="3178941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16</a:t>
            </a:fld>
            <a:endParaRPr lang="en-US" dirty="0"/>
          </a:p>
        </p:txBody>
      </p:sp>
    </p:spTree>
    <p:extLst>
      <p:ext uri="{BB962C8B-B14F-4D97-AF65-F5344CB8AC3E}">
        <p14:creationId xmlns:p14="http://schemas.microsoft.com/office/powerpoint/2010/main" val="3926985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17</a:t>
            </a:fld>
            <a:endParaRPr lang="en-US" dirty="0"/>
          </a:p>
        </p:txBody>
      </p:sp>
    </p:spTree>
    <p:extLst>
      <p:ext uri="{BB962C8B-B14F-4D97-AF65-F5344CB8AC3E}">
        <p14:creationId xmlns:p14="http://schemas.microsoft.com/office/powerpoint/2010/main" val="1931286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was important about this learning experience?</a:t>
            </a:r>
          </a:p>
          <a:p>
            <a:r>
              <a:rPr lang="en-US" b="0" i="1" dirty="0">
                <a:latin typeface="Segoe UI" panose="020B0502040204020203" pitchFamily="34" charset="0"/>
                <a:cs typeface="Segoe UI" panose="020B0502040204020203" pitchFamily="34" charset="0"/>
              </a:rPr>
              <a:t>How is it relevant to your course, yourself, or your society or community?</a:t>
            </a:r>
          </a:p>
          <a:p>
            <a:r>
              <a:rPr lang="en-US" b="0" i="1" dirty="0">
                <a:latin typeface="Segoe UI" panose="020B0502040204020203" pitchFamily="34" charset="0"/>
                <a:cs typeface="Segoe UI" panose="020B0502040204020203" pitchFamily="34" charset="0"/>
              </a:rPr>
              <a:t>Why is this significant?</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18</a:t>
            </a:fld>
            <a:endParaRPr lang="en-US" dirty="0"/>
          </a:p>
        </p:txBody>
      </p:sp>
    </p:spTree>
    <p:extLst>
      <p:ext uri="{BB962C8B-B14F-4D97-AF65-F5344CB8AC3E}">
        <p14:creationId xmlns:p14="http://schemas.microsoft.com/office/powerpoint/2010/main" val="1900556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19</a:t>
            </a:fld>
            <a:endParaRPr lang="en-US" dirty="0"/>
          </a:p>
        </p:txBody>
      </p:sp>
    </p:spTree>
    <p:extLst>
      <p:ext uri="{BB962C8B-B14F-4D97-AF65-F5344CB8AC3E}">
        <p14:creationId xmlns:p14="http://schemas.microsoft.com/office/powerpoint/2010/main" val="4064211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3787002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a:t>
            </a:fld>
            <a:endParaRPr lang="en-US" dirty="0"/>
          </a:p>
        </p:txBody>
      </p:sp>
    </p:spTree>
    <p:extLst>
      <p:ext uri="{BB962C8B-B14F-4D97-AF65-F5344CB8AC3E}">
        <p14:creationId xmlns:p14="http://schemas.microsoft.com/office/powerpoint/2010/main" val="2620478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6</a:t>
            </a:fld>
            <a:endParaRPr lang="en-US" dirty="0"/>
          </a:p>
        </p:txBody>
      </p:sp>
    </p:spTree>
    <p:extLst>
      <p:ext uri="{BB962C8B-B14F-4D97-AF65-F5344CB8AC3E}">
        <p14:creationId xmlns:p14="http://schemas.microsoft.com/office/powerpoint/2010/main" val="1176375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7</a:t>
            </a:fld>
            <a:endParaRPr lang="en-US" dirty="0"/>
          </a:p>
        </p:txBody>
      </p:sp>
    </p:spTree>
    <p:extLst>
      <p:ext uri="{BB962C8B-B14F-4D97-AF65-F5344CB8AC3E}">
        <p14:creationId xmlns:p14="http://schemas.microsoft.com/office/powerpoint/2010/main" val="269401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did you think at first?</a:t>
            </a:r>
          </a:p>
          <a:p>
            <a:r>
              <a:rPr lang="en-US" b="0" i="1" dirty="0">
                <a:latin typeface="Segoe UI" panose="020B0502040204020203" pitchFamily="34" charset="0"/>
                <a:cs typeface="Segoe UI" panose="020B0502040204020203" pitchFamily="34" charset="0"/>
              </a:rPr>
              <a:t>What obstacles did you encounter along the way?</a:t>
            </a:r>
          </a:p>
          <a:p>
            <a:r>
              <a:rPr lang="en-US" b="0" i="1" dirty="0">
                <a:latin typeface="Segoe UI" panose="020B0502040204020203" pitchFamily="34" charset="0"/>
                <a:cs typeface="Segoe UI" panose="020B0502040204020203" pitchFamily="34" charset="0"/>
              </a:rPr>
              <a:t>How did you overcome those obstacles?</a:t>
            </a:r>
          </a:p>
          <a:p>
            <a:r>
              <a:rPr lang="en-US" b="0" i="1" dirty="0">
                <a:latin typeface="Segoe UI" panose="020B0502040204020203" pitchFamily="34" charset="0"/>
                <a:cs typeface="Segoe UI" panose="020B0502040204020203" pitchFamily="34" charset="0"/>
              </a:rPr>
              <a:t>What images can you add to support your process?</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8</a:t>
            </a:fld>
            <a:endParaRPr lang="en-US" dirty="0"/>
          </a:p>
        </p:txBody>
      </p:sp>
    </p:spTree>
    <p:extLst>
      <p:ext uri="{BB962C8B-B14F-4D97-AF65-F5344CB8AC3E}">
        <p14:creationId xmlns:p14="http://schemas.microsoft.com/office/powerpoint/2010/main" val="3351955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9</a:t>
            </a:fld>
            <a:endParaRPr lang="en-US" dirty="0"/>
          </a:p>
        </p:txBody>
      </p:sp>
    </p:spTree>
    <p:extLst>
      <p:ext uri="{BB962C8B-B14F-4D97-AF65-F5344CB8AC3E}">
        <p14:creationId xmlns:p14="http://schemas.microsoft.com/office/powerpoint/2010/main" val="2242162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10</a:t>
            </a:fld>
            <a:endParaRPr lang="en-US" dirty="0"/>
          </a:p>
        </p:txBody>
      </p:sp>
    </p:spTree>
    <p:extLst>
      <p:ext uri="{BB962C8B-B14F-4D97-AF65-F5344CB8AC3E}">
        <p14:creationId xmlns:p14="http://schemas.microsoft.com/office/powerpoint/2010/main" val="41488301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1/17/2022</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1/17/2022</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1/17/2022</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1/17/2022</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1/17/2022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smtClean="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1/17/2022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1/17/2022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1/17/2022</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1/17/2022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1/17/2022</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1/17/2022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1/17/2022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1/17/2022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1/17/2022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1/17/2022</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1/17/2022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1/17/2022</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1/17/2022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1/17/2022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1/17/2022</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hyperlink" Target="https://medium.com/@crello/15-types-of-facebook-posts-you-can-use-to-engage-your-audience-856a42656c39" TargetMode="External"/><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hyperlink" Target="DigitalMarketingSupportDocument/MapYourCustomersJourney.pdf" TargetMode="External"/><Relationship Id="rId5" Type="http://schemas.openxmlformats.org/officeDocument/2006/relationships/hyperlink" Target="DigitalMarketingSupportDocument/MapYourCustomersJourney.docx" TargetMode="External"/><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hyperlink" Target="DigitalMarketingSupportDocument/SetMarketingGoals.pdf" TargetMode="External"/><Relationship Id="rId5" Type="http://schemas.openxmlformats.org/officeDocument/2006/relationships/hyperlink" Target="DigitalMarketingSupportDocument/SetMarketingGoals.docx" TargetMode="External"/><Relationship Id="rId4" Type="http://schemas.openxmlformats.org/officeDocument/2006/relationships/image" Target="../media/image13.sv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17.sv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8.png"/><Relationship Id="rId7"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13.sv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hyperlink" Target="DigitalMarketingSupportDocument/TargetAudience_Template.pdf" TargetMode="External"/><Relationship Id="rId5" Type="http://schemas.openxmlformats.org/officeDocument/2006/relationships/hyperlink" Target="DigitalMarketingSupportDocument/TargetAudience.docx" TargetMode="Externa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44993" y="2961000"/>
            <a:ext cx="936000" cy="936000"/>
          </a:xfrm>
          <a:prstGeom prst="rect">
            <a:avLst/>
          </a:prstGeom>
        </p:spPr>
      </p:pic>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p:txBody>
          <a:bodyPr anchor="ctr" anchorCtr="0"/>
          <a:lstStyle/>
          <a:p>
            <a:r>
              <a:rPr lang="en-US" dirty="0" smtClean="0"/>
              <a:t>Digital Marketing</a:t>
            </a:r>
            <a:endParaRPr lang="en-US" dirty="0"/>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p:txBody>
          <a:bodyPr>
            <a:normAutofit/>
          </a:bodyPr>
          <a:lstStyle/>
          <a:p>
            <a:r>
              <a:rPr lang="en-US" sz="3200" dirty="0" smtClean="0">
                <a:latin typeface="Segoe UI Light" panose="020B0502040204020203" pitchFamily="34" charset="0"/>
                <a:cs typeface="Segoe UI Light" panose="020B0502040204020203" pitchFamily="34" charset="0"/>
              </a:rPr>
              <a:t>Engineer your Career as Digital Marketer</a:t>
            </a:r>
          </a:p>
          <a:p>
            <a:r>
              <a:rPr lang="en-US" sz="2800" i="1" dirty="0" smtClean="0">
                <a:latin typeface="Segoe UI Light" panose="020B0502040204020203" pitchFamily="34" charset="0"/>
                <a:cs typeface="Segoe UI Light" panose="020B0502040204020203" pitchFamily="34" charset="0"/>
              </a:rPr>
              <a:t>Signature Training by Qasim Nadeem</a:t>
            </a:r>
            <a:endParaRPr lang="en-US" sz="2800" i="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Using Facebook to Identify Your Audience</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710368" cy="4338247"/>
          </a:xfrm>
        </p:spPr>
        <p:txBody>
          <a:bodyPr>
            <a:normAutofit/>
          </a:bodyPr>
          <a:lstStyle/>
          <a:p>
            <a:pPr marL="0" indent="0" fontAlgn="base">
              <a:buNone/>
            </a:pPr>
            <a:r>
              <a:rPr lang="en-US" dirty="0"/>
              <a:t>Demographics are the most basic facts about your customers.</a:t>
            </a:r>
          </a:p>
          <a:p>
            <a:pPr marL="0" indent="0" fontAlgn="base">
              <a:buNone/>
            </a:pPr>
            <a:r>
              <a:rPr lang="en-US" dirty="0"/>
              <a:t>Where do they live? How old are they? What do they do for a living?</a:t>
            </a:r>
          </a:p>
          <a:p>
            <a:pPr marL="0" indent="0" fontAlgn="base">
              <a:buNone/>
            </a:pPr>
            <a:r>
              <a:rPr lang="en-US" dirty="0" smtClean="0"/>
              <a:t>There’s </a:t>
            </a:r>
            <a:r>
              <a:rPr lang="en-US" dirty="0"/>
              <a:t>a ready-made solution that will give you all of this information. It only takes about five minutes.</a:t>
            </a:r>
          </a:p>
          <a:p>
            <a:pPr marL="0" indent="0" fontAlgn="base">
              <a:buNone/>
            </a:pPr>
            <a:r>
              <a:rPr lang="en-US" dirty="0"/>
              <a:t>Everything you need is already inside Facebook!</a:t>
            </a:r>
          </a:p>
          <a:p>
            <a:pPr marL="0" indent="0" fontAlgn="base">
              <a:buNone/>
            </a:pPr>
            <a:r>
              <a:rPr lang="en-US" dirty="0"/>
              <a:t>Log in and head over to your Business Page Insights. </a:t>
            </a:r>
          </a:p>
        </p:txBody>
      </p:sp>
    </p:spTree>
    <p:extLst>
      <p:ext uri="{BB962C8B-B14F-4D97-AF65-F5344CB8AC3E}">
        <p14:creationId xmlns:p14="http://schemas.microsoft.com/office/powerpoint/2010/main" val="776354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Creating Facebook Page</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710368" cy="4338247"/>
          </a:xfrm>
        </p:spPr>
        <p:txBody>
          <a:bodyPr>
            <a:normAutofit lnSpcReduction="10000"/>
          </a:bodyPr>
          <a:lstStyle/>
          <a:p>
            <a:pPr fontAlgn="base"/>
            <a:r>
              <a:rPr lang="en-US" dirty="0"/>
              <a:t>Create a Facebook Page</a:t>
            </a:r>
          </a:p>
          <a:p>
            <a:pPr fontAlgn="base"/>
            <a:r>
              <a:rPr lang="en-US" dirty="0"/>
              <a:t>Add photos</a:t>
            </a:r>
          </a:p>
          <a:p>
            <a:pPr fontAlgn="base"/>
            <a:r>
              <a:rPr lang="en-US" dirty="0"/>
              <a:t>Add a short description</a:t>
            </a:r>
          </a:p>
          <a:p>
            <a:pPr fontAlgn="base"/>
            <a:r>
              <a:rPr lang="en-US" dirty="0"/>
              <a:t>Create a username for your Page</a:t>
            </a:r>
          </a:p>
          <a:p>
            <a:pPr fontAlgn="base"/>
            <a:r>
              <a:rPr lang="en-US" dirty="0"/>
              <a:t>Add your Page to Shortcuts</a:t>
            </a:r>
          </a:p>
          <a:p>
            <a:pPr fontAlgn="base"/>
            <a:r>
              <a:rPr lang="en-US" dirty="0"/>
              <a:t>Set up Page roles</a:t>
            </a:r>
          </a:p>
          <a:p>
            <a:pPr fontAlgn="base"/>
            <a:r>
              <a:rPr lang="en-US" dirty="0"/>
              <a:t>Customize your notifications</a:t>
            </a:r>
          </a:p>
          <a:p>
            <a:pPr fontAlgn="base"/>
            <a:r>
              <a:rPr lang="en-US" dirty="0"/>
              <a:t>Add a Page </a:t>
            </a:r>
            <a:r>
              <a:rPr lang="en-US" dirty="0" smtClean="0"/>
              <a:t>CTA [Call to </a:t>
            </a:r>
            <a:r>
              <a:rPr lang="en-US" smtClean="0"/>
              <a:t>action button]</a:t>
            </a:r>
            <a:endParaRPr lang="en-US" dirty="0"/>
          </a:p>
          <a:p>
            <a:pPr fontAlgn="base"/>
            <a:r>
              <a:rPr lang="en-US" dirty="0"/>
              <a:t>Organize your Page tabs</a:t>
            </a:r>
          </a:p>
          <a:p>
            <a:pPr fontAlgn="base"/>
            <a:r>
              <a:rPr lang="en-US" dirty="0"/>
              <a:t>Verify your </a:t>
            </a:r>
            <a:r>
              <a:rPr lang="en-US" dirty="0" smtClean="0"/>
              <a:t>Page</a:t>
            </a:r>
            <a:endParaRPr lang="en-US" dirty="0"/>
          </a:p>
        </p:txBody>
      </p:sp>
    </p:spTree>
    <p:extLst>
      <p:ext uri="{BB962C8B-B14F-4D97-AF65-F5344CB8AC3E}">
        <p14:creationId xmlns:p14="http://schemas.microsoft.com/office/powerpoint/2010/main" val="2272092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Facebook Posts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1" y="2349936"/>
            <a:ext cx="10031875" cy="4312122"/>
          </a:xfrm>
        </p:spPr>
        <p:txBody>
          <a:bodyPr>
            <a:normAutofit/>
          </a:bodyPr>
          <a:lstStyle/>
          <a:p>
            <a:pPr marL="0" indent="0" fontAlgn="base">
              <a:buNone/>
            </a:pPr>
            <a:r>
              <a:rPr lang="en-US" dirty="0" smtClean="0"/>
              <a:t>There are too many types of posts, which we can use to pass our message to our audience.</a:t>
            </a:r>
          </a:p>
          <a:p>
            <a:pPr marL="0" indent="0" fontAlgn="base">
              <a:buNone/>
            </a:pPr>
            <a:r>
              <a:rPr lang="en-US" dirty="0" smtClean="0"/>
              <a:t>Few of the types are:</a:t>
            </a:r>
          </a:p>
          <a:p>
            <a:pPr marL="0" indent="0" fontAlgn="base">
              <a:buNone/>
            </a:pPr>
            <a:r>
              <a:rPr lang="en-US" dirty="0" smtClean="0"/>
              <a:t>Videos,</a:t>
            </a:r>
          </a:p>
          <a:p>
            <a:pPr marL="0" indent="0" fontAlgn="base">
              <a:buNone/>
            </a:pPr>
            <a:r>
              <a:rPr lang="en-US" dirty="0" smtClean="0"/>
              <a:t>Blog Posts,</a:t>
            </a:r>
          </a:p>
          <a:p>
            <a:pPr marL="0" indent="0" fontAlgn="base">
              <a:buNone/>
            </a:pPr>
            <a:r>
              <a:rPr lang="en-US" dirty="0" smtClean="0"/>
              <a:t>Memes,</a:t>
            </a:r>
          </a:p>
          <a:p>
            <a:pPr marL="0" indent="0" fontAlgn="base">
              <a:buNone/>
            </a:pPr>
            <a:r>
              <a:rPr lang="en-US" dirty="0" smtClean="0"/>
              <a:t>Podcast, etc.</a:t>
            </a:r>
          </a:p>
          <a:p>
            <a:pPr marL="0" indent="0" fontAlgn="base">
              <a:buNone/>
            </a:pPr>
            <a:r>
              <a:rPr lang="en-US" dirty="0"/>
              <a:t>For More: </a:t>
            </a:r>
            <a:r>
              <a:rPr lang="en-US" dirty="0" smtClean="0">
                <a:hlinkClick r:id="rId5"/>
              </a:rPr>
              <a:t>Types-of-</a:t>
            </a:r>
            <a:r>
              <a:rPr lang="en-US" dirty="0" err="1" smtClean="0">
                <a:hlinkClick r:id="rId5"/>
              </a:rPr>
              <a:t>facebook</a:t>
            </a:r>
            <a:r>
              <a:rPr lang="en-US" dirty="0" smtClean="0">
                <a:hlinkClick r:id="rId5"/>
              </a:rPr>
              <a:t>-posts-you-can-use-to-engage-your-audience</a:t>
            </a:r>
            <a:endParaRPr lang="en-US" dirty="0" smtClean="0"/>
          </a:p>
          <a:p>
            <a:pPr marL="0" indent="0" fontAlgn="base">
              <a:buNone/>
            </a:pPr>
            <a:endParaRPr lang="en-US" dirty="0"/>
          </a:p>
        </p:txBody>
      </p:sp>
    </p:spTree>
    <p:extLst>
      <p:ext uri="{BB962C8B-B14F-4D97-AF65-F5344CB8AC3E}">
        <p14:creationId xmlns:p14="http://schemas.microsoft.com/office/powerpoint/2010/main" val="3497462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How to get Facebook Page Likes &amp; Traffic</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1" y="2349936"/>
            <a:ext cx="10031875" cy="4312122"/>
          </a:xfrm>
        </p:spPr>
        <p:txBody>
          <a:bodyPr>
            <a:normAutofit/>
          </a:bodyPr>
          <a:lstStyle/>
          <a:p>
            <a:pPr marL="0" indent="0" fontAlgn="base">
              <a:buNone/>
            </a:pPr>
            <a:r>
              <a:rPr lang="en-US" dirty="0" smtClean="0"/>
              <a:t>Sharing on following venues:</a:t>
            </a:r>
          </a:p>
          <a:p>
            <a:pPr fontAlgn="base"/>
            <a:r>
              <a:rPr lang="en-US" dirty="0" smtClean="0"/>
              <a:t>Groups</a:t>
            </a:r>
            <a:endParaRPr lang="en-US" dirty="0"/>
          </a:p>
          <a:p>
            <a:pPr fontAlgn="base"/>
            <a:r>
              <a:rPr lang="en-US" dirty="0" smtClean="0"/>
              <a:t>Hashtags </a:t>
            </a:r>
            <a:r>
              <a:rPr lang="en-US" dirty="0"/>
              <a:t>listing</a:t>
            </a:r>
          </a:p>
          <a:p>
            <a:pPr fontAlgn="base"/>
            <a:r>
              <a:rPr lang="en-US" dirty="0"/>
              <a:t>R</a:t>
            </a:r>
            <a:r>
              <a:rPr lang="en-US" dirty="0" smtClean="0"/>
              <a:t>esponse </a:t>
            </a:r>
            <a:r>
              <a:rPr lang="en-US" dirty="0"/>
              <a:t>on hashtag listings</a:t>
            </a:r>
          </a:p>
          <a:p>
            <a:pPr fontAlgn="base"/>
            <a:r>
              <a:rPr lang="en-US" dirty="0" smtClean="0"/>
              <a:t>Events</a:t>
            </a:r>
            <a:endParaRPr lang="en-US" dirty="0"/>
          </a:p>
          <a:p>
            <a:pPr fontAlgn="base"/>
            <a:r>
              <a:rPr lang="en-US" dirty="0" smtClean="0"/>
              <a:t>Offers</a:t>
            </a:r>
            <a:endParaRPr lang="en-US" dirty="0"/>
          </a:p>
          <a:p>
            <a:pPr fontAlgn="base"/>
            <a:r>
              <a:rPr lang="en-US" dirty="0" smtClean="0"/>
              <a:t>Sharing </a:t>
            </a:r>
            <a:r>
              <a:rPr lang="en-US" dirty="0"/>
              <a:t>events on different websites</a:t>
            </a:r>
          </a:p>
          <a:p>
            <a:pPr fontAlgn="base"/>
            <a:r>
              <a:rPr lang="en-US" dirty="0" smtClean="0"/>
              <a:t>Regular &amp; </a:t>
            </a:r>
            <a:r>
              <a:rPr lang="en-US" dirty="0" err="1" smtClean="0"/>
              <a:t>enagaging</a:t>
            </a:r>
            <a:r>
              <a:rPr lang="en-US" dirty="0" smtClean="0"/>
              <a:t> </a:t>
            </a:r>
            <a:r>
              <a:rPr lang="en-US" dirty="0"/>
              <a:t>posting on page</a:t>
            </a:r>
          </a:p>
        </p:txBody>
      </p:sp>
    </p:spTree>
    <p:extLst>
      <p:ext uri="{BB962C8B-B14F-4D97-AF65-F5344CB8AC3E}">
        <p14:creationId xmlns:p14="http://schemas.microsoft.com/office/powerpoint/2010/main" val="2159428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Customer Journey</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710368" cy="4338247"/>
          </a:xfrm>
        </p:spPr>
        <p:txBody>
          <a:bodyPr>
            <a:normAutofit fontScale="92500" lnSpcReduction="10000"/>
          </a:bodyPr>
          <a:lstStyle/>
          <a:p>
            <a:pPr marL="0" indent="0">
              <a:buNone/>
            </a:pPr>
            <a:r>
              <a:rPr lang="en-US" dirty="0"/>
              <a:t>The customer journey </a:t>
            </a:r>
            <a:r>
              <a:rPr lang="en-US" dirty="0" smtClean="0"/>
              <a:t>(buyer's </a:t>
            </a:r>
            <a:r>
              <a:rPr lang="en-US" dirty="0"/>
              <a:t>journey) refers to the experiences that people have before deciding to purchase a product or service. It can be roughly divided into three stages:</a:t>
            </a:r>
          </a:p>
          <a:p>
            <a:r>
              <a:rPr lang="en-US" b="1" dirty="0"/>
              <a:t>Awareness: </a:t>
            </a:r>
            <a:r>
              <a:rPr lang="en-US" dirty="0"/>
              <a:t>When the customer first learns about a business or product.</a:t>
            </a:r>
          </a:p>
          <a:p>
            <a:r>
              <a:rPr lang="en-US" b="1" dirty="0"/>
              <a:t>Consideration:</a:t>
            </a:r>
            <a:r>
              <a:rPr lang="en-US" dirty="0"/>
              <a:t> When the customer becomes interested in a business or product.</a:t>
            </a:r>
          </a:p>
          <a:p>
            <a:r>
              <a:rPr lang="en-US" b="1" dirty="0"/>
              <a:t>Conversion:</a:t>
            </a:r>
            <a:r>
              <a:rPr lang="en-US" dirty="0"/>
              <a:t> When the customer decides to buy a product or service.</a:t>
            </a:r>
          </a:p>
          <a:p>
            <a:pPr marL="0" indent="0">
              <a:buNone/>
            </a:pPr>
            <a:r>
              <a:rPr lang="en-US" dirty="0"/>
              <a:t>Your marketing efforts are meant to help move your target audience along this journey. Marketers often refer to this process as a funnel. </a:t>
            </a:r>
            <a:endParaRPr lang="en-US" dirty="0" smtClean="0"/>
          </a:p>
          <a:p>
            <a:pPr marL="0" indent="0">
              <a:buNone/>
            </a:pPr>
            <a:r>
              <a:rPr lang="en-US" dirty="0" smtClean="0"/>
              <a:t>The </a:t>
            </a:r>
            <a:r>
              <a:rPr lang="en-US" dirty="0"/>
              <a:t>term "funnel" is used because the number of prospective customers gets smaller as they move from awareness to conversion</a:t>
            </a:r>
            <a:r>
              <a:rPr lang="en-US" dirty="0" smtClean="0"/>
              <a:t>.</a:t>
            </a:r>
          </a:p>
          <a:p>
            <a:pPr marL="0" indent="0">
              <a:buNone/>
            </a:pPr>
            <a:r>
              <a:rPr lang="en-US" dirty="0" smtClean="0">
                <a:hlinkClick r:id="rId5" action="ppaction://hlinkfile"/>
              </a:rPr>
              <a:t>Document</a:t>
            </a:r>
            <a:r>
              <a:rPr lang="en-US" dirty="0" smtClean="0"/>
              <a:t> &amp; </a:t>
            </a:r>
            <a:r>
              <a:rPr lang="en-US" dirty="0" smtClean="0">
                <a:hlinkClick r:id="rId6" action="ppaction://hlinkfile"/>
              </a:rPr>
              <a:t>Template</a:t>
            </a:r>
            <a:endParaRPr lang="en-US" dirty="0"/>
          </a:p>
        </p:txBody>
      </p:sp>
    </p:spTree>
    <p:extLst>
      <p:ext uri="{BB962C8B-B14F-4D97-AF65-F5344CB8AC3E}">
        <p14:creationId xmlns:p14="http://schemas.microsoft.com/office/powerpoint/2010/main" val="4227071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Setup Marketing Goal</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710368" cy="4338247"/>
          </a:xfrm>
        </p:spPr>
        <p:txBody>
          <a:bodyPr>
            <a:normAutofit/>
          </a:bodyPr>
          <a:lstStyle/>
          <a:p>
            <a:pPr marL="0" indent="0">
              <a:buNone/>
            </a:pPr>
            <a:r>
              <a:rPr lang="en-US" b="1" dirty="0"/>
              <a:t>Why is it important to set goals?</a:t>
            </a:r>
            <a:endParaRPr lang="en-US" dirty="0"/>
          </a:p>
          <a:p>
            <a:pPr marL="0" indent="0">
              <a:buNone/>
            </a:pPr>
            <a:r>
              <a:rPr lang="en-US" dirty="0"/>
              <a:t>Goals can help you stay focused on what you hope to accomplish with your marketing efforts. For instance, Adriano wants to get the word out about Little Lemon's new service, but has limited resources Specific goals will keep his team aligned and focused.</a:t>
            </a:r>
          </a:p>
          <a:p>
            <a:pPr marL="0" indent="0">
              <a:buNone/>
            </a:pPr>
            <a:r>
              <a:rPr lang="en-US" b="1" dirty="0"/>
              <a:t>What is a SMART goal?</a:t>
            </a:r>
            <a:endParaRPr lang="en-US" dirty="0"/>
          </a:p>
          <a:p>
            <a:pPr marL="0" indent="0">
              <a:buNone/>
            </a:pPr>
            <a:r>
              <a:rPr lang="en-US" dirty="0"/>
              <a:t>As you think about your own marketing goals, it helps to make them SMART. Let's take a closer look at each element of the SMART acronym</a:t>
            </a:r>
            <a:r>
              <a:rPr lang="en-US" dirty="0" smtClean="0"/>
              <a:t>.</a:t>
            </a:r>
          </a:p>
          <a:p>
            <a:pPr marL="0" indent="0">
              <a:buNone/>
            </a:pPr>
            <a:r>
              <a:rPr lang="en-US" dirty="0" smtClean="0"/>
              <a:t>S= Specific, M=Measureable, A=</a:t>
            </a:r>
            <a:r>
              <a:rPr lang="en-US" dirty="0" err="1" smtClean="0"/>
              <a:t>Achieveable</a:t>
            </a:r>
            <a:r>
              <a:rPr lang="en-US" dirty="0" smtClean="0"/>
              <a:t>, R=Relevant, T=</a:t>
            </a:r>
            <a:r>
              <a:rPr lang="en-US" dirty="0" err="1" smtClean="0"/>
              <a:t>Timebound</a:t>
            </a:r>
            <a:endParaRPr lang="en-US" dirty="0" smtClean="0"/>
          </a:p>
          <a:p>
            <a:pPr marL="0" indent="0">
              <a:buNone/>
            </a:pPr>
            <a:r>
              <a:rPr lang="en-US" dirty="0" smtClean="0">
                <a:solidFill>
                  <a:srgbClr val="FFFFFF"/>
                </a:solidFill>
                <a:hlinkClick r:id="rId5" action="ppaction://hlinkfile"/>
              </a:rPr>
              <a:t>Document</a:t>
            </a:r>
            <a:r>
              <a:rPr lang="en-US" dirty="0" smtClean="0">
                <a:solidFill>
                  <a:srgbClr val="FFFFFF"/>
                </a:solidFill>
              </a:rPr>
              <a:t> &amp; </a:t>
            </a:r>
            <a:r>
              <a:rPr lang="en-US" dirty="0" smtClean="0">
                <a:solidFill>
                  <a:srgbClr val="FFFFFF"/>
                </a:solidFill>
                <a:hlinkClick r:id="rId6" action="ppaction://hlinkfile"/>
              </a:rPr>
              <a:t>Template</a:t>
            </a:r>
            <a:endParaRPr lang="en-US" dirty="0">
              <a:solidFill>
                <a:srgbClr val="FFFFFF"/>
              </a:solidFill>
            </a:endParaRPr>
          </a:p>
        </p:txBody>
      </p:sp>
    </p:spTree>
    <p:extLst>
      <p:ext uri="{BB962C8B-B14F-4D97-AF65-F5344CB8AC3E}">
        <p14:creationId xmlns:p14="http://schemas.microsoft.com/office/powerpoint/2010/main" val="41863612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Facebook Marketing – Inbound Way</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1" y="2349936"/>
            <a:ext cx="10031875" cy="4312122"/>
          </a:xfrm>
        </p:spPr>
        <p:txBody>
          <a:bodyPr>
            <a:normAutofit fontScale="92500"/>
          </a:bodyPr>
          <a:lstStyle/>
          <a:p>
            <a:pPr fontAlgn="base"/>
            <a:r>
              <a:rPr lang="en-US" b="1" dirty="0" smtClean="0"/>
              <a:t>An </a:t>
            </a:r>
            <a:r>
              <a:rPr lang="en-US" b="1" dirty="0"/>
              <a:t>inbound </a:t>
            </a:r>
            <a:r>
              <a:rPr lang="en-US" b="1" dirty="0" smtClean="0"/>
              <a:t>strategy </a:t>
            </a:r>
            <a:r>
              <a:rPr lang="en-US" dirty="0" smtClean="0"/>
              <a:t>is </a:t>
            </a:r>
            <a:r>
              <a:rPr lang="en-US" dirty="0"/>
              <a:t>about being helpful and relatable to your audience. It involves understanding the goals of your customer and partnering with them to overcome challenges. One of the best ways to do this is to be available where they already spend their time — that means you need to be present on Facebook.</a:t>
            </a:r>
          </a:p>
          <a:p>
            <a:pPr fontAlgn="base"/>
            <a:r>
              <a:rPr lang="en-US" dirty="0"/>
              <a:t>Facebook’s tools cater to the business that wants to form an </a:t>
            </a:r>
            <a:r>
              <a:rPr lang="en-US" i="1" dirty="0"/>
              <a:t>authentic</a:t>
            </a:r>
            <a:r>
              <a:rPr lang="en-US" dirty="0"/>
              <a:t> relationship with their audience. It allows </a:t>
            </a:r>
            <a:r>
              <a:rPr lang="en-US" b="1" dirty="0"/>
              <a:t>marketers to create and distribute quality content</a:t>
            </a:r>
            <a:r>
              <a:rPr lang="en-US" dirty="0"/>
              <a:t> that’s helpful for users. And it allows sales and customer services reps to connect with consumers interested in a brand.</a:t>
            </a:r>
          </a:p>
          <a:p>
            <a:pPr fontAlgn="base"/>
            <a:r>
              <a:rPr lang="en-US" b="1" dirty="0"/>
              <a:t>It’s not about being </a:t>
            </a:r>
            <a:r>
              <a:rPr lang="en-US" b="1" dirty="0" err="1"/>
              <a:t>spammy</a:t>
            </a:r>
            <a:r>
              <a:rPr lang="en-US" b="1" dirty="0"/>
              <a:t>, annoying, or deceiving.</a:t>
            </a:r>
            <a:endParaRPr lang="en-US" dirty="0"/>
          </a:p>
          <a:p>
            <a:pPr fontAlgn="base"/>
            <a:r>
              <a:rPr lang="en-US" dirty="0"/>
              <a:t>If you’re building a Facebook Page just to check one more thing off the branding to-do list, think again. True Facebook marketing requires a consistent, long-term commitment. But we promise, the awareness and demand will be worth it</a:t>
            </a:r>
            <a:r>
              <a:rPr lang="en-US" dirty="0" smtClean="0"/>
              <a:t>.</a:t>
            </a:r>
            <a:endParaRPr lang="en-US" dirty="0"/>
          </a:p>
        </p:txBody>
      </p:sp>
    </p:spTree>
    <p:extLst>
      <p:ext uri="{BB962C8B-B14F-4D97-AF65-F5344CB8AC3E}">
        <p14:creationId xmlns:p14="http://schemas.microsoft.com/office/powerpoint/2010/main" val="1815109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Facebook Marketing – </a:t>
            </a:r>
            <a:r>
              <a:rPr lang="en-US" dirty="0" err="1" smtClean="0"/>
              <a:t>Oubound</a:t>
            </a:r>
            <a:r>
              <a:rPr lang="en-US" dirty="0" smtClean="0"/>
              <a:t> Way</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1" y="2349936"/>
            <a:ext cx="10031875" cy="4312122"/>
          </a:xfrm>
        </p:spPr>
        <p:txBody>
          <a:bodyPr>
            <a:normAutofit/>
          </a:bodyPr>
          <a:lstStyle/>
          <a:p>
            <a:pPr fontAlgn="base"/>
            <a:r>
              <a:rPr lang="en-US" b="1" dirty="0" smtClean="0"/>
              <a:t>An outbound strategy </a:t>
            </a:r>
            <a:r>
              <a:rPr lang="en-US" dirty="0" smtClean="0"/>
              <a:t>is </a:t>
            </a:r>
            <a:r>
              <a:rPr lang="en-US" dirty="0"/>
              <a:t>about </a:t>
            </a:r>
            <a:r>
              <a:rPr lang="en-US" dirty="0" smtClean="0"/>
              <a:t>running ads on Facebook, this will give the instant reach to your prospects.</a:t>
            </a:r>
          </a:p>
          <a:p>
            <a:pPr fontAlgn="base"/>
            <a:r>
              <a:rPr lang="en-US" dirty="0" smtClean="0"/>
              <a:t>Outbound is costly but gives you access to your target market.</a:t>
            </a:r>
            <a:endParaRPr lang="en-US" dirty="0"/>
          </a:p>
          <a:p>
            <a:pPr marL="0" indent="0" fontAlgn="base">
              <a:buNone/>
            </a:pPr>
            <a:endParaRPr lang="en-US" dirty="0"/>
          </a:p>
          <a:p>
            <a:pPr marL="0" indent="0" fontAlgn="base">
              <a:buNone/>
            </a:pPr>
            <a:r>
              <a:rPr lang="en-US" dirty="0" smtClean="0"/>
              <a:t>Next slide gives you an overview that with how many objectives you can run your campaigns:</a:t>
            </a:r>
          </a:p>
        </p:txBody>
      </p:sp>
    </p:spTree>
    <p:extLst>
      <p:ext uri="{BB962C8B-B14F-4D97-AF65-F5344CB8AC3E}">
        <p14:creationId xmlns:p14="http://schemas.microsoft.com/office/powerpoint/2010/main" val="3914454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Clipboard icon">
            <a:extLst>
              <a:ext uri="{FF2B5EF4-FFF2-40B4-BE49-F238E27FC236}">
                <a16:creationId xmlns:a16="http://schemas.microsoft.com/office/drawing/2014/main" id="{6919C957-53BE-4D79-9BA1-A263BA61F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24269" y="797815"/>
            <a:ext cx="952500" cy="952500"/>
          </a:xfrm>
          <a:prstGeom prst="rect">
            <a:avLst/>
          </a:prstGeom>
        </p:spPr>
      </p:pic>
      <p:sp>
        <p:nvSpPr>
          <p:cNvPr id="88" name="Title 87">
            <a:extLst>
              <a:ext uri="{FF2B5EF4-FFF2-40B4-BE49-F238E27FC236}">
                <a16:creationId xmlns:a16="http://schemas.microsoft.com/office/drawing/2014/main" id="{41B70991-B117-418C-8432-39BA57751DD0}"/>
              </a:ext>
            </a:extLst>
          </p:cNvPr>
          <p:cNvSpPr>
            <a:spLocks noGrp="1"/>
          </p:cNvSpPr>
          <p:nvPr>
            <p:ph type="title"/>
          </p:nvPr>
        </p:nvSpPr>
        <p:spPr/>
        <p:txBody>
          <a:bodyPr/>
          <a:lstStyle/>
          <a:p>
            <a:r>
              <a:rPr lang="en-US" b="0" dirty="0" smtClean="0"/>
              <a:t>Awareness</a:t>
            </a:r>
            <a:endParaRPr lang="en-US" b="0" dirty="0"/>
          </a:p>
        </p:txBody>
      </p:sp>
      <p:sp>
        <p:nvSpPr>
          <p:cNvPr id="26" name="Text Placeholder 25">
            <a:extLst>
              <a:ext uri="{FF2B5EF4-FFF2-40B4-BE49-F238E27FC236}">
                <a16:creationId xmlns:a16="http://schemas.microsoft.com/office/drawing/2014/main" id="{7202BD88-8A83-49DA-A828-7C40491D29F7}"/>
              </a:ext>
            </a:extLst>
          </p:cNvPr>
          <p:cNvSpPr>
            <a:spLocks noGrp="1"/>
          </p:cNvSpPr>
          <p:nvPr>
            <p:ph type="body" sz="quarter" idx="20"/>
          </p:nvPr>
        </p:nvSpPr>
        <p:spPr/>
        <p:txBody>
          <a:bodyPr/>
          <a:lstStyle/>
          <a:p>
            <a:pPr marL="0" indent="0">
              <a:buNone/>
            </a:pPr>
            <a:r>
              <a:rPr lang="en-US" dirty="0" smtClean="0"/>
              <a:t>Brand Awareness</a:t>
            </a:r>
          </a:p>
          <a:p>
            <a:pPr marL="0" indent="0">
              <a:buNone/>
            </a:pPr>
            <a:r>
              <a:rPr lang="en-US" dirty="0" smtClean="0"/>
              <a:t>Reach</a:t>
            </a:r>
            <a:endParaRPr lang="en-US" dirty="0"/>
          </a:p>
        </p:txBody>
      </p:sp>
      <p:sp>
        <p:nvSpPr>
          <p:cNvPr id="89" name="Text Placeholder 88">
            <a:extLst>
              <a:ext uri="{FF2B5EF4-FFF2-40B4-BE49-F238E27FC236}">
                <a16:creationId xmlns:a16="http://schemas.microsoft.com/office/drawing/2014/main" id="{41FDF737-A7CF-43BF-B9FC-22E9635B785B}"/>
              </a:ext>
            </a:extLst>
          </p:cNvPr>
          <p:cNvSpPr>
            <a:spLocks noGrp="1"/>
          </p:cNvSpPr>
          <p:nvPr>
            <p:ph type="body" sz="quarter" idx="18"/>
          </p:nvPr>
        </p:nvSpPr>
        <p:spPr/>
        <p:txBody>
          <a:bodyPr/>
          <a:lstStyle/>
          <a:p>
            <a:r>
              <a:rPr lang="en-US" dirty="0" smtClean="0"/>
              <a:t>Consideration</a:t>
            </a:r>
            <a:endParaRPr lang="en-US" dirty="0"/>
          </a:p>
        </p:txBody>
      </p:sp>
      <p:sp>
        <p:nvSpPr>
          <p:cNvPr id="33" name="Text Placeholder 32">
            <a:extLst>
              <a:ext uri="{FF2B5EF4-FFF2-40B4-BE49-F238E27FC236}">
                <a16:creationId xmlns:a16="http://schemas.microsoft.com/office/drawing/2014/main" id="{2262342E-3D19-495D-AA4E-DB249EBB6351}"/>
              </a:ext>
            </a:extLst>
          </p:cNvPr>
          <p:cNvSpPr>
            <a:spLocks noGrp="1"/>
          </p:cNvSpPr>
          <p:nvPr>
            <p:ph type="body" sz="quarter" idx="21"/>
          </p:nvPr>
        </p:nvSpPr>
        <p:spPr/>
        <p:txBody>
          <a:bodyPr/>
          <a:lstStyle/>
          <a:p>
            <a:pPr marL="0" indent="0">
              <a:buNone/>
            </a:pPr>
            <a:r>
              <a:rPr lang="en-US" dirty="0" smtClean="0"/>
              <a:t>Traffic</a:t>
            </a:r>
          </a:p>
          <a:p>
            <a:pPr marL="0" indent="0">
              <a:buNone/>
            </a:pPr>
            <a:r>
              <a:rPr lang="en-US" dirty="0" smtClean="0"/>
              <a:t>Engagement</a:t>
            </a:r>
          </a:p>
          <a:p>
            <a:pPr marL="0" indent="0">
              <a:buNone/>
            </a:pPr>
            <a:r>
              <a:rPr lang="en-US" dirty="0" smtClean="0"/>
              <a:t>App Install</a:t>
            </a:r>
          </a:p>
          <a:p>
            <a:pPr marL="0" indent="0">
              <a:buNone/>
            </a:pPr>
            <a:r>
              <a:rPr lang="en-US" dirty="0" smtClean="0"/>
              <a:t>Video Views</a:t>
            </a:r>
          </a:p>
          <a:p>
            <a:pPr marL="0" indent="0">
              <a:buNone/>
            </a:pPr>
            <a:r>
              <a:rPr lang="en-US" dirty="0" smtClean="0"/>
              <a:t>Lead Generation</a:t>
            </a:r>
          </a:p>
          <a:p>
            <a:pPr marL="0" indent="0">
              <a:buNone/>
            </a:pPr>
            <a:r>
              <a:rPr lang="en-US" dirty="0" smtClean="0"/>
              <a:t>Messages</a:t>
            </a:r>
          </a:p>
        </p:txBody>
      </p:sp>
      <p:sp>
        <p:nvSpPr>
          <p:cNvPr id="90" name="Text Placeholder 89">
            <a:extLst>
              <a:ext uri="{FF2B5EF4-FFF2-40B4-BE49-F238E27FC236}">
                <a16:creationId xmlns:a16="http://schemas.microsoft.com/office/drawing/2014/main" id="{426A8A65-AFFE-4A62-858E-16FA37C4410F}"/>
              </a:ext>
            </a:extLst>
          </p:cNvPr>
          <p:cNvSpPr>
            <a:spLocks noGrp="1"/>
          </p:cNvSpPr>
          <p:nvPr>
            <p:ph type="body" sz="quarter" idx="19"/>
          </p:nvPr>
        </p:nvSpPr>
        <p:spPr/>
        <p:txBody>
          <a:bodyPr/>
          <a:lstStyle/>
          <a:p>
            <a:r>
              <a:rPr lang="en-US" dirty="0" smtClean="0"/>
              <a:t>Conversion</a:t>
            </a:r>
            <a:endParaRPr lang="en-US" dirty="0"/>
          </a:p>
        </p:txBody>
      </p:sp>
      <p:sp>
        <p:nvSpPr>
          <p:cNvPr id="34" name="Text Placeholder 33">
            <a:extLst>
              <a:ext uri="{FF2B5EF4-FFF2-40B4-BE49-F238E27FC236}">
                <a16:creationId xmlns:a16="http://schemas.microsoft.com/office/drawing/2014/main" id="{64097651-42EF-4D7F-B8A0-A7E7F7312B73}"/>
              </a:ext>
            </a:extLst>
          </p:cNvPr>
          <p:cNvSpPr>
            <a:spLocks noGrp="1"/>
          </p:cNvSpPr>
          <p:nvPr>
            <p:ph type="body" sz="quarter" idx="22"/>
          </p:nvPr>
        </p:nvSpPr>
        <p:spPr>
          <a:xfrm>
            <a:off x="8868897" y="2103211"/>
            <a:ext cx="3060802" cy="3713162"/>
          </a:xfrm>
        </p:spPr>
        <p:txBody>
          <a:bodyPr/>
          <a:lstStyle/>
          <a:p>
            <a:pPr marL="0" indent="0">
              <a:buNone/>
            </a:pPr>
            <a:r>
              <a:rPr lang="en-US" dirty="0" smtClean="0"/>
              <a:t>Conversions</a:t>
            </a:r>
          </a:p>
          <a:p>
            <a:pPr marL="0" indent="0">
              <a:buNone/>
            </a:pPr>
            <a:r>
              <a:rPr lang="en-US" dirty="0" smtClean="0"/>
              <a:t>Catalog Sales</a:t>
            </a:r>
          </a:p>
          <a:p>
            <a:pPr marL="0" indent="0">
              <a:buNone/>
            </a:pPr>
            <a:r>
              <a:rPr lang="en-US" dirty="0" smtClean="0"/>
              <a:t>Store Traffic</a:t>
            </a:r>
            <a:endParaRPr lang="en-US" dirty="0"/>
          </a:p>
        </p:txBody>
      </p:sp>
    </p:spTree>
    <p:extLst>
      <p:ext uri="{BB962C8B-B14F-4D97-AF65-F5344CB8AC3E}">
        <p14:creationId xmlns:p14="http://schemas.microsoft.com/office/powerpoint/2010/main" val="1229206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smtClean="0"/>
              <a:t>Jazak’Allah</a:t>
            </a:r>
            <a:endParaRPr lang="en-US"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1209502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smtClean="0"/>
              <a:t>What is Facebook Marketing?</a:t>
            </a:r>
            <a:endParaRPr lang="en-US"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003486" y="2947289"/>
            <a:ext cx="936000" cy="936000"/>
          </a:xfrm>
          <a:prstGeom prst="rect">
            <a:avLst/>
          </a:prstGeom>
        </p:spPr>
      </p:pic>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p:txBody>
          <a:bodyPr>
            <a:normAutofit/>
          </a:bodyPr>
          <a:lstStyle/>
          <a:p>
            <a:r>
              <a:rPr lang="en-US" dirty="0"/>
              <a:t>Facebook has </a:t>
            </a:r>
            <a:r>
              <a:rPr lang="en-US" b="1" dirty="0"/>
              <a:t>1.56 billion daily active users </a:t>
            </a:r>
            <a:r>
              <a:rPr lang="en-US" dirty="0"/>
              <a:t>. Let’s put that in perspective. That’s nearly 5X the population of the United States, 20% of the world population … and</a:t>
            </a:r>
            <a:r>
              <a:rPr lang="en-US" b="1" dirty="0"/>
              <a:t> still climbing</a:t>
            </a:r>
            <a:r>
              <a:rPr lang="en-US" dirty="0"/>
              <a:t>.</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45843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Meet the Instructor – Qasim Nadeem</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828801" y="2292946"/>
            <a:ext cx="9339942" cy="3584875"/>
          </a:xfrm>
        </p:spPr>
        <p:txBody>
          <a:bodyPr>
            <a:normAutofit fontScale="92500" lnSpcReduction="20000"/>
          </a:bodyPr>
          <a:lstStyle/>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Microsoft Certified Professional </a:t>
            </a:r>
            <a:r>
              <a:rPr lang="en-US" dirty="0" smtClean="0">
                <a:latin typeface="Segoe UI Light" panose="020B0502040204020203" pitchFamily="34" charset="0"/>
                <a:cs typeface="Segoe UI Light" panose="020B0502040204020203" pitchFamily="34" charset="0"/>
              </a:rPr>
              <a:t>in </a:t>
            </a:r>
            <a:r>
              <a:rPr lang="en-US" dirty="0">
                <a:latin typeface="Segoe UI Light" panose="020B0502040204020203" pitchFamily="34" charset="0"/>
                <a:cs typeface="Segoe UI Light" panose="020B0502040204020203" pitchFamily="34" charset="0"/>
              </a:rPr>
              <a:t>Web and Cloud Technologies</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Started Professional Life in </a:t>
            </a:r>
            <a:r>
              <a:rPr lang="en-US" b="1" dirty="0">
                <a:latin typeface="Segoe UI Light" panose="020B0502040204020203" pitchFamily="34" charset="0"/>
                <a:cs typeface="Segoe UI Light" panose="020B0502040204020203" pitchFamily="34" charset="0"/>
              </a:rPr>
              <a:t>1989-90</a:t>
            </a:r>
            <a:r>
              <a:rPr lang="en-US" dirty="0">
                <a:latin typeface="Segoe UI Light" panose="020B0502040204020203" pitchFamily="34" charset="0"/>
                <a:cs typeface="Segoe UI Light" panose="020B0502040204020203" pitchFamily="34" charset="0"/>
              </a:rPr>
              <a:t> and spent 7 years in Low Level Software Engineering</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 Decade in Networks i.e. MCSE CCNA CCNP</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Last Decade in Web &amp; Software Engineering  i.e. HTML5, PHP, Java, Android, </a:t>
            </a:r>
            <a:r>
              <a:rPr lang="en-US" dirty="0" err="1">
                <a:latin typeface="Segoe UI Light" panose="020B0502040204020203" pitchFamily="34" charset="0"/>
                <a:cs typeface="Segoe UI Light" panose="020B0502040204020203" pitchFamily="34" charset="0"/>
              </a:rPr>
              <a:t>ASP.Net</a:t>
            </a:r>
            <a:r>
              <a:rPr lang="en-US" dirty="0">
                <a:latin typeface="Segoe UI Light" panose="020B0502040204020203" pitchFamily="34" charset="0"/>
                <a:cs typeface="Segoe UI Light" panose="020B0502040204020203" pitchFamily="34" charset="0"/>
              </a:rPr>
              <a:t>, C#, SQL Server, SharePoint, MongoDB </a:t>
            </a:r>
            <a:r>
              <a:rPr lang="en-US" dirty="0" err="1">
                <a:latin typeface="Segoe UI Light" panose="020B0502040204020203" pitchFamily="34" charset="0"/>
                <a:cs typeface="Segoe UI Light" panose="020B0502040204020203" pitchFamily="34" charset="0"/>
              </a:rPr>
              <a:t>ExpressJS</a:t>
            </a:r>
            <a:r>
              <a:rPr lang="en-US" dirty="0">
                <a:latin typeface="Segoe UI Light" panose="020B0502040204020203" pitchFamily="34" charset="0"/>
                <a:cs typeface="Segoe UI Light" panose="020B0502040204020203" pitchFamily="34" charset="0"/>
              </a:rPr>
              <a:t> Angular Node.js known as Mean Stack </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Running a Software House that delivers various products i.e. Ecommerce Portals, Job Portals, LMS, Corporate Websites etc.</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Consultant to Ecommerce &amp; Web Industry</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Working in capacity of Principal Technologist &amp; eCommerce Expert</a:t>
            </a:r>
          </a:p>
          <a:p>
            <a:pPr marL="0" indent="0">
              <a:buNone/>
            </a:pPr>
            <a:endParaRPr lang="en-US" dirty="0"/>
          </a:p>
          <a:p>
            <a:endParaRPr lang="en-US" dirty="0"/>
          </a:p>
        </p:txBody>
      </p:sp>
      <p:pic>
        <p:nvPicPr>
          <p:cNvPr id="5" name="Picture 4">
            <a:extLst>
              <a:ext uri="{FF2B5EF4-FFF2-40B4-BE49-F238E27FC236}">
                <a16:creationId xmlns:a16="http://schemas.microsoft.com/office/drawing/2014/main" id="{66F57FBF-A651-4DD7-B7F7-9708C4306E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959" y="4779792"/>
            <a:ext cx="990745" cy="990745"/>
          </a:xfrm>
          <a:prstGeom prst="rect">
            <a:avLst/>
          </a:prstGeom>
        </p:spPr>
      </p:pic>
      <p:pic>
        <p:nvPicPr>
          <p:cNvPr id="7" name="Picture 6">
            <a:extLst>
              <a:ext uri="{FF2B5EF4-FFF2-40B4-BE49-F238E27FC236}">
                <a16:creationId xmlns:a16="http://schemas.microsoft.com/office/drawing/2014/main" id="{7E21B169-0CF2-4D88-9A05-89B1E97887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913" y="3590012"/>
            <a:ext cx="990745" cy="990745"/>
          </a:xfrm>
          <a:prstGeom prst="rect">
            <a:avLst/>
          </a:prstGeom>
        </p:spPr>
      </p:pic>
      <p:sp>
        <p:nvSpPr>
          <p:cNvPr id="8" name="object 3"/>
          <p:cNvSpPr/>
          <p:nvPr/>
        </p:nvSpPr>
        <p:spPr>
          <a:xfrm>
            <a:off x="6897189" y="5736270"/>
            <a:ext cx="2246811" cy="978422"/>
          </a:xfrm>
          <a:prstGeom prst="rect">
            <a:avLst/>
          </a:prstGeom>
          <a:blipFill>
            <a:blip r:embed="rId7" cstate="print"/>
            <a:stretch>
              <a:fillRect/>
            </a:stretch>
          </a:blipFill>
        </p:spPr>
        <p:txBody>
          <a:bodyPr wrap="square" lIns="0" tIns="0" rIns="0" bIns="0" rtlCol="0"/>
          <a:lstStyle/>
          <a:p>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44000" y="5736270"/>
            <a:ext cx="2607507" cy="717065"/>
          </a:xfrm>
          <a:prstGeom prst="rect">
            <a:avLst/>
          </a:prstGeom>
        </p:spPr>
      </p:pic>
      <p:pic>
        <p:nvPicPr>
          <p:cNvPr id="10" name="Picture 9"/>
          <p:cNvPicPr>
            <a:picLocks noChangeAspect="1"/>
          </p:cNvPicPr>
          <p:nvPr/>
        </p:nvPicPr>
        <p:blipFill>
          <a:blip r:embed="rId9"/>
          <a:stretch>
            <a:fillRect/>
          </a:stretch>
        </p:blipFill>
        <p:spPr>
          <a:xfrm>
            <a:off x="9144000" y="6436780"/>
            <a:ext cx="2607507" cy="277912"/>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4769" y="2249536"/>
            <a:ext cx="1011889" cy="1146807"/>
          </a:xfrm>
          <a:prstGeom prst="rect">
            <a:avLst/>
          </a:prstGeom>
        </p:spPr>
      </p:pic>
    </p:spTree>
    <p:extLst>
      <p:ext uri="{BB962C8B-B14F-4D97-AF65-F5344CB8AC3E}">
        <p14:creationId xmlns:p14="http://schemas.microsoft.com/office/powerpoint/2010/main" val="4205207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smtClean="0"/>
              <a:t>Course Content</a:t>
            </a:r>
            <a:endParaRPr lang="en-US"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3035266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The Facebook Marketing Contents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rmAutofit/>
          </a:bodyPr>
          <a:lstStyle/>
          <a:p>
            <a:pPr marL="0" indent="0">
              <a:buNone/>
            </a:pPr>
            <a:r>
              <a:rPr lang="en-US" dirty="0"/>
              <a:t>Facebook &amp; </a:t>
            </a:r>
            <a:r>
              <a:rPr lang="en-US" dirty="0" smtClean="0"/>
              <a:t>Its Benefits</a:t>
            </a:r>
          </a:p>
          <a:p>
            <a:pPr marL="0" indent="0">
              <a:buNone/>
            </a:pPr>
            <a:r>
              <a:rPr lang="en-US" dirty="0" smtClean="0"/>
              <a:t>How to setup a </a:t>
            </a:r>
            <a:r>
              <a:rPr lang="en-US" dirty="0" err="1" smtClean="0"/>
              <a:t>facebook</a:t>
            </a:r>
            <a:r>
              <a:rPr lang="en-US" dirty="0" smtClean="0"/>
              <a:t> business page</a:t>
            </a:r>
          </a:p>
          <a:p>
            <a:pPr marL="0" indent="0">
              <a:buNone/>
            </a:pPr>
            <a:r>
              <a:rPr lang="en-US" dirty="0" smtClean="0"/>
              <a:t>Types of </a:t>
            </a:r>
            <a:r>
              <a:rPr lang="en-US" dirty="0"/>
              <a:t>F</a:t>
            </a:r>
            <a:r>
              <a:rPr lang="en-US" dirty="0" smtClean="0"/>
              <a:t>acebook posts</a:t>
            </a:r>
          </a:p>
          <a:p>
            <a:pPr marL="0" indent="0">
              <a:buNone/>
            </a:pPr>
            <a:r>
              <a:rPr lang="en-US" dirty="0"/>
              <a:t>How to get Facebook Page Likes &amp; </a:t>
            </a:r>
            <a:r>
              <a:rPr lang="en-US" dirty="0" smtClean="0"/>
              <a:t>Traffic</a:t>
            </a:r>
          </a:p>
          <a:p>
            <a:pPr marL="0" indent="0">
              <a:buNone/>
            </a:pPr>
            <a:r>
              <a:rPr lang="en-US" dirty="0" smtClean="0"/>
              <a:t>Facebook Marketing Inbound &amp; Outbound way</a:t>
            </a:r>
          </a:p>
          <a:p>
            <a:pPr marL="0" indent="0">
              <a:buNone/>
            </a:pPr>
            <a:r>
              <a:rPr lang="en-US" dirty="0" smtClean="0"/>
              <a:t>Types of ads over </a:t>
            </a:r>
            <a:r>
              <a:rPr lang="en-US" dirty="0"/>
              <a:t>F</a:t>
            </a:r>
            <a:r>
              <a:rPr lang="en-US" dirty="0" smtClean="0"/>
              <a:t>acebook</a:t>
            </a:r>
          </a:p>
        </p:txBody>
      </p:sp>
    </p:spTree>
    <p:extLst>
      <p:ext uri="{BB962C8B-B14F-4D97-AF65-F5344CB8AC3E}">
        <p14:creationId xmlns:p14="http://schemas.microsoft.com/office/powerpoint/2010/main" val="3056038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smtClean="0"/>
              <a:t>Let’s Start with Facebook Marketing</a:t>
            </a:r>
            <a:endParaRPr lang="en-US"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1387425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Facebook &amp; Its Benefits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233749"/>
            <a:ext cx="9710368" cy="4454433"/>
          </a:xfrm>
        </p:spPr>
        <p:txBody>
          <a:bodyPr>
            <a:normAutofit fontScale="92500"/>
          </a:bodyPr>
          <a:lstStyle/>
          <a:p>
            <a:pPr marL="0" indent="0">
              <a:buNone/>
            </a:pPr>
            <a:r>
              <a:rPr lang="en-US" dirty="0"/>
              <a:t>Facebook has </a:t>
            </a:r>
            <a:r>
              <a:rPr lang="en-US" b="1" dirty="0"/>
              <a:t>1.56 billion daily active users </a:t>
            </a:r>
            <a:r>
              <a:rPr lang="en-US" dirty="0"/>
              <a:t>. </a:t>
            </a:r>
            <a:r>
              <a:rPr lang="en-US" dirty="0" smtClean="0"/>
              <a:t>It is </a:t>
            </a:r>
            <a:r>
              <a:rPr lang="en-US" dirty="0"/>
              <a:t>nearly 5X the population of the United States, 20% of the world population … and</a:t>
            </a:r>
            <a:r>
              <a:rPr lang="en-US" b="1" dirty="0"/>
              <a:t> still climbing</a:t>
            </a:r>
            <a:r>
              <a:rPr lang="en-US" dirty="0"/>
              <a:t>.</a:t>
            </a:r>
            <a:endParaRPr lang="en-US" sz="2800" dirty="0">
              <a:latin typeface="Segoe UI Light" panose="020B0502040204020203" pitchFamily="34" charset="0"/>
              <a:cs typeface="Segoe UI Light" panose="020B0502040204020203" pitchFamily="34" charset="0"/>
            </a:endParaRPr>
          </a:p>
          <a:p>
            <a:pPr marL="0" indent="0">
              <a:buNone/>
            </a:pPr>
            <a:endParaRPr lang="en-US" sz="100" dirty="0" smtClean="0"/>
          </a:p>
          <a:p>
            <a:r>
              <a:rPr lang="en-US" dirty="0" smtClean="0"/>
              <a:t>Facebook is free. </a:t>
            </a:r>
            <a:r>
              <a:rPr lang="en-US" dirty="0" smtClean="0"/>
              <a:t>[When something is free you are the product]</a:t>
            </a:r>
            <a:endParaRPr lang="en-US" dirty="0" smtClean="0"/>
          </a:p>
          <a:p>
            <a:r>
              <a:rPr lang="en-US" dirty="0" smtClean="0"/>
              <a:t>Facebook </a:t>
            </a:r>
            <a:r>
              <a:rPr lang="en-US" dirty="0" smtClean="0"/>
              <a:t>has a vast reach.</a:t>
            </a:r>
            <a:endParaRPr lang="en-US" dirty="0"/>
          </a:p>
          <a:p>
            <a:r>
              <a:rPr lang="en-US" dirty="0" smtClean="0"/>
              <a:t>Businesses can share their </a:t>
            </a:r>
            <a:r>
              <a:rPr lang="en-US" dirty="0"/>
              <a:t>information </a:t>
            </a:r>
            <a:r>
              <a:rPr lang="en-US" dirty="0" smtClean="0"/>
              <a:t>i.e. products, events, pictures, </a:t>
            </a:r>
            <a:r>
              <a:rPr lang="en-US" dirty="0"/>
              <a:t>videos </a:t>
            </a:r>
            <a:r>
              <a:rPr lang="en-US" dirty="0" smtClean="0"/>
              <a:t>etc.</a:t>
            </a:r>
            <a:endParaRPr lang="en-US" dirty="0"/>
          </a:p>
          <a:p>
            <a:r>
              <a:rPr lang="en-US" dirty="0" smtClean="0"/>
              <a:t>You can talk </a:t>
            </a:r>
            <a:r>
              <a:rPr lang="en-US" dirty="0"/>
              <a:t>to </a:t>
            </a:r>
            <a:r>
              <a:rPr lang="en-US" dirty="0" smtClean="0"/>
              <a:t>your existing </a:t>
            </a:r>
            <a:r>
              <a:rPr lang="en-US" dirty="0"/>
              <a:t>and potential customers</a:t>
            </a:r>
            <a:r>
              <a:rPr lang="en-US" dirty="0" smtClean="0"/>
              <a:t>.</a:t>
            </a:r>
            <a:endParaRPr lang="en-US" dirty="0"/>
          </a:p>
          <a:p>
            <a:r>
              <a:rPr lang="en-US" dirty="0" smtClean="0"/>
              <a:t>Raise </a:t>
            </a:r>
            <a:r>
              <a:rPr lang="en-US" dirty="0"/>
              <a:t>brand awareness and promote positive word-of-mouth</a:t>
            </a:r>
            <a:r>
              <a:rPr lang="en-US" dirty="0" smtClean="0"/>
              <a:t>.</a:t>
            </a:r>
            <a:endParaRPr lang="en-US" dirty="0"/>
          </a:p>
          <a:p>
            <a:r>
              <a:rPr lang="en-US" dirty="0"/>
              <a:t>Facebook can steer traffic to your website</a:t>
            </a:r>
            <a:r>
              <a:rPr lang="en-US" dirty="0" smtClean="0"/>
              <a:t>.</a:t>
            </a:r>
          </a:p>
          <a:p>
            <a:r>
              <a:rPr lang="en-US" dirty="0"/>
              <a:t>Facebook is a low-</a:t>
            </a:r>
            <a:r>
              <a:rPr lang="en-US" b="1" dirty="0"/>
              <a:t>cost</a:t>
            </a:r>
            <a:r>
              <a:rPr lang="en-US" dirty="0"/>
              <a:t> marketing </a:t>
            </a:r>
            <a:r>
              <a:rPr lang="en-US" b="1" dirty="0"/>
              <a:t>strategy</a:t>
            </a:r>
            <a:r>
              <a:rPr lang="en-US" dirty="0"/>
              <a:t>.</a:t>
            </a:r>
          </a:p>
          <a:p>
            <a:r>
              <a:rPr lang="en-US" dirty="0" smtClean="0"/>
              <a:t>Targeted </a:t>
            </a:r>
            <a:r>
              <a:rPr lang="en-US" dirty="0"/>
              <a:t>advertising</a:t>
            </a:r>
            <a:r>
              <a:rPr lang="en-US" dirty="0" smtClean="0"/>
              <a:t>.</a:t>
            </a:r>
            <a:endParaRPr lang="en-US" dirty="0"/>
          </a:p>
        </p:txBody>
      </p:sp>
    </p:spTree>
    <p:extLst>
      <p:ext uri="{BB962C8B-B14F-4D97-AF65-F5344CB8AC3E}">
        <p14:creationId xmlns:p14="http://schemas.microsoft.com/office/powerpoint/2010/main" val="2262997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Process Graphic">
            <a:extLst>
              <a:ext uri="{FF2B5EF4-FFF2-40B4-BE49-F238E27FC236}">
                <a16:creationId xmlns:a16="http://schemas.microsoft.com/office/drawing/2014/main" id="{F9ADA81D-4CDA-4EE1-9CD8-D4A3F8136A10}"/>
              </a:ext>
            </a:extLst>
          </p:cNvPr>
          <p:cNvGrpSpPr/>
          <p:nvPr/>
        </p:nvGrpSpPr>
        <p:grpSpPr>
          <a:xfrm>
            <a:off x="418011" y="407134"/>
            <a:ext cx="11581747" cy="4102211"/>
            <a:chOff x="267285" y="557856"/>
            <a:chExt cx="11581747" cy="4102211"/>
          </a:xfrm>
        </p:grpSpPr>
        <p:grpSp>
          <p:nvGrpSpPr>
            <p:cNvPr id="66" name="Group 38">
              <a:extLst>
                <a:ext uri="{FF2B5EF4-FFF2-40B4-BE49-F238E27FC236}">
                  <a16:creationId xmlns:a16="http://schemas.microsoft.com/office/drawing/2014/main" id="{7C34D6D9-0983-416B-977A-8FED815B2CDA}"/>
                </a:ext>
              </a:extLst>
            </p:cNvPr>
            <p:cNvGrpSpPr>
              <a:grpSpLocks/>
            </p:cNvGrpSpPr>
            <p:nvPr/>
          </p:nvGrpSpPr>
          <p:grpSpPr bwMode="auto">
            <a:xfrm>
              <a:off x="4062519" y="1043382"/>
              <a:ext cx="972000" cy="276225"/>
              <a:chOff x="1848067" y="2697524"/>
              <a:chExt cx="2311184" cy="316190"/>
            </a:xfrm>
          </p:grpSpPr>
          <p:cxnSp>
            <p:nvCxnSpPr>
              <p:cNvPr id="67" name="Straight Connector 66">
                <a:extLst>
                  <a:ext uri="{FF2B5EF4-FFF2-40B4-BE49-F238E27FC236}">
                    <a16:creationId xmlns:a16="http://schemas.microsoft.com/office/drawing/2014/main" id="{B321B9D2-93F8-4A1E-B0F6-22CA692D2380}"/>
                  </a:ext>
                </a:extLst>
              </p:cNvPr>
              <p:cNvCxnSpPr/>
              <p:nvPr/>
            </p:nvCxnSpPr>
            <p:spPr>
              <a:xfrm flipH="1" flipV="1">
                <a:off x="3660361" y="2697524"/>
                <a:ext cx="498890"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98E55C6-1C13-4113-9F6C-E45A6B5BDFBF}"/>
                  </a:ext>
                </a:extLst>
              </p:cNvPr>
              <p:cNvCxnSpPr/>
              <p:nvPr/>
            </p:nvCxnSpPr>
            <p:spPr>
              <a:xfrm flipH="1">
                <a:off x="1848067" y="2697524"/>
                <a:ext cx="1812294"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69" name="Group 41">
              <a:extLst>
                <a:ext uri="{FF2B5EF4-FFF2-40B4-BE49-F238E27FC236}">
                  <a16:creationId xmlns:a16="http://schemas.microsoft.com/office/drawing/2014/main" id="{6AF12EBC-F860-48D7-954E-F55642FE6F83}"/>
                </a:ext>
              </a:extLst>
            </p:cNvPr>
            <p:cNvGrpSpPr>
              <a:grpSpLocks/>
            </p:cNvGrpSpPr>
            <p:nvPr/>
          </p:nvGrpSpPr>
          <p:grpSpPr bwMode="auto">
            <a:xfrm>
              <a:off x="3942468" y="3536007"/>
              <a:ext cx="972000" cy="342900"/>
              <a:chOff x="2185142" y="4994858"/>
              <a:chExt cx="2113299" cy="316190"/>
            </a:xfrm>
          </p:grpSpPr>
          <p:cxnSp>
            <p:nvCxnSpPr>
              <p:cNvPr id="70" name="Straight Connector 69">
                <a:extLst>
                  <a:ext uri="{FF2B5EF4-FFF2-40B4-BE49-F238E27FC236}">
                    <a16:creationId xmlns:a16="http://schemas.microsoft.com/office/drawing/2014/main" id="{77205079-344A-4B09-8E4B-81258C4108CE}"/>
                  </a:ext>
                </a:extLst>
              </p:cNvPr>
              <p:cNvCxnSpPr/>
              <p:nvPr/>
            </p:nvCxnSpPr>
            <p:spPr>
              <a:xfrm flipH="1">
                <a:off x="3800620" y="4994858"/>
                <a:ext cx="497821"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8B5A1990-4A94-45C7-BF48-6E6F48840887}"/>
                  </a:ext>
                </a:extLst>
              </p:cNvPr>
              <p:cNvCxnSpPr/>
              <p:nvPr/>
            </p:nvCxnSpPr>
            <p:spPr>
              <a:xfrm flipH="1">
                <a:off x="2185142" y="5311048"/>
                <a:ext cx="161547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2" name="Group 44">
              <a:extLst>
                <a:ext uri="{FF2B5EF4-FFF2-40B4-BE49-F238E27FC236}">
                  <a16:creationId xmlns:a16="http://schemas.microsoft.com/office/drawing/2014/main" id="{C9C7CCD5-FADD-494E-B833-E696B6347857}"/>
                </a:ext>
              </a:extLst>
            </p:cNvPr>
            <p:cNvGrpSpPr>
              <a:grpSpLocks/>
            </p:cNvGrpSpPr>
            <p:nvPr/>
          </p:nvGrpSpPr>
          <p:grpSpPr bwMode="auto">
            <a:xfrm>
              <a:off x="7256378" y="1150688"/>
              <a:ext cx="972000" cy="257175"/>
              <a:chOff x="7528087" y="2680840"/>
              <a:chExt cx="2061939" cy="316190"/>
            </a:xfrm>
          </p:grpSpPr>
          <p:cxnSp>
            <p:nvCxnSpPr>
              <p:cNvPr id="73" name="Straight Connector 72">
                <a:extLst>
                  <a:ext uri="{FF2B5EF4-FFF2-40B4-BE49-F238E27FC236}">
                    <a16:creationId xmlns:a16="http://schemas.microsoft.com/office/drawing/2014/main" id="{6E30FCF4-384F-4BCE-8A64-252581213005}"/>
                  </a:ext>
                </a:extLst>
              </p:cNvPr>
              <p:cNvCxnSpPr/>
              <p:nvPr/>
            </p:nvCxnSpPr>
            <p:spPr>
              <a:xfrm flipV="1">
                <a:off x="7528087" y="2680840"/>
                <a:ext cx="498282"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78110554-BB05-45B3-8562-EF9B3D037476}"/>
                  </a:ext>
                </a:extLst>
              </p:cNvPr>
              <p:cNvCxnSpPr/>
              <p:nvPr/>
            </p:nvCxnSpPr>
            <p:spPr>
              <a:xfrm>
                <a:off x="8026369" y="2680840"/>
                <a:ext cx="1563657"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5" name="Group 47">
              <a:extLst>
                <a:ext uri="{FF2B5EF4-FFF2-40B4-BE49-F238E27FC236}">
                  <a16:creationId xmlns:a16="http://schemas.microsoft.com/office/drawing/2014/main" id="{F731FD38-2C74-409F-ABEE-FB71D08D9DA2}"/>
                </a:ext>
              </a:extLst>
            </p:cNvPr>
            <p:cNvGrpSpPr>
              <a:grpSpLocks/>
            </p:cNvGrpSpPr>
            <p:nvPr/>
          </p:nvGrpSpPr>
          <p:grpSpPr bwMode="auto">
            <a:xfrm>
              <a:off x="7138000" y="3625377"/>
              <a:ext cx="972000" cy="257175"/>
              <a:chOff x="8125333" y="4745260"/>
              <a:chExt cx="2389596" cy="203034"/>
            </a:xfrm>
          </p:grpSpPr>
          <p:cxnSp>
            <p:nvCxnSpPr>
              <p:cNvPr id="76" name="Straight Connector 75">
                <a:extLst>
                  <a:ext uri="{FF2B5EF4-FFF2-40B4-BE49-F238E27FC236}">
                    <a16:creationId xmlns:a16="http://schemas.microsoft.com/office/drawing/2014/main" id="{F88E2E87-32BE-4F6C-8332-3967C91A27E1}"/>
                  </a:ext>
                </a:extLst>
              </p:cNvPr>
              <p:cNvCxnSpPr/>
              <p:nvPr/>
            </p:nvCxnSpPr>
            <p:spPr>
              <a:xfrm>
                <a:off x="8125333" y="4745260"/>
                <a:ext cx="523688" cy="203034"/>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1F113495-1E79-41B5-9C91-E7595347E51F}"/>
                  </a:ext>
                </a:extLst>
              </p:cNvPr>
              <p:cNvCxnSpPr/>
              <p:nvPr/>
            </p:nvCxnSpPr>
            <p:spPr>
              <a:xfrm>
                <a:off x="8649021" y="4948294"/>
                <a:ext cx="186590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32" name="Group 50">
              <a:extLst>
                <a:ext uri="{FF2B5EF4-FFF2-40B4-BE49-F238E27FC236}">
                  <a16:creationId xmlns:a16="http://schemas.microsoft.com/office/drawing/2014/main" id="{98D80246-D915-4AF3-8BF2-AAAD83F59F3F}"/>
                </a:ext>
              </a:extLst>
            </p:cNvPr>
            <p:cNvGrpSpPr>
              <a:grpSpLocks noChangeAspect="1"/>
            </p:cNvGrpSpPr>
            <p:nvPr/>
          </p:nvGrpSpPr>
          <p:grpSpPr bwMode="auto">
            <a:xfrm>
              <a:off x="4236365" y="672157"/>
              <a:ext cx="3692525" cy="3660775"/>
              <a:chOff x="1961" y="581"/>
              <a:chExt cx="3678" cy="3648"/>
            </a:xfrm>
          </p:grpSpPr>
          <p:sp>
            <p:nvSpPr>
              <p:cNvPr id="33" name="Freeform 51">
                <a:extLst>
                  <a:ext uri="{FF2B5EF4-FFF2-40B4-BE49-F238E27FC236}">
                    <a16:creationId xmlns:a16="http://schemas.microsoft.com/office/drawing/2014/main" id="{C635BAAE-190D-4F54-97E2-0F4CE4427E88}"/>
                  </a:ext>
                </a:extLst>
              </p:cNvPr>
              <p:cNvSpPr>
                <a:spLocks/>
              </p:cNvSpPr>
              <p:nvPr/>
            </p:nvSpPr>
            <p:spPr bwMode="auto">
              <a:xfrm>
                <a:off x="2949" y="3391"/>
                <a:ext cx="588" cy="509"/>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4" name="Freeform 52">
                <a:extLst>
                  <a:ext uri="{FF2B5EF4-FFF2-40B4-BE49-F238E27FC236}">
                    <a16:creationId xmlns:a16="http://schemas.microsoft.com/office/drawing/2014/main" id="{A4C906DC-717D-4EBF-A828-99847149716D}"/>
                  </a:ext>
                </a:extLst>
              </p:cNvPr>
              <p:cNvSpPr>
                <a:spLocks/>
              </p:cNvSpPr>
              <p:nvPr/>
            </p:nvSpPr>
            <p:spPr bwMode="auto">
              <a:xfrm>
                <a:off x="4799" y="2653"/>
                <a:ext cx="509" cy="588"/>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5" name="Freeform 53">
                <a:extLst>
                  <a:ext uri="{FF2B5EF4-FFF2-40B4-BE49-F238E27FC236}">
                    <a16:creationId xmlns:a16="http://schemas.microsoft.com/office/drawing/2014/main" id="{16DB17D7-0314-422D-8934-66E719852ACA}"/>
                  </a:ext>
                </a:extLst>
              </p:cNvPr>
              <p:cNvSpPr>
                <a:spLocks/>
              </p:cNvSpPr>
              <p:nvPr/>
            </p:nvSpPr>
            <p:spPr bwMode="auto">
              <a:xfrm>
                <a:off x="4062" y="883"/>
                <a:ext cx="588" cy="508"/>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6" name="Freeform 54">
                <a:extLst>
                  <a:ext uri="{FF2B5EF4-FFF2-40B4-BE49-F238E27FC236}">
                    <a16:creationId xmlns:a16="http://schemas.microsoft.com/office/drawing/2014/main" id="{C9AEF7F8-2262-4B1A-BB75-C27D30C30FA8}"/>
                  </a:ext>
                </a:extLst>
              </p:cNvPr>
              <p:cNvSpPr>
                <a:spLocks/>
              </p:cNvSpPr>
              <p:nvPr/>
            </p:nvSpPr>
            <p:spPr bwMode="auto">
              <a:xfrm>
                <a:off x="2291" y="1541"/>
                <a:ext cx="508" cy="588"/>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7" name="Freeform 55">
                <a:extLst>
                  <a:ext uri="{FF2B5EF4-FFF2-40B4-BE49-F238E27FC236}">
                    <a16:creationId xmlns:a16="http://schemas.microsoft.com/office/drawing/2014/main" id="{D1F54A9F-CB6B-4707-92E5-8908E37BD0A6}"/>
                  </a:ext>
                </a:extLst>
              </p:cNvPr>
              <p:cNvSpPr>
                <a:spLocks/>
              </p:cNvSpPr>
              <p:nvPr/>
            </p:nvSpPr>
            <p:spPr bwMode="auto">
              <a:xfrm>
                <a:off x="1961" y="581"/>
                <a:ext cx="3678" cy="3648"/>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8" name="Freeform 56">
                <a:extLst>
                  <a:ext uri="{FF2B5EF4-FFF2-40B4-BE49-F238E27FC236}">
                    <a16:creationId xmlns:a16="http://schemas.microsoft.com/office/drawing/2014/main" id="{EC6C5E2C-56C4-40C6-8CA0-1BD73021F86D}"/>
                  </a:ext>
                </a:extLst>
              </p:cNvPr>
              <p:cNvSpPr>
                <a:spLocks/>
              </p:cNvSpPr>
              <p:nvPr/>
            </p:nvSpPr>
            <p:spPr bwMode="auto">
              <a:xfrm>
                <a:off x="2267" y="659"/>
                <a:ext cx="1979" cy="1155"/>
              </a:xfrm>
              <a:custGeom>
                <a:avLst/>
                <a:gdLst>
                  <a:gd name="T0" fmla="*/ 1420 w 963"/>
                  <a:gd name="T1" fmla="*/ 0 h 562"/>
                  <a:gd name="T2" fmla="*/ 1420 w 963"/>
                  <a:gd name="T3" fmla="*/ 195 h 562"/>
                  <a:gd name="T4" fmla="*/ 892 w 963"/>
                  <a:gd name="T5" fmla="*/ 195 h 562"/>
                  <a:gd name="T6" fmla="*/ 801 w 963"/>
                  <a:gd name="T7" fmla="*/ 238 h 562"/>
                  <a:gd name="T8" fmla="*/ 47 w 963"/>
                  <a:gd name="T9" fmla="*/ 991 h 562"/>
                  <a:gd name="T10" fmla="*/ 25 w 963"/>
                  <a:gd name="T11" fmla="*/ 1132 h 562"/>
                  <a:gd name="T12" fmla="*/ 58 w 963"/>
                  <a:gd name="T13" fmla="*/ 1026 h 562"/>
                  <a:gd name="T14" fmla="*/ 232 w 963"/>
                  <a:gd name="T15" fmla="*/ 956 h 562"/>
                  <a:gd name="T16" fmla="*/ 1385 w 963"/>
                  <a:gd name="T17" fmla="*/ 956 h 562"/>
                  <a:gd name="T18" fmla="*/ 1385 w 963"/>
                  <a:gd name="T19" fmla="*/ 1155 h 562"/>
                  <a:gd name="T20" fmla="*/ 1979 w 963"/>
                  <a:gd name="T21" fmla="*/ 561 h 562"/>
                  <a:gd name="T22" fmla="*/ 1420 w 96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39" name="Freeform 57">
                <a:extLst>
                  <a:ext uri="{FF2B5EF4-FFF2-40B4-BE49-F238E27FC236}">
                    <a16:creationId xmlns:a16="http://schemas.microsoft.com/office/drawing/2014/main" id="{7E580D2C-5D1C-493E-B6FD-AB20742BBF5D}"/>
                  </a:ext>
                </a:extLst>
              </p:cNvPr>
              <p:cNvSpPr>
                <a:spLocks/>
              </p:cNvSpPr>
              <p:nvPr/>
            </p:nvSpPr>
            <p:spPr bwMode="auto">
              <a:xfrm>
                <a:off x="2068" y="1946"/>
                <a:ext cx="1155" cy="1979"/>
              </a:xfrm>
              <a:custGeom>
                <a:avLst/>
                <a:gdLst>
                  <a:gd name="T0" fmla="*/ 1132 w 562"/>
                  <a:gd name="T1" fmla="*/ 1954 h 963"/>
                  <a:gd name="T2" fmla="*/ 1028 w 562"/>
                  <a:gd name="T3" fmla="*/ 1919 h 963"/>
                  <a:gd name="T4" fmla="*/ 958 w 562"/>
                  <a:gd name="T5" fmla="*/ 1745 h 963"/>
                  <a:gd name="T6" fmla="*/ 958 w 562"/>
                  <a:gd name="T7" fmla="*/ 594 h 963"/>
                  <a:gd name="T8" fmla="*/ 1155 w 562"/>
                  <a:gd name="T9" fmla="*/ 594 h 963"/>
                  <a:gd name="T10" fmla="*/ 561 w 562"/>
                  <a:gd name="T11" fmla="*/ 0 h 963"/>
                  <a:gd name="T12" fmla="*/ 0 w 562"/>
                  <a:gd name="T13" fmla="*/ 559 h 963"/>
                  <a:gd name="T14" fmla="*/ 195 w 562"/>
                  <a:gd name="T15" fmla="*/ 559 h 963"/>
                  <a:gd name="T16" fmla="*/ 195 w 562"/>
                  <a:gd name="T17" fmla="*/ 1085 h 963"/>
                  <a:gd name="T18" fmla="*/ 238 w 562"/>
                  <a:gd name="T19" fmla="*/ 1178 h 963"/>
                  <a:gd name="T20" fmla="*/ 991 w 562"/>
                  <a:gd name="T21" fmla="*/ 1930 h 963"/>
                  <a:gd name="T22" fmla="*/ 1132 w 562"/>
                  <a:gd name="T23" fmla="*/ 1954 h 9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40" name="Freeform 58">
                <a:extLst>
                  <a:ext uri="{FF2B5EF4-FFF2-40B4-BE49-F238E27FC236}">
                    <a16:creationId xmlns:a16="http://schemas.microsoft.com/office/drawing/2014/main" id="{C3C5A65F-DBAE-4949-BF9D-B2F2A57A0309}"/>
                  </a:ext>
                </a:extLst>
              </p:cNvPr>
              <p:cNvSpPr>
                <a:spLocks/>
              </p:cNvSpPr>
              <p:nvPr/>
            </p:nvSpPr>
            <p:spPr bwMode="auto">
              <a:xfrm>
                <a:off x="3354" y="2970"/>
                <a:ext cx="1978" cy="1152"/>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41" name="Freeform 59">
                <a:extLst>
                  <a:ext uri="{FF2B5EF4-FFF2-40B4-BE49-F238E27FC236}">
                    <a16:creationId xmlns:a16="http://schemas.microsoft.com/office/drawing/2014/main" id="{C5739E98-373F-4DF2-8A33-75EE4CC93846}"/>
                  </a:ext>
                </a:extLst>
              </p:cNvPr>
              <p:cNvSpPr>
                <a:spLocks/>
              </p:cNvSpPr>
              <p:nvPr/>
            </p:nvSpPr>
            <p:spPr bwMode="auto">
              <a:xfrm>
                <a:off x="4409" y="866"/>
                <a:ext cx="1153" cy="1979"/>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grpSp>
        <p:sp>
          <p:nvSpPr>
            <p:cNvPr id="42" name="TextBox 14">
              <a:extLst>
                <a:ext uri="{FF2B5EF4-FFF2-40B4-BE49-F238E27FC236}">
                  <a16:creationId xmlns:a16="http://schemas.microsoft.com/office/drawing/2014/main" id="{62D11301-E52E-4DA0-A6EA-BC0A63A02251}"/>
                </a:ext>
              </a:extLst>
            </p:cNvPr>
            <p:cNvSpPr txBox="1">
              <a:spLocks noChangeArrowheads="1"/>
            </p:cNvSpPr>
            <p:nvPr/>
          </p:nvSpPr>
          <p:spPr bwMode="auto">
            <a:xfrm>
              <a:off x="5832917" y="111189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01</a:t>
              </a:r>
            </a:p>
          </p:txBody>
        </p:sp>
        <p:sp>
          <p:nvSpPr>
            <p:cNvPr id="43" name="TextBox 15">
              <a:extLst>
                <a:ext uri="{FF2B5EF4-FFF2-40B4-BE49-F238E27FC236}">
                  <a16:creationId xmlns:a16="http://schemas.microsoft.com/office/drawing/2014/main" id="{EC098D5F-31B1-44F0-B3E3-9C785FC46A1C}"/>
                </a:ext>
              </a:extLst>
            </p:cNvPr>
            <p:cNvSpPr txBox="1">
              <a:spLocks noChangeArrowheads="1"/>
            </p:cNvSpPr>
            <p:nvPr/>
          </p:nvSpPr>
          <p:spPr bwMode="auto">
            <a:xfrm>
              <a:off x="7088630" y="2272357"/>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02</a:t>
              </a:r>
            </a:p>
          </p:txBody>
        </p:sp>
        <p:sp>
          <p:nvSpPr>
            <p:cNvPr id="44" name="TextBox 16">
              <a:extLst>
                <a:ext uri="{FF2B5EF4-FFF2-40B4-BE49-F238E27FC236}">
                  <a16:creationId xmlns:a16="http://schemas.microsoft.com/office/drawing/2014/main" id="{85DBCACA-A2C2-49A6-B3F0-365E40B962B1}"/>
                </a:ext>
              </a:extLst>
            </p:cNvPr>
            <p:cNvSpPr txBox="1">
              <a:spLocks noChangeArrowheads="1"/>
            </p:cNvSpPr>
            <p:nvPr/>
          </p:nvSpPr>
          <p:spPr bwMode="auto">
            <a:xfrm>
              <a:off x="5859905" y="34169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03</a:t>
              </a:r>
            </a:p>
          </p:txBody>
        </p:sp>
        <p:sp>
          <p:nvSpPr>
            <p:cNvPr id="45" name="TextBox 17">
              <a:extLst>
                <a:ext uri="{FF2B5EF4-FFF2-40B4-BE49-F238E27FC236}">
                  <a16:creationId xmlns:a16="http://schemas.microsoft.com/office/drawing/2014/main" id="{7A1950C6-A3D8-469A-BDD6-495FF6F8E191}"/>
                </a:ext>
              </a:extLst>
            </p:cNvPr>
            <p:cNvSpPr txBox="1">
              <a:spLocks noChangeArrowheads="1"/>
            </p:cNvSpPr>
            <p:nvPr/>
          </p:nvSpPr>
          <p:spPr bwMode="auto">
            <a:xfrm>
              <a:off x="4685155" y="22993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04</a:t>
              </a:r>
            </a:p>
          </p:txBody>
        </p:sp>
        <p:sp>
          <p:nvSpPr>
            <p:cNvPr id="46" name="TextBox 18">
              <a:extLst>
                <a:ext uri="{FF2B5EF4-FFF2-40B4-BE49-F238E27FC236}">
                  <a16:creationId xmlns:a16="http://schemas.microsoft.com/office/drawing/2014/main" id="{AD95C724-BDAC-427A-AE27-42444A23C596}"/>
                </a:ext>
              </a:extLst>
            </p:cNvPr>
            <p:cNvSpPr>
              <a:spLocks noChangeArrowheads="1"/>
            </p:cNvSpPr>
            <p:nvPr/>
          </p:nvSpPr>
          <p:spPr bwMode="auto">
            <a:xfrm>
              <a:off x="2792915" y="557856"/>
              <a:ext cx="1104900" cy="990600"/>
            </a:xfrm>
            <a:prstGeom prst="roundRect">
              <a:avLst>
                <a:gd name="adj" fmla="val 16667"/>
              </a:avLst>
            </a:prstGeom>
            <a:solidFill>
              <a:srgbClr val="FFFFFF">
                <a:alpha val="20000"/>
              </a:srgb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7" name="TextBox 46">
              <a:extLst>
                <a:ext uri="{FF2B5EF4-FFF2-40B4-BE49-F238E27FC236}">
                  <a16:creationId xmlns:a16="http://schemas.microsoft.com/office/drawing/2014/main" id="{FB960581-F02F-4F3D-AB71-AAE72F678B1C}"/>
                </a:ext>
              </a:extLst>
            </p:cNvPr>
            <p:cNvSpPr txBox="1"/>
            <p:nvPr/>
          </p:nvSpPr>
          <p:spPr>
            <a:xfrm>
              <a:off x="8420652" y="644647"/>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sp>
          <p:nvSpPr>
            <p:cNvPr id="48" name="TextBox 20">
              <a:extLst>
                <a:ext uri="{FF2B5EF4-FFF2-40B4-BE49-F238E27FC236}">
                  <a16:creationId xmlns:a16="http://schemas.microsoft.com/office/drawing/2014/main" id="{F59687F4-E8BE-46B7-85B0-1E2B4496B1F9}"/>
                </a:ext>
              </a:extLst>
            </p:cNvPr>
            <p:cNvSpPr>
              <a:spLocks noChangeArrowheads="1"/>
            </p:cNvSpPr>
            <p:nvPr/>
          </p:nvSpPr>
          <p:spPr bwMode="auto">
            <a:xfrm>
              <a:off x="2682823" y="3397991"/>
              <a:ext cx="1104900" cy="990600"/>
            </a:xfrm>
            <a:prstGeom prst="roundRect">
              <a:avLst>
                <a:gd name="adj" fmla="val 16667"/>
              </a:avLst>
            </a:prstGeom>
            <a:solidFill>
              <a:schemeClr val="tx1">
                <a:alpha val="20000"/>
              </a:scheme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9" name="TextBox 48">
              <a:extLst>
                <a:ext uri="{FF2B5EF4-FFF2-40B4-BE49-F238E27FC236}">
                  <a16:creationId xmlns:a16="http://schemas.microsoft.com/office/drawing/2014/main" id="{86D467AD-D86C-45C1-8E32-67C80506F64C}"/>
                </a:ext>
              </a:extLst>
            </p:cNvPr>
            <p:cNvSpPr txBox="1"/>
            <p:nvPr/>
          </p:nvSpPr>
          <p:spPr>
            <a:xfrm>
              <a:off x="8285738" y="3371616"/>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sp>
          <p:nvSpPr>
            <p:cNvPr id="50" name="Freeform 229">
              <a:extLst>
                <a:ext uri="{FF2B5EF4-FFF2-40B4-BE49-F238E27FC236}">
                  <a16:creationId xmlns:a16="http://schemas.microsoft.com/office/drawing/2014/main" id="{EBE20B27-B2D5-4EE7-A085-DE0C85AFA74D}"/>
                </a:ext>
              </a:extLst>
            </p:cNvPr>
            <p:cNvSpPr>
              <a:spLocks noEditPoints="1"/>
            </p:cNvSpPr>
            <p:nvPr/>
          </p:nvSpPr>
          <p:spPr bwMode="auto">
            <a:xfrm>
              <a:off x="3113962" y="833187"/>
              <a:ext cx="446088" cy="446088"/>
            </a:xfrm>
            <a:custGeom>
              <a:avLst/>
              <a:gdLst>
                <a:gd name="T0" fmla="*/ 388564 w 791"/>
                <a:gd name="T1" fmla="*/ 73785 h 792"/>
                <a:gd name="T2" fmla="*/ 0 w 791"/>
                <a:gd name="T3" fmla="*/ 232056 h 792"/>
                <a:gd name="T4" fmla="*/ 4512 w 791"/>
                <a:gd name="T5" fmla="*/ 268667 h 792"/>
                <a:gd name="T6" fmla="*/ 32145 w 791"/>
                <a:gd name="T7" fmla="*/ 338509 h 792"/>
                <a:gd name="T8" fmla="*/ 360366 w 791"/>
                <a:gd name="T9" fmla="*/ 341325 h 792"/>
                <a:gd name="T10" fmla="*/ 327657 w 791"/>
                <a:gd name="T11" fmla="*/ 350337 h 792"/>
                <a:gd name="T12" fmla="*/ 38913 w 791"/>
                <a:gd name="T13" fmla="*/ 334566 h 792"/>
                <a:gd name="T14" fmla="*/ 218814 w 791"/>
                <a:gd name="T15" fmla="*/ 306967 h 792"/>
                <a:gd name="T16" fmla="*/ 36093 w 791"/>
                <a:gd name="T17" fmla="*/ 272046 h 792"/>
                <a:gd name="T18" fmla="*/ 81209 w 791"/>
                <a:gd name="T19" fmla="*/ 152639 h 792"/>
                <a:gd name="T20" fmla="*/ 104895 w 791"/>
                <a:gd name="T21" fmla="*/ 192066 h 792"/>
                <a:gd name="T22" fmla="*/ 103767 w 791"/>
                <a:gd name="T23" fmla="*/ 216285 h 792"/>
                <a:gd name="T24" fmla="*/ 162419 w 791"/>
                <a:gd name="T25" fmla="*/ 190376 h 792"/>
                <a:gd name="T26" fmla="*/ 122942 w 791"/>
                <a:gd name="T27" fmla="*/ 292323 h 792"/>
                <a:gd name="T28" fmla="*/ 197948 w 791"/>
                <a:gd name="T29" fmla="*/ 223044 h 792"/>
                <a:gd name="T30" fmla="*/ 178209 w 791"/>
                <a:gd name="T31" fmla="*/ 198261 h 792"/>
                <a:gd name="T32" fmla="*/ 289308 w 791"/>
                <a:gd name="T33" fmla="*/ 67589 h 792"/>
                <a:gd name="T34" fmla="*/ 329349 w 791"/>
                <a:gd name="T35" fmla="*/ 145880 h 792"/>
                <a:gd name="T36" fmla="*/ 344011 w 791"/>
                <a:gd name="T37" fmla="*/ 273173 h 792"/>
                <a:gd name="T38" fmla="*/ 305663 w 791"/>
                <a:gd name="T39" fmla="*/ 355969 h 792"/>
                <a:gd name="T40" fmla="*/ 224453 w 791"/>
                <a:gd name="T41" fmla="*/ 346957 h 792"/>
                <a:gd name="T42" fmla="*/ 274645 w 791"/>
                <a:gd name="T43" fmla="*/ 279368 h 792"/>
                <a:gd name="T44" fmla="*/ 328221 w 791"/>
                <a:gd name="T45" fmla="*/ 327807 h 792"/>
                <a:gd name="T46" fmla="*/ 221070 w 791"/>
                <a:gd name="T47" fmla="*/ 238815 h 792"/>
                <a:gd name="T48" fmla="*/ 226709 w 791"/>
                <a:gd name="T49" fmla="*/ 259655 h 792"/>
                <a:gd name="T50" fmla="*/ 270698 w 791"/>
                <a:gd name="T51" fmla="*/ 233182 h 792"/>
                <a:gd name="T52" fmla="*/ 324273 w 791"/>
                <a:gd name="T53" fmla="*/ 284437 h 792"/>
                <a:gd name="T54" fmla="*/ 244192 w 791"/>
                <a:gd name="T55" fmla="*/ 292323 h 792"/>
                <a:gd name="T56" fmla="*/ 301151 w 791"/>
                <a:gd name="T57" fmla="*/ 261908 h 792"/>
                <a:gd name="T58" fmla="*/ 226709 w 791"/>
                <a:gd name="T59" fmla="*/ 304151 h 792"/>
                <a:gd name="T60" fmla="*/ 303971 w 791"/>
                <a:gd name="T61" fmla="*/ 67026 h 792"/>
                <a:gd name="T62" fmla="*/ 281977 w 791"/>
                <a:gd name="T63" fmla="*/ 82233 h 792"/>
                <a:gd name="T64" fmla="*/ 284232 w 791"/>
                <a:gd name="T65" fmla="*/ 98004 h 792"/>
                <a:gd name="T66" fmla="*/ 263930 w 791"/>
                <a:gd name="T67" fmla="*/ 91245 h 792"/>
                <a:gd name="T68" fmla="*/ 269570 w 791"/>
                <a:gd name="T69" fmla="*/ 126730 h 792"/>
                <a:gd name="T70" fmla="*/ 297203 w 791"/>
                <a:gd name="T71" fmla="*/ 81107 h 792"/>
                <a:gd name="T72" fmla="*/ 242500 w 791"/>
                <a:gd name="T73" fmla="*/ 109269 h 792"/>
                <a:gd name="T74" fmla="*/ 241936 w 791"/>
                <a:gd name="T75" fmla="*/ 143627 h 792"/>
                <a:gd name="T76" fmla="*/ 226709 w 791"/>
                <a:gd name="T77" fmla="*/ 207273 h 792"/>
                <a:gd name="T78" fmla="*/ 283105 w 791"/>
                <a:gd name="T79" fmla="*/ 372866 h 792"/>
                <a:gd name="T80" fmla="*/ 293820 w 791"/>
                <a:gd name="T81" fmla="*/ 377372 h 792"/>
                <a:gd name="T82" fmla="*/ 270134 w 791"/>
                <a:gd name="T83" fmla="*/ 346394 h 792"/>
                <a:gd name="T84" fmla="*/ 311866 w 791"/>
                <a:gd name="T85" fmla="*/ 73222 h 792"/>
                <a:gd name="T86" fmla="*/ 244756 w 791"/>
                <a:gd name="T87" fmla="*/ 9012 h 792"/>
                <a:gd name="T88" fmla="*/ 288180 w 791"/>
                <a:gd name="T89" fmla="*/ 18024 h 792"/>
                <a:gd name="T90" fmla="*/ 292692 w 791"/>
                <a:gd name="T91" fmla="*/ 39990 h 792"/>
                <a:gd name="T92" fmla="*/ 251523 w 791"/>
                <a:gd name="T93" fmla="*/ 90682 h 792"/>
                <a:gd name="T94" fmla="*/ 224453 w 791"/>
                <a:gd name="T95" fmla="*/ 146443 h 792"/>
                <a:gd name="T96" fmla="*/ 177081 w 791"/>
                <a:gd name="T97" fmla="*/ 190376 h 792"/>
                <a:gd name="T98" fmla="*/ 151703 w 791"/>
                <a:gd name="T99" fmla="*/ 172915 h 792"/>
                <a:gd name="T100" fmla="*/ 81209 w 791"/>
                <a:gd name="T101" fmla="*/ 136305 h 792"/>
                <a:gd name="T102" fmla="*/ 25942 w 791"/>
                <a:gd name="T103" fmla="*/ 226423 h 792"/>
                <a:gd name="T104" fmla="*/ 36657 w 791"/>
                <a:gd name="T105" fmla="*/ 226987 h 792"/>
                <a:gd name="T106" fmla="*/ 21994 w 791"/>
                <a:gd name="T107" fmla="*/ 296829 h 792"/>
                <a:gd name="T108" fmla="*/ 13535 w 791"/>
                <a:gd name="T109" fmla="*/ 272609 h 792"/>
                <a:gd name="T110" fmla="*/ 7895 w 791"/>
                <a:gd name="T111" fmla="*/ 232619 h 792"/>
                <a:gd name="T112" fmla="*/ 258291 w 791"/>
                <a:gd name="T113" fmla="*/ 434823 h 792"/>
                <a:gd name="T114" fmla="*/ 329913 w 791"/>
                <a:gd name="T115" fmla="*/ 379625 h 79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91" h="792">
                  <a:moveTo>
                    <a:pt x="691" y="658"/>
                  </a:moveTo>
                  <a:cubicBezTo>
                    <a:pt x="724" y="621"/>
                    <a:pt x="751" y="577"/>
                    <a:pt x="768" y="529"/>
                  </a:cubicBezTo>
                  <a:cubicBezTo>
                    <a:pt x="768" y="528"/>
                    <a:pt x="769" y="528"/>
                    <a:pt x="769" y="527"/>
                  </a:cubicBezTo>
                  <a:cubicBezTo>
                    <a:pt x="783" y="486"/>
                    <a:pt x="791" y="442"/>
                    <a:pt x="791" y="396"/>
                  </a:cubicBezTo>
                  <a:cubicBezTo>
                    <a:pt x="791" y="350"/>
                    <a:pt x="783" y="306"/>
                    <a:pt x="769" y="265"/>
                  </a:cubicBezTo>
                  <a:cubicBezTo>
                    <a:pt x="769" y="264"/>
                    <a:pt x="768" y="264"/>
                    <a:pt x="768" y="263"/>
                  </a:cubicBezTo>
                  <a:cubicBezTo>
                    <a:pt x="751" y="215"/>
                    <a:pt x="724" y="171"/>
                    <a:pt x="691" y="133"/>
                  </a:cubicBezTo>
                  <a:cubicBezTo>
                    <a:pt x="691" y="133"/>
                    <a:pt x="690" y="132"/>
                    <a:pt x="689" y="131"/>
                  </a:cubicBezTo>
                  <a:cubicBezTo>
                    <a:pt x="651" y="89"/>
                    <a:pt x="604" y="55"/>
                    <a:pt x="551" y="32"/>
                  </a:cubicBezTo>
                  <a:cubicBezTo>
                    <a:pt x="551" y="32"/>
                    <a:pt x="550" y="32"/>
                    <a:pt x="550" y="32"/>
                  </a:cubicBezTo>
                  <a:cubicBezTo>
                    <a:pt x="504" y="12"/>
                    <a:pt x="456" y="2"/>
                    <a:pt x="406" y="0"/>
                  </a:cubicBezTo>
                  <a:cubicBezTo>
                    <a:pt x="406" y="0"/>
                    <a:pt x="406" y="0"/>
                    <a:pt x="406" y="0"/>
                  </a:cubicBezTo>
                  <a:cubicBezTo>
                    <a:pt x="402" y="0"/>
                    <a:pt x="399" y="0"/>
                    <a:pt x="395" y="0"/>
                  </a:cubicBezTo>
                  <a:cubicBezTo>
                    <a:pt x="177" y="0"/>
                    <a:pt x="0" y="178"/>
                    <a:pt x="0" y="396"/>
                  </a:cubicBezTo>
                  <a:cubicBezTo>
                    <a:pt x="0" y="400"/>
                    <a:pt x="0" y="404"/>
                    <a:pt x="0" y="408"/>
                  </a:cubicBezTo>
                  <a:cubicBezTo>
                    <a:pt x="0" y="409"/>
                    <a:pt x="0" y="411"/>
                    <a:pt x="0" y="412"/>
                  </a:cubicBezTo>
                  <a:cubicBezTo>
                    <a:pt x="0" y="415"/>
                    <a:pt x="0" y="418"/>
                    <a:pt x="0" y="421"/>
                  </a:cubicBezTo>
                  <a:cubicBezTo>
                    <a:pt x="1" y="422"/>
                    <a:pt x="1" y="423"/>
                    <a:pt x="1" y="424"/>
                  </a:cubicBezTo>
                  <a:cubicBezTo>
                    <a:pt x="1" y="433"/>
                    <a:pt x="2" y="441"/>
                    <a:pt x="3" y="449"/>
                  </a:cubicBezTo>
                  <a:cubicBezTo>
                    <a:pt x="3" y="450"/>
                    <a:pt x="3" y="451"/>
                    <a:pt x="4" y="451"/>
                  </a:cubicBezTo>
                  <a:cubicBezTo>
                    <a:pt x="4" y="455"/>
                    <a:pt x="5" y="459"/>
                    <a:pt x="5" y="462"/>
                  </a:cubicBezTo>
                  <a:cubicBezTo>
                    <a:pt x="5" y="463"/>
                    <a:pt x="5" y="463"/>
                    <a:pt x="6" y="464"/>
                  </a:cubicBezTo>
                  <a:cubicBezTo>
                    <a:pt x="6" y="468"/>
                    <a:pt x="7" y="472"/>
                    <a:pt x="8" y="476"/>
                  </a:cubicBezTo>
                  <a:cubicBezTo>
                    <a:pt x="8" y="477"/>
                    <a:pt x="8" y="477"/>
                    <a:pt x="8" y="477"/>
                  </a:cubicBezTo>
                  <a:cubicBezTo>
                    <a:pt x="9" y="481"/>
                    <a:pt x="10" y="485"/>
                    <a:pt x="10" y="488"/>
                  </a:cubicBezTo>
                  <a:cubicBezTo>
                    <a:pt x="11" y="489"/>
                    <a:pt x="11" y="491"/>
                    <a:pt x="11" y="492"/>
                  </a:cubicBezTo>
                  <a:cubicBezTo>
                    <a:pt x="12" y="494"/>
                    <a:pt x="13" y="497"/>
                    <a:pt x="14" y="500"/>
                  </a:cubicBezTo>
                  <a:cubicBezTo>
                    <a:pt x="14" y="501"/>
                    <a:pt x="14" y="503"/>
                    <a:pt x="15" y="504"/>
                  </a:cubicBezTo>
                  <a:cubicBezTo>
                    <a:pt x="16" y="507"/>
                    <a:pt x="17" y="511"/>
                    <a:pt x="18" y="514"/>
                  </a:cubicBezTo>
                  <a:cubicBezTo>
                    <a:pt x="18" y="516"/>
                    <a:pt x="19" y="518"/>
                    <a:pt x="20" y="521"/>
                  </a:cubicBezTo>
                  <a:cubicBezTo>
                    <a:pt x="20" y="522"/>
                    <a:pt x="21" y="523"/>
                    <a:pt x="21" y="524"/>
                  </a:cubicBezTo>
                  <a:cubicBezTo>
                    <a:pt x="30" y="551"/>
                    <a:pt x="42" y="577"/>
                    <a:pt x="57" y="601"/>
                  </a:cubicBezTo>
                  <a:cubicBezTo>
                    <a:pt x="57" y="602"/>
                    <a:pt x="58" y="602"/>
                    <a:pt x="58" y="602"/>
                  </a:cubicBezTo>
                  <a:cubicBezTo>
                    <a:pt x="70" y="622"/>
                    <a:pt x="84" y="641"/>
                    <a:pt x="100" y="659"/>
                  </a:cubicBezTo>
                  <a:cubicBezTo>
                    <a:pt x="100" y="659"/>
                    <a:pt x="101" y="660"/>
                    <a:pt x="102" y="661"/>
                  </a:cubicBezTo>
                  <a:cubicBezTo>
                    <a:pt x="174" y="741"/>
                    <a:pt x="279" y="792"/>
                    <a:pt x="395" y="792"/>
                  </a:cubicBezTo>
                  <a:cubicBezTo>
                    <a:pt x="512" y="792"/>
                    <a:pt x="617" y="741"/>
                    <a:pt x="689" y="661"/>
                  </a:cubicBezTo>
                  <a:cubicBezTo>
                    <a:pt x="690" y="660"/>
                    <a:pt x="691" y="659"/>
                    <a:pt x="691" y="658"/>
                  </a:cubicBezTo>
                  <a:moveTo>
                    <a:pt x="652" y="610"/>
                  </a:moveTo>
                  <a:cubicBezTo>
                    <a:pt x="649" y="606"/>
                    <a:pt x="644" y="604"/>
                    <a:pt x="639" y="606"/>
                  </a:cubicBezTo>
                  <a:cubicBezTo>
                    <a:pt x="635" y="609"/>
                    <a:pt x="634" y="613"/>
                    <a:pt x="632" y="618"/>
                  </a:cubicBezTo>
                  <a:cubicBezTo>
                    <a:pt x="632" y="620"/>
                    <a:pt x="631" y="623"/>
                    <a:pt x="630" y="626"/>
                  </a:cubicBezTo>
                  <a:cubicBezTo>
                    <a:pt x="628" y="629"/>
                    <a:pt x="626" y="633"/>
                    <a:pt x="624" y="637"/>
                  </a:cubicBezTo>
                  <a:cubicBezTo>
                    <a:pt x="622" y="642"/>
                    <a:pt x="620" y="645"/>
                    <a:pt x="620" y="647"/>
                  </a:cubicBezTo>
                  <a:cubicBezTo>
                    <a:pt x="620" y="648"/>
                    <a:pt x="620" y="648"/>
                    <a:pt x="620" y="648"/>
                  </a:cubicBezTo>
                  <a:cubicBezTo>
                    <a:pt x="551" y="648"/>
                    <a:pt x="551" y="648"/>
                    <a:pt x="551" y="648"/>
                  </a:cubicBezTo>
                  <a:cubicBezTo>
                    <a:pt x="551" y="646"/>
                    <a:pt x="552" y="645"/>
                    <a:pt x="553" y="643"/>
                  </a:cubicBezTo>
                  <a:cubicBezTo>
                    <a:pt x="563" y="639"/>
                    <a:pt x="573" y="632"/>
                    <a:pt x="581" y="622"/>
                  </a:cubicBezTo>
                  <a:cubicBezTo>
                    <a:pt x="593" y="609"/>
                    <a:pt x="598" y="593"/>
                    <a:pt x="596" y="579"/>
                  </a:cubicBezTo>
                  <a:cubicBezTo>
                    <a:pt x="594" y="569"/>
                    <a:pt x="590" y="550"/>
                    <a:pt x="585" y="533"/>
                  </a:cubicBezTo>
                  <a:cubicBezTo>
                    <a:pt x="752" y="533"/>
                    <a:pt x="752" y="533"/>
                    <a:pt x="752" y="533"/>
                  </a:cubicBezTo>
                  <a:cubicBezTo>
                    <a:pt x="735" y="575"/>
                    <a:pt x="711" y="614"/>
                    <a:pt x="682" y="648"/>
                  </a:cubicBezTo>
                  <a:cubicBezTo>
                    <a:pt x="640" y="648"/>
                    <a:pt x="640" y="648"/>
                    <a:pt x="640" y="648"/>
                  </a:cubicBezTo>
                  <a:cubicBezTo>
                    <a:pt x="644" y="644"/>
                    <a:pt x="648" y="639"/>
                    <a:pt x="649" y="637"/>
                  </a:cubicBezTo>
                  <a:cubicBezTo>
                    <a:pt x="653" y="632"/>
                    <a:pt x="655" y="617"/>
                    <a:pt x="652" y="610"/>
                  </a:cubicBezTo>
                  <a:moveTo>
                    <a:pt x="69" y="594"/>
                  </a:moveTo>
                  <a:cubicBezTo>
                    <a:pt x="61" y="570"/>
                    <a:pt x="54" y="550"/>
                    <a:pt x="49" y="533"/>
                  </a:cubicBezTo>
                  <a:cubicBezTo>
                    <a:pt x="206" y="533"/>
                    <a:pt x="206" y="533"/>
                    <a:pt x="206" y="533"/>
                  </a:cubicBezTo>
                  <a:cubicBezTo>
                    <a:pt x="214" y="574"/>
                    <a:pt x="225" y="613"/>
                    <a:pt x="240" y="648"/>
                  </a:cubicBezTo>
                  <a:cubicBezTo>
                    <a:pt x="109" y="648"/>
                    <a:pt x="109" y="648"/>
                    <a:pt x="109" y="648"/>
                  </a:cubicBezTo>
                  <a:cubicBezTo>
                    <a:pt x="94" y="631"/>
                    <a:pt x="81" y="613"/>
                    <a:pt x="69" y="594"/>
                  </a:cubicBezTo>
                  <a:moveTo>
                    <a:pt x="220" y="533"/>
                  </a:moveTo>
                  <a:cubicBezTo>
                    <a:pt x="388" y="533"/>
                    <a:pt x="388" y="533"/>
                    <a:pt x="388" y="533"/>
                  </a:cubicBezTo>
                  <a:cubicBezTo>
                    <a:pt x="388" y="545"/>
                    <a:pt x="388" y="545"/>
                    <a:pt x="388" y="545"/>
                  </a:cubicBezTo>
                  <a:cubicBezTo>
                    <a:pt x="378" y="549"/>
                    <a:pt x="369" y="555"/>
                    <a:pt x="371" y="567"/>
                  </a:cubicBezTo>
                  <a:cubicBezTo>
                    <a:pt x="377" y="608"/>
                    <a:pt x="384" y="621"/>
                    <a:pt x="388" y="626"/>
                  </a:cubicBezTo>
                  <a:cubicBezTo>
                    <a:pt x="388" y="648"/>
                    <a:pt x="388" y="648"/>
                    <a:pt x="388" y="648"/>
                  </a:cubicBezTo>
                  <a:cubicBezTo>
                    <a:pt x="255" y="648"/>
                    <a:pt x="255" y="648"/>
                    <a:pt x="255" y="648"/>
                  </a:cubicBezTo>
                  <a:cubicBezTo>
                    <a:pt x="240" y="614"/>
                    <a:pt x="228" y="575"/>
                    <a:pt x="220" y="533"/>
                  </a:cubicBezTo>
                  <a:moveTo>
                    <a:pt x="61" y="426"/>
                  </a:moveTo>
                  <a:cubicBezTo>
                    <a:pt x="64" y="439"/>
                    <a:pt x="68" y="461"/>
                    <a:pt x="66" y="475"/>
                  </a:cubicBezTo>
                  <a:cubicBezTo>
                    <a:pt x="65" y="481"/>
                    <a:pt x="64" y="483"/>
                    <a:pt x="64" y="483"/>
                  </a:cubicBezTo>
                  <a:cubicBezTo>
                    <a:pt x="58" y="478"/>
                    <a:pt x="58" y="445"/>
                    <a:pt x="61" y="426"/>
                  </a:cubicBezTo>
                  <a:moveTo>
                    <a:pt x="51" y="389"/>
                  </a:moveTo>
                  <a:cubicBezTo>
                    <a:pt x="54" y="382"/>
                    <a:pt x="58" y="374"/>
                    <a:pt x="61" y="366"/>
                  </a:cubicBezTo>
                  <a:cubicBezTo>
                    <a:pt x="89" y="303"/>
                    <a:pt x="106" y="280"/>
                    <a:pt x="107" y="279"/>
                  </a:cubicBezTo>
                  <a:cubicBezTo>
                    <a:pt x="107" y="278"/>
                    <a:pt x="108" y="277"/>
                    <a:pt x="108" y="276"/>
                  </a:cubicBezTo>
                  <a:cubicBezTo>
                    <a:pt x="108" y="275"/>
                    <a:pt x="109" y="260"/>
                    <a:pt x="110" y="246"/>
                  </a:cubicBezTo>
                  <a:cubicBezTo>
                    <a:pt x="119" y="249"/>
                    <a:pt x="128" y="251"/>
                    <a:pt x="134" y="251"/>
                  </a:cubicBezTo>
                  <a:cubicBezTo>
                    <a:pt x="140" y="264"/>
                    <a:pt x="142" y="269"/>
                    <a:pt x="144" y="271"/>
                  </a:cubicBezTo>
                  <a:cubicBezTo>
                    <a:pt x="144" y="273"/>
                    <a:pt x="145" y="277"/>
                    <a:pt x="145" y="281"/>
                  </a:cubicBezTo>
                  <a:cubicBezTo>
                    <a:pt x="152" y="337"/>
                    <a:pt x="157" y="354"/>
                    <a:pt x="168" y="354"/>
                  </a:cubicBezTo>
                  <a:cubicBezTo>
                    <a:pt x="170" y="354"/>
                    <a:pt x="172" y="353"/>
                    <a:pt x="173" y="352"/>
                  </a:cubicBezTo>
                  <a:cubicBezTo>
                    <a:pt x="169" y="362"/>
                    <a:pt x="168" y="376"/>
                    <a:pt x="170" y="385"/>
                  </a:cubicBezTo>
                  <a:cubicBezTo>
                    <a:pt x="170" y="386"/>
                    <a:pt x="171" y="388"/>
                    <a:pt x="171" y="389"/>
                  </a:cubicBezTo>
                  <a:lnTo>
                    <a:pt x="51" y="389"/>
                  </a:lnTo>
                  <a:close/>
                  <a:moveTo>
                    <a:pt x="195" y="348"/>
                  </a:moveTo>
                  <a:cubicBezTo>
                    <a:pt x="193" y="344"/>
                    <a:pt x="190" y="341"/>
                    <a:pt x="186" y="341"/>
                  </a:cubicBezTo>
                  <a:cubicBezTo>
                    <a:pt x="185" y="341"/>
                    <a:pt x="184" y="341"/>
                    <a:pt x="183" y="341"/>
                  </a:cubicBezTo>
                  <a:cubicBezTo>
                    <a:pt x="187" y="335"/>
                    <a:pt x="189" y="328"/>
                    <a:pt x="191" y="321"/>
                  </a:cubicBezTo>
                  <a:cubicBezTo>
                    <a:pt x="192" y="315"/>
                    <a:pt x="194" y="310"/>
                    <a:pt x="196" y="305"/>
                  </a:cubicBezTo>
                  <a:cubicBezTo>
                    <a:pt x="196" y="304"/>
                    <a:pt x="198" y="302"/>
                    <a:pt x="200" y="299"/>
                  </a:cubicBezTo>
                  <a:cubicBezTo>
                    <a:pt x="198" y="315"/>
                    <a:pt x="196" y="331"/>
                    <a:pt x="195" y="348"/>
                  </a:cubicBezTo>
                  <a:moveTo>
                    <a:pt x="183" y="374"/>
                  </a:moveTo>
                  <a:cubicBezTo>
                    <a:pt x="183" y="369"/>
                    <a:pt x="184" y="363"/>
                    <a:pt x="185" y="360"/>
                  </a:cubicBezTo>
                  <a:cubicBezTo>
                    <a:pt x="187" y="368"/>
                    <a:pt x="187" y="380"/>
                    <a:pt x="184" y="384"/>
                  </a:cubicBezTo>
                  <a:cubicBezTo>
                    <a:pt x="184" y="383"/>
                    <a:pt x="183" y="380"/>
                    <a:pt x="183" y="374"/>
                  </a:cubicBezTo>
                  <a:moveTo>
                    <a:pt x="216" y="287"/>
                  </a:moveTo>
                  <a:cubicBezTo>
                    <a:pt x="228" y="279"/>
                    <a:pt x="242" y="272"/>
                    <a:pt x="250" y="272"/>
                  </a:cubicBezTo>
                  <a:cubicBezTo>
                    <a:pt x="251" y="272"/>
                    <a:pt x="252" y="272"/>
                    <a:pt x="252" y="272"/>
                  </a:cubicBezTo>
                  <a:cubicBezTo>
                    <a:pt x="257" y="273"/>
                    <a:pt x="257" y="293"/>
                    <a:pt x="254" y="311"/>
                  </a:cubicBezTo>
                  <a:cubicBezTo>
                    <a:pt x="253" y="313"/>
                    <a:pt x="254" y="316"/>
                    <a:pt x="255" y="317"/>
                  </a:cubicBezTo>
                  <a:cubicBezTo>
                    <a:pt x="256" y="319"/>
                    <a:pt x="258" y="320"/>
                    <a:pt x="260" y="320"/>
                  </a:cubicBezTo>
                  <a:cubicBezTo>
                    <a:pt x="261" y="320"/>
                    <a:pt x="283" y="321"/>
                    <a:pt x="288" y="338"/>
                  </a:cubicBezTo>
                  <a:cubicBezTo>
                    <a:pt x="290" y="344"/>
                    <a:pt x="289" y="345"/>
                    <a:pt x="283" y="350"/>
                  </a:cubicBezTo>
                  <a:cubicBezTo>
                    <a:pt x="276" y="356"/>
                    <a:pt x="265" y="365"/>
                    <a:pt x="263" y="389"/>
                  </a:cubicBezTo>
                  <a:cubicBezTo>
                    <a:pt x="208" y="389"/>
                    <a:pt x="208" y="389"/>
                    <a:pt x="208" y="389"/>
                  </a:cubicBezTo>
                  <a:cubicBezTo>
                    <a:pt x="208" y="354"/>
                    <a:pt x="211" y="320"/>
                    <a:pt x="216" y="287"/>
                  </a:cubicBezTo>
                  <a:moveTo>
                    <a:pt x="264" y="403"/>
                  </a:moveTo>
                  <a:cubicBezTo>
                    <a:pt x="274" y="439"/>
                    <a:pt x="335" y="462"/>
                    <a:pt x="388" y="476"/>
                  </a:cubicBezTo>
                  <a:cubicBezTo>
                    <a:pt x="388" y="519"/>
                    <a:pt x="388" y="519"/>
                    <a:pt x="388" y="519"/>
                  </a:cubicBezTo>
                  <a:cubicBezTo>
                    <a:pt x="218" y="519"/>
                    <a:pt x="218" y="519"/>
                    <a:pt x="218" y="519"/>
                  </a:cubicBezTo>
                  <a:cubicBezTo>
                    <a:pt x="212" y="482"/>
                    <a:pt x="208" y="443"/>
                    <a:pt x="208" y="403"/>
                  </a:cubicBezTo>
                  <a:lnTo>
                    <a:pt x="264" y="403"/>
                  </a:lnTo>
                  <a:close/>
                  <a:moveTo>
                    <a:pt x="358" y="299"/>
                  </a:moveTo>
                  <a:cubicBezTo>
                    <a:pt x="357" y="285"/>
                    <a:pt x="357" y="285"/>
                    <a:pt x="367" y="284"/>
                  </a:cubicBezTo>
                  <a:cubicBezTo>
                    <a:pt x="373" y="283"/>
                    <a:pt x="381" y="282"/>
                    <a:pt x="388" y="279"/>
                  </a:cubicBezTo>
                  <a:cubicBezTo>
                    <a:pt x="388" y="370"/>
                    <a:pt x="388" y="370"/>
                    <a:pt x="388" y="370"/>
                  </a:cubicBezTo>
                  <a:cubicBezTo>
                    <a:pt x="372" y="374"/>
                    <a:pt x="354" y="388"/>
                    <a:pt x="354" y="388"/>
                  </a:cubicBezTo>
                  <a:cubicBezTo>
                    <a:pt x="351" y="390"/>
                    <a:pt x="350" y="393"/>
                    <a:pt x="351" y="396"/>
                  </a:cubicBezTo>
                  <a:cubicBezTo>
                    <a:pt x="355" y="406"/>
                    <a:pt x="368" y="439"/>
                    <a:pt x="386" y="440"/>
                  </a:cubicBezTo>
                  <a:cubicBezTo>
                    <a:pt x="386" y="440"/>
                    <a:pt x="386" y="440"/>
                    <a:pt x="387" y="440"/>
                  </a:cubicBezTo>
                  <a:cubicBezTo>
                    <a:pt x="387" y="440"/>
                    <a:pt x="387" y="440"/>
                    <a:pt x="387" y="440"/>
                  </a:cubicBezTo>
                  <a:cubicBezTo>
                    <a:pt x="387" y="440"/>
                    <a:pt x="388" y="440"/>
                    <a:pt x="388" y="440"/>
                  </a:cubicBezTo>
                  <a:cubicBezTo>
                    <a:pt x="388" y="450"/>
                    <a:pt x="388" y="450"/>
                    <a:pt x="388" y="450"/>
                  </a:cubicBezTo>
                  <a:cubicBezTo>
                    <a:pt x="387" y="449"/>
                    <a:pt x="385" y="448"/>
                    <a:pt x="383" y="446"/>
                  </a:cubicBezTo>
                  <a:cubicBezTo>
                    <a:pt x="363" y="432"/>
                    <a:pt x="328" y="407"/>
                    <a:pt x="322" y="391"/>
                  </a:cubicBezTo>
                  <a:cubicBezTo>
                    <a:pt x="315" y="371"/>
                    <a:pt x="315" y="357"/>
                    <a:pt x="316" y="352"/>
                  </a:cubicBezTo>
                  <a:cubicBezTo>
                    <a:pt x="317" y="353"/>
                    <a:pt x="319" y="355"/>
                    <a:pt x="323" y="359"/>
                  </a:cubicBezTo>
                  <a:cubicBezTo>
                    <a:pt x="329" y="366"/>
                    <a:pt x="334" y="369"/>
                    <a:pt x="340" y="369"/>
                  </a:cubicBezTo>
                  <a:cubicBezTo>
                    <a:pt x="358" y="369"/>
                    <a:pt x="358" y="339"/>
                    <a:pt x="358" y="315"/>
                  </a:cubicBezTo>
                  <a:cubicBezTo>
                    <a:pt x="359" y="309"/>
                    <a:pt x="358" y="304"/>
                    <a:pt x="358" y="299"/>
                  </a:cubicBezTo>
                  <a:moveTo>
                    <a:pt x="504" y="86"/>
                  </a:moveTo>
                  <a:cubicBezTo>
                    <a:pt x="513" y="99"/>
                    <a:pt x="522" y="114"/>
                    <a:pt x="529" y="130"/>
                  </a:cubicBezTo>
                  <a:cubicBezTo>
                    <a:pt x="517" y="130"/>
                    <a:pt x="517" y="130"/>
                    <a:pt x="517" y="130"/>
                  </a:cubicBezTo>
                  <a:cubicBezTo>
                    <a:pt x="515" y="126"/>
                    <a:pt x="514" y="122"/>
                    <a:pt x="513" y="120"/>
                  </a:cubicBezTo>
                  <a:cubicBezTo>
                    <a:pt x="506" y="105"/>
                    <a:pt x="502" y="102"/>
                    <a:pt x="498" y="102"/>
                  </a:cubicBezTo>
                  <a:cubicBezTo>
                    <a:pt x="494" y="102"/>
                    <a:pt x="491" y="105"/>
                    <a:pt x="491" y="109"/>
                  </a:cubicBezTo>
                  <a:cubicBezTo>
                    <a:pt x="491" y="110"/>
                    <a:pt x="491" y="112"/>
                    <a:pt x="492" y="113"/>
                  </a:cubicBezTo>
                  <a:cubicBezTo>
                    <a:pt x="489" y="110"/>
                    <a:pt x="486" y="107"/>
                    <a:pt x="482" y="104"/>
                  </a:cubicBezTo>
                  <a:cubicBezTo>
                    <a:pt x="476" y="100"/>
                    <a:pt x="475" y="97"/>
                    <a:pt x="475" y="96"/>
                  </a:cubicBezTo>
                  <a:cubicBezTo>
                    <a:pt x="476" y="93"/>
                    <a:pt x="484" y="88"/>
                    <a:pt x="504" y="86"/>
                  </a:cubicBezTo>
                  <a:moveTo>
                    <a:pt x="752" y="259"/>
                  </a:moveTo>
                  <a:cubicBezTo>
                    <a:pt x="584" y="259"/>
                    <a:pt x="584" y="259"/>
                    <a:pt x="584" y="259"/>
                  </a:cubicBezTo>
                  <a:cubicBezTo>
                    <a:pt x="577" y="218"/>
                    <a:pt x="565" y="178"/>
                    <a:pt x="551" y="144"/>
                  </a:cubicBezTo>
                  <a:cubicBezTo>
                    <a:pt x="682" y="144"/>
                    <a:pt x="682" y="144"/>
                    <a:pt x="682" y="144"/>
                  </a:cubicBezTo>
                  <a:cubicBezTo>
                    <a:pt x="711" y="178"/>
                    <a:pt x="735" y="217"/>
                    <a:pt x="752" y="259"/>
                  </a:cubicBezTo>
                  <a:moveTo>
                    <a:pt x="757" y="519"/>
                  </a:moveTo>
                  <a:cubicBezTo>
                    <a:pt x="587" y="519"/>
                    <a:pt x="587" y="519"/>
                    <a:pt x="587" y="519"/>
                  </a:cubicBezTo>
                  <a:cubicBezTo>
                    <a:pt x="588" y="509"/>
                    <a:pt x="590" y="500"/>
                    <a:pt x="591" y="491"/>
                  </a:cubicBezTo>
                  <a:cubicBezTo>
                    <a:pt x="594" y="492"/>
                    <a:pt x="596" y="493"/>
                    <a:pt x="599" y="493"/>
                  </a:cubicBezTo>
                  <a:cubicBezTo>
                    <a:pt x="604" y="493"/>
                    <a:pt x="608" y="490"/>
                    <a:pt x="610" y="485"/>
                  </a:cubicBezTo>
                  <a:cubicBezTo>
                    <a:pt x="613" y="475"/>
                    <a:pt x="604" y="469"/>
                    <a:pt x="599" y="467"/>
                  </a:cubicBezTo>
                  <a:cubicBezTo>
                    <a:pt x="597" y="465"/>
                    <a:pt x="595" y="464"/>
                    <a:pt x="594" y="463"/>
                  </a:cubicBezTo>
                  <a:cubicBezTo>
                    <a:pt x="595" y="443"/>
                    <a:pt x="596" y="423"/>
                    <a:pt x="597" y="403"/>
                  </a:cubicBezTo>
                  <a:cubicBezTo>
                    <a:pt x="777" y="403"/>
                    <a:pt x="777" y="403"/>
                    <a:pt x="777" y="403"/>
                  </a:cubicBezTo>
                  <a:cubicBezTo>
                    <a:pt x="776" y="443"/>
                    <a:pt x="769" y="482"/>
                    <a:pt x="757" y="519"/>
                  </a:cubicBezTo>
                  <a:moveTo>
                    <a:pt x="552" y="628"/>
                  </a:moveTo>
                  <a:cubicBezTo>
                    <a:pt x="552" y="628"/>
                    <a:pt x="552" y="628"/>
                    <a:pt x="551" y="628"/>
                  </a:cubicBezTo>
                  <a:cubicBezTo>
                    <a:pt x="548" y="626"/>
                    <a:pt x="544" y="628"/>
                    <a:pt x="542" y="632"/>
                  </a:cubicBezTo>
                  <a:cubicBezTo>
                    <a:pt x="542" y="632"/>
                    <a:pt x="542" y="632"/>
                    <a:pt x="542" y="632"/>
                  </a:cubicBezTo>
                  <a:cubicBezTo>
                    <a:pt x="538" y="633"/>
                    <a:pt x="534" y="634"/>
                    <a:pt x="530" y="633"/>
                  </a:cubicBezTo>
                  <a:cubicBezTo>
                    <a:pt x="514" y="633"/>
                    <a:pt x="506" y="623"/>
                    <a:pt x="499" y="615"/>
                  </a:cubicBezTo>
                  <a:cubicBezTo>
                    <a:pt x="493" y="608"/>
                    <a:pt x="487" y="601"/>
                    <a:pt x="479" y="601"/>
                  </a:cubicBezTo>
                  <a:cubicBezTo>
                    <a:pt x="477" y="601"/>
                    <a:pt x="476" y="601"/>
                    <a:pt x="475" y="601"/>
                  </a:cubicBezTo>
                  <a:cubicBezTo>
                    <a:pt x="471" y="602"/>
                    <a:pt x="466" y="604"/>
                    <a:pt x="460" y="606"/>
                  </a:cubicBezTo>
                  <a:cubicBezTo>
                    <a:pt x="446" y="610"/>
                    <a:pt x="427" y="617"/>
                    <a:pt x="409" y="617"/>
                  </a:cubicBezTo>
                  <a:cubicBezTo>
                    <a:pt x="405" y="617"/>
                    <a:pt x="401" y="616"/>
                    <a:pt x="398" y="616"/>
                  </a:cubicBezTo>
                  <a:cubicBezTo>
                    <a:pt x="395" y="612"/>
                    <a:pt x="390" y="596"/>
                    <a:pt x="384" y="565"/>
                  </a:cubicBezTo>
                  <a:cubicBezTo>
                    <a:pt x="384" y="562"/>
                    <a:pt x="387" y="560"/>
                    <a:pt x="393" y="558"/>
                  </a:cubicBezTo>
                  <a:cubicBezTo>
                    <a:pt x="394" y="558"/>
                    <a:pt x="394" y="558"/>
                    <a:pt x="395" y="558"/>
                  </a:cubicBezTo>
                  <a:cubicBezTo>
                    <a:pt x="398" y="558"/>
                    <a:pt x="400" y="557"/>
                    <a:pt x="401" y="555"/>
                  </a:cubicBezTo>
                  <a:cubicBezTo>
                    <a:pt x="402" y="555"/>
                    <a:pt x="403" y="555"/>
                    <a:pt x="403" y="554"/>
                  </a:cubicBezTo>
                  <a:cubicBezTo>
                    <a:pt x="415" y="550"/>
                    <a:pt x="429" y="546"/>
                    <a:pt x="438" y="535"/>
                  </a:cubicBezTo>
                  <a:cubicBezTo>
                    <a:pt x="452" y="518"/>
                    <a:pt x="466" y="500"/>
                    <a:pt x="483" y="496"/>
                  </a:cubicBezTo>
                  <a:cubicBezTo>
                    <a:pt x="484" y="496"/>
                    <a:pt x="486" y="496"/>
                    <a:pt x="487" y="496"/>
                  </a:cubicBezTo>
                  <a:cubicBezTo>
                    <a:pt x="496" y="496"/>
                    <a:pt x="500" y="505"/>
                    <a:pt x="500" y="506"/>
                  </a:cubicBezTo>
                  <a:cubicBezTo>
                    <a:pt x="500" y="507"/>
                    <a:pt x="501" y="508"/>
                    <a:pt x="502" y="509"/>
                  </a:cubicBezTo>
                  <a:cubicBezTo>
                    <a:pt x="504" y="511"/>
                    <a:pt x="524" y="530"/>
                    <a:pt x="534" y="535"/>
                  </a:cubicBezTo>
                  <a:cubicBezTo>
                    <a:pt x="535" y="536"/>
                    <a:pt x="537" y="536"/>
                    <a:pt x="538" y="536"/>
                  </a:cubicBezTo>
                  <a:cubicBezTo>
                    <a:pt x="538" y="536"/>
                    <a:pt x="538" y="536"/>
                    <a:pt x="538" y="536"/>
                  </a:cubicBezTo>
                  <a:cubicBezTo>
                    <a:pt x="548" y="536"/>
                    <a:pt x="550" y="525"/>
                    <a:pt x="552" y="513"/>
                  </a:cubicBezTo>
                  <a:cubicBezTo>
                    <a:pt x="552" y="508"/>
                    <a:pt x="554" y="501"/>
                    <a:pt x="555" y="497"/>
                  </a:cubicBezTo>
                  <a:cubicBezTo>
                    <a:pt x="563" y="507"/>
                    <a:pt x="577" y="552"/>
                    <a:pt x="582" y="582"/>
                  </a:cubicBezTo>
                  <a:cubicBezTo>
                    <a:pt x="584" y="591"/>
                    <a:pt x="579" y="603"/>
                    <a:pt x="570" y="613"/>
                  </a:cubicBezTo>
                  <a:cubicBezTo>
                    <a:pt x="565" y="620"/>
                    <a:pt x="559" y="625"/>
                    <a:pt x="552" y="628"/>
                  </a:cubicBezTo>
                  <a:moveTo>
                    <a:pt x="399" y="382"/>
                  </a:moveTo>
                  <a:cubicBezTo>
                    <a:pt x="401" y="382"/>
                    <a:pt x="402" y="382"/>
                    <a:pt x="402" y="386"/>
                  </a:cubicBezTo>
                  <a:cubicBezTo>
                    <a:pt x="402" y="388"/>
                    <a:pt x="402" y="390"/>
                    <a:pt x="402" y="392"/>
                  </a:cubicBezTo>
                  <a:cubicBezTo>
                    <a:pt x="401" y="393"/>
                    <a:pt x="400" y="394"/>
                    <a:pt x="400" y="396"/>
                  </a:cubicBezTo>
                  <a:cubicBezTo>
                    <a:pt x="400" y="397"/>
                    <a:pt x="400" y="398"/>
                    <a:pt x="401" y="399"/>
                  </a:cubicBezTo>
                  <a:cubicBezTo>
                    <a:pt x="399" y="410"/>
                    <a:pt x="396" y="419"/>
                    <a:pt x="392" y="424"/>
                  </a:cubicBezTo>
                  <a:cubicBezTo>
                    <a:pt x="389" y="426"/>
                    <a:pt x="387" y="426"/>
                    <a:pt x="387" y="426"/>
                  </a:cubicBezTo>
                  <a:cubicBezTo>
                    <a:pt x="387" y="426"/>
                    <a:pt x="387" y="426"/>
                    <a:pt x="387" y="426"/>
                  </a:cubicBezTo>
                  <a:cubicBezTo>
                    <a:pt x="386" y="426"/>
                    <a:pt x="386" y="426"/>
                    <a:pt x="386" y="426"/>
                  </a:cubicBezTo>
                  <a:cubicBezTo>
                    <a:pt x="382" y="426"/>
                    <a:pt x="373" y="412"/>
                    <a:pt x="366" y="396"/>
                  </a:cubicBezTo>
                  <a:cubicBezTo>
                    <a:pt x="375" y="390"/>
                    <a:pt x="390" y="382"/>
                    <a:pt x="399" y="382"/>
                  </a:cubicBezTo>
                  <a:moveTo>
                    <a:pt x="402" y="478"/>
                  </a:moveTo>
                  <a:cubicBezTo>
                    <a:pt x="407" y="478"/>
                    <a:pt x="408" y="474"/>
                    <a:pt x="409" y="473"/>
                  </a:cubicBezTo>
                  <a:cubicBezTo>
                    <a:pt x="410" y="469"/>
                    <a:pt x="408" y="466"/>
                    <a:pt x="402" y="461"/>
                  </a:cubicBezTo>
                  <a:cubicBezTo>
                    <a:pt x="402" y="433"/>
                    <a:pt x="402" y="433"/>
                    <a:pt x="402" y="433"/>
                  </a:cubicBezTo>
                  <a:cubicBezTo>
                    <a:pt x="408" y="426"/>
                    <a:pt x="412" y="416"/>
                    <a:pt x="414" y="403"/>
                  </a:cubicBezTo>
                  <a:cubicBezTo>
                    <a:pt x="583" y="403"/>
                    <a:pt x="583" y="403"/>
                    <a:pt x="583" y="403"/>
                  </a:cubicBezTo>
                  <a:cubicBezTo>
                    <a:pt x="582" y="415"/>
                    <a:pt x="582" y="428"/>
                    <a:pt x="581" y="440"/>
                  </a:cubicBezTo>
                  <a:cubicBezTo>
                    <a:pt x="574" y="433"/>
                    <a:pt x="563" y="429"/>
                    <a:pt x="551" y="425"/>
                  </a:cubicBezTo>
                  <a:cubicBezTo>
                    <a:pt x="530" y="417"/>
                    <a:pt x="499" y="410"/>
                    <a:pt x="491" y="408"/>
                  </a:cubicBezTo>
                  <a:cubicBezTo>
                    <a:pt x="490" y="408"/>
                    <a:pt x="489" y="408"/>
                    <a:pt x="489" y="408"/>
                  </a:cubicBezTo>
                  <a:cubicBezTo>
                    <a:pt x="485" y="408"/>
                    <a:pt x="481" y="410"/>
                    <a:pt x="480" y="414"/>
                  </a:cubicBezTo>
                  <a:cubicBezTo>
                    <a:pt x="477" y="427"/>
                    <a:pt x="513" y="450"/>
                    <a:pt x="513" y="451"/>
                  </a:cubicBezTo>
                  <a:cubicBezTo>
                    <a:pt x="519" y="454"/>
                    <a:pt x="519" y="458"/>
                    <a:pt x="519" y="463"/>
                  </a:cubicBezTo>
                  <a:cubicBezTo>
                    <a:pt x="520" y="468"/>
                    <a:pt x="520" y="478"/>
                    <a:pt x="532" y="479"/>
                  </a:cubicBezTo>
                  <a:cubicBezTo>
                    <a:pt x="538" y="479"/>
                    <a:pt x="544" y="478"/>
                    <a:pt x="550" y="477"/>
                  </a:cubicBezTo>
                  <a:cubicBezTo>
                    <a:pt x="556" y="476"/>
                    <a:pt x="562" y="475"/>
                    <a:pt x="566" y="476"/>
                  </a:cubicBezTo>
                  <a:cubicBezTo>
                    <a:pt x="569" y="477"/>
                    <a:pt x="573" y="480"/>
                    <a:pt x="577" y="483"/>
                  </a:cubicBezTo>
                  <a:cubicBezTo>
                    <a:pt x="578" y="483"/>
                    <a:pt x="578" y="483"/>
                    <a:pt x="578" y="483"/>
                  </a:cubicBezTo>
                  <a:cubicBezTo>
                    <a:pt x="577" y="490"/>
                    <a:pt x="576" y="497"/>
                    <a:pt x="575" y="505"/>
                  </a:cubicBezTo>
                  <a:cubicBezTo>
                    <a:pt x="567" y="486"/>
                    <a:pt x="561" y="482"/>
                    <a:pt x="556" y="482"/>
                  </a:cubicBezTo>
                  <a:cubicBezTo>
                    <a:pt x="556" y="482"/>
                    <a:pt x="555" y="482"/>
                    <a:pt x="555" y="482"/>
                  </a:cubicBezTo>
                  <a:cubicBezTo>
                    <a:pt x="543" y="482"/>
                    <a:pt x="540" y="497"/>
                    <a:pt x="538" y="510"/>
                  </a:cubicBezTo>
                  <a:cubicBezTo>
                    <a:pt x="537" y="513"/>
                    <a:pt x="537" y="517"/>
                    <a:pt x="536" y="520"/>
                  </a:cubicBezTo>
                  <a:cubicBezTo>
                    <a:pt x="529" y="515"/>
                    <a:pt x="518" y="505"/>
                    <a:pt x="513" y="500"/>
                  </a:cubicBezTo>
                  <a:cubicBezTo>
                    <a:pt x="510" y="495"/>
                    <a:pt x="503" y="482"/>
                    <a:pt x="487" y="482"/>
                  </a:cubicBezTo>
                  <a:cubicBezTo>
                    <a:pt x="485" y="482"/>
                    <a:pt x="483" y="482"/>
                    <a:pt x="480" y="483"/>
                  </a:cubicBezTo>
                  <a:cubicBezTo>
                    <a:pt x="462" y="486"/>
                    <a:pt x="447" y="502"/>
                    <a:pt x="433" y="519"/>
                  </a:cubicBezTo>
                  <a:cubicBezTo>
                    <a:pt x="433" y="519"/>
                    <a:pt x="433" y="519"/>
                    <a:pt x="432" y="519"/>
                  </a:cubicBezTo>
                  <a:cubicBezTo>
                    <a:pt x="402" y="519"/>
                    <a:pt x="402" y="519"/>
                    <a:pt x="402" y="519"/>
                  </a:cubicBezTo>
                  <a:lnTo>
                    <a:pt x="402" y="478"/>
                  </a:lnTo>
                  <a:close/>
                  <a:moveTo>
                    <a:pt x="580" y="467"/>
                  </a:moveTo>
                  <a:cubicBezTo>
                    <a:pt x="576" y="466"/>
                    <a:pt x="573" y="464"/>
                    <a:pt x="571" y="463"/>
                  </a:cubicBezTo>
                  <a:cubicBezTo>
                    <a:pt x="568" y="462"/>
                    <a:pt x="565" y="461"/>
                    <a:pt x="561" y="461"/>
                  </a:cubicBezTo>
                  <a:cubicBezTo>
                    <a:pt x="556" y="461"/>
                    <a:pt x="552" y="462"/>
                    <a:pt x="547" y="463"/>
                  </a:cubicBezTo>
                  <a:cubicBezTo>
                    <a:pt x="542" y="464"/>
                    <a:pt x="538" y="465"/>
                    <a:pt x="534" y="465"/>
                  </a:cubicBezTo>
                  <a:cubicBezTo>
                    <a:pt x="534" y="464"/>
                    <a:pt x="533" y="463"/>
                    <a:pt x="533" y="462"/>
                  </a:cubicBezTo>
                  <a:cubicBezTo>
                    <a:pt x="533" y="456"/>
                    <a:pt x="532" y="446"/>
                    <a:pt x="521" y="439"/>
                  </a:cubicBezTo>
                  <a:cubicBezTo>
                    <a:pt x="515" y="435"/>
                    <a:pt x="508" y="430"/>
                    <a:pt x="503" y="425"/>
                  </a:cubicBezTo>
                  <a:cubicBezTo>
                    <a:pt x="515" y="428"/>
                    <a:pt x="533" y="432"/>
                    <a:pt x="546" y="438"/>
                  </a:cubicBezTo>
                  <a:cubicBezTo>
                    <a:pt x="569" y="446"/>
                    <a:pt x="577" y="452"/>
                    <a:pt x="578" y="460"/>
                  </a:cubicBezTo>
                  <a:cubicBezTo>
                    <a:pt x="578" y="463"/>
                    <a:pt x="579" y="465"/>
                    <a:pt x="580" y="467"/>
                  </a:cubicBezTo>
                  <a:moveTo>
                    <a:pt x="420" y="533"/>
                  </a:moveTo>
                  <a:cubicBezTo>
                    <a:pt x="415" y="536"/>
                    <a:pt x="408" y="538"/>
                    <a:pt x="402" y="540"/>
                  </a:cubicBezTo>
                  <a:cubicBezTo>
                    <a:pt x="402" y="533"/>
                    <a:pt x="402" y="533"/>
                    <a:pt x="402" y="533"/>
                  </a:cubicBezTo>
                  <a:lnTo>
                    <a:pt x="420" y="533"/>
                  </a:lnTo>
                  <a:close/>
                  <a:moveTo>
                    <a:pt x="597" y="389"/>
                  </a:moveTo>
                  <a:cubicBezTo>
                    <a:pt x="596" y="349"/>
                    <a:pt x="593" y="310"/>
                    <a:pt x="587" y="273"/>
                  </a:cubicBezTo>
                  <a:cubicBezTo>
                    <a:pt x="757" y="273"/>
                    <a:pt x="757" y="273"/>
                    <a:pt x="757" y="273"/>
                  </a:cubicBezTo>
                  <a:cubicBezTo>
                    <a:pt x="769" y="310"/>
                    <a:pt x="776" y="349"/>
                    <a:pt x="777" y="389"/>
                  </a:cubicBezTo>
                  <a:lnTo>
                    <a:pt x="597" y="389"/>
                  </a:lnTo>
                  <a:close/>
                  <a:moveTo>
                    <a:pt x="539" y="119"/>
                  </a:moveTo>
                  <a:cubicBezTo>
                    <a:pt x="534" y="107"/>
                    <a:pt x="527" y="96"/>
                    <a:pt x="520" y="85"/>
                  </a:cubicBezTo>
                  <a:cubicBezTo>
                    <a:pt x="526" y="85"/>
                    <a:pt x="530" y="87"/>
                    <a:pt x="532" y="90"/>
                  </a:cubicBezTo>
                  <a:cubicBezTo>
                    <a:pt x="539" y="97"/>
                    <a:pt x="540" y="111"/>
                    <a:pt x="539" y="119"/>
                  </a:cubicBezTo>
                  <a:moveTo>
                    <a:pt x="506" y="193"/>
                  </a:moveTo>
                  <a:cubicBezTo>
                    <a:pt x="507" y="193"/>
                    <a:pt x="508" y="193"/>
                    <a:pt x="509" y="192"/>
                  </a:cubicBezTo>
                  <a:cubicBezTo>
                    <a:pt x="508" y="193"/>
                    <a:pt x="507" y="193"/>
                    <a:pt x="506" y="194"/>
                  </a:cubicBezTo>
                  <a:lnTo>
                    <a:pt x="506" y="193"/>
                  </a:lnTo>
                  <a:close/>
                  <a:moveTo>
                    <a:pt x="500" y="146"/>
                  </a:moveTo>
                  <a:cubicBezTo>
                    <a:pt x="502" y="138"/>
                    <a:pt x="502" y="125"/>
                    <a:pt x="493" y="114"/>
                  </a:cubicBezTo>
                  <a:cubicBezTo>
                    <a:pt x="493" y="115"/>
                    <a:pt x="494" y="115"/>
                    <a:pt x="494" y="115"/>
                  </a:cubicBezTo>
                  <a:cubicBezTo>
                    <a:pt x="497" y="119"/>
                    <a:pt x="504" y="135"/>
                    <a:pt x="506" y="140"/>
                  </a:cubicBezTo>
                  <a:cubicBezTo>
                    <a:pt x="505" y="141"/>
                    <a:pt x="505" y="141"/>
                    <a:pt x="505" y="141"/>
                  </a:cubicBezTo>
                  <a:cubicBezTo>
                    <a:pt x="504" y="142"/>
                    <a:pt x="504" y="144"/>
                    <a:pt x="503" y="145"/>
                  </a:cubicBezTo>
                  <a:cubicBezTo>
                    <a:pt x="503" y="146"/>
                    <a:pt x="503" y="147"/>
                    <a:pt x="503" y="148"/>
                  </a:cubicBezTo>
                  <a:cubicBezTo>
                    <a:pt x="501" y="149"/>
                    <a:pt x="498" y="151"/>
                    <a:pt x="497" y="155"/>
                  </a:cubicBezTo>
                  <a:cubicBezTo>
                    <a:pt x="495" y="160"/>
                    <a:pt x="498" y="167"/>
                    <a:pt x="504" y="174"/>
                  </a:cubicBezTo>
                  <a:cubicBezTo>
                    <a:pt x="505" y="175"/>
                    <a:pt x="505" y="176"/>
                    <a:pt x="505" y="177"/>
                  </a:cubicBezTo>
                  <a:cubicBezTo>
                    <a:pt x="505" y="177"/>
                    <a:pt x="504" y="179"/>
                    <a:pt x="500" y="181"/>
                  </a:cubicBezTo>
                  <a:cubicBezTo>
                    <a:pt x="499" y="181"/>
                    <a:pt x="498" y="182"/>
                    <a:pt x="497" y="182"/>
                  </a:cubicBezTo>
                  <a:cubicBezTo>
                    <a:pt x="495" y="184"/>
                    <a:pt x="485" y="190"/>
                    <a:pt x="481" y="191"/>
                  </a:cubicBezTo>
                  <a:cubicBezTo>
                    <a:pt x="479" y="191"/>
                    <a:pt x="477" y="193"/>
                    <a:pt x="475" y="194"/>
                  </a:cubicBezTo>
                  <a:cubicBezTo>
                    <a:pt x="473" y="185"/>
                    <a:pt x="466" y="176"/>
                    <a:pt x="461" y="171"/>
                  </a:cubicBezTo>
                  <a:cubicBezTo>
                    <a:pt x="460" y="170"/>
                    <a:pt x="458" y="168"/>
                    <a:pt x="459" y="166"/>
                  </a:cubicBezTo>
                  <a:cubicBezTo>
                    <a:pt x="460" y="164"/>
                    <a:pt x="463" y="162"/>
                    <a:pt x="468" y="162"/>
                  </a:cubicBezTo>
                  <a:cubicBezTo>
                    <a:pt x="470" y="162"/>
                    <a:pt x="472" y="162"/>
                    <a:pt x="473" y="162"/>
                  </a:cubicBezTo>
                  <a:cubicBezTo>
                    <a:pt x="485" y="165"/>
                    <a:pt x="496" y="158"/>
                    <a:pt x="500" y="146"/>
                  </a:cubicBezTo>
                  <a:moveTo>
                    <a:pt x="464" y="212"/>
                  </a:moveTo>
                  <a:cubicBezTo>
                    <a:pt x="464" y="212"/>
                    <a:pt x="465" y="212"/>
                    <a:pt x="465" y="212"/>
                  </a:cubicBezTo>
                  <a:cubicBezTo>
                    <a:pt x="466" y="212"/>
                    <a:pt x="467" y="212"/>
                    <a:pt x="468" y="211"/>
                  </a:cubicBezTo>
                  <a:cubicBezTo>
                    <a:pt x="468" y="213"/>
                    <a:pt x="468" y="216"/>
                    <a:pt x="469" y="217"/>
                  </a:cubicBezTo>
                  <a:cubicBezTo>
                    <a:pt x="471" y="223"/>
                    <a:pt x="475" y="224"/>
                    <a:pt x="477" y="225"/>
                  </a:cubicBezTo>
                  <a:cubicBezTo>
                    <a:pt x="477" y="225"/>
                    <a:pt x="477" y="225"/>
                    <a:pt x="478" y="225"/>
                  </a:cubicBezTo>
                  <a:cubicBezTo>
                    <a:pt x="484" y="225"/>
                    <a:pt x="488" y="218"/>
                    <a:pt x="492" y="212"/>
                  </a:cubicBezTo>
                  <a:cubicBezTo>
                    <a:pt x="494" y="209"/>
                    <a:pt x="494" y="209"/>
                    <a:pt x="500" y="208"/>
                  </a:cubicBezTo>
                  <a:cubicBezTo>
                    <a:pt x="502" y="208"/>
                    <a:pt x="504" y="208"/>
                    <a:pt x="507" y="208"/>
                  </a:cubicBezTo>
                  <a:cubicBezTo>
                    <a:pt x="523" y="205"/>
                    <a:pt x="529" y="187"/>
                    <a:pt x="527" y="178"/>
                  </a:cubicBezTo>
                  <a:cubicBezTo>
                    <a:pt x="527" y="174"/>
                    <a:pt x="525" y="170"/>
                    <a:pt x="523" y="166"/>
                  </a:cubicBezTo>
                  <a:cubicBezTo>
                    <a:pt x="529" y="165"/>
                    <a:pt x="535" y="164"/>
                    <a:pt x="537" y="157"/>
                  </a:cubicBezTo>
                  <a:cubicBezTo>
                    <a:pt x="537" y="155"/>
                    <a:pt x="537" y="152"/>
                    <a:pt x="535" y="150"/>
                  </a:cubicBezTo>
                  <a:cubicBezTo>
                    <a:pt x="534" y="148"/>
                    <a:pt x="530" y="145"/>
                    <a:pt x="527" y="144"/>
                  </a:cubicBezTo>
                  <a:cubicBezTo>
                    <a:pt x="536" y="144"/>
                    <a:pt x="536" y="144"/>
                    <a:pt x="536" y="144"/>
                  </a:cubicBezTo>
                  <a:cubicBezTo>
                    <a:pt x="550" y="178"/>
                    <a:pt x="562" y="217"/>
                    <a:pt x="570" y="259"/>
                  </a:cubicBezTo>
                  <a:cubicBezTo>
                    <a:pt x="453" y="259"/>
                    <a:pt x="453" y="259"/>
                    <a:pt x="453" y="259"/>
                  </a:cubicBezTo>
                  <a:cubicBezTo>
                    <a:pt x="455" y="257"/>
                    <a:pt x="455" y="255"/>
                    <a:pt x="455" y="252"/>
                  </a:cubicBezTo>
                  <a:cubicBezTo>
                    <a:pt x="456" y="245"/>
                    <a:pt x="452" y="240"/>
                    <a:pt x="445" y="239"/>
                  </a:cubicBezTo>
                  <a:cubicBezTo>
                    <a:pt x="444" y="239"/>
                    <a:pt x="444" y="239"/>
                    <a:pt x="444" y="239"/>
                  </a:cubicBezTo>
                  <a:cubicBezTo>
                    <a:pt x="442" y="239"/>
                    <a:pt x="441" y="239"/>
                    <a:pt x="440" y="239"/>
                  </a:cubicBezTo>
                  <a:cubicBezTo>
                    <a:pt x="448" y="224"/>
                    <a:pt x="438" y="208"/>
                    <a:pt x="430" y="194"/>
                  </a:cubicBezTo>
                  <a:cubicBezTo>
                    <a:pt x="426" y="189"/>
                    <a:pt x="421" y="181"/>
                    <a:pt x="422" y="179"/>
                  </a:cubicBezTo>
                  <a:cubicBezTo>
                    <a:pt x="422" y="179"/>
                    <a:pt x="422" y="178"/>
                    <a:pt x="424" y="178"/>
                  </a:cubicBezTo>
                  <a:cubicBezTo>
                    <a:pt x="425" y="177"/>
                    <a:pt x="427" y="177"/>
                    <a:pt x="428" y="177"/>
                  </a:cubicBezTo>
                  <a:cubicBezTo>
                    <a:pt x="435" y="177"/>
                    <a:pt x="440" y="185"/>
                    <a:pt x="446" y="196"/>
                  </a:cubicBezTo>
                  <a:cubicBezTo>
                    <a:pt x="451" y="204"/>
                    <a:pt x="455" y="212"/>
                    <a:pt x="464" y="212"/>
                  </a:cubicBezTo>
                  <a:moveTo>
                    <a:pt x="429" y="259"/>
                  </a:moveTo>
                  <a:cubicBezTo>
                    <a:pt x="424" y="259"/>
                    <a:pt x="424" y="259"/>
                    <a:pt x="424" y="259"/>
                  </a:cubicBezTo>
                  <a:cubicBezTo>
                    <a:pt x="426" y="258"/>
                    <a:pt x="427" y="256"/>
                    <a:pt x="429" y="255"/>
                  </a:cubicBezTo>
                  <a:cubicBezTo>
                    <a:pt x="429" y="256"/>
                    <a:pt x="429" y="256"/>
                    <a:pt x="429" y="257"/>
                  </a:cubicBezTo>
                  <a:cubicBezTo>
                    <a:pt x="429" y="258"/>
                    <a:pt x="429" y="259"/>
                    <a:pt x="429" y="259"/>
                  </a:cubicBezTo>
                  <a:moveTo>
                    <a:pt x="403" y="273"/>
                  </a:moveTo>
                  <a:cubicBezTo>
                    <a:pt x="573" y="273"/>
                    <a:pt x="573" y="273"/>
                    <a:pt x="573" y="273"/>
                  </a:cubicBezTo>
                  <a:cubicBezTo>
                    <a:pt x="579" y="310"/>
                    <a:pt x="582" y="349"/>
                    <a:pt x="583" y="389"/>
                  </a:cubicBezTo>
                  <a:cubicBezTo>
                    <a:pt x="416" y="389"/>
                    <a:pt x="416" y="389"/>
                    <a:pt x="416" y="389"/>
                  </a:cubicBezTo>
                  <a:cubicBezTo>
                    <a:pt x="416" y="388"/>
                    <a:pt x="416" y="387"/>
                    <a:pt x="416" y="386"/>
                  </a:cubicBezTo>
                  <a:cubicBezTo>
                    <a:pt x="416" y="376"/>
                    <a:pt x="411" y="370"/>
                    <a:pt x="402" y="368"/>
                  </a:cubicBezTo>
                  <a:cubicBezTo>
                    <a:pt x="402" y="274"/>
                    <a:pt x="402" y="274"/>
                    <a:pt x="402" y="274"/>
                  </a:cubicBezTo>
                  <a:cubicBezTo>
                    <a:pt x="402" y="274"/>
                    <a:pt x="402" y="273"/>
                    <a:pt x="403" y="273"/>
                  </a:cubicBezTo>
                  <a:moveTo>
                    <a:pt x="388" y="662"/>
                  </a:moveTo>
                  <a:cubicBezTo>
                    <a:pt x="388" y="777"/>
                    <a:pt x="388" y="777"/>
                    <a:pt x="388" y="777"/>
                  </a:cubicBezTo>
                  <a:cubicBezTo>
                    <a:pt x="339" y="774"/>
                    <a:pt x="294" y="730"/>
                    <a:pt x="261" y="662"/>
                  </a:cubicBezTo>
                  <a:lnTo>
                    <a:pt x="388" y="662"/>
                  </a:lnTo>
                  <a:close/>
                  <a:moveTo>
                    <a:pt x="402" y="662"/>
                  </a:moveTo>
                  <a:cubicBezTo>
                    <a:pt x="502" y="662"/>
                    <a:pt x="502" y="662"/>
                    <a:pt x="502" y="662"/>
                  </a:cubicBezTo>
                  <a:cubicBezTo>
                    <a:pt x="499" y="668"/>
                    <a:pt x="501" y="677"/>
                    <a:pt x="503" y="682"/>
                  </a:cubicBezTo>
                  <a:cubicBezTo>
                    <a:pt x="506" y="689"/>
                    <a:pt x="508" y="693"/>
                    <a:pt x="512" y="694"/>
                  </a:cubicBezTo>
                  <a:cubicBezTo>
                    <a:pt x="481" y="745"/>
                    <a:pt x="443" y="774"/>
                    <a:pt x="402" y="777"/>
                  </a:cubicBezTo>
                  <a:lnTo>
                    <a:pt x="402" y="662"/>
                  </a:lnTo>
                  <a:close/>
                  <a:moveTo>
                    <a:pt x="525" y="672"/>
                  </a:moveTo>
                  <a:cubicBezTo>
                    <a:pt x="522" y="674"/>
                    <a:pt x="518" y="677"/>
                    <a:pt x="517" y="678"/>
                  </a:cubicBezTo>
                  <a:cubicBezTo>
                    <a:pt x="516" y="676"/>
                    <a:pt x="515" y="672"/>
                    <a:pt x="514" y="670"/>
                  </a:cubicBezTo>
                  <a:cubicBezTo>
                    <a:pt x="516" y="670"/>
                    <a:pt x="518" y="670"/>
                    <a:pt x="521" y="670"/>
                  </a:cubicBezTo>
                  <a:cubicBezTo>
                    <a:pt x="523" y="670"/>
                    <a:pt x="524" y="670"/>
                    <a:pt x="525" y="670"/>
                  </a:cubicBezTo>
                  <a:cubicBezTo>
                    <a:pt x="525" y="670"/>
                    <a:pt x="525" y="671"/>
                    <a:pt x="525" y="672"/>
                  </a:cubicBezTo>
                  <a:moveTo>
                    <a:pt x="402" y="648"/>
                  </a:moveTo>
                  <a:cubicBezTo>
                    <a:pt x="402" y="630"/>
                    <a:pt x="402" y="630"/>
                    <a:pt x="402" y="630"/>
                  </a:cubicBezTo>
                  <a:cubicBezTo>
                    <a:pt x="404" y="631"/>
                    <a:pt x="406" y="631"/>
                    <a:pt x="409" y="631"/>
                  </a:cubicBezTo>
                  <a:cubicBezTo>
                    <a:pt x="429" y="631"/>
                    <a:pt x="450" y="624"/>
                    <a:pt x="465" y="619"/>
                  </a:cubicBezTo>
                  <a:cubicBezTo>
                    <a:pt x="470" y="617"/>
                    <a:pt x="475" y="616"/>
                    <a:pt x="478" y="615"/>
                  </a:cubicBezTo>
                  <a:cubicBezTo>
                    <a:pt x="478" y="615"/>
                    <a:pt x="478" y="615"/>
                    <a:pt x="479" y="615"/>
                  </a:cubicBezTo>
                  <a:cubicBezTo>
                    <a:pt x="481" y="615"/>
                    <a:pt x="485" y="619"/>
                    <a:pt x="488" y="624"/>
                  </a:cubicBezTo>
                  <a:cubicBezTo>
                    <a:pt x="496" y="633"/>
                    <a:pt x="507" y="646"/>
                    <a:pt x="529" y="647"/>
                  </a:cubicBezTo>
                  <a:cubicBezTo>
                    <a:pt x="530" y="647"/>
                    <a:pt x="531" y="647"/>
                    <a:pt x="532" y="647"/>
                  </a:cubicBezTo>
                  <a:cubicBezTo>
                    <a:pt x="533" y="647"/>
                    <a:pt x="535" y="647"/>
                    <a:pt x="536" y="647"/>
                  </a:cubicBezTo>
                  <a:cubicBezTo>
                    <a:pt x="536" y="647"/>
                    <a:pt x="536" y="648"/>
                    <a:pt x="536" y="648"/>
                  </a:cubicBezTo>
                  <a:lnTo>
                    <a:pt x="402" y="648"/>
                  </a:lnTo>
                  <a:close/>
                  <a:moveTo>
                    <a:pt x="669" y="130"/>
                  </a:moveTo>
                  <a:cubicBezTo>
                    <a:pt x="553" y="130"/>
                    <a:pt x="553" y="130"/>
                    <a:pt x="553" y="130"/>
                  </a:cubicBezTo>
                  <a:cubicBezTo>
                    <a:pt x="554" y="128"/>
                    <a:pt x="555" y="126"/>
                    <a:pt x="556" y="124"/>
                  </a:cubicBezTo>
                  <a:cubicBezTo>
                    <a:pt x="560" y="112"/>
                    <a:pt x="560" y="87"/>
                    <a:pt x="556" y="50"/>
                  </a:cubicBezTo>
                  <a:cubicBezTo>
                    <a:pt x="598" y="69"/>
                    <a:pt x="636" y="97"/>
                    <a:pt x="669" y="130"/>
                  </a:cubicBezTo>
                  <a:moveTo>
                    <a:pt x="395" y="14"/>
                  </a:moveTo>
                  <a:cubicBezTo>
                    <a:pt x="401" y="14"/>
                    <a:pt x="407" y="14"/>
                    <a:pt x="413" y="15"/>
                  </a:cubicBezTo>
                  <a:cubicBezTo>
                    <a:pt x="414" y="15"/>
                    <a:pt x="414" y="15"/>
                    <a:pt x="415" y="15"/>
                  </a:cubicBezTo>
                  <a:cubicBezTo>
                    <a:pt x="420" y="15"/>
                    <a:pt x="425" y="15"/>
                    <a:pt x="431" y="16"/>
                  </a:cubicBezTo>
                  <a:cubicBezTo>
                    <a:pt x="432" y="16"/>
                    <a:pt x="433" y="16"/>
                    <a:pt x="434" y="16"/>
                  </a:cubicBezTo>
                  <a:cubicBezTo>
                    <a:pt x="439" y="17"/>
                    <a:pt x="443" y="17"/>
                    <a:pt x="448" y="18"/>
                  </a:cubicBezTo>
                  <a:cubicBezTo>
                    <a:pt x="450" y="18"/>
                    <a:pt x="452" y="18"/>
                    <a:pt x="453" y="19"/>
                  </a:cubicBezTo>
                  <a:cubicBezTo>
                    <a:pt x="457" y="19"/>
                    <a:pt x="462" y="20"/>
                    <a:pt x="466" y="21"/>
                  </a:cubicBezTo>
                  <a:cubicBezTo>
                    <a:pt x="468" y="21"/>
                    <a:pt x="470" y="22"/>
                    <a:pt x="472" y="22"/>
                  </a:cubicBezTo>
                  <a:cubicBezTo>
                    <a:pt x="476" y="23"/>
                    <a:pt x="480" y="24"/>
                    <a:pt x="484" y="25"/>
                  </a:cubicBezTo>
                  <a:cubicBezTo>
                    <a:pt x="486" y="25"/>
                    <a:pt x="489" y="26"/>
                    <a:pt x="492" y="27"/>
                  </a:cubicBezTo>
                  <a:cubicBezTo>
                    <a:pt x="495" y="28"/>
                    <a:pt x="498" y="28"/>
                    <a:pt x="501" y="29"/>
                  </a:cubicBezTo>
                  <a:cubicBezTo>
                    <a:pt x="505" y="30"/>
                    <a:pt x="508" y="31"/>
                    <a:pt x="511" y="32"/>
                  </a:cubicBezTo>
                  <a:cubicBezTo>
                    <a:pt x="514" y="33"/>
                    <a:pt x="516" y="34"/>
                    <a:pt x="519" y="35"/>
                  </a:cubicBezTo>
                  <a:cubicBezTo>
                    <a:pt x="523" y="36"/>
                    <a:pt x="527" y="38"/>
                    <a:pt x="531" y="39"/>
                  </a:cubicBezTo>
                  <a:cubicBezTo>
                    <a:pt x="532" y="40"/>
                    <a:pt x="534" y="40"/>
                    <a:pt x="536" y="41"/>
                  </a:cubicBezTo>
                  <a:cubicBezTo>
                    <a:pt x="538" y="42"/>
                    <a:pt x="539" y="43"/>
                    <a:pt x="541" y="43"/>
                  </a:cubicBezTo>
                  <a:cubicBezTo>
                    <a:pt x="543" y="58"/>
                    <a:pt x="544" y="71"/>
                    <a:pt x="545" y="83"/>
                  </a:cubicBezTo>
                  <a:cubicBezTo>
                    <a:pt x="544" y="82"/>
                    <a:pt x="543" y="81"/>
                    <a:pt x="542" y="80"/>
                  </a:cubicBezTo>
                  <a:cubicBezTo>
                    <a:pt x="537" y="74"/>
                    <a:pt x="529" y="71"/>
                    <a:pt x="520" y="71"/>
                  </a:cubicBezTo>
                  <a:cubicBezTo>
                    <a:pt x="519" y="71"/>
                    <a:pt x="519" y="71"/>
                    <a:pt x="519" y="71"/>
                  </a:cubicBezTo>
                  <a:cubicBezTo>
                    <a:pt x="516" y="71"/>
                    <a:pt x="512" y="71"/>
                    <a:pt x="508" y="72"/>
                  </a:cubicBezTo>
                  <a:cubicBezTo>
                    <a:pt x="507" y="72"/>
                    <a:pt x="507" y="72"/>
                    <a:pt x="507" y="72"/>
                  </a:cubicBezTo>
                  <a:cubicBezTo>
                    <a:pt x="490" y="73"/>
                    <a:pt x="466" y="78"/>
                    <a:pt x="462" y="92"/>
                  </a:cubicBezTo>
                  <a:cubicBezTo>
                    <a:pt x="460" y="97"/>
                    <a:pt x="461" y="106"/>
                    <a:pt x="474" y="116"/>
                  </a:cubicBezTo>
                  <a:cubicBezTo>
                    <a:pt x="487" y="124"/>
                    <a:pt x="488" y="135"/>
                    <a:pt x="486" y="142"/>
                  </a:cubicBezTo>
                  <a:cubicBezTo>
                    <a:pt x="486" y="143"/>
                    <a:pt x="484" y="149"/>
                    <a:pt x="478" y="149"/>
                  </a:cubicBezTo>
                  <a:cubicBezTo>
                    <a:pt x="478" y="149"/>
                    <a:pt x="477" y="149"/>
                    <a:pt x="476" y="149"/>
                  </a:cubicBezTo>
                  <a:cubicBezTo>
                    <a:pt x="462" y="146"/>
                    <a:pt x="450" y="151"/>
                    <a:pt x="446" y="161"/>
                  </a:cubicBezTo>
                  <a:cubicBezTo>
                    <a:pt x="445" y="164"/>
                    <a:pt x="444" y="167"/>
                    <a:pt x="445" y="170"/>
                  </a:cubicBezTo>
                  <a:cubicBezTo>
                    <a:pt x="440" y="166"/>
                    <a:pt x="435" y="163"/>
                    <a:pt x="428" y="163"/>
                  </a:cubicBezTo>
                  <a:cubicBezTo>
                    <a:pt x="425" y="163"/>
                    <a:pt x="423" y="163"/>
                    <a:pt x="420" y="164"/>
                  </a:cubicBezTo>
                  <a:cubicBezTo>
                    <a:pt x="414" y="166"/>
                    <a:pt x="410" y="169"/>
                    <a:pt x="409" y="173"/>
                  </a:cubicBezTo>
                  <a:cubicBezTo>
                    <a:pt x="405" y="182"/>
                    <a:pt x="411" y="191"/>
                    <a:pt x="418" y="202"/>
                  </a:cubicBezTo>
                  <a:cubicBezTo>
                    <a:pt x="425" y="213"/>
                    <a:pt x="432" y="225"/>
                    <a:pt x="428" y="234"/>
                  </a:cubicBezTo>
                  <a:cubicBezTo>
                    <a:pt x="421" y="245"/>
                    <a:pt x="410" y="254"/>
                    <a:pt x="398" y="260"/>
                  </a:cubicBezTo>
                  <a:cubicBezTo>
                    <a:pt x="398" y="260"/>
                    <a:pt x="398" y="260"/>
                    <a:pt x="398" y="260"/>
                  </a:cubicBezTo>
                  <a:cubicBezTo>
                    <a:pt x="396" y="261"/>
                    <a:pt x="395" y="262"/>
                    <a:pt x="393" y="262"/>
                  </a:cubicBezTo>
                  <a:cubicBezTo>
                    <a:pt x="393" y="263"/>
                    <a:pt x="392" y="263"/>
                    <a:pt x="392" y="263"/>
                  </a:cubicBezTo>
                  <a:cubicBezTo>
                    <a:pt x="383" y="267"/>
                    <a:pt x="373" y="269"/>
                    <a:pt x="365" y="270"/>
                  </a:cubicBezTo>
                  <a:cubicBezTo>
                    <a:pt x="341" y="273"/>
                    <a:pt x="343" y="287"/>
                    <a:pt x="344" y="300"/>
                  </a:cubicBezTo>
                  <a:cubicBezTo>
                    <a:pt x="344" y="305"/>
                    <a:pt x="345" y="309"/>
                    <a:pt x="344" y="315"/>
                  </a:cubicBezTo>
                  <a:cubicBezTo>
                    <a:pt x="344" y="338"/>
                    <a:pt x="343" y="352"/>
                    <a:pt x="340" y="355"/>
                  </a:cubicBezTo>
                  <a:cubicBezTo>
                    <a:pt x="339" y="355"/>
                    <a:pt x="337" y="353"/>
                    <a:pt x="333" y="349"/>
                  </a:cubicBezTo>
                  <a:cubicBezTo>
                    <a:pt x="326" y="341"/>
                    <a:pt x="320" y="338"/>
                    <a:pt x="314" y="338"/>
                  </a:cubicBezTo>
                  <a:cubicBezTo>
                    <a:pt x="310" y="338"/>
                    <a:pt x="307" y="339"/>
                    <a:pt x="305" y="343"/>
                  </a:cubicBezTo>
                  <a:cubicBezTo>
                    <a:pt x="296" y="355"/>
                    <a:pt x="307" y="389"/>
                    <a:pt x="309" y="395"/>
                  </a:cubicBezTo>
                  <a:cubicBezTo>
                    <a:pt x="316" y="416"/>
                    <a:pt x="350" y="440"/>
                    <a:pt x="375" y="458"/>
                  </a:cubicBezTo>
                  <a:cubicBezTo>
                    <a:pt x="376" y="458"/>
                    <a:pt x="376" y="458"/>
                    <a:pt x="376" y="458"/>
                  </a:cubicBezTo>
                  <a:cubicBezTo>
                    <a:pt x="312" y="440"/>
                    <a:pt x="276" y="416"/>
                    <a:pt x="277" y="392"/>
                  </a:cubicBezTo>
                  <a:cubicBezTo>
                    <a:pt x="278" y="373"/>
                    <a:pt x="285" y="367"/>
                    <a:pt x="292" y="361"/>
                  </a:cubicBezTo>
                  <a:cubicBezTo>
                    <a:pt x="298" y="356"/>
                    <a:pt x="306" y="349"/>
                    <a:pt x="302" y="334"/>
                  </a:cubicBezTo>
                  <a:cubicBezTo>
                    <a:pt x="296" y="315"/>
                    <a:pt x="279" y="309"/>
                    <a:pt x="269" y="307"/>
                  </a:cubicBezTo>
                  <a:cubicBezTo>
                    <a:pt x="275" y="267"/>
                    <a:pt x="261" y="260"/>
                    <a:pt x="256" y="258"/>
                  </a:cubicBezTo>
                  <a:cubicBezTo>
                    <a:pt x="254" y="258"/>
                    <a:pt x="252" y="258"/>
                    <a:pt x="250" y="258"/>
                  </a:cubicBezTo>
                  <a:cubicBezTo>
                    <a:pt x="230" y="258"/>
                    <a:pt x="190" y="284"/>
                    <a:pt x="183" y="299"/>
                  </a:cubicBezTo>
                  <a:cubicBezTo>
                    <a:pt x="180" y="305"/>
                    <a:pt x="179" y="311"/>
                    <a:pt x="177" y="317"/>
                  </a:cubicBezTo>
                  <a:cubicBezTo>
                    <a:pt x="175" y="325"/>
                    <a:pt x="173" y="333"/>
                    <a:pt x="169" y="338"/>
                  </a:cubicBezTo>
                  <a:cubicBezTo>
                    <a:pt x="166" y="330"/>
                    <a:pt x="163" y="310"/>
                    <a:pt x="159" y="279"/>
                  </a:cubicBezTo>
                  <a:cubicBezTo>
                    <a:pt x="157" y="267"/>
                    <a:pt x="157" y="266"/>
                    <a:pt x="156" y="264"/>
                  </a:cubicBezTo>
                  <a:cubicBezTo>
                    <a:pt x="155" y="262"/>
                    <a:pt x="149" y="251"/>
                    <a:pt x="144" y="242"/>
                  </a:cubicBezTo>
                  <a:cubicBezTo>
                    <a:pt x="143" y="240"/>
                    <a:pt x="141" y="238"/>
                    <a:pt x="139" y="238"/>
                  </a:cubicBezTo>
                  <a:cubicBezTo>
                    <a:pt x="133" y="237"/>
                    <a:pt x="115" y="234"/>
                    <a:pt x="107" y="229"/>
                  </a:cubicBezTo>
                  <a:cubicBezTo>
                    <a:pt x="104" y="228"/>
                    <a:pt x="102" y="227"/>
                    <a:pt x="99" y="229"/>
                  </a:cubicBezTo>
                  <a:cubicBezTo>
                    <a:pt x="97" y="230"/>
                    <a:pt x="96" y="232"/>
                    <a:pt x="96" y="235"/>
                  </a:cubicBezTo>
                  <a:cubicBezTo>
                    <a:pt x="96" y="248"/>
                    <a:pt x="95" y="266"/>
                    <a:pt x="94" y="272"/>
                  </a:cubicBezTo>
                  <a:cubicBezTo>
                    <a:pt x="90" y="279"/>
                    <a:pt x="73" y="304"/>
                    <a:pt x="48" y="360"/>
                  </a:cubicBezTo>
                  <a:cubicBezTo>
                    <a:pt x="39" y="383"/>
                    <a:pt x="34" y="415"/>
                    <a:pt x="33" y="450"/>
                  </a:cubicBezTo>
                  <a:cubicBezTo>
                    <a:pt x="34" y="435"/>
                    <a:pt x="39" y="420"/>
                    <a:pt x="46" y="402"/>
                  </a:cubicBezTo>
                  <a:cubicBezTo>
                    <a:pt x="47" y="403"/>
                    <a:pt x="48" y="403"/>
                    <a:pt x="50" y="403"/>
                  </a:cubicBezTo>
                  <a:cubicBezTo>
                    <a:pt x="54" y="403"/>
                    <a:pt x="54" y="403"/>
                    <a:pt x="54" y="403"/>
                  </a:cubicBezTo>
                  <a:cubicBezTo>
                    <a:pt x="51" y="406"/>
                    <a:pt x="48" y="412"/>
                    <a:pt x="46" y="429"/>
                  </a:cubicBezTo>
                  <a:cubicBezTo>
                    <a:pt x="45" y="443"/>
                    <a:pt x="44" y="458"/>
                    <a:pt x="46" y="469"/>
                  </a:cubicBezTo>
                  <a:cubicBezTo>
                    <a:pt x="48" y="488"/>
                    <a:pt x="54" y="497"/>
                    <a:pt x="64" y="497"/>
                  </a:cubicBezTo>
                  <a:cubicBezTo>
                    <a:pt x="64" y="497"/>
                    <a:pt x="64" y="497"/>
                    <a:pt x="65" y="497"/>
                  </a:cubicBezTo>
                  <a:cubicBezTo>
                    <a:pt x="76" y="496"/>
                    <a:pt x="81" y="483"/>
                    <a:pt x="80" y="459"/>
                  </a:cubicBezTo>
                  <a:cubicBezTo>
                    <a:pt x="80" y="459"/>
                    <a:pt x="77" y="413"/>
                    <a:pt x="65" y="403"/>
                  </a:cubicBezTo>
                  <a:cubicBezTo>
                    <a:pt x="194" y="403"/>
                    <a:pt x="194" y="403"/>
                    <a:pt x="194" y="403"/>
                  </a:cubicBezTo>
                  <a:cubicBezTo>
                    <a:pt x="194" y="443"/>
                    <a:pt x="198" y="482"/>
                    <a:pt x="204" y="519"/>
                  </a:cubicBezTo>
                  <a:cubicBezTo>
                    <a:pt x="46" y="519"/>
                    <a:pt x="46" y="519"/>
                    <a:pt x="46" y="519"/>
                  </a:cubicBezTo>
                  <a:cubicBezTo>
                    <a:pt x="45" y="519"/>
                    <a:pt x="45" y="519"/>
                    <a:pt x="44" y="519"/>
                  </a:cubicBezTo>
                  <a:cubicBezTo>
                    <a:pt x="38" y="498"/>
                    <a:pt x="35" y="482"/>
                    <a:pt x="33" y="468"/>
                  </a:cubicBezTo>
                  <a:cubicBezTo>
                    <a:pt x="34" y="487"/>
                    <a:pt x="36" y="506"/>
                    <a:pt x="39" y="526"/>
                  </a:cubicBezTo>
                  <a:cubicBezTo>
                    <a:pt x="39" y="526"/>
                    <a:pt x="39" y="526"/>
                    <a:pt x="39" y="526"/>
                  </a:cubicBezTo>
                  <a:cubicBezTo>
                    <a:pt x="39" y="526"/>
                    <a:pt x="39" y="527"/>
                    <a:pt x="39" y="527"/>
                  </a:cubicBezTo>
                  <a:cubicBezTo>
                    <a:pt x="39" y="530"/>
                    <a:pt x="40" y="533"/>
                    <a:pt x="40" y="536"/>
                  </a:cubicBezTo>
                  <a:cubicBezTo>
                    <a:pt x="40" y="535"/>
                    <a:pt x="39" y="533"/>
                    <a:pt x="39" y="532"/>
                  </a:cubicBezTo>
                  <a:cubicBezTo>
                    <a:pt x="38" y="529"/>
                    <a:pt x="37" y="526"/>
                    <a:pt x="36" y="523"/>
                  </a:cubicBezTo>
                  <a:cubicBezTo>
                    <a:pt x="35" y="521"/>
                    <a:pt x="34" y="520"/>
                    <a:pt x="34" y="518"/>
                  </a:cubicBezTo>
                  <a:cubicBezTo>
                    <a:pt x="32" y="513"/>
                    <a:pt x="31" y="509"/>
                    <a:pt x="30" y="505"/>
                  </a:cubicBezTo>
                  <a:cubicBezTo>
                    <a:pt x="29" y="504"/>
                    <a:pt x="29" y="503"/>
                    <a:pt x="28" y="501"/>
                  </a:cubicBezTo>
                  <a:cubicBezTo>
                    <a:pt x="27" y="496"/>
                    <a:pt x="26" y="492"/>
                    <a:pt x="25" y="487"/>
                  </a:cubicBezTo>
                  <a:cubicBezTo>
                    <a:pt x="24" y="486"/>
                    <a:pt x="24" y="485"/>
                    <a:pt x="24" y="484"/>
                  </a:cubicBezTo>
                  <a:cubicBezTo>
                    <a:pt x="23" y="479"/>
                    <a:pt x="22" y="474"/>
                    <a:pt x="21" y="469"/>
                  </a:cubicBezTo>
                  <a:cubicBezTo>
                    <a:pt x="21" y="468"/>
                    <a:pt x="20" y="467"/>
                    <a:pt x="20" y="467"/>
                  </a:cubicBezTo>
                  <a:cubicBezTo>
                    <a:pt x="19" y="461"/>
                    <a:pt x="18" y="456"/>
                    <a:pt x="18" y="451"/>
                  </a:cubicBezTo>
                  <a:cubicBezTo>
                    <a:pt x="18" y="450"/>
                    <a:pt x="17" y="450"/>
                    <a:pt x="17" y="449"/>
                  </a:cubicBezTo>
                  <a:cubicBezTo>
                    <a:pt x="17" y="444"/>
                    <a:pt x="16" y="438"/>
                    <a:pt x="15" y="433"/>
                  </a:cubicBezTo>
                  <a:cubicBezTo>
                    <a:pt x="15" y="432"/>
                    <a:pt x="15" y="432"/>
                    <a:pt x="15" y="431"/>
                  </a:cubicBezTo>
                  <a:cubicBezTo>
                    <a:pt x="15" y="426"/>
                    <a:pt x="14" y="420"/>
                    <a:pt x="14" y="414"/>
                  </a:cubicBezTo>
                  <a:cubicBezTo>
                    <a:pt x="14" y="414"/>
                    <a:pt x="14" y="414"/>
                    <a:pt x="14" y="413"/>
                  </a:cubicBezTo>
                  <a:cubicBezTo>
                    <a:pt x="14" y="407"/>
                    <a:pt x="14" y="402"/>
                    <a:pt x="14" y="396"/>
                  </a:cubicBezTo>
                  <a:cubicBezTo>
                    <a:pt x="14" y="186"/>
                    <a:pt x="185" y="14"/>
                    <a:pt x="395" y="14"/>
                  </a:cubicBezTo>
                  <a:moveTo>
                    <a:pt x="122" y="662"/>
                  </a:moveTo>
                  <a:cubicBezTo>
                    <a:pt x="246" y="662"/>
                    <a:pt x="246" y="662"/>
                    <a:pt x="246" y="662"/>
                  </a:cubicBezTo>
                  <a:cubicBezTo>
                    <a:pt x="248" y="666"/>
                    <a:pt x="250" y="670"/>
                    <a:pt x="252" y="674"/>
                  </a:cubicBezTo>
                  <a:cubicBezTo>
                    <a:pt x="275" y="720"/>
                    <a:pt x="302" y="753"/>
                    <a:pt x="333" y="772"/>
                  </a:cubicBezTo>
                  <a:cubicBezTo>
                    <a:pt x="251" y="759"/>
                    <a:pt x="178" y="719"/>
                    <a:pt x="122" y="662"/>
                  </a:cubicBezTo>
                  <a:moveTo>
                    <a:pt x="458" y="772"/>
                  </a:moveTo>
                  <a:cubicBezTo>
                    <a:pt x="487" y="754"/>
                    <a:pt x="514" y="723"/>
                    <a:pt x="536" y="680"/>
                  </a:cubicBezTo>
                  <a:cubicBezTo>
                    <a:pt x="541" y="676"/>
                    <a:pt x="544" y="671"/>
                    <a:pt x="543" y="667"/>
                  </a:cubicBezTo>
                  <a:cubicBezTo>
                    <a:pt x="543" y="666"/>
                    <a:pt x="543" y="666"/>
                    <a:pt x="543" y="666"/>
                  </a:cubicBezTo>
                  <a:cubicBezTo>
                    <a:pt x="544" y="664"/>
                    <a:pt x="544" y="663"/>
                    <a:pt x="545" y="662"/>
                  </a:cubicBezTo>
                  <a:cubicBezTo>
                    <a:pt x="605" y="662"/>
                    <a:pt x="605" y="662"/>
                    <a:pt x="605" y="662"/>
                  </a:cubicBezTo>
                  <a:cubicBezTo>
                    <a:pt x="603" y="663"/>
                    <a:pt x="600" y="665"/>
                    <a:pt x="597" y="667"/>
                  </a:cubicBezTo>
                  <a:cubicBezTo>
                    <a:pt x="594" y="669"/>
                    <a:pt x="592" y="670"/>
                    <a:pt x="589" y="672"/>
                  </a:cubicBezTo>
                  <a:cubicBezTo>
                    <a:pt x="585" y="674"/>
                    <a:pt x="585" y="674"/>
                    <a:pt x="585" y="674"/>
                  </a:cubicBezTo>
                  <a:cubicBezTo>
                    <a:pt x="570" y="684"/>
                    <a:pt x="561" y="689"/>
                    <a:pt x="565" y="697"/>
                  </a:cubicBezTo>
                  <a:cubicBezTo>
                    <a:pt x="566" y="700"/>
                    <a:pt x="570" y="702"/>
                    <a:pt x="574" y="702"/>
                  </a:cubicBezTo>
                  <a:cubicBezTo>
                    <a:pt x="585" y="702"/>
                    <a:pt x="613" y="684"/>
                    <a:pt x="619" y="673"/>
                  </a:cubicBezTo>
                  <a:cubicBezTo>
                    <a:pt x="622" y="668"/>
                    <a:pt x="621" y="664"/>
                    <a:pt x="619" y="662"/>
                  </a:cubicBezTo>
                  <a:cubicBezTo>
                    <a:pt x="669" y="662"/>
                    <a:pt x="669" y="662"/>
                    <a:pt x="669" y="662"/>
                  </a:cubicBezTo>
                  <a:cubicBezTo>
                    <a:pt x="613" y="719"/>
                    <a:pt x="540" y="759"/>
                    <a:pt x="458" y="772"/>
                  </a:cubicBezTo>
                </a:path>
              </a:pathLst>
            </a:custGeom>
            <a:solidFill>
              <a:srgbClr val="FFFFFF"/>
            </a:solidFill>
            <a:ln w="3175">
              <a:solidFill>
                <a:schemeClr val="tx1"/>
              </a:solidFill>
              <a:round/>
              <a:headEnd/>
              <a:tailEnd/>
            </a:ln>
          </p:spPr>
          <p:txBody>
            <a:bodyPr/>
            <a:lstStyle/>
            <a:p>
              <a:endParaRPr lang="en-US" dirty="0">
                <a:latin typeface="+mj-lt"/>
              </a:endParaRPr>
            </a:p>
          </p:txBody>
        </p:sp>
        <p:sp>
          <p:nvSpPr>
            <p:cNvPr id="51" name="Freeform 122">
              <a:extLst>
                <a:ext uri="{FF2B5EF4-FFF2-40B4-BE49-F238E27FC236}">
                  <a16:creationId xmlns:a16="http://schemas.microsoft.com/office/drawing/2014/main" id="{B8B2D744-4BB5-4705-B756-44789A08CAE2}"/>
                </a:ext>
              </a:extLst>
            </p:cNvPr>
            <p:cNvSpPr>
              <a:spLocks noEditPoints="1"/>
            </p:cNvSpPr>
            <p:nvPr/>
          </p:nvSpPr>
          <p:spPr bwMode="auto">
            <a:xfrm>
              <a:off x="8674652" y="896592"/>
              <a:ext cx="598488" cy="419100"/>
            </a:xfrm>
            <a:custGeom>
              <a:avLst/>
              <a:gdLst>
                <a:gd name="T0" fmla="*/ 248018 w 794"/>
                <a:gd name="T1" fmla="*/ 0 h 460"/>
                <a:gd name="T2" fmla="*/ 159817 w 794"/>
                <a:gd name="T3" fmla="*/ 35522 h 460"/>
                <a:gd name="T4" fmla="*/ 2262 w 794"/>
                <a:gd name="T5" fmla="*/ 192181 h 460"/>
                <a:gd name="T6" fmla="*/ 9800 w 794"/>
                <a:gd name="T7" fmla="*/ 193091 h 460"/>
                <a:gd name="T8" fmla="*/ 213341 w 794"/>
                <a:gd name="T9" fmla="*/ 29146 h 460"/>
                <a:gd name="T10" fmla="*/ 211079 w 794"/>
                <a:gd name="T11" fmla="*/ 222237 h 460"/>
                <a:gd name="T12" fmla="*/ 181679 w 794"/>
                <a:gd name="T13" fmla="*/ 245918 h 460"/>
                <a:gd name="T14" fmla="*/ 339235 w 794"/>
                <a:gd name="T15" fmla="*/ 165767 h 460"/>
                <a:gd name="T16" fmla="*/ 370897 w 794"/>
                <a:gd name="T17" fmla="*/ 237721 h 460"/>
                <a:gd name="T18" fmla="*/ 279680 w 794"/>
                <a:gd name="T19" fmla="*/ 295102 h 460"/>
                <a:gd name="T20" fmla="*/ 278173 w 794"/>
                <a:gd name="T21" fmla="*/ 296924 h 460"/>
                <a:gd name="T22" fmla="*/ 206556 w 794"/>
                <a:gd name="T23" fmla="*/ 372521 h 460"/>
                <a:gd name="T24" fmla="*/ 55785 w 794"/>
                <a:gd name="T25" fmla="*/ 392559 h 460"/>
                <a:gd name="T26" fmla="*/ 61062 w 794"/>
                <a:gd name="T27" fmla="*/ 398934 h 460"/>
                <a:gd name="T28" fmla="*/ 233695 w 794"/>
                <a:gd name="T29" fmla="*/ 369788 h 460"/>
                <a:gd name="T30" fmla="*/ 266865 w 794"/>
                <a:gd name="T31" fmla="*/ 397113 h 460"/>
                <a:gd name="T32" fmla="*/ 290988 w 794"/>
                <a:gd name="T33" fmla="*/ 389826 h 460"/>
                <a:gd name="T34" fmla="*/ 324912 w 794"/>
                <a:gd name="T35" fmla="*/ 418972 h 460"/>
                <a:gd name="T36" fmla="*/ 365620 w 794"/>
                <a:gd name="T37" fmla="*/ 373432 h 460"/>
                <a:gd name="T38" fmla="*/ 399543 w 794"/>
                <a:gd name="T39" fmla="*/ 402577 h 460"/>
                <a:gd name="T40" fmla="*/ 460606 w 794"/>
                <a:gd name="T41" fmla="*/ 306943 h 460"/>
                <a:gd name="T42" fmla="*/ 598561 w 794"/>
                <a:gd name="T43" fmla="*/ 262313 h 460"/>
                <a:gd name="T44" fmla="*/ 561622 w 794"/>
                <a:gd name="T45" fmla="*/ 0 h 460"/>
                <a:gd name="T46" fmla="*/ 588007 w 794"/>
                <a:gd name="T47" fmla="*/ 74686 h 460"/>
                <a:gd name="T48" fmla="*/ 221633 w 794"/>
                <a:gd name="T49" fmla="*/ 122048 h 460"/>
                <a:gd name="T50" fmla="*/ 248018 w 794"/>
                <a:gd name="T51" fmla="*/ 12751 h 460"/>
                <a:gd name="T52" fmla="*/ 588007 w 794"/>
                <a:gd name="T53" fmla="*/ 44630 h 460"/>
                <a:gd name="T54" fmla="*/ 221633 w 794"/>
                <a:gd name="T55" fmla="*/ 61935 h 460"/>
                <a:gd name="T56" fmla="*/ 248018 w 794"/>
                <a:gd name="T57" fmla="*/ 12751 h 460"/>
                <a:gd name="T58" fmla="*/ 241988 w 794"/>
                <a:gd name="T59" fmla="*/ 360680 h 460"/>
                <a:gd name="T60" fmla="*/ 284957 w 794"/>
                <a:gd name="T61" fmla="*/ 306943 h 460"/>
                <a:gd name="T62" fmla="*/ 288727 w 794"/>
                <a:gd name="T63" fmla="*/ 367056 h 460"/>
                <a:gd name="T64" fmla="*/ 347527 w 794"/>
                <a:gd name="T65" fmla="*/ 389826 h 460"/>
                <a:gd name="T66" fmla="*/ 301542 w 794"/>
                <a:gd name="T67" fmla="*/ 386183 h 460"/>
                <a:gd name="T68" fmla="*/ 325665 w 794"/>
                <a:gd name="T69" fmla="*/ 306943 h 460"/>
                <a:gd name="T70" fmla="*/ 367881 w 794"/>
                <a:gd name="T71" fmla="*/ 340642 h 460"/>
                <a:gd name="T72" fmla="*/ 347527 w 794"/>
                <a:gd name="T73" fmla="*/ 389826 h 460"/>
                <a:gd name="T74" fmla="*/ 388235 w 794"/>
                <a:gd name="T75" fmla="*/ 387094 h 460"/>
                <a:gd name="T76" fmla="*/ 393512 w 794"/>
                <a:gd name="T77" fmla="*/ 306943 h 460"/>
                <a:gd name="T78" fmla="*/ 422159 w 794"/>
                <a:gd name="T79" fmla="*/ 373432 h 460"/>
                <a:gd name="T80" fmla="*/ 300034 w 794"/>
                <a:gd name="T81" fmla="*/ 294191 h 460"/>
                <a:gd name="T82" fmla="*/ 376928 w 794"/>
                <a:gd name="T83" fmla="*/ 248651 h 460"/>
                <a:gd name="T84" fmla="*/ 335466 w 794"/>
                <a:gd name="T85" fmla="*/ 153927 h 460"/>
                <a:gd name="T86" fmla="*/ 221633 w 794"/>
                <a:gd name="T87" fmla="*/ 134800 h 460"/>
                <a:gd name="T88" fmla="*/ 588007 w 794"/>
                <a:gd name="T89" fmla="*/ 262313 h 4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94" h="460">
                  <a:moveTo>
                    <a:pt x="745" y="0"/>
                  </a:moveTo>
                  <a:cubicBezTo>
                    <a:pt x="329" y="0"/>
                    <a:pt x="329" y="0"/>
                    <a:pt x="329" y="0"/>
                  </a:cubicBezTo>
                  <a:cubicBezTo>
                    <a:pt x="313" y="0"/>
                    <a:pt x="299" y="7"/>
                    <a:pt x="290" y="20"/>
                  </a:cubicBezTo>
                  <a:cubicBezTo>
                    <a:pt x="278" y="14"/>
                    <a:pt x="248" y="8"/>
                    <a:pt x="212" y="39"/>
                  </a:cubicBezTo>
                  <a:cubicBezTo>
                    <a:pt x="168" y="77"/>
                    <a:pt x="6" y="200"/>
                    <a:pt x="4" y="201"/>
                  </a:cubicBezTo>
                  <a:cubicBezTo>
                    <a:pt x="1" y="204"/>
                    <a:pt x="0" y="208"/>
                    <a:pt x="3" y="211"/>
                  </a:cubicBezTo>
                  <a:cubicBezTo>
                    <a:pt x="4" y="213"/>
                    <a:pt x="6" y="214"/>
                    <a:pt x="8" y="214"/>
                  </a:cubicBezTo>
                  <a:cubicBezTo>
                    <a:pt x="10" y="214"/>
                    <a:pt x="11" y="213"/>
                    <a:pt x="13" y="212"/>
                  </a:cubicBezTo>
                  <a:cubicBezTo>
                    <a:pt x="14" y="211"/>
                    <a:pt x="177" y="88"/>
                    <a:pt x="221" y="50"/>
                  </a:cubicBezTo>
                  <a:cubicBezTo>
                    <a:pt x="251" y="24"/>
                    <a:pt x="274" y="28"/>
                    <a:pt x="283" y="32"/>
                  </a:cubicBezTo>
                  <a:cubicBezTo>
                    <a:pt x="281" y="37"/>
                    <a:pt x="280" y="43"/>
                    <a:pt x="280" y="49"/>
                  </a:cubicBezTo>
                  <a:cubicBezTo>
                    <a:pt x="280" y="244"/>
                    <a:pt x="280" y="244"/>
                    <a:pt x="280" y="244"/>
                  </a:cubicBezTo>
                  <a:cubicBezTo>
                    <a:pt x="260" y="253"/>
                    <a:pt x="246" y="259"/>
                    <a:pt x="245" y="260"/>
                  </a:cubicBezTo>
                  <a:cubicBezTo>
                    <a:pt x="241" y="262"/>
                    <a:pt x="240" y="266"/>
                    <a:pt x="241" y="270"/>
                  </a:cubicBezTo>
                  <a:cubicBezTo>
                    <a:pt x="243" y="273"/>
                    <a:pt x="247" y="275"/>
                    <a:pt x="251" y="273"/>
                  </a:cubicBezTo>
                  <a:cubicBezTo>
                    <a:pt x="252" y="272"/>
                    <a:pt x="410" y="198"/>
                    <a:pt x="450" y="182"/>
                  </a:cubicBezTo>
                  <a:cubicBezTo>
                    <a:pt x="479" y="170"/>
                    <a:pt x="498" y="184"/>
                    <a:pt x="507" y="201"/>
                  </a:cubicBezTo>
                  <a:cubicBezTo>
                    <a:pt x="516" y="221"/>
                    <a:pt x="514" y="248"/>
                    <a:pt x="492" y="261"/>
                  </a:cubicBezTo>
                  <a:cubicBezTo>
                    <a:pt x="482" y="267"/>
                    <a:pt x="464" y="275"/>
                    <a:pt x="444" y="285"/>
                  </a:cubicBezTo>
                  <a:cubicBezTo>
                    <a:pt x="411" y="300"/>
                    <a:pt x="381" y="315"/>
                    <a:pt x="371" y="324"/>
                  </a:cubicBezTo>
                  <a:cubicBezTo>
                    <a:pt x="371" y="324"/>
                    <a:pt x="370" y="324"/>
                    <a:pt x="370" y="325"/>
                  </a:cubicBezTo>
                  <a:cubicBezTo>
                    <a:pt x="370" y="325"/>
                    <a:pt x="369" y="325"/>
                    <a:pt x="369" y="326"/>
                  </a:cubicBezTo>
                  <a:cubicBezTo>
                    <a:pt x="366" y="329"/>
                    <a:pt x="361" y="334"/>
                    <a:pt x="356" y="340"/>
                  </a:cubicBezTo>
                  <a:cubicBezTo>
                    <a:pt x="336" y="363"/>
                    <a:pt x="303" y="401"/>
                    <a:pt x="274" y="409"/>
                  </a:cubicBezTo>
                  <a:cubicBezTo>
                    <a:pt x="236" y="419"/>
                    <a:pt x="82" y="424"/>
                    <a:pt x="80" y="424"/>
                  </a:cubicBezTo>
                  <a:cubicBezTo>
                    <a:pt x="76" y="424"/>
                    <a:pt x="73" y="428"/>
                    <a:pt x="74" y="431"/>
                  </a:cubicBezTo>
                  <a:cubicBezTo>
                    <a:pt x="74" y="435"/>
                    <a:pt x="77" y="438"/>
                    <a:pt x="81" y="438"/>
                  </a:cubicBezTo>
                  <a:cubicBezTo>
                    <a:pt x="81" y="438"/>
                    <a:pt x="81" y="438"/>
                    <a:pt x="81" y="438"/>
                  </a:cubicBezTo>
                  <a:cubicBezTo>
                    <a:pt x="87" y="438"/>
                    <a:pt x="238" y="433"/>
                    <a:pt x="278" y="422"/>
                  </a:cubicBezTo>
                  <a:cubicBezTo>
                    <a:pt x="289" y="419"/>
                    <a:pt x="299" y="413"/>
                    <a:pt x="310" y="406"/>
                  </a:cubicBezTo>
                  <a:cubicBezTo>
                    <a:pt x="314" y="416"/>
                    <a:pt x="322" y="425"/>
                    <a:pt x="333" y="431"/>
                  </a:cubicBezTo>
                  <a:cubicBezTo>
                    <a:pt x="339" y="434"/>
                    <a:pt x="347" y="436"/>
                    <a:pt x="354" y="436"/>
                  </a:cubicBezTo>
                  <a:cubicBezTo>
                    <a:pt x="365" y="436"/>
                    <a:pt x="376" y="431"/>
                    <a:pt x="385" y="423"/>
                  </a:cubicBezTo>
                  <a:cubicBezTo>
                    <a:pt x="386" y="425"/>
                    <a:pt x="386" y="426"/>
                    <a:pt x="386" y="428"/>
                  </a:cubicBezTo>
                  <a:cubicBezTo>
                    <a:pt x="391" y="440"/>
                    <a:pt x="399" y="450"/>
                    <a:pt x="410" y="455"/>
                  </a:cubicBezTo>
                  <a:cubicBezTo>
                    <a:pt x="417" y="459"/>
                    <a:pt x="424" y="460"/>
                    <a:pt x="431" y="460"/>
                  </a:cubicBezTo>
                  <a:cubicBezTo>
                    <a:pt x="449" y="460"/>
                    <a:pt x="465" y="451"/>
                    <a:pt x="474" y="434"/>
                  </a:cubicBezTo>
                  <a:cubicBezTo>
                    <a:pt x="485" y="410"/>
                    <a:pt x="485" y="410"/>
                    <a:pt x="485" y="410"/>
                  </a:cubicBezTo>
                  <a:cubicBezTo>
                    <a:pt x="489" y="421"/>
                    <a:pt x="497" y="431"/>
                    <a:pt x="509" y="437"/>
                  </a:cubicBezTo>
                  <a:cubicBezTo>
                    <a:pt x="516" y="440"/>
                    <a:pt x="523" y="442"/>
                    <a:pt x="530" y="442"/>
                  </a:cubicBezTo>
                  <a:cubicBezTo>
                    <a:pt x="547" y="442"/>
                    <a:pt x="564" y="432"/>
                    <a:pt x="572" y="416"/>
                  </a:cubicBezTo>
                  <a:cubicBezTo>
                    <a:pt x="611" y="337"/>
                    <a:pt x="611" y="337"/>
                    <a:pt x="611" y="337"/>
                  </a:cubicBezTo>
                  <a:cubicBezTo>
                    <a:pt x="745" y="337"/>
                    <a:pt x="745" y="337"/>
                    <a:pt x="745" y="337"/>
                  </a:cubicBezTo>
                  <a:cubicBezTo>
                    <a:pt x="772" y="337"/>
                    <a:pt x="794" y="315"/>
                    <a:pt x="794" y="288"/>
                  </a:cubicBezTo>
                  <a:cubicBezTo>
                    <a:pt x="794" y="49"/>
                    <a:pt x="794" y="49"/>
                    <a:pt x="794" y="49"/>
                  </a:cubicBezTo>
                  <a:cubicBezTo>
                    <a:pt x="794" y="22"/>
                    <a:pt x="772" y="0"/>
                    <a:pt x="745" y="0"/>
                  </a:cubicBezTo>
                  <a:moveTo>
                    <a:pt x="294" y="82"/>
                  </a:moveTo>
                  <a:cubicBezTo>
                    <a:pt x="780" y="82"/>
                    <a:pt x="780" y="82"/>
                    <a:pt x="780" y="82"/>
                  </a:cubicBezTo>
                  <a:cubicBezTo>
                    <a:pt x="780" y="134"/>
                    <a:pt x="780" y="134"/>
                    <a:pt x="780" y="134"/>
                  </a:cubicBezTo>
                  <a:cubicBezTo>
                    <a:pt x="294" y="134"/>
                    <a:pt x="294" y="134"/>
                    <a:pt x="294" y="134"/>
                  </a:cubicBezTo>
                  <a:lnTo>
                    <a:pt x="294" y="82"/>
                  </a:lnTo>
                  <a:close/>
                  <a:moveTo>
                    <a:pt x="329" y="14"/>
                  </a:moveTo>
                  <a:cubicBezTo>
                    <a:pt x="745" y="14"/>
                    <a:pt x="745" y="14"/>
                    <a:pt x="745" y="14"/>
                  </a:cubicBezTo>
                  <a:cubicBezTo>
                    <a:pt x="765" y="14"/>
                    <a:pt x="780" y="29"/>
                    <a:pt x="780" y="49"/>
                  </a:cubicBezTo>
                  <a:cubicBezTo>
                    <a:pt x="780" y="68"/>
                    <a:pt x="780" y="68"/>
                    <a:pt x="780" y="68"/>
                  </a:cubicBezTo>
                  <a:cubicBezTo>
                    <a:pt x="294" y="68"/>
                    <a:pt x="294" y="68"/>
                    <a:pt x="294" y="68"/>
                  </a:cubicBezTo>
                  <a:cubicBezTo>
                    <a:pt x="294" y="49"/>
                    <a:pt x="294" y="49"/>
                    <a:pt x="294" y="49"/>
                  </a:cubicBezTo>
                  <a:cubicBezTo>
                    <a:pt x="294" y="29"/>
                    <a:pt x="310" y="14"/>
                    <a:pt x="329" y="14"/>
                  </a:cubicBezTo>
                  <a:moveTo>
                    <a:pt x="339" y="418"/>
                  </a:moveTo>
                  <a:cubicBezTo>
                    <a:pt x="330" y="414"/>
                    <a:pt x="324" y="406"/>
                    <a:pt x="321" y="396"/>
                  </a:cubicBezTo>
                  <a:cubicBezTo>
                    <a:pt x="338" y="382"/>
                    <a:pt x="354" y="364"/>
                    <a:pt x="366" y="350"/>
                  </a:cubicBezTo>
                  <a:cubicBezTo>
                    <a:pt x="371" y="345"/>
                    <a:pt x="375" y="340"/>
                    <a:pt x="378" y="337"/>
                  </a:cubicBezTo>
                  <a:cubicBezTo>
                    <a:pt x="416" y="337"/>
                    <a:pt x="416" y="337"/>
                    <a:pt x="416" y="337"/>
                  </a:cubicBezTo>
                  <a:cubicBezTo>
                    <a:pt x="383" y="403"/>
                    <a:pt x="383" y="403"/>
                    <a:pt x="383" y="403"/>
                  </a:cubicBezTo>
                  <a:cubicBezTo>
                    <a:pt x="375" y="420"/>
                    <a:pt x="355" y="426"/>
                    <a:pt x="339" y="418"/>
                  </a:cubicBezTo>
                  <a:moveTo>
                    <a:pt x="461" y="428"/>
                  </a:moveTo>
                  <a:cubicBezTo>
                    <a:pt x="453" y="444"/>
                    <a:pt x="433" y="451"/>
                    <a:pt x="416" y="443"/>
                  </a:cubicBezTo>
                  <a:cubicBezTo>
                    <a:pt x="409" y="439"/>
                    <a:pt x="403" y="432"/>
                    <a:pt x="400" y="424"/>
                  </a:cubicBezTo>
                  <a:cubicBezTo>
                    <a:pt x="397" y="415"/>
                    <a:pt x="398" y="406"/>
                    <a:pt x="401" y="398"/>
                  </a:cubicBezTo>
                  <a:cubicBezTo>
                    <a:pt x="432" y="337"/>
                    <a:pt x="432" y="337"/>
                    <a:pt x="432" y="337"/>
                  </a:cubicBezTo>
                  <a:cubicBezTo>
                    <a:pt x="506" y="337"/>
                    <a:pt x="506" y="337"/>
                    <a:pt x="506" y="337"/>
                  </a:cubicBezTo>
                  <a:cubicBezTo>
                    <a:pt x="488" y="374"/>
                    <a:pt x="488" y="374"/>
                    <a:pt x="488" y="374"/>
                  </a:cubicBezTo>
                  <a:cubicBezTo>
                    <a:pt x="488" y="374"/>
                    <a:pt x="488" y="374"/>
                    <a:pt x="488" y="374"/>
                  </a:cubicBezTo>
                  <a:lnTo>
                    <a:pt x="461" y="428"/>
                  </a:lnTo>
                  <a:close/>
                  <a:moveTo>
                    <a:pt x="560" y="410"/>
                  </a:moveTo>
                  <a:cubicBezTo>
                    <a:pt x="552" y="426"/>
                    <a:pt x="532" y="433"/>
                    <a:pt x="515" y="425"/>
                  </a:cubicBezTo>
                  <a:cubicBezTo>
                    <a:pt x="499" y="416"/>
                    <a:pt x="492" y="397"/>
                    <a:pt x="500" y="380"/>
                  </a:cubicBezTo>
                  <a:cubicBezTo>
                    <a:pt x="522" y="337"/>
                    <a:pt x="522" y="337"/>
                    <a:pt x="522" y="337"/>
                  </a:cubicBezTo>
                  <a:cubicBezTo>
                    <a:pt x="596" y="337"/>
                    <a:pt x="596" y="337"/>
                    <a:pt x="596" y="337"/>
                  </a:cubicBezTo>
                  <a:lnTo>
                    <a:pt x="560" y="410"/>
                  </a:lnTo>
                  <a:close/>
                  <a:moveTo>
                    <a:pt x="745" y="323"/>
                  </a:moveTo>
                  <a:cubicBezTo>
                    <a:pt x="398" y="323"/>
                    <a:pt x="398" y="323"/>
                    <a:pt x="398" y="323"/>
                  </a:cubicBezTo>
                  <a:cubicBezTo>
                    <a:pt x="412" y="315"/>
                    <a:pt x="432" y="306"/>
                    <a:pt x="450" y="297"/>
                  </a:cubicBezTo>
                  <a:cubicBezTo>
                    <a:pt x="470" y="288"/>
                    <a:pt x="489" y="279"/>
                    <a:pt x="500" y="273"/>
                  </a:cubicBezTo>
                  <a:cubicBezTo>
                    <a:pt x="529" y="255"/>
                    <a:pt x="531" y="220"/>
                    <a:pt x="519" y="195"/>
                  </a:cubicBezTo>
                  <a:cubicBezTo>
                    <a:pt x="509" y="174"/>
                    <a:pt x="483" y="154"/>
                    <a:pt x="445" y="169"/>
                  </a:cubicBezTo>
                  <a:cubicBezTo>
                    <a:pt x="419" y="179"/>
                    <a:pt x="345" y="214"/>
                    <a:pt x="294" y="237"/>
                  </a:cubicBezTo>
                  <a:cubicBezTo>
                    <a:pt x="294" y="148"/>
                    <a:pt x="294" y="148"/>
                    <a:pt x="294" y="148"/>
                  </a:cubicBezTo>
                  <a:cubicBezTo>
                    <a:pt x="780" y="148"/>
                    <a:pt x="780" y="148"/>
                    <a:pt x="780" y="148"/>
                  </a:cubicBezTo>
                  <a:cubicBezTo>
                    <a:pt x="780" y="288"/>
                    <a:pt x="780" y="288"/>
                    <a:pt x="780" y="288"/>
                  </a:cubicBezTo>
                  <a:cubicBezTo>
                    <a:pt x="780" y="307"/>
                    <a:pt x="765" y="323"/>
                    <a:pt x="745" y="323"/>
                  </a:cubicBezTo>
                </a:path>
              </a:pathLst>
            </a:custGeom>
            <a:solidFill>
              <a:schemeClr val="tx1"/>
            </a:solidFill>
            <a:ln w="9525">
              <a:solidFill>
                <a:schemeClr val="tx1"/>
              </a:solidFill>
              <a:round/>
              <a:headEnd/>
              <a:tailEnd/>
            </a:ln>
          </p:spPr>
          <p:txBody>
            <a:bodyPr/>
            <a:lstStyle/>
            <a:p>
              <a:endParaRPr lang="en-US" dirty="0">
                <a:latin typeface="+mj-lt"/>
              </a:endParaRPr>
            </a:p>
          </p:txBody>
        </p:sp>
        <p:grpSp>
          <p:nvGrpSpPr>
            <p:cNvPr id="52" name="Group 24">
              <a:extLst>
                <a:ext uri="{FF2B5EF4-FFF2-40B4-BE49-F238E27FC236}">
                  <a16:creationId xmlns:a16="http://schemas.microsoft.com/office/drawing/2014/main" id="{B201B90C-7A99-4C00-8611-6040187C6D46}"/>
                </a:ext>
              </a:extLst>
            </p:cNvPr>
            <p:cNvGrpSpPr>
              <a:grpSpLocks/>
            </p:cNvGrpSpPr>
            <p:nvPr/>
          </p:nvGrpSpPr>
          <p:grpSpPr bwMode="auto">
            <a:xfrm>
              <a:off x="2942043" y="3603476"/>
              <a:ext cx="590550" cy="550862"/>
              <a:chOff x="2574925" y="5208588"/>
              <a:chExt cx="322262" cy="339725"/>
            </a:xfrm>
          </p:grpSpPr>
          <p:sp>
            <p:nvSpPr>
              <p:cNvPr id="53" name="Freeform 217">
                <a:extLst>
                  <a:ext uri="{FF2B5EF4-FFF2-40B4-BE49-F238E27FC236}">
                    <a16:creationId xmlns:a16="http://schemas.microsoft.com/office/drawing/2014/main" id="{BF10024A-5AD8-4734-B9BD-CE67EE0128A8}"/>
                  </a:ext>
                </a:extLst>
              </p:cNvPr>
              <p:cNvSpPr>
                <a:spLocks noEditPoints="1"/>
              </p:cNvSpPr>
              <p:nvPr/>
            </p:nvSpPr>
            <p:spPr bwMode="auto">
              <a:xfrm>
                <a:off x="2574925" y="5341938"/>
                <a:ext cx="61912" cy="206375"/>
              </a:xfrm>
              <a:custGeom>
                <a:avLst/>
                <a:gdLst>
                  <a:gd name="T0" fmla="*/ 58043 w 112"/>
                  <a:gd name="T1" fmla="*/ 68792 h 366"/>
                  <a:gd name="T2" fmla="*/ 34826 w 112"/>
                  <a:gd name="T3" fmla="*/ 68792 h 366"/>
                  <a:gd name="T4" fmla="*/ 34826 w 112"/>
                  <a:gd name="T5" fmla="*/ 3947 h 366"/>
                  <a:gd name="T6" fmla="*/ 30956 w 112"/>
                  <a:gd name="T7" fmla="*/ 0 h 366"/>
                  <a:gd name="T8" fmla="*/ 27087 w 112"/>
                  <a:gd name="T9" fmla="*/ 3947 h 366"/>
                  <a:gd name="T10" fmla="*/ 27087 w 112"/>
                  <a:gd name="T11" fmla="*/ 68792 h 366"/>
                  <a:gd name="T12" fmla="*/ 3870 w 112"/>
                  <a:gd name="T13" fmla="*/ 68792 h 366"/>
                  <a:gd name="T14" fmla="*/ 0 w 112"/>
                  <a:gd name="T15" fmla="*/ 72739 h 366"/>
                  <a:gd name="T16" fmla="*/ 0 w 112"/>
                  <a:gd name="T17" fmla="*/ 134200 h 366"/>
                  <a:gd name="T18" fmla="*/ 3870 w 112"/>
                  <a:gd name="T19" fmla="*/ 138147 h 366"/>
                  <a:gd name="T20" fmla="*/ 27087 w 112"/>
                  <a:gd name="T21" fmla="*/ 138147 h 366"/>
                  <a:gd name="T22" fmla="*/ 27087 w 112"/>
                  <a:gd name="T23" fmla="*/ 202428 h 366"/>
                  <a:gd name="T24" fmla="*/ 30956 w 112"/>
                  <a:gd name="T25" fmla="*/ 206375 h 366"/>
                  <a:gd name="T26" fmla="*/ 34826 w 112"/>
                  <a:gd name="T27" fmla="*/ 202428 h 366"/>
                  <a:gd name="T28" fmla="*/ 34826 w 112"/>
                  <a:gd name="T29" fmla="*/ 138147 h 366"/>
                  <a:gd name="T30" fmla="*/ 58043 w 112"/>
                  <a:gd name="T31" fmla="*/ 138147 h 366"/>
                  <a:gd name="T32" fmla="*/ 61912 w 112"/>
                  <a:gd name="T33" fmla="*/ 134200 h 366"/>
                  <a:gd name="T34" fmla="*/ 61912 w 112"/>
                  <a:gd name="T35" fmla="*/ 72739 h 366"/>
                  <a:gd name="T36" fmla="*/ 58043 w 112"/>
                  <a:gd name="T37" fmla="*/ 68792 h 366"/>
                  <a:gd name="T38" fmla="*/ 54173 w 112"/>
                  <a:gd name="T39" fmla="*/ 130253 h 366"/>
                  <a:gd name="T40" fmla="*/ 7739 w 112"/>
                  <a:gd name="T41" fmla="*/ 130253 h 366"/>
                  <a:gd name="T42" fmla="*/ 7739 w 112"/>
                  <a:gd name="T43" fmla="*/ 76686 h 366"/>
                  <a:gd name="T44" fmla="*/ 54173 w 112"/>
                  <a:gd name="T45" fmla="*/ 76686 h 366"/>
                  <a:gd name="T46" fmla="*/ 54173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2"/>
                    </a:moveTo>
                    <a:cubicBezTo>
                      <a:pt x="63" y="122"/>
                      <a:pt x="63" y="122"/>
                      <a:pt x="63" y="122"/>
                    </a:cubicBezTo>
                    <a:cubicBezTo>
                      <a:pt x="63" y="7"/>
                      <a:pt x="63" y="7"/>
                      <a:pt x="63" y="7"/>
                    </a:cubicBezTo>
                    <a:cubicBezTo>
                      <a:pt x="63" y="4"/>
                      <a:pt x="60" y="0"/>
                      <a:pt x="56" y="0"/>
                    </a:cubicBezTo>
                    <a:cubicBezTo>
                      <a:pt x="52" y="0"/>
                      <a:pt x="49" y="4"/>
                      <a:pt x="49" y="7"/>
                    </a:cubicBezTo>
                    <a:cubicBezTo>
                      <a:pt x="49" y="122"/>
                      <a:pt x="49" y="122"/>
                      <a:pt x="49" y="122"/>
                    </a:cubicBezTo>
                    <a:cubicBezTo>
                      <a:pt x="7" y="122"/>
                      <a:pt x="7" y="122"/>
                      <a:pt x="7" y="122"/>
                    </a:cubicBezTo>
                    <a:cubicBezTo>
                      <a:pt x="3" y="122"/>
                      <a:pt x="0" y="125"/>
                      <a:pt x="0" y="129"/>
                    </a:cubicBezTo>
                    <a:cubicBezTo>
                      <a:pt x="0" y="238"/>
                      <a:pt x="0" y="238"/>
                      <a:pt x="0" y="238"/>
                    </a:cubicBezTo>
                    <a:cubicBezTo>
                      <a:pt x="0" y="242"/>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2"/>
                      <a:pt x="112" y="238"/>
                    </a:cubicBezTo>
                    <a:cubicBezTo>
                      <a:pt x="112" y="129"/>
                      <a:pt x="112" y="129"/>
                      <a:pt x="112" y="129"/>
                    </a:cubicBezTo>
                    <a:cubicBezTo>
                      <a:pt x="112" y="125"/>
                      <a:pt x="109" y="122"/>
                      <a:pt x="105" y="122"/>
                    </a:cubicBezTo>
                    <a:moveTo>
                      <a:pt x="98" y="231"/>
                    </a:moveTo>
                    <a:cubicBezTo>
                      <a:pt x="14" y="231"/>
                      <a:pt x="14" y="231"/>
                      <a:pt x="14" y="231"/>
                    </a:cubicBezTo>
                    <a:cubicBezTo>
                      <a:pt x="14" y="136"/>
                      <a:pt x="14" y="136"/>
                      <a:pt x="14" y="136"/>
                    </a:cubicBezTo>
                    <a:cubicBezTo>
                      <a:pt x="98" y="136"/>
                      <a:pt x="98" y="136"/>
                      <a:pt x="98" y="136"/>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4" name="Freeform 218">
                <a:extLst>
                  <a:ext uri="{FF2B5EF4-FFF2-40B4-BE49-F238E27FC236}">
                    <a16:creationId xmlns:a16="http://schemas.microsoft.com/office/drawing/2014/main" id="{5C781CD1-D8D0-49BA-B9F0-0748E316763E}"/>
                  </a:ext>
                </a:extLst>
              </p:cNvPr>
              <p:cNvSpPr>
                <a:spLocks noEditPoints="1"/>
              </p:cNvSpPr>
              <p:nvPr/>
            </p:nvSpPr>
            <p:spPr bwMode="auto">
              <a:xfrm>
                <a:off x="2660650" y="5265738"/>
                <a:ext cx="63500" cy="206375"/>
              </a:xfrm>
              <a:custGeom>
                <a:avLst/>
                <a:gdLst>
                  <a:gd name="T0" fmla="*/ 59531 w 112"/>
                  <a:gd name="T1" fmla="*/ 68228 h 366"/>
                  <a:gd name="T2" fmla="*/ 35719 w 112"/>
                  <a:gd name="T3" fmla="*/ 68228 h 366"/>
                  <a:gd name="T4" fmla="*/ 35719 w 112"/>
                  <a:gd name="T5" fmla="*/ 3947 h 366"/>
                  <a:gd name="T6" fmla="*/ 31750 w 112"/>
                  <a:gd name="T7" fmla="*/ 0 h 366"/>
                  <a:gd name="T8" fmla="*/ 27781 w 112"/>
                  <a:gd name="T9" fmla="*/ 3947 h 366"/>
                  <a:gd name="T10" fmla="*/ 27781 w 112"/>
                  <a:gd name="T11" fmla="*/ 68228 h 366"/>
                  <a:gd name="T12" fmla="*/ 3969 w 112"/>
                  <a:gd name="T13" fmla="*/ 68228 h 366"/>
                  <a:gd name="T14" fmla="*/ 0 w 112"/>
                  <a:gd name="T15" fmla="*/ 72175 h 366"/>
                  <a:gd name="T16" fmla="*/ 0 w 112"/>
                  <a:gd name="T17" fmla="*/ 134200 h 366"/>
                  <a:gd name="T18" fmla="*/ 3969 w 112"/>
                  <a:gd name="T19" fmla="*/ 138147 h 366"/>
                  <a:gd name="T20" fmla="*/ 27781 w 112"/>
                  <a:gd name="T21" fmla="*/ 138147 h 366"/>
                  <a:gd name="T22" fmla="*/ 27781 w 112"/>
                  <a:gd name="T23" fmla="*/ 202428 h 366"/>
                  <a:gd name="T24" fmla="*/ 31750 w 112"/>
                  <a:gd name="T25" fmla="*/ 206375 h 366"/>
                  <a:gd name="T26" fmla="*/ 35719 w 112"/>
                  <a:gd name="T27" fmla="*/ 202428 h 366"/>
                  <a:gd name="T28" fmla="*/ 35719 w 112"/>
                  <a:gd name="T29" fmla="*/ 138147 h 366"/>
                  <a:gd name="T30" fmla="*/ 59531 w 112"/>
                  <a:gd name="T31" fmla="*/ 138147 h 366"/>
                  <a:gd name="T32" fmla="*/ 63500 w 112"/>
                  <a:gd name="T33" fmla="*/ 134200 h 366"/>
                  <a:gd name="T34" fmla="*/ 63500 w 112"/>
                  <a:gd name="T35" fmla="*/ 72175 h 366"/>
                  <a:gd name="T36" fmla="*/ 59531 w 112"/>
                  <a:gd name="T37" fmla="*/ 68228 h 366"/>
                  <a:gd name="T38" fmla="*/ 55562 w 112"/>
                  <a:gd name="T39" fmla="*/ 130253 h 366"/>
                  <a:gd name="T40" fmla="*/ 7937 w 112"/>
                  <a:gd name="T41" fmla="*/ 130253 h 366"/>
                  <a:gd name="T42" fmla="*/ 7937 w 112"/>
                  <a:gd name="T43" fmla="*/ 76122 h 366"/>
                  <a:gd name="T44" fmla="*/ 55562 w 112"/>
                  <a:gd name="T45" fmla="*/ 76122 h 366"/>
                  <a:gd name="T46" fmla="*/ 55562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4"/>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5" name="Freeform 219">
                <a:extLst>
                  <a:ext uri="{FF2B5EF4-FFF2-40B4-BE49-F238E27FC236}">
                    <a16:creationId xmlns:a16="http://schemas.microsoft.com/office/drawing/2014/main" id="{7F3159FC-2E13-4388-B9DA-44293F56E7EC}"/>
                  </a:ext>
                </a:extLst>
              </p:cNvPr>
              <p:cNvSpPr>
                <a:spLocks noEditPoints="1"/>
              </p:cNvSpPr>
              <p:nvPr/>
            </p:nvSpPr>
            <p:spPr bwMode="auto">
              <a:xfrm>
                <a:off x="2747963" y="5297488"/>
                <a:ext cx="63500" cy="204788"/>
              </a:xfrm>
              <a:custGeom>
                <a:avLst/>
                <a:gdLst>
                  <a:gd name="T0" fmla="*/ 59531 w 112"/>
                  <a:gd name="T1" fmla="*/ 67889 h 365"/>
                  <a:gd name="T2" fmla="*/ 35719 w 112"/>
                  <a:gd name="T3" fmla="*/ 67889 h 365"/>
                  <a:gd name="T4" fmla="*/ 35719 w 112"/>
                  <a:gd name="T5" fmla="*/ 3927 h 365"/>
                  <a:gd name="T6" fmla="*/ 31750 w 112"/>
                  <a:gd name="T7" fmla="*/ 0 h 365"/>
                  <a:gd name="T8" fmla="*/ 27781 w 112"/>
                  <a:gd name="T9" fmla="*/ 3927 h 365"/>
                  <a:gd name="T10" fmla="*/ 27781 w 112"/>
                  <a:gd name="T11" fmla="*/ 67889 h 365"/>
                  <a:gd name="T12" fmla="*/ 3969 w 112"/>
                  <a:gd name="T13" fmla="*/ 67889 h 365"/>
                  <a:gd name="T14" fmla="*/ 0 w 112"/>
                  <a:gd name="T15" fmla="*/ 71816 h 365"/>
                  <a:gd name="T16" fmla="*/ 0 w 112"/>
                  <a:gd name="T17" fmla="*/ 132972 h 365"/>
                  <a:gd name="T18" fmla="*/ 3969 w 112"/>
                  <a:gd name="T19" fmla="*/ 136899 h 365"/>
                  <a:gd name="T20" fmla="*/ 27781 w 112"/>
                  <a:gd name="T21" fmla="*/ 136899 h 365"/>
                  <a:gd name="T22" fmla="*/ 27781 w 112"/>
                  <a:gd name="T23" fmla="*/ 200861 h 365"/>
                  <a:gd name="T24" fmla="*/ 31750 w 112"/>
                  <a:gd name="T25" fmla="*/ 204788 h 365"/>
                  <a:gd name="T26" fmla="*/ 35719 w 112"/>
                  <a:gd name="T27" fmla="*/ 200861 h 365"/>
                  <a:gd name="T28" fmla="*/ 35719 w 112"/>
                  <a:gd name="T29" fmla="*/ 136899 h 365"/>
                  <a:gd name="T30" fmla="*/ 59531 w 112"/>
                  <a:gd name="T31" fmla="*/ 136899 h 365"/>
                  <a:gd name="T32" fmla="*/ 63500 w 112"/>
                  <a:gd name="T33" fmla="*/ 132972 h 365"/>
                  <a:gd name="T34" fmla="*/ 63500 w 112"/>
                  <a:gd name="T35" fmla="*/ 71816 h 365"/>
                  <a:gd name="T36" fmla="*/ 59531 w 112"/>
                  <a:gd name="T37" fmla="*/ 67889 h 365"/>
                  <a:gd name="T38" fmla="*/ 55562 w 112"/>
                  <a:gd name="T39" fmla="*/ 129044 h 365"/>
                  <a:gd name="T40" fmla="*/ 7937 w 112"/>
                  <a:gd name="T41" fmla="*/ 129044 h 365"/>
                  <a:gd name="T42" fmla="*/ 7937 w 112"/>
                  <a:gd name="T43" fmla="*/ 75744 h 365"/>
                  <a:gd name="T44" fmla="*/ 55562 w 112"/>
                  <a:gd name="T45" fmla="*/ 75744 h 365"/>
                  <a:gd name="T46" fmla="*/ 55562 w 112"/>
                  <a:gd name="T47" fmla="*/ 129044 h 3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5">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7"/>
                      <a:pt x="0" y="237"/>
                      <a:pt x="0" y="237"/>
                    </a:cubicBezTo>
                    <a:cubicBezTo>
                      <a:pt x="0" y="241"/>
                      <a:pt x="3" y="244"/>
                      <a:pt x="7" y="244"/>
                    </a:cubicBezTo>
                    <a:cubicBezTo>
                      <a:pt x="49" y="244"/>
                      <a:pt x="49" y="244"/>
                      <a:pt x="49" y="244"/>
                    </a:cubicBezTo>
                    <a:cubicBezTo>
                      <a:pt x="49" y="358"/>
                      <a:pt x="49" y="358"/>
                      <a:pt x="49" y="358"/>
                    </a:cubicBezTo>
                    <a:cubicBezTo>
                      <a:pt x="49" y="362"/>
                      <a:pt x="52" y="365"/>
                      <a:pt x="56" y="365"/>
                    </a:cubicBezTo>
                    <a:cubicBezTo>
                      <a:pt x="60" y="365"/>
                      <a:pt x="63" y="362"/>
                      <a:pt x="63" y="358"/>
                    </a:cubicBezTo>
                    <a:cubicBezTo>
                      <a:pt x="63" y="244"/>
                      <a:pt x="63" y="244"/>
                      <a:pt x="63" y="244"/>
                    </a:cubicBezTo>
                    <a:cubicBezTo>
                      <a:pt x="105" y="244"/>
                      <a:pt x="105" y="244"/>
                      <a:pt x="105" y="244"/>
                    </a:cubicBezTo>
                    <a:cubicBezTo>
                      <a:pt x="109" y="244"/>
                      <a:pt x="112" y="241"/>
                      <a:pt x="112" y="237"/>
                    </a:cubicBezTo>
                    <a:cubicBezTo>
                      <a:pt x="112" y="128"/>
                      <a:pt x="112" y="128"/>
                      <a:pt x="112" y="128"/>
                    </a:cubicBezTo>
                    <a:cubicBezTo>
                      <a:pt x="112" y="124"/>
                      <a:pt x="109" y="121"/>
                      <a:pt x="105" y="121"/>
                    </a:cubicBezTo>
                    <a:moveTo>
                      <a:pt x="98" y="230"/>
                    </a:moveTo>
                    <a:cubicBezTo>
                      <a:pt x="14" y="230"/>
                      <a:pt x="14" y="230"/>
                      <a:pt x="14" y="230"/>
                    </a:cubicBezTo>
                    <a:cubicBezTo>
                      <a:pt x="14" y="135"/>
                      <a:pt x="14" y="135"/>
                      <a:pt x="14" y="135"/>
                    </a:cubicBezTo>
                    <a:cubicBezTo>
                      <a:pt x="98" y="135"/>
                      <a:pt x="98" y="135"/>
                      <a:pt x="98" y="135"/>
                    </a:cubicBezTo>
                    <a:lnTo>
                      <a:pt x="98" y="230"/>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6" name="Freeform 220">
                <a:extLst>
                  <a:ext uri="{FF2B5EF4-FFF2-40B4-BE49-F238E27FC236}">
                    <a16:creationId xmlns:a16="http://schemas.microsoft.com/office/drawing/2014/main" id="{521F9689-06C5-4420-8DC4-C32997D48556}"/>
                  </a:ext>
                </a:extLst>
              </p:cNvPr>
              <p:cNvSpPr>
                <a:spLocks noEditPoints="1"/>
              </p:cNvSpPr>
              <p:nvPr/>
            </p:nvSpPr>
            <p:spPr bwMode="auto">
              <a:xfrm>
                <a:off x="2835275" y="5208588"/>
                <a:ext cx="61912" cy="204788"/>
              </a:xfrm>
              <a:custGeom>
                <a:avLst/>
                <a:gdLst>
                  <a:gd name="T0" fmla="*/ 58043 w 112"/>
                  <a:gd name="T1" fmla="*/ 67703 h 366"/>
                  <a:gd name="T2" fmla="*/ 34826 w 112"/>
                  <a:gd name="T3" fmla="*/ 67703 h 366"/>
                  <a:gd name="T4" fmla="*/ 34826 w 112"/>
                  <a:gd name="T5" fmla="*/ 3917 h 366"/>
                  <a:gd name="T6" fmla="*/ 30956 w 112"/>
                  <a:gd name="T7" fmla="*/ 0 h 366"/>
                  <a:gd name="T8" fmla="*/ 27087 w 112"/>
                  <a:gd name="T9" fmla="*/ 3917 h 366"/>
                  <a:gd name="T10" fmla="*/ 27087 w 112"/>
                  <a:gd name="T11" fmla="*/ 67703 h 366"/>
                  <a:gd name="T12" fmla="*/ 3870 w 112"/>
                  <a:gd name="T13" fmla="*/ 67703 h 366"/>
                  <a:gd name="T14" fmla="*/ 0 w 112"/>
                  <a:gd name="T15" fmla="*/ 71620 h 366"/>
                  <a:gd name="T16" fmla="*/ 0 w 112"/>
                  <a:gd name="T17" fmla="*/ 133168 h 366"/>
                  <a:gd name="T18" fmla="*/ 3870 w 112"/>
                  <a:gd name="T19" fmla="*/ 137085 h 366"/>
                  <a:gd name="T20" fmla="*/ 27087 w 112"/>
                  <a:gd name="T21" fmla="*/ 137085 h 366"/>
                  <a:gd name="T22" fmla="*/ 27087 w 112"/>
                  <a:gd name="T23" fmla="*/ 200871 h 366"/>
                  <a:gd name="T24" fmla="*/ 30956 w 112"/>
                  <a:gd name="T25" fmla="*/ 204788 h 366"/>
                  <a:gd name="T26" fmla="*/ 34826 w 112"/>
                  <a:gd name="T27" fmla="*/ 200871 h 366"/>
                  <a:gd name="T28" fmla="*/ 34826 w 112"/>
                  <a:gd name="T29" fmla="*/ 137085 h 366"/>
                  <a:gd name="T30" fmla="*/ 58043 w 112"/>
                  <a:gd name="T31" fmla="*/ 137085 h 366"/>
                  <a:gd name="T32" fmla="*/ 61912 w 112"/>
                  <a:gd name="T33" fmla="*/ 133168 h 366"/>
                  <a:gd name="T34" fmla="*/ 61912 w 112"/>
                  <a:gd name="T35" fmla="*/ 71620 h 366"/>
                  <a:gd name="T36" fmla="*/ 58043 w 112"/>
                  <a:gd name="T37" fmla="*/ 67703 h 366"/>
                  <a:gd name="T38" fmla="*/ 54173 w 112"/>
                  <a:gd name="T39" fmla="*/ 129251 h 366"/>
                  <a:gd name="T40" fmla="*/ 7739 w 112"/>
                  <a:gd name="T41" fmla="*/ 129251 h 366"/>
                  <a:gd name="T42" fmla="*/ 7739 w 112"/>
                  <a:gd name="T43" fmla="*/ 75537 h 366"/>
                  <a:gd name="T44" fmla="*/ 54173 w 112"/>
                  <a:gd name="T45" fmla="*/ 75537 h 366"/>
                  <a:gd name="T46" fmla="*/ 54173 w 112"/>
                  <a:gd name="T47" fmla="*/ 129251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5"/>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5"/>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grpSp>
        <p:sp>
          <p:nvSpPr>
            <p:cNvPr id="57" name="Freeform 129">
              <a:extLst>
                <a:ext uri="{FF2B5EF4-FFF2-40B4-BE49-F238E27FC236}">
                  <a16:creationId xmlns:a16="http://schemas.microsoft.com/office/drawing/2014/main" id="{B06E1C67-9464-4E8E-A2C4-354CE51D4759}"/>
                </a:ext>
              </a:extLst>
            </p:cNvPr>
            <p:cNvSpPr>
              <a:spLocks noEditPoints="1"/>
            </p:cNvSpPr>
            <p:nvPr/>
          </p:nvSpPr>
          <p:spPr bwMode="auto">
            <a:xfrm>
              <a:off x="8635007" y="3637270"/>
              <a:ext cx="473075" cy="484188"/>
            </a:xfrm>
            <a:custGeom>
              <a:avLst/>
              <a:gdLst>
                <a:gd name="T0" fmla="*/ 332526 w 574"/>
                <a:gd name="T1" fmla="*/ 0 h 581"/>
                <a:gd name="T2" fmla="*/ 192602 w 574"/>
                <a:gd name="T3" fmla="*/ 52591 h 581"/>
                <a:gd name="T4" fmla="*/ 139924 w 574"/>
                <a:gd name="T5" fmla="*/ 171964 h 581"/>
                <a:gd name="T6" fmla="*/ 0 w 574"/>
                <a:gd name="T7" fmla="*/ 223720 h 581"/>
                <a:gd name="T8" fmla="*/ 42800 w 574"/>
                <a:gd name="T9" fmla="*/ 471649 h 581"/>
                <a:gd name="T10" fmla="*/ 237048 w 574"/>
                <a:gd name="T11" fmla="*/ 471649 h 581"/>
                <a:gd name="T12" fmla="*/ 279848 w 574"/>
                <a:gd name="T13" fmla="*/ 389841 h 581"/>
                <a:gd name="T14" fmla="*/ 429650 w 574"/>
                <a:gd name="T15" fmla="*/ 379823 h 581"/>
                <a:gd name="T16" fmla="*/ 472450 w 574"/>
                <a:gd name="T17" fmla="*/ 52591 h 581"/>
                <a:gd name="T18" fmla="*/ 460927 w 574"/>
                <a:gd name="T19" fmla="*/ 274641 h 581"/>
                <a:gd name="T20" fmla="*/ 279848 w 574"/>
                <a:gd name="T21" fmla="*/ 310537 h 581"/>
                <a:gd name="T22" fmla="*/ 332526 w 574"/>
                <a:gd name="T23" fmla="*/ 254607 h 581"/>
                <a:gd name="T24" fmla="*/ 460927 w 574"/>
                <a:gd name="T25" fmla="*/ 224555 h 581"/>
                <a:gd name="T26" fmla="*/ 268325 w 574"/>
                <a:gd name="T27" fmla="*/ 245424 h 581"/>
                <a:gd name="T28" fmla="*/ 139924 w 574"/>
                <a:gd name="T29" fmla="*/ 338919 h 581"/>
                <a:gd name="T30" fmla="*/ 11523 w 574"/>
                <a:gd name="T31" fmla="*/ 245424 h 581"/>
                <a:gd name="T32" fmla="*/ 139924 w 574"/>
                <a:gd name="T33" fmla="*/ 276311 h 581"/>
                <a:gd name="T34" fmla="*/ 268325 w 574"/>
                <a:gd name="T35" fmla="*/ 245424 h 581"/>
                <a:gd name="T36" fmla="*/ 42800 w 574"/>
                <a:gd name="T37" fmla="*/ 336415 h 581"/>
                <a:gd name="T38" fmla="*/ 237048 w 574"/>
                <a:gd name="T39" fmla="*/ 336415 h 581"/>
                <a:gd name="T40" fmla="*/ 268325 w 574"/>
                <a:gd name="T41" fmla="*/ 365632 h 581"/>
                <a:gd name="T42" fmla="*/ 11523 w 574"/>
                <a:gd name="T43" fmla="*/ 365632 h 581"/>
                <a:gd name="T44" fmla="*/ 460927 w 574"/>
                <a:gd name="T45" fmla="*/ 131895 h 581"/>
                <a:gd name="T46" fmla="*/ 204125 w 574"/>
                <a:gd name="T47" fmla="*/ 131895 h 581"/>
                <a:gd name="T48" fmla="*/ 236225 w 574"/>
                <a:gd name="T49" fmla="*/ 90156 h 581"/>
                <a:gd name="T50" fmla="*/ 429650 w 574"/>
                <a:gd name="T51" fmla="*/ 90156 h 581"/>
                <a:gd name="T52" fmla="*/ 460927 w 574"/>
                <a:gd name="T53" fmla="*/ 131895 h 581"/>
                <a:gd name="T54" fmla="*/ 460927 w 574"/>
                <a:gd name="T55" fmla="*/ 52591 h 581"/>
                <a:gd name="T56" fmla="*/ 204125 w 574"/>
                <a:gd name="T57" fmla="*/ 52591 h 581"/>
                <a:gd name="T58" fmla="*/ 204125 w 574"/>
                <a:gd name="T59" fmla="*/ 152764 h 581"/>
                <a:gd name="T60" fmla="*/ 332526 w 574"/>
                <a:gd name="T61" fmla="*/ 183651 h 581"/>
                <a:gd name="T62" fmla="*/ 460927 w 574"/>
                <a:gd name="T63" fmla="*/ 152764 h 581"/>
                <a:gd name="T64" fmla="*/ 332526 w 574"/>
                <a:gd name="T65" fmla="*/ 242920 h 581"/>
                <a:gd name="T66" fmla="*/ 279848 w 574"/>
                <a:gd name="T67" fmla="*/ 223720 h 581"/>
                <a:gd name="T68" fmla="*/ 204125 w 574"/>
                <a:gd name="T69" fmla="*/ 177807 h 581"/>
                <a:gd name="T70" fmla="*/ 139924 w 574"/>
                <a:gd name="T71" fmla="*/ 183651 h 581"/>
                <a:gd name="T72" fmla="*/ 197540 w 574"/>
                <a:gd name="T73" fmla="*/ 188659 h 581"/>
                <a:gd name="T74" fmla="*/ 139924 w 574"/>
                <a:gd name="T75" fmla="*/ 264624 h 581"/>
                <a:gd name="T76" fmla="*/ 139924 w 574"/>
                <a:gd name="T77" fmla="*/ 183651 h 581"/>
                <a:gd name="T78" fmla="*/ 11523 w 574"/>
                <a:gd name="T79" fmla="*/ 433249 h 581"/>
                <a:gd name="T80" fmla="*/ 42800 w 574"/>
                <a:gd name="T81" fmla="*/ 404032 h 581"/>
                <a:gd name="T82" fmla="*/ 237048 w 574"/>
                <a:gd name="T83" fmla="*/ 404032 h 581"/>
                <a:gd name="T84" fmla="*/ 268325 w 574"/>
                <a:gd name="T85" fmla="*/ 433249 h 581"/>
                <a:gd name="T86" fmla="*/ 332526 w 574"/>
                <a:gd name="T87" fmla="*/ 382328 h 581"/>
                <a:gd name="T88" fmla="*/ 279848 w 574"/>
                <a:gd name="T89" fmla="*/ 323058 h 581"/>
                <a:gd name="T90" fmla="*/ 429650 w 574"/>
                <a:gd name="T91" fmla="*/ 312206 h 581"/>
                <a:gd name="T92" fmla="*/ 460927 w 574"/>
                <a:gd name="T93" fmla="*/ 342258 h 5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74" h="581">
                  <a:moveTo>
                    <a:pt x="522" y="17"/>
                  </a:moveTo>
                  <a:cubicBezTo>
                    <a:pt x="490" y="6"/>
                    <a:pt x="449" y="0"/>
                    <a:pt x="404" y="0"/>
                  </a:cubicBezTo>
                  <a:cubicBezTo>
                    <a:pt x="360" y="0"/>
                    <a:pt x="318" y="6"/>
                    <a:pt x="287" y="17"/>
                  </a:cubicBezTo>
                  <a:cubicBezTo>
                    <a:pt x="252" y="29"/>
                    <a:pt x="234" y="44"/>
                    <a:pt x="234" y="63"/>
                  </a:cubicBezTo>
                  <a:cubicBezTo>
                    <a:pt x="234" y="210"/>
                    <a:pt x="234" y="210"/>
                    <a:pt x="234" y="210"/>
                  </a:cubicBezTo>
                  <a:cubicBezTo>
                    <a:pt x="214" y="208"/>
                    <a:pt x="192" y="206"/>
                    <a:pt x="170" y="206"/>
                  </a:cubicBezTo>
                  <a:cubicBezTo>
                    <a:pt x="126" y="206"/>
                    <a:pt x="84" y="212"/>
                    <a:pt x="52" y="223"/>
                  </a:cubicBezTo>
                  <a:cubicBezTo>
                    <a:pt x="18" y="234"/>
                    <a:pt x="0" y="250"/>
                    <a:pt x="0" y="268"/>
                  </a:cubicBezTo>
                  <a:cubicBezTo>
                    <a:pt x="0" y="519"/>
                    <a:pt x="0" y="519"/>
                    <a:pt x="0" y="519"/>
                  </a:cubicBezTo>
                  <a:cubicBezTo>
                    <a:pt x="0" y="537"/>
                    <a:pt x="18" y="553"/>
                    <a:pt x="52" y="565"/>
                  </a:cubicBezTo>
                  <a:cubicBezTo>
                    <a:pt x="84" y="575"/>
                    <a:pt x="126" y="581"/>
                    <a:pt x="170" y="581"/>
                  </a:cubicBezTo>
                  <a:cubicBezTo>
                    <a:pt x="214" y="581"/>
                    <a:pt x="256" y="575"/>
                    <a:pt x="288" y="565"/>
                  </a:cubicBezTo>
                  <a:cubicBezTo>
                    <a:pt x="322" y="553"/>
                    <a:pt x="340" y="537"/>
                    <a:pt x="340" y="519"/>
                  </a:cubicBezTo>
                  <a:cubicBezTo>
                    <a:pt x="340" y="467"/>
                    <a:pt x="340" y="467"/>
                    <a:pt x="340" y="467"/>
                  </a:cubicBezTo>
                  <a:cubicBezTo>
                    <a:pt x="360" y="470"/>
                    <a:pt x="382" y="472"/>
                    <a:pt x="404" y="472"/>
                  </a:cubicBezTo>
                  <a:cubicBezTo>
                    <a:pt x="449" y="472"/>
                    <a:pt x="490" y="466"/>
                    <a:pt x="522" y="455"/>
                  </a:cubicBezTo>
                  <a:cubicBezTo>
                    <a:pt x="556" y="444"/>
                    <a:pt x="574" y="428"/>
                    <a:pt x="574" y="410"/>
                  </a:cubicBezTo>
                  <a:cubicBezTo>
                    <a:pt x="574" y="63"/>
                    <a:pt x="574" y="63"/>
                    <a:pt x="574" y="63"/>
                  </a:cubicBezTo>
                  <a:cubicBezTo>
                    <a:pt x="574" y="44"/>
                    <a:pt x="556" y="29"/>
                    <a:pt x="522" y="17"/>
                  </a:cubicBezTo>
                  <a:moveTo>
                    <a:pt x="560" y="329"/>
                  </a:moveTo>
                  <a:cubicBezTo>
                    <a:pt x="560" y="352"/>
                    <a:pt x="496" y="377"/>
                    <a:pt x="404" y="377"/>
                  </a:cubicBezTo>
                  <a:cubicBezTo>
                    <a:pt x="382" y="377"/>
                    <a:pt x="360" y="375"/>
                    <a:pt x="340" y="372"/>
                  </a:cubicBezTo>
                  <a:cubicBezTo>
                    <a:pt x="340" y="301"/>
                    <a:pt x="340" y="301"/>
                    <a:pt x="340" y="301"/>
                  </a:cubicBezTo>
                  <a:cubicBezTo>
                    <a:pt x="360" y="304"/>
                    <a:pt x="382" y="305"/>
                    <a:pt x="404" y="305"/>
                  </a:cubicBezTo>
                  <a:cubicBezTo>
                    <a:pt x="449" y="305"/>
                    <a:pt x="490" y="300"/>
                    <a:pt x="522" y="289"/>
                  </a:cubicBezTo>
                  <a:cubicBezTo>
                    <a:pt x="539" y="283"/>
                    <a:pt x="552" y="276"/>
                    <a:pt x="560" y="269"/>
                  </a:cubicBezTo>
                  <a:lnTo>
                    <a:pt x="560" y="329"/>
                  </a:lnTo>
                  <a:close/>
                  <a:moveTo>
                    <a:pt x="326" y="294"/>
                  </a:moveTo>
                  <a:cubicBezTo>
                    <a:pt x="326" y="358"/>
                    <a:pt x="326" y="358"/>
                    <a:pt x="326" y="358"/>
                  </a:cubicBezTo>
                  <a:cubicBezTo>
                    <a:pt x="326" y="380"/>
                    <a:pt x="262" y="406"/>
                    <a:pt x="170" y="406"/>
                  </a:cubicBezTo>
                  <a:cubicBezTo>
                    <a:pt x="78" y="406"/>
                    <a:pt x="14" y="380"/>
                    <a:pt x="14" y="358"/>
                  </a:cubicBezTo>
                  <a:cubicBezTo>
                    <a:pt x="14" y="294"/>
                    <a:pt x="14" y="294"/>
                    <a:pt x="14" y="294"/>
                  </a:cubicBezTo>
                  <a:cubicBezTo>
                    <a:pt x="23" y="302"/>
                    <a:pt x="36" y="308"/>
                    <a:pt x="52" y="314"/>
                  </a:cubicBezTo>
                  <a:cubicBezTo>
                    <a:pt x="84" y="325"/>
                    <a:pt x="126" y="331"/>
                    <a:pt x="170" y="331"/>
                  </a:cubicBezTo>
                  <a:cubicBezTo>
                    <a:pt x="214" y="331"/>
                    <a:pt x="256" y="325"/>
                    <a:pt x="288" y="314"/>
                  </a:cubicBezTo>
                  <a:cubicBezTo>
                    <a:pt x="304" y="308"/>
                    <a:pt x="317" y="302"/>
                    <a:pt x="326" y="294"/>
                  </a:cubicBezTo>
                  <a:moveTo>
                    <a:pt x="14" y="383"/>
                  </a:moveTo>
                  <a:cubicBezTo>
                    <a:pt x="23" y="391"/>
                    <a:pt x="36" y="398"/>
                    <a:pt x="52" y="403"/>
                  </a:cubicBezTo>
                  <a:cubicBezTo>
                    <a:pt x="84" y="414"/>
                    <a:pt x="126" y="420"/>
                    <a:pt x="170" y="420"/>
                  </a:cubicBezTo>
                  <a:cubicBezTo>
                    <a:pt x="214" y="420"/>
                    <a:pt x="256" y="414"/>
                    <a:pt x="288" y="403"/>
                  </a:cubicBezTo>
                  <a:cubicBezTo>
                    <a:pt x="304" y="398"/>
                    <a:pt x="317" y="391"/>
                    <a:pt x="326" y="383"/>
                  </a:cubicBezTo>
                  <a:cubicBezTo>
                    <a:pt x="326" y="438"/>
                    <a:pt x="326" y="438"/>
                    <a:pt x="326" y="438"/>
                  </a:cubicBezTo>
                  <a:cubicBezTo>
                    <a:pt x="326" y="461"/>
                    <a:pt x="262" y="486"/>
                    <a:pt x="170" y="486"/>
                  </a:cubicBezTo>
                  <a:cubicBezTo>
                    <a:pt x="78" y="486"/>
                    <a:pt x="14" y="461"/>
                    <a:pt x="14" y="438"/>
                  </a:cubicBezTo>
                  <a:lnTo>
                    <a:pt x="14" y="383"/>
                  </a:lnTo>
                  <a:close/>
                  <a:moveTo>
                    <a:pt x="560" y="158"/>
                  </a:moveTo>
                  <a:cubicBezTo>
                    <a:pt x="560" y="180"/>
                    <a:pt x="496" y="206"/>
                    <a:pt x="404" y="206"/>
                  </a:cubicBezTo>
                  <a:cubicBezTo>
                    <a:pt x="312" y="206"/>
                    <a:pt x="248" y="180"/>
                    <a:pt x="248" y="158"/>
                  </a:cubicBezTo>
                  <a:cubicBezTo>
                    <a:pt x="248" y="89"/>
                    <a:pt x="248" y="89"/>
                    <a:pt x="248" y="89"/>
                  </a:cubicBezTo>
                  <a:cubicBezTo>
                    <a:pt x="257" y="96"/>
                    <a:pt x="270" y="103"/>
                    <a:pt x="287" y="108"/>
                  </a:cubicBezTo>
                  <a:cubicBezTo>
                    <a:pt x="318" y="119"/>
                    <a:pt x="360" y="125"/>
                    <a:pt x="404" y="125"/>
                  </a:cubicBezTo>
                  <a:cubicBezTo>
                    <a:pt x="449" y="125"/>
                    <a:pt x="490" y="119"/>
                    <a:pt x="522" y="108"/>
                  </a:cubicBezTo>
                  <a:cubicBezTo>
                    <a:pt x="539" y="103"/>
                    <a:pt x="552" y="96"/>
                    <a:pt x="560" y="89"/>
                  </a:cubicBezTo>
                  <a:lnTo>
                    <a:pt x="560" y="158"/>
                  </a:lnTo>
                  <a:close/>
                  <a:moveTo>
                    <a:pt x="404" y="14"/>
                  </a:moveTo>
                  <a:cubicBezTo>
                    <a:pt x="496" y="14"/>
                    <a:pt x="560" y="40"/>
                    <a:pt x="560" y="63"/>
                  </a:cubicBezTo>
                  <a:cubicBezTo>
                    <a:pt x="560" y="85"/>
                    <a:pt x="496" y="111"/>
                    <a:pt x="404" y="111"/>
                  </a:cubicBezTo>
                  <a:cubicBezTo>
                    <a:pt x="312" y="111"/>
                    <a:pt x="248" y="85"/>
                    <a:pt x="248" y="63"/>
                  </a:cubicBezTo>
                  <a:cubicBezTo>
                    <a:pt x="248" y="40"/>
                    <a:pt x="312" y="14"/>
                    <a:pt x="404" y="14"/>
                  </a:cubicBezTo>
                  <a:moveTo>
                    <a:pt x="248" y="183"/>
                  </a:moveTo>
                  <a:cubicBezTo>
                    <a:pt x="257" y="191"/>
                    <a:pt x="270" y="198"/>
                    <a:pt x="287" y="203"/>
                  </a:cubicBezTo>
                  <a:cubicBezTo>
                    <a:pt x="318" y="214"/>
                    <a:pt x="360" y="220"/>
                    <a:pt x="404" y="220"/>
                  </a:cubicBezTo>
                  <a:cubicBezTo>
                    <a:pt x="449" y="220"/>
                    <a:pt x="490" y="214"/>
                    <a:pt x="522" y="203"/>
                  </a:cubicBezTo>
                  <a:cubicBezTo>
                    <a:pt x="539" y="198"/>
                    <a:pt x="552" y="191"/>
                    <a:pt x="560" y="183"/>
                  </a:cubicBezTo>
                  <a:cubicBezTo>
                    <a:pt x="560" y="243"/>
                    <a:pt x="560" y="243"/>
                    <a:pt x="560" y="243"/>
                  </a:cubicBezTo>
                  <a:cubicBezTo>
                    <a:pt x="560" y="266"/>
                    <a:pt x="496" y="291"/>
                    <a:pt x="404" y="291"/>
                  </a:cubicBezTo>
                  <a:cubicBezTo>
                    <a:pt x="382" y="291"/>
                    <a:pt x="360" y="290"/>
                    <a:pt x="340" y="287"/>
                  </a:cubicBezTo>
                  <a:cubicBezTo>
                    <a:pt x="340" y="268"/>
                    <a:pt x="340" y="268"/>
                    <a:pt x="340" y="268"/>
                  </a:cubicBezTo>
                  <a:cubicBezTo>
                    <a:pt x="340" y="250"/>
                    <a:pt x="322" y="234"/>
                    <a:pt x="288" y="223"/>
                  </a:cubicBezTo>
                  <a:cubicBezTo>
                    <a:pt x="276" y="219"/>
                    <a:pt x="262" y="215"/>
                    <a:pt x="248" y="213"/>
                  </a:cubicBezTo>
                  <a:lnTo>
                    <a:pt x="248" y="183"/>
                  </a:lnTo>
                  <a:close/>
                  <a:moveTo>
                    <a:pt x="170" y="220"/>
                  </a:moveTo>
                  <a:cubicBezTo>
                    <a:pt x="196" y="220"/>
                    <a:pt x="219" y="222"/>
                    <a:pt x="239" y="225"/>
                  </a:cubicBezTo>
                  <a:cubicBezTo>
                    <a:pt x="240" y="225"/>
                    <a:pt x="240" y="226"/>
                    <a:pt x="240" y="226"/>
                  </a:cubicBezTo>
                  <a:cubicBezTo>
                    <a:pt x="293" y="234"/>
                    <a:pt x="326" y="252"/>
                    <a:pt x="326" y="268"/>
                  </a:cubicBezTo>
                  <a:cubicBezTo>
                    <a:pt x="326" y="291"/>
                    <a:pt x="262" y="317"/>
                    <a:pt x="170" y="317"/>
                  </a:cubicBezTo>
                  <a:cubicBezTo>
                    <a:pt x="78" y="317"/>
                    <a:pt x="14" y="291"/>
                    <a:pt x="14" y="268"/>
                  </a:cubicBezTo>
                  <a:cubicBezTo>
                    <a:pt x="14" y="246"/>
                    <a:pt x="78" y="220"/>
                    <a:pt x="170" y="220"/>
                  </a:cubicBezTo>
                  <a:moveTo>
                    <a:pt x="170" y="567"/>
                  </a:moveTo>
                  <a:cubicBezTo>
                    <a:pt x="78" y="567"/>
                    <a:pt x="14" y="542"/>
                    <a:pt x="14" y="519"/>
                  </a:cubicBezTo>
                  <a:cubicBezTo>
                    <a:pt x="14" y="464"/>
                    <a:pt x="14" y="464"/>
                    <a:pt x="14" y="464"/>
                  </a:cubicBezTo>
                  <a:cubicBezTo>
                    <a:pt x="23" y="472"/>
                    <a:pt x="36" y="478"/>
                    <a:pt x="52" y="484"/>
                  </a:cubicBezTo>
                  <a:cubicBezTo>
                    <a:pt x="84" y="495"/>
                    <a:pt x="126" y="500"/>
                    <a:pt x="170" y="500"/>
                  </a:cubicBezTo>
                  <a:cubicBezTo>
                    <a:pt x="214" y="500"/>
                    <a:pt x="256" y="495"/>
                    <a:pt x="288" y="484"/>
                  </a:cubicBezTo>
                  <a:cubicBezTo>
                    <a:pt x="304" y="478"/>
                    <a:pt x="317" y="472"/>
                    <a:pt x="326" y="464"/>
                  </a:cubicBezTo>
                  <a:cubicBezTo>
                    <a:pt x="326" y="519"/>
                    <a:pt x="326" y="519"/>
                    <a:pt x="326" y="519"/>
                  </a:cubicBezTo>
                  <a:cubicBezTo>
                    <a:pt x="326" y="542"/>
                    <a:pt x="262" y="567"/>
                    <a:pt x="170" y="567"/>
                  </a:cubicBezTo>
                  <a:moveTo>
                    <a:pt x="404" y="458"/>
                  </a:moveTo>
                  <a:cubicBezTo>
                    <a:pt x="382" y="458"/>
                    <a:pt x="360" y="456"/>
                    <a:pt x="340" y="453"/>
                  </a:cubicBezTo>
                  <a:cubicBezTo>
                    <a:pt x="340" y="387"/>
                    <a:pt x="340" y="387"/>
                    <a:pt x="340" y="387"/>
                  </a:cubicBezTo>
                  <a:cubicBezTo>
                    <a:pt x="361" y="389"/>
                    <a:pt x="382" y="391"/>
                    <a:pt x="404" y="391"/>
                  </a:cubicBezTo>
                  <a:cubicBezTo>
                    <a:pt x="449" y="391"/>
                    <a:pt x="490" y="385"/>
                    <a:pt x="522" y="374"/>
                  </a:cubicBezTo>
                  <a:cubicBezTo>
                    <a:pt x="539" y="369"/>
                    <a:pt x="552" y="362"/>
                    <a:pt x="560" y="355"/>
                  </a:cubicBezTo>
                  <a:cubicBezTo>
                    <a:pt x="560" y="410"/>
                    <a:pt x="560" y="410"/>
                    <a:pt x="560" y="410"/>
                  </a:cubicBezTo>
                  <a:cubicBezTo>
                    <a:pt x="560" y="432"/>
                    <a:pt x="496" y="458"/>
                    <a:pt x="404" y="458"/>
                  </a:cubicBezTo>
                </a:path>
              </a:pathLst>
            </a:custGeom>
            <a:solidFill>
              <a:srgbClr val="FFFFFF"/>
            </a:solidFill>
            <a:ln w="9525">
              <a:solidFill>
                <a:schemeClr val="tx1"/>
              </a:solidFill>
              <a:round/>
              <a:headEnd/>
              <a:tailEnd/>
            </a:ln>
          </p:spPr>
          <p:txBody>
            <a:bodyPr/>
            <a:lstStyle/>
            <a:p>
              <a:endParaRPr lang="en-US" dirty="0">
                <a:latin typeface="+mj-lt"/>
              </a:endParaRPr>
            </a:p>
          </p:txBody>
        </p:sp>
        <p:sp>
          <p:nvSpPr>
            <p:cNvPr id="59" name="TextBox 58">
              <a:extLst>
                <a:ext uri="{FF2B5EF4-FFF2-40B4-BE49-F238E27FC236}">
                  <a16:creationId xmlns:a16="http://schemas.microsoft.com/office/drawing/2014/main" id="{14728FD8-DB26-4B9A-A0E8-101DC63B04FE}"/>
                </a:ext>
              </a:extLst>
            </p:cNvPr>
            <p:cNvSpPr txBox="1"/>
            <p:nvPr/>
          </p:nvSpPr>
          <p:spPr>
            <a:xfrm>
              <a:off x="267285" y="851273"/>
              <a:ext cx="2526996" cy="1569660"/>
            </a:xfrm>
            <a:prstGeom prst="rect">
              <a:avLst/>
            </a:prstGeom>
            <a:noFill/>
          </p:spPr>
          <p:txBody>
            <a:bodyPr wrap="square">
              <a:spAutoFit/>
            </a:bodyPr>
            <a:lstStyle/>
            <a:p>
              <a:pPr algn="ctr">
                <a:defRPr/>
              </a:pPr>
              <a:r>
                <a:rPr lang="en-US" sz="1600" b="1" i="1" dirty="0" smtClean="0"/>
                <a:t>Identifying Audience &amp; Page Creation: </a:t>
              </a:r>
              <a:r>
                <a:rPr lang="en-US" sz="1600" dirty="0" smtClean="0"/>
                <a:t>Identify </a:t>
              </a:r>
              <a:r>
                <a:rPr lang="en-US" sz="1600" dirty="0"/>
                <a:t>your audience &amp; </a:t>
              </a:r>
              <a:r>
                <a:rPr lang="en-US" sz="1600" dirty="0" smtClean="0"/>
                <a:t>create </a:t>
              </a:r>
              <a:r>
                <a:rPr lang="en-US" sz="1600" dirty="0"/>
                <a:t>and live your </a:t>
              </a:r>
              <a:r>
                <a:rPr lang="en-US" sz="1600" dirty="0" err="1"/>
                <a:t>facebook</a:t>
              </a:r>
              <a:r>
                <a:rPr lang="en-US" sz="1600" dirty="0"/>
                <a:t> </a:t>
              </a:r>
              <a:r>
                <a:rPr lang="en-US" sz="1600" dirty="0" smtClean="0"/>
                <a:t>page</a:t>
              </a:r>
              <a:endParaRPr lang="en-US" sz="1600" dirty="0"/>
            </a:p>
            <a:p>
              <a:pPr algn="ctr">
                <a:defRPr/>
              </a:pPr>
              <a:r>
                <a:rPr lang="en-US" sz="1600" dirty="0" smtClean="0"/>
                <a:t> </a:t>
              </a:r>
              <a:endParaRPr lang="en-US" sz="1600" dirty="0"/>
            </a:p>
          </p:txBody>
        </p:sp>
        <p:sp>
          <p:nvSpPr>
            <p:cNvPr id="61" name="TextBox 60">
              <a:extLst>
                <a:ext uri="{FF2B5EF4-FFF2-40B4-BE49-F238E27FC236}">
                  <a16:creationId xmlns:a16="http://schemas.microsoft.com/office/drawing/2014/main" id="{A4CE907E-6892-415E-9D0B-A4B5760EF257}"/>
                </a:ext>
              </a:extLst>
            </p:cNvPr>
            <p:cNvSpPr txBox="1"/>
            <p:nvPr/>
          </p:nvSpPr>
          <p:spPr>
            <a:xfrm>
              <a:off x="9525129" y="948107"/>
              <a:ext cx="2191876" cy="1569660"/>
            </a:xfrm>
            <a:prstGeom prst="rect">
              <a:avLst/>
            </a:prstGeom>
            <a:noFill/>
          </p:spPr>
          <p:txBody>
            <a:bodyPr wrap="square">
              <a:spAutoFit/>
            </a:bodyPr>
            <a:lstStyle/>
            <a:p>
              <a:r>
                <a:rPr lang="en-US" sz="1600" b="1" i="1" dirty="0"/>
                <a:t>Strategy: </a:t>
              </a:r>
              <a:r>
                <a:rPr lang="en-US" sz="1600" dirty="0"/>
                <a:t>Design and Implement Facebook strategy, publish engaging posts as per strategy</a:t>
              </a:r>
            </a:p>
            <a:p>
              <a:pPr algn="ctr">
                <a:defRPr/>
              </a:pPr>
              <a:endParaRPr lang="en-US" sz="1600" dirty="0">
                <a:latin typeface="+mj-lt"/>
              </a:endParaRPr>
            </a:p>
          </p:txBody>
        </p:sp>
        <p:sp>
          <p:nvSpPr>
            <p:cNvPr id="63" name="TextBox 62">
              <a:extLst>
                <a:ext uri="{FF2B5EF4-FFF2-40B4-BE49-F238E27FC236}">
                  <a16:creationId xmlns:a16="http://schemas.microsoft.com/office/drawing/2014/main" id="{E1D3F214-737D-4841-A2FA-C706808F4EB0}"/>
                </a:ext>
              </a:extLst>
            </p:cNvPr>
            <p:cNvSpPr txBox="1"/>
            <p:nvPr/>
          </p:nvSpPr>
          <p:spPr>
            <a:xfrm>
              <a:off x="709162" y="3582849"/>
              <a:ext cx="1911665" cy="1077218"/>
            </a:xfrm>
            <a:prstGeom prst="rect">
              <a:avLst/>
            </a:prstGeom>
            <a:noFill/>
          </p:spPr>
          <p:txBody>
            <a:bodyPr wrap="square">
              <a:spAutoFit/>
            </a:bodyPr>
            <a:lstStyle/>
            <a:p>
              <a:pPr algn="ctr" eaLnBrk="1" fontAlgn="auto" hangingPunct="1">
                <a:spcBef>
                  <a:spcPts val="0"/>
                </a:spcBef>
                <a:spcAft>
                  <a:spcPts val="0"/>
                </a:spcAft>
                <a:defRPr/>
              </a:pPr>
              <a:r>
                <a:rPr lang="en-US" sz="1600" b="1" i="1" dirty="0" smtClean="0">
                  <a:latin typeface="+mj-lt"/>
                </a:rPr>
                <a:t>Analysis: </a:t>
              </a:r>
              <a:r>
                <a:rPr lang="en-US" sz="1600" dirty="0" smtClean="0">
                  <a:latin typeface="+mj-lt"/>
                </a:rPr>
                <a:t>Measure your success with </a:t>
              </a:r>
              <a:r>
                <a:rPr lang="en-US" sz="1600" dirty="0" err="1" smtClean="0">
                  <a:latin typeface="+mj-lt"/>
                </a:rPr>
                <a:t>facebook</a:t>
              </a:r>
              <a:r>
                <a:rPr lang="en-US" sz="1600" dirty="0" smtClean="0">
                  <a:latin typeface="+mj-lt"/>
                </a:rPr>
                <a:t> detailed analytics</a:t>
              </a:r>
              <a:endParaRPr lang="en-US" sz="1600" dirty="0">
                <a:latin typeface="+mj-lt"/>
              </a:endParaRPr>
            </a:p>
          </p:txBody>
        </p:sp>
        <p:sp>
          <p:nvSpPr>
            <p:cNvPr id="65" name="TextBox 64">
              <a:extLst>
                <a:ext uri="{FF2B5EF4-FFF2-40B4-BE49-F238E27FC236}">
                  <a16:creationId xmlns:a16="http://schemas.microsoft.com/office/drawing/2014/main" id="{C9091B59-33AC-48AA-A403-546A002D599E}"/>
                </a:ext>
              </a:extLst>
            </p:cNvPr>
            <p:cNvSpPr txBox="1"/>
            <p:nvPr/>
          </p:nvSpPr>
          <p:spPr>
            <a:xfrm>
              <a:off x="9395683" y="3281093"/>
              <a:ext cx="2453349" cy="1077218"/>
            </a:xfrm>
            <a:prstGeom prst="rect">
              <a:avLst/>
            </a:prstGeom>
            <a:noFill/>
          </p:spPr>
          <p:txBody>
            <a:bodyPr wrap="square">
              <a:spAutoFit/>
            </a:bodyPr>
            <a:lstStyle/>
            <a:p>
              <a:r>
                <a:rPr lang="en-US" sz="1600" b="1" i="1" dirty="0" smtClean="0"/>
                <a:t>Marketing Campaign: </a:t>
              </a:r>
              <a:r>
                <a:rPr lang="en-US" sz="1600" dirty="0" smtClean="0"/>
                <a:t>Reach maximum potential customers by running paid campaigns</a:t>
              </a:r>
              <a:endParaRPr lang="en-US" sz="1600" dirty="0"/>
            </a:p>
          </p:txBody>
        </p:sp>
      </p:grpSp>
      <p:sp>
        <p:nvSpPr>
          <p:cNvPr id="5" name="Title 4">
            <a:extLst>
              <a:ext uri="{FF2B5EF4-FFF2-40B4-BE49-F238E27FC236}">
                <a16:creationId xmlns:a16="http://schemas.microsoft.com/office/drawing/2014/main" id="{D1963BF4-5EF0-4B10-A953-8996C5CCB74E}"/>
              </a:ext>
            </a:extLst>
          </p:cNvPr>
          <p:cNvSpPr>
            <a:spLocks noGrp="1"/>
          </p:cNvSpPr>
          <p:nvPr>
            <p:ph type="title"/>
          </p:nvPr>
        </p:nvSpPr>
        <p:spPr/>
        <p:txBody>
          <a:bodyPr>
            <a:normAutofit/>
          </a:bodyPr>
          <a:lstStyle/>
          <a:p>
            <a:r>
              <a:rPr lang="en-US" sz="3600" dirty="0" smtClean="0"/>
              <a:t>Facebook Process</a:t>
            </a:r>
            <a:endParaRPr lang="en-US" sz="3600" dirty="0"/>
          </a:p>
        </p:txBody>
      </p:sp>
      <p:pic>
        <p:nvPicPr>
          <p:cNvPr id="3" name="Graphic 2" descr="Process icon">
            <a:extLst>
              <a:ext uri="{FF2B5EF4-FFF2-40B4-BE49-F238E27FC236}">
                <a16:creationId xmlns:a16="http://schemas.microsoft.com/office/drawing/2014/main" id="{8E2745DB-112B-4F89-83B6-D6D7F6F670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0915231" y="4780607"/>
            <a:ext cx="952500" cy="952500"/>
          </a:xfrm>
          <a:prstGeom prst="rect">
            <a:avLst/>
          </a:prstGeom>
        </p:spPr>
      </p:pic>
    </p:spTree>
    <p:extLst>
      <p:ext uri="{BB962C8B-B14F-4D97-AF65-F5344CB8AC3E}">
        <p14:creationId xmlns:p14="http://schemas.microsoft.com/office/powerpoint/2010/main" val="2301077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smtClean="0"/>
              <a:t>Why it is Important to Identify your Audience?</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710368" cy="4338247"/>
          </a:xfrm>
        </p:spPr>
        <p:txBody>
          <a:bodyPr>
            <a:normAutofit lnSpcReduction="10000"/>
          </a:bodyPr>
          <a:lstStyle/>
          <a:p>
            <a:pPr marL="0" indent="0">
              <a:buNone/>
            </a:pPr>
            <a:r>
              <a:rPr lang="en-US" dirty="0"/>
              <a:t>It's important to reach the people most likely to become customers. Defining business’s target audience will help us do just that.</a:t>
            </a:r>
          </a:p>
          <a:p>
            <a:pPr marL="0" indent="0">
              <a:buNone/>
            </a:pPr>
            <a:r>
              <a:rPr lang="en-US" b="1" dirty="0" smtClean="0"/>
              <a:t>What </a:t>
            </a:r>
            <a:r>
              <a:rPr lang="en-US" b="1" dirty="0"/>
              <a:t>is a target audience?</a:t>
            </a:r>
            <a:endParaRPr lang="en-US" dirty="0"/>
          </a:p>
          <a:p>
            <a:pPr marL="0" indent="0">
              <a:buNone/>
            </a:pPr>
            <a:r>
              <a:rPr lang="en-US" dirty="0"/>
              <a:t>A </a:t>
            </a:r>
            <a:r>
              <a:rPr lang="en-US" b="1" dirty="0"/>
              <a:t>target audience</a:t>
            </a:r>
            <a:r>
              <a:rPr lang="en-US" dirty="0"/>
              <a:t> is the group of people you want to reach with your marketing message, because they may be likely to take action as a result of seeing it.</a:t>
            </a:r>
          </a:p>
          <a:p>
            <a:pPr marL="0" indent="0">
              <a:buNone/>
            </a:pPr>
            <a:r>
              <a:rPr lang="en-US" dirty="0"/>
              <a:t>People in your target audience will have certain characteristics in common. These characteristics fall into three broad categories</a:t>
            </a:r>
            <a:r>
              <a:rPr lang="en-US" dirty="0" smtClean="0"/>
              <a:t>: </a:t>
            </a:r>
          </a:p>
          <a:p>
            <a:pPr marL="0" indent="0">
              <a:buNone/>
            </a:pPr>
            <a:r>
              <a:rPr lang="en-US" dirty="0" smtClean="0"/>
              <a:t>Demographics (Age, gender, Income, Occupation, Education, Location), Interests, Behaviors. </a:t>
            </a:r>
          </a:p>
          <a:p>
            <a:pPr marL="0" indent="0">
              <a:buNone/>
            </a:pPr>
            <a:r>
              <a:rPr lang="en-US" dirty="0" smtClean="0">
                <a:hlinkClick r:id="rId5" action="ppaction://hlinkfile"/>
              </a:rPr>
              <a:t>Document</a:t>
            </a:r>
            <a:r>
              <a:rPr lang="en-US" dirty="0" smtClean="0"/>
              <a:t> &amp; </a:t>
            </a:r>
            <a:r>
              <a:rPr lang="en-US" dirty="0" smtClean="0">
                <a:hlinkClick r:id="rId6" action="ppaction://hlinkfile"/>
              </a:rPr>
              <a:t>Template</a:t>
            </a:r>
            <a:endParaRPr lang="en-US" dirty="0"/>
          </a:p>
        </p:txBody>
      </p:sp>
    </p:spTree>
    <p:extLst>
      <p:ext uri="{BB962C8B-B14F-4D97-AF65-F5344CB8AC3E}">
        <p14:creationId xmlns:p14="http://schemas.microsoft.com/office/powerpoint/2010/main" val="3311127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
      <a:majorFont>
        <a:latin typeface="Segoe UI Light"/>
        <a:ea typeface=""/>
        <a:cs typeface=""/>
      </a:majorFont>
      <a:minorFont>
        <a:latin typeface="Segoe UI Light"/>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Reflection on learning_AAS_v5" id="{59B7BDFB-57AB-4529-979B-198FE99CC53E}" vid="{8B6E8B8A-CD93-411A-90DE-1F9807F38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2AB9FA-5EE8-4111-B873-E09ACA2BC395}">
  <ds:schemaRefs>
    <ds:schemaRef ds:uri="http://schemas.microsoft.com/sharepoint/v3/contenttype/forms"/>
  </ds:schemaRefs>
</ds:datastoreItem>
</file>

<file path=customXml/itemProps3.xml><?xml version="1.0" encoding="utf-8"?>
<ds:datastoreItem xmlns:ds="http://schemas.openxmlformats.org/officeDocument/2006/customXml" ds:itemID="{FCF1D2AC-2735-457E-B639-07E13F9A629B}">
  <ds:schemaRefs>
    <ds:schemaRef ds:uri="http://purl.org/dc/dcmitype/"/>
    <ds:schemaRef ds:uri="16c05727-aa75-4e4a-9b5f-8a80a1165891"/>
    <ds:schemaRef ds:uri="http://schemas.microsoft.com/office/2006/documentManagement/types"/>
    <ds:schemaRef ds:uri="http://www.w3.org/XML/1998/namespace"/>
    <ds:schemaRef ds:uri="http://schemas.microsoft.com/office/2006/metadata/properties"/>
    <ds:schemaRef ds:uri="71af3243-3dd4-4a8d-8c0d-dd76da1f02a5"/>
    <ds:schemaRef ds:uri="http://schemas.openxmlformats.org/package/2006/metadata/core-properties"/>
    <ds:schemaRef ds:uri="http://schemas.microsoft.com/office/infopath/2007/PartnerControl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Reflection on learning </Template>
  <TotalTime>0</TotalTime>
  <Words>2507</Words>
  <Application>Microsoft Office PowerPoint</Application>
  <PresentationFormat>Widescreen</PresentationFormat>
  <Paragraphs>282</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Lato Black</vt:lpstr>
      <vt:lpstr>Segoe UI</vt:lpstr>
      <vt:lpstr>Segoe UI Light</vt:lpstr>
      <vt:lpstr>Wingdings</vt:lpstr>
      <vt:lpstr>Berlin</vt:lpstr>
      <vt:lpstr>Digital Marketing</vt:lpstr>
      <vt:lpstr>What is Facebook Marketing?</vt:lpstr>
      <vt:lpstr>Meet the Instructor – Qasim Nadeem</vt:lpstr>
      <vt:lpstr>Course Content</vt:lpstr>
      <vt:lpstr>The Facebook Marketing Contents</vt:lpstr>
      <vt:lpstr>Let’s Start with Facebook Marketing</vt:lpstr>
      <vt:lpstr>Facebook &amp; Its Benefits</vt:lpstr>
      <vt:lpstr>Facebook Process</vt:lpstr>
      <vt:lpstr>Why it is Important to Identify your Audience?</vt:lpstr>
      <vt:lpstr>Using Facebook to Identify Your Audience</vt:lpstr>
      <vt:lpstr>Creating Facebook Page</vt:lpstr>
      <vt:lpstr>Facebook Posts</vt:lpstr>
      <vt:lpstr>How to get Facebook Page Likes &amp; Traffic</vt:lpstr>
      <vt:lpstr>Customer Journey</vt:lpstr>
      <vt:lpstr>Setup Marketing Goal</vt:lpstr>
      <vt:lpstr>Facebook Marketing – Inbound Way</vt:lpstr>
      <vt:lpstr>Facebook Marketing – Oubound Way</vt:lpstr>
      <vt:lpstr>Awareness</vt:lpstr>
      <vt:lpstr>Jazak’Allah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2021-02-16T10:10:55Z</dcterms:created>
  <dcterms:modified xsi:type="dcterms:W3CDTF">2022-01-17T07:22:37Z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