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2.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9"/>
  </p:notesMasterIdLst>
  <p:handoutMasterIdLst>
    <p:handoutMasterId r:id="rId30"/>
  </p:handoutMasterIdLst>
  <p:sldIdLst>
    <p:sldId id="256" r:id="rId5"/>
    <p:sldId id="257" r:id="rId6"/>
    <p:sldId id="266" r:id="rId7"/>
    <p:sldId id="279" r:id="rId8"/>
    <p:sldId id="326" r:id="rId9"/>
    <p:sldId id="280" r:id="rId10"/>
    <p:sldId id="281" r:id="rId11"/>
    <p:sldId id="328" r:id="rId12"/>
    <p:sldId id="368" r:id="rId13"/>
    <p:sldId id="329" r:id="rId14"/>
    <p:sldId id="370" r:id="rId15"/>
    <p:sldId id="330" r:id="rId16"/>
    <p:sldId id="373" r:id="rId17"/>
    <p:sldId id="371" r:id="rId18"/>
    <p:sldId id="372" r:id="rId19"/>
    <p:sldId id="375" r:id="rId20"/>
    <p:sldId id="381" r:id="rId21"/>
    <p:sldId id="376" r:id="rId22"/>
    <p:sldId id="377" r:id="rId23"/>
    <p:sldId id="378" r:id="rId24"/>
    <p:sldId id="380" r:id="rId25"/>
    <p:sldId id="379" r:id="rId26"/>
    <p:sldId id="369" r:id="rId27"/>
    <p:sldId id="3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678"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3/30/2021</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3/30/2021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2643715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1658565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1199632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14</a:t>
            </a:fld>
            <a:endParaRPr lang="en-US" dirty="0"/>
          </a:p>
        </p:txBody>
      </p:sp>
    </p:spTree>
    <p:extLst>
      <p:ext uri="{BB962C8B-B14F-4D97-AF65-F5344CB8AC3E}">
        <p14:creationId xmlns:p14="http://schemas.microsoft.com/office/powerpoint/2010/main" val="1380092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790977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17</a:t>
            </a:fld>
            <a:endParaRPr lang="en-US" dirty="0"/>
          </a:p>
        </p:txBody>
      </p:sp>
    </p:spTree>
    <p:extLst>
      <p:ext uri="{BB962C8B-B14F-4D97-AF65-F5344CB8AC3E}">
        <p14:creationId xmlns:p14="http://schemas.microsoft.com/office/powerpoint/2010/main" val="305506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dirty="0"/>
          </a:p>
        </p:txBody>
      </p:sp>
    </p:spTree>
    <p:extLst>
      <p:ext uri="{BB962C8B-B14F-4D97-AF65-F5344CB8AC3E}">
        <p14:creationId xmlns:p14="http://schemas.microsoft.com/office/powerpoint/2010/main" val="3604721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19</a:t>
            </a:fld>
            <a:endParaRPr lang="en-US" dirty="0"/>
          </a:p>
        </p:txBody>
      </p:sp>
    </p:spTree>
    <p:extLst>
      <p:ext uri="{BB962C8B-B14F-4D97-AF65-F5344CB8AC3E}">
        <p14:creationId xmlns:p14="http://schemas.microsoft.com/office/powerpoint/2010/main" val="1041615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20</a:t>
            </a:fld>
            <a:endParaRPr lang="en-US" dirty="0"/>
          </a:p>
        </p:txBody>
      </p:sp>
    </p:spTree>
    <p:extLst>
      <p:ext uri="{BB962C8B-B14F-4D97-AF65-F5344CB8AC3E}">
        <p14:creationId xmlns:p14="http://schemas.microsoft.com/office/powerpoint/2010/main" val="4234248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21</a:t>
            </a:fld>
            <a:endParaRPr lang="en-US" dirty="0"/>
          </a:p>
        </p:txBody>
      </p:sp>
    </p:spTree>
    <p:extLst>
      <p:ext uri="{BB962C8B-B14F-4D97-AF65-F5344CB8AC3E}">
        <p14:creationId xmlns:p14="http://schemas.microsoft.com/office/powerpoint/2010/main" val="153331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22</a:t>
            </a:fld>
            <a:endParaRPr lang="en-US" dirty="0"/>
          </a:p>
        </p:txBody>
      </p:sp>
    </p:spTree>
    <p:extLst>
      <p:ext uri="{BB962C8B-B14F-4D97-AF65-F5344CB8AC3E}">
        <p14:creationId xmlns:p14="http://schemas.microsoft.com/office/powerpoint/2010/main" val="3684628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23</a:t>
            </a:fld>
            <a:endParaRPr lang="en-US" dirty="0"/>
          </a:p>
        </p:txBody>
      </p:sp>
    </p:spTree>
    <p:extLst>
      <p:ext uri="{BB962C8B-B14F-4D97-AF65-F5344CB8AC3E}">
        <p14:creationId xmlns:p14="http://schemas.microsoft.com/office/powerpoint/2010/main" val="293488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24</a:t>
            </a:fld>
            <a:endParaRPr lang="en-US" dirty="0"/>
          </a:p>
        </p:txBody>
      </p:sp>
    </p:spTree>
    <p:extLst>
      <p:ext uri="{BB962C8B-B14F-4D97-AF65-F5344CB8AC3E}">
        <p14:creationId xmlns:p14="http://schemas.microsoft.com/office/powerpoint/2010/main" val="4064211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78700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D79418-37EB-4378-AD22-89DBB000B0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45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117637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262047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2766592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1582314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3003979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3/30/2021</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3/30/2021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3/30/2021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3/30/2021</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3/30/2021</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3/30/2021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3/30/2021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3/30/2021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3/30/2021</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images/Advanced-Link-Wheel-Strategy.webp" TargetMode="External"/><Relationship Id="rId5" Type="http://schemas.openxmlformats.org/officeDocument/2006/relationships/hyperlink" Target="images/Link-Wheel-Strategy.webp" TargetMode="Externa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8.pn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smtClean="0"/>
              <a:t>Digital Marketing</a:t>
            </a:r>
            <a:endParaRPr lang="en-US"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Engineer your Career as Digital Marketer</a:t>
            </a:r>
          </a:p>
          <a:p>
            <a:r>
              <a:rPr lang="en-US" sz="2800" i="1" dirty="0" smtClean="0">
                <a:latin typeface="Segoe UI Light" panose="020B0502040204020203" pitchFamily="34" charset="0"/>
                <a:cs typeface="Segoe UI Light" panose="020B0502040204020203" pitchFamily="34" charset="0"/>
              </a:rPr>
              <a:t>Signature Training by Qasim Nadeem</a:t>
            </a:r>
            <a:endParaRPr lang="en-US" sz="28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Search Engines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fontAlgn="base">
              <a:buNone/>
            </a:pPr>
            <a:r>
              <a:rPr lang="en-US" b="1" dirty="0"/>
              <a:t>Search engines</a:t>
            </a:r>
            <a:r>
              <a:rPr lang="en-US" dirty="0"/>
              <a:t> work by taking a list of known URLs, which then go to the scheduler. The scheduler decides when to crawl each URL. Crawled pages then go to the parser where vital information is extracted and indexed. Parsed links go to the scheduler, which prioritizes their crawling and re-crawling</a:t>
            </a:r>
            <a:r>
              <a:rPr lang="en-US" dirty="0" smtClean="0"/>
              <a:t>.</a:t>
            </a:r>
          </a:p>
          <a:p>
            <a:pPr marL="0" indent="0" fontAlgn="base">
              <a:buNone/>
            </a:pPr>
            <a:r>
              <a:rPr lang="en-US" b="1" dirty="0" smtClean="0"/>
              <a:t>Top Search Engines</a:t>
            </a:r>
          </a:p>
          <a:p>
            <a:pPr marL="457200" indent="-457200" fontAlgn="base">
              <a:buFont typeface="+mj-lt"/>
              <a:buAutoNum type="arabicPeriod"/>
            </a:pPr>
            <a:r>
              <a:rPr lang="en-US" b="1" dirty="0" smtClean="0"/>
              <a:t>Google</a:t>
            </a:r>
          </a:p>
          <a:p>
            <a:pPr marL="457200" indent="-457200" fontAlgn="base">
              <a:buFont typeface="+mj-lt"/>
              <a:buAutoNum type="arabicPeriod"/>
            </a:pPr>
            <a:r>
              <a:rPr lang="en-US" b="1" dirty="0" smtClean="0"/>
              <a:t>Yahoo</a:t>
            </a:r>
          </a:p>
          <a:p>
            <a:pPr marL="457200" indent="-457200" fontAlgn="base">
              <a:buFont typeface="+mj-lt"/>
              <a:buAutoNum type="arabicPeriod"/>
            </a:pPr>
            <a:r>
              <a:rPr lang="en-US" b="1" dirty="0" smtClean="0"/>
              <a:t>Bing</a:t>
            </a:r>
          </a:p>
          <a:p>
            <a:pPr marL="0" indent="0" fontAlgn="base">
              <a:buNone/>
            </a:pPr>
            <a:endParaRPr lang="en-US" b="1" dirty="0"/>
          </a:p>
          <a:p>
            <a:pPr marL="0" indent="0" fontAlgn="base">
              <a:buNone/>
            </a:pPr>
            <a:endParaRPr lang="en-US" dirty="0"/>
          </a:p>
        </p:txBody>
      </p:sp>
    </p:spTree>
    <p:extLst>
      <p:ext uri="{BB962C8B-B14F-4D97-AF65-F5344CB8AC3E}">
        <p14:creationId xmlns:p14="http://schemas.microsoft.com/office/powerpoint/2010/main" val="1996694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Search Engines</a:t>
            </a:r>
            <a:endParaRPr lang="en-US" dirty="0"/>
          </a:p>
        </p:txBody>
      </p:sp>
      <p:pic>
        <p:nvPicPr>
          <p:cNvPr id="5" name="Content Placeholder 4"/>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2438809" y="2186180"/>
            <a:ext cx="7998414" cy="4499107"/>
          </a:xfrm>
        </p:spPr>
      </p:pic>
    </p:spTree>
    <p:extLst>
      <p:ext uri="{BB962C8B-B14F-4D97-AF65-F5344CB8AC3E}">
        <p14:creationId xmlns:p14="http://schemas.microsoft.com/office/powerpoint/2010/main" val="3392721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err="1" smtClean="0"/>
              <a:t>Onpage</a:t>
            </a:r>
            <a:r>
              <a:rPr lang="en-US" dirty="0" smtClean="0"/>
              <a:t> SEO Factors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697573" y="3394965"/>
            <a:ext cx="10053934" cy="3045025"/>
          </a:xfrm>
        </p:spPr>
        <p:txBody>
          <a:bodyPr numCol="2">
            <a:normAutofit/>
          </a:bodyPr>
          <a:lstStyle/>
          <a:p>
            <a:pPr marL="457200" indent="-457200" fontAlgn="base">
              <a:buFont typeface="+mj-lt"/>
              <a:buAutoNum type="arabicPeriod"/>
            </a:pPr>
            <a:r>
              <a:rPr lang="en-US" sz="2200" dirty="0" err="1" smtClean="0"/>
              <a:t>Crawlable</a:t>
            </a:r>
            <a:r>
              <a:rPr lang="en-US" sz="2200" dirty="0" smtClean="0"/>
              <a:t> website</a:t>
            </a:r>
          </a:p>
          <a:p>
            <a:pPr marL="457200" indent="-457200" fontAlgn="base">
              <a:buFont typeface="+mj-lt"/>
              <a:buAutoNum type="arabicPeriod"/>
            </a:pPr>
            <a:r>
              <a:rPr lang="en-US" sz="2200" dirty="0" smtClean="0"/>
              <a:t>Site Architecture</a:t>
            </a:r>
          </a:p>
          <a:p>
            <a:pPr marL="457200" indent="-457200" fontAlgn="base">
              <a:buFont typeface="+mj-lt"/>
              <a:buAutoNum type="arabicPeriod"/>
            </a:pPr>
            <a:r>
              <a:rPr lang="en-US" sz="2200" dirty="0" smtClean="0"/>
              <a:t>Quality outbound links</a:t>
            </a:r>
          </a:p>
          <a:p>
            <a:pPr marL="457200" indent="-457200" fontAlgn="base">
              <a:buFont typeface="+mj-lt"/>
              <a:buAutoNum type="arabicPeriod"/>
            </a:pPr>
            <a:r>
              <a:rPr lang="en-US" sz="2200" dirty="0" smtClean="0"/>
              <a:t>Website speed</a:t>
            </a:r>
          </a:p>
          <a:p>
            <a:pPr marL="457200" indent="-457200" fontAlgn="base">
              <a:buFont typeface="+mj-lt"/>
              <a:buAutoNum type="arabicPeriod"/>
            </a:pPr>
            <a:r>
              <a:rPr lang="en-US" sz="2200" dirty="0" smtClean="0"/>
              <a:t>Mobile friendliness</a:t>
            </a:r>
          </a:p>
          <a:p>
            <a:pPr marL="457200" indent="-457200" fontAlgn="base">
              <a:buFont typeface="+mj-lt"/>
              <a:buAutoNum type="arabicPeriod"/>
            </a:pPr>
            <a:r>
              <a:rPr lang="en-US" sz="2200" dirty="0" smtClean="0"/>
              <a:t>Use of HTTPS</a:t>
            </a:r>
          </a:p>
          <a:p>
            <a:pPr marL="457200" indent="-457200" fontAlgn="base">
              <a:buFont typeface="+mj-lt"/>
              <a:buAutoNum type="arabicPeriod"/>
            </a:pPr>
            <a:r>
              <a:rPr lang="en-US" sz="2200" dirty="0" smtClean="0"/>
              <a:t>User friendly URLs</a:t>
            </a:r>
          </a:p>
          <a:p>
            <a:pPr marL="457200" indent="-457200" fontAlgn="base">
              <a:buFont typeface="+mj-lt"/>
              <a:buAutoNum type="arabicPeriod"/>
            </a:pPr>
            <a:r>
              <a:rPr lang="en-US" sz="2200" dirty="0" smtClean="0"/>
              <a:t>Well targeted content</a:t>
            </a:r>
          </a:p>
          <a:p>
            <a:pPr marL="457200" indent="-457200" fontAlgn="base">
              <a:buFont typeface="+mj-lt"/>
              <a:buAutoNum type="arabicPeriod"/>
            </a:pPr>
            <a:r>
              <a:rPr lang="en-US" sz="2200" dirty="0" smtClean="0"/>
              <a:t>Keyword optimization</a:t>
            </a:r>
          </a:p>
          <a:p>
            <a:pPr marL="457200" indent="-457200" fontAlgn="base">
              <a:buFont typeface="+mj-lt"/>
              <a:buAutoNum type="arabicPeriod"/>
            </a:pPr>
            <a:r>
              <a:rPr lang="en-US" sz="2200" dirty="0" smtClean="0"/>
              <a:t>Image optimization</a:t>
            </a:r>
          </a:p>
          <a:p>
            <a:pPr marL="457200" indent="-457200" fontAlgn="base">
              <a:buFont typeface="+mj-lt"/>
              <a:buAutoNum type="arabicPeriod"/>
            </a:pPr>
            <a:r>
              <a:rPr lang="en-US" sz="2200" dirty="0" smtClean="0"/>
              <a:t>Readability and UX</a:t>
            </a:r>
          </a:p>
          <a:p>
            <a:pPr marL="457200" indent="-457200" fontAlgn="base">
              <a:buFont typeface="+mj-lt"/>
              <a:buAutoNum type="arabicPeriod"/>
            </a:pPr>
            <a:r>
              <a:rPr lang="en-US" sz="2200" dirty="0" smtClean="0"/>
              <a:t>Click-through rate (CTR)</a:t>
            </a:r>
          </a:p>
        </p:txBody>
      </p:sp>
      <p:sp>
        <p:nvSpPr>
          <p:cNvPr id="8" name="Rectangle 7"/>
          <p:cNvSpPr/>
          <p:nvPr/>
        </p:nvSpPr>
        <p:spPr>
          <a:xfrm>
            <a:off x="1697572" y="2291399"/>
            <a:ext cx="9889181" cy="769441"/>
          </a:xfrm>
          <a:prstGeom prst="rect">
            <a:avLst/>
          </a:prstGeom>
        </p:spPr>
        <p:txBody>
          <a:bodyPr wrap="square">
            <a:spAutoFit/>
          </a:bodyPr>
          <a:lstStyle/>
          <a:p>
            <a:pPr fontAlgn="base"/>
            <a:r>
              <a:rPr lang="en-US" sz="2200" b="1" dirty="0"/>
              <a:t>On-page SEO</a:t>
            </a:r>
            <a:r>
              <a:rPr lang="en-US" sz="2200" dirty="0"/>
              <a:t> </a:t>
            </a:r>
            <a:r>
              <a:rPr lang="en-US" sz="2200" dirty="0" smtClean="0"/>
              <a:t>is </a:t>
            </a:r>
            <a:r>
              <a:rPr lang="en-US" sz="2200" dirty="0"/>
              <a:t>the practice of optimizing web page content for search engines and users, in order to rank higher and earn more relevant traffic in search engines.</a:t>
            </a:r>
          </a:p>
        </p:txBody>
      </p:sp>
    </p:spTree>
    <p:extLst>
      <p:ext uri="{BB962C8B-B14F-4D97-AF65-F5344CB8AC3E}">
        <p14:creationId xmlns:p14="http://schemas.microsoft.com/office/powerpoint/2010/main" val="296743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err="1" smtClean="0"/>
              <a:t>Onpage</a:t>
            </a:r>
            <a:r>
              <a:rPr lang="en-US" dirty="0" smtClean="0"/>
              <a:t> SEO Factors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697573" y="3394965"/>
            <a:ext cx="10053934" cy="3045025"/>
          </a:xfrm>
        </p:spPr>
        <p:txBody>
          <a:bodyPr numCol="2">
            <a:normAutofit/>
          </a:bodyPr>
          <a:lstStyle/>
          <a:p>
            <a:pPr marL="457200" indent="-457200" fontAlgn="base">
              <a:buFont typeface="+mj-lt"/>
              <a:buAutoNum type="arabicPeriod"/>
            </a:pPr>
            <a:r>
              <a:rPr lang="en-US" sz="2200" dirty="0" err="1" smtClean="0"/>
              <a:t>Crawlable</a:t>
            </a:r>
            <a:r>
              <a:rPr lang="en-US" sz="2200" dirty="0" smtClean="0"/>
              <a:t> website</a:t>
            </a:r>
          </a:p>
          <a:p>
            <a:pPr marL="457200" indent="-457200" fontAlgn="base">
              <a:buFont typeface="+mj-lt"/>
              <a:buAutoNum type="arabicPeriod"/>
            </a:pPr>
            <a:r>
              <a:rPr lang="en-US" sz="2200" dirty="0" smtClean="0"/>
              <a:t>Site Architecture</a:t>
            </a:r>
          </a:p>
          <a:p>
            <a:pPr marL="457200" indent="-457200" fontAlgn="base">
              <a:buFont typeface="+mj-lt"/>
              <a:buAutoNum type="arabicPeriod"/>
            </a:pPr>
            <a:r>
              <a:rPr lang="en-US" sz="2200" dirty="0" smtClean="0"/>
              <a:t>Quality outbound links</a:t>
            </a:r>
          </a:p>
          <a:p>
            <a:pPr marL="457200" indent="-457200" fontAlgn="base">
              <a:buFont typeface="+mj-lt"/>
              <a:buAutoNum type="arabicPeriod"/>
            </a:pPr>
            <a:r>
              <a:rPr lang="en-US" sz="2200" dirty="0" smtClean="0"/>
              <a:t>Website speed</a:t>
            </a:r>
          </a:p>
          <a:p>
            <a:pPr marL="457200" indent="-457200" fontAlgn="base">
              <a:buFont typeface="+mj-lt"/>
              <a:buAutoNum type="arabicPeriod"/>
            </a:pPr>
            <a:r>
              <a:rPr lang="en-US" sz="2200" dirty="0" smtClean="0"/>
              <a:t>Mobile friendliness</a:t>
            </a:r>
          </a:p>
          <a:p>
            <a:pPr marL="457200" indent="-457200" fontAlgn="base">
              <a:buFont typeface="+mj-lt"/>
              <a:buAutoNum type="arabicPeriod"/>
            </a:pPr>
            <a:r>
              <a:rPr lang="en-US" sz="2200" dirty="0" smtClean="0"/>
              <a:t>Use of HTTPS</a:t>
            </a:r>
          </a:p>
          <a:p>
            <a:pPr marL="457200" indent="-457200" fontAlgn="base">
              <a:buFont typeface="+mj-lt"/>
              <a:buAutoNum type="arabicPeriod"/>
            </a:pPr>
            <a:r>
              <a:rPr lang="en-US" sz="2200" dirty="0" smtClean="0"/>
              <a:t>User friendly URLs</a:t>
            </a:r>
          </a:p>
          <a:p>
            <a:pPr marL="457200" indent="-457200" fontAlgn="base">
              <a:buFont typeface="+mj-lt"/>
              <a:buAutoNum type="arabicPeriod"/>
            </a:pPr>
            <a:r>
              <a:rPr lang="en-US" sz="2200" dirty="0" smtClean="0"/>
              <a:t>Well targeted content</a:t>
            </a:r>
          </a:p>
          <a:p>
            <a:pPr marL="457200" indent="-457200" fontAlgn="base">
              <a:buFont typeface="+mj-lt"/>
              <a:buAutoNum type="arabicPeriod"/>
            </a:pPr>
            <a:r>
              <a:rPr lang="en-US" sz="2200" dirty="0" smtClean="0"/>
              <a:t>Keyword optimization</a:t>
            </a:r>
          </a:p>
          <a:p>
            <a:pPr marL="457200" indent="-457200" fontAlgn="base">
              <a:buFont typeface="+mj-lt"/>
              <a:buAutoNum type="arabicPeriod"/>
            </a:pPr>
            <a:r>
              <a:rPr lang="en-US" sz="2200" dirty="0" smtClean="0"/>
              <a:t>Image optimization</a:t>
            </a:r>
          </a:p>
          <a:p>
            <a:pPr marL="457200" indent="-457200" fontAlgn="base">
              <a:buFont typeface="+mj-lt"/>
              <a:buAutoNum type="arabicPeriod"/>
            </a:pPr>
            <a:r>
              <a:rPr lang="en-US" sz="2200" dirty="0" smtClean="0"/>
              <a:t>Readability and UX</a:t>
            </a:r>
          </a:p>
          <a:p>
            <a:pPr marL="457200" indent="-457200" fontAlgn="base">
              <a:buFont typeface="+mj-lt"/>
              <a:buAutoNum type="arabicPeriod"/>
            </a:pPr>
            <a:r>
              <a:rPr lang="en-US" sz="2200" dirty="0" smtClean="0"/>
              <a:t>Click-through rate (CTR)</a:t>
            </a:r>
          </a:p>
        </p:txBody>
      </p:sp>
      <p:sp>
        <p:nvSpPr>
          <p:cNvPr id="8" name="Rectangle 7"/>
          <p:cNvSpPr/>
          <p:nvPr/>
        </p:nvSpPr>
        <p:spPr>
          <a:xfrm>
            <a:off x="1697572" y="2291399"/>
            <a:ext cx="9889181" cy="769441"/>
          </a:xfrm>
          <a:prstGeom prst="rect">
            <a:avLst/>
          </a:prstGeom>
        </p:spPr>
        <p:txBody>
          <a:bodyPr wrap="square">
            <a:spAutoFit/>
          </a:bodyPr>
          <a:lstStyle/>
          <a:p>
            <a:pPr fontAlgn="base"/>
            <a:r>
              <a:rPr lang="en-US" sz="2200" b="1" dirty="0"/>
              <a:t>On-page SEO</a:t>
            </a:r>
            <a:r>
              <a:rPr lang="en-US" sz="2200" dirty="0"/>
              <a:t> </a:t>
            </a:r>
            <a:r>
              <a:rPr lang="en-US" sz="2200" dirty="0" smtClean="0"/>
              <a:t>is </a:t>
            </a:r>
            <a:r>
              <a:rPr lang="en-US" sz="2200" dirty="0"/>
              <a:t>the practice of optimizing web page content for search engines and users, in order to rank higher and earn more relevant traffic in search engines.</a:t>
            </a:r>
          </a:p>
        </p:txBody>
      </p:sp>
    </p:spTree>
    <p:extLst>
      <p:ext uri="{BB962C8B-B14F-4D97-AF65-F5344CB8AC3E}">
        <p14:creationId xmlns:p14="http://schemas.microsoft.com/office/powerpoint/2010/main" val="630804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fontAlgn="base"/>
            <a:r>
              <a:rPr lang="en-US" dirty="0" err="1" smtClean="0"/>
              <a:t>Offpage</a:t>
            </a:r>
            <a:r>
              <a:rPr lang="en-US" dirty="0" smtClean="0"/>
              <a:t> SEO Factors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697573" y="3394965"/>
            <a:ext cx="10053934" cy="3045025"/>
          </a:xfrm>
        </p:spPr>
        <p:txBody>
          <a:bodyPr numCol="2">
            <a:normAutofit/>
          </a:bodyPr>
          <a:lstStyle/>
          <a:p>
            <a:pPr marL="457200" indent="-457200" fontAlgn="base">
              <a:buFont typeface="+mj-lt"/>
              <a:buAutoNum type="arabicPeriod"/>
            </a:pPr>
            <a:r>
              <a:rPr lang="en-US" sz="2200" dirty="0" smtClean="0"/>
              <a:t>Local directory submission</a:t>
            </a:r>
          </a:p>
          <a:p>
            <a:pPr marL="457200" indent="-457200" fontAlgn="base">
              <a:buFont typeface="+mj-lt"/>
              <a:buAutoNum type="arabicPeriod"/>
            </a:pPr>
            <a:r>
              <a:rPr lang="en-US" sz="2200" dirty="0" smtClean="0"/>
              <a:t>SEO directory submission</a:t>
            </a:r>
          </a:p>
          <a:p>
            <a:pPr marL="457200" indent="-457200" fontAlgn="base">
              <a:buFont typeface="+mj-lt"/>
              <a:buAutoNum type="arabicPeriod"/>
            </a:pPr>
            <a:r>
              <a:rPr lang="en-US" sz="2200" dirty="0" smtClean="0"/>
              <a:t>Article submission</a:t>
            </a:r>
          </a:p>
          <a:p>
            <a:pPr marL="457200" indent="-457200" fontAlgn="base">
              <a:buFont typeface="+mj-lt"/>
              <a:buAutoNum type="arabicPeriod"/>
            </a:pPr>
            <a:r>
              <a:rPr lang="en-US" sz="2200" dirty="0" smtClean="0"/>
              <a:t>Social bookmarking</a:t>
            </a:r>
          </a:p>
          <a:p>
            <a:pPr marL="457200" indent="-457200" fontAlgn="base">
              <a:buFont typeface="+mj-lt"/>
              <a:buAutoNum type="arabicPeriod"/>
            </a:pPr>
            <a:r>
              <a:rPr lang="en-US" sz="2200" dirty="0" smtClean="0"/>
              <a:t>Blog submission</a:t>
            </a:r>
          </a:p>
          <a:p>
            <a:pPr marL="457200" indent="-457200" fontAlgn="base">
              <a:buFont typeface="+mj-lt"/>
              <a:buAutoNum type="arabicPeriod"/>
            </a:pPr>
            <a:r>
              <a:rPr lang="en-US" sz="2200" dirty="0" smtClean="0"/>
              <a:t>Forum submission</a:t>
            </a:r>
          </a:p>
          <a:p>
            <a:pPr marL="457200" indent="-457200" fontAlgn="base">
              <a:buFont typeface="+mj-lt"/>
              <a:buAutoNum type="arabicPeriod"/>
            </a:pPr>
            <a:r>
              <a:rPr lang="en-US" sz="2200" dirty="0" err="1" smtClean="0">
                <a:hlinkClick r:id="rId5" action="ppaction://hlinkfile"/>
              </a:rPr>
              <a:t>Linkwheel</a:t>
            </a:r>
            <a:r>
              <a:rPr lang="en-US" sz="2200" dirty="0" smtClean="0"/>
              <a:t> </a:t>
            </a:r>
            <a:r>
              <a:rPr lang="en-US" sz="2200" dirty="0" smtClean="0">
                <a:hlinkClick r:id="rId6" action="ppaction://hlinkfile"/>
              </a:rPr>
              <a:t>submission</a:t>
            </a:r>
            <a:endParaRPr lang="en-US" sz="2200" dirty="0" smtClean="0"/>
          </a:p>
          <a:p>
            <a:pPr marL="457200" indent="-457200" fontAlgn="base">
              <a:buFont typeface="+mj-lt"/>
              <a:buAutoNum type="arabicPeriod"/>
            </a:pPr>
            <a:r>
              <a:rPr lang="en-US" sz="2200" dirty="0" smtClean="0"/>
              <a:t>Audio submission</a:t>
            </a:r>
          </a:p>
          <a:p>
            <a:pPr marL="457200" indent="-457200" fontAlgn="base">
              <a:buFont typeface="+mj-lt"/>
              <a:buAutoNum type="arabicPeriod"/>
            </a:pPr>
            <a:r>
              <a:rPr lang="en-US" sz="2200" dirty="0" smtClean="0"/>
              <a:t>Video submission</a:t>
            </a:r>
          </a:p>
          <a:p>
            <a:pPr marL="457200" indent="-457200" fontAlgn="base">
              <a:buFont typeface="+mj-lt"/>
              <a:buAutoNum type="arabicPeriod"/>
            </a:pPr>
            <a:r>
              <a:rPr lang="en-US" sz="2200" dirty="0" smtClean="0"/>
              <a:t>Document sharing</a:t>
            </a:r>
          </a:p>
          <a:p>
            <a:pPr marL="457200" indent="-457200" fontAlgn="base">
              <a:buFont typeface="+mj-lt"/>
              <a:buAutoNum type="arabicPeriod"/>
            </a:pPr>
            <a:r>
              <a:rPr lang="en-US" sz="2200" dirty="0" smtClean="0"/>
              <a:t>Classified ad posting</a:t>
            </a:r>
          </a:p>
          <a:p>
            <a:pPr marL="457200" indent="-457200" fontAlgn="base">
              <a:buFont typeface="+mj-lt"/>
              <a:buAutoNum type="arabicPeriod"/>
            </a:pPr>
            <a:r>
              <a:rPr lang="en-US" sz="2200" dirty="0" smtClean="0"/>
              <a:t>Infographic submission</a:t>
            </a:r>
          </a:p>
          <a:p>
            <a:pPr marL="457200" indent="-457200" fontAlgn="base">
              <a:buFont typeface="+mj-lt"/>
              <a:buAutoNum type="arabicPeriod"/>
            </a:pPr>
            <a:r>
              <a:rPr lang="en-US" sz="2200" dirty="0" smtClean="0"/>
              <a:t>Setup and optimize google business</a:t>
            </a:r>
          </a:p>
        </p:txBody>
      </p:sp>
      <p:sp>
        <p:nvSpPr>
          <p:cNvPr id="8" name="Rectangle 7"/>
          <p:cNvSpPr/>
          <p:nvPr/>
        </p:nvSpPr>
        <p:spPr>
          <a:xfrm>
            <a:off x="1697572" y="2291399"/>
            <a:ext cx="9889181" cy="769441"/>
          </a:xfrm>
          <a:prstGeom prst="rect">
            <a:avLst/>
          </a:prstGeom>
        </p:spPr>
        <p:txBody>
          <a:bodyPr wrap="square">
            <a:spAutoFit/>
          </a:bodyPr>
          <a:lstStyle/>
          <a:p>
            <a:pPr fontAlgn="base"/>
            <a:r>
              <a:rPr lang="en-US" sz="2200" b="1" dirty="0" smtClean="0"/>
              <a:t>Off-page SEO </a:t>
            </a:r>
            <a:r>
              <a:rPr lang="en-US" sz="2200" dirty="0" smtClean="0"/>
              <a:t>refers </a:t>
            </a:r>
            <a:r>
              <a:rPr lang="en-US" sz="2200" dirty="0"/>
              <a:t>to actions taken outside of your own website to impact your rankings within search engine results pages</a:t>
            </a:r>
            <a:endParaRPr lang="en-US" sz="2200" dirty="0"/>
          </a:p>
        </p:txBody>
      </p:sp>
    </p:spTree>
    <p:extLst>
      <p:ext uri="{BB962C8B-B14F-4D97-AF65-F5344CB8AC3E}">
        <p14:creationId xmlns:p14="http://schemas.microsoft.com/office/powerpoint/2010/main" val="2500028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47" y="169817"/>
            <a:ext cx="10058400" cy="6501694"/>
          </a:xfrm>
          <a:prstGeom prst="rect">
            <a:avLst/>
          </a:prstGeom>
        </p:spPr>
      </p:pic>
    </p:spTree>
    <p:extLst>
      <p:ext uri="{BB962C8B-B14F-4D97-AF65-F5344CB8AC3E}">
        <p14:creationId xmlns:p14="http://schemas.microsoft.com/office/powerpoint/2010/main" val="571808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Keyword Research</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fontAlgn="base"/>
            <a:r>
              <a:rPr lang="en-US" dirty="0" smtClean="0"/>
              <a:t>Identify your customers</a:t>
            </a:r>
          </a:p>
          <a:p>
            <a:pPr fontAlgn="base"/>
            <a:r>
              <a:rPr lang="en-US" dirty="0" smtClean="0"/>
              <a:t>Conduct a keyword gap analysis [</a:t>
            </a:r>
            <a:r>
              <a:rPr lang="en-US" sz="1600" dirty="0"/>
              <a:t>Instant SEO competitive analysis between you and your top competitors · See the unique keywords your competitor is ranking for that you are not</a:t>
            </a:r>
            <a:r>
              <a:rPr lang="en-US" dirty="0" smtClean="0"/>
              <a:t>]</a:t>
            </a:r>
          </a:p>
          <a:p>
            <a:pPr fontAlgn="base"/>
            <a:r>
              <a:rPr lang="en-US" dirty="0" smtClean="0"/>
              <a:t>Find your main “money” keywords</a:t>
            </a:r>
          </a:p>
          <a:p>
            <a:pPr fontAlgn="base"/>
            <a:r>
              <a:rPr lang="en-US" dirty="0" smtClean="0"/>
              <a:t>Find long-tail keyword variations</a:t>
            </a:r>
          </a:p>
          <a:p>
            <a:pPr fontAlgn="base"/>
            <a:r>
              <a:rPr lang="en-US" dirty="0" smtClean="0"/>
              <a:t>Find question keywords</a:t>
            </a:r>
          </a:p>
          <a:p>
            <a:pPr fontAlgn="base"/>
            <a:r>
              <a:rPr lang="en-US" dirty="0" smtClean="0"/>
              <a:t>Analyze the intent of pages that rank [</a:t>
            </a:r>
            <a:r>
              <a:rPr lang="en-US" sz="1600" dirty="0" smtClean="0"/>
              <a:t>e.g. London Olympics, customer (selling rugs) wants to rank his site on keyword London Olympics [and event going to held], complete mismatch of intent. </a:t>
            </a:r>
            <a:r>
              <a:rPr lang="en-US" dirty="0" smtClean="0"/>
              <a:t>]</a:t>
            </a:r>
          </a:p>
          <a:p>
            <a:pPr fontAlgn="base"/>
            <a:r>
              <a:rPr lang="en-US" dirty="0" smtClean="0"/>
              <a:t>Create a keyword map</a:t>
            </a:r>
          </a:p>
          <a:p>
            <a:pPr fontAlgn="base"/>
            <a:r>
              <a:rPr lang="en-US" dirty="0" smtClean="0"/>
              <a:t>Prioritize by search volume and keyword density</a:t>
            </a:r>
          </a:p>
          <a:p>
            <a:pPr fontAlgn="base"/>
            <a:endParaRPr lang="en-US" dirty="0" smtClean="0"/>
          </a:p>
          <a:p>
            <a:pPr marL="0" indent="0" fontAlgn="base">
              <a:buNone/>
            </a:pPr>
            <a:endParaRPr lang="en-US" dirty="0"/>
          </a:p>
          <a:p>
            <a:pPr marL="0" indent="0" fontAlgn="base">
              <a:buNone/>
            </a:pPr>
            <a:endParaRPr lang="en-US" dirty="0"/>
          </a:p>
        </p:txBody>
      </p:sp>
    </p:spTree>
    <p:extLst>
      <p:ext uri="{BB962C8B-B14F-4D97-AF65-F5344CB8AC3E}">
        <p14:creationId xmlns:p14="http://schemas.microsoft.com/office/powerpoint/2010/main" val="3152472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Keyword Research</a:t>
            </a:r>
            <a:endParaRPr lang="en-US" dirty="0"/>
          </a:p>
        </p:txBody>
      </p:sp>
      <p:pic>
        <p:nvPicPr>
          <p:cNvPr id="5" name="Content Placeholder 4"/>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77385" y="2053889"/>
            <a:ext cx="11274122" cy="4575536"/>
          </a:xfrm>
        </p:spPr>
      </p:pic>
    </p:spTree>
    <p:extLst>
      <p:ext uri="{BB962C8B-B14F-4D97-AF65-F5344CB8AC3E}">
        <p14:creationId xmlns:p14="http://schemas.microsoft.com/office/powerpoint/2010/main" val="3068153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Keyword Research Tools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fontAlgn="base"/>
            <a:r>
              <a:rPr lang="en-US" b="1" dirty="0" smtClean="0"/>
              <a:t>Google Ads</a:t>
            </a:r>
          </a:p>
          <a:p>
            <a:pPr fontAlgn="base"/>
            <a:r>
              <a:rPr lang="en-US" b="1" dirty="0" err="1" smtClean="0"/>
              <a:t>Semrush</a:t>
            </a:r>
            <a:endParaRPr lang="en-US" b="1" dirty="0" smtClean="0"/>
          </a:p>
          <a:p>
            <a:pPr fontAlgn="base"/>
            <a:r>
              <a:rPr lang="en-US" b="1" dirty="0" err="1" smtClean="0"/>
              <a:t>Ahref</a:t>
            </a:r>
            <a:endParaRPr lang="en-US" b="1" dirty="0" smtClean="0"/>
          </a:p>
          <a:p>
            <a:pPr fontAlgn="base"/>
            <a:r>
              <a:rPr lang="en-US" b="1" dirty="0" err="1" smtClean="0"/>
              <a:t>Alsoasked</a:t>
            </a:r>
            <a:endParaRPr lang="en-US" b="1" dirty="0" smtClean="0"/>
          </a:p>
          <a:p>
            <a:pPr fontAlgn="base"/>
            <a:r>
              <a:rPr lang="en-US" b="1" dirty="0" err="1" smtClean="0"/>
              <a:t>Answerthepublic</a:t>
            </a:r>
            <a:endParaRPr lang="en-US" b="1" dirty="0" smtClean="0"/>
          </a:p>
          <a:p>
            <a:pPr fontAlgn="base"/>
            <a:endParaRPr lang="en-US" b="1" dirty="0" smtClean="0"/>
          </a:p>
          <a:p>
            <a:pPr fontAlgn="base"/>
            <a:endParaRPr lang="en-US" b="1" dirty="0" smtClean="0"/>
          </a:p>
          <a:p>
            <a:pPr fontAlgn="base"/>
            <a:endParaRPr lang="en-US" b="1" dirty="0" smtClean="0"/>
          </a:p>
          <a:p>
            <a:pPr fontAlgn="base"/>
            <a:endParaRPr lang="en-US" b="1" dirty="0" smtClean="0"/>
          </a:p>
          <a:p>
            <a:pPr marL="0" indent="0" fontAlgn="base">
              <a:buNone/>
            </a:pPr>
            <a:endParaRPr lang="en-US" b="1" dirty="0"/>
          </a:p>
          <a:p>
            <a:pPr marL="0" indent="0" fontAlgn="base">
              <a:buNone/>
            </a:pPr>
            <a:endParaRPr lang="en-US" dirty="0"/>
          </a:p>
        </p:txBody>
      </p:sp>
    </p:spTree>
    <p:extLst>
      <p:ext uri="{BB962C8B-B14F-4D97-AF65-F5344CB8AC3E}">
        <p14:creationId xmlns:p14="http://schemas.microsoft.com/office/powerpoint/2010/main" val="12360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Backlinks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pPr marL="0" indent="0" fontAlgn="base">
              <a:buNone/>
            </a:pPr>
            <a:r>
              <a:rPr lang="en-US" dirty="0"/>
              <a:t>A backlink for a given web resource is a link from some other website to that web resource. A web resource may be a website, web page, or web directory. A backlink is a reference comparable to a citation</a:t>
            </a:r>
            <a:r>
              <a:rPr lang="en-US" dirty="0" smtClean="0"/>
              <a:t>.</a:t>
            </a:r>
          </a:p>
          <a:p>
            <a:pPr marL="0" indent="0" fontAlgn="base">
              <a:buNone/>
            </a:pPr>
            <a:r>
              <a:rPr lang="en-US" b="1" dirty="0" smtClean="0"/>
              <a:t>Or</a:t>
            </a:r>
          </a:p>
          <a:p>
            <a:pPr marL="0" indent="0" fontAlgn="base">
              <a:buNone/>
            </a:pPr>
            <a:r>
              <a:rPr lang="en-US" b="1" dirty="0" smtClean="0"/>
              <a:t>Backlinks</a:t>
            </a:r>
            <a:r>
              <a:rPr lang="en-US" dirty="0"/>
              <a:t> (also known as “inbound links”, “incoming links” or “one way links”) are links from one website to a page on another website. Google and other major search engines consider </a:t>
            </a:r>
            <a:r>
              <a:rPr lang="en-US" b="1" dirty="0"/>
              <a:t>backlinks</a:t>
            </a:r>
            <a:r>
              <a:rPr lang="en-US" dirty="0"/>
              <a:t> “votes” for a specific page. Pages with a high number of </a:t>
            </a:r>
            <a:r>
              <a:rPr lang="en-US" b="1" dirty="0"/>
              <a:t>backlinks</a:t>
            </a:r>
            <a:r>
              <a:rPr lang="en-US" dirty="0"/>
              <a:t> tend to have high organic search engine rankings.</a:t>
            </a:r>
            <a:endParaRPr lang="en-US" b="1" dirty="0" smtClean="0"/>
          </a:p>
          <a:p>
            <a:pPr fontAlgn="base"/>
            <a:endParaRPr lang="en-US" b="1" dirty="0" smtClean="0"/>
          </a:p>
          <a:p>
            <a:pPr fontAlgn="base"/>
            <a:endParaRPr lang="en-US" b="1" dirty="0" smtClean="0"/>
          </a:p>
          <a:p>
            <a:pPr marL="0" indent="0" fontAlgn="base">
              <a:buNone/>
            </a:pPr>
            <a:endParaRPr lang="en-US" b="1" dirty="0"/>
          </a:p>
          <a:p>
            <a:pPr marL="0" indent="0" fontAlgn="base">
              <a:buNone/>
            </a:pPr>
            <a:endParaRPr lang="en-US" dirty="0"/>
          </a:p>
        </p:txBody>
      </p:sp>
    </p:spTree>
    <p:extLst>
      <p:ext uri="{BB962C8B-B14F-4D97-AF65-F5344CB8AC3E}">
        <p14:creationId xmlns:p14="http://schemas.microsoft.com/office/powerpoint/2010/main" val="726447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What is </a:t>
            </a:r>
            <a:r>
              <a:rPr lang="en-US" dirty="0" smtClean="0"/>
              <a:t>SEO?</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r>
              <a:rPr lang="en-US" dirty="0"/>
              <a:t>Search engine optimization is the process of improving the quality and quantity of </a:t>
            </a:r>
            <a:r>
              <a:rPr lang="en-US" dirty="0" smtClean="0"/>
              <a:t>traffic </a:t>
            </a:r>
            <a:r>
              <a:rPr lang="en-US" dirty="0"/>
              <a:t>to a website </a:t>
            </a:r>
            <a:r>
              <a:rPr lang="en-US" dirty="0" smtClean="0"/>
              <a:t>from </a:t>
            </a:r>
            <a:r>
              <a:rPr lang="en-US" dirty="0"/>
              <a:t>search engines. SEO targets unpaid traffic rather than direct traffic or paid traffic.</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Content &amp; Its Importance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37197" y="2389123"/>
            <a:ext cx="9710368" cy="4338247"/>
          </a:xfrm>
        </p:spPr>
        <p:txBody>
          <a:bodyPr>
            <a:normAutofit lnSpcReduction="10000"/>
          </a:bodyPr>
          <a:lstStyle/>
          <a:p>
            <a:pPr marL="0" indent="0">
              <a:buNone/>
            </a:pPr>
            <a:r>
              <a:rPr lang="en-US" b="1" dirty="0"/>
              <a:t>“SEO”</a:t>
            </a:r>
            <a:r>
              <a:rPr lang="en-US" dirty="0"/>
              <a:t> refers to search engine optimization, or the process of optimizing a website so that people can easily find it via search engines like Google.</a:t>
            </a:r>
          </a:p>
          <a:p>
            <a:pPr marL="0" indent="0">
              <a:buNone/>
            </a:pPr>
            <a:r>
              <a:rPr lang="en-US" dirty="0"/>
              <a:t>By </a:t>
            </a:r>
            <a:r>
              <a:rPr lang="en-US" b="1" dirty="0"/>
              <a:t>“content,”</a:t>
            </a:r>
            <a:r>
              <a:rPr lang="en-US" dirty="0"/>
              <a:t> we mean any information that lives on the web and can be consumed on the </a:t>
            </a:r>
            <a:r>
              <a:rPr lang="en-US" dirty="0" smtClean="0"/>
              <a:t>web</a:t>
            </a:r>
          </a:p>
          <a:p>
            <a:pPr marL="0" indent="0">
              <a:buNone/>
            </a:pPr>
            <a:r>
              <a:rPr lang="en-US" dirty="0"/>
              <a:t>So, putting these two concepts together: </a:t>
            </a:r>
            <a:r>
              <a:rPr lang="en-US" b="1" dirty="0"/>
              <a:t>SEO content is any content created with the goal of attracting search engine traffic</a:t>
            </a:r>
            <a:r>
              <a:rPr lang="en-US" dirty="0" smtClean="0"/>
              <a:t>.</a:t>
            </a:r>
          </a:p>
          <a:p>
            <a:pPr marL="0" indent="0">
              <a:buNone/>
            </a:pPr>
            <a:r>
              <a:rPr lang="en-US" dirty="0"/>
              <a:t>Google, the king of search engines, processes over 6.7 billion searches per </a:t>
            </a:r>
            <a:r>
              <a:rPr lang="en-US" dirty="0" smtClean="0"/>
              <a:t>day. Larry </a:t>
            </a:r>
            <a:r>
              <a:rPr lang="en-US" dirty="0"/>
              <a:t>Page and Sergey </a:t>
            </a:r>
            <a:r>
              <a:rPr lang="en-US" dirty="0" err="1"/>
              <a:t>Brin</a:t>
            </a:r>
            <a:r>
              <a:rPr lang="en-US" dirty="0"/>
              <a:t> co-founded Google in 1998 with a mission</a:t>
            </a:r>
            <a:r>
              <a:rPr lang="en-US" dirty="0" smtClean="0"/>
              <a:t>: “</a:t>
            </a:r>
            <a:r>
              <a:rPr lang="en-US" b="1" dirty="0" smtClean="0"/>
              <a:t>Organize the world’s information and make it universally accessible and useful</a:t>
            </a:r>
            <a:r>
              <a:rPr lang="en-US" dirty="0" smtClean="0"/>
              <a:t>”</a:t>
            </a:r>
          </a:p>
          <a:p>
            <a:pPr marL="0" indent="0">
              <a:buNone/>
            </a:pPr>
            <a:r>
              <a:rPr lang="en-US" b="1" dirty="0"/>
              <a:t>The reason optimized content is important is simple… you won’t rank in search engines without it.</a:t>
            </a:r>
          </a:p>
          <a:p>
            <a:pPr marL="0" indent="0">
              <a:buNone/>
            </a:pPr>
            <a:endParaRPr lang="en-US" dirty="0"/>
          </a:p>
        </p:txBody>
      </p:sp>
    </p:spTree>
    <p:extLst>
      <p:ext uri="{BB962C8B-B14F-4D97-AF65-F5344CB8AC3E}">
        <p14:creationId xmlns:p14="http://schemas.microsoft.com/office/powerpoint/2010/main" val="3232021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Google Recommendation for Content</a:t>
            </a:r>
            <a:endParaRPr lang="en-US" dirty="0"/>
          </a:p>
        </p:txBody>
      </p:sp>
      <p:pic>
        <p:nvPicPr>
          <p:cNvPr id="4" name="Content Placeholder 3"/>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1881051" y="2104097"/>
            <a:ext cx="9420320" cy="4525963"/>
          </a:xfrm>
        </p:spPr>
      </p:pic>
    </p:spTree>
    <p:extLst>
      <p:ext uri="{BB962C8B-B14F-4D97-AF65-F5344CB8AC3E}">
        <p14:creationId xmlns:p14="http://schemas.microsoft.com/office/powerpoint/2010/main" val="376374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How to Develop Content &amp; Promote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fontScale="92500" lnSpcReduction="10000"/>
          </a:bodyPr>
          <a:lstStyle/>
          <a:p>
            <a:r>
              <a:rPr lang="en-US" b="1" dirty="0"/>
              <a:t>Keyword Research</a:t>
            </a:r>
            <a:r>
              <a:rPr lang="en-US" dirty="0"/>
              <a:t>: If you want to generate traffic through search, it’s best to do keyword research </a:t>
            </a:r>
            <a:r>
              <a:rPr lang="en-US" i="1" dirty="0"/>
              <a:t>before</a:t>
            </a:r>
            <a:r>
              <a:rPr lang="en-US" dirty="0"/>
              <a:t> you start writing. This way, you can focus on keywords for which a certain amount of search volume already exists – in other words, write toward topics (or find keyword niches!) that people are already searching for information about.</a:t>
            </a:r>
          </a:p>
          <a:p>
            <a:r>
              <a:rPr lang="en-US" b="1" dirty="0"/>
              <a:t>Keyword Optimization</a:t>
            </a:r>
            <a:r>
              <a:rPr lang="en-US" dirty="0"/>
              <a:t>: Know where and how to use keywords in your content for maximum </a:t>
            </a:r>
            <a:r>
              <a:rPr lang="en-US" dirty="0" err="1"/>
              <a:t>searchability</a:t>
            </a:r>
            <a:r>
              <a:rPr lang="en-US" dirty="0"/>
              <a:t>. </a:t>
            </a:r>
            <a:endParaRPr lang="en-US" dirty="0" smtClean="0"/>
          </a:p>
          <a:p>
            <a:r>
              <a:rPr lang="en-US" b="1" dirty="0" smtClean="0"/>
              <a:t>Content </a:t>
            </a:r>
            <a:r>
              <a:rPr lang="en-US" b="1" dirty="0"/>
              <a:t>Organization</a:t>
            </a:r>
            <a:r>
              <a:rPr lang="en-US" dirty="0"/>
              <a:t>: The content on your site should be organized in a logical way. This is not only good for SEO, it also helps visitors on your site find other related content easily. </a:t>
            </a:r>
            <a:r>
              <a:rPr lang="en-US" dirty="0" smtClean="0"/>
              <a:t>The </a:t>
            </a:r>
            <a:r>
              <a:rPr lang="en-US" dirty="0"/>
              <a:t>longer they stay on your site, the better</a:t>
            </a:r>
            <a:r>
              <a:rPr lang="en-US" dirty="0" smtClean="0"/>
              <a:t>.</a:t>
            </a:r>
            <a:endParaRPr lang="en-US" dirty="0"/>
          </a:p>
          <a:p>
            <a:r>
              <a:rPr lang="en-US" b="1" dirty="0"/>
              <a:t>Content Promotion</a:t>
            </a:r>
            <a:r>
              <a:rPr lang="en-US" dirty="0"/>
              <a:t>: Increase visibility to new content you create by sharing it on social networks and building links to your content (both internally and from external sites)</a:t>
            </a:r>
          </a:p>
        </p:txBody>
      </p:sp>
    </p:spTree>
    <p:extLst>
      <p:ext uri="{BB962C8B-B14F-4D97-AF65-F5344CB8AC3E}">
        <p14:creationId xmlns:p14="http://schemas.microsoft.com/office/powerpoint/2010/main" val="1508937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a:lstStyle/>
          <a:p>
            <a:r>
              <a:rPr lang="en-US" dirty="0" smtClean="0"/>
              <a:t>How you take steps</a:t>
            </a:r>
            <a:r>
              <a:rPr lang="en-US" dirty="0"/>
              <a:t>?</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lstStyle/>
          <a:p>
            <a:pPr marL="0" indent="0">
              <a:buNone/>
            </a:pPr>
            <a:r>
              <a:rPr lang="en-US" dirty="0" smtClean="0"/>
              <a:t>Analysis and Measuring Success</a:t>
            </a:r>
            <a:endParaRPr lang="en-US" dirty="0"/>
          </a:p>
        </p:txBody>
      </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xmlns=""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lstStyle/>
          <a:p>
            <a:pPr marL="0" indent="0">
              <a:buNone/>
            </a:pPr>
            <a:r>
              <a:rPr lang="en-US" dirty="0" err="1" smtClean="0"/>
              <a:t>Offpage</a:t>
            </a:r>
            <a:r>
              <a:rPr lang="en-US" dirty="0" smtClean="0"/>
              <a:t> SEO</a:t>
            </a:r>
            <a:endParaRPr lang="en-US" dirty="0"/>
          </a:p>
        </p:txBody>
      </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xmlns=""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a:extLst/>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pPr marL="0" indent="0">
              <a:buNone/>
            </a:pPr>
            <a:r>
              <a:rPr lang="en-US" dirty="0" err="1" smtClean="0"/>
              <a:t>Onpage</a:t>
            </a:r>
            <a:r>
              <a:rPr lang="en-US" dirty="0" smtClean="0"/>
              <a:t> SEO</a:t>
            </a:r>
            <a:endParaRPr lang="en-US" dirty="0"/>
          </a:p>
        </p:txBody>
      </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xmlns=""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a:extLst/>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pPr marL="0" indent="0">
              <a:buNone/>
            </a:pPr>
            <a:r>
              <a:rPr lang="en-US" dirty="0" smtClean="0"/>
              <a:t>Keyword Research</a:t>
            </a:r>
            <a:endParaRPr lang="en-US" dirty="0"/>
          </a:p>
        </p:txBody>
      </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xmlns=""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smtClean="0">
                    <a:latin typeface="+mj-lt"/>
                  </a:rPr>
                  <a:t>1 </a:t>
                </a:r>
                <a:endParaRPr lang="en-US" altLang="en-US" sz="1400" b="1" dirty="0">
                  <a:latin typeface="+mj-lt"/>
                </a:endParaRP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extLst>
      <p:ext uri="{BB962C8B-B14F-4D97-AF65-F5344CB8AC3E}">
        <p14:creationId xmlns:p14="http://schemas.microsoft.com/office/powerpoint/2010/main" val="2500119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Jazak’Allah</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209502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Meet the Instructor – Qasim Nadeem</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28801" y="2292946"/>
            <a:ext cx="9339942" cy="3584875"/>
          </a:xfrm>
        </p:spPr>
        <p:txBody>
          <a:bodyPr>
            <a:normAutofit fontScale="92500" lnSpcReduction="20000"/>
          </a:bodyPr>
          <a:lstStyle/>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Microsoft Certified Professional </a:t>
            </a:r>
            <a:r>
              <a:rPr lang="en-US" dirty="0" smtClean="0">
                <a:latin typeface="Segoe UI Light" panose="020B0502040204020203" pitchFamily="34" charset="0"/>
                <a:cs typeface="Segoe UI Light" panose="020B0502040204020203" pitchFamily="34" charset="0"/>
              </a:rPr>
              <a:t>in </a:t>
            </a:r>
            <a:r>
              <a:rPr lang="en-US" dirty="0">
                <a:latin typeface="Segoe UI Light" panose="020B0502040204020203" pitchFamily="34" charset="0"/>
                <a:cs typeface="Segoe UI Light" panose="020B0502040204020203" pitchFamily="34" charset="0"/>
              </a:rPr>
              <a:t>Web and Cloud Technologies</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Started Professional Life in </a:t>
            </a:r>
            <a:r>
              <a:rPr lang="en-US" b="1" dirty="0">
                <a:latin typeface="Segoe UI Light" panose="020B0502040204020203" pitchFamily="34" charset="0"/>
                <a:cs typeface="Segoe UI Light" panose="020B0502040204020203" pitchFamily="34" charset="0"/>
              </a:rPr>
              <a:t>1989-90</a:t>
            </a:r>
            <a:r>
              <a:rPr lang="en-US" dirty="0">
                <a:latin typeface="Segoe UI Light" panose="020B0502040204020203" pitchFamily="34" charset="0"/>
                <a:cs typeface="Segoe UI Light" panose="020B0502040204020203" pitchFamily="34" charset="0"/>
              </a:rPr>
              <a:t> and spent 7 years in Low Level Software Engineering</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 Decade in Networks i.e. MCSE CCNA CCNP</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Last Decade in Web &amp; Software Engineering  i.e. HTML5, PHP, Java, Android, </a:t>
            </a:r>
            <a:r>
              <a:rPr lang="en-US" dirty="0" err="1">
                <a:latin typeface="Segoe UI Light" panose="020B0502040204020203" pitchFamily="34" charset="0"/>
                <a:cs typeface="Segoe UI Light" panose="020B0502040204020203" pitchFamily="34" charset="0"/>
              </a:rPr>
              <a:t>ASP.Net</a:t>
            </a:r>
            <a:r>
              <a:rPr lang="en-US" dirty="0">
                <a:latin typeface="Segoe UI Light" panose="020B0502040204020203" pitchFamily="34" charset="0"/>
                <a:cs typeface="Segoe UI Light" panose="020B0502040204020203" pitchFamily="34" charset="0"/>
              </a:rPr>
              <a:t>, C#, SQL Server, SharePoint, MongoDB </a:t>
            </a:r>
            <a:r>
              <a:rPr lang="en-US" dirty="0" err="1">
                <a:latin typeface="Segoe UI Light" panose="020B0502040204020203" pitchFamily="34" charset="0"/>
                <a:cs typeface="Segoe UI Light" panose="020B0502040204020203" pitchFamily="34" charset="0"/>
              </a:rPr>
              <a:t>ExpressJS</a:t>
            </a:r>
            <a:r>
              <a:rPr lang="en-US" dirty="0">
                <a:latin typeface="Segoe UI Light" panose="020B0502040204020203" pitchFamily="34" charset="0"/>
                <a:cs typeface="Segoe UI Light" panose="020B0502040204020203" pitchFamily="34" charset="0"/>
              </a:rPr>
              <a:t> Angular Node.js known as Mean Stack </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Running a Software House that delivers various products i.e. Ecommerce Portals, Job Portals, LMS, Corporate Websites etc.</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Consultant to Ecommerce &amp; Web Industry</a:t>
            </a: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Working in capacity of Principal Technologist &amp; eCommerce Expert</a:t>
            </a:r>
          </a:p>
          <a:p>
            <a:pPr marL="0" indent="0">
              <a:buNone/>
            </a:pPr>
            <a:endParaRPr lang="en-US" dirty="0"/>
          </a:p>
          <a:p>
            <a:endParaRPr lang="en-US" dirty="0"/>
          </a:p>
        </p:txBody>
      </p:sp>
      <p:pic>
        <p:nvPicPr>
          <p:cNvPr id="5" name="Picture 4">
            <a:extLst>
              <a:ext uri="{FF2B5EF4-FFF2-40B4-BE49-F238E27FC236}">
                <a16:creationId xmlns:a16="http://schemas.microsoft.com/office/drawing/2014/main" id="{66F57FBF-A651-4DD7-B7F7-9708C4306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959" y="4779792"/>
            <a:ext cx="990745" cy="990745"/>
          </a:xfrm>
          <a:prstGeom prst="rect">
            <a:avLst/>
          </a:prstGeom>
        </p:spPr>
      </p:pic>
      <p:pic>
        <p:nvPicPr>
          <p:cNvPr id="7" name="Picture 6">
            <a:extLst>
              <a:ext uri="{FF2B5EF4-FFF2-40B4-BE49-F238E27FC236}">
                <a16:creationId xmlns:a16="http://schemas.microsoft.com/office/drawing/2014/main" id="{7E21B169-0CF2-4D88-9A05-89B1E97887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13" y="3590012"/>
            <a:ext cx="990745" cy="990745"/>
          </a:xfrm>
          <a:prstGeom prst="rect">
            <a:avLst/>
          </a:prstGeom>
        </p:spPr>
      </p:pic>
      <p:sp>
        <p:nvSpPr>
          <p:cNvPr id="8" name="object 3"/>
          <p:cNvSpPr/>
          <p:nvPr/>
        </p:nvSpPr>
        <p:spPr>
          <a:xfrm>
            <a:off x="6897189" y="5736270"/>
            <a:ext cx="2246811" cy="978422"/>
          </a:xfrm>
          <a:prstGeom prst="rect">
            <a:avLst/>
          </a:prstGeom>
          <a:blipFill>
            <a:blip r:embed="rId7"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000" y="5736270"/>
            <a:ext cx="2607507" cy="717065"/>
          </a:xfrm>
          <a:prstGeom prst="rect">
            <a:avLst/>
          </a:prstGeom>
        </p:spPr>
      </p:pic>
      <p:pic>
        <p:nvPicPr>
          <p:cNvPr id="10" name="Picture 9"/>
          <p:cNvPicPr>
            <a:picLocks noChangeAspect="1"/>
          </p:cNvPicPr>
          <p:nvPr/>
        </p:nvPicPr>
        <p:blipFill>
          <a:blip r:embed="rId9"/>
          <a:stretch>
            <a:fillRect/>
          </a:stretch>
        </p:blipFill>
        <p:spPr>
          <a:xfrm>
            <a:off x="9144000" y="6436780"/>
            <a:ext cx="2607507" cy="277912"/>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769" y="2249536"/>
            <a:ext cx="1011889" cy="1146807"/>
          </a:xfrm>
          <a:prstGeom prst="rect">
            <a:avLst/>
          </a:prstGeom>
        </p:spPr>
      </p:pic>
    </p:spTree>
    <p:extLst>
      <p:ext uri="{BB962C8B-B14F-4D97-AF65-F5344CB8AC3E}">
        <p14:creationId xmlns:p14="http://schemas.microsoft.com/office/powerpoint/2010/main" val="4205207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Course Content</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3035266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SEO</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6"/>
            <a:ext cx="9057225" cy="4116178"/>
          </a:xfrm>
        </p:spPr>
        <p:txBody>
          <a:bodyPr numCol="2">
            <a:normAutofit/>
          </a:bodyPr>
          <a:lstStyle/>
          <a:p>
            <a:r>
              <a:rPr lang="en-US" dirty="0"/>
              <a:t>The </a:t>
            </a:r>
            <a:r>
              <a:rPr lang="en-US" dirty="0" smtClean="0"/>
              <a:t>SEO?</a:t>
            </a:r>
            <a:endParaRPr lang="en-US" dirty="0" smtClean="0"/>
          </a:p>
          <a:p>
            <a:r>
              <a:rPr lang="en-US" dirty="0" smtClean="0"/>
              <a:t>SEO Benefits</a:t>
            </a:r>
          </a:p>
          <a:p>
            <a:r>
              <a:rPr lang="en-US" dirty="0" smtClean="0"/>
              <a:t>SEO Process</a:t>
            </a:r>
            <a:endParaRPr lang="en-US" dirty="0"/>
          </a:p>
          <a:p>
            <a:r>
              <a:rPr lang="en-US" dirty="0" smtClean="0"/>
              <a:t>Search Engines</a:t>
            </a:r>
            <a:endParaRPr lang="en-US" dirty="0"/>
          </a:p>
          <a:p>
            <a:r>
              <a:rPr lang="en-US" dirty="0" err="1" smtClean="0"/>
              <a:t>Onpage</a:t>
            </a:r>
            <a:r>
              <a:rPr lang="en-US" dirty="0" smtClean="0"/>
              <a:t> &amp; </a:t>
            </a:r>
            <a:r>
              <a:rPr lang="en-US" dirty="0" err="1" smtClean="0"/>
              <a:t>Offpage</a:t>
            </a:r>
            <a:r>
              <a:rPr lang="en-US" dirty="0" smtClean="0"/>
              <a:t> SEO</a:t>
            </a:r>
            <a:endParaRPr lang="en-US" dirty="0"/>
          </a:p>
          <a:p>
            <a:r>
              <a:rPr lang="en-US" dirty="0" smtClean="0"/>
              <a:t>Keyword Research</a:t>
            </a:r>
            <a:endParaRPr lang="en-US" dirty="0"/>
          </a:p>
          <a:p>
            <a:r>
              <a:rPr lang="en-US" dirty="0" smtClean="0"/>
              <a:t>KR Tools</a:t>
            </a:r>
            <a:endParaRPr lang="en-US" dirty="0"/>
          </a:p>
          <a:p>
            <a:r>
              <a:rPr lang="en-US" dirty="0" smtClean="0"/>
              <a:t>Backlinks</a:t>
            </a:r>
            <a:endParaRPr lang="en-US" dirty="0" smtClean="0"/>
          </a:p>
          <a:p>
            <a:r>
              <a:rPr lang="en-US" dirty="0" smtClean="0"/>
              <a:t>Content and its Importance</a:t>
            </a:r>
            <a:endParaRPr lang="en-US" dirty="0"/>
          </a:p>
        </p:txBody>
      </p:sp>
    </p:spTree>
    <p:extLst>
      <p:ext uri="{BB962C8B-B14F-4D97-AF65-F5344CB8AC3E}">
        <p14:creationId xmlns:p14="http://schemas.microsoft.com/office/powerpoint/2010/main" val="90753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Let’s Start with </a:t>
            </a:r>
            <a:r>
              <a:rPr lang="en-US" dirty="0" smtClean="0"/>
              <a:t>SEO</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387425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The </a:t>
            </a:r>
            <a:r>
              <a:rPr lang="en-US" dirty="0" smtClean="0"/>
              <a:t>SEO</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dirty="0"/>
              <a:t>Search engine optimization is the process of improving the quality and quantity of </a:t>
            </a:r>
            <a:r>
              <a:rPr lang="en-US" dirty="0" smtClean="0"/>
              <a:t>traffic </a:t>
            </a:r>
            <a:r>
              <a:rPr lang="en-US" dirty="0"/>
              <a:t>to a website or a web page from search engines. SEO targets </a:t>
            </a:r>
            <a:r>
              <a:rPr lang="en-US" dirty="0" smtClean="0"/>
              <a:t>organic </a:t>
            </a:r>
            <a:r>
              <a:rPr lang="en-US" dirty="0"/>
              <a:t>traffic rather than direct traffic or paid traffic</a:t>
            </a:r>
            <a:r>
              <a:rPr lang="en-US" dirty="0" smtClean="0"/>
              <a:t>.</a:t>
            </a:r>
          </a:p>
          <a:p>
            <a:pPr marL="0" indent="0">
              <a:buNone/>
            </a:pPr>
            <a:r>
              <a:rPr lang="en-US" dirty="0" smtClean="0"/>
              <a:t>Or</a:t>
            </a:r>
          </a:p>
          <a:p>
            <a:pPr marL="0" indent="0">
              <a:buNone/>
            </a:pPr>
            <a:r>
              <a:rPr lang="en-US" dirty="0" smtClean="0"/>
              <a:t>SEO is the process of improving website and increasing its visibility in the search engines listing to attract organic traffic from search engines</a:t>
            </a:r>
            <a:endParaRPr lang="en-US" dirty="0"/>
          </a:p>
        </p:txBody>
      </p:sp>
    </p:spTree>
    <p:extLst>
      <p:ext uri="{BB962C8B-B14F-4D97-AF65-F5344CB8AC3E}">
        <p14:creationId xmlns:p14="http://schemas.microsoft.com/office/powerpoint/2010/main" val="3056038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SEO Benefits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710368" cy="4338247"/>
          </a:xfrm>
        </p:spPr>
        <p:txBody>
          <a:bodyPr>
            <a:normAutofit/>
          </a:bodyPr>
          <a:lstStyle/>
          <a:p>
            <a:r>
              <a:rPr lang="en-US" dirty="0"/>
              <a:t>SEO targets quality traffic. </a:t>
            </a:r>
            <a:endParaRPr lang="en-US" dirty="0" smtClean="0"/>
          </a:p>
          <a:p>
            <a:r>
              <a:rPr lang="en-US" dirty="0" smtClean="0"/>
              <a:t>Biggest advantages </a:t>
            </a:r>
            <a:r>
              <a:rPr lang="en-US" dirty="0"/>
              <a:t>of SEO is that it's an inbound marketing strategy</a:t>
            </a:r>
            <a:r>
              <a:rPr lang="en-US" dirty="0" smtClean="0"/>
              <a:t>.</a:t>
            </a:r>
            <a:endParaRPr lang="en-US" dirty="0"/>
          </a:p>
          <a:p>
            <a:r>
              <a:rPr lang="en-US" dirty="0"/>
              <a:t>You don't need to pay for ads in SEO. </a:t>
            </a:r>
            <a:endParaRPr lang="en-US" dirty="0" smtClean="0"/>
          </a:p>
          <a:p>
            <a:r>
              <a:rPr lang="en-US" dirty="0" smtClean="0"/>
              <a:t>SEO </a:t>
            </a:r>
            <a:r>
              <a:rPr lang="en-US" dirty="0"/>
              <a:t>gets more clicks than PPC. </a:t>
            </a:r>
            <a:endParaRPr lang="en-US" dirty="0" smtClean="0"/>
          </a:p>
          <a:p>
            <a:r>
              <a:rPr lang="en-US" dirty="0" smtClean="0"/>
              <a:t>SEO enforce you to keep your website updated [content </a:t>
            </a:r>
            <a:r>
              <a:rPr lang="en-US" dirty="0" err="1" smtClean="0"/>
              <a:t>etc</a:t>
            </a:r>
            <a:r>
              <a:rPr lang="en-US" dirty="0" smtClean="0"/>
              <a:t>].</a:t>
            </a:r>
            <a:endParaRPr lang="en-US" dirty="0"/>
          </a:p>
        </p:txBody>
      </p:sp>
    </p:spTree>
    <p:extLst>
      <p:ext uri="{BB962C8B-B14F-4D97-AF65-F5344CB8AC3E}">
        <p14:creationId xmlns:p14="http://schemas.microsoft.com/office/powerpoint/2010/main" val="1487383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418011" y="407134"/>
            <a:ext cx="11581747" cy="3830735"/>
            <a:chOff x="267285" y="557856"/>
            <a:chExt cx="11581747" cy="3830735"/>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267285" y="851273"/>
              <a:ext cx="2526996" cy="830997"/>
            </a:xfrm>
            <a:prstGeom prst="rect">
              <a:avLst/>
            </a:prstGeom>
            <a:noFill/>
          </p:spPr>
          <p:txBody>
            <a:bodyPr wrap="square">
              <a:spAutoFit/>
            </a:bodyPr>
            <a:lstStyle/>
            <a:p>
              <a:pPr algn="ctr">
                <a:defRPr/>
              </a:pPr>
              <a:r>
                <a:rPr lang="en-US" sz="1600" b="1" i="1" dirty="0" smtClean="0"/>
                <a:t>Keyword Research: </a:t>
              </a:r>
              <a:r>
                <a:rPr lang="en-US" sz="1600" dirty="0" smtClean="0"/>
                <a:t>F</a:t>
              </a:r>
              <a:r>
                <a:rPr lang="en-US" sz="1600" dirty="0" smtClean="0"/>
                <a:t>inding right keywords for your website.</a:t>
              </a:r>
              <a:endParaRPr lang="en-US" sz="1600" dirty="0"/>
            </a:p>
          </p:txBody>
        </p:sp>
        <p:sp>
          <p:nvSpPr>
            <p:cNvPr id="61" name="TextBox 60">
              <a:extLst>
                <a:ext uri="{FF2B5EF4-FFF2-40B4-BE49-F238E27FC236}">
                  <a16:creationId xmlns:a16="http://schemas.microsoft.com/office/drawing/2014/main" id="{A4CE907E-6892-415E-9D0B-A4B5760EF257}"/>
                </a:ext>
              </a:extLst>
            </p:cNvPr>
            <p:cNvSpPr txBox="1"/>
            <p:nvPr/>
          </p:nvSpPr>
          <p:spPr>
            <a:xfrm>
              <a:off x="9525129" y="948107"/>
              <a:ext cx="2191876" cy="1569660"/>
            </a:xfrm>
            <a:prstGeom prst="rect">
              <a:avLst/>
            </a:prstGeom>
            <a:noFill/>
          </p:spPr>
          <p:txBody>
            <a:bodyPr wrap="square">
              <a:spAutoFit/>
            </a:bodyPr>
            <a:lstStyle/>
            <a:p>
              <a:pPr algn="ctr">
                <a:defRPr/>
              </a:pPr>
              <a:r>
                <a:rPr lang="en-US" sz="1600" b="1" i="1" dirty="0" err="1" smtClean="0"/>
                <a:t>Onpage</a:t>
              </a:r>
              <a:r>
                <a:rPr lang="en-US" sz="1600" b="1" i="1" dirty="0" smtClean="0"/>
                <a:t> Optimization</a:t>
              </a:r>
              <a:r>
                <a:rPr lang="en-US" sz="1600" b="1" i="1" dirty="0"/>
                <a:t>: </a:t>
              </a:r>
              <a:r>
                <a:rPr lang="en-US" sz="1600" dirty="0"/>
                <a:t>Optimize </a:t>
              </a:r>
              <a:r>
                <a:rPr lang="en-US" sz="1600" dirty="0" smtClean="0"/>
                <a:t>your content, page title, headings, alt, sitemaps, interlinking etc.</a:t>
              </a:r>
              <a:endParaRPr lang="en-US" sz="1600" dirty="0"/>
            </a:p>
            <a:p>
              <a:pPr algn="ctr">
                <a:defRPr/>
              </a:pPr>
              <a:endParaRPr lang="en-US" sz="1600" dirty="0">
                <a:latin typeface="+mj-lt"/>
              </a:endParaRPr>
            </a:p>
          </p:txBody>
        </p:sp>
        <p:sp>
          <p:nvSpPr>
            <p:cNvPr id="63" name="TextBox 62">
              <a:extLst>
                <a:ext uri="{FF2B5EF4-FFF2-40B4-BE49-F238E27FC236}">
                  <a16:creationId xmlns:a16="http://schemas.microsoft.com/office/drawing/2014/main" id="{E1D3F214-737D-4841-A2FA-C706808F4EB0}"/>
                </a:ext>
              </a:extLst>
            </p:cNvPr>
            <p:cNvSpPr txBox="1"/>
            <p:nvPr/>
          </p:nvSpPr>
          <p:spPr>
            <a:xfrm>
              <a:off x="792272" y="3555265"/>
              <a:ext cx="1911665" cy="584775"/>
            </a:xfrm>
            <a:prstGeom prst="rect">
              <a:avLst/>
            </a:prstGeom>
            <a:noFill/>
          </p:spPr>
          <p:txBody>
            <a:bodyPr wrap="square">
              <a:spAutoFit/>
            </a:bodyPr>
            <a:lstStyle/>
            <a:p>
              <a:pPr algn="ctr" eaLnBrk="1" fontAlgn="auto" hangingPunct="1">
                <a:spcBef>
                  <a:spcPts val="0"/>
                </a:spcBef>
                <a:spcAft>
                  <a:spcPts val="0"/>
                </a:spcAft>
                <a:defRPr/>
              </a:pPr>
              <a:r>
                <a:rPr lang="en-US" sz="1600" b="1" i="1" dirty="0" smtClean="0">
                  <a:latin typeface="+mj-lt"/>
                </a:rPr>
                <a:t>Analysis: </a:t>
              </a:r>
              <a:r>
                <a:rPr lang="en-US" sz="1600" dirty="0" smtClean="0">
                  <a:latin typeface="+mj-lt"/>
                </a:rPr>
                <a:t>Measure your success</a:t>
              </a:r>
              <a:endParaRPr lang="en-US" sz="1600" dirty="0">
                <a:latin typeface="+mj-lt"/>
              </a:endParaRPr>
            </a:p>
          </p:txBody>
        </p:sp>
        <p:sp>
          <p:nvSpPr>
            <p:cNvPr id="65" name="TextBox 64">
              <a:extLst>
                <a:ext uri="{FF2B5EF4-FFF2-40B4-BE49-F238E27FC236}">
                  <a16:creationId xmlns:a16="http://schemas.microsoft.com/office/drawing/2014/main" id="{C9091B59-33AC-48AA-A403-546A002D599E}"/>
                </a:ext>
              </a:extLst>
            </p:cNvPr>
            <p:cNvSpPr txBox="1"/>
            <p:nvPr/>
          </p:nvSpPr>
          <p:spPr>
            <a:xfrm>
              <a:off x="9395683" y="3281093"/>
              <a:ext cx="2453349" cy="830997"/>
            </a:xfrm>
            <a:prstGeom prst="rect">
              <a:avLst/>
            </a:prstGeom>
            <a:noFill/>
          </p:spPr>
          <p:txBody>
            <a:bodyPr wrap="square">
              <a:spAutoFit/>
            </a:bodyPr>
            <a:lstStyle/>
            <a:p>
              <a:r>
                <a:rPr lang="en-US" sz="1600" b="1" i="1" dirty="0" err="1" smtClean="0"/>
                <a:t>Offpage</a:t>
              </a:r>
              <a:r>
                <a:rPr lang="en-US" sz="1600" b="1" i="1" dirty="0" smtClean="0"/>
                <a:t> Optimization: </a:t>
              </a:r>
              <a:r>
                <a:rPr lang="en-US" sz="1600" dirty="0" smtClean="0"/>
                <a:t>Do local listings, back-linking, social signaling </a:t>
              </a:r>
              <a:r>
                <a:rPr lang="en-US" sz="1600" dirty="0" err="1" smtClean="0"/>
                <a:t>etc</a:t>
              </a:r>
              <a:endParaRPr lang="en-US" sz="1600" dirty="0"/>
            </a:p>
          </p:txBody>
        </p:sp>
      </p:grpSp>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smtClean="0"/>
              <a:t>SEO Process</a:t>
            </a:r>
            <a:endParaRPr lang="en-US" sz="3600" dirty="0"/>
          </a:p>
        </p:txBody>
      </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2949929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UI Light"/>
        <a:ea typeface=""/>
        <a:cs typeface=""/>
      </a:majorFont>
      <a:minorFont>
        <a:latin typeface="Segoe UI Ligh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F1D2AC-2735-457E-B639-07E13F9A629B}">
  <ds:schemaRefs>
    <ds:schemaRef ds:uri="http://www.w3.org/XML/1998/namespace"/>
    <ds:schemaRef ds:uri="http://purl.org/dc/elements/1.1/"/>
    <ds:schemaRef ds:uri="http://schemas.microsoft.com/office/2006/documentManagement/types"/>
    <ds:schemaRef ds:uri="http://purl.org/dc/dcmitype/"/>
    <ds:schemaRef ds:uri="http://schemas.microsoft.com/office/2006/metadata/properties"/>
    <ds:schemaRef ds:uri="71af3243-3dd4-4a8d-8c0d-dd76da1f02a5"/>
    <ds:schemaRef ds:uri="16c05727-aa75-4e4a-9b5f-8a80a116589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2835</Words>
  <Application>Microsoft Office PowerPoint</Application>
  <PresentationFormat>Widescreen</PresentationFormat>
  <Paragraphs>344</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Lato Black</vt:lpstr>
      <vt:lpstr>Open Sans Light</vt:lpstr>
      <vt:lpstr>Segoe UI</vt:lpstr>
      <vt:lpstr>Segoe UI Light</vt:lpstr>
      <vt:lpstr>Wingdings</vt:lpstr>
      <vt:lpstr>Berlin</vt:lpstr>
      <vt:lpstr>Digital Marketing</vt:lpstr>
      <vt:lpstr>What is SEO?</vt:lpstr>
      <vt:lpstr>Meet the Instructor – Qasim Nadeem</vt:lpstr>
      <vt:lpstr>Course Content</vt:lpstr>
      <vt:lpstr>SEO</vt:lpstr>
      <vt:lpstr>Let’s Start with SEO</vt:lpstr>
      <vt:lpstr>The SEO</vt:lpstr>
      <vt:lpstr>SEO Benefits</vt:lpstr>
      <vt:lpstr>SEO Process</vt:lpstr>
      <vt:lpstr>Search Engines</vt:lpstr>
      <vt:lpstr>Search Engines</vt:lpstr>
      <vt:lpstr>Onpage SEO Factors</vt:lpstr>
      <vt:lpstr>Onpage SEO Factors</vt:lpstr>
      <vt:lpstr>Offpage SEO Factors</vt:lpstr>
      <vt:lpstr>PowerPoint Presentation</vt:lpstr>
      <vt:lpstr>Keyword Research</vt:lpstr>
      <vt:lpstr>Keyword Research</vt:lpstr>
      <vt:lpstr>Keyword Research Tools</vt:lpstr>
      <vt:lpstr>Backlinks</vt:lpstr>
      <vt:lpstr>Content &amp; Its Importance</vt:lpstr>
      <vt:lpstr>Google Recommendation for Content</vt:lpstr>
      <vt:lpstr>How to Develop Content &amp; Promote</vt:lpstr>
      <vt:lpstr>How you take steps?</vt:lpstr>
      <vt:lpstr>Jazak’Allah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2021-02-16T10:10:55Z</dcterms:created>
  <dcterms:modified xsi:type="dcterms:W3CDTF">2021-03-30T13:16:49Z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