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56" r:id="rId5"/>
    <p:sldId id="266" r:id="rId6"/>
    <p:sldId id="257" r:id="rId7"/>
    <p:sldId id="281" r:id="rId8"/>
    <p:sldId id="386" r:id="rId9"/>
    <p:sldId id="387" r:id="rId10"/>
    <p:sldId id="389" r:id="rId11"/>
    <p:sldId id="390" r:id="rId12"/>
    <p:sldId id="392" r:id="rId13"/>
    <p:sldId id="391" r:id="rId14"/>
    <p:sldId id="395" r:id="rId15"/>
    <p:sldId id="393" r:id="rId16"/>
    <p:sldId id="394" r:id="rId17"/>
    <p:sldId id="279" r:id="rId18"/>
    <p:sldId id="396" r:id="rId19"/>
    <p:sldId id="397" r:id="rId20"/>
    <p:sldId id="398"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1" autoAdjust="0"/>
    <p:restoredTop sz="91678" autoAdjust="0"/>
  </p:normalViewPr>
  <p:slideViewPr>
    <p:cSldViewPr snapToGrid="0">
      <p:cViewPr varScale="1">
        <p:scale>
          <a:sx n="91" d="100"/>
          <a:sy n="91" d="100"/>
        </p:scale>
        <p:origin x="690" y="9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6/2/2022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2762561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378176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271253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3787002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2644022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1221321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17</a:t>
            </a:fld>
            <a:endParaRPr lang="en-US" dirty="0"/>
          </a:p>
        </p:txBody>
      </p:sp>
    </p:spTree>
    <p:extLst>
      <p:ext uri="{BB962C8B-B14F-4D97-AF65-F5344CB8AC3E}">
        <p14:creationId xmlns:p14="http://schemas.microsoft.com/office/powerpoint/2010/main" val="4291273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18</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303104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340625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437265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67947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195356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1608997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6/2/2022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6/2/2022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6/2/2022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6/2/2022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7.pn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3.sv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Digital Marketing</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Engineer your Career as Digital Marketer</a:t>
            </a:r>
          </a:p>
          <a:p>
            <a:r>
              <a:rPr lang="en-US" sz="2800" i="1" dirty="0" smtClean="0">
                <a:latin typeface="Segoe UI Light" panose="020B0502040204020203" pitchFamily="34" charset="0"/>
                <a:cs typeface="Segoe UI Light" panose="020B0502040204020203" pitchFamily="34" charset="0"/>
              </a:rPr>
              <a:t>Signature Training by Qasim Nadeem</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Template</a:t>
            </a:r>
            <a:endParaRPr lang="en-US" dirty="0"/>
          </a:p>
        </p:txBody>
      </p:sp>
      <p:pic>
        <p:nvPicPr>
          <p:cNvPr id="5" name="Content Placeholder 4"/>
          <p:cNvPicPr>
            <a:picLocks noGrp="1" noChangeAspect="1"/>
          </p:cNvPicPr>
          <p:nvPr>
            <p:ph sz="half" idx="1"/>
          </p:nvPr>
        </p:nvPicPr>
        <p:blipFill>
          <a:blip r:embed="rId5"/>
          <a:stretch>
            <a:fillRect/>
          </a:stretch>
        </p:blipFill>
        <p:spPr>
          <a:xfrm>
            <a:off x="4859468" y="613889"/>
            <a:ext cx="6270987" cy="5818442"/>
          </a:xfrm>
          <a:prstGeom prst="rect">
            <a:avLst/>
          </a:prstGeom>
        </p:spPr>
      </p:pic>
    </p:spTree>
    <p:extLst>
      <p:ext uri="{BB962C8B-B14F-4D97-AF65-F5344CB8AC3E}">
        <p14:creationId xmlns:p14="http://schemas.microsoft.com/office/powerpoint/2010/main" val="328522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Template Explained</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spcBef>
                <a:spcPts val="400"/>
              </a:spcBef>
              <a:buNone/>
            </a:pPr>
            <a:r>
              <a:rPr lang="en-US" sz="1800" dirty="0" smtClean="0"/>
              <a:t>Here's </a:t>
            </a:r>
            <a:r>
              <a:rPr lang="en-US" sz="1800" dirty="0"/>
              <a:t>a template that you can use to create a target audience for your business.</a:t>
            </a:r>
          </a:p>
          <a:p>
            <a:pPr marL="0" indent="0">
              <a:spcBef>
                <a:spcPts val="400"/>
              </a:spcBef>
              <a:buNone/>
            </a:pPr>
            <a:r>
              <a:rPr lang="en-US" sz="1800" b="1" dirty="0"/>
              <a:t>NAME AND IMAGE</a:t>
            </a:r>
          </a:p>
          <a:p>
            <a:pPr marL="0" indent="0">
              <a:spcBef>
                <a:spcPts val="400"/>
              </a:spcBef>
              <a:buNone/>
            </a:pPr>
            <a:r>
              <a:rPr lang="en-US" sz="1800" dirty="0"/>
              <a:t>Give your target audience a name and even an image, if you choose. Marketers will often do this to remind them of what their target customer might look like.</a:t>
            </a:r>
          </a:p>
          <a:p>
            <a:pPr marL="0" indent="0">
              <a:spcBef>
                <a:spcPts val="400"/>
              </a:spcBef>
              <a:buNone/>
            </a:pPr>
            <a:r>
              <a:rPr lang="en-US" sz="1800" b="1" dirty="0" smtClean="0"/>
              <a:t>NEED</a:t>
            </a:r>
            <a:endParaRPr lang="en-US" sz="1800" b="1" dirty="0"/>
          </a:p>
          <a:p>
            <a:pPr marL="0" indent="0">
              <a:spcBef>
                <a:spcPts val="400"/>
              </a:spcBef>
              <a:buNone/>
            </a:pPr>
            <a:r>
              <a:rPr lang="en-US" sz="1800" dirty="0"/>
              <a:t>What does your target audience need that your product or service provides?</a:t>
            </a:r>
          </a:p>
          <a:p>
            <a:pPr marL="0" indent="0">
              <a:spcBef>
                <a:spcPts val="400"/>
              </a:spcBef>
              <a:buNone/>
            </a:pPr>
            <a:r>
              <a:rPr lang="en-US" sz="1800" b="1" dirty="0"/>
              <a:t>DEMOGRAPHICS</a:t>
            </a:r>
          </a:p>
          <a:p>
            <a:pPr marL="0" indent="0">
              <a:spcBef>
                <a:spcPts val="400"/>
              </a:spcBef>
              <a:buNone/>
            </a:pPr>
            <a:r>
              <a:rPr lang="en-US" sz="1800" dirty="0"/>
              <a:t>Describe your target audience by age, gender, household income, education or occupation, and location.</a:t>
            </a:r>
          </a:p>
          <a:p>
            <a:pPr marL="0" indent="0">
              <a:spcBef>
                <a:spcPts val="400"/>
              </a:spcBef>
              <a:buNone/>
            </a:pPr>
            <a:r>
              <a:rPr lang="en-US" sz="1800" b="1" dirty="0"/>
              <a:t>INTERESTS</a:t>
            </a:r>
          </a:p>
          <a:p>
            <a:pPr marL="0" indent="0">
              <a:spcBef>
                <a:spcPts val="400"/>
              </a:spcBef>
              <a:buNone/>
            </a:pPr>
            <a:r>
              <a:rPr lang="en-US" sz="1800" dirty="0"/>
              <a:t>Describe what your prospective customers are typically interested in.</a:t>
            </a:r>
          </a:p>
          <a:p>
            <a:pPr marL="0" indent="0">
              <a:spcBef>
                <a:spcPts val="400"/>
              </a:spcBef>
              <a:buNone/>
            </a:pPr>
            <a:r>
              <a:rPr lang="en-US" sz="1800" b="1" dirty="0"/>
              <a:t>BEHAVIOURS</a:t>
            </a:r>
          </a:p>
          <a:p>
            <a:pPr marL="0" indent="0">
              <a:spcBef>
                <a:spcPts val="400"/>
              </a:spcBef>
              <a:buNone/>
            </a:pPr>
            <a:r>
              <a:rPr lang="en-US" sz="1800" dirty="0"/>
              <a:t>Describe common </a:t>
            </a:r>
            <a:r>
              <a:rPr lang="en-US" sz="1800" dirty="0" err="1"/>
              <a:t>behaviours</a:t>
            </a:r>
            <a:r>
              <a:rPr lang="en-US" sz="1800" dirty="0"/>
              <a:t> among your target audience</a:t>
            </a:r>
            <a:r>
              <a:rPr lang="en-US" sz="1800" dirty="0" smtClean="0"/>
              <a:t>.</a:t>
            </a:r>
            <a:endParaRPr lang="en-US" sz="1800" dirty="0"/>
          </a:p>
        </p:txBody>
      </p:sp>
    </p:spTree>
    <p:extLst>
      <p:ext uri="{BB962C8B-B14F-4D97-AF65-F5344CB8AC3E}">
        <p14:creationId xmlns:p14="http://schemas.microsoft.com/office/powerpoint/2010/main" val="1925735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Template Filled for Lucky Shrub 1/2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spcBef>
                <a:spcPts val="400"/>
              </a:spcBef>
              <a:buNone/>
            </a:pPr>
            <a:r>
              <a:rPr lang="en-US" sz="1800" b="1" dirty="0"/>
              <a:t>Build a target audience for Lucky Shrub</a:t>
            </a:r>
          </a:p>
          <a:p>
            <a:pPr marL="0" indent="0">
              <a:spcBef>
                <a:spcPts val="400"/>
              </a:spcBef>
              <a:buNone/>
            </a:pPr>
            <a:r>
              <a:rPr lang="en-US" sz="1800" dirty="0"/>
              <a:t>Lucky Shrub doesn't have the time or the money to do major research now. But Karen, the owner, uses her understanding of her customers to fill in the target audience template:</a:t>
            </a:r>
          </a:p>
          <a:p>
            <a:pPr marL="0" indent="0">
              <a:spcBef>
                <a:spcPts val="400"/>
              </a:spcBef>
              <a:buNone/>
            </a:pPr>
            <a:endParaRPr lang="en-US" sz="1800" b="1" dirty="0" smtClean="0"/>
          </a:p>
          <a:p>
            <a:pPr marL="0" indent="0">
              <a:spcBef>
                <a:spcPts val="400"/>
              </a:spcBef>
              <a:buNone/>
            </a:pPr>
            <a:r>
              <a:rPr lang="en-US" sz="1800" b="1" dirty="0"/>
              <a:t>NAME AND IMAGE</a:t>
            </a:r>
          </a:p>
          <a:p>
            <a:pPr marL="0" indent="0">
              <a:spcBef>
                <a:spcPts val="400"/>
              </a:spcBef>
              <a:buNone/>
            </a:pPr>
            <a:r>
              <a:rPr lang="en-US" sz="1800" dirty="0"/>
              <a:t>Karen decides to name her target audience Garden Designers, and she chooses a picture to remind her of the type of person in her target audience. Note that pictures are just a way to make a target audience more personable, and are optional.</a:t>
            </a:r>
          </a:p>
          <a:p>
            <a:pPr marL="0" indent="0">
              <a:spcBef>
                <a:spcPts val="400"/>
              </a:spcBef>
              <a:buNone/>
            </a:pPr>
            <a:r>
              <a:rPr lang="en-US" sz="1800" b="1" dirty="0" smtClean="0"/>
              <a:t>NEED</a:t>
            </a:r>
            <a:endParaRPr lang="en-US" sz="1800" b="1" dirty="0"/>
          </a:p>
          <a:p>
            <a:pPr marL="0" indent="0">
              <a:spcBef>
                <a:spcPts val="400"/>
              </a:spcBef>
              <a:buNone/>
            </a:pPr>
            <a:r>
              <a:rPr lang="en-US" sz="1800" dirty="0"/>
              <a:t>People who need to plan or plant their garden.</a:t>
            </a:r>
          </a:p>
          <a:p>
            <a:pPr marL="0" indent="0">
              <a:spcBef>
                <a:spcPts val="400"/>
              </a:spcBef>
              <a:buNone/>
            </a:pPr>
            <a:r>
              <a:rPr lang="en-US" sz="1800" b="1" dirty="0"/>
              <a:t>DEMOGRAPHICS</a:t>
            </a:r>
          </a:p>
          <a:p>
            <a:pPr marL="0" indent="0">
              <a:spcBef>
                <a:spcPts val="400"/>
              </a:spcBef>
              <a:buNone/>
            </a:pPr>
            <a:r>
              <a:rPr lang="en-US" sz="1800" dirty="0"/>
              <a:t>People aged 35-54 of any gender. Karen estimates that her customers are university-educated professionals with a household income of USD 175,000 or more</a:t>
            </a:r>
            <a:r>
              <a:rPr lang="en-US" sz="1800" dirty="0" smtClean="0"/>
              <a:t>.</a:t>
            </a:r>
            <a:endParaRPr lang="en-US" sz="1800" dirty="0"/>
          </a:p>
        </p:txBody>
      </p:sp>
    </p:spTree>
    <p:extLst>
      <p:ext uri="{BB962C8B-B14F-4D97-AF65-F5344CB8AC3E}">
        <p14:creationId xmlns:p14="http://schemas.microsoft.com/office/powerpoint/2010/main" val="3809769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Template Filled for </a:t>
            </a:r>
            <a:r>
              <a:rPr lang="en-US" dirty="0" smtClean="0"/>
              <a:t>Lucky Shrub 2/2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spcBef>
                <a:spcPts val="400"/>
              </a:spcBef>
              <a:buNone/>
            </a:pPr>
            <a:r>
              <a:rPr lang="en-US" sz="1800" b="1" dirty="0"/>
              <a:t>INTERESTS</a:t>
            </a:r>
          </a:p>
          <a:p>
            <a:pPr marL="0" indent="0">
              <a:spcBef>
                <a:spcPts val="400"/>
              </a:spcBef>
              <a:buNone/>
            </a:pPr>
            <a:r>
              <a:rPr lang="en-US" sz="1800" dirty="0"/>
              <a:t>Karen is trying to attract people interested in native plants, modern design and gardening.</a:t>
            </a:r>
          </a:p>
          <a:p>
            <a:pPr marL="0" indent="0">
              <a:spcBef>
                <a:spcPts val="400"/>
              </a:spcBef>
              <a:buNone/>
            </a:pPr>
            <a:endParaRPr lang="en-US" sz="1800" b="1" dirty="0" smtClean="0"/>
          </a:p>
          <a:p>
            <a:pPr marL="0" indent="0">
              <a:spcBef>
                <a:spcPts val="400"/>
              </a:spcBef>
              <a:buNone/>
            </a:pPr>
            <a:r>
              <a:rPr lang="en-US" sz="1800" b="1" dirty="0" smtClean="0"/>
              <a:t>BEHAVIOURS</a:t>
            </a:r>
            <a:endParaRPr lang="en-US" sz="1800" b="1" dirty="0"/>
          </a:p>
          <a:p>
            <a:pPr marL="0" indent="0">
              <a:spcBef>
                <a:spcPts val="400"/>
              </a:spcBef>
              <a:buNone/>
            </a:pPr>
            <a:r>
              <a:rPr lang="en-US" sz="1800" dirty="0"/>
              <a:t>Many of the people in this target audience have recently bought a house. Karen guesses that they enjoy home improvement shows, read architecture and design magazines, like to pin or save design pictures online, and like to browse design-related websites to get ideas for their house and garden.</a:t>
            </a:r>
          </a:p>
          <a:p>
            <a:pPr marL="0" indent="0">
              <a:spcBef>
                <a:spcPts val="400"/>
              </a:spcBef>
              <a:buNone/>
            </a:pPr>
            <a:endParaRPr lang="en-US" sz="1800" b="1" dirty="0" smtClean="0"/>
          </a:p>
        </p:txBody>
      </p:sp>
    </p:spTree>
    <p:extLst>
      <p:ext uri="{BB962C8B-B14F-4D97-AF65-F5344CB8AC3E}">
        <p14:creationId xmlns:p14="http://schemas.microsoft.com/office/powerpoint/2010/main" val="134055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Case Study:</a:t>
            </a:r>
            <a:r>
              <a:rPr lang="en-US" dirty="0" smtClean="0"/>
              <a:t> </a:t>
            </a:r>
            <a:r>
              <a:rPr lang="en-US" dirty="0"/>
              <a:t>Build a target audience for Hair Day</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3035266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err="1" smtClean="0"/>
              <a:t>Pria’s</a:t>
            </a:r>
            <a:r>
              <a:rPr lang="en-US" dirty="0" smtClean="0"/>
              <a:t> Hair Day</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buNone/>
            </a:pPr>
            <a:r>
              <a:rPr lang="en-US" sz="1800" dirty="0"/>
              <a:t>Hair Day is a salon that </a:t>
            </a:r>
            <a:r>
              <a:rPr lang="en-US" sz="1800" dirty="0" err="1"/>
              <a:t>specialises</a:t>
            </a:r>
            <a:r>
              <a:rPr lang="en-US" sz="1800" dirty="0"/>
              <a:t> in haircuts and </a:t>
            </a:r>
            <a:r>
              <a:rPr lang="en-US" sz="1800" dirty="0" err="1"/>
              <a:t>colour</a:t>
            </a:r>
            <a:r>
              <a:rPr lang="en-US" sz="1800" dirty="0"/>
              <a:t>.</a:t>
            </a:r>
          </a:p>
          <a:p>
            <a:pPr marL="0" indent="0">
              <a:buNone/>
            </a:pPr>
            <a:r>
              <a:rPr lang="en-US" sz="1800" dirty="0"/>
              <a:t>The owner of Hair Day, </a:t>
            </a:r>
            <a:r>
              <a:rPr lang="en-US" sz="1800" dirty="0" err="1"/>
              <a:t>Pria</a:t>
            </a:r>
            <a:r>
              <a:rPr lang="en-US" sz="1800" dirty="0"/>
              <a:t>, is looking to increase product sales through the salon's website, and has created a series of home hair-dye kits, with several bright options for her more adventurous clients.</a:t>
            </a:r>
          </a:p>
          <a:p>
            <a:pPr marL="0" indent="0">
              <a:buNone/>
            </a:pPr>
            <a:r>
              <a:rPr lang="en-US" sz="1800" dirty="0"/>
              <a:t>Hair Day would benefit from a good definition of its target audience, so it can focus its marketing efforts on the people who are most likely to be interested in the new kits.</a:t>
            </a:r>
          </a:p>
          <a:p>
            <a:pPr marL="0" indent="0">
              <a:buNone/>
            </a:pPr>
            <a:r>
              <a:rPr lang="en-US" sz="1800" dirty="0" err="1"/>
              <a:t>Pria</a:t>
            </a:r>
            <a:r>
              <a:rPr lang="en-US" sz="1800" dirty="0"/>
              <a:t> did research and talked to some of her friends from the hairdressing academy as well as some of her clients – particularly people with bold hair </a:t>
            </a:r>
            <a:r>
              <a:rPr lang="en-US" sz="1800" dirty="0" err="1"/>
              <a:t>colour</a:t>
            </a:r>
            <a:r>
              <a:rPr lang="en-US" sz="1800" dirty="0"/>
              <a:t>. This research helped her get a better idea of what kind of people would be interested in these kits. </a:t>
            </a:r>
            <a:endParaRPr lang="en-US" sz="1800" dirty="0" smtClean="0"/>
          </a:p>
          <a:p>
            <a:pPr marL="0" indent="0">
              <a:buNone/>
            </a:pPr>
            <a:r>
              <a:rPr lang="en-US" sz="1800" dirty="0" smtClean="0"/>
              <a:t>Based </a:t>
            </a:r>
            <a:r>
              <a:rPr lang="en-US" sz="1800" dirty="0"/>
              <a:t>on these insights, </a:t>
            </a:r>
            <a:r>
              <a:rPr lang="en-US" sz="1800" dirty="0" err="1"/>
              <a:t>Pria</a:t>
            </a:r>
            <a:r>
              <a:rPr lang="en-US" sz="1800" dirty="0"/>
              <a:t> wrote out her target audience and shared it with the woman who helps her with social media outreach.</a:t>
            </a:r>
            <a:endParaRPr lang="en-US" sz="1800" b="1" dirty="0" smtClean="0"/>
          </a:p>
        </p:txBody>
      </p:sp>
    </p:spTree>
    <p:extLst>
      <p:ext uri="{BB962C8B-B14F-4D97-AF65-F5344CB8AC3E}">
        <p14:creationId xmlns:p14="http://schemas.microsoft.com/office/powerpoint/2010/main" val="319893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err="1" smtClean="0"/>
              <a:t>Pria’s</a:t>
            </a:r>
            <a:r>
              <a:rPr lang="en-US" dirty="0" smtClean="0"/>
              <a:t> Hair Day 1/2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buNone/>
            </a:pPr>
            <a:r>
              <a:rPr lang="en-US" sz="1800" b="1" dirty="0"/>
              <a:t>NAME AND IMAGE</a:t>
            </a:r>
          </a:p>
          <a:p>
            <a:r>
              <a:rPr lang="en-US" sz="1800" dirty="0" err="1"/>
              <a:t>Pria</a:t>
            </a:r>
            <a:r>
              <a:rPr lang="en-US" sz="1800" dirty="0"/>
              <a:t> refers to her target audience as Edgy Young Professionals and uses a picture of a friend to represent them.</a:t>
            </a:r>
          </a:p>
          <a:p>
            <a:r>
              <a:rPr lang="en-US" sz="1800" dirty="0" err="1"/>
              <a:t>Pria</a:t>
            </a:r>
            <a:r>
              <a:rPr lang="en-US" sz="1800" dirty="0"/>
              <a:t> plans to use the description of Edgy Young Professional to help her plan out the Instagram posts for the next few months. She will brainstorm ideas for what may appeal to this audience and how she can attract more of them to her website. She also intends to spend a little money on advertising, and knows that this description will help her select the audience for her ads.</a:t>
            </a:r>
          </a:p>
          <a:p>
            <a:pPr marL="0" indent="0">
              <a:buNone/>
            </a:pPr>
            <a:r>
              <a:rPr lang="en-US" sz="1800" b="1" dirty="0" smtClean="0"/>
              <a:t>NEED</a:t>
            </a:r>
            <a:endParaRPr lang="en-US" sz="1800" b="1" dirty="0"/>
          </a:p>
          <a:p>
            <a:pPr marL="0" indent="0">
              <a:buNone/>
            </a:pPr>
            <a:r>
              <a:rPr lang="en-US" sz="1800" dirty="0"/>
              <a:t>A fun, non-traditional or bold hair </a:t>
            </a:r>
            <a:r>
              <a:rPr lang="en-US" sz="1800" dirty="0" err="1"/>
              <a:t>colour</a:t>
            </a:r>
            <a:r>
              <a:rPr lang="en-US" sz="1800" dirty="0"/>
              <a:t>.</a:t>
            </a:r>
          </a:p>
          <a:p>
            <a:pPr marL="0" indent="0">
              <a:buNone/>
            </a:pPr>
            <a:r>
              <a:rPr lang="en-US" sz="1800" b="1" dirty="0"/>
              <a:t>DEMOGRAPHICS</a:t>
            </a:r>
          </a:p>
          <a:p>
            <a:pPr marL="0" indent="0">
              <a:buNone/>
            </a:pPr>
            <a:r>
              <a:rPr lang="en-US" sz="1800" dirty="0"/>
              <a:t>Women aged 23-35 with an income of over USD 40,000. They are often young professionals with some higher education</a:t>
            </a:r>
            <a:r>
              <a:rPr lang="en-US" sz="1800" dirty="0" smtClean="0"/>
              <a:t>.</a:t>
            </a:r>
            <a:endParaRPr lang="en-US" sz="1800" dirty="0"/>
          </a:p>
        </p:txBody>
      </p:sp>
    </p:spTree>
    <p:extLst>
      <p:ext uri="{BB962C8B-B14F-4D97-AF65-F5344CB8AC3E}">
        <p14:creationId xmlns:p14="http://schemas.microsoft.com/office/powerpoint/2010/main" val="126862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err="1" smtClean="0"/>
              <a:t>Pria’s</a:t>
            </a:r>
            <a:r>
              <a:rPr lang="en-US" dirty="0" smtClean="0"/>
              <a:t> Hair Day 2/2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buNone/>
            </a:pPr>
            <a:r>
              <a:rPr lang="en-US" sz="1800" b="1" dirty="0" smtClean="0"/>
              <a:t>INTERESTS</a:t>
            </a:r>
            <a:endParaRPr lang="en-US" sz="1800" b="1" dirty="0"/>
          </a:p>
          <a:p>
            <a:pPr marL="0" indent="0">
              <a:buNone/>
            </a:pPr>
            <a:r>
              <a:rPr lang="en-US" sz="1800" dirty="0" err="1"/>
              <a:t>Pria</a:t>
            </a:r>
            <a:r>
              <a:rPr lang="en-US" sz="1800" dirty="0"/>
              <a:t> knows her audience is interested in fashion, hair and nail trends, and style tips and advice from celebrities.</a:t>
            </a:r>
          </a:p>
          <a:p>
            <a:pPr marL="0" indent="0">
              <a:buNone/>
            </a:pPr>
            <a:r>
              <a:rPr lang="en-US" sz="1800" b="1" dirty="0"/>
              <a:t>BEHAVIOURS</a:t>
            </a:r>
          </a:p>
          <a:p>
            <a:pPr marL="0" indent="0">
              <a:buNone/>
            </a:pPr>
            <a:r>
              <a:rPr lang="en-US" sz="1800" dirty="0" err="1"/>
              <a:t>Pria's</a:t>
            </a:r>
            <a:r>
              <a:rPr lang="en-US" sz="1800" dirty="0"/>
              <a:t> audience reads fashion magazines, follows fashion-related Instagram accounts from stylists and designers, and prefers to shop at small boutiques over big department stores.</a:t>
            </a:r>
          </a:p>
          <a:p>
            <a:pPr marL="0" indent="0">
              <a:buNone/>
            </a:pPr>
            <a:r>
              <a:rPr lang="en-US" sz="1800" b="1" dirty="0" smtClean="0"/>
              <a:t>Key </a:t>
            </a:r>
            <a:r>
              <a:rPr lang="en-US" sz="1800" b="1" dirty="0"/>
              <a:t>takeaways</a:t>
            </a:r>
          </a:p>
          <a:p>
            <a:pPr lvl="0"/>
            <a:r>
              <a:rPr lang="en-US" sz="1800" dirty="0"/>
              <a:t>A target audience will help you to focus your marketing efforts on the people most likely to be interested in your product.</a:t>
            </a:r>
          </a:p>
          <a:p>
            <a:pPr lvl="0"/>
            <a:r>
              <a:rPr lang="en-US" sz="1800" dirty="0"/>
              <a:t>Describe your target audience in a simple template that outlines their needs, demographics, interests and </a:t>
            </a:r>
            <a:r>
              <a:rPr lang="en-US" sz="1800" dirty="0" err="1"/>
              <a:t>behaviours</a:t>
            </a:r>
            <a:r>
              <a:rPr lang="en-US" sz="1800" dirty="0"/>
              <a:t>.</a:t>
            </a:r>
          </a:p>
        </p:txBody>
      </p:sp>
    </p:spTree>
    <p:extLst>
      <p:ext uri="{BB962C8B-B14F-4D97-AF65-F5344CB8AC3E}">
        <p14:creationId xmlns:p14="http://schemas.microsoft.com/office/powerpoint/2010/main" val="2569343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Jazak’Allah</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Meet the Instructor – Qasim Nadeem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28801" y="2292946"/>
            <a:ext cx="9339942" cy="3584875"/>
          </a:xfrm>
        </p:spPr>
        <p:txBody>
          <a:bodyPr>
            <a:normAutofit/>
          </a:bodyPr>
          <a:lstStyle/>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Microsoft Certified Professional </a:t>
            </a:r>
            <a:r>
              <a:rPr lang="en-US" sz="1800" dirty="0" smtClean="0">
                <a:latin typeface="Segoe UI Light" panose="020B0502040204020203" pitchFamily="34" charset="0"/>
                <a:cs typeface="Segoe UI Light" panose="020B0502040204020203" pitchFamily="34" charset="0"/>
              </a:rPr>
              <a:t>in </a:t>
            </a:r>
            <a:r>
              <a:rPr lang="en-US" sz="1800" dirty="0">
                <a:latin typeface="Segoe UI Light" panose="020B0502040204020203" pitchFamily="34" charset="0"/>
                <a:cs typeface="Segoe UI Light" panose="020B0502040204020203" pitchFamily="34" charset="0"/>
              </a:rPr>
              <a:t>Web and Cloud Technologies</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Started Professional Life in </a:t>
            </a:r>
            <a:r>
              <a:rPr lang="en-US" sz="1800" b="1" dirty="0">
                <a:latin typeface="Segoe UI Light" panose="020B0502040204020203" pitchFamily="34" charset="0"/>
                <a:cs typeface="Segoe UI Light" panose="020B0502040204020203" pitchFamily="34" charset="0"/>
              </a:rPr>
              <a:t>1989-90</a:t>
            </a:r>
            <a:r>
              <a:rPr lang="en-US" sz="1800" dirty="0">
                <a:latin typeface="Segoe UI Light" panose="020B0502040204020203" pitchFamily="34" charset="0"/>
                <a:cs typeface="Segoe UI Light" panose="020B0502040204020203" pitchFamily="34" charset="0"/>
              </a:rPr>
              <a:t> and spent 7 years in Low Level Software Engineering</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A Decade in Networks i.e. MCSE CCNA CCNP</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Last Decade in Web &amp; Software Engineering  i.e. HTML5, PHP, Java, Android, </a:t>
            </a:r>
            <a:r>
              <a:rPr lang="en-US" sz="1800" dirty="0" err="1">
                <a:latin typeface="Segoe UI Light" panose="020B0502040204020203" pitchFamily="34" charset="0"/>
                <a:cs typeface="Segoe UI Light" panose="020B0502040204020203" pitchFamily="34" charset="0"/>
              </a:rPr>
              <a:t>ASP.Net</a:t>
            </a:r>
            <a:r>
              <a:rPr lang="en-US" sz="1800" dirty="0">
                <a:latin typeface="Segoe UI Light" panose="020B0502040204020203" pitchFamily="34" charset="0"/>
                <a:cs typeface="Segoe UI Light" panose="020B0502040204020203" pitchFamily="34" charset="0"/>
              </a:rPr>
              <a:t>, C#, SQL Server, SharePoint, MongoDB </a:t>
            </a:r>
            <a:r>
              <a:rPr lang="en-US" sz="1800" dirty="0" err="1">
                <a:latin typeface="Segoe UI Light" panose="020B0502040204020203" pitchFamily="34" charset="0"/>
                <a:cs typeface="Segoe UI Light" panose="020B0502040204020203" pitchFamily="34" charset="0"/>
              </a:rPr>
              <a:t>ExpressJS</a:t>
            </a:r>
            <a:r>
              <a:rPr lang="en-US" sz="1800" dirty="0">
                <a:latin typeface="Segoe UI Light" panose="020B0502040204020203" pitchFamily="34" charset="0"/>
                <a:cs typeface="Segoe UI Light" panose="020B0502040204020203" pitchFamily="34" charset="0"/>
              </a:rPr>
              <a:t> Angular Node.js known as Mean Stack </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Consultant to Ecommerce &amp; Web Industry</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Working in capacity of Principal Technologist &amp; eCommerce </a:t>
            </a:r>
            <a:r>
              <a:rPr lang="en-US" sz="1800" dirty="0" smtClean="0">
                <a:latin typeface="Segoe UI Light" panose="020B0502040204020203" pitchFamily="34" charset="0"/>
                <a:cs typeface="Segoe UI Light" panose="020B0502040204020203" pitchFamily="34" charset="0"/>
              </a:rPr>
              <a:t>Expert</a:t>
            </a:r>
            <a:endParaRPr lang="en-US" sz="1800"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59" y="4779792"/>
            <a:ext cx="990745" cy="99074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13" y="3590012"/>
            <a:ext cx="990745" cy="990745"/>
          </a:xfrm>
          <a:prstGeom prst="rect">
            <a:avLst/>
          </a:prstGeom>
        </p:spPr>
      </p:pic>
      <p:sp>
        <p:nvSpPr>
          <p:cNvPr id="8" name="object 3"/>
          <p:cNvSpPr/>
          <p:nvPr/>
        </p:nvSpPr>
        <p:spPr>
          <a:xfrm>
            <a:off x="7065355" y="5736270"/>
            <a:ext cx="2078645" cy="978422"/>
          </a:xfrm>
          <a:prstGeom prst="rect">
            <a:avLst/>
          </a:prstGeom>
          <a:blipFill>
            <a:blip r:embed="rId7"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736270"/>
            <a:ext cx="2607507" cy="717065"/>
          </a:xfrm>
          <a:prstGeom prst="rect">
            <a:avLst/>
          </a:prstGeom>
        </p:spPr>
      </p:pic>
      <p:pic>
        <p:nvPicPr>
          <p:cNvPr id="10" name="Picture 9"/>
          <p:cNvPicPr>
            <a:picLocks noChangeAspect="1"/>
          </p:cNvPicPr>
          <p:nvPr/>
        </p:nvPicPr>
        <p:blipFill>
          <a:blip r:embed="rId9"/>
          <a:stretch>
            <a:fillRect/>
          </a:stretch>
        </p:blipFill>
        <p:spPr>
          <a:xfrm>
            <a:off x="9144000" y="6436780"/>
            <a:ext cx="2607507" cy="277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769" y="2249536"/>
            <a:ext cx="1011889" cy="1146807"/>
          </a:xfrm>
          <a:prstGeom prst="rect">
            <a:avLst/>
          </a:prstGeom>
        </p:spPr>
      </p:pic>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Target Audience?</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b="1" dirty="0" smtClean="0"/>
              <a:t>Target Audience</a:t>
            </a:r>
            <a:r>
              <a:rPr lang="en-US" dirty="0"/>
              <a:t> is the group of people you want to reach with your marketing </a:t>
            </a:r>
            <a:r>
              <a:rPr lang="en-US" dirty="0" smtClean="0"/>
              <a:t>message</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Target Audience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buNone/>
            </a:pPr>
            <a:r>
              <a:rPr lang="en-US" sz="1800" b="1" dirty="0" smtClean="0"/>
              <a:t>What </a:t>
            </a:r>
            <a:r>
              <a:rPr lang="en-US" sz="1800" b="1" dirty="0"/>
              <a:t>is a target audience?</a:t>
            </a:r>
            <a:endParaRPr lang="en-US" sz="1800" dirty="0"/>
          </a:p>
          <a:p>
            <a:r>
              <a:rPr lang="en-US" sz="1800" dirty="0"/>
              <a:t>A </a:t>
            </a:r>
            <a:r>
              <a:rPr lang="en-US" sz="1800" b="1" dirty="0"/>
              <a:t>target audience</a:t>
            </a:r>
            <a:r>
              <a:rPr lang="en-US" sz="1800" dirty="0"/>
              <a:t> is the group of people you want to reach with your marketing message, because they may be likely to take action as a result of seeing it.</a:t>
            </a:r>
          </a:p>
          <a:p>
            <a:r>
              <a:rPr lang="en-US" sz="1800" dirty="0"/>
              <a:t>People in your target audience will have certain characteristics in common. These characteristics fall into three broad categories</a:t>
            </a:r>
            <a:r>
              <a:rPr lang="en-US" sz="1800" dirty="0" smtClean="0"/>
              <a:t>: Demographics, Interests, </a:t>
            </a:r>
            <a:r>
              <a:rPr lang="en-US" sz="1800" dirty="0" err="1" smtClean="0"/>
              <a:t>Behaviours</a:t>
            </a:r>
            <a:r>
              <a:rPr lang="en-US" sz="1800" dirty="0" smtClean="0"/>
              <a:t>.</a:t>
            </a:r>
          </a:p>
          <a:p>
            <a:pPr marL="0" indent="0">
              <a:buNone/>
            </a:pPr>
            <a:endParaRPr lang="en-US" sz="1800" b="1" dirty="0" smtClean="0"/>
          </a:p>
          <a:p>
            <a:pPr marL="0" indent="0">
              <a:buNone/>
            </a:pPr>
            <a:r>
              <a:rPr lang="en-US" sz="1800" b="1" dirty="0" smtClean="0"/>
              <a:t>Why </a:t>
            </a:r>
            <a:r>
              <a:rPr lang="en-US" sz="1800" b="1" dirty="0"/>
              <a:t>define a target audience?</a:t>
            </a:r>
            <a:endParaRPr lang="en-US" sz="1800" dirty="0"/>
          </a:p>
          <a:p>
            <a:pPr marL="0" indent="0">
              <a:buNone/>
            </a:pPr>
            <a:r>
              <a:rPr lang="en-US" sz="1800" dirty="0"/>
              <a:t>It's important to reach the people most likely to become customers. Defining business’s target audience will help us do just that.</a:t>
            </a:r>
          </a:p>
          <a:p>
            <a:pPr marL="0" indent="0">
              <a:buNone/>
            </a:pPr>
            <a:r>
              <a:rPr lang="en-US" sz="1800" dirty="0"/>
              <a:t> </a:t>
            </a:r>
          </a:p>
          <a:p>
            <a:pPr marL="0" indent="0">
              <a:buNone/>
            </a:pPr>
            <a:endParaRPr lang="en-US" sz="1800" dirty="0"/>
          </a:p>
        </p:txBody>
      </p:sp>
    </p:spTree>
    <p:extLst>
      <p:ext uri="{BB962C8B-B14F-4D97-AF65-F5344CB8AC3E}">
        <p14:creationId xmlns:p14="http://schemas.microsoft.com/office/powerpoint/2010/main" val="305603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Audience Common Characteristics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spcBef>
                <a:spcPts val="400"/>
              </a:spcBef>
              <a:buNone/>
            </a:pPr>
            <a:r>
              <a:rPr lang="en-US" sz="1800" b="1" dirty="0" smtClean="0"/>
              <a:t>Demographics [</a:t>
            </a:r>
            <a:r>
              <a:rPr lang="en-US" sz="1800" dirty="0" smtClean="0"/>
              <a:t>audience may have same</a:t>
            </a:r>
            <a:r>
              <a:rPr lang="en-US" sz="1800" b="1" dirty="0" smtClean="0"/>
              <a:t>]:</a:t>
            </a:r>
            <a:endParaRPr lang="en-US" sz="1800" dirty="0"/>
          </a:p>
          <a:p>
            <a:pPr lvl="0">
              <a:spcBef>
                <a:spcPts val="400"/>
              </a:spcBef>
            </a:pPr>
            <a:r>
              <a:rPr lang="en-US" sz="1800" dirty="0" smtClean="0"/>
              <a:t>Age</a:t>
            </a:r>
            <a:endParaRPr lang="en-US" sz="1800" dirty="0"/>
          </a:p>
          <a:p>
            <a:pPr lvl="0">
              <a:spcBef>
                <a:spcPts val="400"/>
              </a:spcBef>
            </a:pPr>
            <a:r>
              <a:rPr lang="en-US" sz="1800" dirty="0"/>
              <a:t>Gender</a:t>
            </a:r>
          </a:p>
          <a:p>
            <a:pPr lvl="0">
              <a:spcBef>
                <a:spcPts val="400"/>
              </a:spcBef>
            </a:pPr>
            <a:r>
              <a:rPr lang="en-US" sz="1800" dirty="0"/>
              <a:t>Household income</a:t>
            </a:r>
          </a:p>
          <a:p>
            <a:pPr lvl="0">
              <a:spcBef>
                <a:spcPts val="400"/>
              </a:spcBef>
            </a:pPr>
            <a:r>
              <a:rPr lang="en-US" sz="1800" dirty="0"/>
              <a:t>Occupation</a:t>
            </a:r>
          </a:p>
          <a:p>
            <a:pPr lvl="0">
              <a:spcBef>
                <a:spcPts val="400"/>
              </a:spcBef>
            </a:pPr>
            <a:r>
              <a:rPr lang="en-US" sz="1800" dirty="0"/>
              <a:t>Education</a:t>
            </a:r>
          </a:p>
          <a:p>
            <a:pPr lvl="0">
              <a:spcBef>
                <a:spcPts val="400"/>
              </a:spcBef>
            </a:pPr>
            <a:r>
              <a:rPr lang="en-US" sz="1800" dirty="0"/>
              <a:t>Location</a:t>
            </a:r>
          </a:p>
          <a:p>
            <a:pPr marL="0" indent="0">
              <a:spcBef>
                <a:spcPts val="400"/>
              </a:spcBef>
              <a:buNone/>
            </a:pPr>
            <a:r>
              <a:rPr lang="en-US" sz="1800" b="1" dirty="0" smtClean="0"/>
              <a:t>Interests</a:t>
            </a:r>
            <a:r>
              <a:rPr lang="en-US" sz="1800" b="1" dirty="0"/>
              <a:t>:</a:t>
            </a:r>
            <a:endParaRPr lang="en-US" sz="1800" dirty="0"/>
          </a:p>
          <a:p>
            <a:pPr>
              <a:spcBef>
                <a:spcPts val="400"/>
              </a:spcBef>
            </a:pPr>
            <a:r>
              <a:rPr lang="en-US" sz="1800" dirty="0"/>
              <a:t>They may share interests in certain products, topics or activities</a:t>
            </a:r>
            <a:r>
              <a:rPr lang="en-US" sz="1800" dirty="0" smtClean="0"/>
              <a:t>.</a:t>
            </a:r>
            <a:r>
              <a:rPr lang="en-US" sz="1800" b="1" dirty="0"/>
              <a:t> </a:t>
            </a:r>
            <a:endParaRPr lang="en-US" sz="1800" dirty="0"/>
          </a:p>
          <a:p>
            <a:pPr marL="0" indent="0">
              <a:spcBef>
                <a:spcPts val="400"/>
              </a:spcBef>
              <a:buNone/>
            </a:pPr>
            <a:r>
              <a:rPr lang="en-US" sz="1800" b="1" dirty="0" err="1"/>
              <a:t>Behaviours</a:t>
            </a:r>
            <a:r>
              <a:rPr lang="en-US" sz="1800" b="1" dirty="0"/>
              <a:t>:</a:t>
            </a:r>
            <a:endParaRPr lang="en-US" sz="1800" dirty="0"/>
          </a:p>
          <a:p>
            <a:pPr>
              <a:spcBef>
                <a:spcPts val="400"/>
              </a:spcBef>
            </a:pPr>
            <a:r>
              <a:rPr lang="en-US" sz="1800" dirty="0"/>
              <a:t>They may read the same publications, visit the same online destinations, have certain hobbies or play the same sports.</a:t>
            </a:r>
          </a:p>
          <a:p>
            <a:pPr>
              <a:spcBef>
                <a:spcPts val="400"/>
              </a:spcBef>
            </a:pPr>
            <a:endParaRPr lang="en-US" sz="1800" dirty="0"/>
          </a:p>
        </p:txBody>
      </p:sp>
    </p:spTree>
    <p:extLst>
      <p:ext uri="{BB962C8B-B14F-4D97-AF65-F5344CB8AC3E}">
        <p14:creationId xmlns:p14="http://schemas.microsoft.com/office/powerpoint/2010/main" val="2400718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Target Audience – Types of Audiences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spcBef>
                <a:spcPts val="400"/>
              </a:spcBef>
              <a:buNone/>
            </a:pPr>
            <a:r>
              <a:rPr lang="en-US" sz="1800" b="1" dirty="0"/>
              <a:t>Types </a:t>
            </a:r>
            <a:r>
              <a:rPr lang="en-US" sz="1800" b="1" dirty="0"/>
              <a:t>of audiences</a:t>
            </a:r>
          </a:p>
          <a:p>
            <a:pPr>
              <a:spcBef>
                <a:spcPts val="400"/>
              </a:spcBef>
            </a:pPr>
            <a:r>
              <a:rPr lang="en-US" sz="1800" dirty="0"/>
              <a:t>It's possible for a company to have more than one target audience.</a:t>
            </a:r>
          </a:p>
          <a:p>
            <a:pPr marL="0" indent="0">
              <a:spcBef>
                <a:spcPts val="400"/>
              </a:spcBef>
              <a:buNone/>
            </a:pPr>
            <a:r>
              <a:rPr lang="en-US" sz="1800" dirty="0"/>
              <a:t> </a:t>
            </a:r>
          </a:p>
          <a:p>
            <a:pPr marL="0" indent="0">
              <a:spcBef>
                <a:spcPts val="400"/>
              </a:spcBef>
              <a:buNone/>
            </a:pPr>
            <a:r>
              <a:rPr lang="en-US" sz="1800" b="1" dirty="0"/>
              <a:t>Primary target audience</a:t>
            </a:r>
            <a:endParaRPr lang="en-US" sz="1800" dirty="0"/>
          </a:p>
          <a:p>
            <a:pPr>
              <a:spcBef>
                <a:spcPts val="400"/>
              </a:spcBef>
            </a:pPr>
            <a:r>
              <a:rPr lang="en-US" sz="1800" dirty="0"/>
              <a:t>Your primary target audience will typically get most of your attention, as you expect them to become your most valuable group of customers.</a:t>
            </a:r>
          </a:p>
          <a:p>
            <a:pPr marL="0" indent="0">
              <a:spcBef>
                <a:spcPts val="400"/>
              </a:spcBef>
              <a:buNone/>
            </a:pPr>
            <a:r>
              <a:rPr lang="en-US" sz="1800" dirty="0"/>
              <a:t> </a:t>
            </a:r>
          </a:p>
          <a:p>
            <a:pPr marL="0" indent="0">
              <a:spcBef>
                <a:spcPts val="400"/>
              </a:spcBef>
              <a:buNone/>
            </a:pPr>
            <a:r>
              <a:rPr lang="en-US" sz="1800" b="1" dirty="0"/>
              <a:t>Secondary target audience</a:t>
            </a:r>
            <a:endParaRPr lang="en-US" sz="1800" dirty="0"/>
          </a:p>
          <a:p>
            <a:pPr>
              <a:spcBef>
                <a:spcPts val="400"/>
              </a:spcBef>
            </a:pPr>
            <a:r>
              <a:rPr lang="en-US" sz="1800" dirty="0"/>
              <a:t>Your secondary target audiences are other groups of people with common characteristics who may be interested in your products or services but are unlikely to become your most valuable customers. Secondary target audiences can help you structure your marketing efforts. Especially if you sell more than one product or service, or if you feel your products or services may appeal to distinctly different groups of people</a:t>
            </a:r>
            <a:r>
              <a:rPr lang="en-US" sz="1800" dirty="0" smtClean="0"/>
              <a:t>.</a:t>
            </a:r>
            <a:endParaRPr lang="en-US" sz="1800" dirty="0"/>
          </a:p>
        </p:txBody>
      </p:sp>
    </p:spTree>
    <p:extLst>
      <p:ext uri="{BB962C8B-B14F-4D97-AF65-F5344CB8AC3E}">
        <p14:creationId xmlns:p14="http://schemas.microsoft.com/office/powerpoint/2010/main" val="120452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Target Audience – Case Study</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5"/>
            <a:ext cx="9757665" cy="4338247"/>
          </a:xfrm>
        </p:spPr>
        <p:txBody>
          <a:bodyPr>
            <a:noAutofit/>
          </a:bodyPr>
          <a:lstStyle/>
          <a:p>
            <a:pPr marL="0" indent="0">
              <a:spcBef>
                <a:spcPts val="400"/>
              </a:spcBef>
              <a:buNone/>
            </a:pPr>
            <a:r>
              <a:rPr lang="en-US" sz="1800" b="1" dirty="0" smtClean="0"/>
              <a:t>Define </a:t>
            </a:r>
            <a:r>
              <a:rPr lang="en-US" sz="1800" b="1" dirty="0"/>
              <a:t>Lucky Shrub's target audience</a:t>
            </a:r>
            <a:endParaRPr lang="en-US" sz="1800" dirty="0"/>
          </a:p>
          <a:p>
            <a:pPr>
              <a:spcBef>
                <a:spcPts val="400"/>
              </a:spcBef>
            </a:pPr>
            <a:r>
              <a:rPr lang="en-US" sz="1800" dirty="0"/>
              <a:t>Using the definitions of the different audiences, let's try to define Lucky Shrub's audiences</a:t>
            </a:r>
            <a:r>
              <a:rPr lang="en-US" sz="1800" dirty="0" smtClean="0"/>
              <a:t>.</a:t>
            </a:r>
            <a:r>
              <a:rPr lang="en-US" sz="1800" dirty="0"/>
              <a:t> </a:t>
            </a:r>
          </a:p>
          <a:p>
            <a:pPr marL="0" indent="0">
              <a:spcBef>
                <a:spcPts val="400"/>
              </a:spcBef>
              <a:buNone/>
            </a:pPr>
            <a:r>
              <a:rPr lang="en-US" sz="1800" b="1" dirty="0"/>
              <a:t>Primary audience</a:t>
            </a:r>
          </a:p>
          <a:p>
            <a:pPr>
              <a:spcBef>
                <a:spcPts val="400"/>
              </a:spcBef>
            </a:pPr>
            <a:r>
              <a:rPr lang="en-US" sz="1800" dirty="0"/>
              <a:t>People interested in planting and maintaining their garden.</a:t>
            </a:r>
          </a:p>
          <a:p>
            <a:pPr>
              <a:spcBef>
                <a:spcPts val="400"/>
              </a:spcBef>
            </a:pPr>
            <a:r>
              <a:rPr lang="en-US" sz="1800" i="1" dirty="0"/>
              <a:t>Karen knows that a lot of people are planning or planting home gardens this time of year. Lucky Shrub's online selection of plants and gardening tools could be attractive to them</a:t>
            </a:r>
            <a:r>
              <a:rPr lang="en-US" sz="1800" i="1" dirty="0" smtClean="0"/>
              <a:t>.</a:t>
            </a:r>
            <a:r>
              <a:rPr lang="en-US" sz="1800" dirty="0"/>
              <a:t> </a:t>
            </a:r>
          </a:p>
          <a:p>
            <a:pPr marL="0" indent="0">
              <a:spcBef>
                <a:spcPts val="400"/>
              </a:spcBef>
              <a:buNone/>
            </a:pPr>
            <a:r>
              <a:rPr lang="en-US" sz="1800" b="1" dirty="0"/>
              <a:t>Secondary audience 1</a:t>
            </a:r>
          </a:p>
          <a:p>
            <a:pPr>
              <a:spcBef>
                <a:spcPts val="400"/>
              </a:spcBef>
            </a:pPr>
            <a:r>
              <a:rPr lang="en-US" sz="1800" dirty="0"/>
              <a:t>People who may be interested in design and maintenance services.</a:t>
            </a:r>
          </a:p>
          <a:p>
            <a:pPr>
              <a:spcBef>
                <a:spcPts val="400"/>
              </a:spcBef>
            </a:pPr>
            <a:r>
              <a:rPr lang="en-US" sz="1800" i="1" dirty="0"/>
              <a:t>Karen knows that these larger garden projects bring in a great deal of revenue, and Lucky Shrub's maintenance services help keep customers long term. So Karen would also like to attract these customers.</a:t>
            </a:r>
            <a:endParaRPr lang="en-US" sz="1800" dirty="0"/>
          </a:p>
          <a:p>
            <a:pPr marL="0" indent="0">
              <a:spcBef>
                <a:spcPts val="400"/>
              </a:spcBef>
              <a:buNone/>
            </a:pPr>
            <a:r>
              <a:rPr lang="en-US" sz="1800" b="1" dirty="0" smtClean="0"/>
              <a:t>Secondary </a:t>
            </a:r>
            <a:r>
              <a:rPr lang="en-US" sz="1800" b="1" dirty="0"/>
              <a:t>audience 2</a:t>
            </a:r>
          </a:p>
          <a:p>
            <a:pPr>
              <a:spcBef>
                <a:spcPts val="400"/>
              </a:spcBef>
            </a:pPr>
            <a:r>
              <a:rPr lang="en-US" sz="1800" dirty="0"/>
              <a:t>People who want to spruce up their apartments with houseplants.</a:t>
            </a:r>
          </a:p>
          <a:p>
            <a:pPr>
              <a:spcBef>
                <a:spcPts val="400"/>
              </a:spcBef>
            </a:pPr>
            <a:r>
              <a:rPr lang="en-US" sz="1800" i="1" dirty="0"/>
              <a:t>Karen has noticed an increased interest in houseplants among millennials. So she decided that Lucky Shrub should offer a selection of houseplants in its nursery and on its website</a:t>
            </a:r>
            <a:r>
              <a:rPr lang="en-US" sz="1800" i="1" dirty="0" smtClean="0"/>
              <a:t>.</a:t>
            </a:r>
            <a:endParaRPr lang="en-US" sz="1800" dirty="0"/>
          </a:p>
        </p:txBody>
      </p:sp>
    </p:spTree>
    <p:extLst>
      <p:ext uri="{BB962C8B-B14F-4D97-AF65-F5344CB8AC3E}">
        <p14:creationId xmlns:p14="http://schemas.microsoft.com/office/powerpoint/2010/main" val="266088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Key Takeaways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rmAutofit/>
          </a:bodyPr>
          <a:lstStyle/>
          <a:p>
            <a:pPr marL="0" indent="0">
              <a:spcBef>
                <a:spcPts val="400"/>
              </a:spcBef>
              <a:buNone/>
            </a:pPr>
            <a:r>
              <a:rPr lang="en-US" sz="1800" b="1" dirty="0" smtClean="0"/>
              <a:t>Key </a:t>
            </a:r>
            <a:r>
              <a:rPr lang="en-US" sz="1800" b="1" dirty="0"/>
              <a:t>takeaways</a:t>
            </a:r>
            <a:endParaRPr lang="en-US" sz="1800" dirty="0"/>
          </a:p>
          <a:p>
            <a:pPr lvl="0">
              <a:spcBef>
                <a:spcPts val="400"/>
              </a:spcBef>
            </a:pPr>
            <a:r>
              <a:rPr lang="en-US" sz="1800" dirty="0"/>
              <a:t>A target audience will help you to focus your marketing efforts on the people most likely to be interested in your business.</a:t>
            </a:r>
          </a:p>
          <a:p>
            <a:pPr lvl="0">
              <a:spcBef>
                <a:spcPts val="400"/>
              </a:spcBef>
            </a:pPr>
            <a:r>
              <a:rPr lang="en-US" sz="1800" dirty="0"/>
              <a:t>A target audience is the group of people you want to reach with your marketing message. Decide on your primary and secondary target audiences, as necessary.</a:t>
            </a:r>
          </a:p>
          <a:p>
            <a:pPr marL="0" indent="0">
              <a:spcBef>
                <a:spcPts val="400"/>
              </a:spcBef>
              <a:buNone/>
            </a:pPr>
            <a:endParaRPr lang="en-US" sz="1800" b="1" dirty="0" smtClean="0"/>
          </a:p>
        </p:txBody>
      </p:sp>
    </p:spTree>
    <p:extLst>
      <p:ext uri="{BB962C8B-B14F-4D97-AF65-F5344CB8AC3E}">
        <p14:creationId xmlns:p14="http://schemas.microsoft.com/office/powerpoint/2010/main" val="394748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Define your Target Audience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2" y="2349935"/>
            <a:ext cx="9227042" cy="4338247"/>
          </a:xfrm>
        </p:spPr>
        <p:txBody>
          <a:bodyPr>
            <a:noAutofit/>
          </a:bodyPr>
          <a:lstStyle/>
          <a:p>
            <a:pPr marL="0" indent="0">
              <a:spcBef>
                <a:spcPts val="400"/>
              </a:spcBef>
              <a:buNone/>
            </a:pPr>
            <a:r>
              <a:rPr lang="en-US" sz="1800" b="1" dirty="0" smtClean="0"/>
              <a:t>Create </a:t>
            </a:r>
            <a:r>
              <a:rPr lang="en-US" sz="1800" b="1" dirty="0"/>
              <a:t>a target audience for your business</a:t>
            </a:r>
          </a:p>
          <a:p>
            <a:pPr>
              <a:spcBef>
                <a:spcPts val="400"/>
              </a:spcBef>
            </a:pPr>
            <a:r>
              <a:rPr lang="en-US" sz="1800" dirty="0" smtClean="0"/>
              <a:t>Build </a:t>
            </a:r>
            <a:r>
              <a:rPr lang="en-US" sz="1800" dirty="0"/>
              <a:t>your target audience template</a:t>
            </a:r>
            <a:endParaRPr lang="en-US" sz="1800" b="1" dirty="0"/>
          </a:p>
          <a:p>
            <a:pPr>
              <a:spcBef>
                <a:spcPts val="400"/>
              </a:spcBef>
            </a:pPr>
            <a:r>
              <a:rPr lang="en-US" sz="1800" dirty="0"/>
              <a:t>A target audience can help you focus your marketing efforts on the people most likely to be interested in what your business has to offer.</a:t>
            </a:r>
          </a:p>
          <a:p>
            <a:pPr marL="0" indent="0">
              <a:spcBef>
                <a:spcPts val="400"/>
              </a:spcBef>
              <a:buNone/>
            </a:pPr>
            <a:r>
              <a:rPr lang="en-US" sz="1800" b="1" dirty="0"/>
              <a:t>How do you determine your target audience?</a:t>
            </a:r>
          </a:p>
          <a:p>
            <a:pPr>
              <a:spcBef>
                <a:spcPts val="400"/>
              </a:spcBef>
            </a:pPr>
            <a:r>
              <a:rPr lang="en-US" sz="1800" dirty="0"/>
              <a:t>Ideally, you would use customer research. For example, focus groups, online questionnaires, individual interviews with people who use certain products or in-home </a:t>
            </a:r>
            <a:r>
              <a:rPr lang="en-US" sz="1800" dirty="0" smtClean="0"/>
              <a:t>studies.</a:t>
            </a:r>
          </a:p>
          <a:p>
            <a:pPr marL="0" indent="0">
              <a:spcBef>
                <a:spcPts val="400"/>
              </a:spcBef>
              <a:buNone/>
            </a:pPr>
            <a:r>
              <a:rPr lang="en-US" sz="1800" dirty="0"/>
              <a:t> </a:t>
            </a:r>
            <a:r>
              <a:rPr lang="en-US" sz="1800" dirty="0" smtClean="0"/>
              <a:t>   If </a:t>
            </a:r>
            <a:r>
              <a:rPr lang="en-US" sz="1800" dirty="0"/>
              <a:t>you don't have the resources to conduct this kind of research, follow these tips:</a:t>
            </a:r>
          </a:p>
          <a:p>
            <a:pPr lvl="0">
              <a:spcBef>
                <a:spcPts val="400"/>
              </a:spcBef>
            </a:pPr>
            <a:r>
              <a:rPr lang="en-US" sz="1800" dirty="0"/>
              <a:t>Start with your current customers – specifically those that buy the products or services your marketing efforts are most focused on. Think about the characteristics they have in common, and brainstorm with your team to describe them.</a:t>
            </a:r>
          </a:p>
          <a:p>
            <a:pPr lvl="0">
              <a:spcBef>
                <a:spcPts val="400"/>
              </a:spcBef>
            </a:pPr>
            <a:r>
              <a:rPr lang="en-US" sz="1800" dirty="0"/>
              <a:t>Monitor your competition. Get a sense of how they communicate and the groups of people they're trying to reach. You can also monitor the accounts of important brands in your space on social media.</a:t>
            </a:r>
          </a:p>
          <a:p>
            <a:pPr lvl="0">
              <a:spcBef>
                <a:spcPts val="400"/>
              </a:spcBef>
            </a:pPr>
            <a:r>
              <a:rPr lang="en-US" sz="1800" dirty="0"/>
              <a:t>Talk to friends – or even strangers – you think may have an interest in your product</a:t>
            </a:r>
            <a:r>
              <a:rPr lang="en-US" sz="1800" dirty="0" smtClean="0"/>
              <a:t>.</a:t>
            </a:r>
            <a:endParaRPr lang="en-US" sz="1800" dirty="0"/>
          </a:p>
        </p:txBody>
      </p:sp>
    </p:spTree>
    <p:extLst>
      <p:ext uri="{BB962C8B-B14F-4D97-AF65-F5344CB8AC3E}">
        <p14:creationId xmlns:p14="http://schemas.microsoft.com/office/powerpoint/2010/main" val="606746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F1D2AC-2735-457E-B639-07E13F9A629B}">
  <ds:schemaRefs>
    <ds:schemaRef ds:uri="http://schemas.microsoft.com/office/2006/documentManagement/types"/>
    <ds:schemaRef ds:uri="http://purl.org/dc/terms/"/>
    <ds:schemaRef ds:uri="http://purl.org/dc/elements/1.1/"/>
    <ds:schemaRef ds:uri="http://purl.org/dc/dcmitype/"/>
    <ds:schemaRef ds:uri="http://schemas.microsoft.com/office/2006/metadata/properties"/>
    <ds:schemaRef ds:uri="16c05727-aa75-4e4a-9b5f-8a80a1165891"/>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2828</Words>
  <Application>Microsoft Office PowerPoint</Application>
  <PresentationFormat>Widescreen</PresentationFormat>
  <Paragraphs>271</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vt:lpstr>
      <vt:lpstr>Segoe UI Light</vt:lpstr>
      <vt:lpstr>Wingdings</vt:lpstr>
      <vt:lpstr>Berlin</vt:lpstr>
      <vt:lpstr>Digital Marketing</vt:lpstr>
      <vt:lpstr>Meet the Instructor – Qasim Nadeem</vt:lpstr>
      <vt:lpstr>Target Audience?</vt:lpstr>
      <vt:lpstr>Target Audience</vt:lpstr>
      <vt:lpstr>Audience Common Characteristics</vt:lpstr>
      <vt:lpstr>Target Audience – Types of Audiences</vt:lpstr>
      <vt:lpstr>Target Audience – Case Study</vt:lpstr>
      <vt:lpstr>Key Takeaways</vt:lpstr>
      <vt:lpstr>Define your Target Audience</vt:lpstr>
      <vt:lpstr>Template</vt:lpstr>
      <vt:lpstr>Template Explained</vt:lpstr>
      <vt:lpstr>Template Filled for Lucky Shrub 1/2</vt:lpstr>
      <vt:lpstr>Template Filled for Lucky Shrub 2/2</vt:lpstr>
      <vt:lpstr>Case Study: Build a target audience for Hair Day</vt:lpstr>
      <vt:lpstr>Pria’s Hair Day</vt:lpstr>
      <vt:lpstr>Pria’s Hair Day 1/2</vt:lpstr>
      <vt:lpstr>Pria’s Hair Day 2/2</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2022-06-02T06:11:09Z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