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11.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5.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66" r:id="rId6"/>
    <p:sldId id="257" r:id="rId7"/>
    <p:sldId id="281" r:id="rId8"/>
    <p:sldId id="316" r:id="rId9"/>
    <p:sldId id="317" r:id="rId10"/>
    <p:sldId id="320" r:id="rId11"/>
    <p:sldId id="318" r:id="rId12"/>
    <p:sldId id="319" r:id="rId13"/>
    <p:sldId id="321" r:id="rId14"/>
    <p:sldId id="322" r:id="rId15"/>
    <p:sldId id="323" r:id="rId16"/>
    <p:sldId id="30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1" autoAdjust="0"/>
    <p:restoredTop sz="91678" autoAdjust="0"/>
  </p:normalViewPr>
  <p:slideViewPr>
    <p:cSldViewPr snapToGrid="0">
      <p:cViewPr varScale="1">
        <p:scale>
          <a:sx n="73" d="100"/>
          <a:sy n="73" d="100"/>
        </p:scale>
        <p:origin x="750"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6/13/2022</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6/13/2022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140633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940457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13</a:t>
            </a:fld>
            <a:endParaRPr lang="en-US" dirty="0"/>
          </a:p>
        </p:txBody>
      </p:sp>
    </p:spTree>
    <p:extLst>
      <p:ext uri="{BB962C8B-B14F-4D97-AF65-F5344CB8AC3E}">
        <p14:creationId xmlns:p14="http://schemas.microsoft.com/office/powerpoint/2010/main" val="406421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2620478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133728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3542821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336186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252046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408816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2159856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6/13/2022</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6/13/2022</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6/13/2022</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6/13/2022</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6/13/2022</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7.pn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3.sv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5.jp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smtClean="0"/>
              <a:t>Digital Marketing</a:t>
            </a:r>
            <a:endParaRPr lang="en-US" dirty="0"/>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3200" dirty="0" smtClean="0">
                <a:latin typeface="Segoe UI Light" panose="020B0502040204020203" pitchFamily="34" charset="0"/>
                <a:cs typeface="Segoe UI Light" panose="020B0502040204020203" pitchFamily="34" charset="0"/>
              </a:rPr>
              <a:t>Engineer your Career as Digital Marketer</a:t>
            </a:r>
          </a:p>
          <a:p>
            <a:r>
              <a:rPr lang="en-US" sz="2800" i="1" dirty="0" smtClean="0">
                <a:latin typeface="Segoe UI Light" panose="020B0502040204020203" pitchFamily="34" charset="0"/>
                <a:cs typeface="Segoe UI Light" panose="020B0502040204020203" pitchFamily="34" charset="0"/>
              </a:rPr>
              <a:t>Signature Training by Qasim Nadeem</a:t>
            </a:r>
            <a:endParaRPr lang="en-US" sz="2800" i="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Case Study - </a:t>
            </a:r>
            <a:r>
              <a:rPr lang="en-US" dirty="0" err="1"/>
              <a:t>Mangata</a:t>
            </a:r>
            <a:r>
              <a:rPr lang="en-US" dirty="0"/>
              <a:t> &amp; </a:t>
            </a:r>
            <a:r>
              <a:rPr lang="en-US" dirty="0" smtClean="0"/>
              <a:t>Gallo 1/3</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9515927" cy="4029844"/>
          </a:xfrm>
        </p:spPr>
        <p:txBody>
          <a:bodyPr>
            <a:noAutofit/>
          </a:bodyPr>
          <a:lstStyle/>
          <a:p>
            <a:pPr marL="0" indent="0">
              <a:buNone/>
            </a:pPr>
            <a:r>
              <a:rPr lang="en-US" sz="1800" dirty="0" err="1" smtClean="0"/>
              <a:t>Mangata</a:t>
            </a:r>
            <a:r>
              <a:rPr lang="en-US" sz="1800" dirty="0" smtClean="0"/>
              <a:t> </a:t>
            </a:r>
            <a:r>
              <a:rPr lang="en-US" sz="1800" dirty="0"/>
              <a:t>&amp; Gallo is a store that sells high-end </a:t>
            </a:r>
            <a:r>
              <a:rPr lang="en-US" sz="1800" dirty="0" err="1"/>
              <a:t>jewellery</a:t>
            </a:r>
            <a:r>
              <a:rPr lang="en-US" sz="1800" dirty="0"/>
              <a:t> and diamond engagement rings. A large part of its sales happen online, but it also has a brick-and-mortar store. </a:t>
            </a:r>
            <a:endParaRPr lang="en-US" sz="1800" dirty="0" smtClean="0"/>
          </a:p>
          <a:p>
            <a:pPr marL="0" indent="0">
              <a:buNone/>
            </a:pPr>
            <a:r>
              <a:rPr lang="en-US" sz="1800" dirty="0" smtClean="0"/>
              <a:t>Valentine's </a:t>
            </a:r>
            <a:r>
              <a:rPr lang="en-US" sz="1800" dirty="0"/>
              <a:t>Day is coming up. </a:t>
            </a:r>
            <a:r>
              <a:rPr lang="en-US" sz="1800" dirty="0" err="1"/>
              <a:t>Mangata</a:t>
            </a:r>
            <a:r>
              <a:rPr lang="en-US" sz="1800" dirty="0"/>
              <a:t> &amp; Gallo sells the most engagement rings during this time of year. </a:t>
            </a:r>
            <a:endParaRPr lang="en-US" sz="1800" dirty="0" smtClean="0"/>
          </a:p>
          <a:p>
            <a:pPr marL="0" indent="0">
              <a:buNone/>
            </a:pPr>
            <a:r>
              <a:rPr lang="en-US" sz="1800" dirty="0" smtClean="0"/>
              <a:t>Mariana</a:t>
            </a:r>
            <a:r>
              <a:rPr lang="en-US" sz="1800" dirty="0"/>
              <a:t>, the owner of </a:t>
            </a:r>
            <a:r>
              <a:rPr lang="en-US" sz="1800" dirty="0" err="1"/>
              <a:t>Mangata</a:t>
            </a:r>
            <a:r>
              <a:rPr lang="en-US" sz="1800" dirty="0"/>
              <a:t> &amp; Gallo, just launched a new site focused on engagement rings, and wants to make sure that people think of </a:t>
            </a:r>
            <a:r>
              <a:rPr lang="en-US" sz="1800" dirty="0" err="1"/>
              <a:t>Mangata</a:t>
            </a:r>
            <a:r>
              <a:rPr lang="en-US" sz="1800" dirty="0"/>
              <a:t> &amp; Gallo when they plan their engagements</a:t>
            </a:r>
            <a:r>
              <a:rPr lang="en-US" sz="1800" dirty="0" smtClean="0"/>
              <a:t>.</a:t>
            </a:r>
          </a:p>
          <a:p>
            <a:pPr marL="0" indent="0">
              <a:buNone/>
            </a:pPr>
            <a:r>
              <a:rPr lang="en-US" sz="1800" dirty="0" smtClean="0"/>
              <a:t>So </a:t>
            </a:r>
            <a:r>
              <a:rPr lang="en-US" sz="1800" dirty="0"/>
              <a:t>her SMART goal is to increase the number of website visitors to 5,000 a month by the end of January before </a:t>
            </a:r>
            <a:r>
              <a:rPr lang="en-US" sz="1800" dirty="0" err="1"/>
              <a:t>Mangata</a:t>
            </a:r>
            <a:r>
              <a:rPr lang="en-US" sz="1800" dirty="0"/>
              <a:t> &amp; Gallo's Valentine's Day promotion.</a:t>
            </a:r>
          </a:p>
          <a:p>
            <a:pPr marL="0" indent="0">
              <a:buNone/>
            </a:pPr>
            <a:r>
              <a:rPr lang="en-US" sz="1800" dirty="0"/>
              <a:t>Let's take a closer look to see if Mariana's goal is SMART</a:t>
            </a:r>
            <a:r>
              <a:rPr lang="en-US" sz="1800" dirty="0" smtClean="0"/>
              <a:t>.</a:t>
            </a:r>
            <a:endParaRPr lang="en-US" sz="1800" dirty="0"/>
          </a:p>
        </p:txBody>
      </p:sp>
    </p:spTree>
    <p:extLst>
      <p:ext uri="{BB962C8B-B14F-4D97-AF65-F5344CB8AC3E}">
        <p14:creationId xmlns:p14="http://schemas.microsoft.com/office/powerpoint/2010/main" val="74587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Case Study - </a:t>
            </a:r>
            <a:r>
              <a:rPr lang="en-US" dirty="0" err="1"/>
              <a:t>Mangata</a:t>
            </a:r>
            <a:r>
              <a:rPr lang="en-US" dirty="0"/>
              <a:t> &amp; </a:t>
            </a:r>
            <a:r>
              <a:rPr lang="en-US" dirty="0" smtClean="0"/>
              <a:t>Gallo 2/3</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9515927" cy="4029844"/>
          </a:xfrm>
        </p:spPr>
        <p:txBody>
          <a:bodyPr>
            <a:noAutofit/>
          </a:bodyPr>
          <a:lstStyle/>
          <a:p>
            <a:pPr marL="0" indent="0">
              <a:lnSpc>
                <a:spcPct val="100000"/>
              </a:lnSpc>
              <a:spcBef>
                <a:spcPts val="400"/>
              </a:spcBef>
              <a:buNone/>
            </a:pPr>
            <a:r>
              <a:rPr lang="en-US" sz="1800" b="1" dirty="0"/>
              <a:t>Specific</a:t>
            </a:r>
            <a:endParaRPr lang="en-US" sz="1800" dirty="0"/>
          </a:p>
          <a:p>
            <a:pPr marL="0" indent="0">
              <a:lnSpc>
                <a:spcPct val="100000"/>
              </a:lnSpc>
              <a:spcBef>
                <a:spcPts val="400"/>
              </a:spcBef>
              <a:buNone/>
            </a:pPr>
            <a:r>
              <a:rPr lang="en-US" sz="1800" dirty="0"/>
              <a:t>It's </a:t>
            </a:r>
            <a:r>
              <a:rPr lang="en-US" sz="1800" b="1" dirty="0"/>
              <a:t>specific:</a:t>
            </a:r>
            <a:r>
              <a:rPr lang="en-US" sz="1800" dirty="0"/>
              <a:t> increasing the number of website visitors to 5,000 a month is a clear objective.</a:t>
            </a:r>
          </a:p>
          <a:p>
            <a:pPr marL="0" indent="0">
              <a:lnSpc>
                <a:spcPct val="100000"/>
              </a:lnSpc>
              <a:spcBef>
                <a:spcPts val="400"/>
              </a:spcBef>
              <a:buNone/>
            </a:pPr>
            <a:r>
              <a:rPr lang="en-US" sz="1800" b="1" dirty="0"/>
              <a:t>Measurable</a:t>
            </a:r>
            <a:endParaRPr lang="en-US" sz="1800" dirty="0"/>
          </a:p>
          <a:p>
            <a:pPr marL="0" indent="0">
              <a:lnSpc>
                <a:spcPct val="100000"/>
              </a:lnSpc>
              <a:spcBef>
                <a:spcPts val="400"/>
              </a:spcBef>
              <a:buNone/>
            </a:pPr>
            <a:r>
              <a:rPr lang="en-US" sz="1800" dirty="0"/>
              <a:t>It's also </a:t>
            </a:r>
            <a:r>
              <a:rPr lang="en-US" sz="1800" b="1" dirty="0"/>
              <a:t>measurable</a:t>
            </a:r>
            <a:r>
              <a:rPr lang="en-US" sz="1800" dirty="0"/>
              <a:t> – the metric in this goal is website visitors, and the target metric is 5,000 a month.</a:t>
            </a:r>
          </a:p>
          <a:p>
            <a:pPr marL="0" indent="0">
              <a:lnSpc>
                <a:spcPct val="100000"/>
              </a:lnSpc>
              <a:spcBef>
                <a:spcPts val="400"/>
              </a:spcBef>
              <a:buNone/>
            </a:pPr>
            <a:r>
              <a:rPr lang="en-US" sz="1800" b="1" dirty="0"/>
              <a:t>Achievable</a:t>
            </a:r>
            <a:endParaRPr lang="en-US" sz="1800" dirty="0"/>
          </a:p>
          <a:p>
            <a:pPr marL="0" indent="0">
              <a:lnSpc>
                <a:spcPct val="100000"/>
              </a:lnSpc>
              <a:spcBef>
                <a:spcPts val="400"/>
              </a:spcBef>
              <a:buNone/>
            </a:pPr>
            <a:r>
              <a:rPr lang="en-US" sz="1800" dirty="0"/>
              <a:t>It's also </a:t>
            </a:r>
            <a:r>
              <a:rPr lang="en-US" sz="1800" b="1" dirty="0"/>
              <a:t>achievable.</a:t>
            </a:r>
            <a:r>
              <a:rPr lang="en-US" sz="1800" dirty="0"/>
              <a:t> </a:t>
            </a:r>
            <a:r>
              <a:rPr lang="en-US" sz="1800" dirty="0" err="1"/>
              <a:t>Mangata</a:t>
            </a:r>
            <a:r>
              <a:rPr lang="en-US" sz="1800" dirty="0"/>
              <a:t> &amp; Gallo has a large following on Instagram – around 6,000 followers – and attracts a large amount of traffic to its main website. So 5,000 website visitors is achievable</a:t>
            </a:r>
            <a:r>
              <a:rPr lang="en-US" sz="1800" dirty="0" smtClean="0"/>
              <a:t>.</a:t>
            </a:r>
          </a:p>
          <a:p>
            <a:pPr marL="0" indent="0">
              <a:lnSpc>
                <a:spcPct val="100000"/>
              </a:lnSpc>
              <a:spcBef>
                <a:spcPts val="400"/>
              </a:spcBef>
              <a:buNone/>
            </a:pPr>
            <a:r>
              <a:rPr lang="en-US" sz="1800" b="1" dirty="0"/>
              <a:t>Relevant</a:t>
            </a:r>
            <a:endParaRPr lang="en-US" sz="1800" dirty="0"/>
          </a:p>
          <a:p>
            <a:pPr marL="0" indent="0">
              <a:lnSpc>
                <a:spcPct val="100000"/>
              </a:lnSpc>
              <a:spcBef>
                <a:spcPts val="400"/>
              </a:spcBef>
              <a:buNone/>
            </a:pPr>
            <a:r>
              <a:rPr lang="en-US" sz="1800" dirty="0"/>
              <a:t>This is also a relevant goal for </a:t>
            </a:r>
            <a:r>
              <a:rPr lang="en-US" sz="1800" dirty="0" err="1"/>
              <a:t>Mangata</a:t>
            </a:r>
            <a:r>
              <a:rPr lang="en-US" sz="1800" dirty="0"/>
              <a:t> &amp; Gallo. More website visitors means that more couples will have </a:t>
            </a:r>
            <a:r>
              <a:rPr lang="en-US" sz="1800" dirty="0" err="1"/>
              <a:t>Mangata</a:t>
            </a:r>
            <a:r>
              <a:rPr lang="en-US" sz="1800" dirty="0"/>
              <a:t> &amp; Gallo in mind when they're ready to purchase engagement rings for Valentine's Day</a:t>
            </a:r>
            <a:r>
              <a:rPr lang="en-US" sz="1800" dirty="0" smtClean="0"/>
              <a:t>.</a:t>
            </a:r>
            <a:endParaRPr lang="en-US" sz="1800" dirty="0"/>
          </a:p>
          <a:p>
            <a:pPr marL="0" indent="0">
              <a:lnSpc>
                <a:spcPct val="100000"/>
              </a:lnSpc>
              <a:spcBef>
                <a:spcPts val="400"/>
              </a:spcBef>
              <a:buNone/>
            </a:pPr>
            <a:endParaRPr lang="en-US" sz="1800" dirty="0"/>
          </a:p>
        </p:txBody>
      </p:sp>
    </p:spTree>
    <p:extLst>
      <p:ext uri="{BB962C8B-B14F-4D97-AF65-F5344CB8AC3E}">
        <p14:creationId xmlns:p14="http://schemas.microsoft.com/office/powerpoint/2010/main" val="3111750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Case Study - </a:t>
            </a:r>
            <a:r>
              <a:rPr lang="en-US" dirty="0" err="1"/>
              <a:t>Mangata</a:t>
            </a:r>
            <a:r>
              <a:rPr lang="en-US" dirty="0"/>
              <a:t> &amp; </a:t>
            </a:r>
            <a:r>
              <a:rPr lang="en-US" dirty="0" smtClean="0"/>
              <a:t>Gallo 3/3</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9515927" cy="4029844"/>
          </a:xfrm>
        </p:spPr>
        <p:txBody>
          <a:bodyPr>
            <a:noAutofit/>
          </a:bodyPr>
          <a:lstStyle/>
          <a:p>
            <a:pPr marL="0" indent="0">
              <a:lnSpc>
                <a:spcPct val="100000"/>
              </a:lnSpc>
              <a:spcBef>
                <a:spcPts val="400"/>
              </a:spcBef>
              <a:buNone/>
            </a:pPr>
            <a:r>
              <a:rPr lang="en-US" sz="1800" b="1" dirty="0" smtClean="0"/>
              <a:t>Time-bound</a:t>
            </a:r>
            <a:endParaRPr lang="en-US" sz="1800" dirty="0"/>
          </a:p>
          <a:p>
            <a:pPr marL="0" indent="0">
              <a:lnSpc>
                <a:spcPct val="100000"/>
              </a:lnSpc>
              <a:spcBef>
                <a:spcPts val="400"/>
              </a:spcBef>
              <a:buNone/>
            </a:pPr>
            <a:r>
              <a:rPr lang="en-US" sz="1800" dirty="0"/>
              <a:t>This goal is also </a:t>
            </a:r>
            <a:r>
              <a:rPr lang="en-US" sz="1800" b="1" dirty="0"/>
              <a:t>time-bound.</a:t>
            </a:r>
            <a:r>
              <a:rPr lang="en-US" sz="1800" dirty="0"/>
              <a:t> With the fixed deadline – the end of January – the team has allowed time for sizing and delivering rings. This ensures that </a:t>
            </a:r>
            <a:r>
              <a:rPr lang="en-US" sz="1800" dirty="0" err="1"/>
              <a:t>Mangata</a:t>
            </a:r>
            <a:r>
              <a:rPr lang="en-US" sz="1800" dirty="0"/>
              <a:t> &amp; Gallo's team will be focused on achieving this goal before the deadline.</a:t>
            </a:r>
          </a:p>
          <a:p>
            <a:pPr marL="0" indent="0">
              <a:lnSpc>
                <a:spcPct val="100000"/>
              </a:lnSpc>
              <a:spcBef>
                <a:spcPts val="400"/>
              </a:spcBef>
              <a:buNone/>
            </a:pPr>
            <a:endParaRPr lang="en-US" sz="1800" b="1" dirty="0" smtClean="0"/>
          </a:p>
          <a:p>
            <a:pPr marL="0" indent="0">
              <a:lnSpc>
                <a:spcPct val="100000"/>
              </a:lnSpc>
              <a:spcBef>
                <a:spcPts val="400"/>
              </a:spcBef>
              <a:buNone/>
            </a:pPr>
            <a:r>
              <a:rPr lang="en-US" sz="1800" b="1" dirty="0" smtClean="0"/>
              <a:t>Summary</a:t>
            </a:r>
            <a:endParaRPr lang="en-US" sz="1800" dirty="0"/>
          </a:p>
          <a:p>
            <a:pPr marL="0" indent="0">
              <a:lnSpc>
                <a:spcPct val="100000"/>
              </a:lnSpc>
              <a:spcBef>
                <a:spcPts val="400"/>
              </a:spcBef>
              <a:buNone/>
            </a:pPr>
            <a:r>
              <a:rPr lang="en-US" sz="1800" dirty="0"/>
              <a:t>Mariana has defined success as 5,000 website visitors. </a:t>
            </a:r>
            <a:endParaRPr lang="en-US" sz="1800" dirty="0" smtClean="0"/>
          </a:p>
          <a:p>
            <a:pPr marL="0" indent="0">
              <a:lnSpc>
                <a:spcPct val="100000"/>
              </a:lnSpc>
              <a:spcBef>
                <a:spcPts val="400"/>
              </a:spcBef>
              <a:buNone/>
            </a:pPr>
            <a:r>
              <a:rPr lang="en-US" sz="1800" dirty="0" smtClean="0"/>
              <a:t>She </a:t>
            </a:r>
            <a:r>
              <a:rPr lang="en-US" sz="1800" dirty="0"/>
              <a:t>will measure her success by tracking the number of unique visitors to the new site.</a:t>
            </a:r>
          </a:p>
        </p:txBody>
      </p:sp>
    </p:spTree>
    <p:extLst>
      <p:ext uri="{BB962C8B-B14F-4D97-AF65-F5344CB8AC3E}">
        <p14:creationId xmlns:p14="http://schemas.microsoft.com/office/powerpoint/2010/main" val="3321244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Jazak’Allah</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Tree>
    <p:extLst>
      <p:ext uri="{BB962C8B-B14F-4D97-AF65-F5344CB8AC3E}">
        <p14:creationId xmlns:p14="http://schemas.microsoft.com/office/powerpoint/2010/main" val="1209502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Meet the Instructor – Qasim Nadeem</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28801" y="2292946"/>
            <a:ext cx="9339942" cy="3584875"/>
          </a:xfrm>
        </p:spPr>
        <p:txBody>
          <a:bodyPr>
            <a:normAutofit/>
          </a:bodyPr>
          <a:lstStyle/>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Microsoft Certified Professional </a:t>
            </a:r>
            <a:r>
              <a:rPr lang="en-US" sz="1800" dirty="0" smtClean="0">
                <a:latin typeface="Segoe UI Light" panose="020B0502040204020203" pitchFamily="34" charset="0"/>
                <a:cs typeface="Segoe UI Light" panose="020B0502040204020203" pitchFamily="34" charset="0"/>
              </a:rPr>
              <a:t>in </a:t>
            </a:r>
            <a:r>
              <a:rPr lang="en-US" sz="1800" dirty="0">
                <a:latin typeface="Segoe UI Light" panose="020B0502040204020203" pitchFamily="34" charset="0"/>
                <a:cs typeface="Segoe UI Light" panose="020B0502040204020203" pitchFamily="34" charset="0"/>
              </a:rPr>
              <a:t>Web and Cloud Technologies</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Started Professional Life in </a:t>
            </a:r>
            <a:r>
              <a:rPr lang="en-US" sz="1800" b="1" dirty="0">
                <a:latin typeface="Segoe UI Light" panose="020B0502040204020203" pitchFamily="34" charset="0"/>
                <a:cs typeface="Segoe UI Light" panose="020B0502040204020203" pitchFamily="34" charset="0"/>
              </a:rPr>
              <a:t>1989-90</a:t>
            </a:r>
            <a:r>
              <a:rPr lang="en-US" sz="1800" dirty="0">
                <a:latin typeface="Segoe UI Light" panose="020B0502040204020203" pitchFamily="34" charset="0"/>
                <a:cs typeface="Segoe UI Light" panose="020B0502040204020203" pitchFamily="34" charset="0"/>
              </a:rPr>
              <a:t> and spent 7 years in Low Level Software Engineering</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A Decade in Networks i.e. MCSE CCNA CCNP</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Last Decade in Web &amp; Software Engineering  i.e. HTML5, PHP, Java, Android, </a:t>
            </a:r>
            <a:r>
              <a:rPr lang="en-US" sz="1800" dirty="0" err="1">
                <a:latin typeface="Segoe UI Light" panose="020B0502040204020203" pitchFamily="34" charset="0"/>
                <a:cs typeface="Segoe UI Light" panose="020B0502040204020203" pitchFamily="34" charset="0"/>
              </a:rPr>
              <a:t>ASP.Net</a:t>
            </a:r>
            <a:r>
              <a:rPr lang="en-US" sz="1800" dirty="0">
                <a:latin typeface="Segoe UI Light" panose="020B0502040204020203" pitchFamily="34" charset="0"/>
                <a:cs typeface="Segoe UI Light" panose="020B0502040204020203" pitchFamily="34" charset="0"/>
              </a:rPr>
              <a:t>, C#, SQL Server, SharePoint, MongoDB </a:t>
            </a:r>
            <a:r>
              <a:rPr lang="en-US" sz="1800" dirty="0" err="1">
                <a:latin typeface="Segoe UI Light" panose="020B0502040204020203" pitchFamily="34" charset="0"/>
                <a:cs typeface="Segoe UI Light" panose="020B0502040204020203" pitchFamily="34" charset="0"/>
              </a:rPr>
              <a:t>ExpressJS</a:t>
            </a:r>
            <a:r>
              <a:rPr lang="en-US" sz="1800" dirty="0">
                <a:latin typeface="Segoe UI Light" panose="020B0502040204020203" pitchFamily="34" charset="0"/>
                <a:cs typeface="Segoe UI Light" panose="020B0502040204020203" pitchFamily="34" charset="0"/>
              </a:rPr>
              <a:t> Angular Node.js known as Mean Stack </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Running a Software House that delivers various products i.e. Ecommerce Portals, Job Portals, LMS, Corporate Websites etc.</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Consultant to Ecommerce &amp; Web Industry</a:t>
            </a:r>
          </a:p>
          <a:p>
            <a:pPr>
              <a:buFont typeface="Wingdings" panose="05000000000000000000" pitchFamily="2" charset="2"/>
              <a:buChar char="§"/>
            </a:pPr>
            <a:r>
              <a:rPr lang="en-US" sz="1800" dirty="0">
                <a:latin typeface="Segoe UI Light" panose="020B0502040204020203" pitchFamily="34" charset="0"/>
                <a:cs typeface="Segoe UI Light" panose="020B0502040204020203" pitchFamily="34" charset="0"/>
              </a:rPr>
              <a:t>Working in capacity of Principal Technologist &amp; eCommerce </a:t>
            </a:r>
            <a:r>
              <a:rPr lang="en-US" sz="1800" dirty="0" smtClean="0">
                <a:latin typeface="Segoe UI Light" panose="020B0502040204020203" pitchFamily="34" charset="0"/>
                <a:cs typeface="Segoe UI Light" panose="020B0502040204020203" pitchFamily="34" charset="0"/>
              </a:rPr>
              <a:t>Expert</a:t>
            </a:r>
            <a:endParaRPr lang="en-US" sz="1800"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66F57FBF-A651-4DD7-B7F7-9708C4306E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959" y="4779792"/>
            <a:ext cx="990745" cy="990745"/>
          </a:xfrm>
          <a:prstGeom prst="rect">
            <a:avLst/>
          </a:prstGeom>
        </p:spPr>
      </p:pic>
      <p:pic>
        <p:nvPicPr>
          <p:cNvPr id="7" name="Picture 6">
            <a:extLst>
              <a:ext uri="{FF2B5EF4-FFF2-40B4-BE49-F238E27FC236}">
                <a16:creationId xmlns:a16="http://schemas.microsoft.com/office/drawing/2014/main" id="{7E21B169-0CF2-4D88-9A05-89B1E97887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13" y="3590012"/>
            <a:ext cx="990745" cy="990745"/>
          </a:xfrm>
          <a:prstGeom prst="rect">
            <a:avLst/>
          </a:prstGeom>
        </p:spPr>
      </p:pic>
      <p:sp>
        <p:nvSpPr>
          <p:cNvPr id="8" name="object 3"/>
          <p:cNvSpPr/>
          <p:nvPr/>
        </p:nvSpPr>
        <p:spPr>
          <a:xfrm>
            <a:off x="7065355" y="5736270"/>
            <a:ext cx="2078645" cy="978422"/>
          </a:xfrm>
          <a:prstGeom prst="rect">
            <a:avLst/>
          </a:prstGeom>
          <a:blipFill>
            <a:blip r:embed="rId7" cstate="print"/>
            <a:stretch>
              <a:fillRect/>
            </a:stretch>
          </a:blipFill>
        </p:spPr>
        <p:txBody>
          <a:bodyPr wrap="square" lIns="0" tIns="0" rIns="0" bIns="0" rtlCol="0"/>
          <a:lstStyle/>
          <a:p>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0" y="5736270"/>
            <a:ext cx="2607507" cy="717065"/>
          </a:xfrm>
          <a:prstGeom prst="rect">
            <a:avLst/>
          </a:prstGeom>
        </p:spPr>
      </p:pic>
      <p:pic>
        <p:nvPicPr>
          <p:cNvPr id="10" name="Picture 9"/>
          <p:cNvPicPr>
            <a:picLocks noChangeAspect="1"/>
          </p:cNvPicPr>
          <p:nvPr/>
        </p:nvPicPr>
        <p:blipFill>
          <a:blip r:embed="rId9"/>
          <a:stretch>
            <a:fillRect/>
          </a:stretch>
        </p:blipFill>
        <p:spPr>
          <a:xfrm>
            <a:off x="9144000" y="6436780"/>
            <a:ext cx="2607507" cy="277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769" y="2249536"/>
            <a:ext cx="1011889" cy="1146807"/>
          </a:xfrm>
          <a:prstGeom prst="rect">
            <a:avLst/>
          </a:prstGeom>
        </p:spPr>
      </p:pic>
    </p:spTree>
    <p:extLst>
      <p:ext uri="{BB962C8B-B14F-4D97-AF65-F5344CB8AC3E}">
        <p14:creationId xmlns:p14="http://schemas.microsoft.com/office/powerpoint/2010/main" val="42052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p:txBody>
          <a:bodyPr/>
          <a:lstStyle/>
          <a:p>
            <a:r>
              <a:rPr lang="en-US" dirty="0" smtClean="0"/>
              <a:t>Setting SMART Marketing Goals</a:t>
            </a:r>
            <a:endParaRPr lang="en-US" dirty="0"/>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p:txBody>
          <a:bodyPr>
            <a:normAutofit/>
          </a:bodyPr>
          <a:lstStyle/>
          <a:p>
            <a:r>
              <a:rPr lang="en-US" dirty="0" smtClean="0"/>
              <a:t>SMART is Specific, Measurable, Achievable, Relevant &amp; Time-bound. </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5843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Marketing Goals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9515927" cy="1402257"/>
          </a:xfrm>
        </p:spPr>
        <p:txBody>
          <a:bodyPr>
            <a:normAutofit/>
          </a:bodyPr>
          <a:lstStyle/>
          <a:p>
            <a:pPr marL="0" indent="0">
              <a:buNone/>
            </a:pPr>
            <a:r>
              <a:rPr lang="en-US" sz="1800" b="1" dirty="0"/>
              <a:t>Why is it important to set goals?</a:t>
            </a:r>
            <a:endParaRPr lang="en-US" sz="1800" dirty="0"/>
          </a:p>
          <a:p>
            <a:pPr marL="0" indent="0">
              <a:buNone/>
            </a:pPr>
            <a:r>
              <a:rPr lang="en-US" sz="1800" dirty="0"/>
              <a:t>Goals can help you stay focused on what you hope to accomplish with your marketing efforts. </a:t>
            </a:r>
            <a:endParaRPr lang="en-US" sz="1800" dirty="0" smtClean="0"/>
          </a:p>
          <a:p>
            <a:pPr marL="0" indent="0">
              <a:buNone/>
            </a:pPr>
            <a:r>
              <a:rPr lang="en-US" sz="1800" dirty="0" smtClean="0"/>
              <a:t>For </a:t>
            </a:r>
            <a:r>
              <a:rPr lang="en-US" sz="1800" dirty="0"/>
              <a:t>instance, Adriano wants to get the word out about Little Lemon's new service, but has limited resources Specific goals will keep his team aligned and focused</a:t>
            </a:r>
            <a:r>
              <a:rPr lang="en-US" sz="1800" dirty="0" smtClean="0"/>
              <a:t>.</a:t>
            </a:r>
            <a:endParaRPr lang="en-US" sz="1800" dirty="0"/>
          </a:p>
        </p:txBody>
      </p:sp>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7212724" y="3920358"/>
            <a:ext cx="3339662" cy="2055802"/>
          </a:xfrm>
          <a:prstGeom prst="rect">
            <a:avLst/>
          </a:prstGeom>
        </p:spPr>
      </p:pic>
      <p:sp>
        <p:nvSpPr>
          <p:cNvPr id="4" name="Rectangle 3"/>
          <p:cNvSpPr/>
          <p:nvPr/>
        </p:nvSpPr>
        <p:spPr>
          <a:xfrm>
            <a:off x="1558946" y="4053265"/>
            <a:ext cx="5161298" cy="1853392"/>
          </a:xfrm>
          <a:prstGeom prst="rect">
            <a:avLst/>
          </a:prstGeom>
        </p:spPr>
        <p:txBody>
          <a:bodyPr wrap="square">
            <a:spAutoFit/>
          </a:bodyPr>
          <a:lstStyle/>
          <a:p>
            <a:pPr algn="ctr">
              <a:lnSpc>
                <a:spcPts val="2250"/>
              </a:lnSpc>
              <a:spcBef>
                <a:spcPts val="1200"/>
              </a:spcBef>
              <a:spcAft>
                <a:spcPts val="1200"/>
              </a:spcAft>
            </a:pPr>
            <a:r>
              <a:rPr lang="en-US" dirty="0"/>
              <a:t>Adriano, one of the brothers who founded </a:t>
            </a:r>
            <a:r>
              <a:rPr lang="en-US" b="1" dirty="0"/>
              <a:t>Little Lemon</a:t>
            </a:r>
            <a:r>
              <a:rPr lang="en-US" dirty="0"/>
              <a:t>, needs to expand the business by launching online ordering and local delivery. </a:t>
            </a:r>
            <a:endParaRPr lang="en-US" dirty="0" smtClean="0"/>
          </a:p>
          <a:p>
            <a:pPr algn="ctr">
              <a:lnSpc>
                <a:spcPts val="2250"/>
              </a:lnSpc>
              <a:spcBef>
                <a:spcPts val="1200"/>
              </a:spcBef>
              <a:spcAft>
                <a:spcPts val="1200"/>
              </a:spcAft>
            </a:pPr>
            <a:r>
              <a:rPr lang="en-US" dirty="0" smtClean="0"/>
              <a:t>SMART </a:t>
            </a:r>
            <a:r>
              <a:rPr lang="en-US" dirty="0"/>
              <a:t>goals will help Adriano increase awareness of these new offerings.</a:t>
            </a:r>
          </a:p>
        </p:txBody>
      </p:sp>
    </p:spTree>
    <p:extLst>
      <p:ext uri="{BB962C8B-B14F-4D97-AF65-F5344CB8AC3E}">
        <p14:creationId xmlns:p14="http://schemas.microsoft.com/office/powerpoint/2010/main" val="3056038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What is Smart Goal? 1/2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9515927" cy="4029844"/>
          </a:xfrm>
        </p:spPr>
        <p:txBody>
          <a:bodyPr>
            <a:normAutofit/>
          </a:bodyPr>
          <a:lstStyle/>
          <a:p>
            <a:pPr marL="0" indent="0">
              <a:buNone/>
            </a:pPr>
            <a:r>
              <a:rPr lang="en-US" sz="1800" b="1" dirty="0" smtClean="0"/>
              <a:t>What </a:t>
            </a:r>
            <a:r>
              <a:rPr lang="en-US" sz="1800" b="1" dirty="0"/>
              <a:t>is a SMART goal?</a:t>
            </a:r>
            <a:endParaRPr lang="en-US" sz="1800" dirty="0"/>
          </a:p>
          <a:p>
            <a:pPr marL="0" indent="0">
              <a:buNone/>
            </a:pPr>
            <a:r>
              <a:rPr lang="en-US" sz="1800" dirty="0"/>
              <a:t>As you think about your own marketing goals, it helps to make them SMART. Let's take a closer look at each element of the SMART acronym.</a:t>
            </a:r>
          </a:p>
          <a:p>
            <a:pPr marL="0" indent="0">
              <a:buNone/>
            </a:pPr>
            <a:r>
              <a:rPr lang="en-US" sz="1800" b="1" dirty="0" smtClean="0"/>
              <a:t>Specific</a:t>
            </a:r>
            <a:endParaRPr lang="en-US" sz="1800" dirty="0"/>
          </a:p>
          <a:p>
            <a:pPr marL="0" indent="0">
              <a:buNone/>
            </a:pPr>
            <a:r>
              <a:rPr lang="en-US" sz="1800" dirty="0"/>
              <a:t>Your goal should be clear and specific, and you should be able to write or say it in a way that anyone could understand. For example: Sell 100 products, get 200 new subscribers or generate 20 qualified leads.</a:t>
            </a:r>
          </a:p>
          <a:p>
            <a:pPr marL="0" indent="0">
              <a:buNone/>
            </a:pPr>
            <a:r>
              <a:rPr lang="en-US" sz="1800" b="1" dirty="0"/>
              <a:t>Measurable</a:t>
            </a:r>
            <a:endParaRPr lang="en-US" sz="1800" dirty="0"/>
          </a:p>
          <a:p>
            <a:pPr marL="0" indent="0">
              <a:buNone/>
            </a:pPr>
            <a:r>
              <a:rPr lang="en-US" sz="1800" dirty="0"/>
              <a:t>Think about the metrics that you'll use to evaluate whether you've achieved your goal. They should be quantifiable things (such as sales, revenue or number of visitors to a website) measured in objective terms (such as quantity, quality or cost). These metrics will be reported in numbers, percentages or on a binary scale (yes or no</a:t>
            </a:r>
            <a:r>
              <a:rPr lang="en-US" sz="1800" dirty="0" smtClean="0"/>
              <a:t>).</a:t>
            </a:r>
            <a:endParaRPr lang="en-US" sz="1800" dirty="0"/>
          </a:p>
        </p:txBody>
      </p:sp>
    </p:spTree>
    <p:extLst>
      <p:ext uri="{BB962C8B-B14F-4D97-AF65-F5344CB8AC3E}">
        <p14:creationId xmlns:p14="http://schemas.microsoft.com/office/powerpoint/2010/main" val="121941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What is Smart Goal? 2/2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9515927" cy="4029844"/>
          </a:xfrm>
        </p:spPr>
        <p:txBody>
          <a:bodyPr>
            <a:normAutofit/>
          </a:bodyPr>
          <a:lstStyle/>
          <a:p>
            <a:pPr marL="0" indent="0">
              <a:buNone/>
            </a:pPr>
            <a:r>
              <a:rPr lang="en-US" sz="1800" b="1" dirty="0" smtClean="0"/>
              <a:t>Achievable</a:t>
            </a:r>
            <a:endParaRPr lang="en-US" sz="1800" dirty="0"/>
          </a:p>
          <a:p>
            <a:pPr marL="0" indent="0">
              <a:buNone/>
            </a:pPr>
            <a:r>
              <a:rPr lang="en-US" sz="1800" dirty="0"/>
              <a:t>Be realistic. Set goals that are feasible for you and your team, but possible with your available resources.</a:t>
            </a:r>
          </a:p>
          <a:p>
            <a:pPr marL="0" indent="0">
              <a:buNone/>
            </a:pPr>
            <a:r>
              <a:rPr lang="en-US" sz="1800" b="1" dirty="0"/>
              <a:t>Relevant</a:t>
            </a:r>
            <a:endParaRPr lang="en-US" sz="1800" dirty="0"/>
          </a:p>
          <a:p>
            <a:pPr marL="0" indent="0">
              <a:buNone/>
            </a:pPr>
            <a:r>
              <a:rPr lang="en-US" sz="1800" dirty="0"/>
              <a:t>Make sure that your goals align with your wider business strategy.</a:t>
            </a:r>
          </a:p>
          <a:p>
            <a:pPr marL="0" indent="0">
              <a:buNone/>
            </a:pPr>
            <a:r>
              <a:rPr lang="en-US" sz="1800" b="1" dirty="0"/>
              <a:t>Time-bound</a:t>
            </a:r>
            <a:endParaRPr lang="en-US" sz="1800" dirty="0"/>
          </a:p>
          <a:p>
            <a:pPr marL="0" indent="0">
              <a:buNone/>
            </a:pPr>
            <a:r>
              <a:rPr lang="en-US" sz="1800" dirty="0"/>
              <a:t>Your goals should have a start and an end date. This will help you accomplish your goal by a certain deadline and track milestones along the way.</a:t>
            </a:r>
          </a:p>
        </p:txBody>
      </p:sp>
    </p:spTree>
    <p:extLst>
      <p:ext uri="{BB962C8B-B14F-4D97-AF65-F5344CB8AC3E}">
        <p14:creationId xmlns:p14="http://schemas.microsoft.com/office/powerpoint/2010/main" val="1520689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Smart Goals Template</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5290769" cy="4029844"/>
          </a:xfrm>
        </p:spPr>
        <p:txBody>
          <a:bodyPr>
            <a:noAutofit/>
          </a:bodyPr>
          <a:lstStyle/>
          <a:p>
            <a:pPr marL="0" lvl="0" indent="0">
              <a:buNone/>
            </a:pPr>
            <a:r>
              <a:rPr lang="en-US" sz="1800" dirty="0" smtClean="0"/>
              <a:t>Specific</a:t>
            </a:r>
            <a:r>
              <a:rPr lang="en-US" sz="1800" dirty="0"/>
              <a:t>: What needs to be done?</a:t>
            </a:r>
          </a:p>
          <a:p>
            <a:pPr marL="0" lvl="0" indent="0">
              <a:buNone/>
            </a:pPr>
            <a:r>
              <a:rPr lang="en-US" sz="1800" dirty="0"/>
              <a:t>Measurable: Can it be measured?</a:t>
            </a:r>
          </a:p>
          <a:p>
            <a:pPr marL="0" lvl="0" indent="0">
              <a:buNone/>
            </a:pPr>
            <a:r>
              <a:rPr lang="en-US" sz="1800" dirty="0"/>
              <a:t>Achievable: Can it be done?</a:t>
            </a:r>
          </a:p>
          <a:p>
            <a:pPr marL="0" lvl="0" indent="0">
              <a:buNone/>
            </a:pPr>
            <a:r>
              <a:rPr lang="en-US" sz="1800" dirty="0"/>
              <a:t>Relevant: Should it be done?</a:t>
            </a:r>
          </a:p>
          <a:p>
            <a:pPr marL="0" lvl="0" indent="0">
              <a:buNone/>
            </a:pPr>
            <a:r>
              <a:rPr lang="en-US" sz="1800" dirty="0"/>
              <a:t>Time-bound: When will it be done?</a:t>
            </a:r>
          </a:p>
          <a:p>
            <a:pPr marL="0" indent="0">
              <a:buNone/>
            </a:pPr>
            <a:r>
              <a:rPr lang="en-US" sz="1800" dirty="0"/>
              <a:t>Use these two questions to track your progress.</a:t>
            </a:r>
          </a:p>
          <a:p>
            <a:pPr marL="0" lvl="0" indent="0">
              <a:buNone/>
            </a:pPr>
            <a:r>
              <a:rPr lang="en-US" sz="1800" dirty="0"/>
              <a:t>What will success look like?</a:t>
            </a:r>
          </a:p>
          <a:p>
            <a:pPr marL="0" lvl="0" indent="0">
              <a:buNone/>
            </a:pPr>
            <a:r>
              <a:rPr lang="en-US" sz="1800" dirty="0"/>
              <a:t>How will I measure success?</a:t>
            </a:r>
          </a:p>
        </p:txBody>
      </p:sp>
      <p:pic>
        <p:nvPicPr>
          <p:cNvPr id="5" name="Picture 4"/>
          <p:cNvPicPr/>
          <p:nvPr/>
        </p:nvPicPr>
        <p:blipFill>
          <a:blip r:embed="rId5">
            <a:extLst>
              <a:ext uri="{28A0092B-C50C-407E-A947-70E740481C1C}">
                <a14:useLocalDpi xmlns:a14="http://schemas.microsoft.com/office/drawing/2010/main" val="0"/>
              </a:ext>
            </a:extLst>
          </a:blip>
          <a:stretch>
            <a:fillRect/>
          </a:stretch>
        </p:blipFill>
        <p:spPr>
          <a:xfrm>
            <a:off x="7310230" y="2349936"/>
            <a:ext cx="3505856" cy="3765768"/>
          </a:xfrm>
          <a:prstGeom prst="rect">
            <a:avLst/>
          </a:prstGeom>
        </p:spPr>
      </p:pic>
    </p:spTree>
    <p:extLst>
      <p:ext uri="{BB962C8B-B14F-4D97-AF65-F5344CB8AC3E}">
        <p14:creationId xmlns:p14="http://schemas.microsoft.com/office/powerpoint/2010/main" val="233308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t>Case Study – Little Lemon 1/2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1" y="2349936"/>
            <a:ext cx="9515927" cy="4029844"/>
          </a:xfrm>
        </p:spPr>
        <p:txBody>
          <a:bodyPr>
            <a:noAutofit/>
          </a:bodyPr>
          <a:lstStyle/>
          <a:p>
            <a:pPr marL="0" indent="0">
              <a:buNone/>
            </a:pPr>
            <a:r>
              <a:rPr lang="en-US" sz="1800" b="1" dirty="0" smtClean="0"/>
              <a:t>Meet </a:t>
            </a:r>
            <a:r>
              <a:rPr lang="en-US" sz="1800" b="1" dirty="0"/>
              <a:t>Little Lemon</a:t>
            </a:r>
            <a:endParaRPr lang="en-US" sz="1800" dirty="0"/>
          </a:p>
          <a:p>
            <a:pPr marL="0" indent="0">
              <a:buNone/>
            </a:pPr>
            <a:r>
              <a:rPr lang="en-US" sz="1800" dirty="0" smtClean="0"/>
              <a:t>Little </a:t>
            </a:r>
            <a:r>
              <a:rPr lang="en-US" sz="1800" dirty="0"/>
              <a:t>Lemon is a restaurant in Chicago that serves traditional Mediterranean food with a modern twist.</a:t>
            </a:r>
          </a:p>
          <a:p>
            <a:pPr marL="0" indent="0">
              <a:buNone/>
            </a:pPr>
            <a:r>
              <a:rPr lang="en-US" sz="1800" dirty="0"/>
              <a:t>Adriano, one of the brothers who founded Little Lemon, needs to expand the business by launching online ordering and local delivery. SMART goals will help Adriano increase awareness of these new offerings.</a:t>
            </a:r>
          </a:p>
          <a:p>
            <a:pPr marL="0" indent="0">
              <a:buNone/>
            </a:pPr>
            <a:r>
              <a:rPr lang="en-US" sz="1800" dirty="0"/>
              <a:t> </a:t>
            </a:r>
            <a:r>
              <a:rPr lang="en-US" sz="1800" dirty="0" smtClean="0"/>
              <a:t>The </a:t>
            </a:r>
            <a:r>
              <a:rPr lang="en-US" sz="1800" dirty="0"/>
              <a:t>restaurant has just launched online ordering. Adriano, who leads Little Lemon's marketing efforts, wants to create a SMART goal to get the word out about the new service.</a:t>
            </a:r>
          </a:p>
          <a:p>
            <a:pPr marL="0" indent="0">
              <a:buNone/>
            </a:pPr>
            <a:r>
              <a:rPr lang="en-US" sz="1800" dirty="0"/>
              <a:t>A SMART goal is specific, measurable, achievable, relevant and time-bound. Adriano wants to get an average of 50 online orders daily by the end of June.</a:t>
            </a:r>
          </a:p>
          <a:p>
            <a:pPr marL="0" indent="0">
              <a:buNone/>
            </a:pPr>
            <a:r>
              <a:rPr lang="en-US" sz="1800" dirty="0"/>
              <a:t>Let's use the following template to determine if his goal is SMART.</a:t>
            </a:r>
          </a:p>
        </p:txBody>
      </p:sp>
    </p:spTree>
    <p:extLst>
      <p:ext uri="{BB962C8B-B14F-4D97-AF65-F5344CB8AC3E}">
        <p14:creationId xmlns:p14="http://schemas.microsoft.com/office/powerpoint/2010/main" val="1828887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Case Study – Little </a:t>
            </a:r>
            <a:r>
              <a:rPr lang="en-US" dirty="0" smtClean="0"/>
              <a:t>Lemon 2/2</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719630" y="2349935"/>
            <a:ext cx="9799707" cy="4229541"/>
          </a:xfrm>
        </p:spPr>
        <p:txBody>
          <a:bodyPr>
            <a:noAutofit/>
          </a:bodyPr>
          <a:lstStyle/>
          <a:p>
            <a:pPr marL="0" indent="0">
              <a:spcBef>
                <a:spcPts val="400"/>
              </a:spcBef>
              <a:buNone/>
            </a:pPr>
            <a:r>
              <a:rPr lang="en-US" sz="1800" dirty="0"/>
              <a:t>Adriano and Mario used the following questions to help them set their SMART goal. They decided that success would be 50 daily online orders and that they could measure it by tracking sales.</a:t>
            </a:r>
          </a:p>
          <a:p>
            <a:pPr marL="0" indent="0">
              <a:spcBef>
                <a:spcPts val="400"/>
              </a:spcBef>
              <a:buNone/>
            </a:pPr>
            <a:r>
              <a:rPr lang="en-US" sz="1800" b="1" dirty="0" smtClean="0"/>
              <a:t>Specific</a:t>
            </a:r>
            <a:endParaRPr lang="en-US" sz="1800" dirty="0"/>
          </a:p>
          <a:p>
            <a:pPr marL="0" indent="0">
              <a:spcBef>
                <a:spcPts val="400"/>
              </a:spcBef>
              <a:buNone/>
            </a:pPr>
            <a:r>
              <a:rPr lang="en-US" sz="1800" dirty="0"/>
              <a:t>This is a </a:t>
            </a:r>
            <a:r>
              <a:rPr lang="en-US" sz="1800" b="1" dirty="0"/>
              <a:t>specific</a:t>
            </a:r>
            <a:r>
              <a:rPr lang="en-US" sz="1800" dirty="0"/>
              <a:t> goal that has a clear objective.</a:t>
            </a:r>
          </a:p>
          <a:p>
            <a:pPr marL="0" indent="0">
              <a:spcBef>
                <a:spcPts val="400"/>
              </a:spcBef>
              <a:buNone/>
            </a:pPr>
            <a:r>
              <a:rPr lang="en-US" sz="1800" b="1" dirty="0"/>
              <a:t>Measurable</a:t>
            </a:r>
            <a:endParaRPr lang="en-US" sz="1800" dirty="0"/>
          </a:p>
          <a:p>
            <a:pPr marL="0" indent="0">
              <a:spcBef>
                <a:spcPts val="400"/>
              </a:spcBef>
              <a:buNone/>
            </a:pPr>
            <a:r>
              <a:rPr lang="en-US" sz="1800" dirty="0"/>
              <a:t>It's also </a:t>
            </a:r>
            <a:r>
              <a:rPr lang="en-US" sz="1800" b="1" dirty="0"/>
              <a:t>measurable.</a:t>
            </a:r>
            <a:r>
              <a:rPr lang="en-US" sz="1800" dirty="0"/>
              <a:t> 50 online orders daily is a metric that Little Lemon can use to measure its success.</a:t>
            </a:r>
          </a:p>
          <a:p>
            <a:pPr marL="0" indent="0">
              <a:spcBef>
                <a:spcPts val="400"/>
              </a:spcBef>
              <a:buNone/>
            </a:pPr>
            <a:r>
              <a:rPr lang="en-US" sz="1800" b="1" dirty="0"/>
              <a:t>Achievable</a:t>
            </a:r>
            <a:endParaRPr lang="en-US" sz="1800" dirty="0"/>
          </a:p>
          <a:p>
            <a:pPr marL="0" indent="0">
              <a:spcBef>
                <a:spcPts val="400"/>
              </a:spcBef>
              <a:buNone/>
            </a:pPr>
            <a:r>
              <a:rPr lang="en-US" sz="1800" dirty="0"/>
              <a:t>It's also </a:t>
            </a:r>
            <a:r>
              <a:rPr lang="en-US" sz="1800" b="1" dirty="0"/>
              <a:t>achievable.</a:t>
            </a:r>
            <a:r>
              <a:rPr lang="en-US" sz="1800" dirty="0"/>
              <a:t> Mario (the chef) can handle an additional 50 daily meals from online orders.</a:t>
            </a:r>
          </a:p>
          <a:p>
            <a:pPr marL="0" indent="0">
              <a:spcBef>
                <a:spcPts val="400"/>
              </a:spcBef>
              <a:buNone/>
            </a:pPr>
            <a:r>
              <a:rPr lang="en-US" sz="1800" b="1" dirty="0"/>
              <a:t>Relevant</a:t>
            </a:r>
            <a:endParaRPr lang="en-US" sz="1800" dirty="0"/>
          </a:p>
          <a:p>
            <a:pPr marL="0" indent="0">
              <a:spcBef>
                <a:spcPts val="400"/>
              </a:spcBef>
              <a:buNone/>
            </a:pPr>
            <a:r>
              <a:rPr lang="en-US" sz="1800" dirty="0"/>
              <a:t>And as Little Lemon has just launched online ordering, this goal is </a:t>
            </a:r>
            <a:r>
              <a:rPr lang="en-US" sz="1800" b="1" dirty="0"/>
              <a:t>relevant</a:t>
            </a:r>
            <a:r>
              <a:rPr lang="en-US" sz="1800" dirty="0"/>
              <a:t> and aligns with the restaurant's wider business strategy.</a:t>
            </a:r>
          </a:p>
          <a:p>
            <a:pPr marL="0" indent="0">
              <a:spcBef>
                <a:spcPts val="400"/>
              </a:spcBef>
              <a:buNone/>
            </a:pPr>
            <a:r>
              <a:rPr lang="en-US" sz="1800" b="1" dirty="0"/>
              <a:t>Time-bound</a:t>
            </a:r>
            <a:endParaRPr lang="en-US" sz="1800" dirty="0"/>
          </a:p>
          <a:p>
            <a:pPr marL="0" indent="0">
              <a:spcBef>
                <a:spcPts val="400"/>
              </a:spcBef>
              <a:buNone/>
            </a:pPr>
            <a:r>
              <a:rPr lang="en-US" sz="1800" dirty="0"/>
              <a:t>And finally, this goal is </a:t>
            </a:r>
            <a:r>
              <a:rPr lang="en-US" sz="1800" b="1" dirty="0"/>
              <a:t>time-bound</a:t>
            </a:r>
            <a:r>
              <a:rPr lang="en-US" sz="1800" dirty="0"/>
              <a:t>, with a deadline of the end of June.</a:t>
            </a:r>
          </a:p>
        </p:txBody>
      </p:sp>
    </p:spTree>
    <p:extLst>
      <p:ext uri="{BB962C8B-B14F-4D97-AF65-F5344CB8AC3E}">
        <p14:creationId xmlns:p14="http://schemas.microsoft.com/office/powerpoint/2010/main" val="2162118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
      <a:majorFont>
        <a:latin typeface="Segoe UI Light"/>
        <a:ea typeface=""/>
        <a:cs typeface=""/>
      </a:majorFont>
      <a:minorFont>
        <a:latin typeface="Segoe UI Light"/>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F1D2AC-2735-457E-B639-07E13F9A629B}">
  <ds:schemaRefs>
    <ds:schemaRef ds:uri="http://purl.org/dc/dcmitype/"/>
    <ds:schemaRef ds:uri="http://purl.org/dc/elements/1.1/"/>
    <ds:schemaRef ds:uri="16c05727-aa75-4e4a-9b5f-8a80a1165891"/>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terms/"/>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1941</Words>
  <Application>Microsoft Office PowerPoint</Application>
  <PresentationFormat>Widescreen</PresentationFormat>
  <Paragraphs>190</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Wingdings</vt:lpstr>
      <vt:lpstr>Berlin</vt:lpstr>
      <vt:lpstr>Digital Marketing</vt:lpstr>
      <vt:lpstr>Meet the Instructor – Qasim Nadeem</vt:lpstr>
      <vt:lpstr>Setting SMART Marketing Goals</vt:lpstr>
      <vt:lpstr>Marketing Goals</vt:lpstr>
      <vt:lpstr>What is Smart Goal? 1/2</vt:lpstr>
      <vt:lpstr>What is Smart Goal? 2/2</vt:lpstr>
      <vt:lpstr>Smart Goals Template</vt:lpstr>
      <vt:lpstr>Case Study – Little Lemon 1/2</vt:lpstr>
      <vt:lpstr>Case Study – Little Lemon 2/2</vt:lpstr>
      <vt:lpstr>Case Study - Mangata &amp; Gallo 1/3</vt:lpstr>
      <vt:lpstr>Case Study - Mangata &amp; Gallo 2/3</vt:lpstr>
      <vt:lpstr>Case Study - Mangata &amp; Gallo 3/3</vt:lpstr>
      <vt:lpstr>Jazak’Allah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2021-02-16T10:10:55Z</dcterms:created>
  <dcterms:modified xsi:type="dcterms:W3CDTF">2022-06-23T05:48:13Z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