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2.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40"/>
  </p:notesMasterIdLst>
  <p:handoutMasterIdLst>
    <p:handoutMasterId r:id="rId41"/>
  </p:handoutMasterIdLst>
  <p:sldIdLst>
    <p:sldId id="256" r:id="rId5"/>
    <p:sldId id="257" r:id="rId6"/>
    <p:sldId id="266" r:id="rId7"/>
    <p:sldId id="279" r:id="rId8"/>
    <p:sldId id="281" r:id="rId9"/>
    <p:sldId id="280" r:id="rId10"/>
    <p:sldId id="380" r:id="rId11"/>
    <p:sldId id="384" r:id="rId12"/>
    <p:sldId id="382" r:id="rId13"/>
    <p:sldId id="383" r:id="rId14"/>
    <p:sldId id="381" r:id="rId15"/>
    <p:sldId id="375" r:id="rId16"/>
    <p:sldId id="403" r:id="rId17"/>
    <p:sldId id="376" r:id="rId18"/>
    <p:sldId id="386" r:id="rId19"/>
    <p:sldId id="387" r:id="rId20"/>
    <p:sldId id="388" r:id="rId21"/>
    <p:sldId id="389" r:id="rId22"/>
    <p:sldId id="390" r:id="rId23"/>
    <p:sldId id="391" r:id="rId24"/>
    <p:sldId id="392" r:id="rId25"/>
    <p:sldId id="394" r:id="rId26"/>
    <p:sldId id="393" r:id="rId27"/>
    <p:sldId id="395" r:id="rId28"/>
    <p:sldId id="396" r:id="rId29"/>
    <p:sldId id="397" r:id="rId30"/>
    <p:sldId id="398" r:id="rId31"/>
    <p:sldId id="399" r:id="rId32"/>
    <p:sldId id="401" r:id="rId33"/>
    <p:sldId id="402" r:id="rId34"/>
    <p:sldId id="400" r:id="rId35"/>
    <p:sldId id="372" r:id="rId36"/>
    <p:sldId id="374" r:id="rId37"/>
    <p:sldId id="385" r:id="rId38"/>
    <p:sldId id="30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varScale="1">
        <p:scale>
          <a:sx n="91" d="100"/>
          <a:sy n="91" d="100"/>
        </p:scale>
        <p:origin x="534" y="9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12/14/2022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12/14/2022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dirty="0"/>
          </a:p>
        </p:txBody>
      </p:sp>
    </p:spTree>
    <p:extLst>
      <p:ext uri="{BB962C8B-B14F-4D97-AF65-F5344CB8AC3E}">
        <p14:creationId xmlns:p14="http://schemas.microsoft.com/office/powerpoint/2010/main" val="3419658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941770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13</a:t>
            </a:fld>
            <a:endParaRPr lang="en-US" dirty="0"/>
          </a:p>
        </p:txBody>
      </p:sp>
    </p:spTree>
    <p:extLst>
      <p:ext uri="{BB962C8B-B14F-4D97-AF65-F5344CB8AC3E}">
        <p14:creationId xmlns:p14="http://schemas.microsoft.com/office/powerpoint/2010/main" val="2457297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14</a:t>
            </a:fld>
            <a:endParaRPr lang="en-US" dirty="0"/>
          </a:p>
        </p:txBody>
      </p:sp>
    </p:spTree>
    <p:extLst>
      <p:ext uri="{BB962C8B-B14F-4D97-AF65-F5344CB8AC3E}">
        <p14:creationId xmlns:p14="http://schemas.microsoft.com/office/powerpoint/2010/main" val="3791471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3979936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398010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17</a:t>
            </a:fld>
            <a:endParaRPr lang="en-US" dirty="0"/>
          </a:p>
        </p:txBody>
      </p:sp>
    </p:spTree>
    <p:extLst>
      <p:ext uri="{BB962C8B-B14F-4D97-AF65-F5344CB8AC3E}">
        <p14:creationId xmlns:p14="http://schemas.microsoft.com/office/powerpoint/2010/main" val="448522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18</a:t>
            </a:fld>
            <a:endParaRPr lang="en-US" dirty="0"/>
          </a:p>
        </p:txBody>
      </p:sp>
    </p:spTree>
    <p:extLst>
      <p:ext uri="{BB962C8B-B14F-4D97-AF65-F5344CB8AC3E}">
        <p14:creationId xmlns:p14="http://schemas.microsoft.com/office/powerpoint/2010/main" val="2819545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19</a:t>
            </a:fld>
            <a:endParaRPr lang="en-US" dirty="0"/>
          </a:p>
        </p:txBody>
      </p:sp>
    </p:spTree>
    <p:extLst>
      <p:ext uri="{BB962C8B-B14F-4D97-AF65-F5344CB8AC3E}">
        <p14:creationId xmlns:p14="http://schemas.microsoft.com/office/powerpoint/2010/main" val="3800265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20</a:t>
            </a:fld>
            <a:endParaRPr lang="en-US" dirty="0"/>
          </a:p>
        </p:txBody>
      </p:sp>
    </p:spTree>
    <p:extLst>
      <p:ext uri="{BB962C8B-B14F-4D97-AF65-F5344CB8AC3E}">
        <p14:creationId xmlns:p14="http://schemas.microsoft.com/office/powerpoint/2010/main" val="21210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21</a:t>
            </a:fld>
            <a:endParaRPr lang="en-US" dirty="0"/>
          </a:p>
        </p:txBody>
      </p:sp>
    </p:spTree>
    <p:extLst>
      <p:ext uri="{BB962C8B-B14F-4D97-AF65-F5344CB8AC3E}">
        <p14:creationId xmlns:p14="http://schemas.microsoft.com/office/powerpoint/2010/main" val="255021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22</a:t>
            </a:fld>
            <a:endParaRPr lang="en-US" dirty="0"/>
          </a:p>
        </p:txBody>
      </p:sp>
    </p:spTree>
    <p:extLst>
      <p:ext uri="{BB962C8B-B14F-4D97-AF65-F5344CB8AC3E}">
        <p14:creationId xmlns:p14="http://schemas.microsoft.com/office/powerpoint/2010/main" val="1854594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23</a:t>
            </a:fld>
            <a:endParaRPr lang="en-US" dirty="0"/>
          </a:p>
        </p:txBody>
      </p:sp>
    </p:spTree>
    <p:extLst>
      <p:ext uri="{BB962C8B-B14F-4D97-AF65-F5344CB8AC3E}">
        <p14:creationId xmlns:p14="http://schemas.microsoft.com/office/powerpoint/2010/main" val="2679274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24</a:t>
            </a:fld>
            <a:endParaRPr lang="en-US" dirty="0"/>
          </a:p>
        </p:txBody>
      </p:sp>
    </p:spTree>
    <p:extLst>
      <p:ext uri="{BB962C8B-B14F-4D97-AF65-F5344CB8AC3E}">
        <p14:creationId xmlns:p14="http://schemas.microsoft.com/office/powerpoint/2010/main" val="593226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25</a:t>
            </a:fld>
            <a:endParaRPr lang="en-US" dirty="0"/>
          </a:p>
        </p:txBody>
      </p:sp>
    </p:spTree>
    <p:extLst>
      <p:ext uri="{BB962C8B-B14F-4D97-AF65-F5344CB8AC3E}">
        <p14:creationId xmlns:p14="http://schemas.microsoft.com/office/powerpoint/2010/main" val="122067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26</a:t>
            </a:fld>
            <a:endParaRPr lang="en-US" dirty="0"/>
          </a:p>
        </p:txBody>
      </p:sp>
    </p:spTree>
    <p:extLst>
      <p:ext uri="{BB962C8B-B14F-4D97-AF65-F5344CB8AC3E}">
        <p14:creationId xmlns:p14="http://schemas.microsoft.com/office/powerpoint/2010/main" val="4144492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27</a:t>
            </a:fld>
            <a:endParaRPr lang="en-US" dirty="0"/>
          </a:p>
        </p:txBody>
      </p:sp>
    </p:spTree>
    <p:extLst>
      <p:ext uri="{BB962C8B-B14F-4D97-AF65-F5344CB8AC3E}">
        <p14:creationId xmlns:p14="http://schemas.microsoft.com/office/powerpoint/2010/main" val="851508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28</a:t>
            </a:fld>
            <a:endParaRPr lang="en-US" dirty="0"/>
          </a:p>
        </p:txBody>
      </p:sp>
    </p:spTree>
    <p:extLst>
      <p:ext uri="{BB962C8B-B14F-4D97-AF65-F5344CB8AC3E}">
        <p14:creationId xmlns:p14="http://schemas.microsoft.com/office/powerpoint/2010/main" val="3539059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29</a:t>
            </a:fld>
            <a:endParaRPr lang="en-US" dirty="0"/>
          </a:p>
        </p:txBody>
      </p:sp>
    </p:spTree>
    <p:extLst>
      <p:ext uri="{BB962C8B-B14F-4D97-AF65-F5344CB8AC3E}">
        <p14:creationId xmlns:p14="http://schemas.microsoft.com/office/powerpoint/2010/main" val="3780252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30</a:t>
            </a:fld>
            <a:endParaRPr lang="en-US" dirty="0"/>
          </a:p>
        </p:txBody>
      </p:sp>
    </p:spTree>
    <p:extLst>
      <p:ext uri="{BB962C8B-B14F-4D97-AF65-F5344CB8AC3E}">
        <p14:creationId xmlns:p14="http://schemas.microsoft.com/office/powerpoint/2010/main" val="357662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787002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31</a:t>
            </a:fld>
            <a:endParaRPr lang="en-US" dirty="0"/>
          </a:p>
        </p:txBody>
      </p:sp>
    </p:spTree>
    <p:extLst>
      <p:ext uri="{BB962C8B-B14F-4D97-AF65-F5344CB8AC3E}">
        <p14:creationId xmlns:p14="http://schemas.microsoft.com/office/powerpoint/2010/main" val="4229523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32</a:t>
            </a:fld>
            <a:endParaRPr lang="en-US" dirty="0"/>
          </a:p>
        </p:txBody>
      </p:sp>
    </p:spTree>
    <p:extLst>
      <p:ext uri="{BB962C8B-B14F-4D97-AF65-F5344CB8AC3E}">
        <p14:creationId xmlns:p14="http://schemas.microsoft.com/office/powerpoint/2010/main" val="74532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33</a:t>
            </a:fld>
            <a:endParaRPr lang="en-US" dirty="0"/>
          </a:p>
        </p:txBody>
      </p:sp>
    </p:spTree>
    <p:extLst>
      <p:ext uri="{BB962C8B-B14F-4D97-AF65-F5344CB8AC3E}">
        <p14:creationId xmlns:p14="http://schemas.microsoft.com/office/powerpoint/2010/main" val="3178941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34</a:t>
            </a:fld>
            <a:endParaRPr lang="en-US" dirty="0"/>
          </a:p>
        </p:txBody>
      </p:sp>
    </p:spTree>
    <p:extLst>
      <p:ext uri="{BB962C8B-B14F-4D97-AF65-F5344CB8AC3E}">
        <p14:creationId xmlns:p14="http://schemas.microsoft.com/office/powerpoint/2010/main" val="19312864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35</a:t>
            </a:fld>
            <a:endParaRPr lang="en-US" dirty="0"/>
          </a:p>
        </p:txBody>
      </p:sp>
    </p:spTree>
    <p:extLst>
      <p:ext uri="{BB962C8B-B14F-4D97-AF65-F5344CB8AC3E}">
        <p14:creationId xmlns:p14="http://schemas.microsoft.com/office/powerpoint/2010/main" val="4064211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262047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117637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26940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335195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2242162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4148830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12/14/2022</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12/14/2022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12/14/2022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12/14/2022</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12/14/2022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12/14/2022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12/14/2022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12/14/2022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12/14/2022</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13.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8.pn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hyperlink" Target="DigitalMarketingSupportDocument/MapYourCustomersJourney.pdf" TargetMode="External"/><Relationship Id="rId5" Type="http://schemas.openxmlformats.org/officeDocument/2006/relationships/hyperlink" Target="DigitalMarketingSupportDocument/MapYourCustomersJourney.docx" TargetMode="External"/><Relationship Id="rId4" Type="http://schemas.openxmlformats.org/officeDocument/2006/relationships/image" Target="../media/image13.sv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hyperlink" Target="DigitalMarketingSupportDocument/SetMarketingGoals.pdf" TargetMode="External"/><Relationship Id="rId5" Type="http://schemas.openxmlformats.org/officeDocument/2006/relationships/hyperlink" Target="DigitalMarketingSupportDocument/SetMarketingGoals.docx" TargetMode="External"/><Relationship Id="rId4" Type="http://schemas.openxmlformats.org/officeDocument/2006/relationships/image" Target="../media/image13.sv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DigitalMarketingSupportDocument/TargetAudience_Template.pdf" TargetMode="External"/><Relationship Id="rId5" Type="http://schemas.openxmlformats.org/officeDocument/2006/relationships/hyperlink" Target="DigitalMarketingSupportDocument/TargetAudience.docx" TargetMode="Externa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smtClean="0"/>
              <a:t>Digital Marketing</a:t>
            </a:r>
            <a:endParaRPr lang="en-US" dirty="0"/>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Engineer your Career as Digital Marketer</a:t>
            </a:r>
          </a:p>
          <a:p>
            <a:r>
              <a:rPr lang="en-US" sz="2800" i="1" dirty="0" smtClean="0">
                <a:latin typeface="Segoe UI Light" panose="020B0502040204020203" pitchFamily="34" charset="0"/>
                <a:cs typeface="Segoe UI Light" panose="020B0502040204020203" pitchFamily="34" charset="0"/>
              </a:rPr>
              <a:t>Signature Training by Qasim Nadeem</a:t>
            </a:r>
            <a:endParaRPr lang="en-US" sz="2800" i="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Using </a:t>
            </a:r>
            <a:r>
              <a:rPr lang="en-US" dirty="0" smtClean="0"/>
              <a:t>Instagram </a:t>
            </a:r>
            <a:r>
              <a:rPr lang="en-US" dirty="0" smtClean="0"/>
              <a:t>to Identify Your Audience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marL="0" indent="0" fontAlgn="base">
              <a:buNone/>
            </a:pPr>
            <a:r>
              <a:rPr lang="en-US" sz="1800" dirty="0"/>
              <a:t>Demographics are the most basic facts about your customers.</a:t>
            </a:r>
          </a:p>
          <a:p>
            <a:pPr marL="0" indent="0" fontAlgn="base">
              <a:buNone/>
            </a:pPr>
            <a:r>
              <a:rPr lang="en-US" sz="1800" dirty="0"/>
              <a:t>Where do they live? How old are they? What do they do for a living?</a:t>
            </a:r>
          </a:p>
          <a:p>
            <a:pPr marL="0" indent="0" fontAlgn="base">
              <a:buNone/>
            </a:pPr>
            <a:r>
              <a:rPr lang="en-US" sz="1800" dirty="0" smtClean="0"/>
              <a:t>There’s </a:t>
            </a:r>
            <a:r>
              <a:rPr lang="en-US" sz="1800" dirty="0"/>
              <a:t>a ready-made solution that will give you all of this information. It only takes about five minutes.</a:t>
            </a:r>
          </a:p>
          <a:p>
            <a:pPr marL="0" indent="0" fontAlgn="base">
              <a:buNone/>
            </a:pPr>
            <a:r>
              <a:rPr lang="en-US" sz="1800" dirty="0"/>
              <a:t>Everything you need is already inside </a:t>
            </a:r>
            <a:r>
              <a:rPr lang="en-US" sz="1800" dirty="0" smtClean="0"/>
              <a:t>Instagram!</a:t>
            </a:r>
            <a:endParaRPr lang="en-US" sz="1800" dirty="0"/>
          </a:p>
          <a:p>
            <a:pPr marL="0" indent="0" fontAlgn="base">
              <a:buNone/>
            </a:pPr>
            <a:r>
              <a:rPr lang="en-US" sz="1800" dirty="0"/>
              <a:t>Log in and head over to your </a:t>
            </a:r>
            <a:r>
              <a:rPr lang="en-US" sz="1800" dirty="0" smtClean="0"/>
              <a:t>account Insights</a:t>
            </a:r>
            <a:r>
              <a:rPr lang="en-US" sz="1800" dirty="0"/>
              <a:t>. </a:t>
            </a:r>
          </a:p>
        </p:txBody>
      </p:sp>
    </p:spTree>
    <p:extLst>
      <p:ext uri="{BB962C8B-B14F-4D97-AF65-F5344CB8AC3E}">
        <p14:creationId xmlns:p14="http://schemas.microsoft.com/office/powerpoint/2010/main" val="776354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Creating </a:t>
            </a:r>
            <a:r>
              <a:rPr lang="en-US" dirty="0" smtClean="0"/>
              <a:t>Instagram Account</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fontAlgn="base"/>
            <a:r>
              <a:rPr lang="en-US" sz="1800" dirty="0"/>
              <a:t>Create a </a:t>
            </a:r>
            <a:r>
              <a:rPr lang="en-US" sz="1800" dirty="0" smtClean="0"/>
              <a:t>Instagram account</a:t>
            </a:r>
            <a:endParaRPr lang="en-US" sz="1800" dirty="0"/>
          </a:p>
          <a:p>
            <a:pPr fontAlgn="base"/>
            <a:r>
              <a:rPr lang="en-US" sz="1800" dirty="0"/>
              <a:t>Add </a:t>
            </a:r>
            <a:r>
              <a:rPr lang="en-US" sz="1800" dirty="0" smtClean="0"/>
              <a:t>photos/videos</a:t>
            </a:r>
            <a:endParaRPr lang="en-US" sz="1800" dirty="0"/>
          </a:p>
          <a:p>
            <a:pPr fontAlgn="base"/>
            <a:r>
              <a:rPr lang="en-US" sz="1800" dirty="0"/>
              <a:t>Add a short description</a:t>
            </a:r>
          </a:p>
          <a:p>
            <a:pPr fontAlgn="base"/>
            <a:r>
              <a:rPr lang="en-US" sz="1800" dirty="0"/>
              <a:t>Create a username for your Page</a:t>
            </a:r>
          </a:p>
          <a:p>
            <a:pPr fontAlgn="base"/>
            <a:r>
              <a:rPr lang="en-US" sz="1800" dirty="0" smtClean="0"/>
              <a:t>Customize</a:t>
            </a:r>
            <a:r>
              <a:rPr lang="en-US" sz="1800" dirty="0"/>
              <a:t> </a:t>
            </a:r>
            <a:r>
              <a:rPr lang="en-US" sz="1800" dirty="0" smtClean="0"/>
              <a:t>account</a:t>
            </a:r>
            <a:endParaRPr lang="en-US" sz="1800" dirty="0"/>
          </a:p>
          <a:p>
            <a:pPr fontAlgn="base"/>
            <a:r>
              <a:rPr lang="en-US" sz="1800" dirty="0"/>
              <a:t>Verify your </a:t>
            </a:r>
            <a:r>
              <a:rPr lang="en-US" sz="1800" dirty="0" smtClean="0"/>
              <a:t>account</a:t>
            </a:r>
            <a:endParaRPr lang="en-US" sz="1800" dirty="0"/>
          </a:p>
        </p:txBody>
      </p:sp>
    </p:spTree>
    <p:extLst>
      <p:ext uri="{BB962C8B-B14F-4D97-AF65-F5344CB8AC3E}">
        <p14:creationId xmlns:p14="http://schemas.microsoft.com/office/powerpoint/2010/main" val="2272092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Instagram Post Types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10031875" cy="4312122"/>
          </a:xfrm>
        </p:spPr>
        <p:txBody>
          <a:bodyPr>
            <a:normAutofit/>
          </a:bodyPr>
          <a:lstStyle/>
          <a:p>
            <a:pPr marL="0" indent="0" fontAlgn="base">
              <a:buNone/>
            </a:pPr>
            <a:r>
              <a:rPr lang="en-US" sz="1800" dirty="0" smtClean="0"/>
              <a:t>There are </a:t>
            </a:r>
            <a:r>
              <a:rPr lang="en-US" sz="1800" dirty="0" smtClean="0"/>
              <a:t>no of types </a:t>
            </a:r>
            <a:r>
              <a:rPr lang="en-US" sz="1800" dirty="0" smtClean="0"/>
              <a:t>of posts, which we can use to pass our message to our audience.</a:t>
            </a:r>
          </a:p>
          <a:p>
            <a:pPr marL="0" indent="0" fontAlgn="base">
              <a:buNone/>
            </a:pPr>
            <a:r>
              <a:rPr lang="en-US" sz="1800" dirty="0" smtClean="0"/>
              <a:t>Few of the types are:</a:t>
            </a:r>
          </a:p>
          <a:p>
            <a:pPr marL="0" indent="0" fontAlgn="base">
              <a:buNone/>
            </a:pPr>
            <a:r>
              <a:rPr lang="en-US" sz="1800" dirty="0" smtClean="0"/>
              <a:t>Reels,</a:t>
            </a:r>
            <a:endParaRPr lang="en-US" sz="1800" dirty="0" smtClean="0"/>
          </a:p>
          <a:p>
            <a:pPr marL="0" indent="0" fontAlgn="base">
              <a:buNone/>
            </a:pPr>
            <a:r>
              <a:rPr lang="en-US" sz="1800" dirty="0" smtClean="0"/>
              <a:t>Images Carousel</a:t>
            </a:r>
            <a:r>
              <a:rPr lang="en-US" sz="1800" dirty="0" smtClean="0"/>
              <a:t>,</a:t>
            </a:r>
            <a:endParaRPr lang="en-US" sz="1800" dirty="0" smtClean="0"/>
          </a:p>
          <a:p>
            <a:pPr marL="0" indent="0" fontAlgn="base">
              <a:buNone/>
            </a:pPr>
            <a:r>
              <a:rPr lang="en-US" sz="1800" dirty="0" smtClean="0"/>
              <a:t>Memes, etc</a:t>
            </a:r>
            <a:r>
              <a:rPr lang="en-US" sz="1800" dirty="0" smtClean="0"/>
              <a:t>.</a:t>
            </a:r>
          </a:p>
          <a:p>
            <a:pPr marL="0" indent="0" fontAlgn="base">
              <a:buNone/>
            </a:pPr>
            <a:endParaRPr lang="en-US" dirty="0"/>
          </a:p>
        </p:txBody>
      </p:sp>
    </p:spTree>
    <p:extLst>
      <p:ext uri="{BB962C8B-B14F-4D97-AF65-F5344CB8AC3E}">
        <p14:creationId xmlns:p14="http://schemas.microsoft.com/office/powerpoint/2010/main" val="3497462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Finding Competition and Competitors</a:t>
            </a:r>
          </a:p>
        </p:txBody>
      </p:sp>
      <p:pic>
        <p:nvPicPr>
          <p:cNvPr id="5" name="Content Placeholder 4"/>
          <p:cNvPicPr>
            <a:picLocks noGrp="1"/>
          </p:cNvPicPr>
          <p:nvPr>
            <p:ph sz="half" idx="1"/>
          </p:nvPr>
        </p:nvPicPr>
        <p:blipFill>
          <a:blip r:embed="rId5"/>
          <a:stretch>
            <a:fillRect/>
          </a:stretch>
        </p:blipFill>
        <p:spPr>
          <a:xfrm>
            <a:off x="2848304" y="2417380"/>
            <a:ext cx="7031421" cy="3816470"/>
          </a:xfrm>
          <a:prstGeom prst="rect">
            <a:avLst/>
          </a:prstGeom>
        </p:spPr>
      </p:pic>
    </p:spTree>
    <p:extLst>
      <p:ext uri="{BB962C8B-B14F-4D97-AF65-F5344CB8AC3E}">
        <p14:creationId xmlns:p14="http://schemas.microsoft.com/office/powerpoint/2010/main" val="476965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How to get </a:t>
            </a:r>
            <a:r>
              <a:rPr lang="en-US" dirty="0" smtClean="0"/>
              <a:t>Instagram </a:t>
            </a:r>
            <a:r>
              <a:rPr lang="en-US" dirty="0" smtClean="0"/>
              <a:t>Page Likes &amp; Traffic</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10031875" cy="4312122"/>
          </a:xfrm>
        </p:spPr>
        <p:txBody>
          <a:bodyPr>
            <a:normAutofit/>
          </a:bodyPr>
          <a:lstStyle/>
          <a:p>
            <a:pPr marL="0" indent="0" fontAlgn="base">
              <a:buNone/>
            </a:pPr>
            <a:r>
              <a:rPr lang="en-US" sz="1800" dirty="0" smtClean="0"/>
              <a:t>Sharing on following venues:</a:t>
            </a:r>
          </a:p>
          <a:p>
            <a:pPr fontAlgn="base"/>
            <a:r>
              <a:rPr lang="en-US" sz="1800" dirty="0" smtClean="0"/>
              <a:t>Hashtags </a:t>
            </a:r>
            <a:r>
              <a:rPr lang="en-US" sz="1800" dirty="0"/>
              <a:t>listing</a:t>
            </a:r>
          </a:p>
          <a:p>
            <a:pPr fontAlgn="base"/>
            <a:r>
              <a:rPr lang="en-US" sz="1800" dirty="0"/>
              <a:t>R</a:t>
            </a:r>
            <a:r>
              <a:rPr lang="en-US" sz="1800" dirty="0" smtClean="0"/>
              <a:t>esponse </a:t>
            </a:r>
            <a:r>
              <a:rPr lang="en-US" sz="1800" dirty="0"/>
              <a:t>on </a:t>
            </a:r>
            <a:r>
              <a:rPr lang="en-US" sz="1800" dirty="0" smtClean="0"/>
              <a:t>posts</a:t>
            </a:r>
            <a:endParaRPr lang="en-US" sz="1800" dirty="0"/>
          </a:p>
          <a:p>
            <a:pPr fontAlgn="base"/>
            <a:r>
              <a:rPr lang="en-US" sz="1800" dirty="0" smtClean="0"/>
              <a:t>Regular </a:t>
            </a:r>
            <a:r>
              <a:rPr lang="en-US" sz="1800" dirty="0" smtClean="0"/>
              <a:t>&amp; </a:t>
            </a:r>
            <a:r>
              <a:rPr lang="en-US" sz="1800" dirty="0" err="1" smtClean="0"/>
              <a:t>enagaging</a:t>
            </a:r>
            <a:r>
              <a:rPr lang="en-US" sz="1800" dirty="0" smtClean="0"/>
              <a:t> </a:t>
            </a:r>
            <a:r>
              <a:rPr lang="en-US" sz="1800" dirty="0"/>
              <a:t>posting on page</a:t>
            </a:r>
          </a:p>
        </p:txBody>
      </p:sp>
    </p:spTree>
    <p:extLst>
      <p:ext uri="{BB962C8B-B14F-4D97-AF65-F5344CB8AC3E}">
        <p14:creationId xmlns:p14="http://schemas.microsoft.com/office/powerpoint/2010/main" val="215942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How to get </a:t>
            </a:r>
            <a:r>
              <a:rPr lang="en-US" dirty="0" smtClean="0"/>
              <a:t>Instagram </a:t>
            </a:r>
            <a:r>
              <a:rPr lang="en-US" dirty="0" smtClean="0"/>
              <a:t>Page Likes &amp; Traffic</a:t>
            </a:r>
            <a:endParaRPr lang="en-US" dirty="0"/>
          </a:p>
        </p:txBody>
      </p:sp>
      <p:pic>
        <p:nvPicPr>
          <p:cNvPr id="5" name="Content Placeholder 4"/>
          <p:cNvPicPr>
            <a:picLocks noGrp="1"/>
          </p:cNvPicPr>
          <p:nvPr>
            <p:ph sz="half" idx="1"/>
          </p:nvPr>
        </p:nvPicPr>
        <p:blipFill>
          <a:blip r:embed="rId5"/>
          <a:stretch>
            <a:fillRect/>
          </a:stretch>
        </p:blipFill>
        <p:spPr>
          <a:xfrm>
            <a:off x="4778716" y="2301766"/>
            <a:ext cx="6772153" cy="3698574"/>
          </a:xfrm>
          <a:prstGeom prst="rect">
            <a:avLst/>
          </a:prstGeom>
        </p:spPr>
      </p:pic>
      <p:sp>
        <p:nvSpPr>
          <p:cNvPr id="4" name="Rectangle 3"/>
          <p:cNvSpPr/>
          <p:nvPr/>
        </p:nvSpPr>
        <p:spPr>
          <a:xfrm>
            <a:off x="1639614" y="2546921"/>
            <a:ext cx="3037489" cy="1477328"/>
          </a:xfrm>
          <a:prstGeom prst="rect">
            <a:avLst/>
          </a:prstGeom>
        </p:spPr>
        <p:txBody>
          <a:bodyPr wrap="square">
            <a:spAutoFit/>
          </a:bodyPr>
          <a:lstStyle/>
          <a:p>
            <a:r>
              <a:rPr lang="en-US" dirty="0" smtClean="0"/>
              <a:t>Do following things:</a:t>
            </a:r>
          </a:p>
          <a:p>
            <a:pPr marL="285750" indent="-285750">
              <a:buFont typeface="Arial" panose="020B0604020202020204" pitchFamily="34" charset="0"/>
              <a:buChar char="•"/>
            </a:pPr>
            <a:r>
              <a:rPr lang="en-US" dirty="0" err="1" smtClean="0"/>
              <a:t>Everliker</a:t>
            </a:r>
            <a:r>
              <a:rPr lang="en-US" dirty="0" smtClean="0"/>
              <a:t> </a:t>
            </a:r>
            <a:r>
              <a:rPr lang="en-US" dirty="0"/>
              <a:t>standalone chrome extension</a:t>
            </a:r>
          </a:p>
          <a:p>
            <a:pPr marL="285750" indent="-285750">
              <a:buFont typeface="Arial" panose="020B0604020202020204" pitchFamily="34" charset="0"/>
              <a:buChar char="•"/>
            </a:pPr>
            <a:r>
              <a:rPr lang="en-US" dirty="0"/>
              <a:t>You can grow IG page by liking </a:t>
            </a:r>
            <a:r>
              <a:rPr lang="en-US" dirty="0" smtClean="0"/>
              <a:t>other’s pictures</a:t>
            </a:r>
            <a:endParaRPr lang="en-US" dirty="0"/>
          </a:p>
        </p:txBody>
      </p:sp>
    </p:spTree>
    <p:extLst>
      <p:ext uri="{BB962C8B-B14F-4D97-AF65-F5344CB8AC3E}">
        <p14:creationId xmlns:p14="http://schemas.microsoft.com/office/powerpoint/2010/main" val="286283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a:t>How </a:t>
            </a:r>
            <a:r>
              <a:rPr lang="en-US" dirty="0" smtClean="0"/>
              <a:t>follower </a:t>
            </a:r>
            <a:r>
              <a:rPr lang="en-US" dirty="0"/>
              <a:t>becomes consumer</a:t>
            </a:r>
            <a:endParaRPr lang="en-US" dirty="0"/>
          </a:p>
        </p:txBody>
      </p:sp>
      <p:sp>
        <p:nvSpPr>
          <p:cNvPr id="3" name="Content Placeholder 2"/>
          <p:cNvSpPr>
            <a:spLocks noGrp="1"/>
          </p:cNvSpPr>
          <p:nvPr>
            <p:ph sz="half" idx="1"/>
          </p:nvPr>
        </p:nvSpPr>
        <p:spPr>
          <a:xfrm>
            <a:off x="1558946" y="2336873"/>
            <a:ext cx="3706737" cy="3599316"/>
          </a:xfrm>
        </p:spPr>
        <p:txBody>
          <a:bodyPr>
            <a:normAutofit fontScale="92500" lnSpcReduction="20000"/>
          </a:bodyPr>
          <a:lstStyle/>
          <a:p>
            <a:r>
              <a:rPr lang="en-US" sz="1800" dirty="0" smtClean="0"/>
              <a:t>Complete Bio</a:t>
            </a:r>
          </a:p>
          <a:p>
            <a:r>
              <a:rPr lang="en-US" sz="1800" dirty="0" smtClean="0"/>
              <a:t>Give </a:t>
            </a:r>
            <a:r>
              <a:rPr lang="en-US" sz="1800" dirty="0"/>
              <a:t>website link</a:t>
            </a:r>
          </a:p>
          <a:p>
            <a:r>
              <a:rPr lang="en-US" sz="1800" dirty="0"/>
              <a:t>Must have contact info and button on </a:t>
            </a:r>
            <a:r>
              <a:rPr lang="en-US" sz="1800" dirty="0" smtClean="0"/>
              <a:t>profile</a:t>
            </a:r>
          </a:p>
          <a:p>
            <a:r>
              <a:rPr lang="en-US" sz="1800" dirty="0" smtClean="0"/>
              <a:t>Personalize your profile:</a:t>
            </a:r>
          </a:p>
          <a:p>
            <a:pPr lvl="1"/>
            <a:r>
              <a:rPr lang="en-US" sz="1400" dirty="0"/>
              <a:t>Have your own style donot copy anyone</a:t>
            </a:r>
          </a:p>
          <a:p>
            <a:pPr lvl="1"/>
            <a:r>
              <a:rPr lang="en-US" sz="1400" dirty="0"/>
              <a:t>Personalized picture taking style</a:t>
            </a:r>
          </a:p>
          <a:p>
            <a:pPr lvl="1"/>
            <a:r>
              <a:rPr lang="en-US" sz="1400" dirty="0"/>
              <a:t>Personalized picture description</a:t>
            </a:r>
          </a:p>
          <a:p>
            <a:pPr lvl="1"/>
            <a:r>
              <a:rPr lang="en-US" sz="1400" dirty="0"/>
              <a:t>Personalized </a:t>
            </a:r>
            <a:r>
              <a:rPr lang="en-US" sz="1400" dirty="0" smtClean="0"/>
              <a:t>posts</a:t>
            </a:r>
            <a:endParaRPr lang="en-US" sz="1800" dirty="0" smtClean="0"/>
          </a:p>
          <a:p>
            <a:r>
              <a:rPr lang="en-US" sz="1800" dirty="0" smtClean="0"/>
              <a:t>Create posts and ads specifically for your audience that you have</a:t>
            </a:r>
          </a:p>
          <a:p>
            <a:r>
              <a:rPr lang="en-US" sz="1800" dirty="0" smtClean="0"/>
              <a:t>When </a:t>
            </a:r>
            <a:r>
              <a:rPr lang="en-US" sz="1800" dirty="0"/>
              <a:t>writing description to your post adapt it to your specific audience</a:t>
            </a:r>
          </a:p>
        </p:txBody>
      </p:sp>
      <p:pic>
        <p:nvPicPr>
          <p:cNvPr id="9" name="Picture 8"/>
          <p:cNvPicPr/>
          <p:nvPr/>
        </p:nvPicPr>
        <p:blipFill>
          <a:blip r:embed="rId5"/>
          <a:stretch>
            <a:fillRect/>
          </a:stretch>
        </p:blipFill>
        <p:spPr>
          <a:xfrm>
            <a:off x="5510047" y="2534781"/>
            <a:ext cx="6156436" cy="3203499"/>
          </a:xfrm>
          <a:prstGeom prst="rect">
            <a:avLst/>
          </a:prstGeom>
        </p:spPr>
      </p:pic>
    </p:spTree>
    <p:extLst>
      <p:ext uri="{BB962C8B-B14F-4D97-AF65-F5344CB8AC3E}">
        <p14:creationId xmlns:p14="http://schemas.microsoft.com/office/powerpoint/2010/main" val="3146032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What is #Hashtags?</a:t>
            </a:r>
            <a:endParaRPr lang="en-US" dirty="0"/>
          </a:p>
        </p:txBody>
      </p:sp>
      <p:pic>
        <p:nvPicPr>
          <p:cNvPr id="7" name="Picture 6"/>
          <p:cNvPicPr/>
          <p:nvPr/>
        </p:nvPicPr>
        <p:blipFill>
          <a:blip r:embed="rId5"/>
          <a:stretch>
            <a:fillRect/>
          </a:stretch>
        </p:blipFill>
        <p:spPr>
          <a:xfrm>
            <a:off x="2447463" y="2459421"/>
            <a:ext cx="7621447" cy="3718505"/>
          </a:xfrm>
          <a:prstGeom prst="rect">
            <a:avLst/>
          </a:prstGeom>
        </p:spPr>
      </p:pic>
    </p:spTree>
    <p:extLst>
      <p:ext uri="{BB962C8B-B14F-4D97-AF65-F5344CB8AC3E}">
        <p14:creationId xmlns:p14="http://schemas.microsoft.com/office/powerpoint/2010/main" val="1236053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Goals of #Hashtags</a:t>
            </a:r>
            <a:endParaRPr lang="en-US" dirty="0"/>
          </a:p>
        </p:txBody>
      </p:sp>
      <p:pic>
        <p:nvPicPr>
          <p:cNvPr id="8" name="Content Placeholder 7"/>
          <p:cNvPicPr>
            <a:picLocks noGrp="1"/>
          </p:cNvPicPr>
          <p:nvPr>
            <p:ph sz="half" idx="1"/>
          </p:nvPr>
        </p:nvPicPr>
        <p:blipFill>
          <a:blip r:embed="rId5"/>
          <a:stretch>
            <a:fillRect/>
          </a:stretch>
        </p:blipFill>
        <p:spPr>
          <a:xfrm>
            <a:off x="2375339" y="2459421"/>
            <a:ext cx="7409792" cy="3773213"/>
          </a:xfrm>
          <a:prstGeom prst="rect">
            <a:avLst/>
          </a:prstGeom>
        </p:spPr>
      </p:pic>
    </p:spTree>
    <p:extLst>
      <p:ext uri="{BB962C8B-B14F-4D97-AF65-F5344CB8AC3E}">
        <p14:creationId xmlns:p14="http://schemas.microsoft.com/office/powerpoint/2010/main" val="137220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Followers with #Hashtags</a:t>
            </a:r>
            <a:endParaRPr lang="en-US" dirty="0"/>
          </a:p>
        </p:txBody>
      </p:sp>
      <p:pic>
        <p:nvPicPr>
          <p:cNvPr id="7" name="Picture 6"/>
          <p:cNvPicPr/>
          <p:nvPr/>
        </p:nvPicPr>
        <p:blipFill>
          <a:blip r:embed="rId5"/>
          <a:stretch>
            <a:fillRect/>
          </a:stretch>
        </p:blipFill>
        <p:spPr>
          <a:xfrm>
            <a:off x="2326832" y="2659117"/>
            <a:ext cx="7048395" cy="3647089"/>
          </a:xfrm>
          <a:prstGeom prst="rect">
            <a:avLst/>
          </a:prstGeom>
        </p:spPr>
      </p:pic>
    </p:spTree>
    <p:extLst>
      <p:ext uri="{BB962C8B-B14F-4D97-AF65-F5344CB8AC3E}">
        <p14:creationId xmlns:p14="http://schemas.microsoft.com/office/powerpoint/2010/main" val="567942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What is </a:t>
            </a:r>
            <a:r>
              <a:rPr lang="en-US" dirty="0" smtClean="0"/>
              <a:t>Instagram?</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a:bodyPr>
          <a:lstStyle/>
          <a:p>
            <a:r>
              <a:rPr lang="en-US" dirty="0"/>
              <a:t>Instagram is a photo and video sharing social networking </a:t>
            </a:r>
            <a:r>
              <a:rPr lang="en-US" dirty="0" smtClean="0"/>
              <a:t>platform </a:t>
            </a:r>
            <a:r>
              <a:rPr lang="en-US" dirty="0"/>
              <a:t>owned by American company </a:t>
            </a:r>
            <a:r>
              <a:rPr lang="en-US" dirty="0" smtClean="0"/>
              <a:t>Meta. </a:t>
            </a:r>
            <a:r>
              <a:rPr lang="en-US" b="1" dirty="0"/>
              <a:t>2 billion</a:t>
            </a:r>
            <a:r>
              <a:rPr lang="en-US" dirty="0"/>
              <a:t> active users, Instagram ranks 4th among the biggest social media networks globally as of </a:t>
            </a:r>
            <a:r>
              <a:rPr lang="en-US" dirty="0" smtClean="0"/>
              <a:t>2022.</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5843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Key for </a:t>
            </a:r>
            <a:r>
              <a:rPr lang="en-US" dirty="0" smtClean="0"/>
              <a:t>Getting Followers</a:t>
            </a:r>
            <a:endParaRPr lang="en-US" dirty="0"/>
          </a:p>
        </p:txBody>
      </p:sp>
      <p:sp>
        <p:nvSpPr>
          <p:cNvPr id="3" name="Rectangle 2"/>
          <p:cNvSpPr/>
          <p:nvPr/>
        </p:nvSpPr>
        <p:spPr>
          <a:xfrm>
            <a:off x="2137645" y="2217682"/>
            <a:ext cx="9234547" cy="1477328"/>
          </a:xfrm>
          <a:prstGeom prst="rect">
            <a:avLst/>
          </a:prstGeom>
        </p:spPr>
        <p:txBody>
          <a:bodyPr wrap="square">
            <a:spAutoFit/>
          </a:bodyPr>
          <a:lstStyle/>
          <a:p>
            <a:r>
              <a:rPr lang="en-US" dirty="0" smtClean="0"/>
              <a:t>Just take an example:</a:t>
            </a:r>
          </a:p>
          <a:p>
            <a:r>
              <a:rPr lang="en-US" dirty="0" smtClean="0"/>
              <a:t>If </a:t>
            </a:r>
            <a:r>
              <a:rPr lang="en-US" dirty="0"/>
              <a:t>you are focusing </a:t>
            </a:r>
            <a:r>
              <a:rPr lang="en-US" dirty="0" err="1"/>
              <a:t>petcare</a:t>
            </a:r>
            <a:r>
              <a:rPr lang="en-US" dirty="0"/>
              <a:t> publish post after every hour with hashtag #</a:t>
            </a:r>
            <a:r>
              <a:rPr lang="en-US" dirty="0" err="1"/>
              <a:t>petcare</a:t>
            </a:r>
            <a:endParaRPr lang="en-US" dirty="0"/>
          </a:p>
          <a:p>
            <a:endParaRPr lang="en-US" dirty="0"/>
          </a:p>
          <a:p>
            <a:r>
              <a:rPr lang="en-US" dirty="0"/>
              <a:t>Stay in top9 popular posts against relevant hashtag.</a:t>
            </a:r>
          </a:p>
          <a:p>
            <a:r>
              <a:rPr lang="en-US" dirty="0"/>
              <a:t>Use bot to get likes and comments on your post</a:t>
            </a:r>
          </a:p>
        </p:txBody>
      </p:sp>
    </p:spTree>
    <p:extLst>
      <p:ext uri="{BB962C8B-B14F-4D97-AF65-F5344CB8AC3E}">
        <p14:creationId xmlns:p14="http://schemas.microsoft.com/office/powerpoint/2010/main" val="604108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Stay in </a:t>
            </a:r>
            <a:r>
              <a:rPr lang="en-US" dirty="0" smtClean="0"/>
              <a:t>Top9 </a:t>
            </a:r>
            <a:r>
              <a:rPr lang="en-US" dirty="0"/>
              <a:t>against </a:t>
            </a:r>
            <a:r>
              <a:rPr lang="en-US" dirty="0" smtClean="0"/>
              <a:t>Specific Hashtag</a:t>
            </a:r>
            <a:endParaRPr lang="en-US" dirty="0"/>
          </a:p>
        </p:txBody>
      </p:sp>
      <p:sp>
        <p:nvSpPr>
          <p:cNvPr id="3" name="Rectangle 2"/>
          <p:cNvSpPr/>
          <p:nvPr/>
        </p:nvSpPr>
        <p:spPr>
          <a:xfrm>
            <a:off x="1664679" y="2053889"/>
            <a:ext cx="4221113" cy="4247317"/>
          </a:xfrm>
          <a:prstGeom prst="rect">
            <a:avLst/>
          </a:prstGeom>
        </p:spPr>
        <p:txBody>
          <a:bodyPr wrap="square">
            <a:spAutoFit/>
          </a:bodyPr>
          <a:lstStyle/>
          <a:p>
            <a:r>
              <a:rPr lang="en-US" dirty="0" smtClean="0"/>
              <a:t>In </a:t>
            </a:r>
            <a:r>
              <a:rPr lang="en-US" dirty="0"/>
              <a:t>the above image, I’m showing two examples. One for the hashtag #</a:t>
            </a:r>
            <a:r>
              <a:rPr lang="en-US" dirty="0" err="1"/>
              <a:t>handlettering</a:t>
            </a:r>
            <a:r>
              <a:rPr lang="en-US" dirty="0"/>
              <a:t> (which has quite a few results, 3+ million), and one using the hashtag #</a:t>
            </a:r>
            <a:r>
              <a:rPr lang="en-US" dirty="0" err="1"/>
              <a:t>instagramtips</a:t>
            </a:r>
            <a:r>
              <a:rPr lang="en-US" dirty="0"/>
              <a:t> (almost 50k results).</a:t>
            </a:r>
          </a:p>
          <a:p>
            <a:r>
              <a:rPr lang="en-US" dirty="0"/>
              <a:t> </a:t>
            </a:r>
          </a:p>
          <a:p>
            <a:r>
              <a:rPr lang="en-US" dirty="0"/>
              <a:t>I’m going to get to the “how to get here” in a moment. Before that, I wanted to break down the top post results for both of these hashtags for context. Here is how things break down:</a:t>
            </a:r>
          </a:p>
          <a:p>
            <a:r>
              <a:rPr lang="en-US" dirty="0"/>
              <a:t> </a:t>
            </a:r>
          </a:p>
          <a:p>
            <a:r>
              <a:rPr lang="en-US" dirty="0"/>
              <a:t>Top Post Examples Breakdown in a </a:t>
            </a:r>
            <a:r>
              <a:rPr lang="en-US" dirty="0" smtClean="0"/>
              <a:t>table:</a:t>
            </a:r>
            <a:endParaRPr lang="en-US" dirty="0"/>
          </a:p>
          <a:p>
            <a:r>
              <a:rPr lang="en-US" dirty="0"/>
              <a:t> </a:t>
            </a:r>
          </a:p>
        </p:txBody>
      </p:sp>
      <p:pic>
        <p:nvPicPr>
          <p:cNvPr id="5" name="Picture 4" descr="https://mollymarshallmarketing.com/wp-content/uploads/2017/01/top-posts-followers-breakdown.png"/>
          <p:cNvPicPr/>
          <p:nvPr/>
        </p:nvPicPr>
        <p:blipFill>
          <a:blip r:embed="rId5">
            <a:extLst>
              <a:ext uri="{28A0092B-C50C-407E-A947-70E740481C1C}">
                <a14:useLocalDpi xmlns:a14="http://schemas.microsoft.com/office/drawing/2010/main" val="0"/>
              </a:ext>
            </a:extLst>
          </a:blip>
          <a:srcRect/>
          <a:stretch>
            <a:fillRect/>
          </a:stretch>
        </p:blipFill>
        <p:spPr bwMode="auto">
          <a:xfrm>
            <a:off x="6024726" y="2480441"/>
            <a:ext cx="5988599" cy="2953407"/>
          </a:xfrm>
          <a:prstGeom prst="rect">
            <a:avLst/>
          </a:prstGeom>
          <a:noFill/>
          <a:ln>
            <a:noFill/>
          </a:ln>
        </p:spPr>
      </p:pic>
    </p:spTree>
    <p:extLst>
      <p:ext uri="{BB962C8B-B14F-4D97-AF65-F5344CB8AC3E}">
        <p14:creationId xmlns:p14="http://schemas.microsoft.com/office/powerpoint/2010/main" val="128891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Stay in </a:t>
            </a:r>
            <a:r>
              <a:rPr lang="en-US" dirty="0" smtClean="0"/>
              <a:t>Top9 </a:t>
            </a:r>
            <a:r>
              <a:rPr lang="en-US" dirty="0"/>
              <a:t>against </a:t>
            </a:r>
            <a:r>
              <a:rPr lang="en-US" dirty="0" smtClean="0"/>
              <a:t>Specific Hashtag</a:t>
            </a:r>
            <a:endParaRPr lang="en-US" dirty="0"/>
          </a:p>
        </p:txBody>
      </p:sp>
      <p:sp>
        <p:nvSpPr>
          <p:cNvPr id="3" name="Rectangle 2"/>
          <p:cNvSpPr/>
          <p:nvPr/>
        </p:nvSpPr>
        <p:spPr>
          <a:xfrm>
            <a:off x="2137645" y="2217682"/>
            <a:ext cx="9234547" cy="4247317"/>
          </a:xfrm>
          <a:prstGeom prst="rect">
            <a:avLst/>
          </a:prstGeom>
        </p:spPr>
        <p:txBody>
          <a:bodyPr wrap="square">
            <a:spAutoFit/>
          </a:bodyPr>
          <a:lstStyle/>
          <a:p>
            <a:r>
              <a:rPr lang="en-US" dirty="0" smtClean="0"/>
              <a:t>Remember </a:t>
            </a:r>
            <a:r>
              <a:rPr lang="en-US" dirty="0"/>
              <a:t>that #</a:t>
            </a:r>
            <a:r>
              <a:rPr lang="en-US" dirty="0" err="1"/>
              <a:t>handlettering</a:t>
            </a:r>
            <a:r>
              <a:rPr lang="en-US" dirty="0"/>
              <a:t> has over 3 million results showing for that hashtag, and #</a:t>
            </a:r>
            <a:r>
              <a:rPr lang="en-US" dirty="0" err="1"/>
              <a:t>instagramtips</a:t>
            </a:r>
            <a:r>
              <a:rPr lang="en-US" dirty="0"/>
              <a:t> has around 50k. </a:t>
            </a:r>
            <a:endParaRPr lang="en-US" dirty="0" smtClean="0"/>
          </a:p>
          <a:p>
            <a:endParaRPr lang="en-US" dirty="0"/>
          </a:p>
          <a:p>
            <a:r>
              <a:rPr lang="en-US" dirty="0" smtClean="0"/>
              <a:t>A </a:t>
            </a:r>
            <a:r>
              <a:rPr lang="en-US" dirty="0"/>
              <a:t>few observations here:</a:t>
            </a:r>
          </a:p>
          <a:p>
            <a:r>
              <a:rPr lang="en-US" dirty="0" smtClean="0"/>
              <a:t>The </a:t>
            </a:r>
            <a:r>
              <a:rPr lang="en-US" dirty="0"/>
              <a:t>trending posts are not always from the biggest accounts. On #</a:t>
            </a:r>
            <a:r>
              <a:rPr lang="en-US" dirty="0" err="1"/>
              <a:t>handlettering</a:t>
            </a:r>
            <a:r>
              <a:rPr lang="en-US" dirty="0"/>
              <a:t>, the top result is from an account with 72,000 followers. An account with almost a half a million followers is in the four-spot. </a:t>
            </a:r>
            <a:endParaRPr lang="en-US" dirty="0" smtClean="0"/>
          </a:p>
          <a:p>
            <a:r>
              <a:rPr lang="en-US" dirty="0" smtClean="0"/>
              <a:t>A </a:t>
            </a:r>
            <a:r>
              <a:rPr lang="en-US" dirty="0"/>
              <a:t>“smaller” account with just 27,900 followers is trending at the six-spot.</a:t>
            </a:r>
          </a:p>
          <a:p>
            <a:r>
              <a:rPr lang="en-US" dirty="0"/>
              <a:t>While you don’t have to have the biggest account to win the top spot, for hashtags with a higher number of results (like #</a:t>
            </a:r>
            <a:r>
              <a:rPr lang="en-US" dirty="0" err="1"/>
              <a:t>handlettering</a:t>
            </a:r>
            <a:r>
              <a:rPr lang="en-US" dirty="0"/>
              <a:t>), you are more likely to win a trending spot if your account is larger. </a:t>
            </a:r>
            <a:endParaRPr lang="en-US" dirty="0" smtClean="0"/>
          </a:p>
          <a:p>
            <a:r>
              <a:rPr lang="en-US" dirty="0" smtClean="0"/>
              <a:t>While </a:t>
            </a:r>
            <a:r>
              <a:rPr lang="en-US" dirty="0"/>
              <a:t>I have seen some really small accounts trend for a giant hashtag, it doesn’t happen all that often. If you are sitting there with 600 followers, I wouldn’t become obsessed with trying to trend for #</a:t>
            </a:r>
            <a:r>
              <a:rPr lang="en-US" dirty="0" err="1"/>
              <a:t>handlettering</a:t>
            </a:r>
            <a:r>
              <a:rPr lang="en-US" dirty="0"/>
              <a:t>. I would look for something else in that hashtag family with fewer results to try and trend for</a:t>
            </a:r>
            <a:r>
              <a:rPr lang="en-US" dirty="0" smtClean="0"/>
              <a:t>.</a:t>
            </a:r>
            <a:endParaRPr lang="en-US" dirty="0"/>
          </a:p>
        </p:txBody>
      </p:sp>
    </p:spTree>
    <p:extLst>
      <p:ext uri="{BB962C8B-B14F-4D97-AF65-F5344CB8AC3E}">
        <p14:creationId xmlns:p14="http://schemas.microsoft.com/office/powerpoint/2010/main" val="2282699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Stay in </a:t>
            </a:r>
            <a:r>
              <a:rPr lang="en-US" dirty="0" smtClean="0"/>
              <a:t>Top9 </a:t>
            </a:r>
            <a:r>
              <a:rPr lang="en-US" dirty="0"/>
              <a:t>against </a:t>
            </a:r>
            <a:r>
              <a:rPr lang="en-US" dirty="0" smtClean="0"/>
              <a:t>Specific Hashtag</a:t>
            </a:r>
            <a:endParaRPr lang="en-US" dirty="0"/>
          </a:p>
        </p:txBody>
      </p:sp>
      <p:sp>
        <p:nvSpPr>
          <p:cNvPr id="3" name="Rectangle 2"/>
          <p:cNvSpPr/>
          <p:nvPr/>
        </p:nvSpPr>
        <p:spPr>
          <a:xfrm>
            <a:off x="2137645" y="2217682"/>
            <a:ext cx="9234547" cy="2308324"/>
          </a:xfrm>
          <a:prstGeom prst="rect">
            <a:avLst/>
          </a:prstGeom>
        </p:spPr>
        <p:txBody>
          <a:bodyPr wrap="square">
            <a:spAutoFit/>
          </a:bodyPr>
          <a:lstStyle/>
          <a:p>
            <a:r>
              <a:rPr lang="en-US" dirty="0" smtClean="0"/>
              <a:t>The </a:t>
            </a:r>
            <a:r>
              <a:rPr lang="en-US" dirty="0"/>
              <a:t>larger the hashtag, the more quickly the trending posts are refreshed. For a large hashtag like our #</a:t>
            </a:r>
            <a:r>
              <a:rPr lang="en-US" dirty="0" err="1"/>
              <a:t>handlettering</a:t>
            </a:r>
            <a:r>
              <a:rPr lang="en-US" dirty="0"/>
              <a:t> example, it’s unlikely that you would stay in a trending spot for more than 24-hours. </a:t>
            </a:r>
            <a:endParaRPr lang="en-US" dirty="0" smtClean="0"/>
          </a:p>
          <a:p>
            <a:r>
              <a:rPr lang="en-US" dirty="0" smtClean="0"/>
              <a:t>But </a:t>
            </a:r>
            <a:r>
              <a:rPr lang="en-US" dirty="0"/>
              <a:t>for smaller hashtags, like #</a:t>
            </a:r>
            <a:r>
              <a:rPr lang="en-US" dirty="0" err="1"/>
              <a:t>instagramtips</a:t>
            </a:r>
            <a:r>
              <a:rPr lang="en-US" dirty="0"/>
              <a:t>, you may be able to remain trending for a day or two (or more)!</a:t>
            </a:r>
          </a:p>
          <a:p>
            <a:r>
              <a:rPr lang="en-US" dirty="0"/>
              <a:t>These observations are not just based on these two examples.  They are based on my ALL observations from the time that Instagram Top Posts were rolled out, but I’ve chosen these two examples to illustrate my thoughts.</a:t>
            </a:r>
          </a:p>
        </p:txBody>
      </p:sp>
    </p:spTree>
    <p:extLst>
      <p:ext uri="{BB962C8B-B14F-4D97-AF65-F5344CB8AC3E}">
        <p14:creationId xmlns:p14="http://schemas.microsoft.com/office/powerpoint/2010/main" val="1922572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Tips for Trending Content</a:t>
            </a:r>
            <a:endParaRPr lang="en-US" dirty="0"/>
          </a:p>
        </p:txBody>
      </p:sp>
      <p:sp>
        <p:nvSpPr>
          <p:cNvPr id="3" name="Rectangle 2"/>
          <p:cNvSpPr/>
          <p:nvPr/>
        </p:nvSpPr>
        <p:spPr>
          <a:xfrm>
            <a:off x="1755229" y="2217682"/>
            <a:ext cx="9743088" cy="4247317"/>
          </a:xfrm>
          <a:prstGeom prst="rect">
            <a:avLst/>
          </a:prstGeom>
        </p:spPr>
        <p:txBody>
          <a:bodyPr wrap="square">
            <a:spAutoFit/>
          </a:bodyPr>
          <a:lstStyle/>
          <a:p>
            <a:r>
              <a:rPr lang="en-US" dirty="0" smtClean="0"/>
              <a:t>So </a:t>
            </a:r>
            <a:r>
              <a:rPr lang="en-US" dirty="0"/>
              <a:t>now that we understand a little bit about who is sitting in these top spots, I’ll share my tips for getting there:</a:t>
            </a:r>
          </a:p>
          <a:p>
            <a:r>
              <a:rPr lang="en-US" dirty="0"/>
              <a:t> </a:t>
            </a:r>
          </a:p>
          <a:p>
            <a:r>
              <a:rPr lang="en-US" dirty="0"/>
              <a:t>First, you don’t see </a:t>
            </a:r>
            <a:r>
              <a:rPr lang="en-US" dirty="0" err="1"/>
              <a:t>spammy</a:t>
            </a:r>
            <a:r>
              <a:rPr lang="en-US" dirty="0"/>
              <a:t>, crappy content up here. The one thing that all of this trending content has in common is that it is high-quality and adds value to the person consuming it. Learn more about developing high quality social media content here. </a:t>
            </a:r>
            <a:endParaRPr lang="en-US" dirty="0" smtClean="0"/>
          </a:p>
          <a:p>
            <a:endParaRPr lang="en-US" dirty="0"/>
          </a:p>
          <a:p>
            <a:r>
              <a:rPr lang="en-US" dirty="0" smtClean="0"/>
              <a:t>Tip</a:t>
            </a:r>
            <a:r>
              <a:rPr lang="en-US" dirty="0"/>
              <a:t>: Bring your A-game every day and post beautiful images with valuable captions.</a:t>
            </a:r>
          </a:p>
          <a:p>
            <a:endParaRPr lang="en-US" dirty="0" smtClean="0"/>
          </a:p>
          <a:p>
            <a:r>
              <a:rPr lang="en-US" dirty="0" smtClean="0"/>
              <a:t>Because </a:t>
            </a:r>
            <a:r>
              <a:rPr lang="en-US" dirty="0"/>
              <a:t>you see a mix of larger and smaller accounts (even on the #</a:t>
            </a:r>
            <a:r>
              <a:rPr lang="en-US" dirty="0" err="1"/>
              <a:t>handlettering</a:t>
            </a:r>
            <a:r>
              <a:rPr lang="en-US" dirty="0"/>
              <a:t> example, a 27k follower account is WAY different in size than the 445k follower account), I believe that engagement is a huge success-factor. </a:t>
            </a:r>
            <a:endParaRPr lang="en-US" dirty="0" smtClean="0"/>
          </a:p>
          <a:p>
            <a:r>
              <a:rPr lang="en-US" dirty="0" smtClean="0"/>
              <a:t>Likewise</a:t>
            </a:r>
            <a:r>
              <a:rPr lang="en-US" dirty="0"/>
              <a:t>, whenever I post something that gets a lot of likes and comments, it trends 99% of the time. Tip: ASK for engagement, post things that inspire comments and likes, and post at your best time</a:t>
            </a:r>
            <a:r>
              <a:rPr lang="en-US" dirty="0" smtClean="0"/>
              <a:t>.</a:t>
            </a:r>
            <a:endParaRPr lang="en-US" dirty="0"/>
          </a:p>
        </p:txBody>
      </p:sp>
    </p:spTree>
    <p:extLst>
      <p:ext uri="{BB962C8B-B14F-4D97-AF65-F5344CB8AC3E}">
        <p14:creationId xmlns:p14="http://schemas.microsoft.com/office/powerpoint/2010/main" val="47257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Tips for Trending Content</a:t>
            </a:r>
            <a:endParaRPr lang="en-US" dirty="0"/>
          </a:p>
        </p:txBody>
      </p:sp>
      <p:sp>
        <p:nvSpPr>
          <p:cNvPr id="3" name="Rectangle 2"/>
          <p:cNvSpPr/>
          <p:nvPr/>
        </p:nvSpPr>
        <p:spPr>
          <a:xfrm>
            <a:off x="1755229" y="2217682"/>
            <a:ext cx="9616964" cy="2308324"/>
          </a:xfrm>
          <a:prstGeom prst="rect">
            <a:avLst/>
          </a:prstGeom>
        </p:spPr>
        <p:txBody>
          <a:bodyPr wrap="square">
            <a:spAutoFit/>
          </a:bodyPr>
          <a:lstStyle/>
          <a:p>
            <a:r>
              <a:rPr lang="en-US" dirty="0" smtClean="0"/>
              <a:t>Engagement </a:t>
            </a:r>
            <a:r>
              <a:rPr lang="en-US" dirty="0"/>
              <a:t>is great, but quick engagement is even better. </a:t>
            </a:r>
            <a:endParaRPr lang="en-US" dirty="0" smtClean="0"/>
          </a:p>
          <a:p>
            <a:r>
              <a:rPr lang="en-US" dirty="0" smtClean="0"/>
              <a:t>Trending </a:t>
            </a:r>
            <a:r>
              <a:rPr lang="en-US" dirty="0"/>
              <a:t>posts generally take their position within the first 24 hours of posting, so you need it to happen fast. </a:t>
            </a:r>
            <a:endParaRPr lang="en-US" dirty="0" smtClean="0"/>
          </a:p>
          <a:p>
            <a:endParaRPr lang="en-US" dirty="0"/>
          </a:p>
          <a:p>
            <a:r>
              <a:rPr lang="en-US" dirty="0" smtClean="0"/>
              <a:t>Tip</a:t>
            </a:r>
            <a:r>
              <a:rPr lang="en-US" dirty="0"/>
              <a:t>: (Again) Post at your best time, but also use the right mix of hashtags to get some quick engagement (even if it isn’t the most genuine).</a:t>
            </a:r>
          </a:p>
          <a:p>
            <a:endParaRPr lang="en-US" dirty="0" smtClean="0"/>
          </a:p>
          <a:p>
            <a:r>
              <a:rPr lang="en-US" dirty="0" smtClean="0"/>
              <a:t>Help </a:t>
            </a:r>
            <a:r>
              <a:rPr lang="en-US" dirty="0"/>
              <a:t>your #Instagram content to trend in the top posts area by posting at your optimal time.</a:t>
            </a:r>
          </a:p>
        </p:txBody>
      </p:sp>
    </p:spTree>
    <p:extLst>
      <p:ext uri="{BB962C8B-B14F-4D97-AF65-F5344CB8AC3E}">
        <p14:creationId xmlns:p14="http://schemas.microsoft.com/office/powerpoint/2010/main" val="700645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Growing Your Instagram account 1000 to </a:t>
            </a:r>
            <a:r>
              <a:rPr lang="en-US" dirty="0" smtClean="0"/>
              <a:t>5000</a:t>
            </a:r>
            <a:endParaRPr lang="en-US" dirty="0"/>
          </a:p>
        </p:txBody>
      </p:sp>
      <p:sp>
        <p:nvSpPr>
          <p:cNvPr id="3" name="Rectangle 2"/>
          <p:cNvSpPr/>
          <p:nvPr/>
        </p:nvSpPr>
        <p:spPr>
          <a:xfrm>
            <a:off x="1755229" y="2217682"/>
            <a:ext cx="9858702" cy="4524315"/>
          </a:xfrm>
          <a:prstGeom prst="rect">
            <a:avLst/>
          </a:prstGeom>
        </p:spPr>
        <p:txBody>
          <a:bodyPr wrap="square">
            <a:spAutoFit/>
          </a:bodyPr>
          <a:lstStyle/>
          <a:p>
            <a:r>
              <a:rPr lang="en-US" dirty="0"/>
              <a:t>Step 1: Post Efficiency</a:t>
            </a:r>
          </a:p>
          <a:p>
            <a:pPr marL="285750" indent="-285750">
              <a:buFont typeface="Arial" panose="020B0604020202020204" pitchFamily="34" charset="0"/>
              <a:buChar char="•"/>
            </a:pPr>
            <a:r>
              <a:rPr lang="en-US" dirty="0" smtClean="0"/>
              <a:t>Prepare </a:t>
            </a:r>
            <a:r>
              <a:rPr lang="en-US" dirty="0"/>
              <a:t>all your posts in advance and schedule them for a week.</a:t>
            </a:r>
          </a:p>
          <a:p>
            <a:pPr marL="285750" indent="-285750">
              <a:buFont typeface="Arial" panose="020B0604020202020204" pitchFamily="34" charset="0"/>
              <a:buChar char="•"/>
            </a:pPr>
            <a:r>
              <a:rPr lang="en-US" dirty="0" smtClean="0"/>
              <a:t>Have </a:t>
            </a:r>
            <a:r>
              <a:rPr lang="en-US" dirty="0"/>
              <a:t>a posting schedule for every week</a:t>
            </a:r>
          </a:p>
          <a:p>
            <a:pPr marL="285750" indent="-285750">
              <a:buFont typeface="Arial" panose="020B0604020202020204" pitchFamily="34" charset="0"/>
              <a:buChar char="•"/>
            </a:pPr>
            <a:r>
              <a:rPr lang="en-US" dirty="0" smtClean="0"/>
              <a:t>Increase </a:t>
            </a:r>
            <a:r>
              <a:rPr lang="en-US" dirty="0"/>
              <a:t>the number of posts from one to 2 per day</a:t>
            </a:r>
          </a:p>
          <a:p>
            <a:pPr marL="285750" indent="-285750">
              <a:buFont typeface="Arial" panose="020B0604020202020204" pitchFamily="34" charset="0"/>
              <a:buChar char="•"/>
            </a:pPr>
            <a:r>
              <a:rPr lang="en-US" dirty="0" smtClean="0"/>
              <a:t>Increase </a:t>
            </a:r>
            <a:r>
              <a:rPr lang="en-US" dirty="0"/>
              <a:t>the number of stories by at least +1 per day. if it's 3-4 then make it 5. And if 5 you </a:t>
            </a:r>
            <a:r>
              <a:rPr lang="en-US" dirty="0" err="1"/>
              <a:t>wanna</a:t>
            </a:r>
            <a:r>
              <a:rPr lang="en-US" dirty="0"/>
              <a:t> make it 6 or 7 or 8</a:t>
            </a:r>
            <a:r>
              <a:rPr lang="en-US" dirty="0" smtClean="0"/>
              <a:t>.</a:t>
            </a:r>
          </a:p>
          <a:p>
            <a:pPr marL="285750" indent="-285750">
              <a:buFont typeface="Arial" panose="020B0604020202020204" pitchFamily="34" charset="0"/>
              <a:buChar char="•"/>
            </a:pPr>
            <a:r>
              <a:rPr lang="en-US" dirty="0" smtClean="0"/>
              <a:t>Do </a:t>
            </a:r>
            <a:r>
              <a:rPr lang="en-US" dirty="0"/>
              <a:t>Planning for at least per week of posting.</a:t>
            </a:r>
          </a:p>
          <a:p>
            <a:r>
              <a:rPr lang="en-US" dirty="0" smtClean="0"/>
              <a:t>Step </a:t>
            </a:r>
            <a:r>
              <a:rPr lang="en-US" dirty="0"/>
              <a:t>2: Being Part of different engagement groups:</a:t>
            </a:r>
          </a:p>
          <a:p>
            <a:pPr marL="285750" indent="-285750">
              <a:buFont typeface="Arial" panose="020B0604020202020204" pitchFamily="34" charset="0"/>
              <a:buChar char="•"/>
            </a:pPr>
            <a:r>
              <a:rPr lang="en-US" dirty="0" smtClean="0"/>
              <a:t>Will </a:t>
            </a:r>
            <a:r>
              <a:rPr lang="en-US" dirty="0"/>
              <a:t>increase the engagement on your page.</a:t>
            </a:r>
          </a:p>
          <a:p>
            <a:pPr marL="285750" indent="-285750">
              <a:buFont typeface="Arial" panose="020B0604020202020204" pitchFamily="34" charset="0"/>
              <a:buChar char="•"/>
            </a:pPr>
            <a:r>
              <a:rPr lang="en-US" dirty="0" smtClean="0"/>
              <a:t>Will </a:t>
            </a:r>
            <a:r>
              <a:rPr lang="en-US" dirty="0"/>
              <a:t>allow you to worry less about engagement on your posts</a:t>
            </a:r>
          </a:p>
          <a:p>
            <a:pPr marL="285750" indent="-285750">
              <a:buFont typeface="Arial" panose="020B0604020202020204" pitchFamily="34" charset="0"/>
              <a:buChar char="•"/>
            </a:pPr>
            <a:r>
              <a:rPr lang="en-US" dirty="0" smtClean="0"/>
              <a:t>More </a:t>
            </a:r>
            <a:r>
              <a:rPr lang="en-US" dirty="0"/>
              <a:t>engagement means more visibility and more followers</a:t>
            </a:r>
          </a:p>
          <a:p>
            <a:r>
              <a:rPr lang="en-US" dirty="0" smtClean="0"/>
              <a:t>Step </a:t>
            </a:r>
            <a:r>
              <a:rPr lang="en-US" dirty="0"/>
              <a:t>3: Creating Engagement:</a:t>
            </a:r>
          </a:p>
          <a:p>
            <a:pPr marL="285750" indent="-285750">
              <a:buFont typeface="Arial" panose="020B0604020202020204" pitchFamily="34" charset="0"/>
              <a:buChar char="•"/>
            </a:pPr>
            <a:r>
              <a:rPr lang="en-US" dirty="0" smtClean="0"/>
              <a:t>Unfollow </a:t>
            </a:r>
            <a:r>
              <a:rPr lang="en-US" dirty="0"/>
              <a:t>at least half of the people followed.</a:t>
            </a:r>
          </a:p>
          <a:p>
            <a:pPr marL="285750" indent="-285750">
              <a:buFont typeface="Arial" panose="020B0604020202020204" pitchFamily="34" charset="0"/>
              <a:buChar char="•"/>
            </a:pPr>
            <a:r>
              <a:rPr lang="en-US" dirty="0" smtClean="0"/>
              <a:t>Follow </a:t>
            </a:r>
            <a:r>
              <a:rPr lang="en-US" dirty="0"/>
              <a:t>back and like one post of other influencers and people who follow you.</a:t>
            </a:r>
          </a:p>
          <a:p>
            <a:pPr marL="285750" indent="-285750">
              <a:buFont typeface="Arial" panose="020B0604020202020204" pitchFamily="34" charset="0"/>
              <a:buChar char="•"/>
            </a:pPr>
            <a:r>
              <a:rPr lang="en-US" dirty="0" smtClean="0"/>
              <a:t>The </a:t>
            </a:r>
            <a:r>
              <a:rPr lang="en-US" dirty="0"/>
              <a:t>conversion rate should increase since the number of followers will also have increased</a:t>
            </a:r>
          </a:p>
          <a:p>
            <a:pPr marL="285750" indent="-285750">
              <a:buFont typeface="Arial" panose="020B0604020202020204" pitchFamily="34" charset="0"/>
              <a:buChar char="•"/>
            </a:pPr>
            <a:r>
              <a:rPr lang="en-US" dirty="0" smtClean="0"/>
              <a:t>Start </a:t>
            </a:r>
            <a:r>
              <a:rPr lang="en-US" dirty="0"/>
              <a:t>getting more active in the comments of different posts</a:t>
            </a:r>
          </a:p>
        </p:txBody>
      </p:sp>
    </p:spTree>
    <p:extLst>
      <p:ext uri="{BB962C8B-B14F-4D97-AF65-F5344CB8AC3E}">
        <p14:creationId xmlns:p14="http://schemas.microsoft.com/office/powerpoint/2010/main" val="33255135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Growing Your Instagram account from 5000 to 10000 (5000</a:t>
            </a:r>
            <a:r>
              <a:rPr lang="en-US" dirty="0" smtClean="0"/>
              <a:t>+) – 1/5</a:t>
            </a:r>
            <a:endParaRPr lang="en-US" dirty="0"/>
          </a:p>
        </p:txBody>
      </p:sp>
      <p:sp>
        <p:nvSpPr>
          <p:cNvPr id="3" name="Rectangle 2"/>
          <p:cNvSpPr/>
          <p:nvPr/>
        </p:nvSpPr>
        <p:spPr>
          <a:xfrm>
            <a:off x="1755229" y="2217682"/>
            <a:ext cx="9858702" cy="2308324"/>
          </a:xfrm>
          <a:prstGeom prst="rect">
            <a:avLst/>
          </a:prstGeom>
        </p:spPr>
        <p:txBody>
          <a:bodyPr wrap="square">
            <a:spAutoFit/>
          </a:bodyPr>
          <a:lstStyle/>
          <a:p>
            <a:r>
              <a:rPr lang="en-US" dirty="0"/>
              <a:t>Step 1: Post Efficiency</a:t>
            </a:r>
          </a:p>
          <a:p>
            <a:pPr marL="285750" indent="-285750">
              <a:buFont typeface="Arial" panose="020B0604020202020204" pitchFamily="34" charset="0"/>
              <a:buChar char="•"/>
            </a:pPr>
            <a:r>
              <a:rPr lang="en-US" dirty="0" smtClean="0"/>
              <a:t>Increase </a:t>
            </a:r>
            <a:r>
              <a:rPr lang="en-US" dirty="0"/>
              <a:t>the number of your posts (Try to post 3 days per day)</a:t>
            </a:r>
          </a:p>
          <a:p>
            <a:pPr marL="285750" indent="-285750">
              <a:buFont typeface="Arial" panose="020B0604020202020204" pitchFamily="34" charset="0"/>
              <a:buChar char="•"/>
            </a:pPr>
            <a:r>
              <a:rPr lang="en-US" dirty="0" smtClean="0"/>
              <a:t>Posting </a:t>
            </a:r>
            <a:r>
              <a:rPr lang="en-US" dirty="0"/>
              <a:t>videos and reels</a:t>
            </a:r>
          </a:p>
          <a:p>
            <a:pPr marL="285750" indent="-285750">
              <a:buFont typeface="Arial" panose="020B0604020202020204" pitchFamily="34" charset="0"/>
              <a:buChar char="•"/>
            </a:pPr>
            <a:r>
              <a:rPr lang="en-US" dirty="0" smtClean="0"/>
              <a:t>Upgrade </a:t>
            </a:r>
            <a:r>
              <a:rPr lang="en-US" dirty="0"/>
              <a:t>the quality of posts</a:t>
            </a:r>
          </a:p>
          <a:p>
            <a:pPr marL="285750" indent="-285750">
              <a:buFont typeface="Arial" panose="020B0604020202020204" pitchFamily="34" charset="0"/>
              <a:buChar char="•"/>
            </a:pPr>
            <a:r>
              <a:rPr lang="en-US" dirty="0" smtClean="0"/>
              <a:t>Be </a:t>
            </a:r>
            <a:r>
              <a:rPr lang="en-US" dirty="0"/>
              <a:t>more active in stories</a:t>
            </a:r>
          </a:p>
          <a:p>
            <a:pPr marL="285750" indent="-285750">
              <a:buFont typeface="Arial" panose="020B0604020202020204" pitchFamily="34" charset="0"/>
              <a:buChar char="•"/>
            </a:pPr>
            <a:r>
              <a:rPr lang="en-US" dirty="0" smtClean="0"/>
              <a:t>Keep </a:t>
            </a:r>
            <a:r>
              <a:rPr lang="en-US" dirty="0"/>
              <a:t>the schedule up to date with new changes.</a:t>
            </a:r>
          </a:p>
          <a:p>
            <a:pPr marL="285750" indent="-285750">
              <a:buFont typeface="Arial" panose="020B0604020202020204" pitchFamily="34" charset="0"/>
              <a:buChar char="•"/>
            </a:pPr>
            <a:r>
              <a:rPr lang="en-US" dirty="0" smtClean="0"/>
              <a:t>Do </a:t>
            </a:r>
            <a:r>
              <a:rPr lang="en-US" dirty="0"/>
              <a:t>Planning for at least 2 weeks of posting.</a:t>
            </a:r>
          </a:p>
          <a:p>
            <a:r>
              <a:rPr lang="en-US" dirty="0"/>
              <a:t> </a:t>
            </a:r>
          </a:p>
        </p:txBody>
      </p:sp>
    </p:spTree>
    <p:extLst>
      <p:ext uri="{BB962C8B-B14F-4D97-AF65-F5344CB8AC3E}">
        <p14:creationId xmlns:p14="http://schemas.microsoft.com/office/powerpoint/2010/main" val="3850169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Growing Your Instagram account from 5000 to 10000 (5000</a:t>
            </a:r>
            <a:r>
              <a:rPr lang="en-US" dirty="0" smtClean="0"/>
              <a:t>+) – 2/5</a:t>
            </a:r>
            <a:endParaRPr lang="en-US" dirty="0"/>
          </a:p>
        </p:txBody>
      </p:sp>
      <p:sp>
        <p:nvSpPr>
          <p:cNvPr id="3" name="Rectangle 2"/>
          <p:cNvSpPr/>
          <p:nvPr/>
        </p:nvSpPr>
        <p:spPr>
          <a:xfrm>
            <a:off x="1755229" y="2217682"/>
            <a:ext cx="9858702" cy="4801314"/>
          </a:xfrm>
          <a:prstGeom prst="rect">
            <a:avLst/>
          </a:prstGeom>
        </p:spPr>
        <p:txBody>
          <a:bodyPr wrap="square">
            <a:spAutoFit/>
          </a:bodyPr>
          <a:lstStyle/>
          <a:p>
            <a:r>
              <a:rPr lang="en-US" dirty="0" smtClean="0"/>
              <a:t>Step </a:t>
            </a:r>
            <a:r>
              <a:rPr lang="en-US" dirty="0"/>
              <a:t>2: Different Types of Promotion:</a:t>
            </a:r>
          </a:p>
          <a:p>
            <a:r>
              <a:rPr lang="en-US" dirty="0"/>
              <a:t> </a:t>
            </a:r>
          </a:p>
          <a:p>
            <a:pPr marL="285750" indent="-285750">
              <a:buFont typeface="Arial" panose="020B0604020202020204" pitchFamily="34" charset="0"/>
              <a:buChar char="•"/>
            </a:pPr>
            <a:r>
              <a:rPr lang="en-US" dirty="0" smtClean="0"/>
              <a:t>Paid </a:t>
            </a:r>
            <a:r>
              <a:rPr lang="en-US" dirty="0"/>
              <a:t>Ads on Instagram</a:t>
            </a:r>
          </a:p>
          <a:p>
            <a:pPr marL="285750" indent="-285750">
              <a:buFont typeface="Arial" panose="020B0604020202020204" pitchFamily="34" charset="0"/>
              <a:buChar char="•"/>
            </a:pPr>
            <a:r>
              <a:rPr lang="en-US" dirty="0" smtClean="0"/>
              <a:t>Partnership </a:t>
            </a:r>
            <a:r>
              <a:rPr lang="en-US" dirty="0"/>
              <a:t>with other accounts and influencers.</a:t>
            </a:r>
          </a:p>
          <a:p>
            <a:endParaRPr lang="en-US" dirty="0" smtClean="0"/>
          </a:p>
          <a:p>
            <a:r>
              <a:rPr lang="en-US" dirty="0" smtClean="0"/>
              <a:t>(*</a:t>
            </a:r>
            <a:r>
              <a:rPr lang="en-US" dirty="0"/>
              <a:t>Idea: You can partner up with other small influencers. So let's say you were at five, six thousand followers and you know someone whose followers are also at five, six thousand people.</a:t>
            </a:r>
          </a:p>
          <a:p>
            <a:r>
              <a:rPr lang="en-US" dirty="0"/>
              <a:t> </a:t>
            </a:r>
          </a:p>
          <a:p>
            <a:r>
              <a:rPr lang="en-US" dirty="0"/>
              <a:t>So basically you guys do cross-promotion so you can promote his account, he can promote your account. And usually, those accounts are pretty much in the same field.</a:t>
            </a:r>
          </a:p>
          <a:p>
            <a:r>
              <a:rPr lang="en-US" dirty="0"/>
              <a:t>For example, you're selling shoes, he's selling hats. Well, you can promote your product, and that person can promote your product. So basically, you promote his hats.</a:t>
            </a:r>
          </a:p>
          <a:p>
            <a:r>
              <a:rPr lang="en-US" dirty="0"/>
              <a:t> </a:t>
            </a:r>
          </a:p>
          <a:p>
            <a:r>
              <a:rPr lang="en-US" dirty="0"/>
              <a:t>You say, oh, well, good hats, check out his account and he will promote your account.</a:t>
            </a:r>
          </a:p>
          <a:p>
            <a:r>
              <a:rPr lang="en-US" dirty="0"/>
              <a:t> </a:t>
            </a:r>
          </a:p>
          <a:p>
            <a:r>
              <a:rPr lang="en-US" dirty="0"/>
              <a:t>This promotion works pretty well, especially for new businesses.)</a:t>
            </a:r>
          </a:p>
          <a:p>
            <a:r>
              <a:rPr lang="en-US" dirty="0"/>
              <a:t> </a:t>
            </a:r>
          </a:p>
        </p:txBody>
      </p:sp>
    </p:spTree>
    <p:extLst>
      <p:ext uri="{BB962C8B-B14F-4D97-AF65-F5344CB8AC3E}">
        <p14:creationId xmlns:p14="http://schemas.microsoft.com/office/powerpoint/2010/main" val="1667058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Growing Your Instagram account from 5000 to 10000 (5000</a:t>
            </a:r>
            <a:r>
              <a:rPr lang="en-US" dirty="0" smtClean="0"/>
              <a:t>+) – 3/5</a:t>
            </a:r>
            <a:endParaRPr lang="en-US" dirty="0"/>
          </a:p>
        </p:txBody>
      </p:sp>
      <p:sp>
        <p:nvSpPr>
          <p:cNvPr id="3" name="Rectangle 2"/>
          <p:cNvSpPr/>
          <p:nvPr/>
        </p:nvSpPr>
        <p:spPr>
          <a:xfrm>
            <a:off x="1755229" y="2217682"/>
            <a:ext cx="9858702" cy="4524315"/>
          </a:xfrm>
          <a:prstGeom prst="rect">
            <a:avLst/>
          </a:prstGeom>
        </p:spPr>
        <p:txBody>
          <a:bodyPr wrap="square">
            <a:spAutoFit/>
          </a:bodyPr>
          <a:lstStyle/>
          <a:p>
            <a:pPr marL="285750" indent="-285750">
              <a:buFont typeface="Arial" panose="020B0604020202020204" pitchFamily="34" charset="0"/>
              <a:buChar char="•"/>
            </a:pPr>
            <a:r>
              <a:rPr lang="en-US" dirty="0" smtClean="0"/>
              <a:t>Contest Creation</a:t>
            </a:r>
            <a:endParaRPr lang="en-US" dirty="0"/>
          </a:p>
          <a:p>
            <a:r>
              <a:rPr lang="en-US" dirty="0"/>
              <a:t>(*Idea: So basically what you can do, is really offering, for example, well, let's say you have a business, you want to offer cards.</a:t>
            </a:r>
          </a:p>
          <a:p>
            <a:r>
              <a:rPr lang="en-US" dirty="0"/>
              <a:t> </a:t>
            </a:r>
          </a:p>
          <a:p>
            <a:r>
              <a:rPr lang="en-US" dirty="0"/>
              <a:t>So basically not discounts, but really gift cards, let's say you have a product on your business that doesn't cost you that much to produce and you don't really mind offering it as a price for your contest. So it's going to cost you a little bit.</a:t>
            </a:r>
          </a:p>
          <a:p>
            <a:r>
              <a:rPr lang="en-US" dirty="0"/>
              <a:t> </a:t>
            </a:r>
          </a:p>
          <a:p>
            <a:r>
              <a:rPr lang="en-US" dirty="0"/>
              <a:t>Once again, the return on investment is amazing because what's going to happen is once people start sharing your product or your account, what will happen is that people will start to get in and everybody will start sharing your account.</a:t>
            </a:r>
          </a:p>
          <a:p>
            <a:r>
              <a:rPr lang="en-US" dirty="0"/>
              <a:t> </a:t>
            </a:r>
          </a:p>
          <a:p>
            <a:r>
              <a:rPr lang="en-US" dirty="0"/>
              <a:t>The only thing you need is really that little push when people start reposting your product or posting their story, your post. And the moment that this starts, you'll see there is a lot of people who will join your lessoning other platform promotions.</a:t>
            </a:r>
          </a:p>
          <a:p>
            <a:endParaRPr lang="en-US" dirty="0"/>
          </a:p>
        </p:txBody>
      </p:sp>
    </p:spTree>
    <p:extLst>
      <p:ext uri="{BB962C8B-B14F-4D97-AF65-F5344CB8AC3E}">
        <p14:creationId xmlns:p14="http://schemas.microsoft.com/office/powerpoint/2010/main" val="3572092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Meet the Instructor – Qasim Nadeem</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828801" y="2292946"/>
            <a:ext cx="9339942" cy="3584875"/>
          </a:xfrm>
        </p:spPr>
        <p:txBody>
          <a:bodyPr>
            <a:normAutofit fontScale="92500" lnSpcReduction="20000"/>
          </a:bodyPr>
          <a:lstStyle/>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Microsoft Certified Professional </a:t>
            </a:r>
            <a:r>
              <a:rPr lang="en-US" dirty="0" smtClean="0">
                <a:latin typeface="Segoe UI Light" panose="020B0502040204020203" pitchFamily="34" charset="0"/>
                <a:cs typeface="Segoe UI Light" panose="020B0502040204020203" pitchFamily="34" charset="0"/>
              </a:rPr>
              <a:t>in </a:t>
            </a:r>
            <a:r>
              <a:rPr lang="en-US" dirty="0">
                <a:latin typeface="Segoe UI Light" panose="020B0502040204020203" pitchFamily="34" charset="0"/>
                <a:cs typeface="Segoe UI Light" panose="020B0502040204020203" pitchFamily="34" charset="0"/>
              </a:rPr>
              <a:t>Web and Cloud Technologies</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Started Professional Life in </a:t>
            </a:r>
            <a:r>
              <a:rPr lang="en-US" b="1" dirty="0">
                <a:latin typeface="Segoe UI Light" panose="020B0502040204020203" pitchFamily="34" charset="0"/>
                <a:cs typeface="Segoe UI Light" panose="020B0502040204020203" pitchFamily="34" charset="0"/>
              </a:rPr>
              <a:t>1989-90</a:t>
            </a:r>
            <a:r>
              <a:rPr lang="en-US" dirty="0">
                <a:latin typeface="Segoe UI Light" panose="020B0502040204020203" pitchFamily="34" charset="0"/>
                <a:cs typeface="Segoe UI Light" panose="020B0502040204020203" pitchFamily="34" charset="0"/>
              </a:rPr>
              <a:t> and spent 7 years in Low Level Software Engineering</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 Decade in Networks i.e. MCSE CCNA CCNP</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Last Decade in Web &amp; Software Engineering  i.e. HTML5, PHP, Java, Android, </a:t>
            </a:r>
            <a:r>
              <a:rPr lang="en-US" dirty="0" err="1">
                <a:latin typeface="Segoe UI Light" panose="020B0502040204020203" pitchFamily="34" charset="0"/>
                <a:cs typeface="Segoe UI Light" panose="020B0502040204020203" pitchFamily="34" charset="0"/>
              </a:rPr>
              <a:t>ASP.Net</a:t>
            </a:r>
            <a:r>
              <a:rPr lang="en-US" dirty="0">
                <a:latin typeface="Segoe UI Light" panose="020B0502040204020203" pitchFamily="34" charset="0"/>
                <a:cs typeface="Segoe UI Light" panose="020B0502040204020203" pitchFamily="34" charset="0"/>
              </a:rPr>
              <a:t>, C#, SQL Server, SharePoint, MongoDB </a:t>
            </a:r>
            <a:r>
              <a:rPr lang="en-US" dirty="0" err="1">
                <a:latin typeface="Segoe UI Light" panose="020B0502040204020203" pitchFamily="34" charset="0"/>
                <a:cs typeface="Segoe UI Light" panose="020B0502040204020203" pitchFamily="34" charset="0"/>
              </a:rPr>
              <a:t>ExpressJS</a:t>
            </a:r>
            <a:r>
              <a:rPr lang="en-US" dirty="0">
                <a:latin typeface="Segoe UI Light" panose="020B0502040204020203" pitchFamily="34" charset="0"/>
                <a:cs typeface="Segoe UI Light" panose="020B0502040204020203" pitchFamily="34" charset="0"/>
              </a:rPr>
              <a:t> Angular Node.js known as Mean Stack </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Running a Software House that delivers various products i.e. Ecommerce Portals, Job Portals, LMS, Corporate Websites etc.</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Consultant to Ecommerce &amp; Web Industry</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Working in capacity of Principal Technologist &amp; eCommerce Expert</a:t>
            </a:r>
          </a:p>
          <a:p>
            <a:pPr marL="0" indent="0">
              <a:buNone/>
            </a:pPr>
            <a:endParaRPr lang="en-US" dirty="0"/>
          </a:p>
          <a:p>
            <a:endParaRPr lang="en-US" dirty="0"/>
          </a:p>
        </p:txBody>
      </p:sp>
      <p:pic>
        <p:nvPicPr>
          <p:cNvPr id="5" name="Picture 4">
            <a:extLst>
              <a:ext uri="{FF2B5EF4-FFF2-40B4-BE49-F238E27FC236}">
                <a16:creationId xmlns:a16="http://schemas.microsoft.com/office/drawing/2014/main" id="{66F57FBF-A651-4DD7-B7F7-9708C4306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959" y="4779792"/>
            <a:ext cx="990745" cy="990745"/>
          </a:xfrm>
          <a:prstGeom prst="rect">
            <a:avLst/>
          </a:prstGeom>
        </p:spPr>
      </p:pic>
      <p:pic>
        <p:nvPicPr>
          <p:cNvPr id="7" name="Picture 6">
            <a:extLst>
              <a:ext uri="{FF2B5EF4-FFF2-40B4-BE49-F238E27FC236}">
                <a16:creationId xmlns:a16="http://schemas.microsoft.com/office/drawing/2014/main" id="{7E21B169-0CF2-4D88-9A05-89B1E97887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913" y="3590012"/>
            <a:ext cx="990745" cy="990745"/>
          </a:xfrm>
          <a:prstGeom prst="rect">
            <a:avLst/>
          </a:prstGeom>
        </p:spPr>
      </p:pic>
      <p:sp>
        <p:nvSpPr>
          <p:cNvPr id="8" name="object 3"/>
          <p:cNvSpPr/>
          <p:nvPr/>
        </p:nvSpPr>
        <p:spPr>
          <a:xfrm>
            <a:off x="6897189" y="5736270"/>
            <a:ext cx="2246811" cy="978422"/>
          </a:xfrm>
          <a:prstGeom prst="rect">
            <a:avLst/>
          </a:prstGeom>
          <a:blipFill>
            <a:blip r:embed="rId7"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4000" y="5736270"/>
            <a:ext cx="2607507" cy="717065"/>
          </a:xfrm>
          <a:prstGeom prst="rect">
            <a:avLst/>
          </a:prstGeom>
        </p:spPr>
      </p:pic>
      <p:pic>
        <p:nvPicPr>
          <p:cNvPr id="10" name="Picture 9"/>
          <p:cNvPicPr>
            <a:picLocks noChangeAspect="1"/>
          </p:cNvPicPr>
          <p:nvPr/>
        </p:nvPicPr>
        <p:blipFill>
          <a:blip r:embed="rId9"/>
          <a:stretch>
            <a:fillRect/>
          </a:stretch>
        </p:blipFill>
        <p:spPr>
          <a:xfrm>
            <a:off x="9144000" y="6436780"/>
            <a:ext cx="2607507" cy="277912"/>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4769" y="2249536"/>
            <a:ext cx="1011889" cy="1146807"/>
          </a:xfrm>
          <a:prstGeom prst="rect">
            <a:avLst/>
          </a:prstGeom>
        </p:spPr>
      </p:pic>
    </p:spTree>
    <p:extLst>
      <p:ext uri="{BB962C8B-B14F-4D97-AF65-F5344CB8AC3E}">
        <p14:creationId xmlns:p14="http://schemas.microsoft.com/office/powerpoint/2010/main" val="4205207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Growing Your Instagram account from 5000 to 10000 (5000</a:t>
            </a:r>
            <a:r>
              <a:rPr lang="en-US" dirty="0" smtClean="0"/>
              <a:t>+) – 4/5</a:t>
            </a:r>
            <a:endParaRPr lang="en-US" dirty="0"/>
          </a:p>
        </p:txBody>
      </p:sp>
      <p:sp>
        <p:nvSpPr>
          <p:cNvPr id="3" name="Rectangle 2"/>
          <p:cNvSpPr/>
          <p:nvPr/>
        </p:nvSpPr>
        <p:spPr>
          <a:xfrm>
            <a:off x="1755229" y="2217682"/>
            <a:ext cx="9858702" cy="3416320"/>
          </a:xfrm>
          <a:prstGeom prst="rect">
            <a:avLst/>
          </a:prstGeom>
        </p:spPr>
        <p:txBody>
          <a:bodyPr wrap="square">
            <a:spAutoFit/>
          </a:bodyPr>
          <a:lstStyle/>
          <a:p>
            <a:pPr marL="285750" indent="-285750">
              <a:buFont typeface="Arial" panose="020B0604020202020204" pitchFamily="34" charset="0"/>
              <a:buChar char="•"/>
            </a:pPr>
            <a:r>
              <a:rPr lang="en-US" dirty="0" smtClean="0"/>
              <a:t>Other </a:t>
            </a:r>
            <a:r>
              <a:rPr lang="en-US" dirty="0"/>
              <a:t>Platform Promotion:</a:t>
            </a:r>
          </a:p>
          <a:p>
            <a:r>
              <a:rPr lang="en-US" dirty="0"/>
              <a:t>So usually if you guys are starting out the business account on Instagram, maybe it's because you guys are active on other platforms such as Facebook or you have your own website.</a:t>
            </a:r>
          </a:p>
          <a:p>
            <a:r>
              <a:rPr lang="en-US" dirty="0"/>
              <a:t> </a:t>
            </a:r>
          </a:p>
          <a:p>
            <a:r>
              <a:rPr lang="en-US" dirty="0"/>
              <a:t>So in this case, what you can do is pretty simple. You can send basically it's going to come in, you can put your Instagram account in your website or your Facebook account, for example, or any other social media you can.</a:t>
            </a:r>
          </a:p>
          <a:p>
            <a:r>
              <a:rPr lang="en-US" dirty="0"/>
              <a:t> </a:t>
            </a:r>
          </a:p>
          <a:p>
            <a:r>
              <a:rPr lang="en-US" dirty="0"/>
              <a:t>If you have an email list, you can email your best consumers to check out your Instagram account. Usually, this helps a lot and you can gain a really good amount of people on your Instagram in a pretty short amount of time.</a:t>
            </a:r>
          </a:p>
          <a:p>
            <a:r>
              <a:rPr lang="en-US" dirty="0"/>
              <a:t> </a:t>
            </a:r>
          </a:p>
        </p:txBody>
      </p:sp>
    </p:spTree>
    <p:extLst>
      <p:ext uri="{BB962C8B-B14F-4D97-AF65-F5344CB8AC3E}">
        <p14:creationId xmlns:p14="http://schemas.microsoft.com/office/powerpoint/2010/main" val="2882688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Growing Your Instagram account from 5000 to 10000 (5000</a:t>
            </a:r>
            <a:r>
              <a:rPr lang="en-US" dirty="0" smtClean="0"/>
              <a:t>+) – 5/5</a:t>
            </a:r>
            <a:endParaRPr lang="en-US" dirty="0"/>
          </a:p>
        </p:txBody>
      </p:sp>
      <p:sp>
        <p:nvSpPr>
          <p:cNvPr id="3" name="Rectangle 2"/>
          <p:cNvSpPr/>
          <p:nvPr/>
        </p:nvSpPr>
        <p:spPr>
          <a:xfrm>
            <a:off x="1755229" y="2217682"/>
            <a:ext cx="9858702" cy="3139321"/>
          </a:xfrm>
          <a:prstGeom prst="rect">
            <a:avLst/>
          </a:prstGeom>
        </p:spPr>
        <p:txBody>
          <a:bodyPr wrap="square">
            <a:spAutoFit/>
          </a:bodyPr>
          <a:lstStyle/>
          <a:p>
            <a:r>
              <a:rPr lang="en-US" dirty="0" smtClean="0"/>
              <a:t>Step </a:t>
            </a:r>
            <a:r>
              <a:rPr lang="en-US" dirty="0"/>
              <a:t>3: Creating Engagement:</a:t>
            </a:r>
          </a:p>
          <a:p>
            <a:pPr marL="285750" indent="-285750">
              <a:buFont typeface="Arial" panose="020B0604020202020204" pitchFamily="34" charset="0"/>
              <a:buChar char="•"/>
            </a:pPr>
            <a:r>
              <a:rPr lang="en-US" dirty="0" smtClean="0"/>
              <a:t>Unfollow </a:t>
            </a:r>
            <a:r>
              <a:rPr lang="en-US" dirty="0"/>
              <a:t>90%-95% of followed accounts.</a:t>
            </a:r>
          </a:p>
          <a:p>
            <a:pPr marL="285750" indent="-285750">
              <a:buFont typeface="Arial" panose="020B0604020202020204" pitchFamily="34" charset="0"/>
              <a:buChar char="•"/>
            </a:pPr>
            <a:r>
              <a:rPr lang="en-US" dirty="0" smtClean="0"/>
              <a:t>Double </a:t>
            </a:r>
            <a:r>
              <a:rPr lang="en-US" dirty="0"/>
              <a:t>the number of likes daily.</a:t>
            </a:r>
          </a:p>
          <a:p>
            <a:pPr marL="285750" indent="-285750">
              <a:buFont typeface="Arial" panose="020B0604020202020204" pitchFamily="34" charset="0"/>
              <a:buChar char="•"/>
            </a:pPr>
            <a:r>
              <a:rPr lang="en-US" dirty="0" smtClean="0"/>
              <a:t>The </a:t>
            </a:r>
            <a:r>
              <a:rPr lang="en-US" dirty="0"/>
              <a:t>conversion rate will decrease but will still remain important since the account has many followers.</a:t>
            </a:r>
          </a:p>
          <a:p>
            <a:endParaRPr lang="en-US" dirty="0" smtClean="0"/>
          </a:p>
          <a:p>
            <a:r>
              <a:rPr lang="en-US" dirty="0" smtClean="0"/>
              <a:t>Increase </a:t>
            </a:r>
            <a:r>
              <a:rPr lang="en-US" dirty="0"/>
              <a:t>activity in comments.</a:t>
            </a:r>
          </a:p>
          <a:p>
            <a:r>
              <a:rPr lang="en-US" dirty="0"/>
              <a:t> </a:t>
            </a:r>
          </a:p>
          <a:p>
            <a:r>
              <a:rPr lang="en-US" dirty="0"/>
              <a:t>It will take almost 3 to 4 months in order to go organically reach real people from zero to 5000. Thought if you work on this strategy on a daily basis. However, you can easily achieve 5000 within 5 to 6 months. But you have to work hard as it will require time.</a:t>
            </a:r>
          </a:p>
        </p:txBody>
      </p:sp>
    </p:spTree>
    <p:extLst>
      <p:ext uri="{BB962C8B-B14F-4D97-AF65-F5344CB8AC3E}">
        <p14:creationId xmlns:p14="http://schemas.microsoft.com/office/powerpoint/2010/main" val="3080431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Customer Journey</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marL="0" indent="0">
              <a:buNone/>
            </a:pPr>
            <a:r>
              <a:rPr lang="en-US" sz="1800" dirty="0"/>
              <a:t>The customer journey </a:t>
            </a:r>
            <a:r>
              <a:rPr lang="en-US" sz="1800" dirty="0" smtClean="0"/>
              <a:t>(buyer's </a:t>
            </a:r>
            <a:r>
              <a:rPr lang="en-US" sz="1800" dirty="0"/>
              <a:t>journey) refers to the experiences that people have before deciding to purchase a product or service. It can be roughly divided into three stages:</a:t>
            </a:r>
          </a:p>
          <a:p>
            <a:r>
              <a:rPr lang="en-US" sz="1800" b="1" dirty="0"/>
              <a:t>Awareness: </a:t>
            </a:r>
            <a:r>
              <a:rPr lang="en-US" sz="1800" dirty="0"/>
              <a:t>When the customer first learns about a business or product.</a:t>
            </a:r>
          </a:p>
          <a:p>
            <a:r>
              <a:rPr lang="en-US" sz="1800" b="1" dirty="0"/>
              <a:t>Consideration:</a:t>
            </a:r>
            <a:r>
              <a:rPr lang="en-US" sz="1800" dirty="0"/>
              <a:t> When the customer becomes interested in a business or product.</a:t>
            </a:r>
          </a:p>
          <a:p>
            <a:r>
              <a:rPr lang="en-US" sz="1800" b="1" dirty="0"/>
              <a:t>Conversion:</a:t>
            </a:r>
            <a:r>
              <a:rPr lang="en-US" sz="1800" dirty="0"/>
              <a:t> When the customer decides to buy a product or service.</a:t>
            </a:r>
          </a:p>
          <a:p>
            <a:pPr marL="0" indent="0">
              <a:buNone/>
            </a:pPr>
            <a:r>
              <a:rPr lang="en-US" sz="1800" dirty="0"/>
              <a:t>Your marketing efforts are meant to help move your target audience along this journey. Marketers often refer to this process as a funnel. </a:t>
            </a:r>
            <a:endParaRPr lang="en-US" sz="1800" dirty="0" smtClean="0"/>
          </a:p>
          <a:p>
            <a:pPr marL="0" indent="0">
              <a:buNone/>
            </a:pPr>
            <a:r>
              <a:rPr lang="en-US" sz="1800" dirty="0" smtClean="0"/>
              <a:t>The </a:t>
            </a:r>
            <a:r>
              <a:rPr lang="en-US" sz="1800" dirty="0"/>
              <a:t>term "funnel" is used because the number of prospective customers gets smaller as they move from awareness to conversion</a:t>
            </a:r>
            <a:r>
              <a:rPr lang="en-US" sz="1800" dirty="0" smtClean="0"/>
              <a:t>.</a:t>
            </a:r>
          </a:p>
          <a:p>
            <a:pPr marL="0" indent="0">
              <a:buNone/>
            </a:pPr>
            <a:r>
              <a:rPr lang="en-US" sz="1800" dirty="0" smtClean="0">
                <a:hlinkClick r:id="rId5" action="ppaction://hlinkfile"/>
              </a:rPr>
              <a:t>Document</a:t>
            </a:r>
            <a:r>
              <a:rPr lang="en-US" sz="1800" dirty="0" smtClean="0"/>
              <a:t> &amp; </a:t>
            </a:r>
            <a:r>
              <a:rPr lang="en-US" sz="1800" dirty="0" smtClean="0">
                <a:hlinkClick r:id="rId6" action="ppaction://hlinkfile"/>
              </a:rPr>
              <a:t>Template</a:t>
            </a:r>
            <a:endParaRPr lang="en-US" sz="1800" dirty="0"/>
          </a:p>
        </p:txBody>
      </p:sp>
    </p:spTree>
    <p:extLst>
      <p:ext uri="{BB962C8B-B14F-4D97-AF65-F5344CB8AC3E}">
        <p14:creationId xmlns:p14="http://schemas.microsoft.com/office/powerpoint/2010/main" val="42270711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Setup Marketing Goal</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marL="0" indent="0">
              <a:buNone/>
            </a:pPr>
            <a:r>
              <a:rPr lang="en-US" sz="1800" b="1" dirty="0"/>
              <a:t>Why is it important to set goals?</a:t>
            </a:r>
            <a:endParaRPr lang="en-US" sz="1800" dirty="0"/>
          </a:p>
          <a:p>
            <a:pPr marL="0" indent="0">
              <a:buNone/>
            </a:pPr>
            <a:r>
              <a:rPr lang="en-US" sz="1800" dirty="0"/>
              <a:t>Goals can help you stay focused on what you hope to accomplish with your marketing efforts. For instance, Adriano wants to get the word out about Little Lemon's new service, but has limited resources Specific goals will keep his team aligned and focused.</a:t>
            </a:r>
          </a:p>
          <a:p>
            <a:pPr marL="0" indent="0">
              <a:buNone/>
            </a:pPr>
            <a:r>
              <a:rPr lang="en-US" sz="1800" b="1" dirty="0"/>
              <a:t>What is a SMART goal?</a:t>
            </a:r>
            <a:endParaRPr lang="en-US" sz="1800" dirty="0"/>
          </a:p>
          <a:p>
            <a:pPr marL="0" indent="0">
              <a:buNone/>
            </a:pPr>
            <a:r>
              <a:rPr lang="en-US" sz="1800" dirty="0"/>
              <a:t>As you think about your own marketing goals, it helps to make them SMART. Let's take a closer look at each element of the SMART acronym</a:t>
            </a:r>
            <a:r>
              <a:rPr lang="en-US" sz="1800" dirty="0" smtClean="0"/>
              <a:t>.</a:t>
            </a:r>
          </a:p>
          <a:p>
            <a:pPr marL="0" indent="0">
              <a:buNone/>
            </a:pPr>
            <a:r>
              <a:rPr lang="en-US" sz="1800" dirty="0" smtClean="0"/>
              <a:t>S= Specific, M=Measureable, A=</a:t>
            </a:r>
            <a:r>
              <a:rPr lang="en-US" sz="1800" dirty="0" err="1" smtClean="0"/>
              <a:t>Achieveable</a:t>
            </a:r>
            <a:r>
              <a:rPr lang="en-US" sz="1800" dirty="0" smtClean="0"/>
              <a:t>, R=Relevant, T=</a:t>
            </a:r>
            <a:r>
              <a:rPr lang="en-US" sz="1800" dirty="0" err="1" smtClean="0"/>
              <a:t>Timebound</a:t>
            </a:r>
            <a:endParaRPr lang="en-US" sz="1800" dirty="0" smtClean="0"/>
          </a:p>
          <a:p>
            <a:pPr marL="0" indent="0">
              <a:buNone/>
            </a:pPr>
            <a:r>
              <a:rPr lang="en-US" sz="1800" dirty="0" smtClean="0">
                <a:solidFill>
                  <a:srgbClr val="FFFFFF"/>
                </a:solidFill>
                <a:hlinkClick r:id="rId5" action="ppaction://hlinkfile"/>
              </a:rPr>
              <a:t>Document</a:t>
            </a:r>
            <a:r>
              <a:rPr lang="en-US" sz="1800" dirty="0" smtClean="0">
                <a:solidFill>
                  <a:srgbClr val="FFFFFF"/>
                </a:solidFill>
              </a:rPr>
              <a:t> &amp; </a:t>
            </a:r>
            <a:r>
              <a:rPr lang="en-US" sz="1800" dirty="0" smtClean="0">
                <a:solidFill>
                  <a:srgbClr val="FFFFFF"/>
                </a:solidFill>
                <a:hlinkClick r:id="rId6" action="ppaction://hlinkfile"/>
              </a:rPr>
              <a:t>Template</a:t>
            </a:r>
            <a:endParaRPr lang="en-US" sz="1800" dirty="0">
              <a:solidFill>
                <a:srgbClr val="FFFFFF"/>
              </a:solidFill>
            </a:endParaRPr>
          </a:p>
        </p:txBody>
      </p:sp>
    </p:spTree>
    <p:extLst>
      <p:ext uri="{BB962C8B-B14F-4D97-AF65-F5344CB8AC3E}">
        <p14:creationId xmlns:p14="http://schemas.microsoft.com/office/powerpoint/2010/main" val="4186361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Instagram Advertisement</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10031875" cy="4312122"/>
          </a:xfrm>
        </p:spPr>
        <p:txBody>
          <a:bodyPr>
            <a:normAutofit/>
          </a:bodyPr>
          <a:lstStyle/>
          <a:p>
            <a:pPr marL="0" indent="0" fontAlgn="base">
              <a:buNone/>
            </a:pPr>
            <a:r>
              <a:rPr lang="en-US" sz="1800" b="1" dirty="0" smtClean="0"/>
              <a:t>Advertisement strategy </a:t>
            </a:r>
            <a:r>
              <a:rPr lang="en-US" sz="1800" dirty="0" smtClean="0"/>
              <a:t>is </a:t>
            </a:r>
            <a:r>
              <a:rPr lang="en-US" sz="1800" dirty="0"/>
              <a:t>about </a:t>
            </a:r>
            <a:r>
              <a:rPr lang="en-US" sz="1800" dirty="0" smtClean="0"/>
              <a:t>running ads on </a:t>
            </a:r>
            <a:r>
              <a:rPr lang="en-US" sz="1800" dirty="0" smtClean="0"/>
              <a:t>Instagram, </a:t>
            </a:r>
            <a:r>
              <a:rPr lang="en-US" sz="1800" dirty="0" smtClean="0"/>
              <a:t>this will give the instant reach to your prospects.</a:t>
            </a:r>
          </a:p>
          <a:p>
            <a:pPr fontAlgn="base"/>
            <a:r>
              <a:rPr lang="en-US" sz="1800" dirty="0" smtClean="0"/>
              <a:t>Outbound is costly but gives you access to your target market</a:t>
            </a:r>
            <a:r>
              <a:rPr lang="en-US" sz="1800" dirty="0" smtClean="0"/>
              <a:t>.</a:t>
            </a:r>
          </a:p>
          <a:p>
            <a:pPr marL="0" indent="0" fontAlgn="base">
              <a:buNone/>
            </a:pPr>
            <a:r>
              <a:rPr lang="en-US" sz="1800" dirty="0" smtClean="0"/>
              <a:t>Types of Campaigns:</a:t>
            </a:r>
          </a:p>
          <a:p>
            <a:pPr fontAlgn="base"/>
            <a:r>
              <a:rPr lang="en-US" sz="1800" dirty="0" smtClean="0"/>
              <a:t>Awareness</a:t>
            </a:r>
          </a:p>
          <a:p>
            <a:pPr fontAlgn="base"/>
            <a:r>
              <a:rPr lang="en-US" sz="1800" dirty="0" smtClean="0"/>
              <a:t>Consideration</a:t>
            </a:r>
          </a:p>
          <a:p>
            <a:pPr fontAlgn="base"/>
            <a:r>
              <a:rPr lang="en-US" sz="1800" dirty="0" smtClean="0"/>
              <a:t>Conversion</a:t>
            </a:r>
            <a:endParaRPr lang="en-US" sz="1800" dirty="0"/>
          </a:p>
          <a:p>
            <a:pPr marL="0" indent="0" fontAlgn="base">
              <a:buNone/>
            </a:pPr>
            <a:endParaRPr lang="en-US" dirty="0"/>
          </a:p>
        </p:txBody>
      </p:sp>
    </p:spTree>
    <p:extLst>
      <p:ext uri="{BB962C8B-B14F-4D97-AF65-F5344CB8AC3E}">
        <p14:creationId xmlns:p14="http://schemas.microsoft.com/office/powerpoint/2010/main" val="39144545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Jazak’Allah</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209502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Course Content</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3035266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The Facebook Marketing Contents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buNone/>
            </a:pPr>
            <a:r>
              <a:rPr lang="en-US" sz="1800" dirty="0" smtClean="0"/>
              <a:t>Instagram </a:t>
            </a:r>
            <a:r>
              <a:rPr lang="en-US" sz="1800" dirty="0"/>
              <a:t>&amp; </a:t>
            </a:r>
            <a:r>
              <a:rPr lang="en-US" sz="1800" dirty="0" smtClean="0"/>
              <a:t>Its Benefits</a:t>
            </a:r>
          </a:p>
          <a:p>
            <a:pPr marL="0" indent="0">
              <a:buNone/>
            </a:pPr>
            <a:r>
              <a:rPr lang="en-US" sz="1800" dirty="0" smtClean="0"/>
              <a:t>How to </a:t>
            </a:r>
            <a:r>
              <a:rPr lang="en-US" sz="1800" dirty="0" smtClean="0"/>
              <a:t>Setup </a:t>
            </a:r>
            <a:r>
              <a:rPr lang="en-US" sz="1800" dirty="0" smtClean="0"/>
              <a:t>a </a:t>
            </a:r>
            <a:r>
              <a:rPr lang="en-US" sz="1800" dirty="0" smtClean="0"/>
              <a:t>Instagram Account</a:t>
            </a:r>
            <a:endParaRPr lang="en-US" sz="1800" dirty="0" smtClean="0"/>
          </a:p>
          <a:p>
            <a:pPr marL="0" indent="0">
              <a:buNone/>
            </a:pPr>
            <a:r>
              <a:rPr lang="en-US" sz="1800" dirty="0" smtClean="0"/>
              <a:t>Types of </a:t>
            </a:r>
            <a:r>
              <a:rPr lang="en-US" sz="1800" dirty="0" smtClean="0"/>
              <a:t>Instagram </a:t>
            </a:r>
            <a:r>
              <a:rPr lang="en-US" sz="1800" dirty="0" smtClean="0"/>
              <a:t>posts</a:t>
            </a:r>
          </a:p>
          <a:p>
            <a:pPr marL="0" indent="0">
              <a:buNone/>
            </a:pPr>
            <a:r>
              <a:rPr lang="en-US" sz="1800" dirty="0"/>
              <a:t>How to get </a:t>
            </a:r>
            <a:r>
              <a:rPr lang="en-US" sz="1800" dirty="0" smtClean="0"/>
              <a:t>Instagram Likes </a:t>
            </a:r>
            <a:r>
              <a:rPr lang="en-US" sz="1800" dirty="0"/>
              <a:t>&amp; </a:t>
            </a:r>
            <a:r>
              <a:rPr lang="en-US" sz="1800" dirty="0" smtClean="0"/>
              <a:t>Traffic</a:t>
            </a:r>
          </a:p>
          <a:p>
            <a:pPr marL="0" indent="0">
              <a:buNone/>
            </a:pPr>
            <a:r>
              <a:rPr lang="en-US" sz="1800" dirty="0" smtClean="0"/>
              <a:t>#Tag strategy and increase follower-ship</a:t>
            </a:r>
            <a:endParaRPr lang="en-US" sz="1800" dirty="0" smtClean="0"/>
          </a:p>
          <a:p>
            <a:pPr marL="0" indent="0">
              <a:buNone/>
            </a:pPr>
            <a:r>
              <a:rPr lang="en-US" sz="1800" dirty="0" smtClean="0"/>
              <a:t>Staying top9</a:t>
            </a:r>
          </a:p>
          <a:p>
            <a:pPr marL="0" indent="0">
              <a:buNone/>
            </a:pPr>
            <a:r>
              <a:rPr lang="en-US" sz="1800" dirty="0" smtClean="0"/>
              <a:t>Tips of trending content</a:t>
            </a:r>
            <a:endParaRPr lang="en-US" sz="1800" dirty="0" smtClean="0"/>
          </a:p>
          <a:p>
            <a:pPr marL="0" indent="0">
              <a:buNone/>
            </a:pPr>
            <a:r>
              <a:rPr lang="en-US" sz="1800" dirty="0" smtClean="0"/>
              <a:t>How to grow page</a:t>
            </a:r>
            <a:endParaRPr lang="en-US" sz="1800" dirty="0" smtClean="0"/>
          </a:p>
          <a:p>
            <a:pPr marL="0" indent="0">
              <a:buNone/>
            </a:pPr>
            <a:r>
              <a:rPr lang="en-US" sz="1800" dirty="0" smtClean="0"/>
              <a:t>Instagram Advertisement</a:t>
            </a:r>
            <a:endParaRPr lang="en-US" sz="1800" dirty="0" smtClean="0"/>
          </a:p>
        </p:txBody>
      </p:sp>
    </p:spTree>
    <p:extLst>
      <p:ext uri="{BB962C8B-B14F-4D97-AF65-F5344CB8AC3E}">
        <p14:creationId xmlns:p14="http://schemas.microsoft.com/office/powerpoint/2010/main" val="3056038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Let’s Start with </a:t>
            </a:r>
            <a:r>
              <a:rPr lang="en-US" dirty="0" smtClean="0"/>
              <a:t>Instagram </a:t>
            </a:r>
            <a:r>
              <a:rPr lang="en-US" dirty="0" smtClean="0"/>
              <a:t>Marketing</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387425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Instagram </a:t>
            </a:r>
            <a:r>
              <a:rPr lang="en-US" dirty="0" smtClean="0"/>
              <a:t>&amp; Its Benefits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233749"/>
            <a:ext cx="9710368" cy="4454433"/>
          </a:xfrm>
        </p:spPr>
        <p:txBody>
          <a:bodyPr>
            <a:normAutofit/>
          </a:bodyPr>
          <a:lstStyle/>
          <a:p>
            <a:pPr marL="0" indent="0">
              <a:buNone/>
            </a:pPr>
            <a:r>
              <a:rPr lang="en-US" b="1" dirty="0"/>
              <a:t>2 billion</a:t>
            </a:r>
            <a:r>
              <a:rPr lang="en-US" dirty="0"/>
              <a:t> active users, Instagram ranks 4th among the biggest social media networks globally as of 2022</a:t>
            </a:r>
            <a:r>
              <a:rPr lang="en-US" dirty="0" smtClean="0"/>
              <a:t>.</a:t>
            </a:r>
            <a:endParaRPr lang="en-US" sz="2800" dirty="0">
              <a:latin typeface="Segoe UI Light" panose="020B0502040204020203" pitchFamily="34" charset="0"/>
              <a:cs typeface="Segoe UI Light" panose="020B0502040204020203" pitchFamily="34" charset="0"/>
            </a:endParaRPr>
          </a:p>
          <a:p>
            <a:pPr marL="0" indent="0">
              <a:buNone/>
            </a:pPr>
            <a:endParaRPr lang="en-US" sz="100" dirty="0" smtClean="0"/>
          </a:p>
          <a:p>
            <a:r>
              <a:rPr lang="en-US" dirty="0" smtClean="0"/>
              <a:t>Instagram </a:t>
            </a:r>
            <a:r>
              <a:rPr lang="en-US" dirty="0" smtClean="0"/>
              <a:t>is free. [When something is free you are the product]</a:t>
            </a:r>
          </a:p>
          <a:p>
            <a:r>
              <a:rPr lang="en-US" dirty="0" smtClean="0"/>
              <a:t>Instagram </a:t>
            </a:r>
            <a:r>
              <a:rPr lang="en-US" dirty="0" smtClean="0"/>
              <a:t>has a vast reach.</a:t>
            </a:r>
            <a:endParaRPr lang="en-US" dirty="0"/>
          </a:p>
          <a:p>
            <a:r>
              <a:rPr lang="en-US" dirty="0" smtClean="0"/>
              <a:t>Businesses can share their </a:t>
            </a:r>
            <a:r>
              <a:rPr lang="en-US" dirty="0"/>
              <a:t>information </a:t>
            </a:r>
            <a:r>
              <a:rPr lang="en-US" dirty="0" smtClean="0"/>
              <a:t>i.e. products, events, pictures, </a:t>
            </a:r>
            <a:r>
              <a:rPr lang="en-US" dirty="0"/>
              <a:t>videos </a:t>
            </a:r>
            <a:r>
              <a:rPr lang="en-US" dirty="0" smtClean="0"/>
              <a:t>etc.</a:t>
            </a:r>
            <a:endParaRPr lang="en-US" dirty="0"/>
          </a:p>
          <a:p>
            <a:r>
              <a:rPr lang="en-US" dirty="0" smtClean="0"/>
              <a:t>Raise </a:t>
            </a:r>
            <a:r>
              <a:rPr lang="en-US" dirty="0"/>
              <a:t>brand awareness and promote positive word-of-mouth</a:t>
            </a:r>
            <a:r>
              <a:rPr lang="en-US" dirty="0" smtClean="0"/>
              <a:t>.</a:t>
            </a:r>
            <a:endParaRPr lang="en-US" dirty="0"/>
          </a:p>
          <a:p>
            <a:r>
              <a:rPr lang="en-US" dirty="0" smtClean="0"/>
              <a:t>Instagram </a:t>
            </a:r>
            <a:r>
              <a:rPr lang="en-US" dirty="0"/>
              <a:t>can steer traffic to your website</a:t>
            </a:r>
            <a:r>
              <a:rPr lang="en-US" dirty="0" smtClean="0"/>
              <a:t>.</a:t>
            </a:r>
          </a:p>
          <a:p>
            <a:r>
              <a:rPr lang="en-US" dirty="0" smtClean="0"/>
              <a:t>Instagram </a:t>
            </a:r>
            <a:r>
              <a:rPr lang="en-US" dirty="0"/>
              <a:t>is a low-</a:t>
            </a:r>
            <a:r>
              <a:rPr lang="en-US" b="1" dirty="0"/>
              <a:t>cost</a:t>
            </a:r>
            <a:r>
              <a:rPr lang="en-US" dirty="0"/>
              <a:t> marketing </a:t>
            </a:r>
            <a:r>
              <a:rPr lang="en-US" b="1" dirty="0"/>
              <a:t>strategy</a:t>
            </a:r>
            <a:r>
              <a:rPr lang="en-US" dirty="0"/>
              <a:t>.</a:t>
            </a:r>
          </a:p>
          <a:p>
            <a:r>
              <a:rPr lang="en-US" dirty="0" smtClean="0"/>
              <a:t>Targeted </a:t>
            </a:r>
            <a:r>
              <a:rPr lang="en-US" dirty="0"/>
              <a:t>advertising</a:t>
            </a:r>
            <a:r>
              <a:rPr lang="en-US" dirty="0" smtClean="0"/>
              <a:t>.</a:t>
            </a:r>
            <a:endParaRPr lang="en-US" dirty="0"/>
          </a:p>
        </p:txBody>
      </p:sp>
    </p:spTree>
    <p:extLst>
      <p:ext uri="{BB962C8B-B14F-4D97-AF65-F5344CB8AC3E}">
        <p14:creationId xmlns:p14="http://schemas.microsoft.com/office/powerpoint/2010/main" val="2262997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418011" y="407134"/>
            <a:ext cx="11581747" cy="4102211"/>
            <a:chOff x="267285" y="557856"/>
            <a:chExt cx="11581747" cy="4102211"/>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dirty="0">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grpSp>
          <p:nvGrpSpPr>
            <p:cNvPr id="52" name="Grou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4" name="Freeform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5" name="Freeform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6" name="Freeform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267285" y="851273"/>
              <a:ext cx="2526996" cy="1569660"/>
            </a:xfrm>
            <a:prstGeom prst="rect">
              <a:avLst/>
            </a:prstGeom>
            <a:noFill/>
          </p:spPr>
          <p:txBody>
            <a:bodyPr wrap="square">
              <a:spAutoFit/>
            </a:bodyPr>
            <a:lstStyle/>
            <a:p>
              <a:pPr algn="ctr">
                <a:defRPr/>
              </a:pPr>
              <a:r>
                <a:rPr lang="en-US" sz="1600" b="1" i="1" dirty="0" smtClean="0"/>
                <a:t>Identifying Audience &amp; Page Creation: </a:t>
              </a:r>
              <a:r>
                <a:rPr lang="en-US" sz="1600" dirty="0" smtClean="0"/>
                <a:t>Identify </a:t>
              </a:r>
              <a:r>
                <a:rPr lang="en-US" sz="1600" dirty="0"/>
                <a:t>your audience &amp; </a:t>
              </a:r>
              <a:r>
                <a:rPr lang="en-US" sz="1600" dirty="0" smtClean="0"/>
                <a:t>create </a:t>
              </a:r>
              <a:r>
                <a:rPr lang="en-US" sz="1600" dirty="0"/>
                <a:t>and live your </a:t>
              </a:r>
              <a:r>
                <a:rPr lang="en-US" sz="1600" dirty="0" smtClean="0"/>
                <a:t>Instagram account</a:t>
              </a:r>
              <a:endParaRPr lang="en-US" sz="1600" dirty="0"/>
            </a:p>
            <a:p>
              <a:pPr algn="ctr">
                <a:defRPr/>
              </a:pPr>
              <a:r>
                <a:rPr lang="en-US" sz="1600" dirty="0" smtClean="0"/>
                <a:t> </a:t>
              </a:r>
              <a:endParaRPr lang="en-US" sz="1600" dirty="0"/>
            </a:p>
          </p:txBody>
        </p:sp>
        <p:sp>
          <p:nvSpPr>
            <p:cNvPr id="61" name="TextBox 60">
              <a:extLst>
                <a:ext uri="{FF2B5EF4-FFF2-40B4-BE49-F238E27FC236}">
                  <a16:creationId xmlns:a16="http://schemas.microsoft.com/office/drawing/2014/main" id="{A4CE907E-6892-415E-9D0B-A4B5760EF257}"/>
                </a:ext>
              </a:extLst>
            </p:cNvPr>
            <p:cNvSpPr txBox="1"/>
            <p:nvPr/>
          </p:nvSpPr>
          <p:spPr>
            <a:xfrm>
              <a:off x="9525129" y="948107"/>
              <a:ext cx="2191876" cy="1569660"/>
            </a:xfrm>
            <a:prstGeom prst="rect">
              <a:avLst/>
            </a:prstGeom>
            <a:noFill/>
          </p:spPr>
          <p:txBody>
            <a:bodyPr wrap="square">
              <a:spAutoFit/>
            </a:bodyPr>
            <a:lstStyle/>
            <a:p>
              <a:r>
                <a:rPr lang="en-US" sz="1600" b="1" i="1" dirty="0"/>
                <a:t>Strategy: </a:t>
              </a:r>
              <a:r>
                <a:rPr lang="en-US" sz="1600" dirty="0"/>
                <a:t>Design and Implement </a:t>
              </a:r>
              <a:r>
                <a:rPr lang="en-US" sz="1600" dirty="0" smtClean="0"/>
                <a:t>Instagram </a:t>
              </a:r>
              <a:r>
                <a:rPr lang="en-US" sz="1600" dirty="0"/>
                <a:t>strategy, publish engaging posts as per strategy</a:t>
              </a:r>
            </a:p>
            <a:p>
              <a:pPr algn="ctr">
                <a:defRPr/>
              </a:pPr>
              <a:endParaRPr lang="en-US" sz="1600" dirty="0">
                <a:latin typeface="+mj-lt"/>
              </a:endParaRPr>
            </a:p>
          </p:txBody>
        </p:sp>
        <p:sp>
          <p:nvSpPr>
            <p:cNvPr id="63" name="TextBox 62">
              <a:extLst>
                <a:ext uri="{FF2B5EF4-FFF2-40B4-BE49-F238E27FC236}">
                  <a16:creationId xmlns:a16="http://schemas.microsoft.com/office/drawing/2014/main" id="{E1D3F214-737D-4841-A2FA-C706808F4EB0}"/>
                </a:ext>
              </a:extLst>
            </p:cNvPr>
            <p:cNvSpPr txBox="1"/>
            <p:nvPr/>
          </p:nvSpPr>
          <p:spPr>
            <a:xfrm>
              <a:off x="709162" y="3582849"/>
              <a:ext cx="1911665" cy="1077218"/>
            </a:xfrm>
            <a:prstGeom prst="rect">
              <a:avLst/>
            </a:prstGeom>
            <a:noFill/>
          </p:spPr>
          <p:txBody>
            <a:bodyPr wrap="square">
              <a:spAutoFit/>
            </a:bodyPr>
            <a:lstStyle/>
            <a:p>
              <a:pPr algn="ctr" eaLnBrk="1" fontAlgn="auto" hangingPunct="1">
                <a:spcBef>
                  <a:spcPts val="0"/>
                </a:spcBef>
                <a:spcAft>
                  <a:spcPts val="0"/>
                </a:spcAft>
                <a:defRPr/>
              </a:pPr>
              <a:r>
                <a:rPr lang="en-US" sz="1600" b="1" i="1" dirty="0" smtClean="0">
                  <a:latin typeface="+mj-lt"/>
                </a:rPr>
                <a:t>Analysis: </a:t>
              </a:r>
              <a:r>
                <a:rPr lang="en-US" sz="1600" dirty="0" smtClean="0">
                  <a:latin typeface="+mj-lt"/>
                </a:rPr>
                <a:t>Measure your success with </a:t>
              </a:r>
              <a:r>
                <a:rPr lang="en-US" sz="1600" dirty="0" smtClean="0">
                  <a:latin typeface="+mj-lt"/>
                </a:rPr>
                <a:t>Instagram </a:t>
              </a:r>
              <a:r>
                <a:rPr lang="en-US" sz="1600" dirty="0" smtClean="0">
                  <a:latin typeface="+mj-lt"/>
                </a:rPr>
                <a:t>detailed analytics</a:t>
              </a:r>
              <a:endParaRPr lang="en-US" sz="1600" dirty="0">
                <a:latin typeface="+mj-lt"/>
              </a:endParaRPr>
            </a:p>
          </p:txBody>
        </p:sp>
        <p:sp>
          <p:nvSpPr>
            <p:cNvPr id="65" name="TextBox 64">
              <a:extLst>
                <a:ext uri="{FF2B5EF4-FFF2-40B4-BE49-F238E27FC236}">
                  <a16:creationId xmlns:a16="http://schemas.microsoft.com/office/drawing/2014/main" id="{C9091B59-33AC-48AA-A403-546A002D599E}"/>
                </a:ext>
              </a:extLst>
            </p:cNvPr>
            <p:cNvSpPr txBox="1"/>
            <p:nvPr/>
          </p:nvSpPr>
          <p:spPr>
            <a:xfrm>
              <a:off x="9395683" y="3281093"/>
              <a:ext cx="2453349" cy="1077218"/>
            </a:xfrm>
            <a:prstGeom prst="rect">
              <a:avLst/>
            </a:prstGeom>
            <a:noFill/>
          </p:spPr>
          <p:txBody>
            <a:bodyPr wrap="square">
              <a:spAutoFit/>
            </a:bodyPr>
            <a:lstStyle/>
            <a:p>
              <a:r>
                <a:rPr lang="en-US" sz="1600" b="1" i="1" dirty="0" smtClean="0"/>
                <a:t>Marketing Campaign: </a:t>
              </a:r>
              <a:r>
                <a:rPr lang="en-US" sz="1600" dirty="0" smtClean="0"/>
                <a:t>Reach maximum potential customers by running paid campaigns</a:t>
              </a:r>
              <a:endParaRPr lang="en-US" sz="1600" dirty="0"/>
            </a:p>
          </p:txBody>
        </p:sp>
      </p:grpSp>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dirty="0" smtClean="0"/>
              <a:t>Instagram </a:t>
            </a:r>
            <a:r>
              <a:rPr lang="en-US" sz="3600" dirty="0" smtClean="0"/>
              <a:t>Process</a:t>
            </a:r>
            <a:endParaRPr lang="en-US" sz="3600" dirty="0"/>
          </a:p>
        </p:txBody>
      </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5231" y="4780607"/>
            <a:ext cx="952500" cy="952500"/>
          </a:xfrm>
          <a:prstGeom prst="rect">
            <a:avLst/>
          </a:prstGeom>
        </p:spPr>
      </p:pic>
    </p:spTree>
    <p:extLst>
      <p:ext uri="{BB962C8B-B14F-4D97-AF65-F5344CB8AC3E}">
        <p14:creationId xmlns:p14="http://schemas.microsoft.com/office/powerpoint/2010/main" val="2301077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Why it is Important to Identify your Audience?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marL="0" indent="0">
              <a:buNone/>
            </a:pPr>
            <a:r>
              <a:rPr lang="en-US" sz="1800" dirty="0"/>
              <a:t>It's important to reach the people most likely to become customers. Defining business’s target audience will help us do just that.</a:t>
            </a:r>
          </a:p>
          <a:p>
            <a:pPr marL="0" indent="0">
              <a:buNone/>
            </a:pPr>
            <a:r>
              <a:rPr lang="en-US" sz="1800" b="1" dirty="0" smtClean="0"/>
              <a:t>What </a:t>
            </a:r>
            <a:r>
              <a:rPr lang="en-US" sz="1800" b="1" dirty="0"/>
              <a:t>is a target audience?</a:t>
            </a:r>
            <a:endParaRPr lang="en-US" sz="1800" dirty="0"/>
          </a:p>
          <a:p>
            <a:pPr marL="0" indent="0">
              <a:buNone/>
            </a:pPr>
            <a:r>
              <a:rPr lang="en-US" sz="1800" dirty="0"/>
              <a:t>A </a:t>
            </a:r>
            <a:r>
              <a:rPr lang="en-US" sz="1800" b="1" dirty="0"/>
              <a:t>target audience</a:t>
            </a:r>
            <a:r>
              <a:rPr lang="en-US" sz="1800" dirty="0"/>
              <a:t> is the group of people you want to reach with your marketing message, because they may be likely to take action as a result of seeing it.</a:t>
            </a:r>
          </a:p>
          <a:p>
            <a:pPr marL="0" indent="0">
              <a:buNone/>
            </a:pPr>
            <a:r>
              <a:rPr lang="en-US" sz="1800" dirty="0"/>
              <a:t>People in your target audience will have certain characteristics in common. These characteristics fall into three broad categories</a:t>
            </a:r>
            <a:r>
              <a:rPr lang="en-US" sz="1800" dirty="0" smtClean="0"/>
              <a:t>: </a:t>
            </a:r>
          </a:p>
          <a:p>
            <a:pPr marL="0" indent="0">
              <a:buNone/>
            </a:pPr>
            <a:r>
              <a:rPr lang="en-US" sz="1800" dirty="0" smtClean="0"/>
              <a:t>Demographics (Age, gender, Income, Occupation, Education, Location), Interests, Behaviors. </a:t>
            </a:r>
          </a:p>
          <a:p>
            <a:pPr marL="0" indent="0">
              <a:buNone/>
            </a:pPr>
            <a:r>
              <a:rPr lang="en-US" sz="1800" dirty="0" smtClean="0">
                <a:hlinkClick r:id="rId5" action="ppaction://hlinkfile"/>
              </a:rPr>
              <a:t>Document</a:t>
            </a:r>
            <a:r>
              <a:rPr lang="en-US" sz="1800" dirty="0" smtClean="0"/>
              <a:t> &amp; </a:t>
            </a:r>
            <a:r>
              <a:rPr lang="en-US" sz="1800" dirty="0" smtClean="0">
                <a:hlinkClick r:id="rId6" action="ppaction://hlinkfile"/>
              </a:rPr>
              <a:t>Template</a:t>
            </a:r>
            <a:endParaRPr lang="en-US" sz="1800" dirty="0"/>
          </a:p>
        </p:txBody>
      </p:sp>
    </p:spTree>
    <p:extLst>
      <p:ext uri="{BB962C8B-B14F-4D97-AF65-F5344CB8AC3E}">
        <p14:creationId xmlns:p14="http://schemas.microsoft.com/office/powerpoint/2010/main" val="3311127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Segoe UI Light"/>
        <a:ea typeface=""/>
        <a:cs typeface=""/>
      </a:majorFont>
      <a:minorFont>
        <a:latin typeface="Segoe UI Light"/>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2.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F1D2AC-2735-457E-B639-07E13F9A629B}">
  <ds:schemaRefs>
    <ds:schemaRef ds:uri="http://purl.org/dc/elements/1.1/"/>
    <ds:schemaRef ds:uri="http://schemas.microsoft.com/office/2006/metadata/properties"/>
    <ds:schemaRef ds:uri="http://www.w3.org/XML/1998/namespace"/>
    <ds:schemaRef ds:uri="16c05727-aa75-4e4a-9b5f-8a80a1165891"/>
    <ds:schemaRef ds:uri="http://schemas.microsoft.com/office/infopath/2007/PartnerControls"/>
    <ds:schemaRef ds:uri="http://schemas.microsoft.com/office/2006/documentManagement/types"/>
    <ds:schemaRef ds:uri="71af3243-3dd4-4a8d-8c0d-dd76da1f02a5"/>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5013</Words>
  <Application>Microsoft Office PowerPoint</Application>
  <PresentationFormat>Widescreen</PresentationFormat>
  <Paragraphs>528</Paragraphs>
  <Slides>35</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Lato Black</vt:lpstr>
      <vt:lpstr>Segoe UI</vt:lpstr>
      <vt:lpstr>Segoe UI Light</vt:lpstr>
      <vt:lpstr>Wingdings</vt:lpstr>
      <vt:lpstr>Berlin</vt:lpstr>
      <vt:lpstr>Digital Marketing</vt:lpstr>
      <vt:lpstr>What is Instagram?</vt:lpstr>
      <vt:lpstr>Meet the Instructor – Qasim Nadeem</vt:lpstr>
      <vt:lpstr>Course Content</vt:lpstr>
      <vt:lpstr>The Facebook Marketing Contents</vt:lpstr>
      <vt:lpstr>Let’s Start with Instagram Marketing</vt:lpstr>
      <vt:lpstr>Instagram &amp; Its Benefits</vt:lpstr>
      <vt:lpstr>Instagram Process</vt:lpstr>
      <vt:lpstr>Why it is Important to Identify your Audience?</vt:lpstr>
      <vt:lpstr>Using Instagram to Identify Your Audience</vt:lpstr>
      <vt:lpstr>Creating Instagram Account</vt:lpstr>
      <vt:lpstr>Instagram Post Types</vt:lpstr>
      <vt:lpstr>Finding Competition and Competitors</vt:lpstr>
      <vt:lpstr>How to get Instagram Page Likes &amp; Traffic</vt:lpstr>
      <vt:lpstr>How to get Instagram Page Likes &amp; Traffic</vt:lpstr>
      <vt:lpstr>How follower becomes consumer</vt:lpstr>
      <vt:lpstr>What is #Hashtags?</vt:lpstr>
      <vt:lpstr>Goals of #Hashtags</vt:lpstr>
      <vt:lpstr>Followers with #Hashtags</vt:lpstr>
      <vt:lpstr>Key for Getting Followers</vt:lpstr>
      <vt:lpstr>Stay in Top9 against Specific Hashtag</vt:lpstr>
      <vt:lpstr>Stay in Top9 against Specific Hashtag</vt:lpstr>
      <vt:lpstr>Stay in Top9 against Specific Hashtag</vt:lpstr>
      <vt:lpstr>Tips for Trending Content</vt:lpstr>
      <vt:lpstr>Tips for Trending Content</vt:lpstr>
      <vt:lpstr>Growing Your Instagram account 1000 to 5000</vt:lpstr>
      <vt:lpstr>Growing Your Instagram account from 5000 to 10000 (5000+) – 1/5</vt:lpstr>
      <vt:lpstr>Growing Your Instagram account from 5000 to 10000 (5000+) – 2/5</vt:lpstr>
      <vt:lpstr>Growing Your Instagram account from 5000 to 10000 (5000+) – 3/5</vt:lpstr>
      <vt:lpstr>Growing Your Instagram account from 5000 to 10000 (5000+) – 4/5</vt:lpstr>
      <vt:lpstr>Growing Your Instagram account from 5000 to 10000 (5000+) – 5/5</vt:lpstr>
      <vt:lpstr>Customer Journey</vt:lpstr>
      <vt:lpstr>Setup Marketing Goal</vt:lpstr>
      <vt:lpstr>Instagram Advertisement</vt:lpstr>
      <vt:lpstr>Jazak’Allah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2021-02-16T10:10:55Z</dcterms:created>
  <dcterms:modified xsi:type="dcterms:W3CDTF">2022-12-14T08:54:44Z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