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A0A77-64BE-478F-BBA2-7B08E55C44D9}"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AEE8F-C938-4283-9100-96607C648D21}" type="slidenum">
              <a:rPr lang="en-US" smtClean="0"/>
              <a:t>‹#›</a:t>
            </a:fld>
            <a:endParaRPr lang="en-US"/>
          </a:p>
        </p:txBody>
      </p:sp>
    </p:spTree>
    <p:extLst>
      <p:ext uri="{BB962C8B-B14F-4D97-AF65-F5344CB8AC3E}">
        <p14:creationId xmlns:p14="http://schemas.microsoft.com/office/powerpoint/2010/main" val="363390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333333"/>
                </a:solidFill>
                <a:latin typeface="Verdana" panose="020B0604030504040204" pitchFamily="34" charset="0"/>
              </a:rPr>
              <a:t>This function initializes the mutex-lock </a:t>
            </a:r>
            <a:r>
              <a:rPr lang="en-US" sz="1800" b="0" i="0" u="none" strike="noStrike" baseline="0" dirty="0" err="1">
                <a:solidFill>
                  <a:srgbClr val="7A0029"/>
                </a:solidFill>
                <a:latin typeface="Courier New" panose="02070309020205020404" pitchFamily="49" charset="0"/>
              </a:rPr>
              <a:t>mutex_lock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to an unlocked state. </a:t>
            </a:r>
          </a:p>
          <a:p>
            <a:pPr algn="l"/>
            <a:r>
              <a:rPr lang="en-US" sz="1800" b="0" i="0" u="none" strike="noStrike" baseline="0" dirty="0">
                <a:solidFill>
                  <a:srgbClr val="333333"/>
                </a:solidFill>
                <a:latin typeface="Verdana" panose="020B0604030504040204" pitchFamily="34" charset="0"/>
              </a:rPr>
              <a:t>The attributes of the mutex-lock are specified by </a:t>
            </a:r>
            <a:r>
              <a:rPr lang="en-US" sz="1800" b="0" i="0" u="none" strike="noStrike" baseline="0" dirty="0" err="1">
                <a:solidFill>
                  <a:srgbClr val="7A0029"/>
                </a:solidFill>
                <a:latin typeface="Courier New" panose="02070309020205020404" pitchFamily="49" charset="0"/>
              </a:rPr>
              <a:t>lock_attr</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If this argument is set to NULL, the default mutex-lock attributes are used (normal mutex-lock).</a:t>
            </a:r>
            <a:endParaRPr lang="en-US" dirty="0"/>
          </a:p>
        </p:txBody>
      </p:sp>
      <p:sp>
        <p:nvSpPr>
          <p:cNvPr id="4" name="Slide Number Placeholder 3"/>
          <p:cNvSpPr>
            <a:spLocks noGrp="1"/>
          </p:cNvSpPr>
          <p:nvPr>
            <p:ph type="sldNum" sz="quarter" idx="5"/>
          </p:nvPr>
        </p:nvSpPr>
        <p:spPr/>
        <p:txBody>
          <a:bodyPr/>
          <a:lstStyle/>
          <a:p>
            <a:fld id="{92BAEE8F-C938-4283-9100-96607C648D21}" type="slidenum">
              <a:rPr lang="en-US" smtClean="0"/>
              <a:t>31</a:t>
            </a:fld>
            <a:endParaRPr lang="en-US"/>
          </a:p>
        </p:txBody>
      </p:sp>
    </p:spTree>
    <p:extLst>
      <p:ext uri="{BB962C8B-B14F-4D97-AF65-F5344CB8AC3E}">
        <p14:creationId xmlns:p14="http://schemas.microsoft.com/office/powerpoint/2010/main" val="2928089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333333"/>
                </a:solidFill>
                <a:latin typeface="Verdana" panose="020B0604030504040204" pitchFamily="34" charset="0"/>
              </a:rPr>
              <a:t>A natural solution to this problem is to suspend the execution of the producer until space becomes available (an interrupt driven mechanism as opposed to a polled mechanism). </a:t>
            </a:r>
          </a:p>
          <a:p>
            <a:endParaRPr lang="en-US" dirty="0"/>
          </a:p>
        </p:txBody>
      </p:sp>
      <p:sp>
        <p:nvSpPr>
          <p:cNvPr id="4" name="Slide Number Placeholder 3"/>
          <p:cNvSpPr>
            <a:spLocks noGrp="1"/>
          </p:cNvSpPr>
          <p:nvPr>
            <p:ph type="sldNum" sz="quarter" idx="5"/>
          </p:nvPr>
        </p:nvSpPr>
        <p:spPr/>
        <p:txBody>
          <a:bodyPr/>
          <a:lstStyle/>
          <a:p>
            <a:fld id="{92BAEE8F-C938-4283-9100-96607C648D21}" type="slidenum">
              <a:rPr lang="en-US" smtClean="0"/>
              <a:t>35</a:t>
            </a:fld>
            <a:endParaRPr lang="en-US"/>
          </a:p>
        </p:txBody>
      </p:sp>
    </p:spTree>
    <p:extLst>
      <p:ext uri="{BB962C8B-B14F-4D97-AF65-F5344CB8AC3E}">
        <p14:creationId xmlns:p14="http://schemas.microsoft.com/office/powerpoint/2010/main" val="160058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5/2/2024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7103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5578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5058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348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9516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573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3836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65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6762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5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5/2/2024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160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5/2/2024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6490976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772E2-3CC1-635A-A368-BA0078EFF2B9}"/>
              </a:ext>
            </a:extLst>
          </p:cNvPr>
          <p:cNvSpPr>
            <a:spLocks noGrp="1"/>
          </p:cNvSpPr>
          <p:nvPr>
            <p:ph type="ctrTitle"/>
          </p:nvPr>
        </p:nvSpPr>
        <p:spPr>
          <a:xfrm>
            <a:off x="890338" y="640080"/>
            <a:ext cx="3734014" cy="3566160"/>
          </a:xfrm>
        </p:spPr>
        <p:txBody>
          <a:bodyPr anchor="b">
            <a:normAutofit/>
          </a:bodyPr>
          <a:lstStyle/>
          <a:p>
            <a:pPr>
              <a:lnSpc>
                <a:spcPct val="90000"/>
              </a:lnSpc>
            </a:pPr>
            <a:r>
              <a:rPr lang="en-US" sz="3800" b="1" i="0" u="none" strike="noStrike" baseline="0" dirty="0">
                <a:latin typeface="Arial" panose="020B0604020202020204" pitchFamily="34" charset="0"/>
              </a:rPr>
              <a:t>Programming Shared Address Space Platforms</a:t>
            </a:r>
            <a:endParaRPr lang="en-US" sz="3800" dirty="0"/>
          </a:p>
        </p:txBody>
      </p:sp>
      <p:sp>
        <p:nvSpPr>
          <p:cNvPr id="44"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B1653B"/>
          </a:solidFill>
          <a:ln w="38100" cap="rnd">
            <a:solidFill>
              <a:srgbClr val="B165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3" descr="Computer script on a screen">
            <a:extLst>
              <a:ext uri="{FF2B5EF4-FFF2-40B4-BE49-F238E27FC236}">
                <a16:creationId xmlns:a16="http://schemas.microsoft.com/office/drawing/2014/main" id="{1076F66B-0BE0-8930-E3AB-605E5AB4829F}"/>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7256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Logical Memory Model of a Thread</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While this logical machine model gives the view of an equally accessible address space, physical realizations of this model deviate from this assumption. </a:t>
            </a:r>
          </a:p>
          <a:p>
            <a:pPr algn="l"/>
            <a:r>
              <a:rPr lang="en-US" sz="1800" b="0" i="0" u="none" strike="noStrike" baseline="0" dirty="0">
                <a:solidFill>
                  <a:srgbClr val="333333"/>
                </a:solidFill>
                <a:latin typeface="Verdana" panose="020B0604030504040204" pitchFamily="34" charset="0"/>
              </a:rPr>
              <a:t>In distributed shared address space machines such as the Origin 2000, the cost to access a physically local memory may be an  order of magnitude less than that of accessing remote memory.              </a:t>
            </a:r>
          </a:p>
          <a:p>
            <a:pPr algn="l"/>
            <a:r>
              <a:rPr lang="en-US" sz="1800" b="0" i="0" u="none" strike="noStrike" baseline="0" dirty="0">
                <a:solidFill>
                  <a:srgbClr val="333333"/>
                </a:solidFill>
                <a:latin typeface="Verdana" panose="020B0604030504040204" pitchFamily="34" charset="0"/>
              </a:rPr>
              <a:t>Even in architectures where the memory is truly equally accessible to all processors (such as shared bus architectures with global shared memory), the presence of caches with processors skews memory access time.</a:t>
            </a:r>
          </a:p>
          <a:p>
            <a:pPr algn="l"/>
            <a:r>
              <a:rPr lang="en-US" sz="1800" b="0" i="0" u="none" strike="noStrike" baseline="0" dirty="0">
                <a:solidFill>
                  <a:srgbClr val="333333"/>
                </a:solidFill>
                <a:latin typeface="Verdana" panose="020B0604030504040204" pitchFamily="34" charset="0"/>
              </a:rPr>
              <a:t>Issues of locality of memory reference become important for extracting performance from such architectures.</a:t>
            </a:r>
            <a:endParaRPr lang="en-US" dirty="0"/>
          </a:p>
        </p:txBody>
      </p:sp>
    </p:spTree>
    <p:extLst>
      <p:ext uri="{BB962C8B-B14F-4D97-AF65-F5344CB8AC3E}">
        <p14:creationId xmlns:p14="http://schemas.microsoft.com/office/powerpoint/2010/main" val="107354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Why Threads?</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Threaded programming models offer significant advantages over message-passing              programming models along with some disadvantages as well.</a:t>
            </a:r>
          </a:p>
          <a:p>
            <a:pPr algn="l"/>
            <a:r>
              <a:rPr lang="en-US" sz="1800" b="1" i="0" u="none" strike="noStrike" baseline="0" dirty="0">
                <a:solidFill>
                  <a:srgbClr val="333333"/>
                </a:solidFill>
                <a:latin typeface="Verdana" panose="020B0604030504040204" pitchFamily="34" charset="0"/>
              </a:rPr>
              <a:t>Software Portability </a:t>
            </a:r>
            <a:r>
              <a:rPr lang="en-US" sz="1800" b="0" i="0" u="none" strike="noStrike" baseline="0" dirty="0">
                <a:solidFill>
                  <a:srgbClr val="333333"/>
                </a:solidFill>
                <a:latin typeface="Verdana" panose="020B0604030504040204" pitchFamily="34" charset="0"/>
              </a:rPr>
              <a:t>Threaded applications can be developed on serial machines and run on parallel machines without any changes. </a:t>
            </a:r>
          </a:p>
          <a:p>
            <a:pPr algn="l"/>
            <a:r>
              <a:rPr lang="en-US" sz="1800" b="0" i="0" u="none" strike="noStrike" baseline="0" dirty="0">
                <a:solidFill>
                  <a:srgbClr val="333333"/>
                </a:solidFill>
                <a:latin typeface="Verdana" panose="020B0604030504040204" pitchFamily="34" charset="0"/>
              </a:rPr>
              <a:t>This ability to migrate programs between diverse architectural platforms is a very significant advantage of threaded APIs. </a:t>
            </a:r>
          </a:p>
          <a:p>
            <a:pPr algn="l"/>
            <a:r>
              <a:rPr lang="en-US" sz="1800" b="0" i="0" u="none" strike="noStrike" baseline="0" dirty="0">
                <a:solidFill>
                  <a:srgbClr val="333333"/>
                </a:solidFill>
                <a:latin typeface="Verdana" panose="020B0604030504040204" pitchFamily="34" charset="0"/>
              </a:rPr>
              <a:t>It has implications not just for software utilization but also for application development since supercomputer time is often scarce and expensive.</a:t>
            </a:r>
          </a:p>
        </p:txBody>
      </p:sp>
    </p:spTree>
    <p:extLst>
      <p:ext uri="{BB962C8B-B14F-4D97-AF65-F5344CB8AC3E}">
        <p14:creationId xmlns:p14="http://schemas.microsoft.com/office/powerpoint/2010/main" val="53579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Why Threads?</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1" i="0" u="none" strike="noStrike" baseline="0" dirty="0">
                <a:solidFill>
                  <a:srgbClr val="333333"/>
                </a:solidFill>
                <a:latin typeface="Verdana" panose="020B0604030504040204" pitchFamily="34" charset="0"/>
              </a:rPr>
              <a:t>Latency Hiding </a:t>
            </a:r>
          </a:p>
          <a:p>
            <a:pPr algn="l"/>
            <a:r>
              <a:rPr lang="en-US" sz="1800" b="0" i="0" u="none" strike="noStrike" baseline="0" dirty="0">
                <a:solidFill>
                  <a:srgbClr val="333333"/>
                </a:solidFill>
                <a:latin typeface="Verdana" panose="020B0604030504040204" pitchFamily="34" charset="0"/>
              </a:rPr>
              <a:t>One of the major overheads in programs (both serial and parallel) is the access latency for memory access, I/O, and communication. </a:t>
            </a:r>
          </a:p>
          <a:p>
            <a:pPr algn="l"/>
            <a:r>
              <a:rPr lang="en-US" sz="1800" b="0" i="0" u="none" strike="noStrike" baseline="0" dirty="0">
                <a:solidFill>
                  <a:srgbClr val="333333"/>
                </a:solidFill>
                <a:latin typeface="Verdana" panose="020B0604030504040204" pitchFamily="34" charset="0"/>
              </a:rPr>
              <a:t>By allowing multiple threads to execute on the same processor, threaded APIs enable this latency to be hidden. </a:t>
            </a:r>
          </a:p>
          <a:p>
            <a:pPr algn="l"/>
            <a:r>
              <a:rPr lang="en-US" sz="1800" b="0" i="0" u="none" strike="noStrike" baseline="0" dirty="0">
                <a:solidFill>
                  <a:srgbClr val="333333"/>
                </a:solidFill>
                <a:latin typeface="Verdana" panose="020B0604030504040204" pitchFamily="34" charset="0"/>
              </a:rPr>
              <a:t>In effect, while one thread is waiting for a communication operation, other threads can utilize the CPU, thus masking associated overhead.</a:t>
            </a:r>
          </a:p>
        </p:txBody>
      </p:sp>
    </p:spTree>
    <p:extLst>
      <p:ext uri="{BB962C8B-B14F-4D97-AF65-F5344CB8AC3E}">
        <p14:creationId xmlns:p14="http://schemas.microsoft.com/office/powerpoint/2010/main" val="326666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Why Threads?</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1" i="0" u="none" strike="noStrike" baseline="0" dirty="0">
                <a:solidFill>
                  <a:srgbClr val="333333"/>
                </a:solidFill>
                <a:latin typeface="Verdana" panose="020B0604030504040204" pitchFamily="34" charset="0"/>
              </a:rPr>
              <a:t>Scheduling and Load Balancing </a:t>
            </a:r>
            <a:r>
              <a:rPr lang="en-US" sz="1800" b="0" i="0" u="none" strike="noStrike" baseline="0" dirty="0">
                <a:solidFill>
                  <a:srgbClr val="333333"/>
                </a:solidFill>
                <a:latin typeface="Verdana" panose="020B0604030504040204" pitchFamily="34" charset="0"/>
              </a:rPr>
              <a:t>While writing shared address space parallel programs, a programmer must express concurrency in a way that minimizes overheads of remote interaction and idling. </a:t>
            </a:r>
          </a:p>
          <a:p>
            <a:pPr algn="l"/>
            <a:r>
              <a:rPr lang="en-US" sz="1800" b="0" i="0" u="none" strike="noStrike" baseline="0" dirty="0">
                <a:solidFill>
                  <a:srgbClr val="333333"/>
                </a:solidFill>
                <a:latin typeface="Verdana" panose="020B0604030504040204" pitchFamily="34" charset="0"/>
              </a:rPr>
              <a:t>While in many structured applications the task of allocating equal work to processors is easily accomplished, in unstructured and dynamic applications (such as game playing and discrete optimization) this task is more difficult. </a:t>
            </a:r>
          </a:p>
          <a:p>
            <a:pPr algn="l"/>
            <a:r>
              <a:rPr lang="en-US" sz="1800" b="0" i="0" u="none" strike="noStrike" baseline="0" dirty="0">
                <a:solidFill>
                  <a:srgbClr val="333333"/>
                </a:solidFill>
                <a:latin typeface="Verdana" panose="020B0604030504040204" pitchFamily="34" charset="0"/>
              </a:rPr>
              <a:t>Threaded APIs allow the programmer to specify a large number of concurrent tasks and support system-level dynamic mapping of tasks to processors with a view to minimizing idling overheads. </a:t>
            </a:r>
          </a:p>
          <a:p>
            <a:pPr algn="l"/>
            <a:r>
              <a:rPr lang="en-US" sz="1800" b="0" i="0" u="none" strike="noStrike" baseline="0" dirty="0">
                <a:solidFill>
                  <a:srgbClr val="333333"/>
                </a:solidFill>
                <a:latin typeface="Verdana" panose="020B0604030504040204" pitchFamily="34" charset="0"/>
              </a:rPr>
              <a:t>By providing this support at the system level, threaded APIs rid the programmer of the burden of explicit scheduling and load balancing.  </a:t>
            </a:r>
          </a:p>
        </p:txBody>
      </p:sp>
    </p:spTree>
    <p:extLst>
      <p:ext uri="{BB962C8B-B14F-4D97-AF65-F5344CB8AC3E}">
        <p14:creationId xmlns:p14="http://schemas.microsoft.com/office/powerpoint/2010/main" val="194992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Why Threads?</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1" i="0" u="none" strike="noStrike" baseline="0" dirty="0">
                <a:solidFill>
                  <a:srgbClr val="333333"/>
                </a:solidFill>
                <a:latin typeface="Verdana" panose="020B0604030504040204" pitchFamily="34" charset="0"/>
              </a:rPr>
              <a:t>Ease of Programming, Widespread Use </a:t>
            </a:r>
            <a:r>
              <a:rPr lang="en-US" sz="1800" b="0" i="0" u="none" strike="noStrike" baseline="0" dirty="0">
                <a:solidFill>
                  <a:srgbClr val="333333"/>
                </a:solidFill>
                <a:latin typeface="Verdana" panose="020B0604030504040204" pitchFamily="34" charset="0"/>
              </a:rPr>
              <a:t>Due to the aforementioned advantages, threaded programs are significantly easier to write than corresponding programs using message passing APIs. </a:t>
            </a:r>
          </a:p>
          <a:p>
            <a:pPr algn="l"/>
            <a:r>
              <a:rPr lang="en-US" sz="1800" b="0" i="0" u="none" strike="noStrike" baseline="0" dirty="0">
                <a:solidFill>
                  <a:srgbClr val="333333"/>
                </a:solidFill>
                <a:latin typeface="Verdana" panose="020B0604030504040204" pitchFamily="34" charset="0"/>
              </a:rPr>
              <a:t>Achieving identical levels of performance for the two programs may require additional effort, however. </a:t>
            </a:r>
          </a:p>
          <a:p>
            <a:pPr algn="l"/>
            <a:r>
              <a:rPr lang="en-US" sz="1800" b="0" i="0" u="none" strike="noStrike" baseline="0" dirty="0">
                <a:solidFill>
                  <a:srgbClr val="333333"/>
                </a:solidFill>
                <a:latin typeface="Verdana" panose="020B0604030504040204" pitchFamily="34" charset="0"/>
              </a:rPr>
              <a:t>With widespread acceptance of the POSIX thread API, development tools for POSIX threads are more widely available and stable. </a:t>
            </a:r>
          </a:p>
          <a:p>
            <a:pPr algn="l"/>
            <a:r>
              <a:rPr lang="en-US" sz="1800" b="0" i="0" u="none" strike="noStrike" baseline="0" dirty="0">
                <a:solidFill>
                  <a:srgbClr val="333333"/>
                </a:solidFill>
                <a:latin typeface="Verdana" panose="020B0604030504040204" pitchFamily="34" charset="0"/>
              </a:rPr>
              <a:t>These issues are important from the</a:t>
            </a:r>
          </a:p>
          <a:p>
            <a:pPr algn="l"/>
            <a:r>
              <a:rPr lang="en-US" sz="1800" b="0" i="0" u="none" strike="noStrike" baseline="0" dirty="0">
                <a:solidFill>
                  <a:srgbClr val="333333"/>
                </a:solidFill>
                <a:latin typeface="Verdana" panose="020B0604030504040204" pitchFamily="34" charset="0"/>
              </a:rPr>
              <a:t>program development and software engineering aspects.</a:t>
            </a:r>
          </a:p>
        </p:txBody>
      </p:sp>
    </p:spTree>
    <p:extLst>
      <p:ext uri="{BB962C8B-B14F-4D97-AF65-F5344CB8AC3E}">
        <p14:creationId xmlns:p14="http://schemas.microsoft.com/office/powerpoint/2010/main" val="198342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The POSIX Thread API</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 number of vendors provide vendor-specific thread APIs. </a:t>
            </a:r>
          </a:p>
          <a:p>
            <a:pPr algn="l"/>
            <a:r>
              <a:rPr lang="en-US" sz="1800" b="0" i="0" u="none" strike="noStrike" baseline="0" dirty="0">
                <a:solidFill>
                  <a:srgbClr val="333333"/>
                </a:solidFill>
                <a:latin typeface="Verdana" panose="020B0604030504040204" pitchFamily="34" charset="0"/>
              </a:rPr>
              <a:t>The IEEE specifies a standard 1003.1c-1995, POSIX API. </a:t>
            </a:r>
          </a:p>
          <a:p>
            <a:pPr algn="l"/>
            <a:r>
              <a:rPr lang="en-US" sz="1800" b="0" i="0" u="none" strike="noStrike" baseline="0" dirty="0">
                <a:solidFill>
                  <a:srgbClr val="333333"/>
                </a:solidFill>
                <a:latin typeface="Verdana" panose="020B0604030504040204" pitchFamily="34" charset="0"/>
              </a:rPr>
              <a:t>Also referred to as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POSIX has emerged as the standard threads API, supported by most vendors. </a:t>
            </a:r>
          </a:p>
          <a:p>
            <a:pPr algn="l"/>
            <a:r>
              <a:rPr lang="en-US" sz="1800" b="0" i="0" u="none" strike="noStrike" baseline="0" dirty="0">
                <a:solidFill>
                  <a:srgbClr val="333333"/>
                </a:solidFill>
                <a:latin typeface="Verdana" panose="020B0604030504040204" pitchFamily="34" charset="0"/>
              </a:rPr>
              <a:t>We will use 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API for introducing multithreading concepts. </a:t>
            </a:r>
          </a:p>
          <a:p>
            <a:pPr algn="l"/>
            <a:r>
              <a:rPr lang="en-US" sz="1800" b="0" i="0" u="none" strike="noStrike" baseline="0" dirty="0">
                <a:solidFill>
                  <a:srgbClr val="333333"/>
                </a:solidFill>
                <a:latin typeface="Verdana" panose="020B0604030504040204" pitchFamily="34" charset="0"/>
              </a:rPr>
              <a:t>The concepts themselves are largely independent of the API and can be used for programming with other thread APIs (NT threads, Solaris threads, Java threads, etc.) as well.</a:t>
            </a:r>
          </a:p>
        </p:txBody>
      </p:sp>
    </p:spTree>
    <p:extLst>
      <p:ext uri="{BB962C8B-B14F-4D97-AF65-F5344CB8AC3E}">
        <p14:creationId xmlns:p14="http://schemas.microsoft.com/office/powerpoint/2010/main" val="175063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sz="3600" dirty="0"/>
              <a:t>Thread Basics: Creation and Termination</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marL="0" indent="0" algn="l">
              <a:buNone/>
            </a:pPr>
            <a:r>
              <a:rPr lang="en-US" sz="1800" b="0" i="0" u="none" strike="noStrike" baseline="0" dirty="0">
                <a:solidFill>
                  <a:srgbClr val="7A0029"/>
                </a:solidFill>
                <a:latin typeface="Courier New" panose="02070309020205020404" pitchFamily="49" charset="0"/>
              </a:rPr>
              <a:t>1 #include &lt;</a:t>
            </a:r>
            <a:r>
              <a:rPr lang="en-US" sz="1800" b="0" i="0" u="none" strike="noStrike" baseline="0" dirty="0" err="1">
                <a:solidFill>
                  <a:srgbClr val="7A0029"/>
                </a:solidFill>
                <a:latin typeface="Courier New" panose="02070309020205020404" pitchFamily="49" charset="0"/>
              </a:rPr>
              <a:t>pthread.h</a:t>
            </a:r>
            <a:r>
              <a:rPr lang="en-US" sz="1800" b="0" i="0" u="none" strike="noStrike" baseline="0" dirty="0">
                <a:solidFill>
                  <a:srgbClr val="7A0029"/>
                </a:solidFill>
                <a:latin typeface="Courier New" panose="02070309020205020404" pitchFamily="49" charset="0"/>
              </a:rPr>
              <a:t>&gt;</a:t>
            </a:r>
          </a:p>
          <a:p>
            <a:pPr marL="0" indent="0" algn="l">
              <a:buNone/>
            </a:pPr>
            <a:r>
              <a:rPr lang="en-US" sz="1800" b="0" i="0" u="none" strike="noStrike" baseline="0" dirty="0">
                <a:solidFill>
                  <a:srgbClr val="7A0029"/>
                </a:solidFill>
                <a:latin typeface="Courier New" panose="02070309020205020404" pitchFamily="49" charset="0"/>
              </a:rPr>
              <a:t>2 int</a:t>
            </a:r>
          </a:p>
          <a:p>
            <a:pPr marL="0" indent="0" algn="l">
              <a:buNone/>
            </a:pPr>
            <a:r>
              <a:rPr lang="en-US" sz="1800" b="0" i="0" u="none" strike="noStrike" baseline="0" dirty="0">
                <a:solidFill>
                  <a:srgbClr val="7A0029"/>
                </a:solidFill>
                <a:latin typeface="Courier New" panose="02070309020205020404" pitchFamily="49" charset="0"/>
              </a:rPr>
              <a:t>3 </a:t>
            </a:r>
            <a:r>
              <a:rPr lang="en-US" sz="1800" b="0" i="0" u="none" strike="noStrike" baseline="0" dirty="0" err="1">
                <a:solidFill>
                  <a:srgbClr val="7A0029"/>
                </a:solidFill>
                <a:latin typeface="Courier New" panose="02070309020205020404" pitchFamily="49" charset="0"/>
              </a:rPr>
              <a:t>pthread_create</a:t>
            </a:r>
            <a:r>
              <a:rPr lang="en-US" sz="1800" b="0" i="0" u="none" strike="noStrike" baseline="0" dirty="0">
                <a:solidFill>
                  <a:srgbClr val="7A0029"/>
                </a:solidFill>
                <a:latin typeface="Courier New" panose="02070309020205020404" pitchFamily="49" charset="0"/>
              </a:rPr>
              <a:t> ( </a:t>
            </a:r>
            <a:r>
              <a:rPr lang="en-US" sz="1800" b="0" i="0" u="none" strike="noStrike" baseline="0" dirty="0" err="1">
                <a:solidFill>
                  <a:srgbClr val="7A0029"/>
                </a:solidFill>
                <a:latin typeface="Courier New" panose="02070309020205020404" pitchFamily="49" charset="0"/>
              </a:rPr>
              <a:t>pthread_t</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thread_handle</a:t>
            </a:r>
            <a:r>
              <a:rPr lang="en-US" sz="1800" b="0" i="0" u="none" strike="noStrike" baseline="0" dirty="0">
                <a:solidFill>
                  <a:srgbClr val="7A0029"/>
                </a:solidFill>
                <a:latin typeface="Courier New" panose="02070309020205020404" pitchFamily="49" charset="0"/>
              </a:rPr>
              <a:t>, const </a:t>
            </a:r>
            <a:r>
              <a:rPr lang="en-US" sz="1800" b="0" i="0" u="none" strike="noStrike" baseline="0" dirty="0" err="1">
                <a:solidFill>
                  <a:srgbClr val="7A0029"/>
                </a:solidFill>
                <a:latin typeface="Courier New" panose="02070309020205020404" pitchFamily="49" charset="0"/>
              </a:rPr>
              <a:t>pthread_attr_t</a:t>
            </a:r>
            <a:r>
              <a:rPr lang="en-US" sz="1800" b="0" i="0" u="none" strike="noStrike" baseline="0" dirty="0">
                <a:solidFill>
                  <a:srgbClr val="7A0029"/>
                </a:solidFill>
                <a:latin typeface="Courier New" panose="02070309020205020404" pitchFamily="49" charset="0"/>
              </a:rPr>
              <a:t> *attribute, void * (*</a:t>
            </a:r>
            <a:r>
              <a:rPr lang="en-US" sz="1800" b="0" i="0" u="none" strike="noStrike" baseline="0" dirty="0" err="1">
                <a:solidFill>
                  <a:srgbClr val="7A0029"/>
                </a:solidFill>
                <a:latin typeface="Courier New" panose="02070309020205020404" pitchFamily="49" charset="0"/>
              </a:rPr>
              <a:t>thread_function</a:t>
            </a:r>
            <a:r>
              <a:rPr lang="en-US" sz="1800" b="0" i="0" u="none" strike="noStrike" baseline="0" dirty="0">
                <a:solidFill>
                  <a:srgbClr val="7A0029"/>
                </a:solidFill>
                <a:latin typeface="Courier New" panose="02070309020205020404" pitchFamily="49" charset="0"/>
              </a:rPr>
              <a:t>)(void *), void *</a:t>
            </a:r>
            <a:r>
              <a:rPr lang="en-US" sz="1800" b="0" i="0" u="none" strike="noStrike" baseline="0" dirty="0" err="1">
                <a:solidFill>
                  <a:srgbClr val="7A0029"/>
                </a:solidFill>
                <a:latin typeface="Courier New" panose="02070309020205020404" pitchFamily="49" charset="0"/>
              </a:rPr>
              <a:t>arg</a:t>
            </a:r>
            <a:r>
              <a:rPr lang="en-US" sz="1800" b="0" i="0" u="none" strike="noStrike" baseline="0" dirty="0">
                <a:solidFill>
                  <a:srgbClr val="7A0029"/>
                </a:solidFill>
                <a:latin typeface="Courier New" panose="02070309020205020404" pitchFamily="49" charset="0"/>
              </a:rPr>
              <a:t>);</a:t>
            </a:r>
          </a:p>
          <a:p>
            <a:pPr marL="0" indent="0" algn="l">
              <a:buNone/>
            </a:pPr>
            <a:endParaRPr lang="en-US" sz="1800" dirty="0">
              <a:solidFill>
                <a:srgbClr val="7A0029"/>
              </a:solidFill>
              <a:latin typeface="Courier New" panose="02070309020205020404" pitchFamily="49" charset="0"/>
            </a:endParaRP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pthread_create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 creates a single thread that corresponds to the invocation of the function </a:t>
            </a:r>
            <a:r>
              <a:rPr lang="en-US" sz="1800" b="0" i="0" u="none" strike="noStrike" baseline="0" dirty="0" err="1">
                <a:solidFill>
                  <a:srgbClr val="7A0029"/>
                </a:solidFill>
                <a:latin typeface="Courier New" panose="02070309020205020404" pitchFamily="49" charset="0"/>
              </a:rPr>
              <a:t>thread_function</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any other functions called by </a:t>
            </a:r>
            <a:r>
              <a:rPr lang="en-US" sz="1800" b="0" i="0" u="none" strike="noStrike" baseline="0" dirty="0" err="1">
                <a:solidFill>
                  <a:srgbClr val="7A0029"/>
                </a:solidFill>
                <a:latin typeface="Courier New" panose="02070309020205020404" pitchFamily="49" charset="0"/>
              </a:rPr>
              <a:t>thread_function</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On successful creation of a thread, a unique identifier is associated with the thread and assigned to the location pointed to by </a:t>
            </a:r>
            <a:r>
              <a:rPr lang="en-US" sz="1800" b="0" i="0" u="none" strike="noStrike" baseline="0" dirty="0" err="1">
                <a:solidFill>
                  <a:srgbClr val="7A0029"/>
                </a:solidFill>
                <a:latin typeface="Courier New" panose="02070309020205020404" pitchFamily="49" charset="0"/>
              </a:rPr>
              <a:t>thread_handle</a:t>
            </a:r>
            <a:r>
              <a:rPr lang="en-US" sz="1800" b="0" i="0" u="none" strike="noStrike" baseline="0" dirty="0">
                <a:solidFill>
                  <a:srgbClr val="333333"/>
                </a:solidFill>
                <a:latin typeface="Verdana" panose="020B0604030504040204" pitchFamily="34" charset="0"/>
              </a:rPr>
              <a:t>.</a:t>
            </a:r>
          </a:p>
        </p:txBody>
      </p:sp>
    </p:spTree>
    <p:extLst>
      <p:ext uri="{BB962C8B-B14F-4D97-AF65-F5344CB8AC3E}">
        <p14:creationId xmlns:p14="http://schemas.microsoft.com/office/powerpoint/2010/main" val="63177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sz="3600" dirty="0"/>
              <a:t>Thread Basics: Creation and Termination</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thread has the attributes described by the </a:t>
            </a:r>
            <a:r>
              <a:rPr lang="en-US" sz="1800" b="0" i="0" u="none" strike="noStrike" baseline="0" dirty="0">
                <a:solidFill>
                  <a:srgbClr val="7A0029"/>
                </a:solidFill>
                <a:latin typeface="Courier New" panose="02070309020205020404" pitchFamily="49" charset="0"/>
              </a:rPr>
              <a:t>attribute </a:t>
            </a:r>
            <a:r>
              <a:rPr lang="en-US" sz="1800" b="0" i="0" u="none" strike="noStrike" baseline="0" dirty="0">
                <a:solidFill>
                  <a:srgbClr val="333333"/>
                </a:solidFill>
                <a:latin typeface="Verdana" panose="020B0604030504040204" pitchFamily="34" charset="0"/>
              </a:rPr>
              <a:t>argument. </a:t>
            </a:r>
          </a:p>
          <a:p>
            <a:pPr algn="l"/>
            <a:r>
              <a:rPr lang="en-US" sz="1800" b="0" i="0" u="none" strike="noStrike" baseline="0" dirty="0">
                <a:solidFill>
                  <a:srgbClr val="333333"/>
                </a:solidFill>
                <a:latin typeface="Verdana" panose="020B0604030504040204" pitchFamily="34" charset="0"/>
              </a:rPr>
              <a:t>When this argument is NULL, a thread with default attributes is created. </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7A0029"/>
                </a:solidFill>
                <a:latin typeface="Courier New" panose="02070309020205020404" pitchFamily="49" charset="0"/>
              </a:rPr>
              <a:t>arg</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field specifies a pointer to the argument to function </a:t>
            </a:r>
            <a:r>
              <a:rPr lang="en-US" sz="1800" b="0" i="0" u="none" strike="noStrike" baseline="0" dirty="0" err="1">
                <a:solidFill>
                  <a:srgbClr val="7A0029"/>
                </a:solidFill>
                <a:latin typeface="Courier New" panose="02070309020205020404" pitchFamily="49" charset="0"/>
              </a:rPr>
              <a:t>thread_function</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argument is typically used to pass the workspace and other thread-specific data to a thread. </a:t>
            </a:r>
          </a:p>
          <a:p>
            <a:pPr algn="l"/>
            <a:r>
              <a:rPr lang="en-US" sz="1800" b="0" i="0" u="none" strike="noStrike" baseline="0" dirty="0">
                <a:solidFill>
                  <a:srgbClr val="333333"/>
                </a:solidFill>
                <a:latin typeface="Verdana" panose="020B0604030504040204" pitchFamily="34" charset="0"/>
              </a:rPr>
              <a:t>The</a:t>
            </a:r>
            <a:r>
              <a:rPr lang="en-US" sz="1800" dirty="0">
                <a:solidFill>
                  <a:srgbClr val="333333"/>
                </a:solidFill>
                <a:latin typeface="Verdana" panose="020B0604030504040204" pitchFamily="34" charset="0"/>
              </a:rPr>
              <a:t> </a:t>
            </a:r>
            <a:r>
              <a:rPr lang="en-US" sz="1800" b="0" i="0" u="none" strike="noStrike" baseline="0" dirty="0" err="1">
                <a:solidFill>
                  <a:srgbClr val="7A0029"/>
                </a:solidFill>
                <a:latin typeface="Courier New" panose="02070309020205020404" pitchFamily="49" charset="0"/>
              </a:rPr>
              <a:t>thread_handle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variable is written before the </a:t>
            </a:r>
            <a:r>
              <a:rPr lang="en-US" sz="1800" b="0" i="0" u="none" strike="noStrike" baseline="0" dirty="0" err="1">
                <a:solidFill>
                  <a:srgbClr val="333333"/>
                </a:solidFill>
                <a:latin typeface="Verdana" panose="020B0604030504040204" pitchFamily="34" charset="0"/>
              </a:rPr>
              <a:t>the</a:t>
            </a:r>
            <a:r>
              <a:rPr lang="en-US" sz="1800" b="0" i="0" u="none" strike="noStrike" baseline="0" dirty="0">
                <a:solidFill>
                  <a:srgbClr val="333333"/>
                </a:solidFill>
                <a:latin typeface="Verdana" panose="020B0604030504040204" pitchFamily="34" charset="0"/>
              </a:rPr>
              <a:t> function </a:t>
            </a:r>
            <a:r>
              <a:rPr lang="en-US" sz="1800" b="0" i="0" u="none" strike="noStrike" baseline="0" dirty="0" err="1">
                <a:solidFill>
                  <a:srgbClr val="7A0029"/>
                </a:solidFill>
                <a:latin typeface="Courier New" panose="02070309020205020404" pitchFamily="49" charset="0"/>
              </a:rPr>
              <a:t>pthread_create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and the new thread is ready for execution as soon as it is created.</a:t>
            </a:r>
          </a:p>
        </p:txBody>
      </p:sp>
    </p:spTree>
    <p:extLst>
      <p:ext uri="{BB962C8B-B14F-4D97-AF65-F5344CB8AC3E}">
        <p14:creationId xmlns:p14="http://schemas.microsoft.com/office/powerpoint/2010/main" val="70707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sz="3600" dirty="0"/>
              <a:t>Thread Basics: Creation and Termination</a:t>
            </a:r>
          </a:p>
        </p:txBody>
      </p:sp>
      <p:sp>
        <p:nvSpPr>
          <p:cNvPr id="4" name="Content Placeholder 3">
            <a:extLst>
              <a:ext uri="{FF2B5EF4-FFF2-40B4-BE49-F238E27FC236}">
                <a16:creationId xmlns:a16="http://schemas.microsoft.com/office/drawing/2014/main" id="{54928BF8-0D53-357B-4890-805721617C61}"/>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If the thread is scheduled on the same processor, the new thread may, in fact, preempt its creator.</a:t>
            </a:r>
          </a:p>
          <a:p>
            <a:pPr algn="l"/>
            <a:r>
              <a:rPr lang="en-US" sz="1800" b="0" i="0" u="none" strike="noStrike" baseline="0" dirty="0">
                <a:solidFill>
                  <a:srgbClr val="333333"/>
                </a:solidFill>
                <a:latin typeface="Verdana" panose="020B0604030504040204" pitchFamily="34" charset="0"/>
              </a:rPr>
              <a:t>This is important to note because all thread initialization procedures must be completed before creating the thread. </a:t>
            </a:r>
          </a:p>
          <a:p>
            <a:pPr algn="l"/>
            <a:r>
              <a:rPr lang="en-US" sz="1800" b="0" i="0" u="none" strike="noStrike" baseline="0" dirty="0">
                <a:solidFill>
                  <a:srgbClr val="333333"/>
                </a:solidFill>
                <a:latin typeface="Verdana" panose="020B0604030504040204" pitchFamily="34" charset="0"/>
              </a:rPr>
              <a:t>Otherwise, errors may result based on thread scheduling. </a:t>
            </a:r>
          </a:p>
          <a:p>
            <a:pPr algn="l"/>
            <a:r>
              <a:rPr lang="en-US" sz="1800" b="0" i="0" u="none" strike="noStrike" baseline="0" dirty="0">
                <a:solidFill>
                  <a:srgbClr val="333333"/>
                </a:solidFill>
                <a:latin typeface="Verdana" panose="020B0604030504040204" pitchFamily="34" charset="0"/>
              </a:rPr>
              <a:t>This is a very common class of errors caused by race conditions for data access that shows itself in some execution instances, but not in others. </a:t>
            </a:r>
          </a:p>
          <a:p>
            <a:pPr algn="l"/>
            <a:r>
              <a:rPr lang="en-US" sz="1800" b="0" i="0" u="none" strike="noStrike" baseline="0" dirty="0">
                <a:solidFill>
                  <a:srgbClr val="333333"/>
                </a:solidFill>
                <a:latin typeface="Verdana" panose="020B0604030504040204" pitchFamily="34" charset="0"/>
              </a:rPr>
              <a:t>On successful creation of a thread, </a:t>
            </a:r>
            <a:r>
              <a:rPr lang="en-US" sz="1800" b="0" i="0" u="none" strike="noStrike" baseline="0" dirty="0" err="1">
                <a:solidFill>
                  <a:srgbClr val="7A0029"/>
                </a:solidFill>
                <a:latin typeface="Courier New" panose="02070309020205020404" pitchFamily="49" charset="0"/>
              </a:rPr>
              <a:t>pthread_create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returns 0; else it returns an error code.</a:t>
            </a:r>
          </a:p>
        </p:txBody>
      </p:sp>
    </p:spTree>
    <p:extLst>
      <p:ext uri="{BB962C8B-B14F-4D97-AF65-F5344CB8AC3E}">
        <p14:creationId xmlns:p14="http://schemas.microsoft.com/office/powerpoint/2010/main" val="116658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4657-03DE-735C-571A-C9187CF209C8}"/>
              </a:ext>
            </a:extLst>
          </p:cNvPr>
          <p:cNvSpPr>
            <a:spLocks noGrp="1"/>
          </p:cNvSpPr>
          <p:nvPr>
            <p:ph type="title"/>
          </p:nvPr>
        </p:nvSpPr>
        <p:spPr/>
        <p:txBody>
          <a:bodyPr/>
          <a:lstStyle/>
          <a:p>
            <a:r>
              <a:rPr lang="en-US" dirty="0"/>
              <a:t>Reading assignment</a:t>
            </a:r>
          </a:p>
        </p:txBody>
      </p:sp>
      <p:sp>
        <p:nvSpPr>
          <p:cNvPr id="3" name="Content Placeholder 2">
            <a:extLst>
              <a:ext uri="{FF2B5EF4-FFF2-40B4-BE49-F238E27FC236}">
                <a16:creationId xmlns:a16="http://schemas.microsoft.com/office/drawing/2014/main" id="{CE473CB7-B7D9-956E-6443-915377B45FDE}"/>
              </a:ext>
            </a:extLst>
          </p:cNvPr>
          <p:cNvSpPr>
            <a:spLocks noGrp="1"/>
          </p:cNvSpPr>
          <p:nvPr>
            <p:ph idx="1"/>
          </p:nvPr>
        </p:nvSpPr>
        <p:spPr/>
        <p:txBody>
          <a:bodyPr/>
          <a:lstStyle/>
          <a:p>
            <a:r>
              <a:rPr lang="en-US"/>
              <a:t>False Sharing</a:t>
            </a:r>
          </a:p>
        </p:txBody>
      </p:sp>
    </p:spTree>
    <p:extLst>
      <p:ext uri="{BB962C8B-B14F-4D97-AF65-F5344CB8AC3E}">
        <p14:creationId xmlns:p14="http://schemas.microsoft.com/office/powerpoint/2010/main" val="292417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002-4884-FBD6-EC45-99AF3516B6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10C997-60AA-BF9B-7407-5D11EEABC316}"/>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Explicit parallel programming requires specification of </a:t>
            </a:r>
            <a:r>
              <a:rPr lang="en-US" sz="1800" b="1" i="0" u="none" strike="noStrike" baseline="0" dirty="0">
                <a:solidFill>
                  <a:srgbClr val="333333"/>
                </a:solidFill>
                <a:latin typeface="Verdana" panose="020B0604030504040204" pitchFamily="34" charset="0"/>
              </a:rPr>
              <a:t>parallel tasks</a:t>
            </a:r>
            <a:r>
              <a:rPr lang="en-US" sz="1800" b="0" i="0" u="none" strike="noStrike" baseline="0" dirty="0">
                <a:solidFill>
                  <a:srgbClr val="333333"/>
                </a:solidFill>
                <a:latin typeface="Verdana" panose="020B0604030504040204" pitchFamily="34" charset="0"/>
              </a:rPr>
              <a:t> along with their </a:t>
            </a:r>
            <a:r>
              <a:rPr lang="en-US" sz="1800" b="1" i="0" u="none" strike="noStrike" baseline="0" dirty="0">
                <a:solidFill>
                  <a:srgbClr val="333333"/>
                </a:solidFill>
                <a:latin typeface="Verdana" panose="020B0604030504040204" pitchFamily="34" charset="0"/>
              </a:rPr>
              <a:t>interactions</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These interactions may be in the form of synchronization between concurrent tasks or communication of intermediate results. </a:t>
            </a:r>
          </a:p>
          <a:p>
            <a:pPr algn="l"/>
            <a:r>
              <a:rPr lang="en-US" sz="1800" b="0" i="0" u="none" strike="noStrike" baseline="0" dirty="0">
                <a:solidFill>
                  <a:srgbClr val="333333"/>
                </a:solidFill>
                <a:latin typeface="Verdana" panose="020B0604030504040204" pitchFamily="34" charset="0"/>
              </a:rPr>
              <a:t>In shared address space architectures, communication is implicitly specified since some (or all) of the memory is accessible to all the processors. </a:t>
            </a:r>
          </a:p>
          <a:p>
            <a:pPr algn="l"/>
            <a:r>
              <a:rPr lang="en-US" sz="1800" b="0" i="0" u="none" strike="noStrike" baseline="0" dirty="0">
                <a:solidFill>
                  <a:srgbClr val="333333"/>
                </a:solidFill>
                <a:latin typeface="Verdana" panose="020B0604030504040204" pitchFamily="34" charset="0"/>
              </a:rPr>
              <a:t>Consequently, programming paradigms for shared address space machines focus on constructs for expressing concurrency and synchronization along with techniques for minimizing associated overheads</a:t>
            </a:r>
            <a:endParaRPr lang="en-US" dirty="0"/>
          </a:p>
        </p:txBody>
      </p:sp>
    </p:spTree>
    <p:extLst>
      <p:ext uri="{BB962C8B-B14F-4D97-AF65-F5344CB8AC3E}">
        <p14:creationId xmlns:p14="http://schemas.microsoft.com/office/powerpoint/2010/main" val="4222788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Synchronization Primitives in </a:t>
            </a:r>
            <a:r>
              <a:rPr lang="en-US" dirty="0" err="1"/>
              <a:t>Pthreads</a:t>
            </a:r>
            <a:endParaRPr lang="en-US" dirty="0"/>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While communication is implicit in shared-address-space programming, much of the effort associated with writing correct threaded programs is spent on </a:t>
            </a:r>
            <a:r>
              <a:rPr lang="en-US" sz="1800" b="1" i="0" u="none" strike="noStrike" baseline="0" dirty="0">
                <a:solidFill>
                  <a:srgbClr val="333333"/>
                </a:solidFill>
                <a:latin typeface="Verdana" panose="020B0604030504040204" pitchFamily="34" charset="0"/>
              </a:rPr>
              <a:t>synchronizing concurrent threads</a:t>
            </a:r>
            <a:r>
              <a:rPr lang="en-US" sz="1800" b="0" i="0" u="none" strike="noStrike" baseline="0" dirty="0">
                <a:solidFill>
                  <a:srgbClr val="333333"/>
                </a:solidFill>
                <a:latin typeface="Verdana" panose="020B0604030504040204" pitchFamily="34" charset="0"/>
              </a:rPr>
              <a:t> with respect to their </a:t>
            </a:r>
            <a:r>
              <a:rPr lang="en-US" sz="1800" b="1" i="0" u="none" strike="noStrike" baseline="0" dirty="0">
                <a:solidFill>
                  <a:srgbClr val="333333"/>
                </a:solidFill>
                <a:latin typeface="Verdana" panose="020B0604030504040204" pitchFamily="34" charset="0"/>
              </a:rPr>
              <a:t>data accesses or scheduling</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294189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highlight>
                  <a:srgbClr val="FFFF00"/>
                </a:highlight>
                <a:latin typeface="Verdana" panose="020B0604030504040204" pitchFamily="34" charset="0"/>
              </a:rPr>
              <a:t>Using </a:t>
            </a:r>
            <a:r>
              <a:rPr lang="en-US" sz="1800" b="0" i="0" u="none" strike="noStrike" baseline="0" dirty="0" err="1">
                <a:solidFill>
                  <a:srgbClr val="7A0029"/>
                </a:solidFill>
                <a:highlight>
                  <a:srgbClr val="FFFF00"/>
                </a:highlight>
                <a:latin typeface="Courier New" panose="02070309020205020404" pitchFamily="49" charset="0"/>
              </a:rPr>
              <a:t>pthread_create</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and </a:t>
            </a:r>
            <a:r>
              <a:rPr lang="en-US" sz="1800" b="0" i="0" u="none" strike="noStrike" baseline="0" dirty="0" err="1">
                <a:solidFill>
                  <a:srgbClr val="7A0029"/>
                </a:solidFill>
                <a:highlight>
                  <a:srgbClr val="FFFF00"/>
                </a:highlight>
                <a:latin typeface="Courier New" panose="02070309020205020404" pitchFamily="49" charset="0"/>
              </a:rPr>
              <a:t>pthread_join</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a:solidFill>
                  <a:srgbClr val="333333"/>
                </a:solidFill>
                <a:highlight>
                  <a:srgbClr val="FFFF00"/>
                </a:highlight>
                <a:latin typeface="Verdana" panose="020B0604030504040204" pitchFamily="34" charset="0"/>
              </a:rPr>
              <a:t>calls, we can create concurrent tasks. </a:t>
            </a:r>
          </a:p>
          <a:p>
            <a:pPr algn="l"/>
            <a:r>
              <a:rPr lang="en-US" sz="1800" b="0" i="0" u="none" strike="noStrike" baseline="0" dirty="0">
                <a:solidFill>
                  <a:srgbClr val="333333"/>
                </a:solidFill>
                <a:latin typeface="Verdana" panose="020B0604030504040204" pitchFamily="34" charset="0"/>
              </a:rPr>
              <a:t>These tasks work together to manipulate data and accomplish a given task. </a:t>
            </a:r>
          </a:p>
          <a:p>
            <a:pPr algn="l"/>
            <a:r>
              <a:rPr lang="en-US" sz="1800" b="0" i="0" u="none" strike="noStrike" baseline="0" dirty="0">
                <a:solidFill>
                  <a:srgbClr val="333333"/>
                </a:solidFill>
                <a:latin typeface="Verdana" panose="020B0604030504040204" pitchFamily="34" charset="0"/>
              </a:rPr>
              <a:t>When multiple threads attempt to manipulate the same data item, the results can often be incoherent if proper care is not taken to synchronize them.</a:t>
            </a:r>
            <a:endParaRPr lang="en-US" dirty="0"/>
          </a:p>
        </p:txBody>
      </p:sp>
    </p:spTree>
    <p:extLst>
      <p:ext uri="{BB962C8B-B14F-4D97-AF65-F5344CB8AC3E}">
        <p14:creationId xmlns:p14="http://schemas.microsoft.com/office/powerpoint/2010/main" val="3520077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Consider the following code fragment being executed by multiple threads.</a:t>
            </a:r>
          </a:p>
          <a:p>
            <a:pPr algn="l"/>
            <a:r>
              <a:rPr lang="en-US" sz="1800" b="0" i="0" u="none" strike="noStrike" baseline="0" dirty="0">
                <a:solidFill>
                  <a:srgbClr val="333333"/>
                </a:solidFill>
                <a:latin typeface="Verdana" panose="020B0604030504040204" pitchFamily="34" charset="0"/>
              </a:rPr>
              <a:t>The variable </a:t>
            </a:r>
            <a:r>
              <a:rPr lang="en-US" sz="1800" b="0" i="0" u="none" strike="noStrike" baseline="0" dirty="0" err="1">
                <a:solidFill>
                  <a:srgbClr val="7A0029"/>
                </a:solidFill>
                <a:latin typeface="Courier New" panose="02070309020205020404" pitchFamily="49" charset="0"/>
              </a:rPr>
              <a:t>my_cost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a:t>
            </a:r>
            <a:r>
              <a:rPr lang="en-US" sz="1800" b="1" i="0" u="none" strike="noStrike" baseline="0" dirty="0">
                <a:solidFill>
                  <a:srgbClr val="333333"/>
                </a:solidFill>
                <a:latin typeface="Verdana" panose="020B0604030504040204" pitchFamily="34" charset="0"/>
              </a:rPr>
              <a:t>thread-local</a:t>
            </a:r>
            <a:r>
              <a:rPr lang="en-US" sz="1800" b="0" i="0" u="none" strike="noStrike" baseline="0" dirty="0">
                <a:solidFill>
                  <a:srgbClr val="333333"/>
                </a:solidFill>
                <a:latin typeface="Verdana" panose="020B0604030504040204" pitchFamily="34" charset="0"/>
              </a:rPr>
              <a:t> and </a:t>
            </a:r>
            <a:r>
              <a:rPr lang="en-US" sz="1800" b="0" i="0" u="none" strike="noStrike" baseline="0" dirty="0" err="1">
                <a:solidFill>
                  <a:srgbClr val="7A0029"/>
                </a:solidFill>
                <a:latin typeface="Courier New" panose="02070309020205020404" pitchFamily="49" charset="0"/>
              </a:rPr>
              <a:t>best_cost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a </a:t>
            </a:r>
            <a:r>
              <a:rPr lang="en-US" sz="1800" b="1" i="0" u="none" strike="noStrike" baseline="0" dirty="0">
                <a:solidFill>
                  <a:srgbClr val="333333"/>
                </a:solidFill>
                <a:latin typeface="Verdana" panose="020B0604030504040204" pitchFamily="34" charset="0"/>
              </a:rPr>
              <a:t>global variable</a:t>
            </a:r>
            <a:r>
              <a:rPr lang="en-US" sz="1800" b="0" i="0" u="none" strike="noStrike" baseline="0" dirty="0">
                <a:solidFill>
                  <a:srgbClr val="333333"/>
                </a:solidFill>
                <a:latin typeface="Verdana" panose="020B0604030504040204" pitchFamily="34" charset="0"/>
              </a:rPr>
              <a:t> shared by all threads.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 each thread tries to update variable </a:t>
            </a:r>
            <a:r>
              <a:rPr lang="en-US" sz="1800" b="0" i="0" u="none" strike="noStrike" baseline="0" dirty="0" err="1">
                <a:solidFill>
                  <a:srgbClr val="7A0029"/>
                </a:solidFill>
                <a:highlight>
                  <a:srgbClr val="FFFF00"/>
                </a:highlight>
                <a:latin typeface="Courier New" panose="02070309020205020404" pitchFamily="49" charset="0"/>
              </a:rPr>
              <a:t>best_cost</a:t>
            </a:r>
            <a:r>
              <a:rPr lang="en-US" sz="1800" b="0" i="0" u="none" strike="noStrike" baseline="0" dirty="0">
                <a:solidFill>
                  <a:srgbClr val="7A0029"/>
                </a:solidFill>
                <a:highlight>
                  <a:srgbClr val="FFFF00"/>
                </a:highlight>
                <a:latin typeface="Courier New" panose="02070309020205020404" pitchFamily="49" charset="0"/>
              </a:rPr>
              <a:t> as follows */</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if (</a:t>
            </a:r>
            <a:r>
              <a:rPr lang="en-US" sz="1800" b="0" i="0" u="none" strike="noStrike" baseline="0" dirty="0" err="1">
                <a:solidFill>
                  <a:srgbClr val="7A0029"/>
                </a:solidFill>
                <a:highlight>
                  <a:srgbClr val="FFFF00"/>
                </a:highlight>
                <a:latin typeface="Courier New" panose="02070309020205020404" pitchFamily="49" charset="0"/>
              </a:rPr>
              <a:t>my_cost</a:t>
            </a:r>
            <a:r>
              <a:rPr lang="en-US" sz="1800" b="0" i="0" u="none" strike="noStrike" baseline="0" dirty="0">
                <a:solidFill>
                  <a:srgbClr val="7A0029"/>
                </a:solidFill>
                <a:highlight>
                  <a:srgbClr val="FFFF00"/>
                </a:highlight>
                <a:latin typeface="Courier New" panose="02070309020205020404" pitchFamily="49" charset="0"/>
              </a:rPr>
              <a:t> &lt; </a:t>
            </a:r>
            <a:r>
              <a:rPr lang="en-US" sz="1800" b="0" i="0" u="none" strike="noStrike" baseline="0" dirty="0" err="1">
                <a:solidFill>
                  <a:srgbClr val="7A0029"/>
                </a:solidFill>
                <a:highlight>
                  <a:srgbClr val="FFFF00"/>
                </a:highlight>
                <a:latin typeface="Courier New" panose="02070309020205020404" pitchFamily="49" charset="0"/>
              </a:rPr>
              <a:t>best_cost</a:t>
            </a:r>
            <a:r>
              <a:rPr lang="en-US" sz="1800" b="0" i="0" u="none" strike="noStrike" baseline="0" dirty="0">
                <a:solidFill>
                  <a:srgbClr val="7A0029"/>
                </a:solidFill>
                <a:highlight>
                  <a:srgbClr val="FFFF00"/>
                </a:highlight>
                <a:latin typeface="Courier New" panose="02070309020205020404" pitchFamily="49" charset="0"/>
              </a:rPr>
              <a: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3 </a:t>
            </a:r>
            <a:r>
              <a:rPr lang="en-US" sz="1800" b="0" i="0" u="none" strike="noStrike" baseline="0" dirty="0" err="1">
                <a:solidFill>
                  <a:srgbClr val="7A0029"/>
                </a:solidFill>
                <a:highlight>
                  <a:srgbClr val="FFFF00"/>
                </a:highlight>
                <a:latin typeface="Courier New" panose="02070309020205020404" pitchFamily="49" charset="0"/>
              </a:rPr>
              <a:t>best_cost</a:t>
            </a:r>
            <a:r>
              <a:rPr lang="en-US" sz="1800" b="0" i="0" u="none" strike="noStrike" baseline="0" dirty="0">
                <a:solidFill>
                  <a:srgbClr val="7A0029"/>
                </a:solidFill>
                <a:highlight>
                  <a:srgbClr val="FFFF00"/>
                </a:highlight>
                <a:latin typeface="Courier New" panose="02070309020205020404" pitchFamily="49" charset="0"/>
              </a:rPr>
              <a:t> = </a:t>
            </a:r>
            <a:r>
              <a:rPr lang="en-US" sz="1800" b="0" i="0" u="none" strike="noStrike" baseline="0" dirty="0" err="1">
                <a:solidFill>
                  <a:srgbClr val="7A0029"/>
                </a:solidFill>
                <a:highlight>
                  <a:srgbClr val="FFFF00"/>
                </a:highlight>
                <a:latin typeface="Courier New" panose="02070309020205020404" pitchFamily="49" charset="0"/>
              </a:rPr>
              <a:t>my_cost</a:t>
            </a:r>
            <a:r>
              <a:rPr lang="en-US" sz="1800" b="0" i="0" u="none" strike="noStrike" baseline="0" dirty="0">
                <a:solidFill>
                  <a:srgbClr val="7A0029"/>
                </a:solidFill>
                <a:highlight>
                  <a:srgbClr val="FFFF00"/>
                </a:highlight>
                <a:latin typeface="Courier New" panose="02070309020205020404" pitchFamily="49" charset="0"/>
              </a:rPr>
              <a:t>;</a:t>
            </a:r>
            <a:endParaRPr lang="en-US" dirty="0">
              <a:highlight>
                <a:srgbClr val="FFFF00"/>
              </a:highlight>
            </a:endParaRPr>
          </a:p>
        </p:txBody>
      </p:sp>
    </p:spTree>
    <p:extLst>
      <p:ext uri="{BB962C8B-B14F-4D97-AF65-F5344CB8AC3E}">
        <p14:creationId xmlns:p14="http://schemas.microsoft.com/office/powerpoint/2010/main" val="60763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1" i="0" u="none" strike="noStrike" baseline="0" dirty="0">
                <a:solidFill>
                  <a:srgbClr val="333333"/>
                </a:solidFill>
                <a:latin typeface="Verdana" panose="020B0604030504040204" pitchFamily="34" charset="0"/>
              </a:rPr>
              <a:t>To understand the problem with shared data access, let us examine one execution instance of the above code fragment. </a:t>
            </a:r>
          </a:p>
          <a:p>
            <a:pPr algn="l"/>
            <a:r>
              <a:rPr lang="en-US" sz="1800" b="0" i="0" u="none" strike="noStrike" baseline="0" dirty="0">
                <a:solidFill>
                  <a:srgbClr val="333333"/>
                </a:solidFill>
                <a:latin typeface="Verdana" panose="020B0604030504040204" pitchFamily="34" charset="0"/>
              </a:rPr>
              <a:t>Assume that there are two threads, the initial value of </a:t>
            </a:r>
            <a:r>
              <a:rPr lang="en-US" sz="1800" b="0" i="0" u="none" strike="noStrike" baseline="0" dirty="0" err="1">
                <a:solidFill>
                  <a:srgbClr val="7A0029"/>
                </a:solidFill>
                <a:latin typeface="Courier New" panose="02070309020205020404" pitchFamily="49" charset="0"/>
              </a:rPr>
              <a:t>best_cost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100, and the values of </a:t>
            </a:r>
            <a:r>
              <a:rPr lang="en-US" sz="1800" b="0" i="0" u="none" strike="noStrike" baseline="0" dirty="0" err="1">
                <a:solidFill>
                  <a:srgbClr val="7A0029"/>
                </a:solidFill>
                <a:latin typeface="Courier New" panose="02070309020205020404" pitchFamily="49" charset="0"/>
              </a:rPr>
              <a:t>my_cost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are 50 and 75 at threads t1 and t2, respectively. </a:t>
            </a:r>
          </a:p>
          <a:p>
            <a:pPr algn="l"/>
            <a:r>
              <a:rPr lang="en-US" sz="1800" b="0" i="0" u="none" strike="noStrike" baseline="0" dirty="0">
                <a:solidFill>
                  <a:srgbClr val="333333"/>
                </a:solidFill>
                <a:latin typeface="Verdana" panose="020B0604030504040204" pitchFamily="34" charset="0"/>
              </a:rPr>
              <a:t>If both threads execute the condition inside the </a:t>
            </a:r>
            <a:r>
              <a:rPr lang="en-US" sz="1800" b="0" i="0" u="none" strike="noStrike" baseline="0" dirty="0">
                <a:solidFill>
                  <a:srgbClr val="7A0029"/>
                </a:solidFill>
                <a:latin typeface="Courier New" panose="02070309020205020404" pitchFamily="49" charset="0"/>
              </a:rPr>
              <a:t>if </a:t>
            </a:r>
            <a:r>
              <a:rPr lang="en-US" sz="1800" b="0" i="0" u="none" strike="noStrike" baseline="0" dirty="0">
                <a:solidFill>
                  <a:srgbClr val="333333"/>
                </a:solidFill>
                <a:latin typeface="Verdana" panose="020B0604030504040204" pitchFamily="34" charset="0"/>
              </a:rPr>
              <a:t>statement concurrently, then both threads enter the </a:t>
            </a:r>
            <a:r>
              <a:rPr lang="en-US" sz="1800" b="0" i="0" u="none" strike="noStrike" baseline="0" dirty="0">
                <a:solidFill>
                  <a:srgbClr val="7A0029"/>
                </a:solidFill>
                <a:latin typeface="Courier New" panose="02070309020205020404" pitchFamily="49" charset="0"/>
              </a:rPr>
              <a:t>then </a:t>
            </a:r>
            <a:r>
              <a:rPr lang="en-US" sz="1800" b="0" i="0" u="none" strike="noStrike" baseline="0" dirty="0">
                <a:solidFill>
                  <a:srgbClr val="333333"/>
                </a:solidFill>
                <a:latin typeface="Verdana" panose="020B0604030504040204" pitchFamily="34" charset="0"/>
              </a:rPr>
              <a:t>part of the statement. </a:t>
            </a:r>
          </a:p>
          <a:p>
            <a:pPr algn="l"/>
            <a:r>
              <a:rPr lang="en-US" sz="1800" b="0" i="0" u="none" strike="noStrike" baseline="0" dirty="0">
                <a:solidFill>
                  <a:srgbClr val="333333"/>
                </a:solidFill>
                <a:latin typeface="Verdana" panose="020B0604030504040204" pitchFamily="34" charset="0"/>
              </a:rPr>
              <a:t>Depending on which thread executes first, the value of </a:t>
            </a:r>
            <a:r>
              <a:rPr lang="en-US" sz="1800" b="0" i="0" u="none" strike="noStrike" baseline="0" dirty="0" err="1">
                <a:solidFill>
                  <a:srgbClr val="7A0029"/>
                </a:solidFill>
                <a:latin typeface="Courier New" panose="02070309020205020404" pitchFamily="49" charset="0"/>
              </a:rPr>
              <a:t>best_cost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at the end could be either 50 or 75.</a:t>
            </a:r>
            <a:endParaRPr lang="en-US" dirty="0"/>
          </a:p>
        </p:txBody>
      </p:sp>
    </p:spTree>
    <p:extLst>
      <p:ext uri="{BB962C8B-B14F-4D97-AF65-F5344CB8AC3E}">
        <p14:creationId xmlns:p14="http://schemas.microsoft.com/office/powerpoint/2010/main" val="572073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There are two problems here: the first is the </a:t>
            </a:r>
            <a:r>
              <a:rPr lang="en-US" sz="1800" b="1" i="0" u="none" strike="noStrike" baseline="0" dirty="0">
                <a:solidFill>
                  <a:srgbClr val="333333"/>
                </a:solidFill>
                <a:latin typeface="Verdana" panose="020B0604030504040204" pitchFamily="34" charset="0"/>
              </a:rPr>
              <a:t>non-deterministic</a:t>
            </a:r>
            <a:r>
              <a:rPr lang="en-US" sz="1800" b="0" i="0" u="none" strike="noStrike" baseline="0" dirty="0">
                <a:solidFill>
                  <a:srgbClr val="333333"/>
                </a:solidFill>
                <a:latin typeface="Verdana" panose="020B0604030504040204" pitchFamily="34" charset="0"/>
              </a:rPr>
              <a:t> nature of the result; second, and more importantly, the value 75 of </a:t>
            </a:r>
            <a:r>
              <a:rPr lang="en-US" sz="1800" b="0" i="0" u="none" strike="noStrike" baseline="0" dirty="0" err="1">
                <a:solidFill>
                  <a:srgbClr val="7A0029"/>
                </a:solidFill>
                <a:latin typeface="Courier New" panose="02070309020205020404" pitchFamily="49" charset="0"/>
              </a:rPr>
              <a:t>best_cost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a:t>
            </a:r>
            <a:r>
              <a:rPr lang="en-US" sz="1800" b="1" i="0" u="none" strike="noStrike" baseline="0" dirty="0">
                <a:solidFill>
                  <a:srgbClr val="333333"/>
                </a:solidFill>
                <a:latin typeface="Verdana" panose="020B0604030504040204" pitchFamily="34" charset="0"/>
              </a:rPr>
              <a:t>inconsistent</a:t>
            </a:r>
            <a:r>
              <a:rPr lang="en-US" sz="1800" b="0" i="0" u="none" strike="noStrike" baseline="0" dirty="0">
                <a:solidFill>
                  <a:srgbClr val="333333"/>
                </a:solidFill>
                <a:latin typeface="Verdana" panose="020B0604030504040204" pitchFamily="34" charset="0"/>
              </a:rPr>
              <a:t> in the sense that no serialization of the two threads can possibly yield this result. </a:t>
            </a:r>
          </a:p>
          <a:p>
            <a:pPr algn="l"/>
            <a:r>
              <a:rPr lang="en-US" sz="1800" b="0" i="0" u="none" strike="noStrike" baseline="0" dirty="0">
                <a:solidFill>
                  <a:srgbClr val="333333"/>
                </a:solidFill>
                <a:latin typeface="Verdana" panose="020B0604030504040204" pitchFamily="34" charset="0"/>
              </a:rPr>
              <a:t>This is an undesirable situation, sometimes also referred to as a </a:t>
            </a:r>
            <a:r>
              <a:rPr lang="en-US" sz="1800" b="1" i="0" u="none" strike="noStrike" baseline="0" dirty="0">
                <a:solidFill>
                  <a:srgbClr val="333333"/>
                </a:solidFill>
                <a:latin typeface="Verdana" panose="020B0604030504040204" pitchFamily="34" charset="0"/>
              </a:rPr>
              <a:t>race condition</a:t>
            </a:r>
            <a:r>
              <a:rPr lang="en-US" sz="1800" b="0" i="0" u="none" strike="noStrike" baseline="0" dirty="0">
                <a:solidFill>
                  <a:srgbClr val="333333"/>
                </a:solidFill>
                <a:latin typeface="Verdana" panose="020B0604030504040204" pitchFamily="34" charset="0"/>
              </a:rPr>
              <a:t> (so called because the result of the computation depends on the race between competing threads).</a:t>
            </a:r>
            <a:endParaRPr lang="en-US" dirty="0"/>
          </a:p>
        </p:txBody>
      </p:sp>
    </p:spTree>
    <p:extLst>
      <p:ext uri="{BB962C8B-B14F-4D97-AF65-F5344CB8AC3E}">
        <p14:creationId xmlns:p14="http://schemas.microsoft.com/office/powerpoint/2010/main" val="1156922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aforementioned situation occurred because the test-and-update operation illustrated above is an atomic operation; i.e., the operation should not be broken into sub-operations.</a:t>
            </a:r>
          </a:p>
          <a:p>
            <a:pPr algn="l"/>
            <a:r>
              <a:rPr lang="en-US" sz="1800" b="0" i="0" u="none" strike="noStrike" baseline="0" dirty="0">
                <a:solidFill>
                  <a:srgbClr val="333333"/>
                </a:solidFill>
                <a:latin typeface="Verdana" panose="020B0604030504040204" pitchFamily="34" charset="0"/>
              </a:rPr>
              <a:t>Furthermore, the code corresponds to a critical segment; i.e., a segment that must be executed by only one thread at any time. </a:t>
            </a:r>
          </a:p>
          <a:p>
            <a:pPr algn="l"/>
            <a:r>
              <a:rPr lang="en-US" sz="1800" b="0" i="0" u="none" strike="noStrike" baseline="0" dirty="0">
                <a:solidFill>
                  <a:srgbClr val="333333"/>
                </a:solidFill>
                <a:latin typeface="Verdana" panose="020B0604030504040204" pitchFamily="34" charset="0"/>
              </a:rPr>
              <a:t>Many statements that seem atomic in higher level languages such as C may in fact be non-atomic; </a:t>
            </a:r>
          </a:p>
          <a:p>
            <a:pPr algn="l"/>
            <a:r>
              <a:rPr lang="en-US" sz="1800" b="1" i="0" u="none" strike="noStrike" baseline="0" dirty="0">
                <a:solidFill>
                  <a:srgbClr val="333333"/>
                </a:solidFill>
                <a:highlight>
                  <a:srgbClr val="FFFF00"/>
                </a:highlight>
                <a:latin typeface="Verdana" panose="020B0604030504040204" pitchFamily="34" charset="0"/>
              </a:rPr>
              <a:t>for example, a statement of the form </a:t>
            </a:r>
            <a:r>
              <a:rPr lang="en-US" sz="1800" b="1" i="0" u="none" strike="noStrike" baseline="0" dirty="0" err="1">
                <a:solidFill>
                  <a:srgbClr val="7A0029"/>
                </a:solidFill>
                <a:highlight>
                  <a:srgbClr val="FFFF00"/>
                </a:highlight>
                <a:latin typeface="Courier New" panose="02070309020205020404" pitchFamily="49" charset="0"/>
              </a:rPr>
              <a:t>global_count</a:t>
            </a:r>
            <a:r>
              <a:rPr lang="en-US" sz="1800" b="1" i="0" u="none" strike="noStrike" baseline="0" dirty="0">
                <a:solidFill>
                  <a:srgbClr val="7A0029"/>
                </a:solidFill>
                <a:highlight>
                  <a:srgbClr val="FFFF00"/>
                </a:highlight>
                <a:latin typeface="Courier New" panose="02070309020205020404" pitchFamily="49" charset="0"/>
              </a:rPr>
              <a:t> += 5 </a:t>
            </a:r>
            <a:r>
              <a:rPr lang="en-US" sz="1800" b="1" i="0" u="none" strike="noStrike" baseline="0" dirty="0">
                <a:solidFill>
                  <a:srgbClr val="333333"/>
                </a:solidFill>
                <a:highlight>
                  <a:srgbClr val="FFFF00"/>
                </a:highlight>
                <a:latin typeface="Verdana" panose="020B0604030504040204" pitchFamily="34" charset="0"/>
              </a:rPr>
              <a:t>may comprise several assembler instructions and therefore must be handled carefully.</a:t>
            </a:r>
            <a:endParaRPr lang="en-US" b="1" dirty="0">
              <a:highlight>
                <a:srgbClr val="FFFF00"/>
              </a:highlight>
            </a:endParaRPr>
          </a:p>
        </p:txBody>
      </p:sp>
    </p:spTree>
    <p:extLst>
      <p:ext uri="{BB962C8B-B14F-4D97-AF65-F5344CB8AC3E}">
        <p14:creationId xmlns:p14="http://schemas.microsoft.com/office/powerpoint/2010/main" val="2016909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Threaded APIs provide support for implementing critical sections and atomic operations using </a:t>
            </a:r>
            <a:r>
              <a:rPr lang="en-US" sz="1800" b="1" i="1" u="none" strike="noStrike" baseline="0" dirty="0">
                <a:solidFill>
                  <a:srgbClr val="333333"/>
                </a:solidFill>
                <a:latin typeface="Verdana" panose="020B0604030504040204" pitchFamily="34" charset="0"/>
              </a:rPr>
              <a:t>mutex-locks </a:t>
            </a:r>
            <a:r>
              <a:rPr lang="en-US" sz="1800" b="0" i="0" u="none" strike="noStrike" baseline="0" dirty="0">
                <a:solidFill>
                  <a:srgbClr val="333333"/>
                </a:solidFill>
                <a:latin typeface="Verdana" panose="020B0604030504040204" pitchFamily="34" charset="0"/>
              </a:rPr>
              <a:t>(mutual exclusion locks). </a:t>
            </a:r>
          </a:p>
          <a:p>
            <a:pPr algn="l"/>
            <a:r>
              <a:rPr lang="en-US" sz="1800" b="0" i="0" u="none" strike="noStrike" baseline="0" dirty="0">
                <a:solidFill>
                  <a:srgbClr val="333333"/>
                </a:solidFill>
                <a:latin typeface="Verdana" panose="020B0604030504040204" pitchFamily="34" charset="0"/>
              </a:rPr>
              <a:t>Mutex-locks have two states: locked and unlocked. </a:t>
            </a:r>
          </a:p>
          <a:p>
            <a:pPr algn="l"/>
            <a:r>
              <a:rPr lang="en-US" sz="1800" b="0" i="0" u="none" strike="noStrike" baseline="0" dirty="0">
                <a:solidFill>
                  <a:srgbClr val="333333"/>
                </a:solidFill>
                <a:latin typeface="Verdana" panose="020B0604030504040204" pitchFamily="34" charset="0"/>
              </a:rPr>
              <a:t>At</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any point of time, only one thread can lock a mutex lock. </a:t>
            </a:r>
          </a:p>
          <a:p>
            <a:pPr algn="l"/>
            <a:r>
              <a:rPr lang="en-US" sz="1800" b="0" i="0" u="none" strike="noStrike" baseline="0" dirty="0">
                <a:solidFill>
                  <a:srgbClr val="333333"/>
                </a:solidFill>
                <a:latin typeface="Verdana" panose="020B0604030504040204" pitchFamily="34" charset="0"/>
              </a:rPr>
              <a:t>A lock is an atomic operation generally associated with a piece of code that manipulates shared data. </a:t>
            </a:r>
          </a:p>
          <a:p>
            <a:pPr algn="l"/>
            <a:r>
              <a:rPr lang="en-US" sz="1800" b="0" i="0" u="none" strike="noStrike" baseline="0" dirty="0">
                <a:solidFill>
                  <a:srgbClr val="333333"/>
                </a:solidFill>
                <a:latin typeface="Verdana" panose="020B0604030504040204" pitchFamily="34" charset="0"/>
              </a:rPr>
              <a:t>To access the shared data, a thread must first try to acquire a mutex-lock. </a:t>
            </a:r>
          </a:p>
          <a:p>
            <a:pPr algn="l"/>
            <a:r>
              <a:rPr lang="en-US" sz="1800" b="0" i="0" u="none" strike="noStrike" baseline="0" dirty="0">
                <a:solidFill>
                  <a:srgbClr val="333333"/>
                </a:solidFill>
                <a:latin typeface="Verdana" panose="020B0604030504040204" pitchFamily="34" charset="0"/>
              </a:rPr>
              <a:t>If the mutex-lock is already locked, the process trying to acquire the lock is blocked.</a:t>
            </a:r>
            <a:endParaRPr lang="en-US" dirty="0"/>
          </a:p>
        </p:txBody>
      </p:sp>
    </p:spTree>
    <p:extLst>
      <p:ext uri="{BB962C8B-B14F-4D97-AF65-F5344CB8AC3E}">
        <p14:creationId xmlns:p14="http://schemas.microsoft.com/office/powerpoint/2010/main" val="1148454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This is because a locked mutex-lock implies that there is another thread currently in the critical section and that no other thread must be allowed in. </a:t>
            </a:r>
          </a:p>
          <a:p>
            <a:pPr algn="l"/>
            <a:r>
              <a:rPr lang="en-US" sz="1800" b="0" i="0" u="none" strike="noStrike" baseline="0" dirty="0">
                <a:solidFill>
                  <a:srgbClr val="333333"/>
                </a:solidFill>
                <a:latin typeface="Verdana" panose="020B0604030504040204" pitchFamily="34" charset="0"/>
              </a:rPr>
              <a:t>When a thread leaves a critical section, it must unlock the mutex-lock so that other threads can enter the critical section. </a:t>
            </a:r>
          </a:p>
          <a:p>
            <a:pPr algn="l"/>
            <a:r>
              <a:rPr lang="en-US" sz="1800" b="0" i="0" u="none" strike="noStrike" baseline="0" dirty="0">
                <a:solidFill>
                  <a:srgbClr val="333333"/>
                </a:solidFill>
                <a:latin typeface="Verdana" panose="020B0604030504040204" pitchFamily="34" charset="0"/>
              </a:rPr>
              <a:t>All mutex-locks must be initialized to the unlocked state at the beginning of the program.</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API provides a number of functions for handling mutex-locks. </a:t>
            </a:r>
          </a:p>
          <a:p>
            <a:pPr algn="l"/>
            <a:r>
              <a:rPr lang="en-US" sz="1800" b="0" i="0" u="none" strike="noStrike" baseline="0" dirty="0">
                <a:solidFill>
                  <a:srgbClr val="333333"/>
                </a:solidFill>
                <a:latin typeface="Verdana" panose="020B0604030504040204" pitchFamily="34" charset="0"/>
              </a:rPr>
              <a:t>The function </a:t>
            </a:r>
            <a:r>
              <a:rPr lang="en-US" sz="1800" b="0" i="0" u="none" strike="noStrike" baseline="0" dirty="0" err="1">
                <a:solidFill>
                  <a:srgbClr val="7A0029"/>
                </a:solidFill>
                <a:latin typeface="Courier New" panose="02070309020205020404" pitchFamily="49" charset="0"/>
              </a:rPr>
              <a:t>pthread_mutex_lock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can be used to attempt a lock on a mutex-lock. </a:t>
            </a:r>
          </a:p>
        </p:txBody>
      </p:sp>
    </p:spTree>
    <p:extLst>
      <p:ext uri="{BB962C8B-B14F-4D97-AF65-F5344CB8AC3E}">
        <p14:creationId xmlns:p14="http://schemas.microsoft.com/office/powerpoint/2010/main" val="1379411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prototype of the function is: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int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a:t>
            </a:r>
            <a:r>
              <a:rPr lang="en-US" sz="1800" b="0" i="0" u="none" strike="noStrike" baseline="0" dirty="0" err="1">
                <a:solidFill>
                  <a:srgbClr val="7A0029"/>
                </a:solidFill>
                <a:highlight>
                  <a:srgbClr val="FFFF00"/>
                </a:highlight>
                <a:latin typeface="Courier New" panose="02070309020205020404" pitchFamily="49" charset="0"/>
              </a:rPr>
              <a:t>pthread_mutex_lock</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pthread_mutex_t</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mutex_lock</a:t>
            </a:r>
            <a:r>
              <a:rPr lang="en-US" sz="1800" b="0" i="0" u="none" strike="noStrike" baseline="0" dirty="0">
                <a:solidFill>
                  <a:srgbClr val="7A0029"/>
                </a:solidFill>
                <a:highlight>
                  <a:srgbClr val="FFFF00"/>
                </a:highlight>
                <a:latin typeface="Courier New" panose="02070309020205020404" pitchFamily="49" charset="0"/>
              </a:rPr>
              <a:t>);</a:t>
            </a:r>
          </a:p>
          <a:p>
            <a:pPr algn="l"/>
            <a:r>
              <a:rPr lang="en-US" sz="1800" b="1" i="0" u="none" strike="noStrike" baseline="0" dirty="0">
                <a:solidFill>
                  <a:srgbClr val="333333"/>
                </a:solidFill>
                <a:latin typeface="Verdana" panose="020B0604030504040204" pitchFamily="34" charset="0"/>
              </a:rPr>
              <a:t>A call to this function attempts a lock on the mutex-lock </a:t>
            </a:r>
            <a:r>
              <a:rPr lang="en-US" sz="1800" b="1" i="0" u="none" strike="noStrike" baseline="0" dirty="0" err="1">
                <a:solidFill>
                  <a:srgbClr val="7A0029"/>
                </a:solidFill>
                <a:latin typeface="Courier New" panose="02070309020205020404" pitchFamily="49" charset="0"/>
              </a:rPr>
              <a:t>mutex_lock</a:t>
            </a:r>
            <a:r>
              <a:rPr lang="en-US" sz="1800" b="1"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If the mutex-lock is already locked, the calling thread blocks; otherwise the mutex-lock is locked and the calling thread returns. </a:t>
            </a:r>
          </a:p>
          <a:p>
            <a:pPr algn="l"/>
            <a:r>
              <a:rPr lang="en-US" sz="1800" b="0" i="0" u="none" strike="noStrike" baseline="0" dirty="0">
                <a:solidFill>
                  <a:srgbClr val="333333"/>
                </a:solidFill>
                <a:latin typeface="Verdana" panose="020B0604030504040204" pitchFamily="34" charset="0"/>
              </a:rPr>
              <a:t>A successful return from the function returns a value 0. </a:t>
            </a:r>
          </a:p>
          <a:p>
            <a:pPr algn="l"/>
            <a:r>
              <a:rPr lang="en-US" sz="1800" b="0" i="0" u="none" strike="noStrike" baseline="0" dirty="0">
                <a:solidFill>
                  <a:srgbClr val="333333"/>
                </a:solidFill>
                <a:latin typeface="Verdana" panose="020B0604030504040204" pitchFamily="34" charset="0"/>
              </a:rPr>
              <a:t>Other values indicate error conditions such as deadlocks.</a:t>
            </a:r>
            <a:endParaRPr lang="en-US" sz="1800" dirty="0"/>
          </a:p>
        </p:txBody>
      </p:sp>
    </p:spTree>
    <p:extLst>
      <p:ext uri="{BB962C8B-B14F-4D97-AF65-F5344CB8AC3E}">
        <p14:creationId xmlns:p14="http://schemas.microsoft.com/office/powerpoint/2010/main" val="1860434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On leaving a critical section, a thread must unlock the mutex-lock associated with the section. </a:t>
            </a:r>
          </a:p>
          <a:p>
            <a:pPr algn="l"/>
            <a:r>
              <a:rPr lang="en-US" sz="1800" b="0" i="0" u="none" strike="noStrike" baseline="0" dirty="0">
                <a:solidFill>
                  <a:srgbClr val="333333"/>
                </a:solidFill>
                <a:latin typeface="Verdana" panose="020B0604030504040204" pitchFamily="34" charset="0"/>
              </a:rPr>
              <a:t>If it does not do so, no other thread will be able to enter this section, typically resulting in a deadlock. </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function </a:t>
            </a:r>
            <a:r>
              <a:rPr lang="en-US" sz="1800" b="0" i="0" u="none" strike="noStrike" baseline="0" dirty="0" err="1">
                <a:solidFill>
                  <a:srgbClr val="7A0029"/>
                </a:solidFill>
                <a:latin typeface="Courier New" panose="02070309020205020404" pitchFamily="49" charset="0"/>
              </a:rPr>
              <a:t>pthread_mutex_unlock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used to unlock a mutex-lock. The prototype of this function is: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int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a:t>
            </a:r>
            <a:r>
              <a:rPr lang="en-US" sz="1800" b="0" i="0" u="none" strike="noStrike" baseline="0" dirty="0" err="1">
                <a:solidFill>
                  <a:srgbClr val="7A0029"/>
                </a:solidFill>
                <a:highlight>
                  <a:srgbClr val="FFFF00"/>
                </a:highlight>
                <a:latin typeface="Courier New" panose="02070309020205020404" pitchFamily="49" charset="0"/>
              </a:rPr>
              <a:t>pthread_mutex_unlock</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pthread_mutex_t</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mutex_lock</a:t>
            </a:r>
            <a:r>
              <a:rPr lang="en-US" sz="1800" b="0" i="0" u="none" strike="noStrike" baseline="0" dirty="0">
                <a:solidFill>
                  <a:srgbClr val="7A0029"/>
                </a:solidFill>
                <a:highlight>
                  <a:srgbClr val="FFFF00"/>
                </a:highlight>
                <a:latin typeface="Courier New" panose="02070309020205020404" pitchFamily="49" charset="0"/>
              </a:rPr>
              <a:t>);</a:t>
            </a:r>
            <a:endParaRPr lang="en-US" sz="1800" dirty="0">
              <a:highlight>
                <a:srgbClr val="FFFF00"/>
              </a:highlight>
            </a:endParaRPr>
          </a:p>
        </p:txBody>
      </p:sp>
    </p:spTree>
    <p:extLst>
      <p:ext uri="{BB962C8B-B14F-4D97-AF65-F5344CB8AC3E}">
        <p14:creationId xmlns:p14="http://schemas.microsoft.com/office/powerpoint/2010/main" val="380693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002-4884-FBD6-EC45-99AF3516B6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10C997-60AA-BF9B-7407-5D11EEABC316}"/>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Shared address space programming paradigms can vary on mechanisms for data sharing, concurrency models, and support for synchronization. </a:t>
            </a:r>
          </a:p>
          <a:p>
            <a:pPr algn="l"/>
            <a:r>
              <a:rPr lang="en-US" sz="1800" b="0" i="0" u="none" strike="noStrike" baseline="0" dirty="0">
                <a:solidFill>
                  <a:srgbClr val="333333"/>
                </a:solidFill>
                <a:latin typeface="Verdana" panose="020B0604030504040204" pitchFamily="34" charset="0"/>
              </a:rPr>
              <a:t>Process based models assume that all data associated with a process is private, by default, unless otherwise specified. </a:t>
            </a:r>
          </a:p>
          <a:p>
            <a:pPr algn="l"/>
            <a:r>
              <a:rPr lang="en-US" sz="1800" b="0" i="0" u="none" strike="noStrike" baseline="0" dirty="0">
                <a:solidFill>
                  <a:srgbClr val="333333"/>
                </a:solidFill>
                <a:latin typeface="Verdana" panose="020B0604030504040204" pitchFamily="34" charset="0"/>
              </a:rPr>
              <a:t>While this is important for ensuring protection in multiuser systems, it is not necessary when multiple concurrent aggregates are cooperating to solve the same problem. </a:t>
            </a:r>
          </a:p>
          <a:p>
            <a:pPr algn="l"/>
            <a:r>
              <a:rPr lang="en-US" sz="1800" b="0" i="0" u="none" strike="noStrike" baseline="0" dirty="0">
                <a:solidFill>
                  <a:srgbClr val="333333"/>
                </a:solidFill>
                <a:latin typeface="Verdana" panose="020B0604030504040204" pitchFamily="34" charset="0"/>
              </a:rPr>
              <a:t>The overheads associated with enforcing protection domains make processes less suitable for parallel programming. </a:t>
            </a:r>
            <a:endParaRPr lang="en-US" dirty="0"/>
          </a:p>
        </p:txBody>
      </p:sp>
    </p:spTree>
    <p:extLst>
      <p:ext uri="{BB962C8B-B14F-4D97-AF65-F5344CB8AC3E}">
        <p14:creationId xmlns:p14="http://schemas.microsoft.com/office/powerpoint/2010/main" val="1359571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On calling this function, in the case of a normal mutex-lock, the lock is relinquished and one of the blocked threads is scheduled to enter the critical section. </a:t>
            </a:r>
          </a:p>
          <a:p>
            <a:pPr algn="l"/>
            <a:r>
              <a:rPr lang="en-US" sz="1800" b="0" i="0" u="none" strike="noStrike" baseline="0" dirty="0">
                <a:solidFill>
                  <a:srgbClr val="333333"/>
                </a:solidFill>
                <a:highlight>
                  <a:srgbClr val="FFFF00"/>
                </a:highlight>
                <a:latin typeface="Verdana" panose="020B0604030504040204" pitchFamily="34" charset="0"/>
              </a:rPr>
              <a:t>The specific thread is determined by the scheduling policy. </a:t>
            </a:r>
          </a:p>
          <a:p>
            <a:pPr algn="l"/>
            <a:r>
              <a:rPr lang="en-US" sz="1800" b="0" i="0" u="none" strike="noStrike" baseline="0" dirty="0">
                <a:solidFill>
                  <a:srgbClr val="333333"/>
                </a:solidFill>
                <a:latin typeface="Verdana" panose="020B0604030504040204" pitchFamily="34" charset="0"/>
              </a:rPr>
              <a:t>There are other types of locks (other than normal locks).</a:t>
            </a:r>
          </a:p>
          <a:p>
            <a:pPr algn="l"/>
            <a:r>
              <a:rPr lang="en-US" sz="1800" b="0" i="0" u="none" strike="noStrike" baseline="0" dirty="0">
                <a:solidFill>
                  <a:srgbClr val="333333"/>
                </a:solidFill>
                <a:latin typeface="Verdana" panose="020B0604030504040204" pitchFamily="34" charset="0"/>
              </a:rPr>
              <a:t>If a programmer attempts a </a:t>
            </a:r>
            <a:r>
              <a:rPr lang="en-US" sz="1800" b="0" i="0" u="none" strike="noStrike" baseline="0" dirty="0" err="1">
                <a:solidFill>
                  <a:srgbClr val="7A0029"/>
                </a:solidFill>
                <a:latin typeface="Courier New" panose="02070309020205020404" pitchFamily="49" charset="0"/>
              </a:rPr>
              <a:t>pthread_mutex_unlock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on a previously unlocked mutex or one that is locked by another thread, the effect is undefined.</a:t>
            </a:r>
            <a:endParaRPr lang="en-US" sz="1800" dirty="0"/>
          </a:p>
        </p:txBody>
      </p:sp>
    </p:spTree>
    <p:extLst>
      <p:ext uri="{BB962C8B-B14F-4D97-AF65-F5344CB8AC3E}">
        <p14:creationId xmlns:p14="http://schemas.microsoft.com/office/powerpoint/2010/main" val="3017108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D33D-AE63-8DC6-153B-D43D96D46048}"/>
              </a:ext>
            </a:extLst>
          </p:cNvPr>
          <p:cNvSpPr>
            <a:spLocks noGrp="1"/>
          </p:cNvSpPr>
          <p:nvPr>
            <p:ph type="title"/>
          </p:nvPr>
        </p:nvSpPr>
        <p:spPr/>
        <p:txBody>
          <a:bodyPr>
            <a:normAutofit fontScale="90000"/>
          </a:bodyPr>
          <a:lstStyle/>
          <a:p>
            <a:r>
              <a:rPr lang="en-US" dirty="0"/>
              <a:t>Mutual Exclusion for Shared Variables</a:t>
            </a:r>
          </a:p>
        </p:txBody>
      </p:sp>
      <p:sp>
        <p:nvSpPr>
          <p:cNvPr id="3" name="Content Placeholder 2">
            <a:extLst>
              <a:ext uri="{FF2B5EF4-FFF2-40B4-BE49-F238E27FC236}">
                <a16:creationId xmlns:a16="http://schemas.microsoft.com/office/drawing/2014/main" id="{BCE7AAE2-91C4-BA66-B824-4AFE1345CC04}"/>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We need one more function before we can start using mutex-locks, namely, a function to initialize a mutex-lock to its unlocked state. </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function for this is </a:t>
            </a:r>
            <a:r>
              <a:rPr lang="en-US" sz="1800" b="0" i="0" u="none" strike="noStrike" baseline="0" dirty="0" err="1">
                <a:solidFill>
                  <a:srgbClr val="7A0029"/>
                </a:solidFill>
                <a:latin typeface="Courier New" panose="02070309020205020404" pitchFamily="49" charset="0"/>
              </a:rPr>
              <a:t>pthread_mutex_init</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prototype of this function is as follows: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int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a:t>
            </a:r>
            <a:r>
              <a:rPr lang="en-US" sz="1800" b="0" i="0" u="none" strike="noStrike" baseline="0" dirty="0" err="1">
                <a:solidFill>
                  <a:srgbClr val="7A0029"/>
                </a:solidFill>
                <a:highlight>
                  <a:srgbClr val="FFFF00"/>
                </a:highlight>
                <a:latin typeface="Courier New" panose="02070309020205020404" pitchFamily="49" charset="0"/>
              </a:rPr>
              <a:t>pthread_mutex_init</a:t>
            </a:r>
            <a:r>
              <a:rPr lang="en-US" sz="1800" b="0" i="0" u="none" strike="noStrike" baseline="0" dirty="0">
                <a:solidFill>
                  <a:srgbClr val="7A0029"/>
                </a:solidFill>
                <a:highlight>
                  <a:srgbClr val="FFFF00"/>
                </a:highlight>
                <a:latin typeface="Courier New" panose="02070309020205020404" pitchFamily="49" charset="0"/>
              </a:rPr>
              <a:t> ( </a:t>
            </a:r>
            <a:r>
              <a:rPr lang="en-US" sz="1800" b="0" i="0" u="none" strike="noStrike" baseline="0" dirty="0" err="1">
                <a:solidFill>
                  <a:srgbClr val="7A0029"/>
                </a:solidFill>
                <a:highlight>
                  <a:srgbClr val="FFFF00"/>
                </a:highlight>
                <a:latin typeface="Courier New" panose="02070309020205020404" pitchFamily="49" charset="0"/>
              </a:rPr>
              <a:t>pthread_mutex_t</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mutex_lock</a:t>
            </a:r>
            <a:r>
              <a:rPr lang="en-US" sz="1800" b="0" i="0" u="none" strike="noStrike" baseline="0" dirty="0">
                <a:solidFill>
                  <a:srgbClr val="7A0029"/>
                </a:solidFill>
                <a:highlight>
                  <a:srgbClr val="FFFF00"/>
                </a:highlight>
                <a:latin typeface="Courier New" panose="02070309020205020404" pitchFamily="49" charset="0"/>
              </a:rPr>
              <a:t>, const </a:t>
            </a:r>
            <a:r>
              <a:rPr lang="en-US" sz="1800" b="0" i="0" u="none" strike="noStrike" baseline="0" dirty="0" err="1">
                <a:solidFill>
                  <a:srgbClr val="7A0029"/>
                </a:solidFill>
                <a:highlight>
                  <a:srgbClr val="FFFF00"/>
                </a:highlight>
                <a:latin typeface="Courier New" panose="02070309020205020404" pitchFamily="49" charset="0"/>
              </a:rPr>
              <a:t>pthread_mutexattr_t</a:t>
            </a:r>
            <a:r>
              <a:rPr lang="en-US" sz="1800" b="0" i="0" u="none" strike="noStrike" baseline="0" dirty="0">
                <a:solidFill>
                  <a:srgbClr val="7A0029"/>
                </a:solidFill>
                <a:highlight>
                  <a:srgbClr val="FFFF00"/>
                </a:highlight>
                <a:latin typeface="Courier New" panose="02070309020205020404" pitchFamily="49" charset="0"/>
              </a:rPr>
              <a:t> *</a:t>
            </a:r>
            <a:r>
              <a:rPr lang="en-US" sz="1800" b="0" i="0" u="none" strike="noStrike" baseline="0" dirty="0" err="1">
                <a:solidFill>
                  <a:srgbClr val="7A0029"/>
                </a:solidFill>
                <a:highlight>
                  <a:srgbClr val="FFFF00"/>
                </a:highlight>
                <a:latin typeface="Courier New" panose="02070309020205020404" pitchFamily="49" charset="0"/>
              </a:rPr>
              <a:t>lock_attr</a:t>
            </a:r>
            <a:r>
              <a:rPr lang="en-US" sz="1800" b="0" i="0" u="none" strike="noStrike" baseline="0" dirty="0">
                <a:solidFill>
                  <a:srgbClr val="7A0029"/>
                </a:solidFill>
                <a:highlight>
                  <a:srgbClr val="FFFF00"/>
                </a:highlight>
                <a:latin typeface="Courier New" panose="02070309020205020404" pitchFamily="49" charset="0"/>
              </a:rPr>
              <a:t>);</a:t>
            </a:r>
            <a:endParaRPr lang="en-US" sz="1800" dirty="0">
              <a:highlight>
                <a:srgbClr val="FFFF00"/>
              </a:highlight>
            </a:endParaRPr>
          </a:p>
        </p:txBody>
      </p:sp>
    </p:spTree>
    <p:extLst>
      <p:ext uri="{BB962C8B-B14F-4D97-AF65-F5344CB8AC3E}">
        <p14:creationId xmlns:p14="http://schemas.microsoft.com/office/powerpoint/2010/main" val="3407215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FB48C-AD64-0D62-0455-FB4D8890BC90}"/>
              </a:ext>
            </a:extLst>
          </p:cNvPr>
          <p:cNvSpPr>
            <a:spLocks noGrp="1"/>
          </p:cNvSpPr>
          <p:nvPr>
            <p:ph type="title"/>
          </p:nvPr>
        </p:nvSpPr>
        <p:spPr/>
        <p:txBody>
          <a:bodyPr/>
          <a:lstStyle/>
          <a:p>
            <a:r>
              <a:rPr lang="en-US" dirty="0"/>
              <a:t>Overheads of Locking</a:t>
            </a:r>
          </a:p>
        </p:txBody>
      </p:sp>
      <p:sp>
        <p:nvSpPr>
          <p:cNvPr id="3" name="Content Placeholder 2">
            <a:extLst>
              <a:ext uri="{FF2B5EF4-FFF2-40B4-BE49-F238E27FC236}">
                <a16:creationId xmlns:a16="http://schemas.microsoft.com/office/drawing/2014/main" id="{6D9E14C7-6457-7918-B1A1-C3AFBFA81164}"/>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Locks represent serialization points since critical sections must be executed by threads one after the other. </a:t>
            </a:r>
          </a:p>
          <a:p>
            <a:pPr algn="l"/>
            <a:r>
              <a:rPr lang="en-US" sz="1800" b="0" i="0" u="none" strike="noStrike" baseline="0" dirty="0">
                <a:solidFill>
                  <a:srgbClr val="333333"/>
                </a:solidFill>
                <a:highlight>
                  <a:srgbClr val="FFFF00"/>
                </a:highlight>
                <a:latin typeface="Verdana" panose="020B0604030504040204" pitchFamily="34" charset="0"/>
              </a:rPr>
              <a:t>Encapsulating large segments of the program within locks can, therefore, lead to         significant performance degradation. </a:t>
            </a:r>
          </a:p>
          <a:p>
            <a:pPr algn="l"/>
            <a:r>
              <a:rPr lang="en-US" sz="1800" b="0" i="0" u="none" strike="noStrike" baseline="0" dirty="0">
                <a:solidFill>
                  <a:srgbClr val="333333"/>
                </a:solidFill>
                <a:highlight>
                  <a:srgbClr val="FFFF00"/>
                </a:highlight>
                <a:latin typeface="Verdana" panose="020B0604030504040204" pitchFamily="34" charset="0"/>
              </a:rPr>
              <a:t>It is important to minimize the size of critical sections. </a:t>
            </a:r>
          </a:p>
        </p:txBody>
      </p:sp>
    </p:spTree>
    <p:extLst>
      <p:ext uri="{BB962C8B-B14F-4D97-AF65-F5344CB8AC3E}">
        <p14:creationId xmlns:p14="http://schemas.microsoft.com/office/powerpoint/2010/main" val="1946954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9FDC-A8B5-D5B9-946B-6A6274AA636F}"/>
              </a:ext>
            </a:extLst>
          </p:cNvPr>
          <p:cNvSpPr>
            <a:spLocks noGrp="1"/>
          </p:cNvSpPr>
          <p:nvPr>
            <p:ph type="title"/>
          </p:nvPr>
        </p:nvSpPr>
        <p:spPr/>
        <p:txBody>
          <a:bodyPr/>
          <a:lstStyle/>
          <a:p>
            <a:r>
              <a:rPr lang="en-US" dirty="0"/>
              <a:t>Alleviating Locking Overheads</a:t>
            </a:r>
          </a:p>
        </p:txBody>
      </p:sp>
      <p:sp>
        <p:nvSpPr>
          <p:cNvPr id="3" name="Content Placeholder 2">
            <a:extLst>
              <a:ext uri="{FF2B5EF4-FFF2-40B4-BE49-F238E27FC236}">
                <a16:creationId xmlns:a16="http://schemas.microsoft.com/office/drawing/2014/main" id="{FD146732-BEB4-74DB-4989-EE712045707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It is often possible to reduce the idling overhead associated with locks using an alternate function,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function attempts a lock on </a:t>
            </a:r>
            <a:r>
              <a:rPr lang="en-US" sz="1800" b="0" i="0" u="none" strike="noStrike" baseline="0" dirty="0" err="1">
                <a:solidFill>
                  <a:srgbClr val="7A0029"/>
                </a:solidFill>
                <a:latin typeface="Courier New" panose="02070309020205020404" pitchFamily="49" charset="0"/>
              </a:rPr>
              <a:t>mutex_lock</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If the lock is successful, the function returns a zero. </a:t>
            </a:r>
          </a:p>
          <a:p>
            <a:pPr algn="l"/>
            <a:r>
              <a:rPr lang="en-US" sz="1800" b="0" i="0" u="none" strike="noStrike" baseline="0" dirty="0">
                <a:solidFill>
                  <a:srgbClr val="333333"/>
                </a:solidFill>
                <a:latin typeface="Verdana" panose="020B0604030504040204" pitchFamily="34" charset="0"/>
              </a:rPr>
              <a:t>If it is already locked by another thread, instead of blocking the thread execution, it returns a value </a:t>
            </a:r>
            <a:r>
              <a:rPr lang="en-US" sz="1800" b="0" i="0" u="none" strike="noStrike" baseline="0" dirty="0">
                <a:solidFill>
                  <a:srgbClr val="7A0029"/>
                </a:solidFill>
                <a:latin typeface="Courier New" panose="02070309020205020404" pitchFamily="49" charset="0"/>
              </a:rPr>
              <a:t>EBUSY</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allows the thread to do other work and to poll the mutex for a lock. </a:t>
            </a:r>
          </a:p>
          <a:p>
            <a:pPr algn="l"/>
            <a:r>
              <a:rPr lang="en-US" sz="1800" b="0" i="0" u="none" strike="noStrike" baseline="0" dirty="0">
                <a:solidFill>
                  <a:srgbClr val="333333"/>
                </a:solidFill>
                <a:latin typeface="Verdana" panose="020B0604030504040204" pitchFamily="34" charset="0"/>
              </a:rPr>
              <a:t>Furthermore,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 typically much faster than </a:t>
            </a:r>
            <a:r>
              <a:rPr lang="en-US" sz="1800" b="0" i="0" u="none" strike="noStrike" baseline="0" dirty="0" err="1">
                <a:solidFill>
                  <a:srgbClr val="7A0029"/>
                </a:solidFill>
                <a:latin typeface="Courier New" panose="02070309020205020404" pitchFamily="49" charset="0"/>
              </a:rPr>
              <a:t>pthread_mutex_lock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on typical systems since it does not have to deal with queues associated with locks for multiple threads waiting on the lock. </a:t>
            </a:r>
          </a:p>
        </p:txBody>
      </p:sp>
    </p:spTree>
    <p:extLst>
      <p:ext uri="{BB962C8B-B14F-4D97-AF65-F5344CB8AC3E}">
        <p14:creationId xmlns:p14="http://schemas.microsoft.com/office/powerpoint/2010/main" val="1453852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9FDC-A8B5-D5B9-946B-6A6274AA636F}"/>
              </a:ext>
            </a:extLst>
          </p:cNvPr>
          <p:cNvSpPr>
            <a:spLocks noGrp="1"/>
          </p:cNvSpPr>
          <p:nvPr>
            <p:ph type="title"/>
          </p:nvPr>
        </p:nvSpPr>
        <p:spPr/>
        <p:txBody>
          <a:bodyPr/>
          <a:lstStyle/>
          <a:p>
            <a:r>
              <a:rPr lang="en-US" dirty="0"/>
              <a:t>Alleviating Locking Overheads</a:t>
            </a:r>
          </a:p>
        </p:txBody>
      </p:sp>
      <p:sp>
        <p:nvSpPr>
          <p:cNvPr id="3" name="Content Placeholder 2">
            <a:extLst>
              <a:ext uri="{FF2B5EF4-FFF2-40B4-BE49-F238E27FC236}">
                <a16:creationId xmlns:a16="http://schemas.microsoft.com/office/drawing/2014/main" id="{FD146732-BEB4-74DB-4989-EE712045707F}"/>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The prototype of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is:</a:t>
            </a:r>
          </a:p>
          <a:p>
            <a:pPr marL="0" indent="0" algn="l">
              <a:buNone/>
            </a:pPr>
            <a:r>
              <a:rPr lang="en-US" sz="1800" b="0" i="0" u="none" strike="noStrike" baseline="0" dirty="0">
                <a:solidFill>
                  <a:srgbClr val="7A0029"/>
                </a:solidFill>
                <a:latin typeface="Courier New" panose="02070309020205020404" pitchFamily="49" charset="0"/>
              </a:rPr>
              <a:t>1 int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7A0029"/>
                </a:solidFill>
                <a:latin typeface="Courier New" panose="02070309020205020404" pitchFamily="49" charset="0"/>
              </a:rPr>
              <a:t> ( </a:t>
            </a:r>
            <a:r>
              <a:rPr lang="en-US" sz="1800" b="0" i="0" u="none" strike="noStrike" baseline="0" dirty="0" err="1">
                <a:solidFill>
                  <a:srgbClr val="7A0029"/>
                </a:solidFill>
                <a:latin typeface="Courier New" panose="02070309020205020404" pitchFamily="49" charset="0"/>
              </a:rPr>
              <a:t>pthread_mutex_t</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mutex_lock</a:t>
            </a:r>
            <a:r>
              <a:rPr lang="en-US" sz="1800" b="0" i="0" u="none" strike="noStrike" baseline="0" dirty="0">
                <a:solidFill>
                  <a:srgbClr val="7A0029"/>
                </a:solidFill>
                <a:latin typeface="Courier New" panose="02070309020205020404" pitchFamily="49" charset="0"/>
              </a:rPr>
              <a:t>);</a:t>
            </a:r>
          </a:p>
          <a:p>
            <a:pPr marL="0" indent="0" algn="l">
              <a:buNone/>
            </a:pPr>
            <a:endParaRPr lang="en-US" sz="1800" dirty="0">
              <a:solidFill>
                <a:srgbClr val="7A0029"/>
              </a:solidFill>
              <a:latin typeface="Courier New" panose="02070309020205020404" pitchFamily="49" charset="0"/>
            </a:endParaRPr>
          </a:p>
          <a:p>
            <a:pPr algn="l"/>
            <a:r>
              <a:rPr lang="en-US" sz="1800" b="0" i="0" u="none" strike="noStrike" baseline="0" dirty="0">
                <a:solidFill>
                  <a:srgbClr val="333333"/>
                </a:solidFill>
                <a:highlight>
                  <a:srgbClr val="FFFF00"/>
                </a:highlight>
                <a:latin typeface="Verdana" panose="020B0604030504040204" pitchFamily="34" charset="0"/>
              </a:rPr>
              <a:t>Indiscriminate use of locks can result in idling overhead from blocked threads. </a:t>
            </a:r>
          </a:p>
          <a:p>
            <a:pPr algn="l"/>
            <a:r>
              <a:rPr lang="en-US" sz="1800" b="0" i="0" u="none" strike="noStrike" baseline="0" dirty="0">
                <a:solidFill>
                  <a:srgbClr val="333333"/>
                </a:solidFill>
                <a:latin typeface="Verdana" panose="020B0604030504040204" pitchFamily="34" charset="0"/>
              </a:rPr>
              <a:t>While the function </a:t>
            </a:r>
            <a:r>
              <a:rPr lang="en-US" sz="1800" b="0" i="0" u="none" strike="noStrike" baseline="0" dirty="0" err="1">
                <a:solidFill>
                  <a:srgbClr val="7A0029"/>
                </a:solidFill>
                <a:latin typeface="Courier New" panose="02070309020205020404" pitchFamily="49" charset="0"/>
              </a:rPr>
              <a:t>pthread_mutex_trylock</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alleviates this overhead, it introduces the overhead of polling for availability of locks. </a:t>
            </a:r>
          </a:p>
          <a:p>
            <a:pPr marL="0" indent="0" algn="l">
              <a:buNone/>
            </a:pPr>
            <a:endParaRPr lang="en-US" sz="1800" dirty="0"/>
          </a:p>
        </p:txBody>
      </p:sp>
    </p:spTree>
    <p:extLst>
      <p:ext uri="{BB962C8B-B14F-4D97-AF65-F5344CB8AC3E}">
        <p14:creationId xmlns:p14="http://schemas.microsoft.com/office/powerpoint/2010/main" val="2125680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fontScale="90000"/>
          </a:bodyPr>
          <a:lstStyle/>
          <a:p>
            <a:r>
              <a:rPr lang="en-US" dirty="0"/>
              <a:t>Condition Variables for Synchronization</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Producer consumer problem with try lock is problematic (cost of polling)</a:t>
            </a:r>
          </a:p>
          <a:p>
            <a:pPr algn="l"/>
            <a:r>
              <a:rPr lang="en-US" sz="1800" b="0" i="0" u="none" strike="noStrike" baseline="0" dirty="0">
                <a:solidFill>
                  <a:srgbClr val="333333"/>
                </a:solidFill>
                <a:latin typeface="Verdana" panose="020B0604030504040204" pitchFamily="34" charset="0"/>
              </a:rPr>
              <a:t>The availability of space is signaled by the consumer thread that consumes the task. </a:t>
            </a:r>
          </a:p>
          <a:p>
            <a:pPr algn="l"/>
            <a:r>
              <a:rPr lang="en-US" sz="1800" b="0" i="0" u="none" strike="noStrike" baseline="0" dirty="0">
                <a:solidFill>
                  <a:srgbClr val="333333"/>
                </a:solidFill>
                <a:latin typeface="Verdana" panose="020B0604030504040204" pitchFamily="34" charset="0"/>
              </a:rPr>
              <a:t>The functionality to accomplish this is provided by a </a:t>
            </a:r>
            <a:r>
              <a:rPr lang="en-US" sz="1800" b="1" i="1" u="none" strike="noStrike" baseline="0" dirty="0">
                <a:solidFill>
                  <a:srgbClr val="333333"/>
                </a:solidFill>
                <a:latin typeface="Verdana" panose="020B0604030504040204" pitchFamily="34" charset="0"/>
              </a:rPr>
              <a:t>condition variable</a:t>
            </a:r>
            <a:r>
              <a:rPr lang="en-US" sz="1800" b="0" i="0" u="none" strike="noStrike" baseline="0" dirty="0">
                <a:solidFill>
                  <a:srgbClr val="333333"/>
                </a:solidFill>
                <a:latin typeface="Verdana" panose="020B0604030504040204" pitchFamily="34" charset="0"/>
              </a:rPr>
              <a:t>.</a:t>
            </a:r>
          </a:p>
          <a:p>
            <a:pPr algn="l"/>
            <a:r>
              <a:rPr lang="en-US" sz="1800" b="0" i="0" u="none" strike="noStrike" baseline="0" dirty="0">
                <a:solidFill>
                  <a:srgbClr val="333333"/>
                </a:solidFill>
                <a:latin typeface="Verdana" panose="020B0604030504040204" pitchFamily="34" charset="0"/>
              </a:rPr>
              <a:t>A condition variable is a data object used for synchronizing threads. </a:t>
            </a:r>
          </a:p>
          <a:p>
            <a:pPr algn="l"/>
            <a:r>
              <a:rPr lang="en-US" sz="1800" b="0" i="0" u="none" strike="noStrike" baseline="0" dirty="0">
                <a:solidFill>
                  <a:srgbClr val="333333"/>
                </a:solidFill>
                <a:latin typeface="Verdana" panose="020B0604030504040204" pitchFamily="34" charset="0"/>
              </a:rPr>
              <a:t>This variable allows a thread to block itself until specified data reaches a predefined state.</a:t>
            </a:r>
            <a:endParaRPr lang="en-US" dirty="0"/>
          </a:p>
        </p:txBody>
      </p:sp>
    </p:spTree>
    <p:extLst>
      <p:ext uri="{BB962C8B-B14F-4D97-AF65-F5344CB8AC3E}">
        <p14:creationId xmlns:p14="http://schemas.microsoft.com/office/powerpoint/2010/main" val="462241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fontScale="90000"/>
          </a:bodyPr>
          <a:lstStyle/>
          <a:p>
            <a:r>
              <a:rPr lang="en-US" dirty="0"/>
              <a:t>Condition Variables for Synchronization</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Condition variable always has a mutex associated with it.  </a:t>
            </a:r>
          </a:p>
          <a:p>
            <a:pPr algn="l"/>
            <a:r>
              <a:rPr lang="en-US" sz="1800" b="0" i="0" u="none" strike="noStrike" baseline="0" dirty="0">
                <a:solidFill>
                  <a:srgbClr val="333333"/>
                </a:solidFill>
                <a:latin typeface="Verdana" panose="020B0604030504040204" pitchFamily="34" charset="0"/>
              </a:rPr>
              <a:t>A thread locks this mutex and tests the predicate defined on the shared variable (in this case </a:t>
            </a:r>
            <a:r>
              <a:rPr lang="en-US" sz="1800" b="0" i="0" u="none" strike="noStrike" baseline="0" dirty="0" err="1">
                <a:solidFill>
                  <a:srgbClr val="7A0029"/>
                </a:solidFill>
                <a:latin typeface="Courier New" panose="02070309020205020404" pitchFamily="49" charset="0"/>
              </a:rPr>
              <a:t>task_available</a:t>
            </a:r>
            <a:r>
              <a:rPr lang="en-US" sz="1800" b="0" i="0" u="none" strike="noStrike" baseline="0" dirty="0">
                <a:solidFill>
                  <a:srgbClr val="333333"/>
                </a:solidFill>
                <a:latin typeface="Verdana" panose="020B0604030504040204" pitchFamily="34" charset="0"/>
              </a:rPr>
              <a:t>); if the predicate is not true, the thread waits on the condition variable associated with the predicate using the function                                </a:t>
            </a:r>
            <a:r>
              <a:rPr lang="en-US" sz="1800" b="0" i="0" u="none" strike="noStrike" baseline="0" dirty="0" err="1">
                <a:solidFill>
                  <a:srgbClr val="7A0029"/>
                </a:solidFill>
                <a:latin typeface="Courier New" panose="02070309020205020404" pitchFamily="49" charset="0"/>
              </a:rPr>
              <a:t>pthread_cond_wait</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prototype of this function is:</a:t>
            </a:r>
          </a:p>
          <a:p>
            <a:pPr marL="0" indent="0" algn="l">
              <a:buNone/>
            </a:pPr>
            <a:r>
              <a:rPr lang="en-US" sz="1800" b="0" i="0" u="none" strike="noStrike" baseline="0" dirty="0">
                <a:solidFill>
                  <a:srgbClr val="7A0029"/>
                </a:solidFill>
                <a:latin typeface="Courier New" panose="02070309020205020404" pitchFamily="49" charset="0"/>
              </a:rPr>
              <a:t>int </a:t>
            </a:r>
            <a:r>
              <a:rPr lang="en-US" sz="1800" b="0" i="0" u="none" strike="noStrike" baseline="0" dirty="0" err="1">
                <a:solidFill>
                  <a:srgbClr val="7A0029"/>
                </a:solidFill>
                <a:latin typeface="Courier New" panose="02070309020205020404" pitchFamily="49" charset="0"/>
              </a:rPr>
              <a:t>pthread_cond_wait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pthread_cond_t</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cond</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pthread_mutex_t</a:t>
            </a:r>
            <a:r>
              <a:rPr lang="en-US" sz="1800" b="0" i="0" u="none" strike="noStrike" baseline="0" dirty="0">
                <a:solidFill>
                  <a:srgbClr val="7A0029"/>
                </a:solidFill>
                <a:latin typeface="Courier New" panose="02070309020205020404" pitchFamily="49" charset="0"/>
              </a:rPr>
              <a:t> *mutex)</a:t>
            </a:r>
            <a:endParaRPr lang="en-US" dirty="0"/>
          </a:p>
        </p:txBody>
      </p:sp>
    </p:spTree>
    <p:extLst>
      <p:ext uri="{BB962C8B-B14F-4D97-AF65-F5344CB8AC3E}">
        <p14:creationId xmlns:p14="http://schemas.microsoft.com/office/powerpoint/2010/main" val="166535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fontScale="90000"/>
          </a:bodyPr>
          <a:lstStyle/>
          <a:p>
            <a:r>
              <a:rPr lang="en-US" dirty="0"/>
              <a:t>Condition Variables for Synchronization</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 call to this function blocks the execution of the thread until it receives a signal from another thread or is interrupted by an OS signal. </a:t>
            </a:r>
          </a:p>
          <a:p>
            <a:pPr algn="l"/>
            <a:r>
              <a:rPr lang="en-US" sz="1800" b="0" i="0" u="none" strike="noStrike" baseline="0" dirty="0">
                <a:solidFill>
                  <a:srgbClr val="333333"/>
                </a:solidFill>
                <a:latin typeface="Verdana" panose="020B0604030504040204" pitchFamily="34" charset="0"/>
              </a:rPr>
              <a:t>In addition to blocking the thread, the </a:t>
            </a:r>
            <a:r>
              <a:rPr lang="en-US" sz="1800" b="0" i="0" u="none" strike="noStrike" baseline="0" dirty="0" err="1">
                <a:solidFill>
                  <a:srgbClr val="7A0029"/>
                </a:solidFill>
                <a:latin typeface="Courier New" panose="02070309020205020404" pitchFamily="49" charset="0"/>
              </a:rPr>
              <a:t>pthread_cond_wait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 releases the lock on </a:t>
            </a:r>
            <a:r>
              <a:rPr lang="en-US" sz="1800" b="0" i="0" u="none" strike="noStrike" baseline="0" dirty="0">
                <a:solidFill>
                  <a:srgbClr val="7A0029"/>
                </a:solidFill>
                <a:latin typeface="Courier New" panose="02070309020205020404" pitchFamily="49" charset="0"/>
              </a:rPr>
              <a:t>mutex</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is important because otherwise no other thread will be able to work on the shared variable </a:t>
            </a:r>
            <a:r>
              <a:rPr lang="en-US" sz="1800" b="0" i="0" u="none" strike="noStrike" baseline="0" dirty="0" err="1">
                <a:solidFill>
                  <a:srgbClr val="7A0029"/>
                </a:solidFill>
                <a:latin typeface="Courier New" panose="02070309020205020404" pitchFamily="49" charset="0"/>
              </a:rPr>
              <a:t>task_available</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and the predicate would never be satisfied. </a:t>
            </a:r>
          </a:p>
          <a:p>
            <a:pPr algn="l"/>
            <a:r>
              <a:rPr lang="en-US" sz="1800" b="0" i="0" u="none" strike="noStrike" baseline="0" dirty="0">
                <a:solidFill>
                  <a:srgbClr val="333333"/>
                </a:solidFill>
                <a:latin typeface="Verdana" panose="020B0604030504040204" pitchFamily="34" charset="0"/>
              </a:rPr>
              <a:t>When the thread is released on a signal, it waits to reacquire the lock on </a:t>
            </a:r>
            <a:r>
              <a:rPr lang="en-US" sz="1800" b="0" i="0" u="none" strike="noStrike" baseline="0" dirty="0">
                <a:solidFill>
                  <a:srgbClr val="7A0029"/>
                </a:solidFill>
                <a:latin typeface="Courier New" panose="02070309020205020404" pitchFamily="49" charset="0"/>
              </a:rPr>
              <a:t>mutex </a:t>
            </a:r>
            <a:r>
              <a:rPr lang="en-US" sz="1800" b="0" i="0" u="none" strike="noStrike" baseline="0" dirty="0">
                <a:solidFill>
                  <a:srgbClr val="333333"/>
                </a:solidFill>
                <a:latin typeface="Verdana" panose="020B0604030504040204" pitchFamily="34" charset="0"/>
              </a:rPr>
              <a:t>before resuming execution.</a:t>
            </a:r>
            <a:endParaRPr lang="en-US" dirty="0"/>
          </a:p>
        </p:txBody>
      </p:sp>
    </p:spTree>
    <p:extLst>
      <p:ext uri="{BB962C8B-B14F-4D97-AF65-F5344CB8AC3E}">
        <p14:creationId xmlns:p14="http://schemas.microsoft.com/office/powerpoint/2010/main" val="1740120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a:bodyPr>
          <a:lstStyle/>
          <a:p>
            <a:r>
              <a:rPr lang="en-US" sz="3200" dirty="0"/>
              <a:t>Controlling Thread and Synchronization Attributes</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our discussion thus far, we have noted that entities such as threads and synchronization variables can have several attributes associated with them. </a:t>
            </a:r>
          </a:p>
          <a:p>
            <a:pPr algn="l"/>
            <a:r>
              <a:rPr lang="en-US" sz="1800" b="0" i="0" u="none" strike="noStrike" baseline="0" dirty="0">
                <a:solidFill>
                  <a:srgbClr val="333333"/>
                </a:solidFill>
                <a:latin typeface="Verdana" panose="020B0604030504040204" pitchFamily="34" charset="0"/>
              </a:rPr>
              <a:t>For example, different threads may be scheduled differently (round-robin, prioritized, etc.), they may have different stack sizes, and so on. </a:t>
            </a:r>
          </a:p>
          <a:p>
            <a:pPr algn="l"/>
            <a:r>
              <a:rPr lang="en-US" sz="1800" b="0" i="0" u="none" strike="noStrike" baseline="0" dirty="0">
                <a:solidFill>
                  <a:srgbClr val="333333"/>
                </a:solidFill>
                <a:latin typeface="Verdana" panose="020B0604030504040204" pitchFamily="34" charset="0"/>
              </a:rPr>
              <a:t>Similarly, a synchronization variable such as a mutex-lock may be of different types.</a:t>
            </a:r>
          </a:p>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API allows a programmer to change the default attributes of </a:t>
            </a:r>
            <a:r>
              <a:rPr lang="en-US" sz="1800" b="0" i="0" u="none" strike="noStrike" baseline="0">
                <a:solidFill>
                  <a:srgbClr val="333333"/>
                </a:solidFill>
                <a:latin typeface="Verdana" panose="020B0604030504040204" pitchFamily="34" charset="0"/>
              </a:rPr>
              <a:t>entities using </a:t>
            </a:r>
            <a:r>
              <a:rPr lang="en-US" sz="1800" b="1" i="1" u="none" strike="noStrike" baseline="0">
                <a:solidFill>
                  <a:srgbClr val="333333"/>
                </a:solidFill>
                <a:latin typeface="Verdana" panose="020B0604030504040204" pitchFamily="34" charset="0"/>
              </a:rPr>
              <a:t>attributes </a:t>
            </a:r>
            <a:r>
              <a:rPr lang="en-US" sz="1800" b="1" i="1" u="none" strike="noStrike" baseline="0" dirty="0">
                <a:solidFill>
                  <a:srgbClr val="333333"/>
                </a:solidFill>
                <a:latin typeface="Verdana" panose="020B0604030504040204" pitchFamily="34" charset="0"/>
              </a:rPr>
              <a:t>objects</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2360245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a:bodyPr>
          <a:lstStyle/>
          <a:p>
            <a:r>
              <a:rPr lang="en-US" sz="3200" dirty="0"/>
              <a:t>Controlling Thread and Synchronization Attributes</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An attributes object is a data-structure that describes entity (</a:t>
            </a:r>
            <a:r>
              <a:rPr lang="en-US" sz="1800" b="1" i="0" u="none" strike="noStrike" baseline="0" dirty="0">
                <a:solidFill>
                  <a:srgbClr val="333333"/>
                </a:solidFill>
                <a:latin typeface="Verdana" panose="020B0604030504040204" pitchFamily="34" charset="0"/>
              </a:rPr>
              <a:t>thread, mutex, condition variable</a:t>
            </a:r>
            <a:r>
              <a:rPr lang="en-US" sz="1800" b="0" i="0" u="none" strike="noStrike" baseline="0" dirty="0">
                <a:solidFill>
                  <a:srgbClr val="333333"/>
                </a:solidFill>
                <a:latin typeface="Verdana" panose="020B0604030504040204" pitchFamily="34" charset="0"/>
              </a:rPr>
              <a:t>) properties. </a:t>
            </a:r>
          </a:p>
          <a:p>
            <a:pPr algn="l"/>
            <a:r>
              <a:rPr lang="en-US" sz="1800" b="0" i="0" u="none" strike="noStrike" baseline="0" dirty="0">
                <a:solidFill>
                  <a:srgbClr val="333333"/>
                </a:solidFill>
                <a:latin typeface="Verdana" panose="020B0604030504040204" pitchFamily="34" charset="0"/>
              </a:rPr>
              <a:t>When creating a thread or a synchronization variable, we can specify the attributes object that determines the properties of the entity. </a:t>
            </a:r>
          </a:p>
          <a:p>
            <a:pPr algn="l"/>
            <a:r>
              <a:rPr lang="en-US" sz="1800" b="0" i="0" u="none" strike="noStrike" baseline="0" dirty="0">
                <a:solidFill>
                  <a:srgbClr val="333333"/>
                </a:solidFill>
                <a:latin typeface="Verdana" panose="020B0604030504040204" pitchFamily="34" charset="0"/>
              </a:rPr>
              <a:t>Once created, the thread or synchronization variable's properties are largely fixed (</a:t>
            </a:r>
            <a:r>
              <a:rPr lang="en-US" sz="1800" b="0" i="0" u="none" strike="noStrike" baseline="0" dirty="0" err="1">
                <a:solidFill>
                  <a:srgbClr val="333333"/>
                </a:solidFill>
                <a:latin typeface="Verdana" panose="020B0604030504040204" pitchFamily="34" charset="0"/>
              </a:rPr>
              <a:t>Pthreads</a:t>
            </a:r>
            <a:r>
              <a:rPr lang="en-US" sz="1800" b="0" i="0" u="none" strike="noStrike" baseline="0" dirty="0">
                <a:solidFill>
                  <a:srgbClr val="333333"/>
                </a:solidFill>
                <a:latin typeface="Verdana" panose="020B0604030504040204" pitchFamily="34" charset="0"/>
              </a:rPr>
              <a:t> allows the user to change the priority of the thread). </a:t>
            </a:r>
          </a:p>
          <a:p>
            <a:pPr algn="l"/>
            <a:r>
              <a:rPr lang="en-US" sz="1800" b="0" i="0" u="none" strike="noStrike" baseline="0" dirty="0">
                <a:solidFill>
                  <a:srgbClr val="333333"/>
                </a:solidFill>
                <a:latin typeface="Verdana" panose="020B0604030504040204" pitchFamily="34" charset="0"/>
              </a:rPr>
              <a:t>There are several advantages of using attributes objects. </a:t>
            </a:r>
          </a:p>
          <a:p>
            <a:pPr algn="l"/>
            <a:r>
              <a:rPr lang="en-US" sz="1800" b="0" i="0" u="none" strike="noStrike" baseline="0" dirty="0">
                <a:solidFill>
                  <a:srgbClr val="333333"/>
                </a:solidFill>
                <a:latin typeface="Verdana" panose="020B0604030504040204" pitchFamily="34" charset="0"/>
              </a:rPr>
              <a:t>First, it separates the issues of program semantics and implementation.</a:t>
            </a:r>
          </a:p>
          <a:p>
            <a:pPr algn="l"/>
            <a:r>
              <a:rPr lang="en-US" sz="1800" b="0" i="0" u="none" strike="noStrike" baseline="0" dirty="0">
                <a:solidFill>
                  <a:srgbClr val="333333"/>
                </a:solidFill>
                <a:latin typeface="Verdana" panose="020B0604030504040204" pitchFamily="34" charset="0"/>
              </a:rPr>
              <a:t>Thread properties are specified by the user. </a:t>
            </a:r>
          </a:p>
          <a:p>
            <a:pPr algn="l"/>
            <a:r>
              <a:rPr lang="en-US" sz="1800" b="0" i="0" u="none" strike="noStrike" baseline="0" dirty="0">
                <a:solidFill>
                  <a:srgbClr val="333333"/>
                </a:solidFill>
                <a:latin typeface="Verdana" panose="020B0604030504040204" pitchFamily="34" charset="0"/>
              </a:rPr>
              <a:t>How these are implemented at the system level is transparent to the user. </a:t>
            </a:r>
          </a:p>
          <a:p>
            <a:pPr algn="l"/>
            <a:r>
              <a:rPr lang="en-US" sz="1800" b="0" i="0" u="none" strike="noStrike" baseline="0" dirty="0">
                <a:solidFill>
                  <a:srgbClr val="333333"/>
                </a:solidFill>
                <a:latin typeface="Verdana" panose="020B0604030504040204" pitchFamily="34" charset="0"/>
              </a:rPr>
              <a:t>This allows for greater portability across operating systems.</a:t>
            </a:r>
          </a:p>
        </p:txBody>
      </p:sp>
    </p:spTree>
    <p:extLst>
      <p:ext uri="{BB962C8B-B14F-4D97-AF65-F5344CB8AC3E}">
        <p14:creationId xmlns:p14="http://schemas.microsoft.com/office/powerpoint/2010/main" val="419541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B002-4884-FBD6-EC45-99AF3516B6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10C997-60AA-BF9B-7407-5D11EEABC316}"/>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contrast, lightweight processes and threads assume that all memory is global. </a:t>
            </a:r>
          </a:p>
          <a:p>
            <a:pPr algn="l"/>
            <a:r>
              <a:rPr lang="en-US" sz="1800" b="0" i="0" u="none" strike="noStrike" baseline="0" dirty="0">
                <a:solidFill>
                  <a:srgbClr val="333333"/>
                </a:solidFill>
                <a:latin typeface="Verdana" panose="020B0604030504040204" pitchFamily="34" charset="0"/>
              </a:rPr>
              <a:t>By relaxing the protection domain, lightweight processes and threads support much faster manipulation. </a:t>
            </a:r>
          </a:p>
          <a:p>
            <a:pPr algn="l"/>
            <a:r>
              <a:rPr lang="en-US" sz="1800" b="0" i="0" u="none" strike="noStrike" baseline="0" dirty="0">
                <a:solidFill>
                  <a:srgbClr val="333333"/>
                </a:solidFill>
                <a:latin typeface="Verdana" panose="020B0604030504040204" pitchFamily="34" charset="0"/>
              </a:rPr>
              <a:t>As a result, this is the preferred model for parallel programming and forms the focus of this chapter. </a:t>
            </a:r>
          </a:p>
          <a:p>
            <a:pPr algn="l"/>
            <a:r>
              <a:rPr lang="en-US" sz="1800" b="0" i="0" u="none" strike="noStrike" baseline="0" dirty="0">
                <a:solidFill>
                  <a:srgbClr val="333333"/>
                </a:solidFill>
                <a:latin typeface="Verdana" panose="020B0604030504040204" pitchFamily="34" charset="0"/>
              </a:rPr>
              <a:t>Directive based programming models extend the threaded model by facilitating creation and synchronization of threads. </a:t>
            </a:r>
            <a:endParaRPr lang="en-US" dirty="0"/>
          </a:p>
        </p:txBody>
      </p:sp>
    </p:spTree>
    <p:extLst>
      <p:ext uri="{BB962C8B-B14F-4D97-AF65-F5344CB8AC3E}">
        <p14:creationId xmlns:p14="http://schemas.microsoft.com/office/powerpoint/2010/main" val="1594467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42BF-07E8-E3AA-939E-8771A26CD39F}"/>
              </a:ext>
            </a:extLst>
          </p:cNvPr>
          <p:cNvSpPr>
            <a:spLocks noGrp="1"/>
          </p:cNvSpPr>
          <p:nvPr>
            <p:ph type="title"/>
          </p:nvPr>
        </p:nvSpPr>
        <p:spPr/>
        <p:txBody>
          <a:bodyPr>
            <a:normAutofit/>
          </a:bodyPr>
          <a:lstStyle/>
          <a:p>
            <a:r>
              <a:rPr lang="en-US" sz="3200" dirty="0"/>
              <a:t>Controlling Thread and Synchronization Attributes</a:t>
            </a:r>
          </a:p>
        </p:txBody>
      </p:sp>
      <p:sp>
        <p:nvSpPr>
          <p:cNvPr id="3" name="Content Placeholder 2">
            <a:extLst>
              <a:ext uri="{FF2B5EF4-FFF2-40B4-BE49-F238E27FC236}">
                <a16:creationId xmlns:a16="http://schemas.microsoft.com/office/drawing/2014/main" id="{83FA68F0-8354-67D9-74FB-348B69ADA747}"/>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Second, using attributes objects improves modularity and readability of the programs. </a:t>
            </a:r>
          </a:p>
          <a:p>
            <a:pPr algn="l"/>
            <a:r>
              <a:rPr lang="en-US" sz="1800" b="0" i="0" u="none" strike="noStrike" baseline="0" dirty="0">
                <a:solidFill>
                  <a:srgbClr val="333333"/>
                </a:solidFill>
                <a:latin typeface="Verdana" panose="020B0604030504040204" pitchFamily="34" charset="0"/>
              </a:rPr>
              <a:t>Third, it allows the user to modify the program easily. </a:t>
            </a:r>
          </a:p>
          <a:p>
            <a:pPr algn="l"/>
            <a:r>
              <a:rPr lang="en-US" sz="1800" b="0" i="0" u="none" strike="noStrike" baseline="0" dirty="0">
                <a:solidFill>
                  <a:srgbClr val="333333"/>
                </a:solidFill>
                <a:latin typeface="Verdana" panose="020B0604030504040204" pitchFamily="34" charset="0"/>
              </a:rPr>
              <a:t>For instance, if the user wanted to change the scheduling from round robin to time-sliced for all threads, they would only need to change the specific attribute in the attributes object.</a:t>
            </a:r>
          </a:p>
          <a:p>
            <a:pPr algn="l"/>
            <a:r>
              <a:rPr lang="en-US" sz="1800" dirty="0">
                <a:solidFill>
                  <a:srgbClr val="333333"/>
                </a:solidFill>
                <a:latin typeface="Verdana" panose="020B0604030504040204" pitchFamily="34" charset="0"/>
              </a:rPr>
              <a:t>Reading assignment: Attribute objects for threads</a:t>
            </a:r>
          </a:p>
          <a:p>
            <a:r>
              <a:rPr lang="en-US" sz="1800" dirty="0">
                <a:solidFill>
                  <a:srgbClr val="333333"/>
                </a:solidFill>
                <a:latin typeface="Verdana" panose="020B0604030504040204" pitchFamily="34" charset="0"/>
              </a:rPr>
              <a:t>Reading assignment: Attribute objects for mutexes</a:t>
            </a:r>
          </a:p>
          <a:p>
            <a:pPr algn="l"/>
            <a:endParaRPr lang="en-US" sz="1800" b="0" i="0" u="none" strike="noStrike" baseline="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1815364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36C4-1F2D-A411-5195-32861B1CE2E2}"/>
              </a:ext>
            </a:extLst>
          </p:cNvPr>
          <p:cNvSpPr>
            <a:spLocks noGrp="1"/>
          </p:cNvSpPr>
          <p:nvPr>
            <p:ph type="title"/>
          </p:nvPr>
        </p:nvSpPr>
        <p:spPr/>
        <p:txBody>
          <a:bodyPr/>
          <a:lstStyle/>
          <a:p>
            <a:r>
              <a:rPr lang="en-US" dirty="0"/>
              <a:t>Thread Cancellation</a:t>
            </a:r>
          </a:p>
        </p:txBody>
      </p:sp>
      <p:sp>
        <p:nvSpPr>
          <p:cNvPr id="3" name="Content Placeholder 2">
            <a:extLst>
              <a:ext uri="{FF2B5EF4-FFF2-40B4-BE49-F238E27FC236}">
                <a16:creationId xmlns:a16="http://schemas.microsoft.com/office/drawing/2014/main" id="{796DC29B-C046-059A-7121-244B9B765B6C}"/>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Consider a simple program to evaluate a set of positions in a chess game. </a:t>
            </a:r>
          </a:p>
          <a:p>
            <a:pPr algn="l"/>
            <a:r>
              <a:rPr lang="en-US" sz="1800" b="0" i="0" u="none" strike="noStrike" baseline="0" dirty="0">
                <a:solidFill>
                  <a:srgbClr val="333333"/>
                </a:solidFill>
                <a:latin typeface="Verdana" panose="020B0604030504040204" pitchFamily="34" charset="0"/>
              </a:rPr>
              <a:t>Assume that there are </a:t>
            </a:r>
            <a:r>
              <a:rPr lang="en-US" sz="1800" b="0" i="1" u="none" strike="noStrike" baseline="0" dirty="0">
                <a:solidFill>
                  <a:srgbClr val="333333"/>
                </a:solidFill>
                <a:latin typeface="Verdana" panose="020B0604030504040204" pitchFamily="34" charset="0"/>
              </a:rPr>
              <a:t>k </a:t>
            </a:r>
            <a:r>
              <a:rPr lang="en-US" sz="1800" b="0" i="0" u="none" strike="noStrike" baseline="0" dirty="0">
                <a:solidFill>
                  <a:srgbClr val="333333"/>
                </a:solidFill>
                <a:latin typeface="Verdana" panose="020B0604030504040204" pitchFamily="34" charset="0"/>
              </a:rPr>
              <a:t>moves, each being evaluated by an independent thread. </a:t>
            </a:r>
          </a:p>
          <a:p>
            <a:pPr algn="l"/>
            <a:r>
              <a:rPr lang="en-US" sz="1800" b="0" i="0" u="none" strike="noStrike" baseline="0" dirty="0">
                <a:solidFill>
                  <a:srgbClr val="333333"/>
                </a:solidFill>
                <a:latin typeface="Verdana" panose="020B0604030504040204" pitchFamily="34" charset="0"/>
              </a:rPr>
              <a:t>If at any point of time, a position is established to be of a certain quality, the other positions that are known to be of worse quality must stop being evaluated. </a:t>
            </a:r>
          </a:p>
          <a:p>
            <a:pPr algn="l"/>
            <a:r>
              <a:rPr lang="en-US" sz="1800" b="0" i="0" u="none" strike="noStrike" baseline="0" dirty="0">
                <a:solidFill>
                  <a:srgbClr val="333333"/>
                </a:solidFill>
                <a:latin typeface="Verdana" panose="020B0604030504040204" pitchFamily="34" charset="0"/>
              </a:rPr>
              <a:t>In other words, the threads evaluating the corresponding board positions must be canceled. </a:t>
            </a:r>
          </a:p>
          <a:p>
            <a:pPr algn="l"/>
            <a:r>
              <a:rPr lang="en-US" sz="1800" b="0" i="0" u="none" strike="noStrike" baseline="0" dirty="0" err="1">
                <a:solidFill>
                  <a:srgbClr val="333333"/>
                </a:solidFill>
                <a:latin typeface="Verdana" panose="020B0604030504040204" pitchFamily="34" charset="0"/>
              </a:rPr>
              <a:t>Posix</a:t>
            </a:r>
            <a:r>
              <a:rPr lang="en-US" sz="1800" b="0" i="0" u="none" strike="noStrike" baseline="0" dirty="0">
                <a:solidFill>
                  <a:srgbClr val="333333"/>
                </a:solidFill>
                <a:latin typeface="Verdana" panose="020B0604030504040204" pitchFamily="34" charset="0"/>
              </a:rPr>
              <a:t> threads provide this cancellation feature in the function </a:t>
            </a:r>
            <a:r>
              <a:rPr lang="en-US" sz="1800" b="0" i="0" u="none" strike="noStrike" baseline="0" dirty="0" err="1">
                <a:solidFill>
                  <a:srgbClr val="7A0029"/>
                </a:solidFill>
                <a:latin typeface="Courier New" panose="02070309020205020404" pitchFamily="49" charset="0"/>
              </a:rPr>
              <a:t>pthread_cancel</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The prototype of this function is:</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1 int</a:t>
            </a:r>
          </a:p>
          <a:p>
            <a:pPr marL="0" indent="0" algn="l">
              <a:buNone/>
            </a:pPr>
            <a:r>
              <a:rPr lang="en-US" sz="1800" b="0" i="0" u="none" strike="noStrike" baseline="0" dirty="0">
                <a:solidFill>
                  <a:srgbClr val="7A0029"/>
                </a:solidFill>
                <a:highlight>
                  <a:srgbClr val="FFFF00"/>
                </a:highlight>
                <a:latin typeface="Courier New" panose="02070309020205020404" pitchFamily="49" charset="0"/>
              </a:rPr>
              <a:t>2 </a:t>
            </a:r>
            <a:r>
              <a:rPr lang="en-US" sz="1800" b="0" i="0" u="none" strike="noStrike" baseline="0" dirty="0" err="1">
                <a:solidFill>
                  <a:srgbClr val="7A0029"/>
                </a:solidFill>
                <a:highlight>
                  <a:srgbClr val="FFFF00"/>
                </a:highlight>
                <a:latin typeface="Courier New" panose="02070309020205020404" pitchFamily="49" charset="0"/>
              </a:rPr>
              <a:t>pthread_cancel</a:t>
            </a:r>
            <a:r>
              <a:rPr lang="en-US" sz="1800" b="0" i="0" u="none" strike="noStrike" baseline="0" dirty="0">
                <a:solidFill>
                  <a:srgbClr val="7A0029"/>
                </a:solidFill>
                <a:highlight>
                  <a:srgbClr val="FFFF00"/>
                </a:highlight>
                <a:latin typeface="Courier New" panose="02070309020205020404" pitchFamily="49" charset="0"/>
              </a:rPr>
              <a:t> ( </a:t>
            </a:r>
            <a:r>
              <a:rPr lang="en-US" sz="1800" b="0" i="0" u="none" strike="noStrike" baseline="0" dirty="0" err="1">
                <a:solidFill>
                  <a:srgbClr val="7A0029"/>
                </a:solidFill>
                <a:highlight>
                  <a:srgbClr val="FFFF00"/>
                </a:highlight>
                <a:latin typeface="Courier New" panose="02070309020205020404" pitchFamily="49" charset="0"/>
              </a:rPr>
              <a:t>pthread_t</a:t>
            </a:r>
            <a:r>
              <a:rPr lang="en-US" sz="1800" b="0" i="0" u="none" strike="noStrike" baseline="0" dirty="0">
                <a:solidFill>
                  <a:srgbClr val="7A0029"/>
                </a:solidFill>
                <a:highlight>
                  <a:srgbClr val="FFFF00"/>
                </a:highlight>
                <a:latin typeface="Courier New" panose="02070309020205020404" pitchFamily="49" charset="0"/>
              </a:rPr>
              <a:t> thread);</a:t>
            </a:r>
            <a:endParaRPr lang="en-US" dirty="0">
              <a:highlight>
                <a:srgbClr val="FFFF00"/>
              </a:highlight>
            </a:endParaRPr>
          </a:p>
        </p:txBody>
      </p:sp>
    </p:spTree>
    <p:extLst>
      <p:ext uri="{BB962C8B-B14F-4D97-AF65-F5344CB8AC3E}">
        <p14:creationId xmlns:p14="http://schemas.microsoft.com/office/powerpoint/2010/main" val="2222179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36C4-1F2D-A411-5195-32861B1CE2E2}"/>
              </a:ext>
            </a:extLst>
          </p:cNvPr>
          <p:cNvSpPr>
            <a:spLocks noGrp="1"/>
          </p:cNvSpPr>
          <p:nvPr>
            <p:ph type="title"/>
          </p:nvPr>
        </p:nvSpPr>
        <p:spPr/>
        <p:txBody>
          <a:bodyPr/>
          <a:lstStyle/>
          <a:p>
            <a:r>
              <a:rPr lang="en-US" dirty="0"/>
              <a:t>Thread Cancellation</a:t>
            </a:r>
          </a:p>
        </p:txBody>
      </p:sp>
      <p:sp>
        <p:nvSpPr>
          <p:cNvPr id="3" name="Content Placeholder 2">
            <a:extLst>
              <a:ext uri="{FF2B5EF4-FFF2-40B4-BE49-F238E27FC236}">
                <a16:creationId xmlns:a16="http://schemas.microsoft.com/office/drawing/2014/main" id="{796DC29B-C046-059A-7121-244B9B765B6C}"/>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Here, </a:t>
            </a:r>
            <a:r>
              <a:rPr lang="en-US" sz="1800" b="0" i="0" u="none" strike="noStrike" baseline="0" dirty="0">
                <a:solidFill>
                  <a:srgbClr val="7A0029"/>
                </a:solidFill>
                <a:latin typeface="Courier New" panose="02070309020205020404" pitchFamily="49" charset="0"/>
              </a:rPr>
              <a:t>thread </a:t>
            </a:r>
            <a:r>
              <a:rPr lang="en-US" sz="1800" b="0" i="0" u="none" strike="noStrike" baseline="0" dirty="0">
                <a:solidFill>
                  <a:srgbClr val="333333"/>
                </a:solidFill>
                <a:latin typeface="Verdana" panose="020B0604030504040204" pitchFamily="34" charset="0"/>
              </a:rPr>
              <a:t>is the handle to the thread to be canceled. </a:t>
            </a:r>
          </a:p>
          <a:p>
            <a:pPr algn="l"/>
            <a:r>
              <a:rPr lang="en-US" sz="1800" b="0" i="0" u="none" strike="noStrike" baseline="0" dirty="0">
                <a:solidFill>
                  <a:srgbClr val="333333"/>
                </a:solidFill>
                <a:latin typeface="Verdana" panose="020B0604030504040204" pitchFamily="34" charset="0"/>
              </a:rPr>
              <a:t>A thread may cancel itself or cancel other threads. </a:t>
            </a:r>
          </a:p>
          <a:p>
            <a:pPr algn="l"/>
            <a:r>
              <a:rPr lang="en-US" sz="1800" b="0" i="0" u="none" strike="noStrike" baseline="0" dirty="0">
                <a:solidFill>
                  <a:srgbClr val="333333"/>
                </a:solidFill>
                <a:latin typeface="Verdana" panose="020B0604030504040204" pitchFamily="34" charset="0"/>
              </a:rPr>
              <a:t>When a call to this function is made, a cancellation is sent to the specified thread. </a:t>
            </a:r>
          </a:p>
          <a:p>
            <a:pPr algn="l"/>
            <a:r>
              <a:rPr lang="en-US" sz="1800" b="0" i="0" u="none" strike="noStrike" baseline="0" dirty="0">
                <a:solidFill>
                  <a:srgbClr val="333333"/>
                </a:solidFill>
                <a:latin typeface="Verdana" panose="020B0604030504040204" pitchFamily="34" charset="0"/>
              </a:rPr>
              <a:t>It is not guaranteed that the specified thread will receive or act on the cancellation.</a:t>
            </a:r>
          </a:p>
          <a:p>
            <a:pPr algn="l"/>
            <a:r>
              <a:rPr lang="en-US" sz="1800" b="0" i="0" u="none" strike="noStrike" baseline="0" dirty="0">
                <a:solidFill>
                  <a:srgbClr val="333333"/>
                </a:solidFill>
                <a:latin typeface="Verdana" panose="020B0604030504040204" pitchFamily="34" charset="0"/>
              </a:rPr>
              <a:t>When a cancellation is actually performed, cleanup functions are invoked for reclaiming the thread data structures. </a:t>
            </a:r>
          </a:p>
          <a:p>
            <a:pPr algn="l"/>
            <a:r>
              <a:rPr lang="en-US" sz="1800" b="0" i="0" u="none" strike="noStrike" baseline="0" dirty="0">
                <a:solidFill>
                  <a:srgbClr val="333333"/>
                </a:solidFill>
                <a:latin typeface="Verdana" panose="020B0604030504040204" pitchFamily="34" charset="0"/>
              </a:rPr>
              <a:t>After this the thread is canceled. </a:t>
            </a:r>
          </a:p>
        </p:txBody>
      </p:sp>
    </p:spTree>
    <p:extLst>
      <p:ext uri="{BB962C8B-B14F-4D97-AF65-F5344CB8AC3E}">
        <p14:creationId xmlns:p14="http://schemas.microsoft.com/office/powerpoint/2010/main" val="1254025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36C4-1F2D-A411-5195-32861B1CE2E2}"/>
              </a:ext>
            </a:extLst>
          </p:cNvPr>
          <p:cNvSpPr>
            <a:spLocks noGrp="1"/>
          </p:cNvSpPr>
          <p:nvPr>
            <p:ph type="title"/>
          </p:nvPr>
        </p:nvSpPr>
        <p:spPr/>
        <p:txBody>
          <a:bodyPr/>
          <a:lstStyle/>
          <a:p>
            <a:r>
              <a:rPr lang="en-US" dirty="0"/>
              <a:t>Thread Cancellation</a:t>
            </a:r>
          </a:p>
        </p:txBody>
      </p:sp>
      <p:sp>
        <p:nvSpPr>
          <p:cNvPr id="3" name="Content Placeholder 2">
            <a:extLst>
              <a:ext uri="{FF2B5EF4-FFF2-40B4-BE49-F238E27FC236}">
                <a16:creationId xmlns:a16="http://schemas.microsoft.com/office/drawing/2014/main" id="{796DC29B-C046-059A-7121-244B9B765B6C}"/>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This process is similar to termination of a thread using the </a:t>
            </a:r>
            <a:r>
              <a:rPr lang="en-US" sz="1800" b="0" i="0" u="none" strike="noStrike" baseline="0" dirty="0" err="1">
                <a:solidFill>
                  <a:srgbClr val="7A0029"/>
                </a:solidFill>
                <a:latin typeface="Courier New" panose="02070309020205020404" pitchFamily="49" charset="0"/>
              </a:rPr>
              <a:t>pthread_exit</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call. </a:t>
            </a:r>
          </a:p>
          <a:p>
            <a:pPr algn="l"/>
            <a:r>
              <a:rPr lang="en-US" sz="1800" b="0" i="0" u="none" strike="noStrike" baseline="0" dirty="0">
                <a:solidFill>
                  <a:srgbClr val="333333"/>
                </a:solidFill>
                <a:latin typeface="Verdana" panose="020B0604030504040204" pitchFamily="34" charset="0"/>
              </a:rPr>
              <a:t>This is performed independently of the thread that made the original request for cancellation. </a:t>
            </a:r>
          </a:p>
          <a:p>
            <a:pPr algn="l"/>
            <a:r>
              <a:rPr lang="en-US" sz="1800" b="0" i="0" u="none" strike="noStrike" baseline="0" dirty="0">
                <a:solidFill>
                  <a:srgbClr val="333333"/>
                </a:solidFill>
                <a:latin typeface="Verdana" panose="020B0604030504040204" pitchFamily="34" charset="0"/>
              </a:rPr>
              <a:t>The</a:t>
            </a:r>
            <a:r>
              <a:rPr lang="en-US" sz="1800" dirty="0">
                <a:solidFill>
                  <a:srgbClr val="333333"/>
                </a:solidFill>
                <a:latin typeface="Verdana" panose="020B0604030504040204" pitchFamily="34" charset="0"/>
              </a:rPr>
              <a:t> </a:t>
            </a:r>
            <a:r>
              <a:rPr lang="en-US" sz="1800" b="0" i="0" u="none" strike="noStrike" baseline="0" dirty="0" err="1">
                <a:solidFill>
                  <a:srgbClr val="7A0029"/>
                </a:solidFill>
                <a:latin typeface="Courier New" panose="02070309020205020404" pitchFamily="49" charset="0"/>
              </a:rPr>
              <a:t>pthread_cancel</a:t>
            </a:r>
            <a:r>
              <a:rPr lang="en-US" sz="1800" b="0" i="0" u="none" strike="noStrike" baseline="0" dirty="0">
                <a:solidFill>
                  <a:srgbClr val="7A0029"/>
                </a:solidFill>
                <a:latin typeface="Courier New" panose="02070309020205020404" pitchFamily="49" charset="0"/>
              </a:rPr>
              <a:t> </a:t>
            </a:r>
            <a:r>
              <a:rPr lang="en-US" sz="1800" b="0" i="0" u="none" strike="noStrike" baseline="0" dirty="0">
                <a:solidFill>
                  <a:srgbClr val="333333"/>
                </a:solidFill>
                <a:latin typeface="Verdana" panose="020B0604030504040204" pitchFamily="34" charset="0"/>
              </a:rPr>
              <a:t>function returns after a cancellation has been sent. </a:t>
            </a:r>
          </a:p>
          <a:p>
            <a:pPr algn="l"/>
            <a:r>
              <a:rPr lang="en-US" sz="1800" b="0" i="0" u="none" strike="noStrike" baseline="0" dirty="0">
                <a:solidFill>
                  <a:srgbClr val="333333"/>
                </a:solidFill>
                <a:latin typeface="Verdana" panose="020B0604030504040204" pitchFamily="34" charset="0"/>
              </a:rPr>
              <a:t>The cancellation may itself be performed later. </a:t>
            </a:r>
          </a:p>
          <a:p>
            <a:pPr algn="l"/>
            <a:r>
              <a:rPr lang="en-US" sz="1800" b="0" i="0" u="none" strike="noStrike" baseline="0" dirty="0">
                <a:solidFill>
                  <a:srgbClr val="333333"/>
                </a:solidFill>
                <a:latin typeface="Verdana" panose="020B0604030504040204" pitchFamily="34" charset="0"/>
              </a:rPr>
              <a:t>The function returns a 0 on successful completion. </a:t>
            </a:r>
          </a:p>
          <a:p>
            <a:pPr algn="l"/>
            <a:r>
              <a:rPr lang="en-US" sz="1800" b="0" i="0" u="none" strike="noStrike" baseline="0" dirty="0">
                <a:solidFill>
                  <a:srgbClr val="333333"/>
                </a:solidFill>
                <a:latin typeface="Verdana" panose="020B0604030504040204" pitchFamily="34" charset="0"/>
              </a:rPr>
              <a:t>This does not imply that the requested thread has been canceled; it implies that the specified thread is a valid thread for cancellation.</a:t>
            </a:r>
            <a:endParaRPr lang="en-US" sz="1800" dirty="0">
              <a:highlight>
                <a:srgbClr val="FFFF00"/>
              </a:highlight>
            </a:endParaRPr>
          </a:p>
        </p:txBody>
      </p:sp>
    </p:spTree>
    <p:extLst>
      <p:ext uri="{BB962C8B-B14F-4D97-AF65-F5344CB8AC3E}">
        <p14:creationId xmlns:p14="http://schemas.microsoft.com/office/powerpoint/2010/main" val="318798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36C4-1F2D-A411-5195-32861B1CE2E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796DC29B-C046-059A-7121-244B9B765B6C}"/>
              </a:ext>
            </a:extLst>
          </p:cNvPr>
          <p:cNvSpPr>
            <a:spLocks noGrp="1"/>
          </p:cNvSpPr>
          <p:nvPr>
            <p:ph idx="1"/>
          </p:nvPr>
        </p:nvSpPr>
        <p:spPr/>
        <p:txBody>
          <a:bodyPr>
            <a:normAutofit/>
          </a:bodyPr>
          <a:lstStyle/>
          <a:p>
            <a:pPr algn="l"/>
            <a:r>
              <a:rPr lang="en-US" sz="1800" dirty="0">
                <a:solidFill>
                  <a:srgbClr val="333333"/>
                </a:solidFill>
                <a:highlight>
                  <a:srgbClr val="FFFF00"/>
                </a:highlight>
                <a:latin typeface="Verdana" panose="020B0604030504040204" pitchFamily="34" charset="0"/>
              </a:rPr>
              <a:t>Read Write Locks</a:t>
            </a:r>
          </a:p>
          <a:p>
            <a:pPr algn="l"/>
            <a:r>
              <a:rPr lang="en-US" sz="1800" dirty="0">
                <a:solidFill>
                  <a:srgbClr val="333333"/>
                </a:solidFill>
                <a:highlight>
                  <a:srgbClr val="FFFF00"/>
                </a:highlight>
                <a:latin typeface="Verdana" panose="020B0604030504040204" pitchFamily="34" charset="0"/>
              </a:rPr>
              <a:t>Barriers</a:t>
            </a:r>
            <a:endParaRPr lang="en-US" sz="1800" dirty="0">
              <a:highlight>
                <a:srgbClr val="FFFF00"/>
              </a:highlight>
            </a:endParaRPr>
          </a:p>
        </p:txBody>
      </p:sp>
    </p:spTree>
    <p:extLst>
      <p:ext uri="{BB962C8B-B14F-4D97-AF65-F5344CB8AC3E}">
        <p14:creationId xmlns:p14="http://schemas.microsoft.com/office/powerpoint/2010/main" val="24657292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When designing multithreaded applications, it is important to remember that one cannot assume any order of execution with respect to other threads. </a:t>
            </a:r>
          </a:p>
          <a:p>
            <a:pPr algn="l"/>
            <a:r>
              <a:rPr lang="en-US" sz="1800" b="0" i="0" u="none" strike="noStrike" baseline="0" dirty="0">
                <a:solidFill>
                  <a:srgbClr val="333333"/>
                </a:solidFill>
                <a:latin typeface="Verdana" panose="020B0604030504040204" pitchFamily="34" charset="0"/>
              </a:rPr>
              <a:t>Any such order must be explicitly established using the synchronization mechanisms discussed above: mutexes, condition variables, and joins. </a:t>
            </a:r>
          </a:p>
          <a:p>
            <a:pPr algn="l"/>
            <a:r>
              <a:rPr lang="en-US" sz="1800" b="0" i="0" u="none" strike="noStrike" baseline="0" dirty="0">
                <a:solidFill>
                  <a:srgbClr val="333333"/>
                </a:solidFill>
                <a:latin typeface="Verdana" panose="020B0604030504040204" pitchFamily="34" charset="0"/>
              </a:rPr>
              <a:t>In addition, the system may provide other means of synchronization. </a:t>
            </a:r>
          </a:p>
          <a:p>
            <a:pPr algn="l"/>
            <a:r>
              <a:rPr lang="en-US" sz="1800" b="0" i="0" u="none" strike="noStrike" baseline="0" dirty="0">
                <a:solidFill>
                  <a:srgbClr val="333333"/>
                </a:solidFill>
                <a:latin typeface="Verdana" panose="020B0604030504040204" pitchFamily="34" charset="0"/>
              </a:rPr>
              <a:t>However, for portability reasons, the use of these mechanisms is discouraged.</a:t>
            </a:r>
            <a:endParaRPr lang="en-US" dirty="0"/>
          </a:p>
        </p:txBody>
      </p:sp>
    </p:spTree>
    <p:extLst>
      <p:ext uri="{BB962C8B-B14F-4D97-AF65-F5344CB8AC3E}">
        <p14:creationId xmlns:p14="http://schemas.microsoft.com/office/powerpoint/2010/main" val="3077163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In many thread libraries, threads are switched at semi-deterministic intervals. </a:t>
            </a:r>
          </a:p>
          <a:p>
            <a:pPr algn="l"/>
            <a:r>
              <a:rPr lang="en-US" sz="1800" b="0" i="0" u="none" strike="noStrike" baseline="0" dirty="0">
                <a:solidFill>
                  <a:srgbClr val="333333"/>
                </a:solidFill>
                <a:latin typeface="Verdana" panose="020B0604030504040204" pitchFamily="34" charset="0"/>
              </a:rPr>
              <a:t>Such libraries are more forgiving of synchronization errors in programs. </a:t>
            </a:r>
          </a:p>
          <a:p>
            <a:pPr algn="l"/>
            <a:r>
              <a:rPr lang="en-US" sz="1800" b="0" i="0" u="none" strike="noStrike" baseline="0" dirty="0">
                <a:solidFill>
                  <a:srgbClr val="333333"/>
                </a:solidFill>
                <a:latin typeface="Verdana" panose="020B0604030504040204" pitchFamily="34" charset="0"/>
              </a:rPr>
              <a:t>These libraries are called </a:t>
            </a:r>
            <a:r>
              <a:rPr lang="en-US" sz="1800" b="1" i="1" u="none" strike="noStrike" baseline="0" dirty="0">
                <a:solidFill>
                  <a:srgbClr val="333333"/>
                </a:solidFill>
                <a:latin typeface="Verdana" panose="020B0604030504040204" pitchFamily="34" charset="0"/>
              </a:rPr>
              <a:t>slightly asynchronous </a:t>
            </a:r>
            <a:r>
              <a:rPr lang="en-US" sz="1800" b="0" i="0" u="none" strike="noStrike" baseline="0" dirty="0">
                <a:solidFill>
                  <a:srgbClr val="333333"/>
                </a:solidFill>
                <a:latin typeface="Verdana" panose="020B0604030504040204" pitchFamily="34" charset="0"/>
              </a:rPr>
              <a:t>libraries. </a:t>
            </a:r>
          </a:p>
          <a:p>
            <a:pPr algn="l"/>
            <a:r>
              <a:rPr lang="en-US" sz="1800" b="0" i="0" u="none" strike="noStrike" baseline="0" dirty="0">
                <a:solidFill>
                  <a:srgbClr val="333333"/>
                </a:solidFill>
                <a:latin typeface="Verdana" panose="020B0604030504040204" pitchFamily="34" charset="0"/>
              </a:rPr>
              <a:t>On the other hand, kernel threads (threads supported by the kernel) and threads scheduled on multiple processors are less forgiving. </a:t>
            </a:r>
          </a:p>
          <a:p>
            <a:pPr algn="l"/>
            <a:r>
              <a:rPr lang="en-US" sz="1800" b="0" i="0" u="none" strike="noStrike" baseline="0" dirty="0">
                <a:solidFill>
                  <a:srgbClr val="333333"/>
                </a:solidFill>
                <a:latin typeface="Verdana" panose="020B0604030504040204" pitchFamily="34" charset="0"/>
              </a:rPr>
              <a:t>The programmer must therefore not make any assumptions regarding the level of asynchrony in the threads library.</a:t>
            </a:r>
            <a:endParaRPr lang="en-US" dirty="0"/>
          </a:p>
        </p:txBody>
      </p:sp>
    </p:spTree>
    <p:extLst>
      <p:ext uri="{BB962C8B-B14F-4D97-AF65-F5344CB8AC3E}">
        <p14:creationId xmlns:p14="http://schemas.microsoft.com/office/powerpoint/2010/main" val="3310307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Let us look at some common errors that arise from incorrect assumptions on relative execution times of threads:</a:t>
            </a:r>
          </a:p>
          <a:p>
            <a:pPr algn="l"/>
            <a:r>
              <a:rPr lang="en-US" sz="1800" b="0" i="0" u="none" strike="noStrike" baseline="0" dirty="0">
                <a:solidFill>
                  <a:srgbClr val="333333"/>
                </a:solidFill>
                <a:latin typeface="Verdana" panose="020B0604030504040204" pitchFamily="34" charset="0"/>
              </a:rPr>
              <a:t>Say, a thread T1 creates another thread T2. </a:t>
            </a:r>
          </a:p>
          <a:p>
            <a:pPr algn="l"/>
            <a:r>
              <a:rPr lang="en-US" sz="1800" b="0" i="0" u="none" strike="noStrike" baseline="0" dirty="0">
                <a:solidFill>
                  <a:srgbClr val="333333"/>
                </a:solidFill>
                <a:latin typeface="Verdana" panose="020B0604030504040204" pitchFamily="34" charset="0"/>
              </a:rPr>
              <a:t>T2 requires some data from thread T1. </a:t>
            </a:r>
          </a:p>
          <a:p>
            <a:pPr algn="l"/>
            <a:r>
              <a:rPr lang="en-US" sz="1800" b="0" i="0" u="none" strike="noStrike" baseline="0" dirty="0">
                <a:solidFill>
                  <a:srgbClr val="333333"/>
                </a:solidFill>
                <a:latin typeface="Verdana" panose="020B0604030504040204" pitchFamily="34" charset="0"/>
              </a:rPr>
              <a:t>This data is transferred using a global memory location. </a:t>
            </a:r>
          </a:p>
          <a:p>
            <a:pPr algn="l"/>
            <a:r>
              <a:rPr lang="en-US" sz="1800" b="0" i="0" u="none" strike="noStrike" baseline="0" dirty="0">
                <a:solidFill>
                  <a:srgbClr val="333333"/>
                </a:solidFill>
                <a:latin typeface="Verdana" panose="020B0604030504040204" pitchFamily="34" charset="0"/>
              </a:rPr>
              <a:t>However, thread T1 places the data in the location after creating thread T2. </a:t>
            </a:r>
          </a:p>
          <a:p>
            <a:pPr algn="l"/>
            <a:r>
              <a:rPr lang="en-US" sz="1800" b="0" i="0" u="none" strike="noStrike" baseline="0" dirty="0">
                <a:solidFill>
                  <a:srgbClr val="333333"/>
                </a:solidFill>
                <a:latin typeface="Verdana" panose="020B0604030504040204" pitchFamily="34" charset="0"/>
              </a:rPr>
              <a:t>The implicit assumption here is that T1 will not be switched until it blocks; or that T2 will get to the point at which it uses the data only after T1 has stored it there. </a:t>
            </a:r>
          </a:p>
          <a:p>
            <a:pPr algn="l"/>
            <a:r>
              <a:rPr lang="en-US" sz="1800" b="0" i="0" u="none" strike="noStrike" baseline="0" dirty="0">
                <a:solidFill>
                  <a:srgbClr val="333333"/>
                </a:solidFill>
                <a:latin typeface="Verdana" panose="020B0604030504040204" pitchFamily="34" charset="0"/>
              </a:rPr>
              <a:t>Such assumptions may lead to errors since it is possible that T1 gets switched as soon as it creates T2. </a:t>
            </a:r>
          </a:p>
          <a:p>
            <a:pPr algn="l"/>
            <a:r>
              <a:rPr lang="en-US" sz="1800" b="0" i="0" u="none" strike="noStrike" baseline="0" dirty="0">
                <a:solidFill>
                  <a:srgbClr val="333333"/>
                </a:solidFill>
                <a:latin typeface="Verdana" panose="020B0604030504040204" pitchFamily="34" charset="0"/>
              </a:rPr>
              <a:t>In such a situation, T1 will receive uninitialized data.</a:t>
            </a:r>
            <a:endParaRPr lang="en-US" dirty="0"/>
          </a:p>
        </p:txBody>
      </p:sp>
    </p:spTree>
    <p:extLst>
      <p:ext uri="{BB962C8B-B14F-4D97-AF65-F5344CB8AC3E}">
        <p14:creationId xmlns:p14="http://schemas.microsoft.com/office/powerpoint/2010/main" val="21982650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Assume, as before, that thread T1 creates T2 and that it needs to pass data to thread T2 which resides on its stack. </a:t>
            </a:r>
          </a:p>
          <a:p>
            <a:pPr algn="l"/>
            <a:r>
              <a:rPr lang="en-US" sz="1800" b="0" i="0" u="none" strike="noStrike" baseline="0" dirty="0">
                <a:solidFill>
                  <a:srgbClr val="333333"/>
                </a:solidFill>
                <a:latin typeface="Verdana" panose="020B0604030504040204" pitchFamily="34" charset="0"/>
              </a:rPr>
              <a:t>It passes this data by passing a pointer to the stack location to thread T2. </a:t>
            </a:r>
          </a:p>
          <a:p>
            <a:pPr algn="l"/>
            <a:r>
              <a:rPr lang="en-US" sz="1800" b="0" i="0" u="none" strike="noStrike" baseline="0" dirty="0">
                <a:solidFill>
                  <a:srgbClr val="333333"/>
                </a:solidFill>
                <a:latin typeface="Verdana" panose="020B0604030504040204" pitchFamily="34" charset="0"/>
              </a:rPr>
              <a:t>Consider the scenario in which T1 runs to completion before T2 gets scheduled.</a:t>
            </a:r>
          </a:p>
          <a:p>
            <a:pPr algn="l"/>
            <a:r>
              <a:rPr lang="en-US" sz="1800" b="0" i="0" u="none" strike="noStrike" baseline="0" dirty="0">
                <a:solidFill>
                  <a:srgbClr val="333333"/>
                </a:solidFill>
                <a:latin typeface="Verdana" panose="020B0604030504040204" pitchFamily="34" charset="0"/>
              </a:rPr>
              <a:t>In this case, the stack frame is released and some other thread may overwrite the space pointed to formerly by the stack frame. </a:t>
            </a:r>
          </a:p>
          <a:p>
            <a:pPr algn="l"/>
            <a:r>
              <a:rPr lang="en-US" sz="1800" b="0" i="0" u="none" strike="noStrike" baseline="0" dirty="0">
                <a:solidFill>
                  <a:srgbClr val="333333"/>
                </a:solidFill>
                <a:latin typeface="Verdana" panose="020B0604030504040204" pitchFamily="34" charset="0"/>
              </a:rPr>
              <a:t>In this case, what thread T2 reads from the location may be invalid data. </a:t>
            </a:r>
          </a:p>
          <a:p>
            <a:pPr algn="l"/>
            <a:r>
              <a:rPr lang="en-US" sz="1800" b="0" i="0" u="none" strike="noStrike" baseline="0" dirty="0">
                <a:solidFill>
                  <a:srgbClr val="333333"/>
                </a:solidFill>
                <a:latin typeface="Verdana" panose="020B0604030504040204" pitchFamily="34" charset="0"/>
              </a:rPr>
              <a:t>Similar problems may exist with global variables</a:t>
            </a:r>
            <a:endParaRPr lang="en-US" dirty="0"/>
          </a:p>
        </p:txBody>
      </p:sp>
    </p:spTree>
    <p:extLst>
      <p:ext uri="{BB962C8B-B14F-4D97-AF65-F5344CB8AC3E}">
        <p14:creationId xmlns:p14="http://schemas.microsoft.com/office/powerpoint/2010/main" val="3986124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We strongly discourage the use of scheduling techniques as means of synchronization. </a:t>
            </a:r>
          </a:p>
          <a:p>
            <a:pPr algn="l"/>
            <a:r>
              <a:rPr lang="en-US" sz="1800" b="0" i="0" u="none" strike="noStrike" baseline="0" dirty="0">
                <a:solidFill>
                  <a:srgbClr val="333333"/>
                </a:solidFill>
                <a:latin typeface="Verdana" panose="020B0604030504040204" pitchFamily="34" charset="0"/>
              </a:rPr>
              <a:t>It is especially difficult to keep track of scheduling decisions on parallel machines. </a:t>
            </a:r>
          </a:p>
          <a:p>
            <a:pPr algn="l"/>
            <a:r>
              <a:rPr lang="en-US" sz="1800" b="0" i="0" u="none" strike="noStrike" baseline="0" dirty="0">
                <a:solidFill>
                  <a:srgbClr val="333333"/>
                </a:solidFill>
                <a:latin typeface="Verdana" panose="020B0604030504040204" pitchFamily="34" charset="0"/>
              </a:rPr>
              <a:t>Further, as the number of processors change, these issues may change depending on the thread scheduling policy. </a:t>
            </a:r>
          </a:p>
          <a:p>
            <a:pPr algn="l"/>
            <a:r>
              <a:rPr lang="en-US" sz="1800" b="0" i="0" u="none" strike="noStrike" baseline="0" dirty="0">
                <a:solidFill>
                  <a:srgbClr val="333333"/>
                </a:solidFill>
                <a:latin typeface="Verdana" panose="020B0604030504040204" pitchFamily="34" charset="0"/>
              </a:rPr>
              <a:t>It may happen that higher priority threads are actually waiting while lower priority threads are running.</a:t>
            </a:r>
            <a:endParaRPr lang="en-US" dirty="0"/>
          </a:p>
        </p:txBody>
      </p:sp>
    </p:spTree>
    <p:extLst>
      <p:ext uri="{BB962C8B-B14F-4D97-AF65-F5344CB8AC3E}">
        <p14:creationId xmlns:p14="http://schemas.microsoft.com/office/powerpoint/2010/main" val="188787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lstStyle/>
          <a:p>
            <a:r>
              <a:rPr lang="en-US" dirty="0"/>
              <a:t>Thread Basics</a:t>
            </a:r>
          </a:p>
        </p:txBody>
      </p:sp>
      <p:sp>
        <p:nvSpPr>
          <p:cNvPr id="3" name="Content Placeholder 2">
            <a:extLst>
              <a:ext uri="{FF2B5EF4-FFF2-40B4-BE49-F238E27FC236}">
                <a16:creationId xmlns:a16="http://schemas.microsoft.com/office/drawing/2014/main" id="{45F7CF8C-CDFE-A541-A7CB-068ACC43F443}"/>
              </a:ext>
            </a:extLst>
          </p:cNvPr>
          <p:cNvSpPr>
            <a:spLocks noGrp="1"/>
          </p:cNvSpPr>
          <p:nvPr>
            <p:ph idx="1"/>
          </p:nvPr>
        </p:nvSpPr>
        <p:spPr/>
        <p:txBody>
          <a:bodyPr/>
          <a:lstStyle/>
          <a:p>
            <a:r>
              <a:rPr lang="en-US" sz="1800" b="0" i="0" u="none" strike="noStrike" baseline="0" dirty="0">
                <a:solidFill>
                  <a:srgbClr val="333333"/>
                </a:solidFill>
                <a:latin typeface="Verdana" panose="020B0604030504040204" pitchFamily="34" charset="0"/>
              </a:rPr>
              <a:t>A </a:t>
            </a:r>
            <a:r>
              <a:rPr lang="en-US" sz="1800" b="1" i="1" u="none" strike="noStrike" baseline="0" dirty="0">
                <a:solidFill>
                  <a:srgbClr val="333333"/>
                </a:solidFill>
                <a:latin typeface="Verdana" panose="020B0604030504040204" pitchFamily="34" charset="0"/>
              </a:rPr>
              <a:t>thread </a:t>
            </a:r>
            <a:r>
              <a:rPr lang="en-US" sz="1800" b="0" i="0" u="none" strike="noStrike" baseline="0" dirty="0">
                <a:solidFill>
                  <a:srgbClr val="333333"/>
                </a:solidFill>
                <a:latin typeface="Verdana" panose="020B0604030504040204" pitchFamily="34" charset="0"/>
              </a:rPr>
              <a:t>is a single stream of control in the flow of a program.  Example</a:t>
            </a:r>
          </a:p>
          <a:p>
            <a:pPr algn="l"/>
            <a:r>
              <a:rPr lang="en-US" sz="1800" b="0" i="0" u="none" strike="noStrike" baseline="0" dirty="0">
                <a:solidFill>
                  <a:srgbClr val="333333"/>
                </a:solidFill>
                <a:latin typeface="Verdana" panose="020B0604030504040204" pitchFamily="34" charset="0"/>
              </a:rPr>
              <a:t>Consider the following code segment that computes the product of two dense matrices of size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x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p>
          <a:p>
            <a:pPr marL="0" indent="0" algn="l">
              <a:buNone/>
            </a:pPr>
            <a:r>
              <a:rPr lang="en-US" sz="1800" b="0" i="0" u="none" strike="noStrike" baseline="0" dirty="0">
                <a:solidFill>
                  <a:srgbClr val="7A0029"/>
                </a:solidFill>
                <a:latin typeface="Courier New" panose="02070309020205020404" pitchFamily="49" charset="0"/>
              </a:rPr>
              <a:t>1 for (row = 0; row &lt; n; row++)</a:t>
            </a:r>
          </a:p>
          <a:p>
            <a:pPr marL="0" indent="0" algn="l">
              <a:buNone/>
            </a:pPr>
            <a:r>
              <a:rPr lang="es-ES" sz="1800" b="0" i="0" u="none" strike="noStrike" baseline="0" dirty="0">
                <a:solidFill>
                  <a:srgbClr val="7A0029"/>
                </a:solidFill>
                <a:latin typeface="Courier New" panose="02070309020205020404" pitchFamily="49" charset="0"/>
              </a:rPr>
              <a:t>2 </a:t>
            </a:r>
            <a:r>
              <a:rPr lang="es-ES" sz="1800" b="0" i="0" u="none" strike="noStrike" baseline="0" dirty="0" err="1">
                <a:solidFill>
                  <a:srgbClr val="7A0029"/>
                </a:solidFill>
                <a:latin typeface="Courier New" panose="02070309020205020404" pitchFamily="49" charset="0"/>
              </a:rPr>
              <a:t>for</a:t>
            </a:r>
            <a:r>
              <a:rPr lang="es-ES" sz="1800" b="0" i="0" u="none" strike="noStrike" baseline="0" dirty="0">
                <a:solidFill>
                  <a:srgbClr val="7A0029"/>
                </a:solidFill>
                <a:latin typeface="Courier New" panose="02070309020205020404" pitchFamily="49" charset="0"/>
              </a:rPr>
              <a:t>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 = 0;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 &lt; n;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a:t>
            </a:r>
          </a:p>
          <a:p>
            <a:pPr marL="0" indent="0" algn="l">
              <a:buNone/>
            </a:pPr>
            <a:r>
              <a:rPr lang="en-US" sz="1800" b="0" i="0" u="none" strike="noStrike" baseline="0" dirty="0">
                <a:solidFill>
                  <a:srgbClr val="7A0029"/>
                </a:solidFill>
                <a:latin typeface="Courier New" panose="02070309020205020404" pitchFamily="49" charset="0"/>
              </a:rPr>
              <a:t>3 c[row][column] = </a:t>
            </a:r>
            <a:r>
              <a:rPr lang="en-US" sz="1800" b="0" i="0" u="none" strike="noStrike" baseline="0" dirty="0" err="1">
                <a:solidFill>
                  <a:srgbClr val="7A0029"/>
                </a:solidFill>
                <a:latin typeface="Courier New" panose="02070309020205020404" pitchFamily="49" charset="0"/>
              </a:rPr>
              <a:t>dot_product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get_row</a:t>
            </a:r>
            <a:r>
              <a:rPr lang="en-US" sz="1800" b="0" i="0" u="none" strike="noStrike" baseline="0" dirty="0">
                <a:solidFill>
                  <a:srgbClr val="7A0029"/>
                </a:solidFill>
                <a:latin typeface="Courier New" panose="02070309020205020404" pitchFamily="49" charset="0"/>
              </a:rPr>
              <a:t>(a, row), </a:t>
            </a:r>
            <a:r>
              <a:rPr lang="it-IT" sz="1800" b="0" i="0" u="none" strike="noStrike" baseline="0" dirty="0">
                <a:solidFill>
                  <a:srgbClr val="7A0029"/>
                </a:solidFill>
                <a:latin typeface="Courier New" panose="02070309020205020404" pitchFamily="49" charset="0"/>
              </a:rPr>
              <a:t>get_col(b, col));</a:t>
            </a:r>
            <a:endParaRPr lang="en-US" dirty="0"/>
          </a:p>
        </p:txBody>
      </p:sp>
    </p:spTree>
    <p:extLst>
      <p:ext uri="{BB962C8B-B14F-4D97-AF65-F5344CB8AC3E}">
        <p14:creationId xmlns:p14="http://schemas.microsoft.com/office/powerpoint/2010/main" val="2706702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We recommend the following rules of thumb which help minimize the errors in threaded programs.</a:t>
            </a:r>
          </a:p>
          <a:p>
            <a:pPr algn="l"/>
            <a:r>
              <a:rPr lang="en-US" sz="1800" b="0" i="0" u="none" strike="noStrike" baseline="0" dirty="0">
                <a:solidFill>
                  <a:srgbClr val="333333"/>
                </a:solidFill>
                <a:latin typeface="Verdana" panose="020B0604030504040204" pitchFamily="34" charset="0"/>
              </a:rPr>
              <a:t>Set up all the requirements for a thread before actually creating the thread. </a:t>
            </a:r>
          </a:p>
          <a:p>
            <a:pPr algn="l"/>
            <a:r>
              <a:rPr lang="en-US" sz="1800" b="0" i="0" u="none" strike="noStrike" baseline="0" dirty="0">
                <a:solidFill>
                  <a:srgbClr val="333333"/>
                </a:solidFill>
                <a:latin typeface="Verdana" panose="020B0604030504040204" pitchFamily="34" charset="0"/>
              </a:rPr>
              <a:t>This includes initializing the data, setting thread attributes, thread priorities, mutex-attributes, etc.</a:t>
            </a:r>
          </a:p>
          <a:p>
            <a:pPr algn="l"/>
            <a:r>
              <a:rPr lang="en-US" sz="1800" b="0" i="0" u="none" strike="noStrike" baseline="0" dirty="0">
                <a:solidFill>
                  <a:srgbClr val="333333"/>
                </a:solidFill>
                <a:latin typeface="Verdana" panose="020B0604030504040204" pitchFamily="34" charset="0"/>
              </a:rPr>
              <a:t>Once you create a thread, it is possible that the newly created thread actually runs to completion before the creating thread gets scheduled again.</a:t>
            </a:r>
          </a:p>
          <a:p>
            <a:pPr algn="l"/>
            <a:r>
              <a:rPr lang="en-US" sz="1800" b="0" i="0" u="none" strike="noStrike" baseline="0" dirty="0">
                <a:solidFill>
                  <a:srgbClr val="333333"/>
                </a:solidFill>
                <a:latin typeface="Verdana" panose="020B0604030504040204" pitchFamily="34" charset="0"/>
              </a:rPr>
              <a:t>When there is a producer-consumer relation between two threads for certain data items, make sure the producer thread places the data before it is consumed and that intermediate buffers are guaranteed to not overflow.</a:t>
            </a:r>
            <a:endParaRPr lang="en-US" dirty="0"/>
          </a:p>
        </p:txBody>
      </p:sp>
    </p:spTree>
    <p:extLst>
      <p:ext uri="{BB962C8B-B14F-4D97-AF65-F5344CB8AC3E}">
        <p14:creationId xmlns:p14="http://schemas.microsoft.com/office/powerpoint/2010/main" val="3819803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3DCE-7A70-15F0-9178-88E521ED2E11}"/>
              </a:ext>
            </a:extLst>
          </p:cNvPr>
          <p:cNvSpPr>
            <a:spLocks noGrp="1"/>
          </p:cNvSpPr>
          <p:nvPr>
            <p:ph type="title"/>
          </p:nvPr>
        </p:nvSpPr>
        <p:spPr/>
        <p:txBody>
          <a:bodyPr>
            <a:normAutofit/>
          </a:bodyPr>
          <a:lstStyle/>
          <a:p>
            <a:r>
              <a:rPr lang="en-US" sz="4000" dirty="0"/>
              <a:t>Tips for designing asynchronous programs</a:t>
            </a:r>
          </a:p>
        </p:txBody>
      </p:sp>
      <p:sp>
        <p:nvSpPr>
          <p:cNvPr id="3" name="Content Placeholder 2">
            <a:extLst>
              <a:ext uri="{FF2B5EF4-FFF2-40B4-BE49-F238E27FC236}">
                <a16:creationId xmlns:a16="http://schemas.microsoft.com/office/drawing/2014/main" id="{61F7844E-9B00-59BF-6B85-EE8C8D7F21F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At the consumer end, make sure that the data lasts at least until all potential consumers have consumed the data. </a:t>
            </a:r>
          </a:p>
          <a:p>
            <a:pPr algn="l"/>
            <a:r>
              <a:rPr lang="en-US" sz="1800" b="0" i="0" u="none" strike="noStrike" baseline="0" dirty="0">
                <a:solidFill>
                  <a:srgbClr val="333333"/>
                </a:solidFill>
                <a:latin typeface="Verdana" panose="020B0604030504040204" pitchFamily="34" charset="0"/>
              </a:rPr>
              <a:t>This is particularly relevant for stack variables. </a:t>
            </a:r>
          </a:p>
          <a:p>
            <a:pPr algn="l"/>
            <a:r>
              <a:rPr lang="en-US" sz="1800" b="0" i="0" u="none" strike="noStrike" baseline="0" dirty="0">
                <a:solidFill>
                  <a:srgbClr val="333333"/>
                </a:solidFill>
                <a:highlight>
                  <a:srgbClr val="FFFF00"/>
                </a:highlight>
                <a:latin typeface="Verdana" panose="020B0604030504040204" pitchFamily="34" charset="0"/>
              </a:rPr>
              <a:t>Where possible, define and use group synchronizations and data replication</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can improve program performance significantly.</a:t>
            </a:r>
          </a:p>
          <a:p>
            <a:pPr algn="l"/>
            <a:r>
              <a:rPr lang="en-US" sz="1800" b="0" i="0" u="none" strike="noStrike" baseline="0" dirty="0">
                <a:solidFill>
                  <a:srgbClr val="333333"/>
                </a:solidFill>
                <a:latin typeface="Verdana" panose="020B0604030504040204" pitchFamily="34" charset="0"/>
              </a:rPr>
              <a:t>While these simple tips provide guidelines for writing error-free threaded programs, extreme caution must be taken to avoid race conditions and parallel overheads associated with synchronization.</a:t>
            </a:r>
            <a:endParaRPr lang="en-US" dirty="0"/>
          </a:p>
        </p:txBody>
      </p:sp>
    </p:spTree>
    <p:extLst>
      <p:ext uri="{BB962C8B-B14F-4D97-AF65-F5344CB8AC3E}">
        <p14:creationId xmlns:p14="http://schemas.microsoft.com/office/powerpoint/2010/main" val="2418058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10C66B-7B4C-A65D-A91B-B7B20992B951}"/>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6000" dirty="0"/>
              <a:t>Next Up: </a:t>
            </a:r>
            <a:r>
              <a:rPr lang="en-US" sz="6000" dirty="0" err="1"/>
              <a:t>OpenMp</a:t>
            </a:r>
            <a:endParaRPr lang="en-US" sz="6000" dirty="0"/>
          </a:p>
        </p:txBody>
      </p:sp>
      <p:sp>
        <p:nvSpPr>
          <p:cNvPr id="12"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1653B"/>
          </a:solidFill>
          <a:ln w="38100" cap="rnd">
            <a:solidFill>
              <a:srgbClr val="B165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White arrows painted on the asphalt">
            <a:extLst>
              <a:ext uri="{FF2B5EF4-FFF2-40B4-BE49-F238E27FC236}">
                <a16:creationId xmlns:a16="http://schemas.microsoft.com/office/drawing/2014/main" id="{C34D8F7C-BEB0-A112-C557-9597CBEDE9E8}"/>
              </a:ext>
            </a:extLst>
          </p:cNvPr>
          <p:cNvPicPr>
            <a:picLocks noChangeAspect="1"/>
          </p:cNvPicPr>
          <p:nvPr/>
        </p:nvPicPr>
        <p:blipFill rotWithShape="1">
          <a:blip r:embed="rId2"/>
          <a:srcRect l="26986" r="2802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10728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lstStyle/>
          <a:p>
            <a:r>
              <a:rPr lang="en-US" dirty="0"/>
              <a:t>Thread Basics</a:t>
            </a:r>
          </a:p>
        </p:txBody>
      </p:sp>
      <p:sp>
        <p:nvSpPr>
          <p:cNvPr id="3" name="Content Placeholder 2">
            <a:extLst>
              <a:ext uri="{FF2B5EF4-FFF2-40B4-BE49-F238E27FC236}">
                <a16:creationId xmlns:a16="http://schemas.microsoft.com/office/drawing/2014/main" id="{45F7CF8C-CDFE-A541-A7CB-068ACC43F443}"/>
              </a:ext>
            </a:extLst>
          </p:cNvPr>
          <p:cNvSpPr>
            <a:spLocks noGrp="1"/>
          </p:cNvSpPr>
          <p:nvPr>
            <p:ph idx="1"/>
          </p:nvPr>
        </p:nvSpPr>
        <p:spPr/>
        <p:txBody>
          <a:bodyPr/>
          <a:lstStyle/>
          <a:p>
            <a:pPr algn="l"/>
            <a:r>
              <a:rPr lang="en-US" sz="1800" b="0" i="0" u="none" strike="noStrike" baseline="0" dirty="0">
                <a:solidFill>
                  <a:srgbClr val="333333"/>
                </a:solidFill>
                <a:latin typeface="Verdana" panose="020B0604030504040204" pitchFamily="34" charset="0"/>
              </a:rPr>
              <a:t>The </a:t>
            </a:r>
            <a:r>
              <a:rPr lang="en-US" sz="1800" b="0" i="0" u="none" strike="noStrike" baseline="0" dirty="0">
                <a:solidFill>
                  <a:srgbClr val="7A0029"/>
                </a:solidFill>
                <a:latin typeface="Courier New" panose="02070309020205020404" pitchFamily="49" charset="0"/>
              </a:rPr>
              <a:t>for </a:t>
            </a:r>
            <a:r>
              <a:rPr lang="en-US" sz="1800" b="0" i="0" u="none" strike="noStrike" baseline="0" dirty="0">
                <a:solidFill>
                  <a:srgbClr val="333333"/>
                </a:solidFill>
                <a:latin typeface="Verdana" panose="020B0604030504040204" pitchFamily="34" charset="0"/>
              </a:rPr>
              <a:t>loop in this code fragment has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2 iterations, each of which can be executed independently. </a:t>
            </a:r>
          </a:p>
          <a:p>
            <a:pPr algn="l"/>
            <a:r>
              <a:rPr lang="en-US" sz="1800" b="0" i="0" u="none" strike="noStrike" baseline="0" dirty="0">
                <a:solidFill>
                  <a:srgbClr val="333333"/>
                </a:solidFill>
                <a:latin typeface="Verdana" panose="020B0604030504040204" pitchFamily="34" charset="0"/>
              </a:rPr>
              <a:t>Such an independent sequence of instructions is referred to as a thread. </a:t>
            </a:r>
          </a:p>
          <a:p>
            <a:pPr algn="l"/>
            <a:r>
              <a:rPr lang="en-US" sz="1800" b="0" i="0" u="none" strike="noStrike" baseline="0" dirty="0">
                <a:solidFill>
                  <a:srgbClr val="333333"/>
                </a:solidFill>
                <a:latin typeface="Verdana" panose="020B0604030504040204" pitchFamily="34" charset="0"/>
              </a:rPr>
              <a:t>In the example presented above, there are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2 threads, one for each iteration of the for-loop. </a:t>
            </a:r>
          </a:p>
          <a:p>
            <a:pPr algn="l"/>
            <a:r>
              <a:rPr lang="en-US" sz="1800" b="0" i="0" u="none" strike="noStrike" baseline="0" dirty="0">
                <a:solidFill>
                  <a:srgbClr val="333333"/>
                </a:solidFill>
                <a:latin typeface="Verdana" panose="020B0604030504040204" pitchFamily="34" charset="0"/>
              </a:rPr>
              <a:t>Since each of these threads can be executed independently of the others, they can be scheduled concurrently on multiple processors.</a:t>
            </a:r>
          </a:p>
          <a:p>
            <a:pPr algn="l"/>
            <a:r>
              <a:rPr lang="en-US" sz="1800" b="0" i="0" u="none" strike="noStrike" baseline="0" dirty="0">
                <a:solidFill>
                  <a:srgbClr val="333333"/>
                </a:solidFill>
                <a:latin typeface="Verdana" panose="020B0604030504040204" pitchFamily="34" charset="0"/>
              </a:rPr>
              <a:t>We can transform the code segment from previous slide.</a:t>
            </a:r>
            <a:endParaRPr lang="en-US" dirty="0"/>
          </a:p>
        </p:txBody>
      </p:sp>
    </p:spTree>
    <p:extLst>
      <p:ext uri="{BB962C8B-B14F-4D97-AF65-F5344CB8AC3E}">
        <p14:creationId xmlns:p14="http://schemas.microsoft.com/office/powerpoint/2010/main" val="349394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lstStyle/>
          <a:p>
            <a:r>
              <a:rPr lang="en-US" dirty="0"/>
              <a:t>Thread Basics</a:t>
            </a:r>
          </a:p>
        </p:txBody>
      </p:sp>
      <p:sp>
        <p:nvSpPr>
          <p:cNvPr id="3" name="Content Placeholder 2">
            <a:extLst>
              <a:ext uri="{FF2B5EF4-FFF2-40B4-BE49-F238E27FC236}">
                <a16:creationId xmlns:a16="http://schemas.microsoft.com/office/drawing/2014/main" id="{45F7CF8C-CDFE-A541-A7CB-068ACC43F443}"/>
              </a:ext>
            </a:extLst>
          </p:cNvPr>
          <p:cNvSpPr>
            <a:spLocks noGrp="1"/>
          </p:cNvSpPr>
          <p:nvPr>
            <p:ph idx="1"/>
          </p:nvPr>
        </p:nvSpPr>
        <p:spPr/>
        <p:txBody>
          <a:bodyPr/>
          <a:lstStyle/>
          <a:p>
            <a:pPr marL="0" indent="0" algn="l">
              <a:buNone/>
            </a:pPr>
            <a:r>
              <a:rPr lang="en-US" sz="1800" b="0" i="0" u="none" strike="noStrike" baseline="0" dirty="0">
                <a:solidFill>
                  <a:srgbClr val="7A0029"/>
                </a:solidFill>
                <a:latin typeface="Courier New" panose="02070309020205020404" pitchFamily="49" charset="0"/>
              </a:rPr>
              <a:t>1 for (row = 0; row &lt; n; row++)</a:t>
            </a:r>
          </a:p>
          <a:p>
            <a:pPr marL="0" indent="0" algn="l">
              <a:buNone/>
            </a:pPr>
            <a:r>
              <a:rPr lang="es-ES" sz="1800" b="0" i="0" u="none" strike="noStrike" baseline="0" dirty="0">
                <a:solidFill>
                  <a:srgbClr val="7A0029"/>
                </a:solidFill>
                <a:latin typeface="Courier New" panose="02070309020205020404" pitchFamily="49" charset="0"/>
              </a:rPr>
              <a:t>2 </a:t>
            </a:r>
            <a:r>
              <a:rPr lang="es-ES" sz="1800" b="0" i="0" u="none" strike="noStrike" baseline="0" dirty="0" err="1">
                <a:solidFill>
                  <a:srgbClr val="7A0029"/>
                </a:solidFill>
                <a:latin typeface="Courier New" panose="02070309020205020404" pitchFamily="49" charset="0"/>
              </a:rPr>
              <a:t>for</a:t>
            </a:r>
            <a:r>
              <a:rPr lang="es-ES" sz="1800" b="0" i="0" u="none" strike="noStrike" baseline="0" dirty="0">
                <a:solidFill>
                  <a:srgbClr val="7A0029"/>
                </a:solidFill>
                <a:latin typeface="Courier New" panose="02070309020205020404" pitchFamily="49" charset="0"/>
              </a:rPr>
              <a:t>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 = 0;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 &lt; n; </a:t>
            </a:r>
            <a:r>
              <a:rPr lang="es-ES" sz="1800" b="0" i="0" u="none" strike="noStrike" baseline="0" dirty="0" err="1">
                <a:solidFill>
                  <a:srgbClr val="7A0029"/>
                </a:solidFill>
                <a:latin typeface="Courier New" panose="02070309020205020404" pitchFamily="49" charset="0"/>
              </a:rPr>
              <a:t>column</a:t>
            </a:r>
            <a:r>
              <a:rPr lang="es-ES" sz="1800" b="0" i="0" u="none" strike="noStrike" baseline="0" dirty="0">
                <a:solidFill>
                  <a:srgbClr val="7A0029"/>
                </a:solidFill>
                <a:latin typeface="Courier New" panose="02070309020205020404" pitchFamily="49" charset="0"/>
              </a:rPr>
              <a:t>++)</a:t>
            </a:r>
          </a:p>
          <a:p>
            <a:pPr marL="0" indent="0" algn="l">
              <a:buNone/>
            </a:pPr>
            <a:r>
              <a:rPr lang="en-US" sz="1800" b="0" i="0" u="none" strike="noStrike" baseline="0" dirty="0">
                <a:solidFill>
                  <a:srgbClr val="7A0029"/>
                </a:solidFill>
                <a:latin typeface="Courier New" panose="02070309020205020404" pitchFamily="49" charset="0"/>
              </a:rPr>
              <a:t>3 c[row][column] = </a:t>
            </a:r>
            <a:r>
              <a:rPr lang="en-US" sz="1800" b="0" i="0" u="none" strike="noStrike" baseline="0" dirty="0" err="1">
                <a:solidFill>
                  <a:srgbClr val="7A0029"/>
                </a:solidFill>
                <a:latin typeface="Courier New" panose="02070309020205020404" pitchFamily="49" charset="0"/>
              </a:rPr>
              <a:t>create_thread</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dot_product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get_row</a:t>
            </a:r>
            <a:r>
              <a:rPr lang="en-US" sz="1800" b="0" i="0" u="none" strike="noStrike" baseline="0" dirty="0">
                <a:solidFill>
                  <a:srgbClr val="7A0029"/>
                </a:solidFill>
                <a:latin typeface="Courier New" panose="02070309020205020404" pitchFamily="49" charset="0"/>
              </a:rPr>
              <a:t>(a, row),</a:t>
            </a:r>
            <a:r>
              <a:rPr lang="it-IT" sz="1800" b="0" i="0" u="none" strike="noStrike" baseline="0" dirty="0">
                <a:solidFill>
                  <a:srgbClr val="7A0029"/>
                </a:solidFill>
                <a:latin typeface="Courier New" panose="02070309020205020404" pitchFamily="49" charset="0"/>
              </a:rPr>
              <a:t>get_col(b, col)));</a:t>
            </a:r>
            <a:endParaRPr lang="en-US" dirty="0"/>
          </a:p>
        </p:txBody>
      </p:sp>
    </p:spTree>
    <p:extLst>
      <p:ext uri="{BB962C8B-B14F-4D97-AF65-F5344CB8AC3E}">
        <p14:creationId xmlns:p14="http://schemas.microsoft.com/office/powerpoint/2010/main" val="187586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Logical Memory Model of a Thread</a:t>
            </a:r>
          </a:p>
        </p:txBody>
      </p:sp>
      <p:sp>
        <p:nvSpPr>
          <p:cNvPr id="3" name="Content Placeholder 2">
            <a:extLst>
              <a:ext uri="{FF2B5EF4-FFF2-40B4-BE49-F238E27FC236}">
                <a16:creationId xmlns:a16="http://schemas.microsoft.com/office/drawing/2014/main" id="{45F7CF8C-CDFE-A541-A7CB-068ACC43F443}"/>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To execute the code fragment in </a:t>
            </a:r>
            <a:r>
              <a:rPr lang="en-US" sz="1800" dirty="0">
                <a:solidFill>
                  <a:srgbClr val="00339A"/>
                </a:solidFill>
                <a:latin typeface="Verdana" panose="020B0604030504040204" pitchFamily="34" charset="0"/>
              </a:rPr>
              <a:t>first example</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on multiple processors, each processor must have access to matrices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 and </a:t>
            </a:r>
            <a:r>
              <a:rPr lang="en-US" sz="1800" b="0" i="1" u="none" strike="noStrike" baseline="0" dirty="0">
                <a:solidFill>
                  <a:srgbClr val="333333"/>
                </a:solidFill>
                <a:latin typeface="Verdana" panose="020B0604030504040204" pitchFamily="34" charset="0"/>
              </a:rPr>
              <a:t>c</a:t>
            </a:r>
            <a:r>
              <a:rPr lang="en-US" sz="1800" b="0" i="0" u="none" strike="noStrike" baseline="0" dirty="0">
                <a:solidFill>
                  <a:srgbClr val="333333"/>
                </a:solidFill>
                <a:latin typeface="Verdana" panose="020B0604030504040204" pitchFamily="34" charset="0"/>
              </a:rPr>
              <a:t>. </a:t>
            </a:r>
          </a:p>
          <a:p>
            <a:pPr algn="l"/>
            <a:r>
              <a:rPr lang="en-US" sz="1800" b="0" i="0" u="none" strike="noStrike" baseline="0" dirty="0">
                <a:solidFill>
                  <a:srgbClr val="333333"/>
                </a:solidFill>
                <a:latin typeface="Verdana" panose="020B0604030504040204" pitchFamily="34" charset="0"/>
              </a:rPr>
              <a:t>This is accomplished via a shared address space. </a:t>
            </a:r>
          </a:p>
          <a:p>
            <a:pPr algn="l"/>
            <a:r>
              <a:rPr lang="en-US" sz="1800" b="0" i="0" u="none" strike="noStrike" baseline="0" dirty="0">
                <a:solidFill>
                  <a:srgbClr val="333333"/>
                </a:solidFill>
                <a:latin typeface="Verdana" panose="020B0604030504040204" pitchFamily="34" charset="0"/>
              </a:rPr>
              <a:t>All memory in the logical machine model of a thread is globally accessible to every thread. </a:t>
            </a:r>
          </a:p>
          <a:p>
            <a:pPr algn="l"/>
            <a:r>
              <a:rPr lang="en-US" sz="1800" b="0" i="0" u="none" strike="noStrike" baseline="0" dirty="0">
                <a:solidFill>
                  <a:srgbClr val="333333"/>
                </a:solidFill>
                <a:latin typeface="Verdana" panose="020B0604030504040204" pitchFamily="34" charset="0"/>
              </a:rPr>
              <a:t>However, since threads are invoked as function calls, the stack corresponding to the function call is generally treated as being local to the thread. </a:t>
            </a:r>
          </a:p>
          <a:p>
            <a:pPr algn="l"/>
            <a:r>
              <a:rPr lang="en-US" sz="1800" b="0" i="0" u="none" strike="noStrike" baseline="0" dirty="0">
                <a:solidFill>
                  <a:srgbClr val="333333"/>
                </a:solidFill>
                <a:latin typeface="Verdana" panose="020B0604030504040204" pitchFamily="34" charset="0"/>
              </a:rPr>
              <a:t>This is due to the liveness considerations of the stack. </a:t>
            </a:r>
          </a:p>
          <a:p>
            <a:pPr algn="l"/>
            <a:r>
              <a:rPr lang="en-US" sz="1800" b="0" i="0" u="none" strike="noStrike" baseline="0" dirty="0">
                <a:solidFill>
                  <a:srgbClr val="333333"/>
                </a:solidFill>
                <a:latin typeface="Verdana" panose="020B0604030504040204" pitchFamily="34" charset="0"/>
              </a:rPr>
              <a:t>Since threads are scheduled at runtime (and no </a:t>
            </a:r>
            <a:r>
              <a:rPr lang="en-US" sz="1800" b="0" i="1" u="none" strike="noStrike" baseline="0" dirty="0">
                <a:solidFill>
                  <a:srgbClr val="333333"/>
                </a:solidFill>
                <a:latin typeface="Verdana" panose="020B0604030504040204" pitchFamily="34" charset="0"/>
              </a:rPr>
              <a:t>a priori </a:t>
            </a:r>
            <a:r>
              <a:rPr lang="en-US" sz="1800" b="0" i="0" u="none" strike="noStrike" baseline="0" dirty="0">
                <a:solidFill>
                  <a:srgbClr val="333333"/>
                </a:solidFill>
                <a:latin typeface="Verdana" panose="020B0604030504040204" pitchFamily="34" charset="0"/>
              </a:rPr>
              <a:t>schedule of their execution can be safely assumed), it is not possible to determine which stacks are live. </a:t>
            </a:r>
          </a:p>
          <a:p>
            <a:pPr algn="l"/>
            <a:r>
              <a:rPr lang="en-US" sz="1800" b="0" i="0" u="none" strike="noStrike" baseline="0" dirty="0">
                <a:solidFill>
                  <a:srgbClr val="333333"/>
                </a:solidFill>
                <a:latin typeface="Verdana" panose="020B0604030504040204" pitchFamily="34" charset="0"/>
              </a:rPr>
              <a:t>Therefore, it is considered poor programming practice to treat stacks (thread-local variables) as global data. </a:t>
            </a:r>
            <a:endParaRPr lang="en-US" dirty="0"/>
          </a:p>
        </p:txBody>
      </p:sp>
    </p:spTree>
    <p:extLst>
      <p:ext uri="{BB962C8B-B14F-4D97-AF65-F5344CB8AC3E}">
        <p14:creationId xmlns:p14="http://schemas.microsoft.com/office/powerpoint/2010/main" val="345240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C62A-3357-82CA-5776-F60C5D4A2819}"/>
              </a:ext>
            </a:extLst>
          </p:cNvPr>
          <p:cNvSpPr>
            <a:spLocks noGrp="1"/>
          </p:cNvSpPr>
          <p:nvPr>
            <p:ph type="title"/>
          </p:nvPr>
        </p:nvSpPr>
        <p:spPr/>
        <p:txBody>
          <a:bodyPr>
            <a:normAutofit/>
          </a:bodyPr>
          <a:lstStyle/>
          <a:p>
            <a:r>
              <a:rPr lang="en-US" dirty="0"/>
              <a:t>Logical Memory Model of a Thread</a:t>
            </a:r>
          </a:p>
        </p:txBody>
      </p:sp>
      <p:pic>
        <p:nvPicPr>
          <p:cNvPr id="5" name="Content Placeholder 4" descr="Diagram&#10;&#10;Description automatically generated">
            <a:extLst>
              <a:ext uri="{FF2B5EF4-FFF2-40B4-BE49-F238E27FC236}">
                <a16:creationId xmlns:a16="http://schemas.microsoft.com/office/drawing/2014/main" id="{D634F31F-60E4-B7AE-8AB8-4836906284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6545" y="2264319"/>
            <a:ext cx="10278909" cy="3581900"/>
          </a:xfrm>
        </p:spPr>
      </p:pic>
    </p:spTree>
    <p:extLst>
      <p:ext uri="{BB962C8B-B14F-4D97-AF65-F5344CB8AC3E}">
        <p14:creationId xmlns:p14="http://schemas.microsoft.com/office/powerpoint/2010/main" val="4261275663"/>
      </p:ext>
    </p:extLst>
  </p:cSld>
  <p:clrMapOvr>
    <a:masterClrMapping/>
  </p:clrMapOvr>
</p:sld>
</file>

<file path=ppt/theme/theme1.xml><?xml version="1.0" encoding="utf-8"?>
<a:theme xmlns:a="http://schemas.openxmlformats.org/drawingml/2006/main" name="Sketchy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TotalTime>
  <Words>4339</Words>
  <Application>Microsoft Office PowerPoint</Application>
  <PresentationFormat>Widescreen</PresentationFormat>
  <Paragraphs>287</Paragraphs>
  <Slides>52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Courier New</vt:lpstr>
      <vt:lpstr>Modern Love</vt:lpstr>
      <vt:lpstr>The Hand</vt:lpstr>
      <vt:lpstr>Verdana</vt:lpstr>
      <vt:lpstr>SketchyVTI</vt:lpstr>
      <vt:lpstr>Programming Shared Address Space Platforms</vt:lpstr>
      <vt:lpstr>Introduction</vt:lpstr>
      <vt:lpstr>Introduction</vt:lpstr>
      <vt:lpstr>Introduction</vt:lpstr>
      <vt:lpstr>Thread Basics</vt:lpstr>
      <vt:lpstr>Thread Basics</vt:lpstr>
      <vt:lpstr>Thread Basics</vt:lpstr>
      <vt:lpstr>Logical Memory Model of a Thread</vt:lpstr>
      <vt:lpstr>Logical Memory Model of a Thread</vt:lpstr>
      <vt:lpstr>Logical Memory Model of a Thread</vt:lpstr>
      <vt:lpstr>Why Threads?</vt:lpstr>
      <vt:lpstr>Why Threads?</vt:lpstr>
      <vt:lpstr>Why Threads?</vt:lpstr>
      <vt:lpstr>Why Threads?</vt:lpstr>
      <vt:lpstr>The POSIX Thread API</vt:lpstr>
      <vt:lpstr>Thread Basics: Creation and Termination</vt:lpstr>
      <vt:lpstr>Thread Basics: Creation and Termination</vt:lpstr>
      <vt:lpstr>Thread Basics: Creation and Termination</vt:lpstr>
      <vt:lpstr>Reading assignment</vt:lpstr>
      <vt:lpstr>Synchronization Primitives in Pthreads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Mutual Exclusion for Shared Variables</vt:lpstr>
      <vt:lpstr>Overheads of Locking</vt:lpstr>
      <vt:lpstr>Alleviating Locking Overheads</vt:lpstr>
      <vt:lpstr>Alleviating Locking Overheads</vt:lpstr>
      <vt:lpstr>Condition Variables for Synchronization</vt:lpstr>
      <vt:lpstr>Condition Variables for Synchronization</vt:lpstr>
      <vt:lpstr>Condition Variables for Synchronization</vt:lpstr>
      <vt:lpstr>Controlling Thread and Synchronization Attributes</vt:lpstr>
      <vt:lpstr>Controlling Thread and Synchronization Attributes</vt:lpstr>
      <vt:lpstr>Controlling Thread and Synchronization Attributes</vt:lpstr>
      <vt:lpstr>Thread Cancellation</vt:lpstr>
      <vt:lpstr>Thread Cancellation</vt:lpstr>
      <vt:lpstr>Thread Cancellation</vt:lpstr>
      <vt:lpstr>DEMO</vt:lpstr>
      <vt:lpstr>Tips for designing asynchronous programs</vt:lpstr>
      <vt:lpstr>Tips for designing asynchronous programs</vt:lpstr>
      <vt:lpstr>Tips for designing asynchronous programs</vt:lpstr>
      <vt:lpstr>Tips for designing asynchronous programs</vt:lpstr>
      <vt:lpstr>Tips for designing asynchronous programs</vt:lpstr>
      <vt:lpstr>Tips for designing asynchronous programs</vt:lpstr>
      <vt:lpstr>Tips for designing asynchronous programs</vt:lpstr>
      <vt:lpstr>Next Up: OpenMp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Shared Address Space Platforms</dc:title>
  <dc:creator>Mr.Usman Ghous</dc:creator>
  <cp:lastModifiedBy>Haseeb Arshad</cp:lastModifiedBy>
  <cp:revision>13</cp:revision>
  <dcterms:created xsi:type="dcterms:W3CDTF">2022-11-28T15:53:02Z</dcterms:created>
  <dcterms:modified xsi:type="dcterms:W3CDTF">2024-05-01T19:02:13Z</dcterms:modified>
</cp:coreProperties>
</file>