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434" r:id="rId2"/>
    <p:sldId id="435" r:id="rId3"/>
    <p:sldId id="436" r:id="rId4"/>
    <p:sldId id="437" r:id="rId5"/>
    <p:sldId id="440" r:id="rId6"/>
    <p:sldId id="439" r:id="rId7"/>
    <p:sldId id="438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9" r:id="rId16"/>
    <p:sldId id="450" r:id="rId17"/>
    <p:sldId id="451" r:id="rId18"/>
    <p:sldId id="448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99"/>
    <a:srgbClr val="FF6600"/>
    <a:srgbClr val="FFCC99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53" autoAdjust="0"/>
  </p:normalViewPr>
  <p:slideViewPr>
    <p:cSldViewPr>
      <p:cViewPr varScale="1">
        <p:scale>
          <a:sx n="52" d="100"/>
          <a:sy n="52" d="100"/>
        </p:scale>
        <p:origin x="17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88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536ADD0C-EDD4-4352-9BF3-A2D56483B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609600" y="381000"/>
            <a:ext cx="38163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sz="1800" b="1" i="1"/>
              <a:t>Design and Analysis of Algorithms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343400" y="381000"/>
            <a:ext cx="2382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243" tIns="50122" rIns="100243" bIns="50122"/>
          <a:lstStyle>
            <a:lvl1pPr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 defTabSz="10033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1003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en-US" sz="1800" b="1" i="1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pPr>
              <a:defRPr/>
            </a:pPr>
            <a:fld id="{FA320471-6EC2-41B3-A3A0-360A8A297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BE5585-3085-44D4-AE0F-6BF7D6680022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KaTeX_Main"/>
              </a:rPr>
              <a:t>(7−3⋅3).10+2=(7−9) .10+2=(−2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)</a:t>
            </a:r>
            <a:r>
              <a:rPr lang="en-US" b="0" i="0" dirty="0">
                <a:solidFill>
                  <a:srgbClr val="ECECEC"/>
                </a:solidFill>
                <a:effectLst/>
                <a:latin typeface="KaTeX_Main"/>
              </a:rPr>
              <a:t> .10+2=−18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Now, find the remainder when dividing by 13 (the modulus): </a:t>
            </a:r>
            <a:r>
              <a:rPr lang="en-US" b="0" i="0" dirty="0">
                <a:solidFill>
                  <a:srgbClr val="ECECEC"/>
                </a:solidFill>
                <a:effectLst/>
                <a:latin typeface="KaTeX_Main"/>
              </a:rPr>
              <a:t>−18(mod13)−18(mod13)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To make the result positive, we add a multiple of 13 that brings us closer to zero: </a:t>
            </a:r>
            <a:r>
              <a:rPr lang="en-US" b="0" i="0" dirty="0">
                <a:solidFill>
                  <a:srgbClr val="ECECEC"/>
                </a:solidFill>
                <a:effectLst/>
                <a:latin typeface="KaTeX_Main"/>
              </a:rPr>
              <a:t>−18+13=−5−18+13=−5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Finally, take the remainder: </a:t>
            </a:r>
            <a:r>
              <a:rPr lang="en-US" b="0" i="0" dirty="0">
                <a:solidFill>
                  <a:srgbClr val="ECECEC"/>
                </a:solidFill>
                <a:effectLst/>
                <a:latin typeface="KaTeX_Main"/>
              </a:rPr>
              <a:t>−5(mod13)=8−5(mod13)=8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So, </a:t>
            </a:r>
            <a:r>
              <a:rPr lang="en-US" b="0" i="0" dirty="0">
                <a:solidFill>
                  <a:srgbClr val="ECECEC"/>
                </a:solidFill>
                <a:effectLst/>
                <a:latin typeface="KaTeX_Main"/>
              </a:rPr>
              <a:t>(7−3⋅3)⋅10+2≡8(mod13)(7−3⋅3)⋅10+2≡8(mod13)</a:t>
            </a: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20471-6EC2-41B3-A3A0-360A8A2979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A6AB9-29AF-4832-92E4-E03433F42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A2A74-E7D3-4994-B7CA-D1B91DC30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B8CD8-6A69-450F-9286-CF1576D04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85D51-B5E1-4474-A545-1975925E5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00458-8027-49AF-979D-81418044D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60C0-52A9-4727-A92E-4E79E0AC6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DAA39-EB55-4074-A660-ED39AB209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2A228-DE67-4985-A020-5AA7AF865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E4B7E-9A18-4D0A-B644-F5751C89A6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BDDE9-C0A6-49FB-923B-F2557F77B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7E97-93DA-4407-835B-C413C5BF5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2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Department of Computer Science FAST-NU FSD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9CD8FB-3B9E-4A91-9A14-D9B9CFCDD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0"/>
      <p:bldP spid="3" grpId="0" build="p" bldLvl="4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Strings and Pattern Matching</a:t>
            </a: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534400" cy="1371600"/>
          </a:xfrm>
        </p:spPr>
        <p:txBody>
          <a:bodyPr/>
          <a:lstStyle/>
          <a:p>
            <a:r>
              <a:rPr lang="en-US" altLang="en-US"/>
              <a:t>Brute Force,Rabin-Karp, Knuth-Morris-Pratt</a:t>
            </a:r>
          </a:p>
          <a:p>
            <a:r>
              <a:rPr lang="en-US" altLang="en-US"/>
              <a:t>Regular Expressions</a:t>
            </a:r>
          </a:p>
        </p:txBody>
      </p:sp>
      <p:pic>
        <p:nvPicPr>
          <p:cNvPr id="7170" name="Picture 2" descr="String searching algorithms comparison. – FJ">
            <a:extLst>
              <a:ext uri="{FF2B5EF4-FFF2-40B4-BE49-F238E27FC236}">
                <a16:creationId xmlns:a16="http://schemas.microsoft.com/office/drawing/2014/main" id="{0AC2BD82-60BD-4231-03C6-01DFAA347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2"/>
          <a:stretch/>
        </p:blipFill>
        <p:spPr bwMode="auto">
          <a:xfrm>
            <a:off x="1981200" y="2667000"/>
            <a:ext cx="5105400" cy="35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 b="1"/>
              <a:t>Rabin-Karp Algorithm</a:t>
            </a:r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/>
              <a:t>pattern is M characters long</a:t>
            </a:r>
            <a:r>
              <a:rPr lang="en-US" altLang="en-US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5D994E"/>
                </a:solidFill>
              </a:rPr>
              <a:t>hash_p</a:t>
            </a:r>
            <a:r>
              <a:rPr lang="en-US" altLang="en-US" sz="2400"/>
              <a:t>=hash value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DC303B"/>
                </a:solidFill>
              </a:rPr>
              <a:t>hash_t</a:t>
            </a:r>
            <a:r>
              <a:rPr lang="en-US" altLang="en-US" sz="2400"/>
              <a:t>=hash value of first M letters in body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do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if</a:t>
            </a:r>
            <a:r>
              <a:rPr lang="en-US" altLang="en-US" sz="2400">
                <a:solidFill>
                  <a:schemeClr val="accent2"/>
                </a:solidFill>
              </a:rPr>
              <a:t> (</a:t>
            </a:r>
            <a:r>
              <a:rPr lang="en-US" altLang="en-US" sz="2400">
                <a:solidFill>
                  <a:srgbClr val="5D994E"/>
                </a:solidFill>
              </a:rPr>
              <a:t>hash_p</a:t>
            </a:r>
            <a:r>
              <a:rPr lang="en-US" altLang="en-US" sz="2400">
                <a:solidFill>
                  <a:schemeClr val="accent2"/>
                </a:solidFill>
              </a:rPr>
              <a:t> == </a:t>
            </a:r>
            <a:r>
              <a:rPr lang="en-US" altLang="en-US" sz="2400">
                <a:solidFill>
                  <a:srgbClr val="DC303B"/>
                </a:solidFill>
              </a:rPr>
              <a:t>hash_t</a:t>
            </a:r>
            <a:r>
              <a:rPr lang="en-US" altLang="en-US" sz="2400">
                <a:solidFill>
                  <a:schemeClr val="accent2"/>
                </a:solidFill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	brute force comparison of pattern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	and selected section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       </a:t>
            </a:r>
            <a:r>
              <a:rPr lang="en-US" altLang="en-US" sz="2400">
                <a:solidFill>
                  <a:srgbClr val="DC303B"/>
                </a:solidFill>
              </a:rPr>
              <a:t>hash_t</a:t>
            </a:r>
            <a:r>
              <a:rPr lang="en-US" altLang="en-US" sz="2400">
                <a:solidFill>
                  <a:schemeClr val="accent2"/>
                </a:solidFill>
              </a:rPr>
              <a:t>= hash value of next section of text, one character over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while</a:t>
            </a:r>
            <a:r>
              <a:rPr lang="en-US" altLang="en-US" sz="2400">
                <a:solidFill>
                  <a:schemeClr val="accent2"/>
                </a:solidFill>
              </a:rPr>
              <a:t> (end of text	 </a:t>
            </a:r>
            <a:r>
              <a:rPr lang="en-US" altLang="en-US" sz="2400" b="1">
                <a:solidFill>
                  <a:schemeClr val="accent2"/>
                </a:solidFill>
              </a:rPr>
              <a:t>or </a:t>
            </a:r>
            <a:endParaRPr lang="en-US" altLang="en-US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          brute force comparison == true)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72400" cy="1143000"/>
          </a:xfrm>
        </p:spPr>
        <p:txBody>
          <a:bodyPr/>
          <a:lstStyle/>
          <a:p>
            <a:r>
              <a:rPr lang="en-US" altLang="en-US" b="1"/>
              <a:t>Rabin-Karp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8839200" cy="3581400"/>
          </a:xfrm>
        </p:spPr>
        <p:txBody>
          <a:bodyPr/>
          <a:lstStyle/>
          <a:p>
            <a:r>
              <a:rPr lang="en-US" altLang="en-US" sz="2400"/>
              <a:t>Common Rabin-Karp questions:</a:t>
            </a:r>
          </a:p>
          <a:p>
            <a:pPr>
              <a:buFontTx/>
              <a:buNone/>
            </a:pPr>
            <a:r>
              <a:rPr lang="en-US" altLang="en-US" sz="2400"/>
              <a:t>		“What is the hash function used to calculate 	values for character sequences?”		</a:t>
            </a:r>
          </a:p>
          <a:p>
            <a:pPr>
              <a:buFontTx/>
              <a:buNone/>
            </a:pPr>
            <a:r>
              <a:rPr lang="en-US" altLang="en-US" sz="2400"/>
              <a:t>		“Isn’t it time consuming to hash very one of  the M-character sequences in the text body?”</a:t>
            </a:r>
          </a:p>
          <a:p>
            <a:endParaRPr lang="en-US" altLang="en-US" sz="2400"/>
          </a:p>
          <a:p>
            <a:r>
              <a:rPr lang="en-US" altLang="en-US" sz="2400"/>
              <a:t>To answer some of these questions, we’ll have to get mathematical.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Rabin-Karp Math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99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Consider an M-character sequence as an M-digit number in base b, where b is the number of letters in the alphabet.  The text subsequence t[i .. i+M-1] is mapped to the number</a:t>
            </a:r>
            <a:endParaRPr lang="en-US" altLang="en-US" sz="28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3528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Furthermore, given x(i) we can compute x(i+1) for the next subsequence t[i+1 .. i+M] in constant time, as follows: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5670550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Times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 In this way, we never explicitly compute a new value.  We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simply adjust the existing value as we move over one </a:t>
            </a:r>
          </a:p>
          <a:p>
            <a:pPr>
              <a:spcBef>
                <a:spcPct val="0"/>
              </a:spcBef>
              <a:buFont typeface="Times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character.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5372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62484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0" grpId="0" autoUpdateAnimBg="0"/>
      <p:bldP spid="1434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Rabin-Karp Math Example	</a:t>
            </a:r>
            <a:r>
              <a:rPr lang="en-US" altLang="en-US"/>
              <a:t>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43200"/>
            <a:ext cx="8534400" cy="4114800"/>
          </a:xfrm>
        </p:spPr>
        <p:txBody>
          <a:bodyPr/>
          <a:lstStyle/>
          <a:p>
            <a:r>
              <a:rPr lang="en-US" altLang="en-US" sz="2400"/>
              <a:t>Let’s say that our alphabet consists of 10 letters.</a:t>
            </a:r>
          </a:p>
          <a:p>
            <a:r>
              <a:rPr lang="en-US" altLang="en-US" sz="2400"/>
              <a:t>our alphabet = a, b, c, d, e, f, g, h, i, j</a:t>
            </a:r>
          </a:p>
          <a:p>
            <a:r>
              <a:rPr lang="en-US" altLang="en-US" sz="2400"/>
              <a:t>Let’s say that “a” corresponds to 1, “b” corresponds to 2 and so on.</a:t>
            </a:r>
          </a:p>
          <a:p>
            <a:pPr>
              <a:buFontTx/>
              <a:buNone/>
            </a:pPr>
            <a:r>
              <a:rPr lang="en-US" altLang="en-US" sz="2400"/>
              <a:t>   The hash value for string “cah” would be ...</a:t>
            </a:r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              3*100 + 1*10 + 8*1 = 318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r>
              <a:rPr lang="en-US" altLang="en-US" b="1"/>
              <a:t>Rabin-Karp Mods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If M is large, then the resulting value (~bM) will be enormous.  For this reason, we hash the value by taking it </a:t>
            </a:r>
            <a:r>
              <a:rPr lang="en-US" altLang="en-US" sz="2200" b="1">
                <a:solidFill>
                  <a:schemeClr val="accent2"/>
                </a:solidFill>
              </a:rPr>
              <a:t>mod</a:t>
            </a:r>
            <a:r>
              <a:rPr lang="en-US" altLang="en-US" sz="2200"/>
              <a:t> a </a:t>
            </a:r>
            <a:r>
              <a:rPr lang="en-US" altLang="en-US" sz="2200">
                <a:solidFill>
                  <a:schemeClr val="accent2"/>
                </a:solidFill>
              </a:rPr>
              <a:t>prime number </a:t>
            </a:r>
            <a:r>
              <a:rPr lang="en-US" altLang="en-US" sz="2200" b="1">
                <a:solidFill>
                  <a:schemeClr val="accent2"/>
                </a:solidFill>
              </a:rPr>
              <a:t>q</a:t>
            </a:r>
            <a:r>
              <a:rPr lang="en-US" altLang="en-US" sz="22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The </a:t>
            </a:r>
            <a:r>
              <a:rPr lang="en-US" altLang="en-US" sz="2200" b="1">
                <a:solidFill>
                  <a:schemeClr val="accent2"/>
                </a:solidFill>
              </a:rPr>
              <a:t>mod</a:t>
            </a:r>
            <a:r>
              <a:rPr lang="en-US" altLang="en-US" sz="2200"/>
              <a:t> function (% in C) is particularly useful in this case due to several of its inherent properties: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</a:t>
            </a:r>
            <a:r>
              <a:rPr lang="en-US" altLang="en-US" sz="2200">
                <a:solidFill>
                  <a:srgbClr val="DC303B"/>
                </a:solidFill>
              </a:rPr>
              <a:t>[(x mod q) + (y mod q)] mod q = (x+y)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rgbClr val="DC303B"/>
                </a:solidFill>
              </a:rPr>
              <a:t>	(x mod q) mod q = x mod q</a:t>
            </a: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For these reasons: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chemeClr val="accent2"/>
                </a:solidFill>
              </a:rPr>
              <a:t>  h(i)=((t[i]</a:t>
            </a:r>
            <a:r>
              <a:rPr lang="en-US" altLang="en-US" sz="2200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200">
                <a:solidFill>
                  <a:schemeClr val="accent2"/>
                </a:solidFill>
              </a:rPr>
              <a:t> b</a:t>
            </a:r>
            <a:r>
              <a:rPr lang="en-US" altLang="en-US" sz="2200" baseline="30000">
                <a:solidFill>
                  <a:schemeClr val="accent2"/>
                </a:solidFill>
              </a:rPr>
              <a:t>M-1</a:t>
            </a:r>
            <a:r>
              <a:rPr lang="en-US" altLang="en-US" sz="2200">
                <a:solidFill>
                  <a:schemeClr val="accent2"/>
                </a:solidFill>
              </a:rPr>
              <a:t> mod q) +(t[i+1]</a:t>
            </a:r>
            <a:r>
              <a:rPr lang="en-US" altLang="en-US" sz="2200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200">
                <a:solidFill>
                  <a:schemeClr val="accent2"/>
                </a:solidFill>
              </a:rPr>
              <a:t> b</a:t>
            </a:r>
            <a:r>
              <a:rPr lang="en-US" altLang="en-US" sz="2200" baseline="30000">
                <a:solidFill>
                  <a:schemeClr val="accent2"/>
                </a:solidFill>
              </a:rPr>
              <a:t>M-2</a:t>
            </a:r>
            <a:r>
              <a:rPr lang="en-US" altLang="en-US" sz="2200">
                <a:solidFill>
                  <a:schemeClr val="accent2"/>
                </a:solidFill>
              </a:rPr>
              <a:t> mod q) +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chemeClr val="accent2"/>
                </a:solidFill>
              </a:rPr>
              <a:t>		 +(t[i+M-1] mod q))mod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>
                <a:solidFill>
                  <a:schemeClr val="accent2"/>
                </a:solidFill>
              </a:rPr>
              <a:t>  h(i+1) =( h(i) </a:t>
            </a:r>
            <a:r>
              <a:rPr lang="en-US" altLang="en-US" sz="2200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200">
                <a:solidFill>
                  <a:schemeClr val="accent2"/>
                </a:solidFill>
              </a:rPr>
              <a:t> b  mod q</a:t>
            </a:r>
            <a:endParaRPr lang="en-US" altLang="en-US" sz="22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	Shift left one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          </a:t>
            </a:r>
            <a:r>
              <a:rPr lang="en-US" altLang="en-US" sz="2200">
                <a:solidFill>
                  <a:schemeClr val="accent2"/>
                </a:solidFill>
              </a:rPr>
              <a:t>-t[i] </a:t>
            </a:r>
            <a:r>
              <a:rPr lang="en-US" altLang="en-US" sz="2200">
                <a:solidFill>
                  <a:schemeClr val="accent2"/>
                </a:solidFill>
                <a:sym typeface="Symbol" panose="05050102010706020507" pitchFamily="18" charset="2"/>
              </a:rPr>
              <a:t></a:t>
            </a:r>
            <a:r>
              <a:rPr lang="en-US" altLang="en-US" sz="2200">
                <a:solidFill>
                  <a:schemeClr val="accent2"/>
                </a:solidFill>
              </a:rPr>
              <a:t> b</a:t>
            </a:r>
            <a:r>
              <a:rPr lang="en-US" altLang="en-US" sz="2200" baseline="30000">
                <a:solidFill>
                  <a:schemeClr val="accent2"/>
                </a:solidFill>
              </a:rPr>
              <a:t>M</a:t>
            </a:r>
            <a:r>
              <a:rPr lang="en-US" altLang="en-US" sz="2200">
                <a:solidFill>
                  <a:schemeClr val="accent2"/>
                </a:solidFill>
              </a:rPr>
              <a:t> mod q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	Subtract leftmost digit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   </a:t>
            </a:r>
            <a:r>
              <a:rPr lang="en-US" altLang="en-US" sz="2200">
                <a:solidFill>
                  <a:schemeClr val="accent2"/>
                </a:solidFill>
              </a:rPr>
              <a:t>+t[i+M] mod q )</a:t>
            </a:r>
            <a:endParaRPr lang="en-US" altLang="en-US" sz="22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	Add new rightmost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200"/>
              <a:t>		   </a:t>
            </a:r>
            <a:r>
              <a:rPr lang="en-US" altLang="en-US" sz="2200">
                <a:solidFill>
                  <a:schemeClr val="accent2"/>
                </a:solidFill>
              </a:rPr>
              <a:t>mod q</a:t>
            </a:r>
            <a:endParaRPr lang="en-US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03C1-AB68-B261-DA78-02C0585C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58DA-E2B2-0ED4-9647-66A3F181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string is: 2359023141526739921</a:t>
            </a:r>
          </a:p>
          <a:p>
            <a:r>
              <a:rPr lang="en-US" dirty="0"/>
              <a:t>Pattern: 31415</a:t>
            </a:r>
          </a:p>
          <a:p>
            <a:r>
              <a:rPr lang="en-US" dirty="0"/>
              <a:t>Pattern size is 5, base 10 and mod 13</a:t>
            </a:r>
          </a:p>
          <a:p>
            <a:r>
              <a:rPr lang="en-US" dirty="0"/>
              <a:t>Hash(31415) = (3*10^4 + 1*10^3 + 4*10^2 + 1*10^1 + 5*10^0 ) mod 13 =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08789-8F51-4B4F-C0D9-A176593F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19600"/>
            <a:ext cx="716963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5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FF25F-1089-0C04-1EFA-1F2F4B3D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AF63-0441-6B93-22D5-B223D0E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20BC-F95B-315A-E2D5-B5EEC512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string is: 2359023141526739921</a:t>
            </a:r>
          </a:p>
          <a:p>
            <a:r>
              <a:rPr lang="en-US" dirty="0"/>
              <a:t>Pattern size is 5, base 10 and mod 13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0C5D7-D518-380C-8FC2-8F6F4CD87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52800"/>
            <a:ext cx="701811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1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2EF30-7D5F-F680-2625-964CEB3AD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D0C-4B25-5E63-72F2-D3E7818D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F088-369C-8763-8709-5388B0F7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string is: 2359023141526739921</a:t>
            </a:r>
          </a:p>
          <a:p>
            <a:r>
              <a:rPr lang="en-US" dirty="0"/>
              <a:t>Pattern size is 5, base 10 and mod 13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6F601-8B9D-72E7-ED96-62916A55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0400"/>
            <a:ext cx="6934200" cy="25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0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en-US" b="1"/>
              <a:t>Rabin-Karp Complexity</a:t>
            </a: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8763000" cy="4114800"/>
          </a:xfrm>
        </p:spPr>
        <p:txBody>
          <a:bodyPr/>
          <a:lstStyle/>
          <a:p>
            <a:r>
              <a:rPr lang="en-US" altLang="en-US" sz="2400" dirty="0"/>
              <a:t>If a sufficiently large prime number is used for the </a:t>
            </a:r>
            <a:r>
              <a:rPr lang="en-US" altLang="en-US" sz="2400" i="1" dirty="0"/>
              <a:t>hash function</a:t>
            </a:r>
            <a:r>
              <a:rPr lang="en-US" altLang="en-US" sz="2400" dirty="0"/>
              <a:t>, the hashed values of two different patterns will usually be distinct.</a:t>
            </a:r>
          </a:p>
          <a:p>
            <a:r>
              <a:rPr lang="en-US" altLang="en-US" sz="2400" dirty="0"/>
              <a:t>If this is the case, searching takes </a:t>
            </a:r>
            <a:r>
              <a:rPr lang="en-US" altLang="en-US" sz="2400" dirty="0">
                <a:solidFill>
                  <a:schemeClr val="accent2"/>
                </a:solidFill>
              </a:rPr>
              <a:t>O(N)</a:t>
            </a:r>
            <a:r>
              <a:rPr lang="en-US" altLang="en-US" sz="2400" dirty="0"/>
              <a:t> time, where N is the number of characters in the larger body of text.</a:t>
            </a:r>
          </a:p>
          <a:p>
            <a:r>
              <a:rPr lang="en-US" altLang="en-US" sz="2400" dirty="0"/>
              <a:t>It is always possible to construct a scenario with a worst-case complexity of </a:t>
            </a:r>
            <a:r>
              <a:rPr lang="en-US" altLang="en-US" sz="2400" dirty="0">
                <a:solidFill>
                  <a:schemeClr val="accent2"/>
                </a:solidFill>
              </a:rPr>
              <a:t>O(MN).</a:t>
            </a:r>
            <a:r>
              <a:rPr lang="en-US" altLang="en-US" sz="2400" dirty="0"/>
              <a:t>  This, however, is likely to happen only if the prime number used for hashing is small.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b="1"/>
              <a:t>String Searching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object of </a:t>
            </a:r>
            <a:r>
              <a:rPr lang="en-US" altLang="en-US" sz="2800" dirty="0">
                <a:solidFill>
                  <a:srgbClr val="BF3346"/>
                </a:solidFill>
              </a:rPr>
              <a:t>string searching</a:t>
            </a:r>
            <a:r>
              <a:rPr lang="en-US" altLang="en-US" sz="2800" dirty="0"/>
              <a:t> is to find the location of a specific text pattern within a larger body of text (e.g., a sentence, a paragraph, a book, etc.).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As with most algorithms, the main considerations for string searching are speed and efficiency.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There are a number of string searching algorithms in existence today, but the three we shall review are </a:t>
            </a:r>
            <a:r>
              <a:rPr lang="en-US" altLang="en-US" sz="2800" dirty="0">
                <a:solidFill>
                  <a:schemeClr val="accent2"/>
                </a:solidFill>
              </a:rPr>
              <a:t>Brute </a:t>
            </a:r>
            <a:r>
              <a:rPr lang="en-US" altLang="en-US" sz="2800" dirty="0" err="1">
                <a:solidFill>
                  <a:schemeClr val="accent2"/>
                </a:solidFill>
              </a:rPr>
              <a:t>Force,Rabin</a:t>
            </a:r>
            <a:r>
              <a:rPr lang="en-US" altLang="en-US" sz="2800" dirty="0">
                <a:solidFill>
                  <a:schemeClr val="accent2"/>
                </a:solidFill>
              </a:rPr>
              <a:t>-Karp, and Knuth-Morris-Pratt.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b="1"/>
              <a:t>Brute Force</a:t>
            </a: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838200"/>
          </a:xfrm>
        </p:spPr>
        <p:txBody>
          <a:bodyPr/>
          <a:lstStyle/>
          <a:p>
            <a:r>
              <a:rPr lang="en-US" altLang="en-US" sz="2400"/>
              <a:t>The </a:t>
            </a:r>
            <a:r>
              <a:rPr lang="en-US" altLang="en-US" sz="2400">
                <a:solidFill>
                  <a:schemeClr val="accent2"/>
                </a:solidFill>
              </a:rPr>
              <a:t>Brute Force</a:t>
            </a:r>
            <a:r>
              <a:rPr lang="en-US" altLang="en-US" sz="2400"/>
              <a:t> algorithm compares the pattern to the text, one character at a time, until unmatching characters are found</a:t>
            </a:r>
            <a:endParaRPr lang="en-US" altLang="en-US" sz="2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029200"/>
            <a:ext cx="8610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Compared characters are </a:t>
            </a:r>
            <a:r>
              <a:rPr lang="en-US" altLang="en-US" sz="2400" i="1">
                <a:solidFill>
                  <a:srgbClr val="EB1D12"/>
                </a:solidFill>
                <a:latin typeface="Times New Roman" panose="02020603050405020304" pitchFamily="18" charset="0"/>
              </a:rPr>
              <a:t>italicized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Correct matches are in </a:t>
            </a:r>
            <a:r>
              <a:rPr lang="en-US" altLang="en-US" sz="2400" b="1">
                <a:solidFill>
                  <a:srgbClr val="0066FF"/>
                </a:solidFill>
                <a:latin typeface="Times New Roman" panose="02020603050405020304" pitchFamily="18" charset="0"/>
              </a:rPr>
              <a:t>boldface</a:t>
            </a:r>
            <a:r>
              <a:rPr lang="en-US" altLang="en-US" sz="2400">
                <a:latin typeface="Times New Roman" panose="02020603050405020304" pitchFamily="18" charset="0"/>
              </a:rPr>
              <a:t> type.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 The algorithm can be designed to stop on either the first occurrence of the pattern, or upon reaching the end of the text.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6019800" cy="278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061200" y="0"/>
          <a:ext cx="20828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13200" imgH="3162300" progId="MS_ClipArt_Gallery">
                  <p:embed/>
                </p:oleObj>
              </mc:Choice>
              <mc:Fallback>
                <p:oleObj r:id="rId3" imgW="4013200" imgH="3162300" progId="MS_ClipArt_Gallery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0"/>
                        <a:ext cx="208280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1143000"/>
          </a:xfrm>
        </p:spPr>
        <p:txBody>
          <a:bodyPr/>
          <a:lstStyle/>
          <a:p>
            <a:r>
              <a:rPr lang="en-US" altLang="en-US" b="1"/>
              <a:t>Brute Force Pseudo-Code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3058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Here’s the pseudo-code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do if</a:t>
            </a:r>
            <a:r>
              <a:rPr lang="en-US" altLang="en-US" sz="2400">
                <a:solidFill>
                  <a:schemeClr val="accent2"/>
                </a:solidFill>
              </a:rPr>
              <a:t> (text letter == pattern letter)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	compare next letter of pattern to next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		letter of 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else </a:t>
            </a:r>
            <a:r>
              <a:rPr lang="en-US" altLang="en-US" sz="2400">
                <a:solidFill>
                  <a:schemeClr val="accent2"/>
                </a:solidFill>
              </a:rPr>
              <a:t>move pattern down text by one letter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 while</a:t>
            </a:r>
            <a:r>
              <a:rPr lang="en-US" altLang="en-US" sz="2400">
                <a:solidFill>
                  <a:schemeClr val="accent2"/>
                </a:solidFill>
              </a:rPr>
              <a:t> (entire pattern found or end of text)</a:t>
            </a:r>
            <a:endParaRPr lang="en-US" altLang="en-US" sz="2800">
              <a:solidFill>
                <a:schemeClr val="accent2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67188"/>
            <a:ext cx="510540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 b="1" dirty="0"/>
              <a:t>Brute Force-Complexity</a:t>
            </a:r>
            <a:endParaRPr lang="en-US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pattern M characters in length, and a text N characters in length...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Best case if pattern not found: Always mismatch on first character.  For example, M=5.</a:t>
            </a:r>
            <a:endParaRPr lang="en-US" altLang="en-US" sz="28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6035675"/>
            <a:ext cx="609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number of comparisons: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Best case time complexity: O(N)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4876800" cy="295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066800"/>
          </a:xfrm>
        </p:spPr>
        <p:txBody>
          <a:bodyPr/>
          <a:lstStyle/>
          <a:p>
            <a:r>
              <a:rPr lang="en-US" altLang="en-US" b="1" dirty="0"/>
              <a:t>Brute Force-Complexity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1981200"/>
          </a:xfrm>
        </p:spPr>
        <p:txBody>
          <a:bodyPr/>
          <a:lstStyle/>
          <a:p>
            <a:r>
              <a:rPr lang="en-US" altLang="en-US" sz="2400"/>
              <a:t>Given a pattern M characters in length, and a text N characters in length...</a:t>
            </a:r>
          </a:p>
          <a:p>
            <a:r>
              <a:rPr lang="en-US" altLang="en-US" sz="2400"/>
              <a:t>Best case if pattern found: Finds pattern in first M positions of text.  For example, M=5.</a:t>
            </a:r>
            <a:endParaRPr lang="en-US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64389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54102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number of comparisons: 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Best case time complexity: O(M)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819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r>
              <a:rPr lang="en-US" altLang="en-US" b="1"/>
              <a:t>Brute Force-Complexity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371600"/>
            <a:ext cx="91440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Given a pattern M characters in length, and a text N characters in length...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Worst case:  compares pattern to each substring of text of length M.  For example, M=5.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This kind of case can occur for image data.</a:t>
            </a:r>
            <a:endParaRPr lang="en-US" altLang="en-US" sz="280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148013"/>
            <a:ext cx="4343400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81000" y="6035675"/>
            <a:ext cx="708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Total number of comparisons: M (N-M+1)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Worst case time complexity: O(MN)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r>
              <a:rPr lang="en-US" altLang="en-US" b="1"/>
              <a:t>Rabin-Karp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763000" cy="4114800"/>
          </a:xfrm>
        </p:spPr>
        <p:txBody>
          <a:bodyPr/>
          <a:lstStyle/>
          <a:p>
            <a:r>
              <a:rPr lang="en-US" altLang="en-US" sz="2400"/>
              <a:t>The Rabin-Karp string searching algorithm calculates a </a:t>
            </a:r>
            <a:r>
              <a:rPr lang="en-US" altLang="en-US" sz="2400" b="1"/>
              <a:t>hash value</a:t>
            </a:r>
            <a:r>
              <a:rPr lang="en-US" altLang="en-US" sz="2400"/>
              <a:t> for the pattern, and for each M-character subsequence of text to be compared.</a:t>
            </a:r>
          </a:p>
          <a:p>
            <a:r>
              <a:rPr lang="en-US" altLang="en-US" sz="2400"/>
              <a:t>If the hash values are unequal, the algorithm will calculate the hash value for next M-character sequence.</a:t>
            </a:r>
          </a:p>
          <a:p>
            <a:r>
              <a:rPr lang="en-US" altLang="en-US" sz="2400"/>
              <a:t>If the hash values are equal, the algorithm will do a </a:t>
            </a:r>
            <a:r>
              <a:rPr lang="en-US" altLang="en-US" sz="2400">
                <a:solidFill>
                  <a:schemeClr val="accent2"/>
                </a:solidFill>
              </a:rPr>
              <a:t>Brute Force</a:t>
            </a:r>
            <a:r>
              <a:rPr lang="en-US" altLang="en-US" sz="2400"/>
              <a:t> comparison between the pattern and the M-character sequence.</a:t>
            </a:r>
          </a:p>
          <a:p>
            <a:r>
              <a:rPr lang="en-US" altLang="en-US" sz="2400"/>
              <a:t>In this way, there is only one comparison per text subsequence, and Brute Force is only needed when hash values match.</a:t>
            </a:r>
          </a:p>
          <a:p>
            <a:r>
              <a:rPr lang="en-US" altLang="en-US" sz="2400"/>
              <a:t>Perhaps an example will clarify some things...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 b="1"/>
              <a:t>Rabin-Karp Example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7772400" cy="990600"/>
          </a:xfrm>
        </p:spPr>
        <p:txBody>
          <a:bodyPr/>
          <a:lstStyle/>
          <a:p>
            <a:r>
              <a:rPr lang="en-US" altLang="en-US" sz="2400"/>
              <a:t>Hash value of “AAAAA” is 37</a:t>
            </a:r>
          </a:p>
          <a:p>
            <a:r>
              <a:rPr lang="en-US" altLang="en-US" sz="2400"/>
              <a:t>Hash value of “AAAAH” is 100</a:t>
            </a:r>
            <a:endParaRPr lang="en-US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86025"/>
            <a:ext cx="49625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1324</Words>
  <Application>Microsoft Office PowerPoint</Application>
  <PresentationFormat>On-screen Show (4:3)</PresentationFormat>
  <Paragraphs>113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KaTeX_Main</vt:lpstr>
      <vt:lpstr>Söhne</vt:lpstr>
      <vt:lpstr>Symbol</vt:lpstr>
      <vt:lpstr>Times</vt:lpstr>
      <vt:lpstr>Times New Roman</vt:lpstr>
      <vt:lpstr>Office Theme</vt:lpstr>
      <vt:lpstr>MS_ClipArt_Gallery</vt:lpstr>
      <vt:lpstr>Strings and Pattern Matching</vt:lpstr>
      <vt:lpstr>String Searching</vt:lpstr>
      <vt:lpstr>Brute Force</vt:lpstr>
      <vt:lpstr>Brute Force Pseudo-Code</vt:lpstr>
      <vt:lpstr>Brute Force-Complexity</vt:lpstr>
      <vt:lpstr>Brute Force-Complexity</vt:lpstr>
      <vt:lpstr>Brute Force-Complexity</vt:lpstr>
      <vt:lpstr>Rabin-Karp</vt:lpstr>
      <vt:lpstr>Rabin-Karp Example</vt:lpstr>
      <vt:lpstr>Rabin-Karp Algorithm</vt:lpstr>
      <vt:lpstr>Rabin-Karp</vt:lpstr>
      <vt:lpstr>Rabin-Karp Math</vt:lpstr>
      <vt:lpstr>Rabin-Karp Math Example  </vt:lpstr>
      <vt:lpstr>Rabin-Karp Mods</vt:lpstr>
      <vt:lpstr>Example</vt:lpstr>
      <vt:lpstr>Example</vt:lpstr>
      <vt:lpstr>Example</vt:lpstr>
      <vt:lpstr>Rabin-Karp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2019-10-19T08:05:12Z</dcterms:created>
  <dcterms:modified xsi:type="dcterms:W3CDTF">2024-03-07T08:03:51Z</dcterms:modified>
</cp:coreProperties>
</file>