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4303" r:id="rId1"/>
  </p:sldMasterIdLst>
  <p:notesMasterIdLst>
    <p:notesMasterId r:id="rId22"/>
  </p:notesMasterIdLst>
  <p:sldIdLst>
    <p:sldId id="276" r:id="rId2"/>
    <p:sldId id="359" r:id="rId3"/>
    <p:sldId id="383" r:id="rId4"/>
    <p:sldId id="412" r:id="rId5"/>
    <p:sldId id="413" r:id="rId6"/>
    <p:sldId id="414" r:id="rId7"/>
    <p:sldId id="415" r:id="rId8"/>
    <p:sldId id="416" r:id="rId9"/>
    <p:sldId id="417" r:id="rId10"/>
    <p:sldId id="418" r:id="rId11"/>
    <p:sldId id="419" r:id="rId12"/>
    <p:sldId id="420" r:id="rId13"/>
    <p:sldId id="421" r:id="rId14"/>
    <p:sldId id="422" r:id="rId15"/>
    <p:sldId id="423" r:id="rId16"/>
    <p:sldId id="426" r:id="rId17"/>
    <p:sldId id="425" r:id="rId18"/>
    <p:sldId id="429" r:id="rId19"/>
    <p:sldId id="424" r:id="rId20"/>
    <p:sldId id="428" r:id="rId21"/>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3016">
          <p15:clr>
            <a:srgbClr val="A4A3A4"/>
          </p15:clr>
        </p15:guide>
        <p15:guide id="2" pos="2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013" autoAdjust="0"/>
    <p:restoredTop sz="89174" autoAdjust="0"/>
  </p:normalViewPr>
  <p:slideViewPr>
    <p:cSldViewPr>
      <p:cViewPr varScale="1">
        <p:scale>
          <a:sx n="56" d="100"/>
          <a:sy n="56" d="100"/>
        </p:scale>
        <p:origin x="1448" y="52"/>
      </p:cViewPr>
      <p:guideLst>
        <p:guide orient="horz" pos="3016"/>
        <p:guide pos="232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cs typeface="+mn-cs"/>
              </a:defRPr>
            </a:lvl1pPr>
          </a:lstStyle>
          <a:p>
            <a:pPr>
              <a:defRPr/>
            </a:pPr>
            <a:fld id="{42EED7EA-6FD9-4EFB-A47E-3269D7185C0F}" type="datetimeFigureOut">
              <a:rPr lang="en-US"/>
              <a:pPr>
                <a:defRPr/>
              </a:pPr>
              <a:t>3/13/2024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269C32AA-29E0-4558-BC14-174AC8456D63}" type="slidenum">
              <a:rPr lang="en-US" altLang="en-US"/>
              <a:pPr>
                <a:defRPr/>
              </a:pPr>
              <a:t>‹#›</a:t>
            </a:fld>
            <a:endParaRPr lang="en-US" altLang="en-US"/>
          </a:p>
        </p:txBody>
      </p:sp>
    </p:spTree>
    <p:extLst>
      <p:ext uri="{BB962C8B-B14F-4D97-AF65-F5344CB8AC3E}">
        <p14:creationId xmlns:p14="http://schemas.microsoft.com/office/powerpoint/2010/main" val="372952717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a:t>
            </a:fld>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20</a:t>
            </a:fld>
            <a:endParaRPr lang="en-US" altLang="en-US"/>
          </a:p>
        </p:txBody>
      </p:sp>
    </p:spTree>
    <p:extLst>
      <p:ext uri="{BB962C8B-B14F-4D97-AF65-F5344CB8AC3E}">
        <p14:creationId xmlns:p14="http://schemas.microsoft.com/office/powerpoint/2010/main" val="16784050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4</a:t>
            </a:fld>
            <a:endParaRPr lang="en-US" altLang="en-US"/>
          </a:p>
        </p:txBody>
      </p:sp>
    </p:spTree>
    <p:extLst>
      <p:ext uri="{BB962C8B-B14F-4D97-AF65-F5344CB8AC3E}">
        <p14:creationId xmlns:p14="http://schemas.microsoft.com/office/powerpoint/2010/main" val="10959807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6</a:t>
            </a:fld>
            <a:endParaRPr lang="en-US" altLang="en-US"/>
          </a:p>
        </p:txBody>
      </p:sp>
    </p:spTree>
    <p:extLst>
      <p:ext uri="{BB962C8B-B14F-4D97-AF65-F5344CB8AC3E}">
        <p14:creationId xmlns:p14="http://schemas.microsoft.com/office/powerpoint/2010/main" val="3870285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noFill/>
          <a:ln>
            <a:solidFill>
              <a:srgbClr val="000000"/>
            </a:solidFill>
            <a:miter lim="800000"/>
            <a:headEnd/>
            <a:tailEnd/>
          </a:ln>
        </p:spPr>
      </p:sp>
      <p:sp>
        <p:nvSpPr>
          <p:cNvPr id="27651"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p>
        </p:txBody>
      </p:sp>
      <p:sp>
        <p:nvSpPr>
          <p:cNvPr id="27652"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00B92E1B-3AEE-4F05-8A11-29D7244B2136}" type="slidenum">
              <a:rPr lang="en-US" smtClean="0">
                <a:latin typeface="Arial" pitchFamily="34" charset="0"/>
              </a:rPr>
              <a:pPr/>
              <a:t>7</a:t>
            </a:fld>
            <a:endParaRPr lang="en-US">
              <a:latin typeface="Arial" pitchFamily="34" charset="0"/>
            </a:endParaRPr>
          </a:p>
        </p:txBody>
      </p:sp>
    </p:spTree>
    <p:extLst>
      <p:ext uri="{BB962C8B-B14F-4D97-AF65-F5344CB8AC3E}">
        <p14:creationId xmlns:p14="http://schemas.microsoft.com/office/powerpoint/2010/main" val="32891939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9</a:t>
            </a:fld>
            <a:endParaRPr lang="en-US" altLang="en-US"/>
          </a:p>
        </p:txBody>
      </p:sp>
    </p:spTree>
    <p:extLst>
      <p:ext uri="{BB962C8B-B14F-4D97-AF65-F5344CB8AC3E}">
        <p14:creationId xmlns:p14="http://schemas.microsoft.com/office/powerpoint/2010/main" val="3152360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11</a:t>
            </a:fld>
            <a:endParaRPr lang="en-US" altLang="en-US"/>
          </a:p>
        </p:txBody>
      </p:sp>
    </p:spTree>
    <p:extLst>
      <p:ext uri="{BB962C8B-B14F-4D97-AF65-F5344CB8AC3E}">
        <p14:creationId xmlns:p14="http://schemas.microsoft.com/office/powerpoint/2010/main" val="38760558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a:t>Animator:</a:t>
            </a:r>
          </a:p>
          <a:p>
            <a:r>
              <a:rPr lang="en-US" dirty="0"/>
              <a:t>https://cmps-people.ok.ubc.ca/ylucet/DS/KnuthMorrisPratt.html</a:t>
            </a:r>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16</a:t>
            </a:fld>
            <a:endParaRPr lang="en-US" altLang="en-US"/>
          </a:p>
        </p:txBody>
      </p:sp>
    </p:spTree>
    <p:extLst>
      <p:ext uri="{BB962C8B-B14F-4D97-AF65-F5344CB8AC3E}">
        <p14:creationId xmlns:p14="http://schemas.microsoft.com/office/powerpoint/2010/main" val="4006278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269C32AA-29E0-4558-BC14-174AC8456D63}" type="slidenum">
              <a:rPr lang="en-US" altLang="en-US" smtClean="0"/>
              <a:pPr>
                <a:defRPr/>
              </a:pPr>
              <a:t>17</a:t>
            </a:fld>
            <a:endParaRPr lang="en-US" altLang="en-US"/>
          </a:p>
        </p:txBody>
      </p:sp>
    </p:spTree>
    <p:extLst>
      <p:ext uri="{BB962C8B-B14F-4D97-AF65-F5344CB8AC3E}">
        <p14:creationId xmlns:p14="http://schemas.microsoft.com/office/powerpoint/2010/main" val="1034067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269C32AA-29E0-4558-BC14-174AC8456D63}" type="slidenum">
              <a:rPr lang="en-US" altLang="en-US" smtClean="0"/>
              <a:pPr>
                <a:defRPr/>
              </a:pPr>
              <a:t>19</a:t>
            </a:fld>
            <a:endParaRPr lang="en-US" altLang="en-US"/>
          </a:p>
        </p:txBody>
      </p:sp>
    </p:spTree>
    <p:extLst>
      <p:ext uri="{BB962C8B-B14F-4D97-AF65-F5344CB8AC3E}">
        <p14:creationId xmlns:p14="http://schemas.microsoft.com/office/powerpoint/2010/main" val="38307532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pPr>
              <a:defRPr/>
            </a:pPr>
            <a:fld id="{E115174F-189E-40B0-BB93-397137413090}" type="datetime1">
              <a:rPr lang="en-US" smtClean="0"/>
              <a:pPr>
                <a:defRPr/>
              </a:pPr>
              <a:t>3/13/2024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A936CBAB-534E-4712-AA17-E31CD05A06BD}" type="slidenum">
              <a:rPr lang="en-US" altLang="en-US" smtClean="0"/>
              <a:pPr>
                <a:defRPr/>
              </a:pPr>
              <a:t>‹#›</a:t>
            </a:fld>
            <a:endParaRPr lang="en-US" altLang="en-US"/>
          </a:p>
        </p:txBody>
      </p:sp>
    </p:spTree>
    <p:extLst>
      <p:ext uri="{BB962C8B-B14F-4D97-AF65-F5344CB8AC3E}">
        <p14:creationId xmlns:p14="http://schemas.microsoft.com/office/powerpoint/2010/main" val="21470125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C137FD50-74D2-4A8D-94FD-D9EC93C7A523}" type="datetime1">
              <a:rPr lang="en-US" smtClean="0"/>
              <a:pPr>
                <a:defRPr/>
              </a:pPr>
              <a:t>3/13/2024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FCF227DE-CE32-44AE-A161-120C4BB761DC}" type="slidenum">
              <a:rPr lang="en-US" altLang="en-US" smtClean="0"/>
              <a:pPr>
                <a:defRPr/>
              </a:pPr>
              <a:t>‹#›</a:t>
            </a:fld>
            <a:endParaRPr lang="en-US" altLang="en-US"/>
          </a:p>
        </p:txBody>
      </p:sp>
    </p:spTree>
    <p:extLst>
      <p:ext uri="{BB962C8B-B14F-4D97-AF65-F5344CB8AC3E}">
        <p14:creationId xmlns:p14="http://schemas.microsoft.com/office/powerpoint/2010/main" val="23109540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4E90AD70-4081-4E14-AD79-C664B0298531}" type="datetime1">
              <a:rPr lang="en-US" smtClean="0"/>
              <a:pPr>
                <a:defRPr/>
              </a:pPr>
              <a:t>3/13/2024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550449DC-529D-4A39-9DC2-A0151CFEA381}" type="slidenum">
              <a:rPr lang="en-US" altLang="en-US" smtClean="0"/>
              <a:pPr>
                <a:defRPr/>
              </a:pPr>
              <a:t>‹#›</a:t>
            </a:fld>
            <a:endParaRPr lang="en-US" altLang="en-US"/>
          </a:p>
        </p:txBody>
      </p:sp>
    </p:spTree>
    <p:extLst>
      <p:ext uri="{BB962C8B-B14F-4D97-AF65-F5344CB8AC3E}">
        <p14:creationId xmlns:p14="http://schemas.microsoft.com/office/powerpoint/2010/main" val="31638364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pPr>
              <a:defRPr/>
            </a:pPr>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pPr>
              <a:defRPr/>
            </a:pPr>
            <a:fld id="{2AB995D3-C7BC-4555-A8E5-C0A2E3C7C246}" type="slidenum">
              <a:rPr lang="en-US"/>
              <a:pPr>
                <a:defRPr/>
              </a:pPr>
              <a:t>‹#›</a:t>
            </a:fld>
            <a:endParaRPr lang="en-US"/>
          </a:p>
        </p:txBody>
      </p:sp>
    </p:spTree>
    <p:extLst>
      <p:ext uri="{BB962C8B-B14F-4D97-AF65-F5344CB8AC3E}">
        <p14:creationId xmlns:p14="http://schemas.microsoft.com/office/powerpoint/2010/main" val="133111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13"/>
          <p:cNvSpPr>
            <a:spLocks noGrp="1"/>
          </p:cNvSpPr>
          <p:nvPr>
            <p:ph type="dt" sz="half" idx="10"/>
          </p:nvPr>
        </p:nvSpPr>
        <p:spPr/>
        <p:txBody>
          <a:bodyPr/>
          <a:lstStyle>
            <a:lvl1pPr>
              <a:defRPr/>
            </a:lvl1pPr>
          </a:lstStyle>
          <a:p>
            <a:pPr>
              <a:defRPr/>
            </a:pPr>
            <a:endParaRPr lang="en-US"/>
          </a:p>
        </p:txBody>
      </p:sp>
      <p:sp>
        <p:nvSpPr>
          <p:cNvPr id="7" name="Footer Placeholder 2"/>
          <p:cNvSpPr>
            <a:spLocks noGrp="1"/>
          </p:cNvSpPr>
          <p:nvPr>
            <p:ph type="ftr" sz="quarter" idx="11"/>
          </p:nvPr>
        </p:nvSpPr>
        <p:spPr/>
        <p:txBody>
          <a:bodyPr/>
          <a:lstStyle>
            <a:lvl1pPr>
              <a:defRPr/>
            </a:lvl1pPr>
          </a:lstStyle>
          <a:p>
            <a:pPr>
              <a:defRPr/>
            </a:pPr>
            <a:endParaRPr lang="en-US"/>
          </a:p>
        </p:txBody>
      </p:sp>
      <p:sp>
        <p:nvSpPr>
          <p:cNvPr id="8" name="Slide Number Placeholder 22"/>
          <p:cNvSpPr>
            <a:spLocks noGrp="1"/>
          </p:cNvSpPr>
          <p:nvPr>
            <p:ph type="sldNum" sz="quarter" idx="12"/>
          </p:nvPr>
        </p:nvSpPr>
        <p:spPr/>
        <p:txBody>
          <a:bodyPr/>
          <a:lstStyle>
            <a:lvl1pPr>
              <a:defRPr/>
            </a:lvl1pPr>
          </a:lstStyle>
          <a:p>
            <a:pPr>
              <a:defRPr/>
            </a:pPr>
            <a:fld id="{D030ABCA-C4A9-4594-A5C9-70D270D6A5F5}" type="slidenum">
              <a:rPr lang="en-US"/>
              <a:pPr>
                <a:defRPr/>
              </a:pPr>
              <a:t>‹#›</a:t>
            </a:fld>
            <a:endParaRPr lang="en-US"/>
          </a:p>
        </p:txBody>
      </p:sp>
    </p:spTree>
    <p:extLst>
      <p:ext uri="{BB962C8B-B14F-4D97-AF65-F5344CB8AC3E}">
        <p14:creationId xmlns:p14="http://schemas.microsoft.com/office/powerpoint/2010/main" val="3330721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fourObj">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457200" y="277813"/>
            <a:ext cx="8229600" cy="1139825"/>
          </a:xfrm>
        </p:spPr>
        <p:txBody>
          <a:bodyPr/>
          <a:lstStyle/>
          <a:p>
            <a:r>
              <a:rPr lang="en-US"/>
              <a:t>Click to edit Master title style</a:t>
            </a:r>
          </a:p>
        </p:txBody>
      </p:sp>
      <p:sp>
        <p:nvSpPr>
          <p:cNvPr id="3" name="Content Placeholder 2"/>
          <p:cNvSpPr>
            <a:spLocks noGrp="1"/>
          </p:cNvSpPr>
          <p:nvPr>
            <p:ph sz="quarter" idx="1"/>
          </p:nvPr>
        </p:nvSpPr>
        <p:spPr>
          <a:xfrm>
            <a:off x="457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600200"/>
            <a:ext cx="40386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7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8200" y="3938588"/>
            <a:ext cx="40386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13"/>
          <p:cNvSpPr>
            <a:spLocks noGrp="1"/>
          </p:cNvSpPr>
          <p:nvPr>
            <p:ph type="dt" sz="half" idx="10"/>
          </p:nvPr>
        </p:nvSpPr>
        <p:spPr/>
        <p:txBody>
          <a:bodyPr/>
          <a:lstStyle>
            <a:lvl1pPr>
              <a:defRPr/>
            </a:lvl1pPr>
          </a:lstStyle>
          <a:p>
            <a:pPr>
              <a:defRPr/>
            </a:pPr>
            <a:endParaRPr lang="en-US"/>
          </a:p>
        </p:txBody>
      </p:sp>
      <p:sp>
        <p:nvSpPr>
          <p:cNvPr id="8" name="Footer Placeholder 2"/>
          <p:cNvSpPr>
            <a:spLocks noGrp="1"/>
          </p:cNvSpPr>
          <p:nvPr>
            <p:ph type="ftr" sz="quarter" idx="11"/>
          </p:nvPr>
        </p:nvSpPr>
        <p:spPr/>
        <p:txBody>
          <a:bodyPr/>
          <a:lstStyle>
            <a:lvl1pPr>
              <a:defRPr/>
            </a:lvl1pPr>
          </a:lstStyle>
          <a:p>
            <a:pPr>
              <a:defRPr/>
            </a:pPr>
            <a:endParaRPr lang="en-US"/>
          </a:p>
        </p:txBody>
      </p:sp>
      <p:sp>
        <p:nvSpPr>
          <p:cNvPr id="9" name="Slide Number Placeholder 22"/>
          <p:cNvSpPr>
            <a:spLocks noGrp="1"/>
          </p:cNvSpPr>
          <p:nvPr>
            <p:ph type="sldNum" sz="quarter" idx="12"/>
          </p:nvPr>
        </p:nvSpPr>
        <p:spPr/>
        <p:txBody>
          <a:bodyPr/>
          <a:lstStyle>
            <a:lvl1pPr>
              <a:defRPr/>
            </a:lvl1pPr>
          </a:lstStyle>
          <a:p>
            <a:pPr>
              <a:defRPr/>
            </a:pPr>
            <a:fld id="{3AF8A243-6E91-46F4-A396-3928DBC7A9AB}" type="slidenum">
              <a:rPr lang="en-US"/>
              <a:pPr>
                <a:defRPr/>
              </a:pPr>
              <a:t>‹#›</a:t>
            </a:fld>
            <a:endParaRPr lang="en-US"/>
          </a:p>
        </p:txBody>
      </p:sp>
    </p:spTree>
    <p:extLst>
      <p:ext uri="{BB962C8B-B14F-4D97-AF65-F5344CB8AC3E}">
        <p14:creationId xmlns:p14="http://schemas.microsoft.com/office/powerpoint/2010/main" val="35367827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fld id="{A0E53D32-1ACC-4654-94E6-E56A8ED1ACAB}" type="datetime1">
              <a:rPr lang="en-US" smtClean="0"/>
              <a:pPr>
                <a:defRPr/>
              </a:pPr>
              <a:t>3/13/2024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9EC544B3-C08B-48E5-A8AE-A1591D0BF105}" type="slidenum">
              <a:rPr lang="en-US" altLang="en-US" smtClean="0"/>
              <a:pPr>
                <a:defRPr/>
              </a:pPr>
              <a:t>‹#›</a:t>
            </a:fld>
            <a:endParaRPr lang="en-US" altLang="en-US"/>
          </a:p>
        </p:txBody>
      </p:sp>
    </p:spTree>
    <p:extLst>
      <p:ext uri="{BB962C8B-B14F-4D97-AF65-F5344CB8AC3E}">
        <p14:creationId xmlns:p14="http://schemas.microsoft.com/office/powerpoint/2010/main" val="12976977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pPr>
              <a:defRPr/>
            </a:pPr>
            <a:fld id="{658BA85B-CEF2-4FBF-A0B1-CF6D10AEEEF6}" type="datetime1">
              <a:rPr lang="en-US" smtClean="0"/>
              <a:pPr>
                <a:defRPr/>
              </a:pPr>
              <a:t>3/13/2024</a:t>
            </a:fld>
            <a:endParaRPr lang="en-US"/>
          </a:p>
        </p:txBody>
      </p:sp>
      <p:sp>
        <p:nvSpPr>
          <p:cNvPr id="5" name="Footer Placeholder 4"/>
          <p:cNvSpPr>
            <a:spLocks noGrp="1"/>
          </p:cNvSpPr>
          <p:nvPr>
            <p:ph type="ftr" sz="quarter" idx="11"/>
          </p:nvPr>
        </p:nvSpPr>
        <p:spPr/>
        <p:txBody>
          <a:bodyPr/>
          <a:lstStyle/>
          <a:p>
            <a:pPr>
              <a:defRPr/>
            </a:pPr>
            <a:r>
              <a:rPr lang="en-US"/>
              <a:t>Advanced Algorithms Analysis and Design</a:t>
            </a:r>
          </a:p>
        </p:txBody>
      </p:sp>
      <p:sp>
        <p:nvSpPr>
          <p:cNvPr id="6" name="Slide Number Placeholder 5"/>
          <p:cNvSpPr>
            <a:spLocks noGrp="1"/>
          </p:cNvSpPr>
          <p:nvPr>
            <p:ph type="sldNum" sz="quarter" idx="12"/>
          </p:nvPr>
        </p:nvSpPr>
        <p:spPr/>
        <p:txBody>
          <a:bodyPr/>
          <a:lstStyle/>
          <a:p>
            <a:pPr>
              <a:defRPr/>
            </a:pPr>
            <a:fld id="{8060E16E-1C27-431A-97BB-B1E54A1F07CD}" type="slidenum">
              <a:rPr lang="en-US" altLang="en-US" smtClean="0"/>
              <a:pPr>
                <a:defRPr/>
              </a:pPr>
              <a:t>‹#›</a:t>
            </a:fld>
            <a:endParaRPr lang="en-US" altLang="en-US"/>
          </a:p>
        </p:txBody>
      </p:sp>
    </p:spTree>
    <p:extLst>
      <p:ext uri="{BB962C8B-B14F-4D97-AF65-F5344CB8AC3E}">
        <p14:creationId xmlns:p14="http://schemas.microsoft.com/office/powerpoint/2010/main" val="25388484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pPr>
              <a:defRPr/>
            </a:pPr>
            <a:fld id="{40472FA2-C53D-45EC-9451-237AADD338BE}" type="datetime1">
              <a:rPr lang="en-US" smtClean="0"/>
              <a:pPr>
                <a:defRPr/>
              </a:pPr>
              <a:t>3/13/2024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0272AE34-C994-41F1-8AB0-0E6D250AC2D8}" type="slidenum">
              <a:rPr lang="en-US" altLang="en-US" smtClean="0"/>
              <a:pPr>
                <a:defRPr/>
              </a:pPr>
              <a:t>‹#›</a:t>
            </a:fld>
            <a:endParaRPr lang="en-US" altLang="en-US" dirty="0"/>
          </a:p>
        </p:txBody>
      </p:sp>
    </p:spTree>
    <p:extLst>
      <p:ext uri="{BB962C8B-B14F-4D97-AF65-F5344CB8AC3E}">
        <p14:creationId xmlns:p14="http://schemas.microsoft.com/office/powerpoint/2010/main" val="35740754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pPr>
              <a:defRPr/>
            </a:pPr>
            <a:fld id="{5C680F50-8342-4C01-B9B7-D658DD60955A}" type="datetime1">
              <a:rPr lang="en-US" smtClean="0"/>
              <a:pPr>
                <a:defRPr/>
              </a:pPr>
              <a:t>3/13/2024</a:t>
            </a:fld>
            <a:endParaRPr lang="en-US"/>
          </a:p>
        </p:txBody>
      </p:sp>
      <p:sp>
        <p:nvSpPr>
          <p:cNvPr id="8" name="Footer Placeholder 7"/>
          <p:cNvSpPr>
            <a:spLocks noGrp="1"/>
          </p:cNvSpPr>
          <p:nvPr>
            <p:ph type="ftr" sz="quarter" idx="11"/>
          </p:nvPr>
        </p:nvSpPr>
        <p:spPr/>
        <p:txBody>
          <a:bodyPr/>
          <a:lstStyle/>
          <a:p>
            <a:pPr>
              <a:defRPr/>
            </a:pPr>
            <a:r>
              <a:rPr lang="en-US"/>
              <a:t>Advanced Algorithms Analysis and Design</a:t>
            </a:r>
          </a:p>
        </p:txBody>
      </p:sp>
      <p:sp>
        <p:nvSpPr>
          <p:cNvPr id="9" name="Slide Number Placeholder 8"/>
          <p:cNvSpPr>
            <a:spLocks noGrp="1"/>
          </p:cNvSpPr>
          <p:nvPr>
            <p:ph type="sldNum" sz="quarter" idx="12"/>
          </p:nvPr>
        </p:nvSpPr>
        <p:spPr/>
        <p:txBody>
          <a:bodyPr/>
          <a:lstStyle/>
          <a:p>
            <a:pPr>
              <a:defRPr/>
            </a:pPr>
            <a:fld id="{5B83B842-D885-4CB1-8239-20698607C136}" type="slidenum">
              <a:rPr lang="en-US" altLang="en-US" smtClean="0"/>
              <a:pPr>
                <a:defRPr/>
              </a:pPr>
              <a:t>‹#›</a:t>
            </a:fld>
            <a:endParaRPr lang="en-US" altLang="en-US"/>
          </a:p>
        </p:txBody>
      </p:sp>
    </p:spTree>
    <p:extLst>
      <p:ext uri="{BB962C8B-B14F-4D97-AF65-F5344CB8AC3E}">
        <p14:creationId xmlns:p14="http://schemas.microsoft.com/office/powerpoint/2010/main" val="27006613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pPr>
              <a:defRPr/>
            </a:pPr>
            <a:fld id="{054527CD-3025-4635-811D-331AE64AB8E1}" type="datetime1">
              <a:rPr lang="en-US" smtClean="0"/>
              <a:pPr>
                <a:defRPr/>
              </a:pPr>
              <a:t>3/13/2024</a:t>
            </a:fld>
            <a:endParaRPr lang="en-US"/>
          </a:p>
        </p:txBody>
      </p:sp>
      <p:sp>
        <p:nvSpPr>
          <p:cNvPr id="4" name="Footer Placeholder 3"/>
          <p:cNvSpPr>
            <a:spLocks noGrp="1"/>
          </p:cNvSpPr>
          <p:nvPr>
            <p:ph type="ftr" sz="quarter" idx="11"/>
          </p:nvPr>
        </p:nvSpPr>
        <p:spPr/>
        <p:txBody>
          <a:bodyPr/>
          <a:lstStyle/>
          <a:p>
            <a:pPr>
              <a:defRPr/>
            </a:pPr>
            <a:r>
              <a:rPr lang="en-US"/>
              <a:t>Advanced Algorithms Analysis and Design</a:t>
            </a:r>
          </a:p>
        </p:txBody>
      </p:sp>
      <p:sp>
        <p:nvSpPr>
          <p:cNvPr id="5" name="Slide Number Placeholder 4"/>
          <p:cNvSpPr>
            <a:spLocks noGrp="1"/>
          </p:cNvSpPr>
          <p:nvPr>
            <p:ph type="sldNum" sz="quarter" idx="12"/>
          </p:nvPr>
        </p:nvSpPr>
        <p:spPr/>
        <p:txBody>
          <a:bodyPr/>
          <a:lstStyle/>
          <a:p>
            <a:pPr>
              <a:defRPr/>
            </a:pPr>
            <a:fld id="{82C3635F-DFA8-44BA-8715-8BF71702F4BC}" type="slidenum">
              <a:rPr lang="en-US" altLang="en-US" smtClean="0"/>
              <a:pPr>
                <a:defRPr/>
              </a:pPr>
              <a:t>‹#›</a:t>
            </a:fld>
            <a:endParaRPr lang="en-US" altLang="en-US"/>
          </a:p>
        </p:txBody>
      </p:sp>
    </p:spTree>
    <p:extLst>
      <p:ext uri="{BB962C8B-B14F-4D97-AF65-F5344CB8AC3E}">
        <p14:creationId xmlns:p14="http://schemas.microsoft.com/office/powerpoint/2010/main" val="28032522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0BA8191-FB4B-4F7F-9246-3F65BAE67B18}" type="datetime1">
              <a:rPr lang="en-US" smtClean="0"/>
              <a:pPr>
                <a:defRPr/>
              </a:pPr>
              <a:t>3/13/2024</a:t>
            </a:fld>
            <a:endParaRPr lang="en-US"/>
          </a:p>
        </p:txBody>
      </p:sp>
      <p:sp>
        <p:nvSpPr>
          <p:cNvPr id="3" name="Footer Placeholder 2"/>
          <p:cNvSpPr>
            <a:spLocks noGrp="1"/>
          </p:cNvSpPr>
          <p:nvPr>
            <p:ph type="ftr" sz="quarter" idx="11"/>
          </p:nvPr>
        </p:nvSpPr>
        <p:spPr/>
        <p:txBody>
          <a:bodyPr/>
          <a:lstStyle/>
          <a:p>
            <a:pPr>
              <a:defRPr/>
            </a:pPr>
            <a:r>
              <a:rPr lang="en-US"/>
              <a:t>Advanced Algorithms Analysis and Design</a:t>
            </a:r>
          </a:p>
        </p:txBody>
      </p:sp>
      <p:sp>
        <p:nvSpPr>
          <p:cNvPr id="4" name="Slide Number Placeholder 3"/>
          <p:cNvSpPr>
            <a:spLocks noGrp="1"/>
          </p:cNvSpPr>
          <p:nvPr>
            <p:ph type="sldNum" sz="quarter" idx="12"/>
          </p:nvPr>
        </p:nvSpPr>
        <p:spPr/>
        <p:txBody>
          <a:bodyPr/>
          <a:lstStyle/>
          <a:p>
            <a:pPr>
              <a:defRPr/>
            </a:pPr>
            <a:fld id="{00F89394-7432-4142-AC3A-ABB8D2DA4FCD}" type="slidenum">
              <a:rPr lang="en-US" altLang="en-US" smtClean="0"/>
              <a:pPr>
                <a:defRPr/>
              </a:pPr>
              <a:t>‹#›</a:t>
            </a:fld>
            <a:endParaRPr lang="en-US" altLang="en-US"/>
          </a:p>
        </p:txBody>
      </p:sp>
    </p:spTree>
    <p:extLst>
      <p:ext uri="{BB962C8B-B14F-4D97-AF65-F5344CB8AC3E}">
        <p14:creationId xmlns:p14="http://schemas.microsoft.com/office/powerpoint/2010/main" val="3659908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09CA2E48-0F9E-47C0-BD81-E04DEB9CFBEF}" type="datetime1">
              <a:rPr lang="en-US" smtClean="0"/>
              <a:pPr>
                <a:defRPr/>
              </a:pPr>
              <a:t>3/13/2024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5FEC79C3-D587-4339-93EE-E3DE2325D0D7}" type="slidenum">
              <a:rPr lang="en-US" altLang="en-US" smtClean="0"/>
              <a:pPr>
                <a:defRPr/>
              </a:pPr>
              <a:t>‹#›</a:t>
            </a:fld>
            <a:endParaRPr lang="en-US" altLang="en-US"/>
          </a:p>
        </p:txBody>
      </p:sp>
    </p:spTree>
    <p:extLst>
      <p:ext uri="{BB962C8B-B14F-4D97-AF65-F5344CB8AC3E}">
        <p14:creationId xmlns:p14="http://schemas.microsoft.com/office/powerpoint/2010/main" val="97707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pPr>
              <a:defRPr/>
            </a:pPr>
            <a:fld id="{B51EECAE-B25A-4E4D-AA9E-BBF75DDA24C8}" type="datetime1">
              <a:rPr lang="en-US" smtClean="0"/>
              <a:pPr>
                <a:defRPr/>
              </a:pPr>
              <a:t>3/13/2024</a:t>
            </a:fld>
            <a:endParaRPr lang="en-US"/>
          </a:p>
        </p:txBody>
      </p:sp>
      <p:sp>
        <p:nvSpPr>
          <p:cNvPr id="6" name="Footer Placeholder 5"/>
          <p:cNvSpPr>
            <a:spLocks noGrp="1"/>
          </p:cNvSpPr>
          <p:nvPr>
            <p:ph type="ftr" sz="quarter" idx="11"/>
          </p:nvPr>
        </p:nvSpPr>
        <p:spPr/>
        <p:txBody>
          <a:bodyPr/>
          <a:lstStyle/>
          <a:p>
            <a:pPr>
              <a:defRPr/>
            </a:pPr>
            <a:r>
              <a:rPr lang="en-US"/>
              <a:t>Advanced Algorithms Analysis and Design</a:t>
            </a:r>
          </a:p>
        </p:txBody>
      </p:sp>
      <p:sp>
        <p:nvSpPr>
          <p:cNvPr id="7" name="Slide Number Placeholder 6"/>
          <p:cNvSpPr>
            <a:spLocks noGrp="1"/>
          </p:cNvSpPr>
          <p:nvPr>
            <p:ph type="sldNum" sz="quarter" idx="12"/>
          </p:nvPr>
        </p:nvSpPr>
        <p:spPr/>
        <p:txBody>
          <a:bodyPr/>
          <a:lstStyle/>
          <a:p>
            <a:pPr>
              <a:defRPr/>
            </a:pPr>
            <a:fld id="{1791D5FA-E505-4634-888D-1299CD39E185}" type="slidenum">
              <a:rPr lang="en-US" altLang="en-US" smtClean="0"/>
              <a:pPr>
                <a:defRPr/>
              </a:pPr>
              <a:t>‹#›</a:t>
            </a:fld>
            <a:endParaRPr lang="en-US" altLang="en-US"/>
          </a:p>
        </p:txBody>
      </p:sp>
    </p:spTree>
    <p:extLst>
      <p:ext uri="{BB962C8B-B14F-4D97-AF65-F5344CB8AC3E}">
        <p14:creationId xmlns:p14="http://schemas.microsoft.com/office/powerpoint/2010/main" val="34484525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fld id="{56B6A447-00A6-4323-A71C-6CB906EB8FB9}" type="datetime1">
              <a:rPr lang="en-US" smtClean="0"/>
              <a:pPr>
                <a:defRPr/>
              </a:pPr>
              <a:t>3/13/2024</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US"/>
              <a:t>Advanced Algorithms Analysis and Design</a:t>
            </a:r>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74099839-891C-4A6B-AE45-4A2E26D7BFE5}" type="slidenum">
              <a:rPr lang="en-US" altLang="en-US" smtClean="0"/>
              <a:pPr>
                <a:defRPr/>
              </a:pPr>
              <a:t>‹#›</a:t>
            </a:fld>
            <a:endParaRPr lang="en-US" altLang="en-US"/>
          </a:p>
        </p:txBody>
      </p:sp>
    </p:spTree>
    <p:extLst>
      <p:ext uri="{BB962C8B-B14F-4D97-AF65-F5344CB8AC3E}">
        <p14:creationId xmlns:p14="http://schemas.microsoft.com/office/powerpoint/2010/main" val="2459371602"/>
      </p:ext>
    </p:extLst>
  </p:cSld>
  <p:clrMap bg1="lt1" tx1="dk1" bg2="lt2" tx2="dk2" accent1="accent1" accent2="accent2" accent3="accent3" accent4="accent4" accent5="accent5" accent6="accent6" hlink="hlink" folHlink="folHlink"/>
  <p:sldLayoutIdLst>
    <p:sldLayoutId id="2147484304" r:id="rId1"/>
    <p:sldLayoutId id="2147484305" r:id="rId2"/>
    <p:sldLayoutId id="2147484306" r:id="rId3"/>
    <p:sldLayoutId id="2147484307" r:id="rId4"/>
    <p:sldLayoutId id="2147484308" r:id="rId5"/>
    <p:sldLayoutId id="2147484309" r:id="rId6"/>
    <p:sldLayoutId id="2147484310" r:id="rId7"/>
    <p:sldLayoutId id="2147484311" r:id="rId8"/>
    <p:sldLayoutId id="2147484312" r:id="rId9"/>
    <p:sldLayoutId id="2147484313" r:id="rId10"/>
    <p:sldLayoutId id="2147484314" r:id="rId11"/>
    <p:sldLayoutId id="2147484315" r:id="rId12"/>
    <p:sldLayoutId id="2147484316" r:id="rId13"/>
    <p:sldLayoutId id="2147484317" r:id="rId14"/>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pPr eaLnBrk="1" hangingPunct="1"/>
            <a:r>
              <a:rPr lang="en-US" altLang="en-US" dirty="0"/>
              <a:t>Today’s Lecture</a:t>
            </a:r>
          </a:p>
        </p:txBody>
      </p:sp>
      <p:sp>
        <p:nvSpPr>
          <p:cNvPr id="7171" name="Content Placeholder 2"/>
          <p:cNvSpPr>
            <a:spLocks noGrp="1"/>
          </p:cNvSpPr>
          <p:nvPr>
            <p:ph idx="1"/>
          </p:nvPr>
        </p:nvSpPr>
        <p:spPr>
          <a:xfrm>
            <a:off x="1022537" y="1448360"/>
            <a:ext cx="7542960" cy="4572000"/>
          </a:xfrm>
        </p:spPr>
        <p:txBody>
          <a:bodyPr/>
          <a:lstStyle/>
          <a:p>
            <a:pPr eaLnBrk="1" hangingPunct="1">
              <a:buFont typeface="Wingdings 2" panose="05020102010507070707" pitchFamily="18" charset="2"/>
              <a:buNone/>
            </a:pPr>
            <a:endParaRPr lang="en-US" altLang="en-US" dirty="0"/>
          </a:p>
          <a:p>
            <a:pPr eaLnBrk="1" hangingPunct="1"/>
            <a:r>
              <a:rPr lang="en-US" altLang="en-US" dirty="0"/>
              <a:t>String matching Algorithm</a:t>
            </a:r>
          </a:p>
          <a:p>
            <a:pPr lvl="1" eaLnBrk="1" hangingPunct="1"/>
            <a:r>
              <a:rPr lang="en-US" altLang="en-US" dirty="0"/>
              <a:t>KMP algorithm</a:t>
            </a:r>
          </a:p>
          <a:p>
            <a:pPr eaLnBrk="1" hangingPunct="1">
              <a:buFont typeface="Wingdings 2" panose="05020102010507070707" pitchFamily="18" charset="2"/>
              <a:buNone/>
            </a:pPr>
            <a:endParaRPr lang="en-US" altLang="en-US" dirty="0"/>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1</a:t>
            </a:fld>
            <a:endParaRPr lang="en-US" altLang="en-US"/>
          </a:p>
        </p:txBody>
      </p:sp>
    </p:spTree>
    <p:extLst>
      <p:ext uri="{BB962C8B-B14F-4D97-AF65-F5344CB8AC3E}">
        <p14:creationId xmlns:p14="http://schemas.microsoft.com/office/powerpoint/2010/main" val="16196201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3"/>
          <p:cNvSpPr>
            <a:spLocks noGrp="1" noChangeArrowheads="1"/>
          </p:cNvSpPr>
          <p:nvPr>
            <p:ph type="body" sz="half" idx="1"/>
          </p:nvPr>
        </p:nvSpPr>
        <p:spPr>
          <a:xfrm>
            <a:off x="457200" y="304800"/>
            <a:ext cx="8229600" cy="5821363"/>
          </a:xfrm>
        </p:spPr>
        <p:txBody>
          <a:bodyPr/>
          <a:lstStyle/>
          <a:p>
            <a:pPr eaLnBrk="1" hangingPunct="1">
              <a:buFont typeface="Wingdings" pitchFamily="2" charset="2"/>
              <a:buNone/>
            </a:pPr>
            <a:r>
              <a:rPr lang="en-US" sz="2800" u="sng"/>
              <a:t>Illustration:</a:t>
            </a:r>
            <a:r>
              <a:rPr lang="en-US" sz="2800"/>
              <a:t> given a String ‘S’ and pattern ‘p’ as follows: </a:t>
            </a:r>
          </a:p>
          <a:p>
            <a:pPr eaLnBrk="1" hangingPunct="1">
              <a:buFont typeface="Wingdings" pitchFamily="2" charset="2"/>
              <a:buNone/>
            </a:pPr>
            <a:endParaRPr lang="en-US" sz="2800"/>
          </a:p>
          <a:p>
            <a:pPr eaLnBrk="1" hangingPunct="1">
              <a:buFont typeface="Wingdings" pitchFamily="2" charset="2"/>
              <a:buNone/>
            </a:pPr>
            <a:r>
              <a:rPr lang="en-US" sz="2800"/>
              <a:t>          S                 </a:t>
            </a:r>
          </a:p>
        </p:txBody>
      </p:sp>
      <p:graphicFrame>
        <p:nvGraphicFramePr>
          <p:cNvPr id="142374" name="Group 38"/>
          <p:cNvGraphicFramePr>
            <a:graphicFrameLocks noGrp="1"/>
          </p:cNvGraphicFramePr>
          <p:nvPr>
            <p:ph sz="quarter" idx="2"/>
          </p:nvPr>
        </p:nvGraphicFramePr>
        <p:xfrm>
          <a:off x="2819400" y="1676400"/>
          <a:ext cx="5410200" cy="609600"/>
        </p:xfrm>
        <a:graphic>
          <a:graphicData uri="http://schemas.openxmlformats.org/drawingml/2006/table">
            <a:tbl>
              <a:tblPr/>
              <a:tblGrid>
                <a:gridCol w="360363">
                  <a:extLst>
                    <a:ext uri="{9D8B030D-6E8A-4147-A177-3AD203B41FA5}">
                      <a16:colId xmlns:a16="http://schemas.microsoft.com/office/drawing/2014/main" val="20000"/>
                    </a:ext>
                  </a:extLst>
                </a:gridCol>
                <a:gridCol w="360362">
                  <a:extLst>
                    <a:ext uri="{9D8B030D-6E8A-4147-A177-3AD203B41FA5}">
                      <a16:colId xmlns:a16="http://schemas.microsoft.com/office/drawing/2014/main" val="20001"/>
                    </a:ext>
                  </a:extLst>
                </a:gridCol>
                <a:gridCol w="361950">
                  <a:extLst>
                    <a:ext uri="{9D8B030D-6E8A-4147-A177-3AD203B41FA5}">
                      <a16:colId xmlns:a16="http://schemas.microsoft.com/office/drawing/2014/main" val="20002"/>
                    </a:ext>
                  </a:extLst>
                </a:gridCol>
                <a:gridCol w="360363">
                  <a:extLst>
                    <a:ext uri="{9D8B030D-6E8A-4147-A177-3AD203B41FA5}">
                      <a16:colId xmlns:a16="http://schemas.microsoft.com/office/drawing/2014/main" val="20003"/>
                    </a:ext>
                  </a:extLst>
                </a:gridCol>
                <a:gridCol w="360362">
                  <a:extLst>
                    <a:ext uri="{9D8B030D-6E8A-4147-A177-3AD203B41FA5}">
                      <a16:colId xmlns:a16="http://schemas.microsoft.com/office/drawing/2014/main" val="20004"/>
                    </a:ext>
                  </a:extLst>
                </a:gridCol>
                <a:gridCol w="360363">
                  <a:extLst>
                    <a:ext uri="{9D8B030D-6E8A-4147-A177-3AD203B41FA5}">
                      <a16:colId xmlns:a16="http://schemas.microsoft.com/office/drawing/2014/main" val="20005"/>
                    </a:ext>
                  </a:extLst>
                </a:gridCol>
                <a:gridCol w="360362">
                  <a:extLst>
                    <a:ext uri="{9D8B030D-6E8A-4147-A177-3AD203B41FA5}">
                      <a16:colId xmlns:a16="http://schemas.microsoft.com/office/drawing/2014/main" val="20006"/>
                    </a:ext>
                  </a:extLst>
                </a:gridCol>
                <a:gridCol w="361950">
                  <a:extLst>
                    <a:ext uri="{9D8B030D-6E8A-4147-A177-3AD203B41FA5}">
                      <a16:colId xmlns:a16="http://schemas.microsoft.com/office/drawing/2014/main" val="20007"/>
                    </a:ext>
                  </a:extLst>
                </a:gridCol>
                <a:gridCol w="360363">
                  <a:extLst>
                    <a:ext uri="{9D8B030D-6E8A-4147-A177-3AD203B41FA5}">
                      <a16:colId xmlns:a16="http://schemas.microsoft.com/office/drawing/2014/main" val="20008"/>
                    </a:ext>
                  </a:extLst>
                </a:gridCol>
                <a:gridCol w="360362">
                  <a:extLst>
                    <a:ext uri="{9D8B030D-6E8A-4147-A177-3AD203B41FA5}">
                      <a16:colId xmlns:a16="http://schemas.microsoft.com/office/drawing/2014/main" val="20009"/>
                    </a:ext>
                  </a:extLst>
                </a:gridCol>
                <a:gridCol w="360363">
                  <a:extLst>
                    <a:ext uri="{9D8B030D-6E8A-4147-A177-3AD203B41FA5}">
                      <a16:colId xmlns:a16="http://schemas.microsoft.com/office/drawing/2014/main" val="20010"/>
                    </a:ext>
                  </a:extLst>
                </a:gridCol>
                <a:gridCol w="360362">
                  <a:extLst>
                    <a:ext uri="{9D8B030D-6E8A-4147-A177-3AD203B41FA5}">
                      <a16:colId xmlns:a16="http://schemas.microsoft.com/office/drawing/2014/main" val="20011"/>
                    </a:ext>
                  </a:extLst>
                </a:gridCol>
                <a:gridCol w="361950">
                  <a:extLst>
                    <a:ext uri="{9D8B030D-6E8A-4147-A177-3AD203B41FA5}">
                      <a16:colId xmlns:a16="http://schemas.microsoft.com/office/drawing/2014/main" val="20012"/>
                    </a:ext>
                  </a:extLst>
                </a:gridCol>
                <a:gridCol w="360363">
                  <a:extLst>
                    <a:ext uri="{9D8B030D-6E8A-4147-A177-3AD203B41FA5}">
                      <a16:colId xmlns:a16="http://schemas.microsoft.com/office/drawing/2014/main" val="20013"/>
                    </a:ext>
                  </a:extLst>
                </a:gridCol>
                <a:gridCol w="360362">
                  <a:extLst>
                    <a:ext uri="{9D8B030D-6E8A-4147-A177-3AD203B41FA5}">
                      <a16:colId xmlns:a16="http://schemas.microsoft.com/office/drawing/2014/main" val="20014"/>
                    </a:ext>
                  </a:extLst>
                </a:gridCol>
              </a:tblGrid>
              <a:tr h="609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2400" name="Group 64"/>
          <p:cNvGraphicFramePr>
            <a:graphicFrameLocks noGrp="1"/>
          </p:cNvGraphicFramePr>
          <p:nvPr>
            <p:ph sz="quarter" idx="3"/>
          </p:nvPr>
        </p:nvGraphicFramePr>
        <p:xfrm>
          <a:off x="2819400" y="2743200"/>
          <a:ext cx="2895600" cy="518160"/>
        </p:xfrm>
        <a:graphic>
          <a:graphicData uri="http://schemas.openxmlformats.org/drawingml/2006/table">
            <a:tbl>
              <a:tblPr/>
              <a:tblGrid>
                <a:gridCol w="414338">
                  <a:extLst>
                    <a:ext uri="{9D8B030D-6E8A-4147-A177-3AD203B41FA5}">
                      <a16:colId xmlns:a16="http://schemas.microsoft.com/office/drawing/2014/main" val="20000"/>
                    </a:ext>
                  </a:extLst>
                </a:gridCol>
                <a:gridCol w="412750">
                  <a:extLst>
                    <a:ext uri="{9D8B030D-6E8A-4147-A177-3AD203B41FA5}">
                      <a16:colId xmlns:a16="http://schemas.microsoft.com/office/drawing/2014/main" val="20001"/>
                    </a:ext>
                  </a:extLst>
                </a:gridCol>
                <a:gridCol w="414337">
                  <a:extLst>
                    <a:ext uri="{9D8B030D-6E8A-4147-A177-3AD203B41FA5}">
                      <a16:colId xmlns:a16="http://schemas.microsoft.com/office/drawing/2014/main" val="20002"/>
                    </a:ext>
                  </a:extLst>
                </a:gridCol>
                <a:gridCol w="412750">
                  <a:extLst>
                    <a:ext uri="{9D8B030D-6E8A-4147-A177-3AD203B41FA5}">
                      <a16:colId xmlns:a16="http://schemas.microsoft.com/office/drawing/2014/main" val="20003"/>
                    </a:ext>
                  </a:extLst>
                </a:gridCol>
                <a:gridCol w="414338">
                  <a:extLst>
                    <a:ext uri="{9D8B030D-6E8A-4147-A177-3AD203B41FA5}">
                      <a16:colId xmlns:a16="http://schemas.microsoft.com/office/drawing/2014/main" val="20004"/>
                    </a:ext>
                  </a:extLst>
                </a:gridCol>
                <a:gridCol w="412750">
                  <a:extLst>
                    <a:ext uri="{9D8B030D-6E8A-4147-A177-3AD203B41FA5}">
                      <a16:colId xmlns:a16="http://schemas.microsoft.com/office/drawing/2014/main" val="20005"/>
                    </a:ext>
                  </a:extLst>
                </a:gridCol>
                <a:gridCol w="414337">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4391" name="Text Box 41"/>
          <p:cNvSpPr txBox="1">
            <a:spLocks noChangeArrowheads="1"/>
          </p:cNvSpPr>
          <p:nvPr/>
        </p:nvSpPr>
        <p:spPr bwMode="auto">
          <a:xfrm>
            <a:off x="1447800" y="26670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4392" name="Text Box 42"/>
          <p:cNvSpPr txBox="1">
            <a:spLocks noChangeArrowheads="1"/>
          </p:cNvSpPr>
          <p:nvPr/>
        </p:nvSpPr>
        <p:spPr bwMode="auto">
          <a:xfrm>
            <a:off x="2514600" y="2779713"/>
            <a:ext cx="2438400" cy="366712"/>
          </a:xfrm>
          <a:prstGeom prst="rect">
            <a:avLst/>
          </a:prstGeom>
          <a:noFill/>
          <a:ln w="9525">
            <a:noFill/>
            <a:miter lim="800000"/>
            <a:headEnd/>
            <a:tailEnd/>
          </a:ln>
        </p:spPr>
        <p:txBody>
          <a:bodyPr>
            <a:spAutoFit/>
          </a:bodyPr>
          <a:lstStyle/>
          <a:p>
            <a:pPr eaLnBrk="1" hangingPunct="1"/>
            <a:endParaRPr lang="en-US"/>
          </a:p>
        </p:txBody>
      </p:sp>
      <p:sp>
        <p:nvSpPr>
          <p:cNvPr id="14393" name="Text Box 65"/>
          <p:cNvSpPr txBox="1">
            <a:spLocks noChangeArrowheads="1"/>
          </p:cNvSpPr>
          <p:nvPr/>
        </p:nvSpPr>
        <p:spPr bwMode="auto">
          <a:xfrm>
            <a:off x="685800" y="3200400"/>
            <a:ext cx="7410450" cy="1617663"/>
          </a:xfrm>
          <a:prstGeom prst="rect">
            <a:avLst/>
          </a:prstGeom>
          <a:noFill/>
          <a:ln w="9525">
            <a:noFill/>
            <a:miter lim="800000"/>
            <a:headEnd/>
            <a:tailEnd/>
          </a:ln>
        </p:spPr>
        <p:txBody>
          <a:bodyPr>
            <a:spAutoFit/>
          </a:bodyPr>
          <a:lstStyle/>
          <a:p>
            <a:pPr eaLnBrk="1" hangingPunct="1"/>
            <a:r>
              <a:rPr lang="en-US" sz="2800"/>
              <a:t>Let us execute the KMP algorithm to find whether ‘p’ occurs in ‘S’. </a:t>
            </a:r>
            <a:endParaRPr lang="en-US" sz="1600"/>
          </a:p>
          <a:p>
            <a:pPr eaLnBrk="1" hangingPunct="1"/>
            <a:endParaRPr lang="en-US" sz="2800"/>
          </a:p>
          <a:p>
            <a:pPr eaLnBrk="1" hangingPunct="1"/>
            <a:r>
              <a:rPr lang="en-US" sz="1600" i="1"/>
              <a:t>For ‘p’ the prefix function, </a:t>
            </a:r>
            <a:r>
              <a:rPr lang="el-GR" sz="1600" i="1"/>
              <a:t>Π</a:t>
            </a:r>
            <a:r>
              <a:rPr lang="en-US" sz="1600" i="1"/>
              <a:t> was computed previously and is as follows:</a:t>
            </a:r>
          </a:p>
        </p:txBody>
      </p:sp>
      <p:graphicFrame>
        <p:nvGraphicFramePr>
          <p:cNvPr id="142443" name="Group 107"/>
          <p:cNvGraphicFramePr>
            <a:graphicFrameLocks noGrp="1"/>
          </p:cNvGraphicFramePr>
          <p:nvPr/>
        </p:nvGraphicFramePr>
        <p:xfrm>
          <a:off x="1828800" y="4876800"/>
          <a:ext cx="4343400" cy="1524000"/>
        </p:xfrm>
        <a:graphic>
          <a:graphicData uri="http://schemas.openxmlformats.org/drawingml/2006/table">
            <a:tbl>
              <a:tblPr/>
              <a:tblGrid>
                <a:gridCol w="542925">
                  <a:extLst>
                    <a:ext uri="{9D8B030D-6E8A-4147-A177-3AD203B41FA5}">
                      <a16:colId xmlns:a16="http://schemas.microsoft.com/office/drawing/2014/main" val="20000"/>
                    </a:ext>
                  </a:extLst>
                </a:gridCol>
                <a:gridCol w="542925">
                  <a:extLst>
                    <a:ext uri="{9D8B030D-6E8A-4147-A177-3AD203B41FA5}">
                      <a16:colId xmlns:a16="http://schemas.microsoft.com/office/drawing/2014/main" val="20001"/>
                    </a:ext>
                  </a:extLst>
                </a:gridCol>
                <a:gridCol w="542925">
                  <a:extLst>
                    <a:ext uri="{9D8B030D-6E8A-4147-A177-3AD203B41FA5}">
                      <a16:colId xmlns:a16="http://schemas.microsoft.com/office/drawing/2014/main" val="20002"/>
                    </a:ext>
                  </a:extLst>
                </a:gridCol>
                <a:gridCol w="542925">
                  <a:extLst>
                    <a:ext uri="{9D8B030D-6E8A-4147-A177-3AD203B41FA5}">
                      <a16:colId xmlns:a16="http://schemas.microsoft.com/office/drawing/2014/main" val="20003"/>
                    </a:ext>
                  </a:extLst>
                </a:gridCol>
                <a:gridCol w="542925">
                  <a:extLst>
                    <a:ext uri="{9D8B030D-6E8A-4147-A177-3AD203B41FA5}">
                      <a16:colId xmlns:a16="http://schemas.microsoft.com/office/drawing/2014/main" val="20004"/>
                    </a:ext>
                  </a:extLst>
                </a:gridCol>
                <a:gridCol w="542925">
                  <a:extLst>
                    <a:ext uri="{9D8B030D-6E8A-4147-A177-3AD203B41FA5}">
                      <a16:colId xmlns:a16="http://schemas.microsoft.com/office/drawing/2014/main" val="20005"/>
                    </a:ext>
                  </a:extLst>
                </a:gridCol>
                <a:gridCol w="542925">
                  <a:extLst>
                    <a:ext uri="{9D8B030D-6E8A-4147-A177-3AD203B41FA5}">
                      <a16:colId xmlns:a16="http://schemas.microsoft.com/office/drawing/2014/main" val="20006"/>
                    </a:ext>
                  </a:extLst>
                </a:gridCol>
                <a:gridCol w="542925">
                  <a:extLst>
                    <a:ext uri="{9D8B030D-6E8A-4147-A177-3AD203B41FA5}">
                      <a16:colId xmlns:a16="http://schemas.microsoft.com/office/drawing/2014/main" val="20007"/>
                    </a:ext>
                  </a:extLst>
                </a:gridCol>
              </a:tblGrid>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o</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3321559"/>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5751" name="Group 343"/>
          <p:cNvGraphicFramePr>
            <a:graphicFrameLocks noGrp="1"/>
          </p:cNvGraphicFramePr>
          <p:nvPr>
            <p:ph sz="half" idx="1"/>
          </p:nvPr>
        </p:nvGraphicFramePr>
        <p:xfrm>
          <a:off x="1143000" y="1844675"/>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2" name="Group 344"/>
          <p:cNvGraphicFramePr>
            <a:graphicFrameLocks noGrp="1"/>
          </p:cNvGraphicFramePr>
          <p:nvPr>
            <p:ph sz="quarter" idx="2"/>
          </p:nvPr>
        </p:nvGraphicFramePr>
        <p:xfrm>
          <a:off x="1371600" y="458787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753" name="Group 345"/>
          <p:cNvGraphicFramePr>
            <a:graphicFrameLocks noGrp="1"/>
          </p:cNvGraphicFramePr>
          <p:nvPr>
            <p:ph sz="quarter" idx="3"/>
          </p:nvPr>
        </p:nvGraphicFramePr>
        <p:xfrm>
          <a:off x="1905000" y="548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09587">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45588" name="Group 180"/>
          <p:cNvGraphicFramePr>
            <a:graphicFrameLocks noGrp="1"/>
          </p:cNvGraphicFramePr>
          <p:nvPr/>
        </p:nvGraphicFramePr>
        <p:xfrm>
          <a:off x="1143000" y="2743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466" name="Text Box 201"/>
          <p:cNvSpPr txBox="1">
            <a:spLocks noChangeArrowheads="1"/>
          </p:cNvSpPr>
          <p:nvPr/>
        </p:nvSpPr>
        <p:spPr bwMode="auto">
          <a:xfrm>
            <a:off x="746125" y="265113"/>
            <a:ext cx="3638550" cy="1465262"/>
          </a:xfrm>
          <a:prstGeom prst="rect">
            <a:avLst/>
          </a:prstGeom>
          <a:noFill/>
          <a:ln w="9525">
            <a:noFill/>
            <a:miter lim="800000"/>
            <a:headEnd/>
            <a:tailEnd/>
          </a:ln>
        </p:spPr>
        <p:txBody>
          <a:bodyPr>
            <a:spAutoFit/>
          </a:bodyPr>
          <a:lstStyle/>
          <a:p>
            <a:pPr eaLnBrk="1" hangingPunct="1"/>
            <a:r>
              <a:rPr lang="en-US"/>
              <a:t>Initially: n = size of S = 15; </a:t>
            </a:r>
          </a:p>
          <a:p>
            <a:pPr eaLnBrk="1" hangingPunct="1"/>
            <a:r>
              <a:rPr lang="en-US"/>
              <a:t>             m = size of p = 7</a:t>
            </a:r>
          </a:p>
          <a:p>
            <a:pPr eaLnBrk="1" hangingPunct="1"/>
            <a:endParaRPr lang="en-US"/>
          </a:p>
          <a:p>
            <a:pPr eaLnBrk="1" hangingPunct="1"/>
            <a:r>
              <a:rPr lang="en-US"/>
              <a:t>Step 1: i = 1, q = 0</a:t>
            </a:r>
          </a:p>
          <a:p>
            <a:pPr eaLnBrk="1" hangingPunct="1"/>
            <a:r>
              <a:rPr lang="en-US"/>
              <a:t>             comparing p[1] with S[1]</a:t>
            </a:r>
          </a:p>
        </p:txBody>
      </p:sp>
      <p:sp>
        <p:nvSpPr>
          <p:cNvPr id="15467" name="Text Box 202"/>
          <p:cNvSpPr txBox="1">
            <a:spLocks noChangeArrowheads="1"/>
          </p:cNvSpPr>
          <p:nvPr/>
        </p:nvSpPr>
        <p:spPr bwMode="auto">
          <a:xfrm>
            <a:off x="365125" y="18430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468" name="Text Box 203"/>
          <p:cNvSpPr txBox="1">
            <a:spLocks noChangeArrowheads="1"/>
          </p:cNvSpPr>
          <p:nvPr/>
        </p:nvSpPr>
        <p:spPr bwMode="auto">
          <a:xfrm>
            <a:off x="381000" y="27432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45612" name="Line 204"/>
          <p:cNvSpPr>
            <a:spLocks noChangeShapeType="1"/>
          </p:cNvSpPr>
          <p:nvPr/>
        </p:nvSpPr>
        <p:spPr bwMode="auto">
          <a:xfrm flipV="1">
            <a:off x="1371600" y="2362200"/>
            <a:ext cx="0" cy="381000"/>
          </a:xfrm>
          <a:prstGeom prst="line">
            <a:avLst/>
          </a:prstGeom>
          <a:noFill/>
          <a:ln w="9525">
            <a:solidFill>
              <a:schemeClr val="tx1"/>
            </a:solidFill>
            <a:round/>
            <a:headEnd/>
            <a:tailEnd type="triangle" w="med" len="med"/>
          </a:ln>
        </p:spPr>
        <p:txBody>
          <a:bodyPr/>
          <a:lstStyle/>
          <a:p>
            <a:endParaRPr lang="en-US"/>
          </a:p>
        </p:txBody>
      </p:sp>
      <p:sp>
        <p:nvSpPr>
          <p:cNvPr id="15470" name="Text Box 209"/>
          <p:cNvSpPr txBox="1">
            <a:spLocks noChangeArrowheads="1"/>
          </p:cNvSpPr>
          <p:nvPr/>
        </p:nvSpPr>
        <p:spPr bwMode="auto">
          <a:xfrm>
            <a:off x="2651125" y="4913313"/>
            <a:ext cx="701675" cy="366712"/>
          </a:xfrm>
          <a:prstGeom prst="rect">
            <a:avLst/>
          </a:prstGeom>
          <a:noFill/>
          <a:ln w="9525">
            <a:noFill/>
            <a:miter lim="800000"/>
            <a:headEnd/>
            <a:tailEnd/>
          </a:ln>
        </p:spPr>
        <p:txBody>
          <a:bodyPr>
            <a:spAutoFit/>
          </a:bodyPr>
          <a:lstStyle/>
          <a:p>
            <a:pPr eaLnBrk="1" hangingPunct="1"/>
            <a:endParaRPr lang="en-US"/>
          </a:p>
        </p:txBody>
      </p:sp>
      <p:sp>
        <p:nvSpPr>
          <p:cNvPr id="145618" name="Text Box 210"/>
          <p:cNvSpPr txBox="1">
            <a:spLocks noChangeArrowheads="1"/>
          </p:cNvSpPr>
          <p:nvPr/>
        </p:nvSpPr>
        <p:spPr bwMode="auto">
          <a:xfrm>
            <a:off x="990600" y="3276600"/>
            <a:ext cx="7696200" cy="779463"/>
          </a:xfrm>
          <a:prstGeom prst="rect">
            <a:avLst/>
          </a:prstGeom>
          <a:noFill/>
          <a:ln w="9525">
            <a:noFill/>
            <a:miter lim="800000"/>
            <a:headEnd/>
            <a:tailEnd/>
          </a:ln>
        </p:spPr>
        <p:txBody>
          <a:bodyPr>
            <a:spAutoFit/>
          </a:bodyPr>
          <a:lstStyle/>
          <a:p>
            <a:pPr eaLnBrk="1" hangingPunct="1"/>
            <a:r>
              <a:rPr lang="en-US" dirty="0"/>
              <a:t>P[1] does not match with S[1].  </a:t>
            </a:r>
          </a:p>
          <a:p>
            <a:pPr eaLnBrk="1" hangingPunct="1">
              <a:spcBef>
                <a:spcPct val="50000"/>
              </a:spcBef>
            </a:pPr>
            <a:endParaRPr lang="en-US" dirty="0"/>
          </a:p>
        </p:txBody>
      </p:sp>
      <p:sp>
        <p:nvSpPr>
          <p:cNvPr id="145619" name="Text Box 211"/>
          <p:cNvSpPr txBox="1">
            <a:spLocks noChangeArrowheads="1"/>
          </p:cNvSpPr>
          <p:nvPr/>
        </p:nvSpPr>
        <p:spPr bwMode="auto">
          <a:xfrm>
            <a:off x="517525" y="4586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45620" name="Text Box 212"/>
          <p:cNvSpPr txBox="1">
            <a:spLocks noChangeArrowheads="1"/>
          </p:cNvSpPr>
          <p:nvPr/>
        </p:nvSpPr>
        <p:spPr bwMode="auto">
          <a:xfrm>
            <a:off x="517525" y="5529263"/>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45754" name="Text Box 346"/>
          <p:cNvSpPr txBox="1">
            <a:spLocks noChangeArrowheads="1"/>
          </p:cNvSpPr>
          <p:nvPr/>
        </p:nvSpPr>
        <p:spPr bwMode="auto">
          <a:xfrm>
            <a:off x="844550" y="3976688"/>
            <a:ext cx="3397250" cy="641350"/>
          </a:xfrm>
          <a:prstGeom prst="rect">
            <a:avLst/>
          </a:prstGeom>
          <a:noFill/>
          <a:ln w="9525">
            <a:noFill/>
            <a:miter lim="800000"/>
            <a:headEnd/>
            <a:tailEnd/>
          </a:ln>
        </p:spPr>
        <p:txBody>
          <a:bodyPr wrap="none">
            <a:spAutoFit/>
          </a:bodyPr>
          <a:lstStyle/>
          <a:p>
            <a:pPr eaLnBrk="1" hangingPunct="1"/>
            <a:r>
              <a:rPr lang="en-US" dirty="0"/>
              <a:t>Step 2: </a:t>
            </a:r>
            <a:r>
              <a:rPr lang="en-US" dirty="0" err="1"/>
              <a:t>i</a:t>
            </a:r>
            <a:r>
              <a:rPr lang="en-US" dirty="0"/>
              <a:t> = 2, q = 0</a:t>
            </a:r>
          </a:p>
          <a:p>
            <a:pPr eaLnBrk="1" hangingPunct="1"/>
            <a:r>
              <a:rPr lang="en-US" dirty="0"/>
              <a:t>            comparing p[1] with S[2]</a:t>
            </a:r>
          </a:p>
        </p:txBody>
      </p:sp>
      <p:sp>
        <p:nvSpPr>
          <p:cNvPr id="145755" name="Line 347"/>
          <p:cNvSpPr>
            <a:spLocks noChangeShapeType="1"/>
          </p:cNvSpPr>
          <p:nvPr/>
        </p:nvSpPr>
        <p:spPr bwMode="auto">
          <a:xfrm flipV="1">
            <a:off x="2133600" y="5105400"/>
            <a:ext cx="0" cy="381000"/>
          </a:xfrm>
          <a:prstGeom prst="line">
            <a:avLst/>
          </a:prstGeom>
          <a:noFill/>
          <a:ln w="9525">
            <a:solidFill>
              <a:schemeClr val="tx1"/>
            </a:solidFill>
            <a:round/>
            <a:headEnd/>
            <a:tailEnd type="triangle" w="med" len="med"/>
          </a:ln>
        </p:spPr>
        <p:txBody>
          <a:bodyPr/>
          <a:lstStyle/>
          <a:p>
            <a:endParaRPr lang="en-US"/>
          </a:p>
        </p:txBody>
      </p:sp>
      <p:sp>
        <p:nvSpPr>
          <p:cNvPr id="145756" name="Text Box 348"/>
          <p:cNvSpPr txBox="1">
            <a:spLocks noChangeArrowheads="1"/>
          </p:cNvSpPr>
          <p:nvPr/>
        </p:nvSpPr>
        <p:spPr bwMode="auto">
          <a:xfrm>
            <a:off x="1143000" y="6248400"/>
            <a:ext cx="2133918" cy="369332"/>
          </a:xfrm>
          <a:prstGeom prst="rect">
            <a:avLst/>
          </a:prstGeom>
          <a:noFill/>
          <a:ln w="9525">
            <a:noFill/>
            <a:miter lim="800000"/>
            <a:headEnd/>
            <a:tailEnd/>
          </a:ln>
        </p:spPr>
        <p:txBody>
          <a:bodyPr wrap="none">
            <a:spAutoFit/>
          </a:bodyPr>
          <a:lstStyle/>
          <a:p>
            <a:pPr eaLnBrk="1" hangingPunct="1"/>
            <a:r>
              <a:rPr lang="en-US" dirty="0"/>
              <a:t>P[1] matches S[2]. </a:t>
            </a:r>
          </a:p>
        </p:txBody>
      </p:sp>
      <p:pic>
        <p:nvPicPr>
          <p:cNvPr id="2" name="Picture 1"/>
          <p:cNvPicPr>
            <a:picLocks noChangeAspect="1"/>
          </p:cNvPicPr>
          <p:nvPr/>
        </p:nvPicPr>
        <p:blipFill>
          <a:blip r:embed="rId3"/>
          <a:stretch>
            <a:fillRect/>
          </a:stretch>
        </p:blipFill>
        <p:spPr>
          <a:xfrm>
            <a:off x="5908674" y="2621026"/>
            <a:ext cx="2143125" cy="1562100"/>
          </a:xfrm>
          <a:prstGeom prst="rect">
            <a:avLst/>
          </a:prstGeom>
          <a:ln w="6350">
            <a:solidFill>
              <a:schemeClr val="tx1"/>
            </a:solidFill>
          </a:ln>
        </p:spPr>
      </p:pic>
    </p:spTree>
    <p:extLst>
      <p:ext uri="{BB962C8B-B14F-4D97-AF65-F5344CB8AC3E}">
        <p14:creationId xmlns:p14="http://schemas.microsoft.com/office/powerpoint/2010/main" val="6738931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2000"/>
                                        <p:tgtEl>
                                          <p:spTgt spid="145612"/>
                                        </p:tgtEl>
                                      </p:cBhvr>
                                    </p:animEffect>
                                    <p:set>
                                      <p:cBhvr>
                                        <p:cTn id="7" dur="1" fill="hold">
                                          <p:stCondLst>
                                            <p:cond delay="1999"/>
                                          </p:stCondLst>
                                        </p:cTn>
                                        <p:tgtEl>
                                          <p:spTgt spid="145612"/>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561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63" presetClass="path" presetSubtype="0" accel="50000" decel="50000" fill="hold" nodeType="clickEffect">
                                  <p:stCondLst>
                                    <p:cond delay="0"/>
                                  </p:stCondLst>
                                  <p:childTnLst>
                                    <p:animMotion origin="layout" path="M -0.01667 -0.00439 L 0.05833 -0.00439 " pathEditMode="relative" rAng="0" ptsTypes="AA">
                                      <p:cBhvr>
                                        <p:cTn id="15" dur="2000" fill="hold"/>
                                        <p:tgtEl>
                                          <p:spTgt spid="145588"/>
                                        </p:tgtEl>
                                        <p:attrNameLst>
                                          <p:attrName>ppt_x</p:attrName>
                                          <p:attrName>ppt_y</p:attrName>
                                        </p:attrNameLst>
                                      </p:cBhvr>
                                      <p:rCtr x="38" y="0"/>
                                    </p:animMotion>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145754"/>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4575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145619"/>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145620"/>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4575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145755"/>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4575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612" grpId="0" animBg="1"/>
      <p:bldP spid="145618" grpId="0"/>
      <p:bldP spid="145619" grpId="0"/>
      <p:bldP spid="145620" grpId="0"/>
      <p:bldP spid="145754" grpId="0"/>
      <p:bldP spid="145755" grpId="0" animBg="1"/>
      <p:bldP spid="145756" grpId="0"/>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6" name="Rectangle 3"/>
          <p:cNvSpPr>
            <a:spLocks noGrp="1" noChangeArrowheads="1"/>
          </p:cNvSpPr>
          <p:nvPr>
            <p:ph type="body" sz="half" idx="1"/>
          </p:nvPr>
        </p:nvSpPr>
        <p:spPr>
          <a:xfrm>
            <a:off x="457200" y="228600"/>
            <a:ext cx="4038600" cy="381000"/>
          </a:xfrm>
        </p:spPr>
        <p:txBody>
          <a:bodyPr/>
          <a:lstStyle/>
          <a:p>
            <a:pPr eaLnBrk="1" hangingPunct="1">
              <a:lnSpc>
                <a:spcPct val="90000"/>
              </a:lnSpc>
              <a:buFont typeface="Wingdings" pitchFamily="2" charset="2"/>
              <a:buNone/>
            </a:pPr>
            <a:r>
              <a:rPr lang="en-US" sz="1800"/>
              <a:t>Step 3: i = 3, q = 1</a:t>
            </a:r>
          </a:p>
        </p:txBody>
      </p:sp>
      <p:graphicFrame>
        <p:nvGraphicFramePr>
          <p:cNvPr id="151770" name="Group 218"/>
          <p:cNvGraphicFramePr>
            <a:graphicFrameLocks noGrp="1"/>
          </p:cNvGraphicFramePr>
          <p:nvPr>
            <p:ph sz="quarter" idx="2"/>
          </p:nvPr>
        </p:nvGraphicFramePr>
        <p:xfrm>
          <a:off x="1295400" y="4892675"/>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2" name="Group 220"/>
          <p:cNvGraphicFramePr>
            <a:graphicFrameLocks noGrp="1"/>
          </p:cNvGraphicFramePr>
          <p:nvPr>
            <p:ph sz="quarter" idx="3"/>
          </p:nvPr>
        </p:nvGraphicFramePr>
        <p:xfrm>
          <a:off x="3352800" y="573087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1556" name="Text Box 4"/>
          <p:cNvSpPr txBox="1">
            <a:spLocks noChangeArrowheads="1"/>
          </p:cNvSpPr>
          <p:nvPr/>
        </p:nvSpPr>
        <p:spPr bwMode="auto">
          <a:xfrm>
            <a:off x="1428750" y="457200"/>
            <a:ext cx="2686050" cy="366713"/>
          </a:xfrm>
          <a:prstGeom prst="rect">
            <a:avLst/>
          </a:prstGeom>
          <a:noFill/>
          <a:ln w="9525">
            <a:noFill/>
            <a:miter lim="800000"/>
            <a:headEnd/>
            <a:tailEnd/>
          </a:ln>
        </p:spPr>
        <p:txBody>
          <a:bodyPr wrap="none">
            <a:spAutoFit/>
          </a:bodyPr>
          <a:lstStyle/>
          <a:p>
            <a:pPr eaLnBrk="1" hangingPunct="1"/>
            <a:r>
              <a:rPr lang="en-US"/>
              <a:t>Comparing p[2] with S[3]</a:t>
            </a:r>
          </a:p>
        </p:txBody>
      </p:sp>
      <p:sp>
        <p:nvSpPr>
          <p:cNvPr id="16440" name="Text Box 5"/>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6441" name="Text Box 6"/>
          <p:cNvSpPr txBox="1">
            <a:spLocks noChangeArrowheads="1"/>
          </p:cNvSpPr>
          <p:nvPr/>
        </p:nvSpPr>
        <p:spPr bwMode="auto">
          <a:xfrm>
            <a:off x="2574925" y="950913"/>
            <a:ext cx="184150" cy="366712"/>
          </a:xfrm>
          <a:prstGeom prst="rect">
            <a:avLst/>
          </a:prstGeom>
          <a:noFill/>
          <a:ln w="9525">
            <a:noFill/>
            <a:miter lim="800000"/>
            <a:headEnd/>
            <a:tailEnd/>
          </a:ln>
        </p:spPr>
        <p:txBody>
          <a:bodyPr wrap="none">
            <a:spAutoFit/>
          </a:bodyPr>
          <a:lstStyle/>
          <a:p>
            <a:pPr eaLnBrk="1" hangingPunct="1"/>
            <a:endParaRPr lang="en-US"/>
          </a:p>
        </p:txBody>
      </p:sp>
      <p:graphicFrame>
        <p:nvGraphicFramePr>
          <p:cNvPr id="151619" name="Group 67"/>
          <p:cNvGraphicFramePr>
            <a:graphicFrameLocks noGrp="1"/>
          </p:cNvGraphicFramePr>
          <p:nvPr/>
        </p:nvGraphicFramePr>
        <p:xfrm>
          <a:off x="1219200" y="304800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4" name="Group 222"/>
          <p:cNvGraphicFramePr>
            <a:graphicFrameLocks noGrp="1"/>
          </p:cNvGraphicFramePr>
          <p:nvPr/>
        </p:nvGraphicFramePr>
        <p:xfrm>
          <a:off x="1295400" y="7620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34" name="Group 182"/>
          <p:cNvGraphicFramePr>
            <a:graphicFrameLocks noGrp="1"/>
          </p:cNvGraphicFramePr>
          <p:nvPr/>
        </p:nvGraphicFramePr>
        <p:xfrm>
          <a:off x="2743200" y="38258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1776" name="Group 224"/>
          <p:cNvGraphicFramePr>
            <a:graphicFrameLocks noGrp="1"/>
          </p:cNvGraphicFramePr>
          <p:nvPr/>
        </p:nvGraphicFramePr>
        <p:xfrm>
          <a:off x="1828800" y="16764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546" name="Text Box 171"/>
          <p:cNvSpPr txBox="1">
            <a:spLocks noChangeArrowheads="1"/>
          </p:cNvSpPr>
          <p:nvPr/>
        </p:nvSpPr>
        <p:spPr bwMode="auto">
          <a:xfrm>
            <a:off x="531813" y="1614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4" name="Text Box 172"/>
          <p:cNvSpPr txBox="1">
            <a:spLocks noChangeArrowheads="1"/>
          </p:cNvSpPr>
          <p:nvPr/>
        </p:nvSpPr>
        <p:spPr bwMode="auto">
          <a:xfrm>
            <a:off x="609600" y="3124200"/>
            <a:ext cx="420688" cy="519113"/>
          </a:xfrm>
          <a:prstGeom prst="rect">
            <a:avLst/>
          </a:prstGeom>
          <a:noFill/>
          <a:ln w="9525">
            <a:noFill/>
            <a:miter lim="800000"/>
            <a:headEnd/>
            <a:tailEnd/>
          </a:ln>
        </p:spPr>
        <p:txBody>
          <a:bodyPr wrap="none">
            <a:spAutoFit/>
          </a:bodyPr>
          <a:lstStyle/>
          <a:p>
            <a:pPr eaLnBrk="1" hangingPunct="1"/>
            <a:r>
              <a:rPr lang="en-US" sz="2800"/>
              <a:t>S</a:t>
            </a:r>
          </a:p>
        </p:txBody>
      </p:sp>
      <p:sp>
        <p:nvSpPr>
          <p:cNvPr id="151725" name="Text Box 173"/>
          <p:cNvSpPr txBox="1">
            <a:spLocks noChangeArrowheads="1"/>
          </p:cNvSpPr>
          <p:nvPr/>
        </p:nvSpPr>
        <p:spPr bwMode="auto">
          <a:xfrm>
            <a:off x="593725" y="3748088"/>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6" name="Text Box 174"/>
          <p:cNvSpPr txBox="1">
            <a:spLocks noChangeArrowheads="1"/>
          </p:cNvSpPr>
          <p:nvPr/>
        </p:nvSpPr>
        <p:spPr bwMode="auto">
          <a:xfrm>
            <a:off x="593725" y="4967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1727" name="Text Box 175"/>
          <p:cNvSpPr txBox="1">
            <a:spLocks noChangeArrowheads="1"/>
          </p:cNvSpPr>
          <p:nvPr/>
        </p:nvSpPr>
        <p:spPr bwMode="auto">
          <a:xfrm>
            <a:off x="609600" y="5653088"/>
            <a:ext cx="382588" cy="519112"/>
          </a:xfrm>
          <a:prstGeom prst="rect">
            <a:avLst/>
          </a:prstGeom>
          <a:noFill/>
          <a:ln w="9525">
            <a:noFill/>
            <a:miter lim="800000"/>
            <a:headEnd/>
            <a:tailEnd/>
          </a:ln>
        </p:spPr>
        <p:txBody>
          <a:bodyPr wrap="none">
            <a:spAutoFit/>
          </a:bodyPr>
          <a:lstStyle/>
          <a:p>
            <a:pPr eaLnBrk="1" hangingPunct="1"/>
            <a:r>
              <a:rPr lang="en-US" sz="2800"/>
              <a:t>p</a:t>
            </a:r>
          </a:p>
        </p:txBody>
      </p:sp>
      <p:sp>
        <p:nvSpPr>
          <p:cNvPr id="151729" name="Line 177"/>
          <p:cNvSpPr>
            <a:spLocks noChangeShapeType="1"/>
          </p:cNvSpPr>
          <p:nvPr/>
        </p:nvSpPr>
        <p:spPr bwMode="auto">
          <a:xfrm flipV="1">
            <a:off x="2590800" y="1295400"/>
            <a:ext cx="0" cy="381000"/>
          </a:xfrm>
          <a:prstGeom prst="line">
            <a:avLst/>
          </a:prstGeom>
          <a:noFill/>
          <a:ln w="9525">
            <a:solidFill>
              <a:schemeClr val="tx1"/>
            </a:solidFill>
            <a:round/>
            <a:headEnd/>
            <a:tailEnd type="triangle" w="med" len="med"/>
          </a:ln>
        </p:spPr>
        <p:txBody>
          <a:bodyPr/>
          <a:lstStyle/>
          <a:p>
            <a:endParaRPr lang="en-US"/>
          </a:p>
        </p:txBody>
      </p:sp>
      <p:sp>
        <p:nvSpPr>
          <p:cNvPr id="151730" name="Text Box 178"/>
          <p:cNvSpPr txBox="1">
            <a:spLocks noChangeArrowheads="1"/>
          </p:cNvSpPr>
          <p:nvPr/>
        </p:nvSpPr>
        <p:spPr bwMode="auto">
          <a:xfrm>
            <a:off x="4184650" y="457200"/>
            <a:ext cx="3130550" cy="366713"/>
          </a:xfrm>
          <a:prstGeom prst="rect">
            <a:avLst/>
          </a:prstGeom>
          <a:noFill/>
          <a:ln w="9525">
            <a:noFill/>
            <a:miter lim="800000"/>
            <a:headEnd/>
            <a:tailEnd/>
          </a:ln>
        </p:spPr>
        <p:txBody>
          <a:bodyPr wrap="none">
            <a:spAutoFit/>
          </a:bodyPr>
          <a:lstStyle/>
          <a:p>
            <a:pPr eaLnBrk="1" hangingPunct="1"/>
            <a:r>
              <a:rPr lang="en-US"/>
              <a:t>p[2] does not match with S[3]</a:t>
            </a:r>
          </a:p>
        </p:txBody>
      </p:sp>
      <p:sp>
        <p:nvSpPr>
          <p:cNvPr id="151731" name="Text Box 179"/>
          <p:cNvSpPr txBox="1">
            <a:spLocks noChangeArrowheads="1"/>
          </p:cNvSpPr>
          <p:nvPr/>
        </p:nvSpPr>
        <p:spPr bwMode="auto">
          <a:xfrm>
            <a:off x="1238250" y="2209800"/>
            <a:ext cx="2634054" cy="369332"/>
          </a:xfrm>
          <a:prstGeom prst="rect">
            <a:avLst/>
          </a:prstGeom>
          <a:noFill/>
          <a:ln w="9525">
            <a:noFill/>
            <a:miter lim="800000"/>
            <a:headEnd/>
            <a:tailEnd/>
          </a:ln>
        </p:spPr>
        <p:txBody>
          <a:bodyPr wrap="none">
            <a:spAutoFit/>
          </a:bodyPr>
          <a:lstStyle/>
          <a:p>
            <a:pPr eaLnBrk="1" hangingPunct="1"/>
            <a:r>
              <a:rPr lang="en-US" dirty="0"/>
              <a:t>comparing p[1] and S[3]</a:t>
            </a:r>
          </a:p>
        </p:txBody>
      </p:sp>
      <p:sp>
        <p:nvSpPr>
          <p:cNvPr id="151732" name="Text Box 180"/>
          <p:cNvSpPr txBox="1">
            <a:spLocks noChangeArrowheads="1"/>
          </p:cNvSpPr>
          <p:nvPr/>
        </p:nvSpPr>
        <p:spPr bwMode="auto">
          <a:xfrm>
            <a:off x="609600" y="2438400"/>
            <a:ext cx="2114550" cy="366713"/>
          </a:xfrm>
          <a:prstGeom prst="rect">
            <a:avLst/>
          </a:prstGeom>
          <a:noFill/>
          <a:ln w="9525">
            <a:noFill/>
            <a:miter lim="800000"/>
            <a:headEnd/>
            <a:tailEnd/>
          </a:ln>
        </p:spPr>
        <p:txBody>
          <a:bodyPr>
            <a:spAutoFit/>
          </a:bodyPr>
          <a:lstStyle/>
          <a:p>
            <a:pPr eaLnBrk="1" hangingPunct="1"/>
            <a:r>
              <a:rPr lang="en-US"/>
              <a:t>Step 4: i = 4, q = 0 </a:t>
            </a:r>
          </a:p>
        </p:txBody>
      </p:sp>
      <p:sp>
        <p:nvSpPr>
          <p:cNvPr id="151735" name="Text Box 183"/>
          <p:cNvSpPr txBox="1">
            <a:spLocks noChangeArrowheads="1"/>
          </p:cNvSpPr>
          <p:nvPr/>
        </p:nvSpPr>
        <p:spPr bwMode="auto">
          <a:xfrm>
            <a:off x="2165350" y="2681288"/>
            <a:ext cx="2635250" cy="366712"/>
          </a:xfrm>
          <a:prstGeom prst="rect">
            <a:avLst/>
          </a:prstGeom>
          <a:noFill/>
          <a:ln w="9525">
            <a:noFill/>
            <a:miter lim="800000"/>
            <a:headEnd/>
            <a:tailEnd/>
          </a:ln>
        </p:spPr>
        <p:txBody>
          <a:bodyPr>
            <a:spAutoFit/>
          </a:bodyPr>
          <a:lstStyle/>
          <a:p>
            <a:pPr eaLnBrk="1" hangingPunct="1"/>
            <a:r>
              <a:rPr lang="en-US"/>
              <a:t>comparing p[1] with S[4]</a:t>
            </a:r>
          </a:p>
        </p:txBody>
      </p:sp>
      <p:sp>
        <p:nvSpPr>
          <p:cNvPr id="151736" name="Line 184"/>
          <p:cNvSpPr>
            <a:spLocks noChangeShapeType="1"/>
          </p:cNvSpPr>
          <p:nvPr/>
        </p:nvSpPr>
        <p:spPr bwMode="auto">
          <a:xfrm flipV="1">
            <a:off x="2971800" y="3505200"/>
            <a:ext cx="0" cy="304800"/>
          </a:xfrm>
          <a:prstGeom prst="line">
            <a:avLst/>
          </a:prstGeom>
          <a:noFill/>
          <a:ln w="9525">
            <a:solidFill>
              <a:schemeClr val="tx1"/>
            </a:solidFill>
            <a:round/>
            <a:headEnd/>
            <a:tailEnd type="triangle" w="med" len="med"/>
          </a:ln>
        </p:spPr>
        <p:txBody>
          <a:bodyPr/>
          <a:lstStyle/>
          <a:p>
            <a:endParaRPr lang="en-US"/>
          </a:p>
        </p:txBody>
      </p:sp>
      <p:sp>
        <p:nvSpPr>
          <p:cNvPr id="151737" name="Text Box 185"/>
          <p:cNvSpPr txBox="1">
            <a:spLocks noChangeArrowheads="1"/>
          </p:cNvSpPr>
          <p:nvPr/>
        </p:nvSpPr>
        <p:spPr bwMode="auto">
          <a:xfrm>
            <a:off x="4876800" y="2681288"/>
            <a:ext cx="3130550" cy="366712"/>
          </a:xfrm>
          <a:prstGeom prst="rect">
            <a:avLst/>
          </a:prstGeom>
          <a:noFill/>
          <a:ln w="9525">
            <a:noFill/>
            <a:miter lim="800000"/>
            <a:headEnd/>
            <a:tailEnd/>
          </a:ln>
        </p:spPr>
        <p:txBody>
          <a:bodyPr wrap="none">
            <a:spAutoFit/>
          </a:bodyPr>
          <a:lstStyle/>
          <a:p>
            <a:pPr eaLnBrk="1" hangingPunct="1"/>
            <a:r>
              <a:rPr lang="en-US"/>
              <a:t>p[1] does not match with S[4]</a:t>
            </a:r>
          </a:p>
        </p:txBody>
      </p:sp>
      <p:sp>
        <p:nvSpPr>
          <p:cNvPr id="151738" name="Text Box 186"/>
          <p:cNvSpPr txBox="1">
            <a:spLocks noChangeArrowheads="1"/>
          </p:cNvSpPr>
          <p:nvPr/>
        </p:nvSpPr>
        <p:spPr bwMode="auto">
          <a:xfrm>
            <a:off x="685800" y="4433888"/>
            <a:ext cx="2114550" cy="366712"/>
          </a:xfrm>
          <a:prstGeom prst="rect">
            <a:avLst/>
          </a:prstGeom>
          <a:noFill/>
          <a:ln w="9525">
            <a:noFill/>
            <a:miter lim="800000"/>
            <a:headEnd/>
            <a:tailEnd/>
          </a:ln>
        </p:spPr>
        <p:txBody>
          <a:bodyPr>
            <a:spAutoFit/>
          </a:bodyPr>
          <a:lstStyle/>
          <a:p>
            <a:pPr eaLnBrk="1" hangingPunct="1"/>
            <a:r>
              <a:rPr lang="en-US"/>
              <a:t>Step 5: i = 5, q = 0 </a:t>
            </a:r>
          </a:p>
        </p:txBody>
      </p:sp>
      <p:sp>
        <p:nvSpPr>
          <p:cNvPr id="151739" name="Line 187"/>
          <p:cNvSpPr>
            <a:spLocks noChangeShapeType="1"/>
          </p:cNvSpPr>
          <p:nvPr/>
        </p:nvSpPr>
        <p:spPr bwMode="auto">
          <a:xfrm flipV="1">
            <a:off x="3581400" y="5410200"/>
            <a:ext cx="0" cy="304800"/>
          </a:xfrm>
          <a:prstGeom prst="line">
            <a:avLst/>
          </a:prstGeom>
          <a:noFill/>
          <a:ln w="9525">
            <a:solidFill>
              <a:schemeClr val="tx1"/>
            </a:solidFill>
            <a:round/>
            <a:headEnd/>
            <a:tailEnd type="triangle" w="med" len="med"/>
          </a:ln>
        </p:spPr>
        <p:txBody>
          <a:bodyPr/>
          <a:lstStyle/>
          <a:p>
            <a:endParaRPr lang="en-US"/>
          </a:p>
        </p:txBody>
      </p:sp>
      <p:sp>
        <p:nvSpPr>
          <p:cNvPr id="151740" name="Text Box 188"/>
          <p:cNvSpPr txBox="1">
            <a:spLocks noChangeArrowheads="1"/>
          </p:cNvSpPr>
          <p:nvPr/>
        </p:nvSpPr>
        <p:spPr bwMode="auto">
          <a:xfrm>
            <a:off x="2209800" y="4586288"/>
            <a:ext cx="2635250" cy="366712"/>
          </a:xfrm>
          <a:prstGeom prst="rect">
            <a:avLst/>
          </a:prstGeom>
          <a:noFill/>
          <a:ln w="9525">
            <a:noFill/>
            <a:miter lim="800000"/>
            <a:headEnd/>
            <a:tailEnd/>
          </a:ln>
        </p:spPr>
        <p:txBody>
          <a:bodyPr wrap="none">
            <a:spAutoFit/>
          </a:bodyPr>
          <a:lstStyle/>
          <a:p>
            <a:pPr eaLnBrk="1" hangingPunct="1"/>
            <a:r>
              <a:rPr lang="en-US"/>
              <a:t>comparing p[1] with S[5]</a:t>
            </a:r>
          </a:p>
        </p:txBody>
      </p:sp>
      <p:sp>
        <p:nvSpPr>
          <p:cNvPr id="151741" name="Text Box 189"/>
          <p:cNvSpPr txBox="1">
            <a:spLocks noChangeArrowheads="1"/>
          </p:cNvSpPr>
          <p:nvPr/>
        </p:nvSpPr>
        <p:spPr bwMode="auto">
          <a:xfrm>
            <a:off x="5105400" y="4572000"/>
            <a:ext cx="2432050" cy="366713"/>
          </a:xfrm>
          <a:prstGeom prst="rect">
            <a:avLst/>
          </a:prstGeom>
          <a:noFill/>
          <a:ln w="9525">
            <a:noFill/>
            <a:miter lim="800000"/>
            <a:headEnd/>
            <a:tailEnd/>
          </a:ln>
        </p:spPr>
        <p:txBody>
          <a:bodyPr wrap="none">
            <a:spAutoFit/>
          </a:bodyPr>
          <a:lstStyle/>
          <a:p>
            <a:pPr eaLnBrk="1" hangingPunct="1"/>
            <a:r>
              <a:rPr lang="en-US"/>
              <a:t>p[1] matches with S[5]</a:t>
            </a:r>
          </a:p>
        </p:txBody>
      </p:sp>
      <p:pic>
        <p:nvPicPr>
          <p:cNvPr id="28" name="Picture 27"/>
          <p:cNvPicPr>
            <a:picLocks noChangeAspect="1"/>
          </p:cNvPicPr>
          <p:nvPr/>
        </p:nvPicPr>
        <p:blipFill>
          <a:blip r:embed="rId2"/>
          <a:stretch>
            <a:fillRect/>
          </a:stretch>
        </p:blipFill>
        <p:spPr>
          <a:xfrm>
            <a:off x="6781800" y="1295400"/>
            <a:ext cx="1866900" cy="1360763"/>
          </a:xfrm>
          <a:prstGeom prst="rect">
            <a:avLst/>
          </a:prstGeom>
          <a:ln w="6350">
            <a:solidFill>
              <a:schemeClr val="tx1"/>
            </a:solidFill>
          </a:ln>
        </p:spPr>
      </p:pic>
    </p:spTree>
    <p:extLst>
      <p:ext uri="{BB962C8B-B14F-4D97-AF65-F5344CB8AC3E}">
        <p14:creationId xmlns:p14="http://schemas.microsoft.com/office/powerpoint/2010/main" val="262398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172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173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5173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2000"/>
                                        <p:tgtEl>
                                          <p:spTgt spid="151729"/>
                                        </p:tgtEl>
                                      </p:cBhvr>
                                    </p:animEffect>
                                    <p:set>
                                      <p:cBhvr>
                                        <p:cTn id="21" dur="1" fill="hold">
                                          <p:stCondLst>
                                            <p:cond delay="1999"/>
                                          </p:stCondLst>
                                        </p:cTn>
                                        <p:tgtEl>
                                          <p:spTgt spid="151729"/>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63" presetClass="path" presetSubtype="0" accel="50000" decel="50000" fill="hold" nodeType="clickEffect">
                                  <p:stCondLst>
                                    <p:cond delay="0"/>
                                  </p:stCondLst>
                                  <p:childTnLst>
                                    <p:animMotion origin="layout" path="M -0.02083 2.89017E-7 L 0.05417 -0.00439 " pathEditMode="relative" rAng="0" ptsTypes="AA">
                                      <p:cBhvr>
                                        <p:cTn id="25" dur="2000" fill="hold"/>
                                        <p:tgtEl>
                                          <p:spTgt spid="151776"/>
                                        </p:tgtEl>
                                        <p:attrNameLst>
                                          <p:attrName>ppt_x</p:attrName>
                                          <p:attrName>ppt_y</p:attrName>
                                        </p:attrNameLst>
                                      </p:cBhvr>
                                      <p:rCtr x="3800" y="-200"/>
                                    </p:animMotion>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2" nodeType="clickEffect">
                                  <p:stCondLst>
                                    <p:cond delay="0"/>
                                  </p:stCondLst>
                                  <p:childTnLst>
                                    <p:set>
                                      <p:cBhvr>
                                        <p:cTn id="29" dur="1" fill="hold">
                                          <p:stCondLst>
                                            <p:cond delay="0"/>
                                          </p:stCondLst>
                                        </p:cTn>
                                        <p:tgtEl>
                                          <p:spTgt spid="15172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517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5172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51725"/>
                                        </p:tgtEl>
                                        <p:attrNameLst>
                                          <p:attrName>style.visibility</p:attrName>
                                        </p:attrNameLst>
                                      </p:cBhvr>
                                      <p:to>
                                        <p:strVal val="visible"/>
                                      </p:to>
                                    </p:set>
                                  </p:childTnLst>
                                </p:cTn>
                              </p:par>
                              <p:par>
                                <p:cTn id="38" presetID="1" presetClass="entr" presetSubtype="0" fill="hold" nodeType="withEffect">
                                  <p:stCondLst>
                                    <p:cond delay="0"/>
                                  </p:stCondLst>
                                  <p:childTnLst>
                                    <p:set>
                                      <p:cBhvr>
                                        <p:cTn id="39" dur="1" fill="hold">
                                          <p:stCondLst>
                                            <p:cond delay="0"/>
                                          </p:stCondLst>
                                        </p:cTn>
                                        <p:tgtEl>
                                          <p:spTgt spid="151619"/>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5173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151735"/>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151736"/>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grpId="0" nodeType="clickEffect">
                                  <p:stCondLst>
                                    <p:cond delay="0"/>
                                  </p:stCondLst>
                                  <p:childTnLst>
                                    <p:set>
                                      <p:cBhvr>
                                        <p:cTn id="51" dur="1" fill="hold">
                                          <p:stCondLst>
                                            <p:cond delay="0"/>
                                          </p:stCondLst>
                                        </p:cTn>
                                        <p:tgtEl>
                                          <p:spTgt spid="151737"/>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151738"/>
                                        </p:tgtEl>
                                        <p:attrNameLst>
                                          <p:attrName>style.visibility</p:attrName>
                                        </p:attrNameLst>
                                      </p:cBhvr>
                                      <p:to>
                                        <p:strVal val="visible"/>
                                      </p:to>
                                    </p:set>
                                  </p:childTnLst>
                                </p:cTn>
                              </p:par>
                              <p:par>
                                <p:cTn id="56" presetID="1" presetClass="entr" presetSubtype="0" fill="hold" grpId="0" nodeType="withEffect">
                                  <p:stCondLst>
                                    <p:cond delay="0"/>
                                  </p:stCondLst>
                                  <p:childTnLst>
                                    <p:set>
                                      <p:cBhvr>
                                        <p:cTn id="57" dur="1" fill="hold">
                                          <p:stCondLst>
                                            <p:cond delay="0"/>
                                          </p:stCondLst>
                                        </p:cTn>
                                        <p:tgtEl>
                                          <p:spTgt spid="151726"/>
                                        </p:tgtEl>
                                        <p:attrNameLst>
                                          <p:attrName>style.visibility</p:attrName>
                                        </p:attrNameLst>
                                      </p:cBhvr>
                                      <p:to>
                                        <p:strVal val="visible"/>
                                      </p:to>
                                    </p:set>
                                  </p:childTnLst>
                                </p:cTn>
                              </p:par>
                              <p:par>
                                <p:cTn id="58" presetID="1" presetClass="entr" presetSubtype="0" fill="hold" grpId="0" nodeType="withEffect">
                                  <p:stCondLst>
                                    <p:cond delay="0"/>
                                  </p:stCondLst>
                                  <p:childTnLst>
                                    <p:set>
                                      <p:cBhvr>
                                        <p:cTn id="59" dur="1" fill="hold">
                                          <p:stCondLst>
                                            <p:cond delay="0"/>
                                          </p:stCondLst>
                                        </p:cTn>
                                        <p:tgtEl>
                                          <p:spTgt spid="151727"/>
                                        </p:tgtEl>
                                        <p:attrNameLst>
                                          <p:attrName>style.visibility</p:attrName>
                                        </p:attrNameLst>
                                      </p:cBhvr>
                                      <p:to>
                                        <p:strVal val="visible"/>
                                      </p:to>
                                    </p:set>
                                  </p:childTnLst>
                                </p:cTn>
                              </p:par>
                              <p:par>
                                <p:cTn id="60" presetID="1" presetClass="entr" presetSubtype="0" fill="hold" nodeType="withEffect">
                                  <p:stCondLst>
                                    <p:cond delay="0"/>
                                  </p:stCondLst>
                                  <p:childTnLst>
                                    <p:set>
                                      <p:cBhvr>
                                        <p:cTn id="61" dur="1" fill="hold">
                                          <p:stCondLst>
                                            <p:cond delay="0"/>
                                          </p:stCondLst>
                                        </p:cTn>
                                        <p:tgtEl>
                                          <p:spTgt spid="151770"/>
                                        </p:tgtEl>
                                        <p:attrNameLst>
                                          <p:attrName>style.visibility</p:attrName>
                                        </p:attrNameLst>
                                      </p:cBhvr>
                                      <p:to>
                                        <p:strVal val="visible"/>
                                      </p:to>
                                    </p:set>
                                  </p:childTnLst>
                                </p:cTn>
                              </p:par>
                              <p:par>
                                <p:cTn id="62" presetID="1" presetClass="entr" presetSubtype="0" fill="hold" nodeType="withEffect">
                                  <p:stCondLst>
                                    <p:cond delay="0"/>
                                  </p:stCondLst>
                                  <p:childTnLst>
                                    <p:set>
                                      <p:cBhvr>
                                        <p:cTn id="63" dur="1" fill="hold">
                                          <p:stCondLst>
                                            <p:cond delay="0"/>
                                          </p:stCondLst>
                                        </p:cTn>
                                        <p:tgtEl>
                                          <p:spTgt spid="151772"/>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51740"/>
                                        </p:tgtEl>
                                        <p:attrNameLst>
                                          <p:attrName>style.visibility</p:attrName>
                                        </p:attrNameLst>
                                      </p:cBhvr>
                                      <p:to>
                                        <p:strVal val="visible"/>
                                      </p:to>
                                    </p:set>
                                  </p:childTnLst>
                                </p:cTn>
                              </p:par>
                              <p:par>
                                <p:cTn id="68" presetID="1" presetClass="entr" presetSubtype="0" fill="hold" grpId="0" nodeType="withEffect">
                                  <p:stCondLst>
                                    <p:cond delay="0"/>
                                  </p:stCondLst>
                                  <p:childTnLst>
                                    <p:set>
                                      <p:cBhvr>
                                        <p:cTn id="69" dur="1" fill="hold">
                                          <p:stCondLst>
                                            <p:cond delay="0"/>
                                          </p:stCondLst>
                                        </p:cTn>
                                        <p:tgtEl>
                                          <p:spTgt spid="151739"/>
                                        </p:tgtEl>
                                        <p:attrNameLst>
                                          <p:attrName>style.visibility</p:attrName>
                                        </p:attrNameLst>
                                      </p:cBhvr>
                                      <p:to>
                                        <p:strVal val="visible"/>
                                      </p:to>
                                    </p:set>
                                  </p:childTnLst>
                                </p:cTn>
                              </p:par>
                            </p:childTnLst>
                          </p:cTn>
                        </p:par>
                      </p:childTnLst>
                    </p:cTn>
                  </p:par>
                  <p:par>
                    <p:cTn id="70" fill="hold">
                      <p:stCondLst>
                        <p:cond delay="indefinite"/>
                      </p:stCondLst>
                      <p:childTnLst>
                        <p:par>
                          <p:cTn id="71" fill="hold">
                            <p:stCondLst>
                              <p:cond delay="0"/>
                            </p:stCondLst>
                            <p:childTnLst>
                              <p:par>
                                <p:cTn id="72" presetID="1" presetClass="entr" presetSubtype="0" fill="hold" grpId="0" nodeType="clickEffect">
                                  <p:stCondLst>
                                    <p:cond delay="0"/>
                                  </p:stCondLst>
                                  <p:childTnLst>
                                    <p:set>
                                      <p:cBhvr>
                                        <p:cTn id="73" dur="1" fill="hold">
                                          <p:stCondLst>
                                            <p:cond delay="0"/>
                                          </p:stCondLst>
                                        </p:cTn>
                                        <p:tgtEl>
                                          <p:spTgt spid="1517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6" grpId="0"/>
      <p:bldP spid="151724" grpId="0"/>
      <p:bldP spid="151725" grpId="0"/>
      <p:bldP spid="151726" grpId="0"/>
      <p:bldP spid="151727" grpId="0"/>
      <p:bldP spid="151729" grpId="0" animBg="1"/>
      <p:bldP spid="151729" grpId="1" animBg="1"/>
      <p:bldP spid="151729" grpId="2" animBg="1"/>
      <p:bldP spid="151730" grpId="0"/>
      <p:bldP spid="151731" grpId="0"/>
      <p:bldP spid="151732" grpId="0"/>
      <p:bldP spid="151735" grpId="0"/>
      <p:bldP spid="151736" grpId="0" animBg="1"/>
      <p:bldP spid="151737" grpId="0"/>
      <p:bldP spid="151738" grpId="0"/>
      <p:bldP spid="151739" grpId="0" animBg="1"/>
      <p:bldP spid="151740" grpId="0"/>
      <p:bldP spid="151741" grpId="0"/>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58964" name="Group 244"/>
          <p:cNvGraphicFramePr>
            <a:graphicFrameLocks noGrp="1"/>
          </p:cNvGraphicFramePr>
          <p:nvPr>
            <p:ph sz="quarter" idx="1"/>
          </p:nvPr>
        </p:nvGraphicFramePr>
        <p:xfrm>
          <a:off x="1371600" y="2971800"/>
          <a:ext cx="7620000" cy="518160"/>
        </p:xfrm>
        <a:graphic>
          <a:graphicData uri="http://schemas.openxmlformats.org/drawingml/2006/table">
            <a:tbl>
              <a:tblPr/>
              <a:tblGrid>
                <a:gridCol w="508000">
                  <a:extLst>
                    <a:ext uri="{9D8B030D-6E8A-4147-A177-3AD203B41FA5}">
                      <a16:colId xmlns:a16="http://schemas.microsoft.com/office/drawing/2014/main" val="20000"/>
                    </a:ext>
                  </a:extLst>
                </a:gridCol>
                <a:gridCol w="508000">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8000">
                  <a:extLst>
                    <a:ext uri="{9D8B030D-6E8A-4147-A177-3AD203B41FA5}">
                      <a16:colId xmlns:a16="http://schemas.microsoft.com/office/drawing/2014/main" val="20003"/>
                    </a:ext>
                  </a:extLst>
                </a:gridCol>
                <a:gridCol w="508000">
                  <a:extLst>
                    <a:ext uri="{9D8B030D-6E8A-4147-A177-3AD203B41FA5}">
                      <a16:colId xmlns:a16="http://schemas.microsoft.com/office/drawing/2014/main" val="20004"/>
                    </a:ext>
                  </a:extLst>
                </a:gridCol>
                <a:gridCol w="508000">
                  <a:extLst>
                    <a:ext uri="{9D8B030D-6E8A-4147-A177-3AD203B41FA5}">
                      <a16:colId xmlns:a16="http://schemas.microsoft.com/office/drawing/2014/main" val="20005"/>
                    </a:ext>
                  </a:extLst>
                </a:gridCol>
                <a:gridCol w="508000">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8000">
                  <a:extLst>
                    <a:ext uri="{9D8B030D-6E8A-4147-A177-3AD203B41FA5}">
                      <a16:colId xmlns:a16="http://schemas.microsoft.com/office/drawing/2014/main" val="20008"/>
                    </a:ext>
                  </a:extLst>
                </a:gridCol>
                <a:gridCol w="508000">
                  <a:extLst>
                    <a:ext uri="{9D8B030D-6E8A-4147-A177-3AD203B41FA5}">
                      <a16:colId xmlns:a16="http://schemas.microsoft.com/office/drawing/2014/main" val="20009"/>
                    </a:ext>
                  </a:extLst>
                </a:gridCol>
                <a:gridCol w="508000">
                  <a:extLst>
                    <a:ext uri="{9D8B030D-6E8A-4147-A177-3AD203B41FA5}">
                      <a16:colId xmlns:a16="http://schemas.microsoft.com/office/drawing/2014/main" val="20010"/>
                    </a:ext>
                  </a:extLst>
                </a:gridCol>
                <a:gridCol w="508000">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8000">
                  <a:extLst>
                    <a:ext uri="{9D8B030D-6E8A-4147-A177-3AD203B41FA5}">
                      <a16:colId xmlns:a16="http://schemas.microsoft.com/office/drawing/2014/main" val="20013"/>
                    </a:ext>
                  </a:extLst>
                </a:gridCol>
                <a:gridCol w="508000">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0" name="Group 240"/>
          <p:cNvGraphicFramePr>
            <a:graphicFrameLocks noGrp="1"/>
          </p:cNvGraphicFramePr>
          <p:nvPr>
            <p:ph sz="quarter" idx="2"/>
          </p:nvPr>
        </p:nvGraphicFramePr>
        <p:xfrm>
          <a:off x="1295400" y="7620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8" name="Group 248"/>
          <p:cNvGraphicFramePr>
            <a:graphicFrameLocks noGrp="1"/>
          </p:cNvGraphicFramePr>
          <p:nvPr>
            <p:ph sz="quarter" idx="3"/>
          </p:nvPr>
        </p:nvGraphicFramePr>
        <p:xfrm>
          <a:off x="1371600" y="5081588"/>
          <a:ext cx="7620000" cy="557213"/>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488950">
                  <a:extLst>
                    <a:ext uri="{9D8B030D-6E8A-4147-A177-3AD203B41FA5}">
                      <a16:colId xmlns:a16="http://schemas.microsoft.com/office/drawing/2014/main" val="20003"/>
                    </a:ext>
                  </a:extLst>
                </a:gridCol>
                <a:gridCol w="527050">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5572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2" name="Group 242"/>
          <p:cNvGraphicFramePr>
            <a:graphicFrameLocks noGrp="1"/>
          </p:cNvGraphicFramePr>
          <p:nvPr>
            <p:ph sz="quarter" idx="4"/>
          </p:nvPr>
        </p:nvGraphicFramePr>
        <p:xfrm>
          <a:off x="3352800" y="1600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66" name="Group 246"/>
          <p:cNvGraphicFramePr>
            <a:graphicFrameLocks noGrp="1"/>
          </p:cNvGraphicFramePr>
          <p:nvPr/>
        </p:nvGraphicFramePr>
        <p:xfrm>
          <a:off x="3429000" y="3810000"/>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58970" name="Group 250"/>
          <p:cNvGraphicFramePr>
            <a:graphicFrameLocks noGrp="1"/>
          </p:cNvGraphicFramePr>
          <p:nvPr/>
        </p:nvGraphicFramePr>
        <p:xfrm>
          <a:off x="3429000" y="59594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58912" name="Rectangle 192"/>
          <p:cNvSpPr>
            <a:spLocks noChangeArrowheads="1"/>
          </p:cNvSpPr>
          <p:nvPr/>
        </p:nvSpPr>
        <p:spPr bwMode="auto">
          <a:xfrm>
            <a:off x="457200" y="2286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6: i = 6, q = 1</a:t>
            </a:r>
          </a:p>
        </p:txBody>
      </p:sp>
      <p:sp>
        <p:nvSpPr>
          <p:cNvPr id="17567" name="Text Box 193"/>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7568" name="Text Box 194"/>
          <p:cNvSpPr txBox="1">
            <a:spLocks noChangeArrowheads="1"/>
          </p:cNvSpPr>
          <p:nvPr/>
        </p:nvSpPr>
        <p:spPr bwMode="auto">
          <a:xfrm>
            <a:off x="531813" y="1614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58915" name="Line 195"/>
          <p:cNvSpPr>
            <a:spLocks noChangeShapeType="1"/>
          </p:cNvSpPr>
          <p:nvPr/>
        </p:nvSpPr>
        <p:spPr bwMode="auto">
          <a:xfrm flipV="1">
            <a:off x="4114800" y="1295400"/>
            <a:ext cx="0" cy="304800"/>
          </a:xfrm>
          <a:prstGeom prst="line">
            <a:avLst/>
          </a:prstGeom>
          <a:noFill/>
          <a:ln w="9525">
            <a:solidFill>
              <a:schemeClr val="tx1"/>
            </a:solidFill>
            <a:round/>
            <a:headEnd/>
            <a:tailEnd type="triangle" w="med" len="med"/>
          </a:ln>
        </p:spPr>
        <p:txBody>
          <a:bodyPr/>
          <a:lstStyle/>
          <a:p>
            <a:endParaRPr lang="en-US"/>
          </a:p>
        </p:txBody>
      </p:sp>
      <p:sp>
        <p:nvSpPr>
          <p:cNvPr id="158916" name="Text Box 196"/>
          <p:cNvSpPr txBox="1">
            <a:spLocks noChangeArrowheads="1"/>
          </p:cNvSpPr>
          <p:nvPr/>
        </p:nvSpPr>
        <p:spPr bwMode="auto">
          <a:xfrm>
            <a:off x="1581150" y="457200"/>
            <a:ext cx="2686050" cy="366713"/>
          </a:xfrm>
          <a:prstGeom prst="rect">
            <a:avLst/>
          </a:prstGeom>
          <a:noFill/>
          <a:ln w="9525">
            <a:noFill/>
            <a:miter lim="800000"/>
            <a:headEnd/>
            <a:tailEnd/>
          </a:ln>
        </p:spPr>
        <p:txBody>
          <a:bodyPr wrap="none">
            <a:spAutoFit/>
          </a:bodyPr>
          <a:lstStyle/>
          <a:p>
            <a:pPr eaLnBrk="1" hangingPunct="1"/>
            <a:r>
              <a:rPr lang="en-US"/>
              <a:t>Comparing p[2] with S[6]</a:t>
            </a:r>
          </a:p>
        </p:txBody>
      </p:sp>
      <p:sp>
        <p:nvSpPr>
          <p:cNvPr id="158917" name="Text Box 197"/>
          <p:cNvSpPr txBox="1">
            <a:spLocks noChangeArrowheads="1"/>
          </p:cNvSpPr>
          <p:nvPr/>
        </p:nvSpPr>
        <p:spPr bwMode="auto">
          <a:xfrm>
            <a:off x="4343400" y="457200"/>
            <a:ext cx="2432050" cy="366713"/>
          </a:xfrm>
          <a:prstGeom prst="rect">
            <a:avLst/>
          </a:prstGeom>
          <a:noFill/>
          <a:ln w="9525">
            <a:noFill/>
            <a:miter lim="800000"/>
            <a:headEnd/>
            <a:tailEnd/>
          </a:ln>
        </p:spPr>
        <p:txBody>
          <a:bodyPr wrap="none">
            <a:spAutoFit/>
          </a:bodyPr>
          <a:lstStyle/>
          <a:p>
            <a:pPr eaLnBrk="1" hangingPunct="1"/>
            <a:r>
              <a:rPr lang="en-US"/>
              <a:t>p[2] matches with S[6]</a:t>
            </a:r>
          </a:p>
        </p:txBody>
      </p:sp>
      <p:sp>
        <p:nvSpPr>
          <p:cNvPr id="158923" name="Text Box 203"/>
          <p:cNvSpPr txBox="1">
            <a:spLocks noChangeArrowheads="1"/>
          </p:cNvSpPr>
          <p:nvPr/>
        </p:nvSpPr>
        <p:spPr bwMode="auto">
          <a:xfrm>
            <a:off x="533400" y="30622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8924" name="Text Box 204"/>
          <p:cNvSpPr txBox="1">
            <a:spLocks noChangeArrowheads="1"/>
          </p:cNvSpPr>
          <p:nvPr/>
        </p:nvSpPr>
        <p:spPr bwMode="auto">
          <a:xfrm>
            <a:off x="609600" y="3810000"/>
            <a:ext cx="382588" cy="519113"/>
          </a:xfrm>
          <a:prstGeom prst="rect">
            <a:avLst/>
          </a:prstGeom>
          <a:noFill/>
          <a:ln w="9525">
            <a:noFill/>
            <a:miter lim="800000"/>
            <a:headEnd/>
            <a:tailEnd/>
          </a:ln>
        </p:spPr>
        <p:txBody>
          <a:bodyPr wrap="none">
            <a:spAutoFit/>
          </a:bodyPr>
          <a:lstStyle/>
          <a:p>
            <a:pPr eaLnBrk="1" hangingPunct="1"/>
            <a:r>
              <a:rPr lang="en-US" sz="2800"/>
              <a:t>p</a:t>
            </a:r>
          </a:p>
        </p:txBody>
      </p:sp>
      <p:sp>
        <p:nvSpPr>
          <p:cNvPr id="158926" name="Line 206"/>
          <p:cNvSpPr>
            <a:spLocks noChangeShapeType="1"/>
          </p:cNvSpPr>
          <p:nvPr/>
        </p:nvSpPr>
        <p:spPr bwMode="auto">
          <a:xfrm flipV="1">
            <a:off x="4724400" y="3505200"/>
            <a:ext cx="0" cy="304800"/>
          </a:xfrm>
          <a:prstGeom prst="line">
            <a:avLst/>
          </a:prstGeom>
          <a:noFill/>
          <a:ln w="9525">
            <a:solidFill>
              <a:schemeClr val="tx1"/>
            </a:solidFill>
            <a:round/>
            <a:headEnd/>
            <a:tailEnd type="triangle" w="med" len="med"/>
          </a:ln>
        </p:spPr>
        <p:txBody>
          <a:bodyPr/>
          <a:lstStyle/>
          <a:p>
            <a:endParaRPr lang="en-US"/>
          </a:p>
        </p:txBody>
      </p:sp>
      <p:sp>
        <p:nvSpPr>
          <p:cNvPr id="158927" name="Rectangle 207"/>
          <p:cNvSpPr>
            <a:spLocks noChangeArrowheads="1"/>
          </p:cNvSpPr>
          <p:nvPr/>
        </p:nvSpPr>
        <p:spPr bwMode="auto">
          <a:xfrm>
            <a:off x="609600" y="2438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7: i = 7, q = 2</a:t>
            </a:r>
          </a:p>
        </p:txBody>
      </p:sp>
      <p:sp>
        <p:nvSpPr>
          <p:cNvPr id="158928" name="Text Box 208"/>
          <p:cNvSpPr txBox="1">
            <a:spLocks noChangeArrowheads="1"/>
          </p:cNvSpPr>
          <p:nvPr/>
        </p:nvSpPr>
        <p:spPr bwMode="auto">
          <a:xfrm>
            <a:off x="1733550" y="2667000"/>
            <a:ext cx="2686050" cy="366713"/>
          </a:xfrm>
          <a:prstGeom prst="rect">
            <a:avLst/>
          </a:prstGeom>
          <a:noFill/>
          <a:ln w="9525">
            <a:noFill/>
            <a:miter lim="800000"/>
            <a:headEnd/>
            <a:tailEnd/>
          </a:ln>
        </p:spPr>
        <p:txBody>
          <a:bodyPr wrap="none">
            <a:spAutoFit/>
          </a:bodyPr>
          <a:lstStyle/>
          <a:p>
            <a:pPr eaLnBrk="1" hangingPunct="1"/>
            <a:r>
              <a:rPr lang="en-US"/>
              <a:t>Comparing p[3] with S[7]</a:t>
            </a:r>
          </a:p>
        </p:txBody>
      </p:sp>
      <p:sp>
        <p:nvSpPr>
          <p:cNvPr id="158929" name="Text Box 209"/>
          <p:cNvSpPr txBox="1">
            <a:spLocks noChangeArrowheads="1"/>
          </p:cNvSpPr>
          <p:nvPr/>
        </p:nvSpPr>
        <p:spPr bwMode="auto">
          <a:xfrm>
            <a:off x="4495800" y="2667000"/>
            <a:ext cx="2432050" cy="366713"/>
          </a:xfrm>
          <a:prstGeom prst="rect">
            <a:avLst/>
          </a:prstGeom>
          <a:noFill/>
          <a:ln w="9525">
            <a:noFill/>
            <a:miter lim="800000"/>
            <a:headEnd/>
            <a:tailEnd/>
          </a:ln>
        </p:spPr>
        <p:txBody>
          <a:bodyPr wrap="none">
            <a:spAutoFit/>
          </a:bodyPr>
          <a:lstStyle/>
          <a:p>
            <a:pPr eaLnBrk="1" hangingPunct="1"/>
            <a:r>
              <a:rPr lang="en-US"/>
              <a:t>p[3] matches with S[7]</a:t>
            </a:r>
          </a:p>
        </p:txBody>
      </p:sp>
      <p:sp>
        <p:nvSpPr>
          <p:cNvPr id="158930" name="Rectangle 210"/>
          <p:cNvSpPr>
            <a:spLocks noChangeArrowheads="1"/>
          </p:cNvSpPr>
          <p:nvPr/>
        </p:nvSpPr>
        <p:spPr bwMode="auto">
          <a:xfrm>
            <a:off x="762000" y="44958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8: i = 8, q = 3</a:t>
            </a:r>
          </a:p>
        </p:txBody>
      </p:sp>
      <p:sp>
        <p:nvSpPr>
          <p:cNvPr id="158931" name="Text Box 211"/>
          <p:cNvSpPr txBox="1">
            <a:spLocks noChangeArrowheads="1"/>
          </p:cNvSpPr>
          <p:nvPr/>
        </p:nvSpPr>
        <p:spPr bwMode="auto">
          <a:xfrm>
            <a:off x="1885950" y="4738688"/>
            <a:ext cx="2686050" cy="366712"/>
          </a:xfrm>
          <a:prstGeom prst="rect">
            <a:avLst/>
          </a:prstGeom>
          <a:noFill/>
          <a:ln w="9525">
            <a:noFill/>
            <a:miter lim="800000"/>
            <a:headEnd/>
            <a:tailEnd/>
          </a:ln>
        </p:spPr>
        <p:txBody>
          <a:bodyPr wrap="none">
            <a:spAutoFit/>
          </a:bodyPr>
          <a:lstStyle/>
          <a:p>
            <a:pPr eaLnBrk="1" hangingPunct="1"/>
            <a:r>
              <a:rPr lang="en-US"/>
              <a:t>Comparing p[4] with S[8]</a:t>
            </a:r>
          </a:p>
        </p:txBody>
      </p:sp>
      <p:sp>
        <p:nvSpPr>
          <p:cNvPr id="158932" name="Text Box 212"/>
          <p:cNvSpPr txBox="1">
            <a:spLocks noChangeArrowheads="1"/>
          </p:cNvSpPr>
          <p:nvPr/>
        </p:nvSpPr>
        <p:spPr bwMode="auto">
          <a:xfrm>
            <a:off x="4648200" y="4738688"/>
            <a:ext cx="2432050" cy="366712"/>
          </a:xfrm>
          <a:prstGeom prst="rect">
            <a:avLst/>
          </a:prstGeom>
          <a:noFill/>
          <a:ln w="9525">
            <a:noFill/>
            <a:miter lim="800000"/>
            <a:headEnd/>
            <a:tailEnd/>
          </a:ln>
        </p:spPr>
        <p:txBody>
          <a:bodyPr wrap="none">
            <a:spAutoFit/>
          </a:bodyPr>
          <a:lstStyle/>
          <a:p>
            <a:pPr eaLnBrk="1" hangingPunct="1"/>
            <a:r>
              <a:rPr lang="en-US"/>
              <a:t>p[4] matches with S[8]</a:t>
            </a:r>
          </a:p>
        </p:txBody>
      </p:sp>
      <p:sp>
        <p:nvSpPr>
          <p:cNvPr id="158933" name="Line 213"/>
          <p:cNvSpPr>
            <a:spLocks noChangeShapeType="1"/>
          </p:cNvSpPr>
          <p:nvPr/>
        </p:nvSpPr>
        <p:spPr bwMode="auto">
          <a:xfrm flipV="1">
            <a:off x="5181600" y="5638800"/>
            <a:ext cx="0" cy="304800"/>
          </a:xfrm>
          <a:prstGeom prst="line">
            <a:avLst/>
          </a:prstGeom>
          <a:noFill/>
          <a:ln w="9525">
            <a:solidFill>
              <a:schemeClr val="tx1"/>
            </a:solidFill>
            <a:round/>
            <a:headEnd/>
            <a:tailEnd type="triangle" w="med" len="med"/>
          </a:ln>
        </p:spPr>
        <p:txBody>
          <a:bodyPr/>
          <a:lstStyle/>
          <a:p>
            <a:endParaRPr lang="en-US"/>
          </a:p>
        </p:txBody>
      </p:sp>
      <p:sp>
        <p:nvSpPr>
          <p:cNvPr id="158934" name="Text Box 214"/>
          <p:cNvSpPr txBox="1">
            <a:spLocks noChangeArrowheads="1"/>
          </p:cNvSpPr>
          <p:nvPr/>
        </p:nvSpPr>
        <p:spPr bwMode="auto">
          <a:xfrm>
            <a:off x="533400" y="51196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58935" name="Text Box 215"/>
          <p:cNvSpPr txBox="1">
            <a:spLocks noChangeArrowheads="1"/>
          </p:cNvSpPr>
          <p:nvPr/>
        </p:nvSpPr>
        <p:spPr bwMode="auto">
          <a:xfrm>
            <a:off x="609600" y="5881688"/>
            <a:ext cx="382588" cy="519112"/>
          </a:xfrm>
          <a:prstGeom prst="rect">
            <a:avLst/>
          </a:prstGeom>
          <a:noFill/>
          <a:ln w="9525">
            <a:noFill/>
            <a:miter lim="800000"/>
            <a:headEnd/>
            <a:tailEnd/>
          </a:ln>
        </p:spPr>
        <p:txBody>
          <a:bodyPr wrap="none">
            <a:spAutoFit/>
          </a:bodyPr>
          <a:lstStyle/>
          <a:p>
            <a:pPr eaLnBrk="1" hangingPunct="1"/>
            <a:r>
              <a:rPr lang="en-US" sz="2800"/>
              <a:t>p</a:t>
            </a:r>
          </a:p>
        </p:txBody>
      </p:sp>
      <p:pic>
        <p:nvPicPr>
          <p:cNvPr id="26" name="Picture 25"/>
          <p:cNvPicPr>
            <a:picLocks noChangeAspect="1"/>
          </p:cNvPicPr>
          <p:nvPr/>
        </p:nvPicPr>
        <p:blipFill>
          <a:blip r:embed="rId2"/>
          <a:stretch>
            <a:fillRect/>
          </a:stretch>
        </p:blipFill>
        <p:spPr>
          <a:xfrm>
            <a:off x="7010400" y="1295400"/>
            <a:ext cx="2143125" cy="1562100"/>
          </a:xfrm>
          <a:prstGeom prst="rect">
            <a:avLst/>
          </a:prstGeom>
          <a:ln w="6350">
            <a:solidFill>
              <a:schemeClr val="tx1"/>
            </a:solidFill>
          </a:ln>
        </p:spPr>
      </p:pic>
    </p:spTree>
    <p:extLst>
      <p:ext uri="{BB962C8B-B14F-4D97-AF65-F5344CB8AC3E}">
        <p14:creationId xmlns:p14="http://schemas.microsoft.com/office/powerpoint/2010/main" val="1462445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58916"/>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5891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5891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58927"/>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58923"/>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5892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58964"/>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58966"/>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58928"/>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58926"/>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589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58930"/>
                                        </p:tgtEl>
                                        <p:attrNameLst>
                                          <p:attrName>style.visibility</p:attrName>
                                        </p:attrNameLst>
                                      </p:cBhvr>
                                      <p:to>
                                        <p:strVal val="visible"/>
                                      </p:to>
                                    </p:set>
                                  </p:child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499"/>
                                          </p:stCondLst>
                                        </p:cTn>
                                        <p:tgtEl>
                                          <p:spTgt spid="158934"/>
                                        </p:tgtEl>
                                        <p:attrNameLst>
                                          <p:attrName>style.visibility</p:attrName>
                                        </p:attrNameLst>
                                      </p:cBhvr>
                                      <p:to>
                                        <p:strVal val="visible"/>
                                      </p:to>
                                    </p:set>
                                  </p:childTnLst>
                                </p:cTn>
                              </p:par>
                            </p:childTnLst>
                          </p:cTn>
                        </p:par>
                        <p:par>
                          <p:cTn id="48" fill="hold">
                            <p:stCondLst>
                              <p:cond delay="1000"/>
                            </p:stCondLst>
                            <p:childTnLst>
                              <p:par>
                                <p:cTn id="49" presetID="1" presetClass="entr" presetSubtype="0" fill="hold" grpId="0" nodeType="afterEffect">
                                  <p:stCondLst>
                                    <p:cond delay="0"/>
                                  </p:stCondLst>
                                  <p:childTnLst>
                                    <p:set>
                                      <p:cBhvr>
                                        <p:cTn id="50" dur="1" fill="hold">
                                          <p:stCondLst>
                                            <p:cond delay="499"/>
                                          </p:stCondLst>
                                        </p:cTn>
                                        <p:tgtEl>
                                          <p:spTgt spid="158935"/>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499"/>
                                          </p:stCondLst>
                                        </p:cTn>
                                        <p:tgtEl>
                                          <p:spTgt spid="158968"/>
                                        </p:tgtEl>
                                        <p:attrNameLst>
                                          <p:attrName>style.visibility</p:attrName>
                                        </p:attrNameLst>
                                      </p:cBhvr>
                                      <p:to>
                                        <p:strVal val="visible"/>
                                      </p:to>
                                    </p:set>
                                  </p:childTnLst>
                                </p:cTn>
                              </p:par>
                            </p:childTnLst>
                          </p:cTn>
                        </p:par>
                        <p:par>
                          <p:cTn id="54" fill="hold">
                            <p:stCondLst>
                              <p:cond delay="2000"/>
                            </p:stCondLst>
                            <p:childTnLst>
                              <p:par>
                                <p:cTn id="55" presetID="1" presetClass="entr" presetSubtype="0" fill="hold" nodeType="afterEffect">
                                  <p:stCondLst>
                                    <p:cond delay="0"/>
                                  </p:stCondLst>
                                  <p:childTnLst>
                                    <p:set>
                                      <p:cBhvr>
                                        <p:cTn id="56" dur="1" fill="hold">
                                          <p:stCondLst>
                                            <p:cond delay="499"/>
                                          </p:stCondLst>
                                        </p:cTn>
                                        <p:tgtEl>
                                          <p:spTgt spid="158970"/>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15893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158933"/>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1589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915" grpId="0" animBg="1"/>
      <p:bldP spid="158916" grpId="0" autoUpdateAnimBg="0"/>
      <p:bldP spid="158917" grpId="0" autoUpdateAnimBg="0"/>
      <p:bldP spid="158923" grpId="0" autoUpdateAnimBg="0"/>
      <p:bldP spid="158924" grpId="0" autoUpdateAnimBg="0"/>
      <p:bldP spid="158926" grpId="0" animBg="1"/>
      <p:bldP spid="158927" grpId="0" autoUpdateAnimBg="0"/>
      <p:bldP spid="158928" grpId="0" autoUpdateAnimBg="0"/>
      <p:bldP spid="158929" grpId="0" autoUpdateAnimBg="0"/>
      <p:bldP spid="158930" grpId="0" autoUpdateAnimBg="0"/>
      <p:bldP spid="158931" grpId="0" autoUpdateAnimBg="0"/>
      <p:bldP spid="158932" grpId="0" autoUpdateAnimBg="0"/>
      <p:bldP spid="158933" grpId="0" animBg="1"/>
      <p:bldP spid="158934" grpId="0" autoUpdateAnimBg="0"/>
      <p:bldP spid="158935"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3844" name="Rectangle 4"/>
          <p:cNvSpPr>
            <a:spLocks noChangeArrowheads="1"/>
          </p:cNvSpPr>
          <p:nvPr/>
        </p:nvSpPr>
        <p:spPr bwMode="auto">
          <a:xfrm>
            <a:off x="457200" y="152400"/>
            <a:ext cx="22860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9: i = 9, q = 4</a:t>
            </a:r>
          </a:p>
        </p:txBody>
      </p:sp>
      <p:sp>
        <p:nvSpPr>
          <p:cNvPr id="163845" name="Text Box 5"/>
          <p:cNvSpPr txBox="1">
            <a:spLocks noChangeArrowheads="1"/>
          </p:cNvSpPr>
          <p:nvPr/>
        </p:nvSpPr>
        <p:spPr bwMode="auto">
          <a:xfrm>
            <a:off x="1581150" y="457200"/>
            <a:ext cx="2686050" cy="366713"/>
          </a:xfrm>
          <a:prstGeom prst="rect">
            <a:avLst/>
          </a:prstGeom>
          <a:noFill/>
          <a:ln w="9525">
            <a:noFill/>
            <a:miter lim="800000"/>
            <a:headEnd/>
            <a:tailEnd/>
          </a:ln>
        </p:spPr>
        <p:txBody>
          <a:bodyPr wrap="none">
            <a:spAutoFit/>
          </a:bodyPr>
          <a:lstStyle/>
          <a:p>
            <a:pPr eaLnBrk="1" hangingPunct="1"/>
            <a:r>
              <a:rPr lang="en-US"/>
              <a:t>Comparing p[5] with S[9]</a:t>
            </a:r>
          </a:p>
        </p:txBody>
      </p:sp>
      <p:sp>
        <p:nvSpPr>
          <p:cNvPr id="163846" name="Text Box 6"/>
          <p:cNvSpPr txBox="1">
            <a:spLocks noChangeArrowheads="1"/>
          </p:cNvSpPr>
          <p:nvPr/>
        </p:nvSpPr>
        <p:spPr bwMode="auto">
          <a:xfrm>
            <a:off x="1733550" y="2757488"/>
            <a:ext cx="2813050" cy="366712"/>
          </a:xfrm>
          <a:prstGeom prst="rect">
            <a:avLst/>
          </a:prstGeom>
          <a:noFill/>
          <a:ln w="9525">
            <a:noFill/>
            <a:miter lim="800000"/>
            <a:headEnd/>
            <a:tailEnd/>
          </a:ln>
        </p:spPr>
        <p:txBody>
          <a:bodyPr wrap="none">
            <a:spAutoFit/>
          </a:bodyPr>
          <a:lstStyle/>
          <a:p>
            <a:pPr eaLnBrk="1" hangingPunct="1"/>
            <a:r>
              <a:rPr lang="en-US"/>
              <a:t>Comparing p[6] with S[10]</a:t>
            </a:r>
          </a:p>
        </p:txBody>
      </p:sp>
      <p:sp>
        <p:nvSpPr>
          <p:cNvPr id="163847" name="Text Box 7"/>
          <p:cNvSpPr txBox="1">
            <a:spLocks noChangeArrowheads="1"/>
          </p:cNvSpPr>
          <p:nvPr/>
        </p:nvSpPr>
        <p:spPr bwMode="auto">
          <a:xfrm>
            <a:off x="1885950" y="5029200"/>
            <a:ext cx="2813050" cy="366713"/>
          </a:xfrm>
          <a:prstGeom prst="rect">
            <a:avLst/>
          </a:prstGeom>
          <a:noFill/>
          <a:ln w="9525">
            <a:noFill/>
            <a:miter lim="800000"/>
            <a:headEnd/>
            <a:tailEnd/>
          </a:ln>
        </p:spPr>
        <p:txBody>
          <a:bodyPr wrap="none">
            <a:spAutoFit/>
          </a:bodyPr>
          <a:lstStyle/>
          <a:p>
            <a:pPr eaLnBrk="1" hangingPunct="1"/>
            <a:r>
              <a:rPr lang="en-US"/>
              <a:t>Comparing p[5] with S[11]</a:t>
            </a:r>
          </a:p>
        </p:txBody>
      </p:sp>
      <p:sp>
        <p:nvSpPr>
          <p:cNvPr id="163848" name="Rectangle 8"/>
          <p:cNvSpPr>
            <a:spLocks noChangeArrowheads="1"/>
          </p:cNvSpPr>
          <p:nvPr/>
        </p:nvSpPr>
        <p:spPr bwMode="auto">
          <a:xfrm>
            <a:off x="609600" y="2514600"/>
            <a:ext cx="2590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10: i = 10, q = 5</a:t>
            </a:r>
          </a:p>
        </p:txBody>
      </p:sp>
      <p:sp>
        <p:nvSpPr>
          <p:cNvPr id="163849" name="Rectangle 9"/>
          <p:cNvSpPr>
            <a:spLocks noChangeArrowheads="1"/>
          </p:cNvSpPr>
          <p:nvPr/>
        </p:nvSpPr>
        <p:spPr bwMode="auto">
          <a:xfrm>
            <a:off x="685800" y="4800600"/>
            <a:ext cx="35052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11: i = 11, q = 4</a:t>
            </a:r>
          </a:p>
        </p:txBody>
      </p:sp>
      <p:sp>
        <p:nvSpPr>
          <p:cNvPr id="18440" name="Text Box 10"/>
          <p:cNvSpPr txBox="1">
            <a:spLocks noChangeArrowheads="1"/>
          </p:cNvSpPr>
          <p:nvPr/>
        </p:nvSpPr>
        <p:spPr bwMode="auto">
          <a:xfrm>
            <a:off x="517525" y="7508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63851" name="Text Box 11"/>
          <p:cNvSpPr txBox="1">
            <a:spLocks noChangeArrowheads="1"/>
          </p:cNvSpPr>
          <p:nvPr/>
        </p:nvSpPr>
        <p:spPr bwMode="auto">
          <a:xfrm>
            <a:off x="493713" y="3138488"/>
            <a:ext cx="420687" cy="519112"/>
          </a:xfrm>
          <a:prstGeom prst="rect">
            <a:avLst/>
          </a:prstGeom>
          <a:noFill/>
          <a:ln w="9525">
            <a:noFill/>
            <a:miter lim="800000"/>
            <a:headEnd/>
            <a:tailEnd/>
          </a:ln>
        </p:spPr>
        <p:txBody>
          <a:bodyPr wrap="none">
            <a:spAutoFit/>
          </a:bodyPr>
          <a:lstStyle/>
          <a:p>
            <a:pPr eaLnBrk="1" hangingPunct="1"/>
            <a:r>
              <a:rPr lang="en-US" sz="2800"/>
              <a:t>S</a:t>
            </a:r>
          </a:p>
        </p:txBody>
      </p:sp>
      <p:sp>
        <p:nvSpPr>
          <p:cNvPr id="163852" name="Text Box 12"/>
          <p:cNvSpPr txBox="1">
            <a:spLocks noChangeArrowheads="1"/>
          </p:cNvSpPr>
          <p:nvPr/>
        </p:nvSpPr>
        <p:spPr bwMode="auto">
          <a:xfrm>
            <a:off x="533400" y="5500688"/>
            <a:ext cx="420688" cy="519112"/>
          </a:xfrm>
          <a:prstGeom prst="rect">
            <a:avLst/>
          </a:prstGeom>
          <a:noFill/>
          <a:ln w="9525">
            <a:noFill/>
            <a:miter lim="800000"/>
            <a:headEnd/>
            <a:tailEnd/>
          </a:ln>
        </p:spPr>
        <p:txBody>
          <a:bodyPr wrap="none">
            <a:spAutoFit/>
          </a:bodyPr>
          <a:lstStyle/>
          <a:p>
            <a:pPr eaLnBrk="1" hangingPunct="1"/>
            <a:r>
              <a:rPr lang="en-US" sz="2800"/>
              <a:t>S</a:t>
            </a:r>
          </a:p>
        </p:txBody>
      </p:sp>
      <p:sp>
        <p:nvSpPr>
          <p:cNvPr id="18443" name="Text Box 13"/>
          <p:cNvSpPr txBox="1">
            <a:spLocks noChangeArrowheads="1"/>
          </p:cNvSpPr>
          <p:nvPr/>
        </p:nvSpPr>
        <p:spPr bwMode="auto">
          <a:xfrm>
            <a:off x="531813" y="15382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3854" name="Text Box 14"/>
          <p:cNvSpPr txBox="1">
            <a:spLocks noChangeArrowheads="1"/>
          </p:cNvSpPr>
          <p:nvPr/>
        </p:nvSpPr>
        <p:spPr bwMode="auto">
          <a:xfrm>
            <a:off x="531813" y="39004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3855" name="Text Box 15"/>
          <p:cNvSpPr txBox="1">
            <a:spLocks noChangeArrowheads="1"/>
          </p:cNvSpPr>
          <p:nvPr/>
        </p:nvSpPr>
        <p:spPr bwMode="auto">
          <a:xfrm>
            <a:off x="533400" y="6110288"/>
            <a:ext cx="382588" cy="519112"/>
          </a:xfrm>
          <a:prstGeom prst="rect">
            <a:avLst/>
          </a:prstGeom>
          <a:noFill/>
          <a:ln w="9525">
            <a:noFill/>
            <a:miter lim="800000"/>
            <a:headEnd/>
            <a:tailEnd/>
          </a:ln>
        </p:spPr>
        <p:txBody>
          <a:bodyPr wrap="none">
            <a:spAutoFit/>
          </a:bodyPr>
          <a:lstStyle/>
          <a:p>
            <a:pPr eaLnBrk="1" hangingPunct="1"/>
            <a:r>
              <a:rPr lang="en-US" sz="2800"/>
              <a:t>p</a:t>
            </a:r>
          </a:p>
        </p:txBody>
      </p:sp>
      <p:graphicFrame>
        <p:nvGraphicFramePr>
          <p:cNvPr id="164057" name="Group 217"/>
          <p:cNvGraphicFramePr>
            <a:graphicFrameLocks noGrp="1"/>
          </p:cNvGraphicFramePr>
          <p:nvPr>
            <p:ph sz="quarter" idx="1"/>
          </p:nvPr>
        </p:nvGraphicFramePr>
        <p:xfrm>
          <a:off x="1371600" y="762000"/>
          <a:ext cx="7620000" cy="518160"/>
        </p:xfrm>
        <a:graphic>
          <a:graphicData uri="http://schemas.openxmlformats.org/drawingml/2006/table">
            <a:tbl>
              <a:tblPr/>
              <a:tblGrid>
                <a:gridCol w="509588">
                  <a:extLst>
                    <a:ext uri="{9D8B030D-6E8A-4147-A177-3AD203B41FA5}">
                      <a16:colId xmlns:a16="http://schemas.microsoft.com/office/drawing/2014/main" val="20000"/>
                    </a:ext>
                  </a:extLst>
                </a:gridCol>
                <a:gridCol w="506412">
                  <a:extLst>
                    <a:ext uri="{9D8B030D-6E8A-4147-A177-3AD203B41FA5}">
                      <a16:colId xmlns:a16="http://schemas.microsoft.com/office/drawing/2014/main" val="20001"/>
                    </a:ext>
                  </a:extLst>
                </a:gridCol>
                <a:gridCol w="508000">
                  <a:extLst>
                    <a:ext uri="{9D8B030D-6E8A-4147-A177-3AD203B41FA5}">
                      <a16:colId xmlns:a16="http://schemas.microsoft.com/office/drawing/2014/main" val="20002"/>
                    </a:ext>
                  </a:extLst>
                </a:gridCol>
                <a:gridCol w="506413">
                  <a:extLst>
                    <a:ext uri="{9D8B030D-6E8A-4147-A177-3AD203B41FA5}">
                      <a16:colId xmlns:a16="http://schemas.microsoft.com/office/drawing/2014/main" val="20003"/>
                    </a:ext>
                  </a:extLst>
                </a:gridCol>
                <a:gridCol w="509587">
                  <a:extLst>
                    <a:ext uri="{9D8B030D-6E8A-4147-A177-3AD203B41FA5}">
                      <a16:colId xmlns:a16="http://schemas.microsoft.com/office/drawing/2014/main" val="20004"/>
                    </a:ext>
                  </a:extLst>
                </a:gridCol>
                <a:gridCol w="509588">
                  <a:extLst>
                    <a:ext uri="{9D8B030D-6E8A-4147-A177-3AD203B41FA5}">
                      <a16:colId xmlns:a16="http://schemas.microsoft.com/office/drawing/2014/main" val="20005"/>
                    </a:ext>
                  </a:extLst>
                </a:gridCol>
                <a:gridCol w="506412">
                  <a:extLst>
                    <a:ext uri="{9D8B030D-6E8A-4147-A177-3AD203B41FA5}">
                      <a16:colId xmlns:a16="http://schemas.microsoft.com/office/drawing/2014/main" val="20006"/>
                    </a:ext>
                  </a:extLst>
                </a:gridCol>
                <a:gridCol w="508000">
                  <a:extLst>
                    <a:ext uri="{9D8B030D-6E8A-4147-A177-3AD203B41FA5}">
                      <a16:colId xmlns:a16="http://schemas.microsoft.com/office/drawing/2014/main" val="20007"/>
                    </a:ext>
                  </a:extLst>
                </a:gridCol>
                <a:gridCol w="506413">
                  <a:extLst>
                    <a:ext uri="{9D8B030D-6E8A-4147-A177-3AD203B41FA5}">
                      <a16:colId xmlns:a16="http://schemas.microsoft.com/office/drawing/2014/main" val="20008"/>
                    </a:ext>
                  </a:extLst>
                </a:gridCol>
                <a:gridCol w="509587">
                  <a:extLst>
                    <a:ext uri="{9D8B030D-6E8A-4147-A177-3AD203B41FA5}">
                      <a16:colId xmlns:a16="http://schemas.microsoft.com/office/drawing/2014/main" val="20009"/>
                    </a:ext>
                  </a:extLst>
                </a:gridCol>
                <a:gridCol w="509588">
                  <a:extLst>
                    <a:ext uri="{9D8B030D-6E8A-4147-A177-3AD203B41FA5}">
                      <a16:colId xmlns:a16="http://schemas.microsoft.com/office/drawing/2014/main" val="20010"/>
                    </a:ext>
                  </a:extLst>
                </a:gridCol>
                <a:gridCol w="506412">
                  <a:extLst>
                    <a:ext uri="{9D8B030D-6E8A-4147-A177-3AD203B41FA5}">
                      <a16:colId xmlns:a16="http://schemas.microsoft.com/office/drawing/2014/main" val="20011"/>
                    </a:ext>
                  </a:extLst>
                </a:gridCol>
                <a:gridCol w="508000">
                  <a:extLst>
                    <a:ext uri="{9D8B030D-6E8A-4147-A177-3AD203B41FA5}">
                      <a16:colId xmlns:a16="http://schemas.microsoft.com/office/drawing/2014/main" val="20012"/>
                    </a:ext>
                  </a:extLst>
                </a:gridCol>
                <a:gridCol w="506413">
                  <a:extLst>
                    <a:ext uri="{9D8B030D-6E8A-4147-A177-3AD203B41FA5}">
                      <a16:colId xmlns:a16="http://schemas.microsoft.com/office/drawing/2014/main" val="20013"/>
                    </a:ext>
                  </a:extLst>
                </a:gridCol>
                <a:gridCol w="509587">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39" name="Group 199"/>
          <p:cNvGraphicFramePr>
            <a:graphicFrameLocks noGrp="1"/>
          </p:cNvGraphicFramePr>
          <p:nvPr>
            <p:ph sz="quarter" idx="2"/>
          </p:nvPr>
        </p:nvGraphicFramePr>
        <p:xfrm>
          <a:off x="1447800" y="3063875"/>
          <a:ext cx="7543800" cy="518160"/>
        </p:xfrm>
        <a:graphic>
          <a:graphicData uri="http://schemas.openxmlformats.org/drawingml/2006/table">
            <a:tbl>
              <a:tblPr/>
              <a:tblGrid>
                <a:gridCol w="504825">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0062">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0063">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4825">
                  <a:extLst>
                    <a:ext uri="{9D8B030D-6E8A-4147-A177-3AD203B41FA5}">
                      <a16:colId xmlns:a16="http://schemas.microsoft.com/office/drawing/2014/main" val="20009"/>
                    </a:ext>
                  </a:extLst>
                </a:gridCol>
                <a:gridCol w="504825">
                  <a:extLst>
                    <a:ext uri="{9D8B030D-6E8A-4147-A177-3AD203B41FA5}">
                      <a16:colId xmlns:a16="http://schemas.microsoft.com/office/drawing/2014/main" val="20010"/>
                    </a:ext>
                  </a:extLst>
                </a:gridCol>
                <a:gridCol w="500063">
                  <a:extLst>
                    <a:ext uri="{9D8B030D-6E8A-4147-A177-3AD203B41FA5}">
                      <a16:colId xmlns:a16="http://schemas.microsoft.com/office/drawing/2014/main" val="20011"/>
                    </a:ext>
                  </a:extLst>
                </a:gridCol>
                <a:gridCol w="504825">
                  <a:extLst>
                    <a:ext uri="{9D8B030D-6E8A-4147-A177-3AD203B41FA5}">
                      <a16:colId xmlns:a16="http://schemas.microsoft.com/office/drawing/2014/main" val="20012"/>
                    </a:ext>
                  </a:extLst>
                </a:gridCol>
                <a:gridCol w="500062">
                  <a:extLst>
                    <a:ext uri="{9D8B030D-6E8A-4147-A177-3AD203B41FA5}">
                      <a16:colId xmlns:a16="http://schemas.microsoft.com/office/drawing/2014/main" val="20013"/>
                    </a:ext>
                  </a:extLst>
                </a:gridCol>
                <a:gridCol w="504825">
                  <a:extLst>
                    <a:ext uri="{9D8B030D-6E8A-4147-A177-3AD203B41FA5}">
                      <a16:colId xmlns:a16="http://schemas.microsoft.com/office/drawing/2014/main" val="20014"/>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1" name="Group 221"/>
          <p:cNvGraphicFramePr>
            <a:graphicFrameLocks noGrp="1"/>
          </p:cNvGraphicFramePr>
          <p:nvPr>
            <p:ph sz="quarter" idx="3"/>
          </p:nvPr>
        </p:nvGraphicFramePr>
        <p:xfrm>
          <a:off x="1524000" y="5334000"/>
          <a:ext cx="7467600" cy="518160"/>
        </p:xfrm>
        <a:graphic>
          <a:graphicData uri="http://schemas.openxmlformats.org/drawingml/2006/table">
            <a:tbl>
              <a:tblPr/>
              <a:tblGrid>
                <a:gridCol w="498475">
                  <a:extLst>
                    <a:ext uri="{9D8B030D-6E8A-4147-A177-3AD203B41FA5}">
                      <a16:colId xmlns:a16="http://schemas.microsoft.com/office/drawing/2014/main" val="20000"/>
                    </a:ext>
                  </a:extLst>
                </a:gridCol>
                <a:gridCol w="496888">
                  <a:extLst>
                    <a:ext uri="{9D8B030D-6E8A-4147-A177-3AD203B41FA5}">
                      <a16:colId xmlns:a16="http://schemas.microsoft.com/office/drawing/2014/main" val="20001"/>
                    </a:ext>
                  </a:extLst>
                </a:gridCol>
                <a:gridCol w="498475">
                  <a:extLst>
                    <a:ext uri="{9D8B030D-6E8A-4147-A177-3AD203B41FA5}">
                      <a16:colId xmlns:a16="http://schemas.microsoft.com/office/drawing/2014/main" val="20002"/>
                    </a:ext>
                  </a:extLst>
                </a:gridCol>
                <a:gridCol w="496887">
                  <a:extLst>
                    <a:ext uri="{9D8B030D-6E8A-4147-A177-3AD203B41FA5}">
                      <a16:colId xmlns:a16="http://schemas.microsoft.com/office/drawing/2014/main" val="20003"/>
                    </a:ext>
                  </a:extLst>
                </a:gridCol>
                <a:gridCol w="498475">
                  <a:extLst>
                    <a:ext uri="{9D8B030D-6E8A-4147-A177-3AD203B41FA5}">
                      <a16:colId xmlns:a16="http://schemas.microsoft.com/office/drawing/2014/main" val="20004"/>
                    </a:ext>
                  </a:extLst>
                </a:gridCol>
                <a:gridCol w="498475">
                  <a:extLst>
                    <a:ext uri="{9D8B030D-6E8A-4147-A177-3AD203B41FA5}">
                      <a16:colId xmlns:a16="http://schemas.microsoft.com/office/drawing/2014/main" val="20005"/>
                    </a:ext>
                  </a:extLst>
                </a:gridCol>
                <a:gridCol w="496888">
                  <a:extLst>
                    <a:ext uri="{9D8B030D-6E8A-4147-A177-3AD203B41FA5}">
                      <a16:colId xmlns:a16="http://schemas.microsoft.com/office/drawing/2014/main" val="20006"/>
                    </a:ext>
                  </a:extLst>
                </a:gridCol>
                <a:gridCol w="498475">
                  <a:extLst>
                    <a:ext uri="{9D8B030D-6E8A-4147-A177-3AD203B41FA5}">
                      <a16:colId xmlns:a16="http://schemas.microsoft.com/office/drawing/2014/main" val="20007"/>
                    </a:ext>
                  </a:extLst>
                </a:gridCol>
                <a:gridCol w="496887">
                  <a:extLst>
                    <a:ext uri="{9D8B030D-6E8A-4147-A177-3AD203B41FA5}">
                      <a16:colId xmlns:a16="http://schemas.microsoft.com/office/drawing/2014/main" val="20008"/>
                    </a:ext>
                  </a:extLst>
                </a:gridCol>
                <a:gridCol w="498475">
                  <a:extLst>
                    <a:ext uri="{9D8B030D-6E8A-4147-A177-3AD203B41FA5}">
                      <a16:colId xmlns:a16="http://schemas.microsoft.com/office/drawing/2014/main" val="20009"/>
                    </a:ext>
                  </a:extLst>
                </a:gridCol>
                <a:gridCol w="498475">
                  <a:extLst>
                    <a:ext uri="{9D8B030D-6E8A-4147-A177-3AD203B41FA5}">
                      <a16:colId xmlns:a16="http://schemas.microsoft.com/office/drawing/2014/main" val="20010"/>
                    </a:ext>
                  </a:extLst>
                </a:gridCol>
                <a:gridCol w="496888">
                  <a:extLst>
                    <a:ext uri="{9D8B030D-6E8A-4147-A177-3AD203B41FA5}">
                      <a16:colId xmlns:a16="http://schemas.microsoft.com/office/drawing/2014/main" val="20011"/>
                    </a:ext>
                  </a:extLst>
                </a:gridCol>
                <a:gridCol w="498475">
                  <a:extLst>
                    <a:ext uri="{9D8B030D-6E8A-4147-A177-3AD203B41FA5}">
                      <a16:colId xmlns:a16="http://schemas.microsoft.com/office/drawing/2014/main" val="20012"/>
                    </a:ext>
                  </a:extLst>
                </a:gridCol>
                <a:gridCol w="496887">
                  <a:extLst>
                    <a:ext uri="{9D8B030D-6E8A-4147-A177-3AD203B41FA5}">
                      <a16:colId xmlns:a16="http://schemas.microsoft.com/office/drawing/2014/main" val="20013"/>
                    </a:ext>
                  </a:extLst>
                </a:gridCol>
                <a:gridCol w="498475">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63" name="Group 223"/>
          <p:cNvGraphicFramePr>
            <a:graphicFrameLocks noGrp="1"/>
          </p:cNvGraphicFramePr>
          <p:nvPr>
            <p:ph sz="quarter" idx="4"/>
          </p:nvPr>
        </p:nvGraphicFramePr>
        <p:xfrm>
          <a:off x="4495800" y="6172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40" name="Group 200"/>
          <p:cNvGraphicFramePr>
            <a:graphicFrameLocks noGrp="1"/>
          </p:cNvGraphicFramePr>
          <p:nvPr/>
        </p:nvGraphicFramePr>
        <p:xfrm>
          <a:off x="3505200" y="3902075"/>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4059" name="Group 219"/>
          <p:cNvGraphicFramePr>
            <a:graphicFrameLocks noGrp="1"/>
          </p:cNvGraphicFramePr>
          <p:nvPr/>
        </p:nvGraphicFramePr>
        <p:xfrm>
          <a:off x="3429000" y="1616075"/>
          <a:ext cx="3581400" cy="518160"/>
        </p:xfrm>
        <a:graphic>
          <a:graphicData uri="http://schemas.openxmlformats.org/drawingml/2006/table">
            <a:tbl>
              <a:tblPr/>
              <a:tblGrid>
                <a:gridCol w="512763">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1175">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1175">
                  <a:extLst>
                    <a:ext uri="{9D8B030D-6E8A-4147-A177-3AD203B41FA5}">
                      <a16:colId xmlns:a16="http://schemas.microsoft.com/office/drawing/2014/main" val="20004"/>
                    </a:ext>
                  </a:extLst>
                </a:gridCol>
                <a:gridCol w="511175">
                  <a:extLst>
                    <a:ext uri="{9D8B030D-6E8A-4147-A177-3AD203B41FA5}">
                      <a16:colId xmlns:a16="http://schemas.microsoft.com/office/drawing/2014/main" val="20005"/>
                    </a:ext>
                  </a:extLst>
                </a:gridCol>
                <a:gridCol w="512762">
                  <a:extLst>
                    <a:ext uri="{9D8B030D-6E8A-4147-A177-3AD203B41FA5}">
                      <a16:colId xmlns:a16="http://schemas.microsoft.com/office/drawing/2014/main" val="20006"/>
                    </a:ext>
                  </a:extLst>
                </a:gridCol>
              </a:tblGrid>
              <a:tr h="4572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164023" name="Line 183"/>
          <p:cNvSpPr>
            <a:spLocks noChangeShapeType="1"/>
          </p:cNvSpPr>
          <p:nvPr/>
        </p:nvSpPr>
        <p:spPr bwMode="auto">
          <a:xfrm flipV="1">
            <a:off x="5715000" y="1295400"/>
            <a:ext cx="0" cy="304800"/>
          </a:xfrm>
          <a:prstGeom prst="line">
            <a:avLst/>
          </a:prstGeom>
          <a:noFill/>
          <a:ln w="9525">
            <a:solidFill>
              <a:schemeClr val="tx1"/>
            </a:solidFill>
            <a:round/>
            <a:headEnd/>
            <a:tailEnd type="triangle" w="med" len="med"/>
          </a:ln>
        </p:spPr>
        <p:txBody>
          <a:bodyPr/>
          <a:lstStyle/>
          <a:p>
            <a:endParaRPr lang="en-US"/>
          </a:p>
        </p:txBody>
      </p:sp>
      <p:sp>
        <p:nvSpPr>
          <p:cNvPr id="164024" name="Line 184"/>
          <p:cNvSpPr>
            <a:spLocks noChangeShapeType="1"/>
          </p:cNvSpPr>
          <p:nvPr/>
        </p:nvSpPr>
        <p:spPr bwMode="auto">
          <a:xfrm flipV="1">
            <a:off x="6248400" y="3581400"/>
            <a:ext cx="0" cy="304800"/>
          </a:xfrm>
          <a:prstGeom prst="line">
            <a:avLst/>
          </a:prstGeom>
          <a:noFill/>
          <a:ln w="9525">
            <a:solidFill>
              <a:schemeClr val="tx1"/>
            </a:solidFill>
            <a:round/>
            <a:headEnd/>
            <a:tailEnd type="triangle" w="med" len="med"/>
          </a:ln>
        </p:spPr>
        <p:txBody>
          <a:bodyPr/>
          <a:lstStyle/>
          <a:p>
            <a:endParaRPr lang="en-US"/>
          </a:p>
        </p:txBody>
      </p:sp>
      <p:sp>
        <p:nvSpPr>
          <p:cNvPr id="164025" name="Text Box 185"/>
          <p:cNvSpPr txBox="1">
            <a:spLocks noChangeArrowheads="1"/>
          </p:cNvSpPr>
          <p:nvPr/>
        </p:nvSpPr>
        <p:spPr bwMode="auto">
          <a:xfrm>
            <a:off x="4648200" y="2743200"/>
            <a:ext cx="3117850" cy="366713"/>
          </a:xfrm>
          <a:prstGeom prst="rect">
            <a:avLst/>
          </a:prstGeom>
          <a:noFill/>
          <a:ln w="9525">
            <a:noFill/>
            <a:miter lim="800000"/>
            <a:headEnd/>
            <a:tailEnd/>
          </a:ln>
        </p:spPr>
        <p:txBody>
          <a:bodyPr wrap="none">
            <a:spAutoFit/>
          </a:bodyPr>
          <a:lstStyle/>
          <a:p>
            <a:pPr eaLnBrk="1" hangingPunct="1"/>
            <a:r>
              <a:rPr lang="en-US"/>
              <a:t>p[6] doesn’t match with S[10]</a:t>
            </a:r>
          </a:p>
        </p:txBody>
      </p:sp>
      <p:sp>
        <p:nvSpPr>
          <p:cNvPr id="164026" name="Text Box 186"/>
          <p:cNvSpPr txBox="1">
            <a:spLocks noChangeArrowheads="1"/>
          </p:cNvSpPr>
          <p:nvPr/>
        </p:nvSpPr>
        <p:spPr bwMode="auto">
          <a:xfrm>
            <a:off x="1371600" y="4387850"/>
            <a:ext cx="7772400" cy="523220"/>
          </a:xfrm>
          <a:prstGeom prst="rect">
            <a:avLst/>
          </a:prstGeom>
          <a:noFill/>
          <a:ln w="9525">
            <a:noFill/>
            <a:miter lim="800000"/>
            <a:headEnd/>
            <a:tailEnd/>
          </a:ln>
        </p:spPr>
        <p:txBody>
          <a:bodyPr>
            <a:spAutoFit/>
          </a:bodyPr>
          <a:lstStyle/>
          <a:p>
            <a:pPr eaLnBrk="1" hangingPunct="1"/>
            <a:r>
              <a:rPr lang="en-US" sz="1400" dirty="0"/>
              <a:t>comparing p[4] with S[10] because after mismatch q = </a:t>
            </a:r>
            <a:r>
              <a:rPr lang="el-GR" sz="1400" dirty="0"/>
              <a:t>Π</a:t>
            </a:r>
            <a:r>
              <a:rPr lang="en-US" sz="1400" dirty="0"/>
              <a:t>[5] = 3</a:t>
            </a:r>
          </a:p>
          <a:p>
            <a:pPr eaLnBrk="1" hangingPunct="1"/>
            <a:r>
              <a:rPr lang="en-US" sz="1400" dirty="0"/>
              <a:t> </a:t>
            </a:r>
          </a:p>
        </p:txBody>
      </p:sp>
      <p:sp>
        <p:nvSpPr>
          <p:cNvPr id="164027" name="Text Box 187"/>
          <p:cNvSpPr txBox="1">
            <a:spLocks noChangeArrowheads="1"/>
          </p:cNvSpPr>
          <p:nvPr/>
        </p:nvSpPr>
        <p:spPr bwMode="auto">
          <a:xfrm>
            <a:off x="4343400" y="471488"/>
            <a:ext cx="2432050" cy="366712"/>
          </a:xfrm>
          <a:prstGeom prst="rect">
            <a:avLst/>
          </a:prstGeom>
          <a:noFill/>
          <a:ln w="9525">
            <a:noFill/>
            <a:miter lim="800000"/>
            <a:headEnd/>
            <a:tailEnd/>
          </a:ln>
        </p:spPr>
        <p:txBody>
          <a:bodyPr wrap="none">
            <a:spAutoFit/>
          </a:bodyPr>
          <a:lstStyle/>
          <a:p>
            <a:pPr eaLnBrk="1" hangingPunct="1"/>
            <a:r>
              <a:rPr lang="en-US"/>
              <a:t>p[5] matches with S[9]</a:t>
            </a:r>
          </a:p>
        </p:txBody>
      </p:sp>
      <p:sp>
        <p:nvSpPr>
          <p:cNvPr id="164028" name="Text Box 188"/>
          <p:cNvSpPr txBox="1">
            <a:spLocks noChangeArrowheads="1"/>
          </p:cNvSpPr>
          <p:nvPr/>
        </p:nvSpPr>
        <p:spPr bwMode="auto">
          <a:xfrm>
            <a:off x="4883150" y="5029200"/>
            <a:ext cx="2559050" cy="366713"/>
          </a:xfrm>
          <a:prstGeom prst="rect">
            <a:avLst/>
          </a:prstGeom>
          <a:noFill/>
          <a:ln w="9525">
            <a:noFill/>
            <a:miter lim="800000"/>
            <a:headEnd/>
            <a:tailEnd/>
          </a:ln>
        </p:spPr>
        <p:txBody>
          <a:bodyPr wrap="none">
            <a:spAutoFit/>
          </a:bodyPr>
          <a:lstStyle/>
          <a:p>
            <a:pPr eaLnBrk="1" hangingPunct="1"/>
            <a:r>
              <a:rPr lang="en-US"/>
              <a:t>p[5] matches with S[11]</a:t>
            </a:r>
          </a:p>
        </p:txBody>
      </p:sp>
      <p:sp>
        <p:nvSpPr>
          <p:cNvPr id="164030" name="Line 190"/>
          <p:cNvSpPr>
            <a:spLocks noChangeShapeType="1"/>
          </p:cNvSpPr>
          <p:nvPr/>
        </p:nvSpPr>
        <p:spPr bwMode="auto">
          <a:xfrm flipV="1">
            <a:off x="6705600" y="5867400"/>
            <a:ext cx="0" cy="304800"/>
          </a:xfrm>
          <a:prstGeom prst="line">
            <a:avLst/>
          </a:prstGeom>
          <a:noFill/>
          <a:ln w="9525">
            <a:solidFill>
              <a:schemeClr val="tx1"/>
            </a:solidFill>
            <a:round/>
            <a:headEnd/>
            <a:tailEnd type="triangle" w="med" len="med"/>
          </a:ln>
        </p:spPr>
        <p:txBody>
          <a:bodyPr/>
          <a:lstStyle/>
          <a:p>
            <a:endParaRPr lang="en-US"/>
          </a:p>
        </p:txBody>
      </p:sp>
      <p:pic>
        <p:nvPicPr>
          <p:cNvPr id="27" name="Picture 26"/>
          <p:cNvPicPr>
            <a:picLocks noChangeAspect="1"/>
          </p:cNvPicPr>
          <p:nvPr/>
        </p:nvPicPr>
        <p:blipFill>
          <a:blip r:embed="rId2"/>
          <a:stretch>
            <a:fillRect/>
          </a:stretch>
        </p:blipFill>
        <p:spPr>
          <a:xfrm>
            <a:off x="7142163" y="3644456"/>
            <a:ext cx="2001837" cy="1459117"/>
          </a:xfrm>
          <a:prstGeom prst="rect">
            <a:avLst/>
          </a:prstGeom>
          <a:ln w="6350">
            <a:solidFill>
              <a:schemeClr val="tx1"/>
            </a:solidFill>
          </a:ln>
        </p:spPr>
      </p:pic>
    </p:spTree>
    <p:extLst>
      <p:ext uri="{BB962C8B-B14F-4D97-AF65-F5344CB8AC3E}">
        <p14:creationId xmlns:p14="http://schemas.microsoft.com/office/powerpoint/2010/main" val="40307166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3845"/>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4023"/>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4027"/>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3848"/>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3851"/>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3854"/>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403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40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163846"/>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164024"/>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164025"/>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grpId="0" nodeType="clickEffect">
                                  <p:stCondLst>
                                    <p:cond delay="0"/>
                                  </p:stCondLst>
                                  <p:childTnLst>
                                    <p:set>
                                      <p:cBhvr>
                                        <p:cTn id="43" dur="1" fill="hold">
                                          <p:stCondLst>
                                            <p:cond delay="0"/>
                                          </p:stCondLst>
                                        </p:cTn>
                                        <p:tgtEl>
                                          <p:spTgt spid="164026"/>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0" presetClass="exit" presetSubtype="0" fill="hold" grpId="1" nodeType="clickEffect">
                                  <p:stCondLst>
                                    <p:cond delay="0"/>
                                  </p:stCondLst>
                                  <p:childTnLst>
                                    <p:animEffect transition="out" filter="fade">
                                      <p:cBhvr>
                                        <p:cTn id="47" dur="2000"/>
                                        <p:tgtEl>
                                          <p:spTgt spid="164024"/>
                                        </p:tgtEl>
                                      </p:cBhvr>
                                    </p:animEffect>
                                    <p:set>
                                      <p:cBhvr>
                                        <p:cTn id="48" dur="1" fill="hold">
                                          <p:stCondLst>
                                            <p:cond delay="1999"/>
                                          </p:stCondLst>
                                        </p:cTn>
                                        <p:tgtEl>
                                          <p:spTgt spid="164024"/>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63" presetClass="path" presetSubtype="0" accel="50000" decel="50000" fill="hold" nodeType="clickEffect">
                                  <p:stCondLst>
                                    <p:cond delay="0"/>
                                  </p:stCondLst>
                                  <p:childTnLst>
                                    <p:animMotion origin="layout" path="M -0.00833 -1.56069E-6 L 0.10833 0.00439 " pathEditMode="relative" rAng="0" ptsTypes="AA">
                                      <p:cBhvr>
                                        <p:cTn id="52" dur="2000" fill="hold"/>
                                        <p:tgtEl>
                                          <p:spTgt spid="164040"/>
                                        </p:tgtEl>
                                        <p:attrNameLst>
                                          <p:attrName>ppt_x</p:attrName>
                                          <p:attrName>ppt_y</p:attrName>
                                        </p:attrNameLst>
                                      </p:cBhvr>
                                      <p:rCtr x="5800" y="200"/>
                                    </p:animMotion>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2" nodeType="clickEffect">
                                  <p:stCondLst>
                                    <p:cond delay="0"/>
                                  </p:stCondLst>
                                  <p:childTnLst>
                                    <p:set>
                                      <p:cBhvr>
                                        <p:cTn id="56" dur="1" fill="hold">
                                          <p:stCondLst>
                                            <p:cond delay="0"/>
                                          </p:stCondLst>
                                        </p:cTn>
                                        <p:tgtEl>
                                          <p:spTgt spid="164024"/>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6384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63852"/>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6385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64061"/>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164063"/>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63847"/>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6403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1640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845" grpId="0" autoUpdateAnimBg="0"/>
      <p:bldP spid="163846" grpId="0"/>
      <p:bldP spid="163847" grpId="0"/>
      <p:bldP spid="163848" grpId="0" autoUpdateAnimBg="0"/>
      <p:bldP spid="163849" grpId="0"/>
      <p:bldP spid="163851" grpId="0" autoUpdateAnimBg="0"/>
      <p:bldP spid="163852" grpId="0"/>
      <p:bldP spid="163854" grpId="0" autoUpdateAnimBg="0"/>
      <p:bldP spid="163855" grpId="0"/>
      <p:bldP spid="164023" grpId="0" animBg="1"/>
      <p:bldP spid="164024" grpId="0" animBg="1"/>
      <p:bldP spid="164024" grpId="1" animBg="1"/>
      <p:bldP spid="164024" grpId="2" animBg="1"/>
      <p:bldP spid="164025" grpId="0"/>
      <p:bldP spid="164026" grpId="0"/>
      <p:bldP spid="164027" grpId="0" autoUpdateAnimBg="0"/>
      <p:bldP spid="164028" grpId="0"/>
      <p:bldP spid="164030"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69165" name="Group 205"/>
          <p:cNvGraphicFramePr>
            <a:graphicFrameLocks noGrp="1"/>
          </p:cNvGraphicFramePr>
          <p:nvPr>
            <p:ph sz="quarter" idx="1"/>
          </p:nvPr>
        </p:nvGraphicFramePr>
        <p:xfrm>
          <a:off x="1143000" y="762000"/>
          <a:ext cx="7848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2288">
                  <a:extLst>
                    <a:ext uri="{9D8B030D-6E8A-4147-A177-3AD203B41FA5}">
                      <a16:colId xmlns:a16="http://schemas.microsoft.com/office/drawing/2014/main" val="20001"/>
                    </a:ext>
                  </a:extLst>
                </a:gridCol>
                <a:gridCol w="523875">
                  <a:extLst>
                    <a:ext uri="{9D8B030D-6E8A-4147-A177-3AD203B41FA5}">
                      <a16:colId xmlns:a16="http://schemas.microsoft.com/office/drawing/2014/main" val="20002"/>
                    </a:ext>
                  </a:extLst>
                </a:gridCol>
                <a:gridCol w="522287">
                  <a:extLst>
                    <a:ext uri="{9D8B030D-6E8A-4147-A177-3AD203B41FA5}">
                      <a16:colId xmlns:a16="http://schemas.microsoft.com/office/drawing/2014/main" val="20003"/>
                    </a:ext>
                  </a:extLst>
                </a:gridCol>
                <a:gridCol w="523875">
                  <a:extLst>
                    <a:ext uri="{9D8B030D-6E8A-4147-A177-3AD203B41FA5}">
                      <a16:colId xmlns:a16="http://schemas.microsoft.com/office/drawing/2014/main" val="20004"/>
                    </a:ext>
                  </a:extLst>
                </a:gridCol>
                <a:gridCol w="523875">
                  <a:extLst>
                    <a:ext uri="{9D8B030D-6E8A-4147-A177-3AD203B41FA5}">
                      <a16:colId xmlns:a16="http://schemas.microsoft.com/office/drawing/2014/main" val="20005"/>
                    </a:ext>
                  </a:extLst>
                </a:gridCol>
                <a:gridCol w="522288">
                  <a:extLst>
                    <a:ext uri="{9D8B030D-6E8A-4147-A177-3AD203B41FA5}">
                      <a16:colId xmlns:a16="http://schemas.microsoft.com/office/drawing/2014/main" val="20006"/>
                    </a:ext>
                  </a:extLst>
                </a:gridCol>
                <a:gridCol w="523875">
                  <a:extLst>
                    <a:ext uri="{9D8B030D-6E8A-4147-A177-3AD203B41FA5}">
                      <a16:colId xmlns:a16="http://schemas.microsoft.com/office/drawing/2014/main" val="20007"/>
                    </a:ext>
                  </a:extLst>
                </a:gridCol>
                <a:gridCol w="522287">
                  <a:extLst>
                    <a:ext uri="{9D8B030D-6E8A-4147-A177-3AD203B41FA5}">
                      <a16:colId xmlns:a16="http://schemas.microsoft.com/office/drawing/2014/main" val="20008"/>
                    </a:ext>
                  </a:extLst>
                </a:gridCol>
                <a:gridCol w="523875">
                  <a:extLst>
                    <a:ext uri="{9D8B030D-6E8A-4147-A177-3AD203B41FA5}">
                      <a16:colId xmlns:a16="http://schemas.microsoft.com/office/drawing/2014/main" val="20009"/>
                    </a:ext>
                  </a:extLst>
                </a:gridCol>
                <a:gridCol w="523875">
                  <a:extLst>
                    <a:ext uri="{9D8B030D-6E8A-4147-A177-3AD203B41FA5}">
                      <a16:colId xmlns:a16="http://schemas.microsoft.com/office/drawing/2014/main" val="20010"/>
                    </a:ext>
                  </a:extLst>
                </a:gridCol>
                <a:gridCol w="522288">
                  <a:extLst>
                    <a:ext uri="{9D8B030D-6E8A-4147-A177-3AD203B41FA5}">
                      <a16:colId xmlns:a16="http://schemas.microsoft.com/office/drawing/2014/main" val="20011"/>
                    </a:ext>
                  </a:extLst>
                </a:gridCol>
                <a:gridCol w="523875">
                  <a:extLst>
                    <a:ext uri="{9D8B030D-6E8A-4147-A177-3AD203B41FA5}">
                      <a16:colId xmlns:a16="http://schemas.microsoft.com/office/drawing/2014/main" val="20012"/>
                    </a:ext>
                  </a:extLst>
                </a:gridCol>
                <a:gridCol w="522287">
                  <a:extLst>
                    <a:ext uri="{9D8B030D-6E8A-4147-A177-3AD203B41FA5}">
                      <a16:colId xmlns:a16="http://schemas.microsoft.com/office/drawing/2014/main" val="20013"/>
                    </a:ext>
                  </a:extLst>
                </a:gridCol>
                <a:gridCol w="523875">
                  <a:extLst>
                    <a:ext uri="{9D8B030D-6E8A-4147-A177-3AD203B41FA5}">
                      <a16:colId xmlns:a16="http://schemas.microsoft.com/office/drawing/2014/main" val="20014"/>
                    </a:ext>
                  </a:extLst>
                </a:gridCol>
              </a:tblGrid>
              <a:tr h="43338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9" name="Group 209"/>
          <p:cNvGraphicFramePr>
            <a:graphicFrameLocks noGrp="1"/>
          </p:cNvGraphicFramePr>
          <p:nvPr>
            <p:ph sz="quarter" idx="2"/>
          </p:nvPr>
        </p:nvGraphicFramePr>
        <p:xfrm>
          <a:off x="1219200" y="3352800"/>
          <a:ext cx="7696200" cy="518160"/>
        </p:xfrm>
        <a:graphic>
          <a:graphicData uri="http://schemas.openxmlformats.org/drawingml/2006/table">
            <a:tbl>
              <a:tblPr/>
              <a:tblGrid>
                <a:gridCol w="514350">
                  <a:extLst>
                    <a:ext uri="{9D8B030D-6E8A-4147-A177-3AD203B41FA5}">
                      <a16:colId xmlns:a16="http://schemas.microsoft.com/office/drawing/2014/main" val="20000"/>
                    </a:ext>
                  </a:extLst>
                </a:gridCol>
                <a:gridCol w="511175">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1175">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1175">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1175">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1175">
                  <a:extLst>
                    <a:ext uri="{9D8B030D-6E8A-4147-A177-3AD203B41FA5}">
                      <a16:colId xmlns:a16="http://schemas.microsoft.com/office/drawing/2014/main" val="20011"/>
                    </a:ext>
                  </a:extLst>
                </a:gridCol>
                <a:gridCol w="514350">
                  <a:extLst>
                    <a:ext uri="{9D8B030D-6E8A-4147-A177-3AD203B41FA5}">
                      <a16:colId xmlns:a16="http://schemas.microsoft.com/office/drawing/2014/main" val="20012"/>
                    </a:ext>
                  </a:extLst>
                </a:gridCol>
                <a:gridCol w="511175">
                  <a:extLst>
                    <a:ext uri="{9D8B030D-6E8A-4147-A177-3AD203B41FA5}">
                      <a16:colId xmlns:a16="http://schemas.microsoft.com/office/drawing/2014/main" val="20013"/>
                    </a:ext>
                  </a:extLst>
                </a:gridCol>
                <a:gridCol w="514350">
                  <a:extLst>
                    <a:ext uri="{9D8B030D-6E8A-4147-A177-3AD203B41FA5}">
                      <a16:colId xmlns:a16="http://schemas.microsoft.com/office/drawing/2014/main" val="20014"/>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67" name="Group 207"/>
          <p:cNvGraphicFramePr>
            <a:graphicFrameLocks noGrp="1"/>
          </p:cNvGraphicFramePr>
          <p:nvPr>
            <p:ph sz="quarter" idx="3"/>
          </p:nvPr>
        </p:nvGraphicFramePr>
        <p:xfrm>
          <a:off x="4343400" y="1600200"/>
          <a:ext cx="3657600" cy="518160"/>
        </p:xfrm>
        <a:graphic>
          <a:graphicData uri="http://schemas.openxmlformats.org/drawingml/2006/table">
            <a:tbl>
              <a:tblPr/>
              <a:tblGrid>
                <a:gridCol w="523875">
                  <a:extLst>
                    <a:ext uri="{9D8B030D-6E8A-4147-A177-3AD203B41FA5}">
                      <a16:colId xmlns:a16="http://schemas.microsoft.com/office/drawing/2014/main" val="20000"/>
                    </a:ext>
                  </a:extLst>
                </a:gridCol>
                <a:gridCol w="520700">
                  <a:extLst>
                    <a:ext uri="{9D8B030D-6E8A-4147-A177-3AD203B41FA5}">
                      <a16:colId xmlns:a16="http://schemas.microsoft.com/office/drawing/2014/main" val="20001"/>
                    </a:ext>
                  </a:extLst>
                </a:gridCol>
                <a:gridCol w="522288">
                  <a:extLst>
                    <a:ext uri="{9D8B030D-6E8A-4147-A177-3AD203B41FA5}">
                      <a16:colId xmlns:a16="http://schemas.microsoft.com/office/drawing/2014/main" val="20002"/>
                    </a:ext>
                  </a:extLst>
                </a:gridCol>
                <a:gridCol w="523875">
                  <a:extLst>
                    <a:ext uri="{9D8B030D-6E8A-4147-A177-3AD203B41FA5}">
                      <a16:colId xmlns:a16="http://schemas.microsoft.com/office/drawing/2014/main" val="20003"/>
                    </a:ext>
                  </a:extLst>
                </a:gridCol>
                <a:gridCol w="522287">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523875">
                  <a:extLst>
                    <a:ext uri="{9D8B030D-6E8A-4147-A177-3AD203B41FA5}">
                      <a16:colId xmlns:a16="http://schemas.microsoft.com/office/drawing/2014/main" val="20006"/>
                    </a:ext>
                  </a:extLst>
                </a:gridCol>
              </a:tblGrid>
              <a:tr h="481013">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9171" name="Group 211"/>
          <p:cNvGraphicFramePr>
            <a:graphicFrameLocks noGrp="1"/>
          </p:cNvGraphicFramePr>
          <p:nvPr/>
        </p:nvGraphicFramePr>
        <p:xfrm>
          <a:off x="4419600" y="4267200"/>
          <a:ext cx="3505200" cy="518160"/>
        </p:xfrm>
        <a:graphic>
          <a:graphicData uri="http://schemas.openxmlformats.org/drawingml/2006/table">
            <a:tbl>
              <a:tblPr/>
              <a:tblGrid>
                <a:gridCol w="501650">
                  <a:extLst>
                    <a:ext uri="{9D8B030D-6E8A-4147-A177-3AD203B41FA5}">
                      <a16:colId xmlns:a16="http://schemas.microsoft.com/office/drawing/2014/main" val="20000"/>
                    </a:ext>
                  </a:extLst>
                </a:gridCol>
                <a:gridCol w="500063">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01650">
                  <a:extLst>
                    <a:ext uri="{9D8B030D-6E8A-4147-A177-3AD203B41FA5}">
                      <a16:colId xmlns:a16="http://schemas.microsoft.com/office/drawing/2014/main" val="20003"/>
                    </a:ext>
                  </a:extLst>
                </a:gridCol>
                <a:gridCol w="500063">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1650">
                  <a:extLst>
                    <a:ext uri="{9D8B030D-6E8A-4147-A177-3AD203B41FA5}">
                      <a16:colId xmlns:a16="http://schemas.microsoft.com/office/drawing/2014/main" val="20006"/>
                    </a:ext>
                  </a:extLst>
                </a:gridCol>
              </a:tblGrid>
              <a:tr h="473075">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C0C0C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C0C0C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tx1">
                        <a:alpha val="50000"/>
                      </a:schemeClr>
                    </a:solidFill>
                  </a:tcPr>
                </a:tc>
                <a:extLst>
                  <a:ext uri="{0D108BD9-81ED-4DB2-BD59-A6C34878D82A}">
                    <a16:rowId xmlns:a16="http://schemas.microsoft.com/office/drawing/2014/main" val="10000"/>
                  </a:ext>
                </a:extLst>
              </a:tr>
            </a:tbl>
          </a:graphicData>
        </a:graphic>
      </p:graphicFrame>
      <p:sp>
        <p:nvSpPr>
          <p:cNvPr id="169130" name="Rectangle 170"/>
          <p:cNvSpPr>
            <a:spLocks noChangeArrowheads="1"/>
          </p:cNvSpPr>
          <p:nvPr/>
        </p:nvSpPr>
        <p:spPr bwMode="auto">
          <a:xfrm>
            <a:off x="457200" y="1524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12: i = 12, q = 5</a:t>
            </a:r>
          </a:p>
        </p:txBody>
      </p:sp>
      <p:sp>
        <p:nvSpPr>
          <p:cNvPr id="169131" name="Text Box 171"/>
          <p:cNvSpPr txBox="1">
            <a:spLocks noChangeArrowheads="1"/>
          </p:cNvSpPr>
          <p:nvPr/>
        </p:nvSpPr>
        <p:spPr bwMode="auto">
          <a:xfrm>
            <a:off x="1581150" y="457200"/>
            <a:ext cx="2813050" cy="366713"/>
          </a:xfrm>
          <a:prstGeom prst="rect">
            <a:avLst/>
          </a:prstGeom>
          <a:noFill/>
          <a:ln w="9525">
            <a:noFill/>
            <a:miter lim="800000"/>
            <a:headEnd/>
            <a:tailEnd/>
          </a:ln>
        </p:spPr>
        <p:txBody>
          <a:bodyPr wrap="none">
            <a:spAutoFit/>
          </a:bodyPr>
          <a:lstStyle/>
          <a:p>
            <a:pPr eaLnBrk="1" hangingPunct="1"/>
            <a:r>
              <a:rPr lang="en-US"/>
              <a:t>Comparing p[6] with S[12]</a:t>
            </a:r>
          </a:p>
        </p:txBody>
      </p:sp>
      <p:sp>
        <p:nvSpPr>
          <p:cNvPr id="169132" name="Text Box 172"/>
          <p:cNvSpPr txBox="1">
            <a:spLocks noChangeArrowheads="1"/>
          </p:cNvSpPr>
          <p:nvPr/>
        </p:nvSpPr>
        <p:spPr bwMode="auto">
          <a:xfrm>
            <a:off x="1066800" y="2986088"/>
            <a:ext cx="2813050" cy="366712"/>
          </a:xfrm>
          <a:prstGeom prst="rect">
            <a:avLst/>
          </a:prstGeom>
          <a:noFill/>
          <a:ln w="9525">
            <a:noFill/>
            <a:miter lim="800000"/>
            <a:headEnd/>
            <a:tailEnd/>
          </a:ln>
        </p:spPr>
        <p:txBody>
          <a:bodyPr wrap="none">
            <a:spAutoFit/>
          </a:bodyPr>
          <a:lstStyle/>
          <a:p>
            <a:pPr eaLnBrk="1" hangingPunct="1"/>
            <a:r>
              <a:rPr lang="en-US"/>
              <a:t>Comparing p[7] with S[13]</a:t>
            </a:r>
          </a:p>
        </p:txBody>
      </p:sp>
      <p:sp>
        <p:nvSpPr>
          <p:cNvPr id="19565" name="Text Box 174"/>
          <p:cNvSpPr txBox="1">
            <a:spLocks noChangeArrowheads="1"/>
          </p:cNvSpPr>
          <p:nvPr/>
        </p:nvSpPr>
        <p:spPr bwMode="auto">
          <a:xfrm>
            <a:off x="304800" y="762000"/>
            <a:ext cx="420688" cy="519113"/>
          </a:xfrm>
          <a:prstGeom prst="rect">
            <a:avLst/>
          </a:prstGeom>
          <a:noFill/>
          <a:ln w="9525">
            <a:noFill/>
            <a:miter lim="800000"/>
            <a:headEnd/>
            <a:tailEnd/>
          </a:ln>
        </p:spPr>
        <p:txBody>
          <a:bodyPr wrap="none">
            <a:spAutoFit/>
          </a:bodyPr>
          <a:lstStyle/>
          <a:p>
            <a:pPr eaLnBrk="1" hangingPunct="1"/>
            <a:r>
              <a:rPr lang="en-US" sz="2800"/>
              <a:t>S</a:t>
            </a:r>
          </a:p>
        </p:txBody>
      </p:sp>
      <p:sp>
        <p:nvSpPr>
          <p:cNvPr id="169135" name="Text Box 175"/>
          <p:cNvSpPr txBox="1">
            <a:spLocks noChangeArrowheads="1"/>
          </p:cNvSpPr>
          <p:nvPr/>
        </p:nvSpPr>
        <p:spPr bwMode="auto">
          <a:xfrm>
            <a:off x="341313" y="3352800"/>
            <a:ext cx="420687" cy="519113"/>
          </a:xfrm>
          <a:prstGeom prst="rect">
            <a:avLst/>
          </a:prstGeom>
          <a:noFill/>
          <a:ln w="9525">
            <a:noFill/>
            <a:miter lim="800000"/>
            <a:headEnd/>
            <a:tailEnd/>
          </a:ln>
        </p:spPr>
        <p:txBody>
          <a:bodyPr wrap="none">
            <a:spAutoFit/>
          </a:bodyPr>
          <a:lstStyle/>
          <a:p>
            <a:pPr eaLnBrk="1" hangingPunct="1"/>
            <a:r>
              <a:rPr lang="en-US" sz="2800"/>
              <a:t>S</a:t>
            </a:r>
          </a:p>
        </p:txBody>
      </p:sp>
      <p:sp>
        <p:nvSpPr>
          <p:cNvPr id="169137" name="Text Box 177"/>
          <p:cNvSpPr txBox="1">
            <a:spLocks noChangeArrowheads="1"/>
          </p:cNvSpPr>
          <p:nvPr/>
        </p:nvSpPr>
        <p:spPr bwMode="auto">
          <a:xfrm>
            <a:off x="379413" y="4191000"/>
            <a:ext cx="382587" cy="519113"/>
          </a:xfrm>
          <a:prstGeom prst="rect">
            <a:avLst/>
          </a:prstGeom>
          <a:noFill/>
          <a:ln w="9525">
            <a:noFill/>
            <a:miter lim="800000"/>
            <a:headEnd/>
            <a:tailEnd/>
          </a:ln>
        </p:spPr>
        <p:txBody>
          <a:bodyPr wrap="none">
            <a:spAutoFit/>
          </a:bodyPr>
          <a:lstStyle/>
          <a:p>
            <a:pPr eaLnBrk="1" hangingPunct="1"/>
            <a:r>
              <a:rPr lang="en-US" sz="2800"/>
              <a:t>p</a:t>
            </a:r>
          </a:p>
        </p:txBody>
      </p:sp>
      <p:sp>
        <p:nvSpPr>
          <p:cNvPr id="19568" name="Text Box 178"/>
          <p:cNvSpPr txBox="1">
            <a:spLocks noChangeArrowheads="1"/>
          </p:cNvSpPr>
          <p:nvPr/>
        </p:nvSpPr>
        <p:spPr bwMode="auto">
          <a:xfrm>
            <a:off x="303213" y="1538288"/>
            <a:ext cx="382587" cy="519112"/>
          </a:xfrm>
          <a:prstGeom prst="rect">
            <a:avLst/>
          </a:prstGeom>
          <a:noFill/>
          <a:ln w="9525">
            <a:noFill/>
            <a:miter lim="800000"/>
            <a:headEnd/>
            <a:tailEnd/>
          </a:ln>
        </p:spPr>
        <p:txBody>
          <a:bodyPr wrap="none">
            <a:spAutoFit/>
          </a:bodyPr>
          <a:lstStyle/>
          <a:p>
            <a:pPr eaLnBrk="1" hangingPunct="1"/>
            <a:r>
              <a:rPr lang="en-US" sz="2800"/>
              <a:t>p</a:t>
            </a:r>
          </a:p>
        </p:txBody>
      </p:sp>
      <p:sp>
        <p:nvSpPr>
          <p:cNvPr id="169142" name="Line 182"/>
          <p:cNvSpPr>
            <a:spLocks noChangeShapeType="1"/>
          </p:cNvSpPr>
          <p:nvPr/>
        </p:nvSpPr>
        <p:spPr bwMode="auto">
          <a:xfrm flipV="1">
            <a:off x="7162800" y="1295400"/>
            <a:ext cx="0" cy="304800"/>
          </a:xfrm>
          <a:prstGeom prst="line">
            <a:avLst/>
          </a:prstGeom>
          <a:noFill/>
          <a:ln w="9525">
            <a:solidFill>
              <a:schemeClr val="tx1"/>
            </a:solidFill>
            <a:round/>
            <a:headEnd/>
            <a:tailEnd type="triangle" w="med" len="med"/>
          </a:ln>
        </p:spPr>
        <p:txBody>
          <a:bodyPr/>
          <a:lstStyle/>
          <a:p>
            <a:endParaRPr lang="en-US"/>
          </a:p>
        </p:txBody>
      </p:sp>
      <p:sp>
        <p:nvSpPr>
          <p:cNvPr id="169143" name="Rectangle 183"/>
          <p:cNvSpPr>
            <a:spLocks noChangeArrowheads="1"/>
          </p:cNvSpPr>
          <p:nvPr/>
        </p:nvSpPr>
        <p:spPr bwMode="auto">
          <a:xfrm>
            <a:off x="609600" y="2667000"/>
            <a:ext cx="4114800" cy="228600"/>
          </a:xfrm>
          <a:prstGeom prst="rect">
            <a:avLst/>
          </a:prstGeom>
          <a:noFill/>
          <a:ln w="9525">
            <a:noFill/>
            <a:miter lim="800000"/>
            <a:headEnd/>
            <a:tailEnd/>
          </a:ln>
          <a:effectLst/>
        </p:spPr>
        <p:txBody>
          <a:bodyPr/>
          <a:lstStyle/>
          <a:p>
            <a:pPr marL="342900" indent="-342900" eaLnBrk="1" hangingPunct="1">
              <a:lnSpc>
                <a:spcPct val="90000"/>
              </a:lnSpc>
              <a:spcBef>
                <a:spcPct val="20000"/>
              </a:spcBef>
              <a:buClr>
                <a:schemeClr val="hlink"/>
              </a:buClr>
              <a:buSzPct val="80000"/>
              <a:buFont typeface="Wingdings" pitchFamily="2" charset="2"/>
              <a:buNone/>
              <a:defRPr/>
            </a:pPr>
            <a:r>
              <a:rPr lang="en-US">
                <a:effectLst>
                  <a:outerShdw blurRad="38100" dist="38100" dir="2700000" algn="tl">
                    <a:srgbClr val="000000"/>
                  </a:outerShdw>
                </a:effectLst>
                <a:latin typeface="Arial" charset="0"/>
              </a:rPr>
              <a:t>Step 13: i = 13, q = 6</a:t>
            </a:r>
          </a:p>
        </p:txBody>
      </p:sp>
      <p:sp>
        <p:nvSpPr>
          <p:cNvPr id="169144" name="Line 184"/>
          <p:cNvSpPr>
            <a:spLocks noChangeShapeType="1"/>
          </p:cNvSpPr>
          <p:nvPr/>
        </p:nvSpPr>
        <p:spPr bwMode="auto">
          <a:xfrm flipV="1">
            <a:off x="7696200" y="3886200"/>
            <a:ext cx="0" cy="381000"/>
          </a:xfrm>
          <a:prstGeom prst="line">
            <a:avLst/>
          </a:prstGeom>
          <a:noFill/>
          <a:ln w="9525">
            <a:solidFill>
              <a:schemeClr val="tx1"/>
            </a:solidFill>
            <a:round/>
            <a:headEnd/>
            <a:tailEnd type="triangle" w="med" len="med"/>
          </a:ln>
        </p:spPr>
        <p:txBody>
          <a:bodyPr/>
          <a:lstStyle/>
          <a:p>
            <a:endParaRPr lang="en-US"/>
          </a:p>
        </p:txBody>
      </p:sp>
      <p:sp>
        <p:nvSpPr>
          <p:cNvPr id="169145" name="Text Box 185"/>
          <p:cNvSpPr txBox="1">
            <a:spLocks noChangeArrowheads="1"/>
          </p:cNvSpPr>
          <p:nvPr/>
        </p:nvSpPr>
        <p:spPr bwMode="auto">
          <a:xfrm>
            <a:off x="4654550" y="471488"/>
            <a:ext cx="2559050" cy="366712"/>
          </a:xfrm>
          <a:prstGeom prst="rect">
            <a:avLst/>
          </a:prstGeom>
          <a:noFill/>
          <a:ln w="9525">
            <a:noFill/>
            <a:miter lim="800000"/>
            <a:headEnd/>
            <a:tailEnd/>
          </a:ln>
        </p:spPr>
        <p:txBody>
          <a:bodyPr wrap="none">
            <a:spAutoFit/>
          </a:bodyPr>
          <a:lstStyle/>
          <a:p>
            <a:pPr eaLnBrk="1" hangingPunct="1"/>
            <a:r>
              <a:rPr lang="en-US"/>
              <a:t>p[6] matches with S[12]</a:t>
            </a:r>
          </a:p>
        </p:txBody>
      </p:sp>
      <p:sp>
        <p:nvSpPr>
          <p:cNvPr id="169146" name="Text Box 186"/>
          <p:cNvSpPr txBox="1">
            <a:spLocks noChangeArrowheads="1"/>
          </p:cNvSpPr>
          <p:nvPr/>
        </p:nvSpPr>
        <p:spPr bwMode="auto">
          <a:xfrm>
            <a:off x="4495800" y="2986088"/>
            <a:ext cx="2559050" cy="366712"/>
          </a:xfrm>
          <a:prstGeom prst="rect">
            <a:avLst/>
          </a:prstGeom>
          <a:noFill/>
          <a:ln w="9525">
            <a:noFill/>
            <a:miter lim="800000"/>
            <a:headEnd/>
            <a:tailEnd/>
          </a:ln>
        </p:spPr>
        <p:txBody>
          <a:bodyPr wrap="none">
            <a:spAutoFit/>
          </a:bodyPr>
          <a:lstStyle/>
          <a:p>
            <a:pPr eaLnBrk="1" hangingPunct="1"/>
            <a:r>
              <a:rPr lang="en-US"/>
              <a:t>p[7] matches with S[13]</a:t>
            </a:r>
          </a:p>
        </p:txBody>
      </p:sp>
      <p:sp>
        <p:nvSpPr>
          <p:cNvPr id="169148" name="Text Box 188"/>
          <p:cNvSpPr txBox="1">
            <a:spLocks noChangeArrowheads="1"/>
          </p:cNvSpPr>
          <p:nvPr/>
        </p:nvSpPr>
        <p:spPr bwMode="auto">
          <a:xfrm>
            <a:off x="184150" y="5334000"/>
            <a:ext cx="6241837" cy="646331"/>
          </a:xfrm>
          <a:prstGeom prst="rect">
            <a:avLst/>
          </a:prstGeom>
          <a:noFill/>
          <a:ln w="9525">
            <a:noFill/>
            <a:miter lim="800000"/>
            <a:headEnd/>
            <a:tailEnd/>
          </a:ln>
        </p:spPr>
        <p:txBody>
          <a:bodyPr wrap="none">
            <a:spAutoFit/>
          </a:bodyPr>
          <a:lstStyle/>
          <a:p>
            <a:pPr eaLnBrk="1" hangingPunct="1"/>
            <a:r>
              <a:rPr lang="en-US" dirty="0"/>
              <a:t>Pattern ‘p’ has been found to completely occur in string ‘S’. </a:t>
            </a:r>
          </a:p>
          <a:p>
            <a:pPr eaLnBrk="1" hangingPunct="1"/>
            <a:r>
              <a:rPr lang="en-US" dirty="0"/>
              <a:t> match found after: i – m = 13 – 7 = 6 shifts. </a:t>
            </a:r>
          </a:p>
        </p:txBody>
      </p:sp>
    </p:spTree>
    <p:extLst>
      <p:ext uri="{BB962C8B-B14F-4D97-AF65-F5344CB8AC3E}">
        <p14:creationId xmlns:p14="http://schemas.microsoft.com/office/powerpoint/2010/main" val="31656741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69131"/>
                                        </p:tgtEl>
                                        <p:attrNameLst>
                                          <p:attrName>style.visibility</p:attrName>
                                        </p:attrNameLst>
                                      </p:cBhvr>
                                      <p:to>
                                        <p:strVal val="visible"/>
                                      </p:to>
                                    </p:set>
                                  </p:childTnLst>
                                </p:cTn>
                              </p:par>
                            </p:childTnLst>
                          </p:cTn>
                        </p:par>
                        <p:par>
                          <p:cTn id="7" fill="hold">
                            <p:stCondLst>
                              <p:cond delay="500"/>
                            </p:stCondLst>
                            <p:childTnLst>
                              <p:par>
                                <p:cTn id="8" presetID="1" presetClass="entr" presetSubtype="0" fill="hold" grpId="0" nodeType="afterEffect">
                                  <p:stCondLst>
                                    <p:cond delay="0"/>
                                  </p:stCondLst>
                                  <p:childTnLst>
                                    <p:set>
                                      <p:cBhvr>
                                        <p:cTn id="9" dur="1" fill="hold">
                                          <p:stCondLst>
                                            <p:cond delay="499"/>
                                          </p:stCondLst>
                                        </p:cTn>
                                        <p:tgtEl>
                                          <p:spTgt spid="1691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499"/>
                                          </p:stCondLst>
                                        </p:cTn>
                                        <p:tgtEl>
                                          <p:spTgt spid="16914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499"/>
                                          </p:stCondLst>
                                        </p:cTn>
                                        <p:tgtEl>
                                          <p:spTgt spid="169143"/>
                                        </p:tgtEl>
                                        <p:attrNameLst>
                                          <p:attrName>style.visibility</p:attrName>
                                        </p:attrNameLst>
                                      </p:cBhvr>
                                      <p:to>
                                        <p:strVal val="visible"/>
                                      </p:to>
                                    </p:set>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169135"/>
                                        </p:tgtEl>
                                        <p:attrNameLst>
                                          <p:attrName>style.visibility</p:attrName>
                                        </p:attrNameLst>
                                      </p:cBhvr>
                                      <p:to>
                                        <p:strVal val="visible"/>
                                      </p:to>
                                    </p:set>
                                  </p:childTnLst>
                                </p:cTn>
                              </p:par>
                            </p:childTnLst>
                          </p:cTn>
                        </p:par>
                        <p:par>
                          <p:cTn id="21" fill="hold">
                            <p:stCondLst>
                              <p:cond delay="1000"/>
                            </p:stCondLst>
                            <p:childTnLst>
                              <p:par>
                                <p:cTn id="22" presetID="1" presetClass="entr" presetSubtype="0" fill="hold" grpId="0" nodeType="afterEffect">
                                  <p:stCondLst>
                                    <p:cond delay="0"/>
                                  </p:stCondLst>
                                  <p:childTnLst>
                                    <p:set>
                                      <p:cBhvr>
                                        <p:cTn id="23" dur="1" fill="hold">
                                          <p:stCondLst>
                                            <p:cond delay="499"/>
                                          </p:stCondLst>
                                        </p:cTn>
                                        <p:tgtEl>
                                          <p:spTgt spid="169137"/>
                                        </p:tgtEl>
                                        <p:attrNameLst>
                                          <p:attrName>style.visibility</p:attrName>
                                        </p:attrNameLst>
                                      </p:cBhvr>
                                      <p:to>
                                        <p:strVal val="visible"/>
                                      </p:to>
                                    </p:set>
                                  </p:childTnLst>
                                </p:cTn>
                              </p:par>
                            </p:childTnLst>
                          </p:cTn>
                        </p:par>
                        <p:par>
                          <p:cTn id="24" fill="hold">
                            <p:stCondLst>
                              <p:cond delay="1500"/>
                            </p:stCondLst>
                            <p:childTnLst>
                              <p:par>
                                <p:cTn id="25" presetID="1" presetClass="entr" presetSubtype="0" fill="hold" nodeType="afterEffect">
                                  <p:stCondLst>
                                    <p:cond delay="0"/>
                                  </p:stCondLst>
                                  <p:childTnLst>
                                    <p:set>
                                      <p:cBhvr>
                                        <p:cTn id="26" dur="1" fill="hold">
                                          <p:stCondLst>
                                            <p:cond delay="499"/>
                                          </p:stCondLst>
                                        </p:cTn>
                                        <p:tgtEl>
                                          <p:spTgt spid="169169"/>
                                        </p:tgtEl>
                                        <p:attrNameLst>
                                          <p:attrName>style.visibility</p:attrName>
                                        </p:attrNameLst>
                                      </p:cBhvr>
                                      <p:to>
                                        <p:strVal val="visible"/>
                                      </p:to>
                                    </p:set>
                                  </p:childTnLst>
                                </p:cTn>
                              </p:par>
                            </p:childTnLst>
                          </p:cTn>
                        </p:par>
                        <p:par>
                          <p:cTn id="27" fill="hold">
                            <p:stCondLst>
                              <p:cond delay="2000"/>
                            </p:stCondLst>
                            <p:childTnLst>
                              <p:par>
                                <p:cTn id="28" presetID="1" presetClass="entr" presetSubtype="0" fill="hold" nodeType="afterEffect">
                                  <p:stCondLst>
                                    <p:cond delay="0"/>
                                  </p:stCondLst>
                                  <p:childTnLst>
                                    <p:set>
                                      <p:cBhvr>
                                        <p:cTn id="29" dur="1" fill="hold">
                                          <p:stCondLst>
                                            <p:cond delay="499"/>
                                          </p:stCondLst>
                                        </p:cTn>
                                        <p:tgtEl>
                                          <p:spTgt spid="16917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499"/>
                                          </p:stCondLst>
                                        </p:cTn>
                                        <p:tgtEl>
                                          <p:spTgt spid="169132"/>
                                        </p:tgtEl>
                                        <p:attrNameLst>
                                          <p:attrName>style.visibility</p:attrName>
                                        </p:attrNameLst>
                                      </p:cBhvr>
                                      <p:to>
                                        <p:strVal val="visible"/>
                                      </p:to>
                                    </p:set>
                                  </p:childTnLst>
                                </p:cTn>
                              </p:par>
                            </p:childTnLst>
                          </p:cTn>
                        </p:par>
                        <p:par>
                          <p:cTn id="34" fill="hold">
                            <p:stCondLst>
                              <p:cond delay="500"/>
                            </p:stCondLst>
                            <p:childTnLst>
                              <p:par>
                                <p:cTn id="35" presetID="1" presetClass="entr" presetSubtype="0" fill="hold" grpId="0" nodeType="afterEffect">
                                  <p:stCondLst>
                                    <p:cond delay="0"/>
                                  </p:stCondLst>
                                  <p:childTnLst>
                                    <p:set>
                                      <p:cBhvr>
                                        <p:cTn id="36" dur="1" fill="hold">
                                          <p:stCondLst>
                                            <p:cond delay="499"/>
                                          </p:stCondLst>
                                        </p:cTn>
                                        <p:tgtEl>
                                          <p:spTgt spid="16914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6914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499"/>
                                          </p:stCondLst>
                                        </p:cTn>
                                        <p:tgtEl>
                                          <p:spTgt spid="16914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9131" grpId="0" autoUpdateAnimBg="0"/>
      <p:bldP spid="169132" grpId="0" autoUpdateAnimBg="0"/>
      <p:bldP spid="169135" grpId="0" autoUpdateAnimBg="0"/>
      <p:bldP spid="169137" grpId="0" autoUpdateAnimBg="0"/>
      <p:bldP spid="169142" grpId="0" animBg="1"/>
      <p:bldP spid="169143" grpId="0" autoUpdateAnimBg="0"/>
      <p:bldP spid="169144" grpId="0" animBg="1"/>
      <p:bldP spid="169145" grpId="0" autoUpdateAnimBg="0"/>
      <p:bldP spid="169146" grpId="0" autoUpdateAnimBg="0"/>
      <p:bldP spid="169148" grpId="0"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sz="quarter"/>
          </p:nvPr>
        </p:nvSpPr>
        <p:spPr/>
        <p:txBody>
          <a:bodyPr/>
          <a:lstStyle/>
          <a:p>
            <a:r>
              <a:rPr lang="en-US"/>
              <a:t>Home task</a:t>
            </a:r>
          </a:p>
        </p:txBody>
      </p:sp>
      <p:sp>
        <p:nvSpPr>
          <p:cNvPr id="22531" name="Content Placeholder 2"/>
          <p:cNvSpPr>
            <a:spLocks noGrp="1"/>
          </p:cNvSpPr>
          <p:nvPr>
            <p:ph sz="quarter" idx="1"/>
          </p:nvPr>
        </p:nvSpPr>
        <p:spPr>
          <a:xfrm>
            <a:off x="457200" y="1600200"/>
            <a:ext cx="8153400" cy="4953000"/>
          </a:xfrm>
        </p:spPr>
        <p:txBody>
          <a:bodyPr/>
          <a:lstStyle/>
          <a:p>
            <a:r>
              <a:rPr lang="en-US"/>
              <a:t>String </a:t>
            </a:r>
          </a:p>
          <a:p>
            <a:endParaRPr lang="en-US"/>
          </a:p>
          <a:p>
            <a:r>
              <a:rPr lang="en-US"/>
              <a:t> Pattern</a:t>
            </a:r>
          </a:p>
        </p:txBody>
      </p:sp>
      <p:graphicFrame>
        <p:nvGraphicFramePr>
          <p:cNvPr id="7" name="Table 6"/>
          <p:cNvGraphicFramePr>
            <a:graphicFrameLocks noGrp="1"/>
          </p:cNvGraphicFramePr>
          <p:nvPr/>
        </p:nvGraphicFramePr>
        <p:xfrm>
          <a:off x="1295400" y="2133600"/>
          <a:ext cx="5842000" cy="370840"/>
        </p:xfrm>
        <a:graphic>
          <a:graphicData uri="http://schemas.openxmlformats.org/drawingml/2006/table">
            <a:tbl>
              <a:tblPr firstRow="1" bandRow="1">
                <a:tableStyleId>{5940675A-B579-460E-94D1-54222C63F5DA}</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gridCol w="254000">
                  <a:extLst>
                    <a:ext uri="{9D8B030D-6E8A-4147-A177-3AD203B41FA5}">
                      <a16:colId xmlns:a16="http://schemas.microsoft.com/office/drawing/2014/main" val="20008"/>
                    </a:ext>
                  </a:extLst>
                </a:gridCol>
                <a:gridCol w="254000">
                  <a:extLst>
                    <a:ext uri="{9D8B030D-6E8A-4147-A177-3AD203B41FA5}">
                      <a16:colId xmlns:a16="http://schemas.microsoft.com/office/drawing/2014/main" val="20009"/>
                    </a:ext>
                  </a:extLst>
                </a:gridCol>
                <a:gridCol w="254000">
                  <a:extLst>
                    <a:ext uri="{9D8B030D-6E8A-4147-A177-3AD203B41FA5}">
                      <a16:colId xmlns:a16="http://schemas.microsoft.com/office/drawing/2014/main" val="20010"/>
                    </a:ext>
                  </a:extLst>
                </a:gridCol>
                <a:gridCol w="254000">
                  <a:extLst>
                    <a:ext uri="{9D8B030D-6E8A-4147-A177-3AD203B41FA5}">
                      <a16:colId xmlns:a16="http://schemas.microsoft.com/office/drawing/2014/main" val="20011"/>
                    </a:ext>
                  </a:extLst>
                </a:gridCol>
                <a:gridCol w="254000">
                  <a:extLst>
                    <a:ext uri="{9D8B030D-6E8A-4147-A177-3AD203B41FA5}">
                      <a16:colId xmlns:a16="http://schemas.microsoft.com/office/drawing/2014/main" val="20012"/>
                    </a:ext>
                  </a:extLst>
                </a:gridCol>
                <a:gridCol w="254000">
                  <a:extLst>
                    <a:ext uri="{9D8B030D-6E8A-4147-A177-3AD203B41FA5}">
                      <a16:colId xmlns:a16="http://schemas.microsoft.com/office/drawing/2014/main" val="20013"/>
                    </a:ext>
                  </a:extLst>
                </a:gridCol>
                <a:gridCol w="254000">
                  <a:extLst>
                    <a:ext uri="{9D8B030D-6E8A-4147-A177-3AD203B41FA5}">
                      <a16:colId xmlns:a16="http://schemas.microsoft.com/office/drawing/2014/main" val="20014"/>
                    </a:ext>
                  </a:extLst>
                </a:gridCol>
                <a:gridCol w="254000">
                  <a:extLst>
                    <a:ext uri="{9D8B030D-6E8A-4147-A177-3AD203B41FA5}">
                      <a16:colId xmlns:a16="http://schemas.microsoft.com/office/drawing/2014/main" val="20015"/>
                    </a:ext>
                  </a:extLst>
                </a:gridCol>
                <a:gridCol w="254000">
                  <a:extLst>
                    <a:ext uri="{9D8B030D-6E8A-4147-A177-3AD203B41FA5}">
                      <a16:colId xmlns:a16="http://schemas.microsoft.com/office/drawing/2014/main" val="20016"/>
                    </a:ext>
                  </a:extLst>
                </a:gridCol>
                <a:gridCol w="254000">
                  <a:extLst>
                    <a:ext uri="{9D8B030D-6E8A-4147-A177-3AD203B41FA5}">
                      <a16:colId xmlns:a16="http://schemas.microsoft.com/office/drawing/2014/main" val="20017"/>
                    </a:ext>
                  </a:extLst>
                </a:gridCol>
                <a:gridCol w="254000">
                  <a:extLst>
                    <a:ext uri="{9D8B030D-6E8A-4147-A177-3AD203B41FA5}">
                      <a16:colId xmlns:a16="http://schemas.microsoft.com/office/drawing/2014/main" val="20018"/>
                    </a:ext>
                  </a:extLst>
                </a:gridCol>
                <a:gridCol w="254000">
                  <a:extLst>
                    <a:ext uri="{9D8B030D-6E8A-4147-A177-3AD203B41FA5}">
                      <a16:colId xmlns:a16="http://schemas.microsoft.com/office/drawing/2014/main" val="20019"/>
                    </a:ext>
                  </a:extLst>
                </a:gridCol>
                <a:gridCol w="254000">
                  <a:extLst>
                    <a:ext uri="{9D8B030D-6E8A-4147-A177-3AD203B41FA5}">
                      <a16:colId xmlns:a16="http://schemas.microsoft.com/office/drawing/2014/main" val="20020"/>
                    </a:ext>
                  </a:extLst>
                </a:gridCol>
                <a:gridCol w="254000">
                  <a:extLst>
                    <a:ext uri="{9D8B030D-6E8A-4147-A177-3AD203B41FA5}">
                      <a16:colId xmlns:a16="http://schemas.microsoft.com/office/drawing/2014/main" val="20021"/>
                    </a:ext>
                  </a:extLst>
                </a:gridCol>
                <a:gridCol w="254000">
                  <a:extLst>
                    <a:ext uri="{9D8B030D-6E8A-4147-A177-3AD203B41FA5}">
                      <a16:colId xmlns:a16="http://schemas.microsoft.com/office/drawing/2014/main" val="20022"/>
                    </a:ext>
                  </a:extLst>
                </a:gridCol>
              </a:tblGrid>
              <a:tr h="37084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371600" y="3124200"/>
          <a:ext cx="2032000" cy="370840"/>
        </p:xfrm>
        <a:graphic>
          <a:graphicData uri="http://schemas.openxmlformats.org/drawingml/2006/table">
            <a:tbl>
              <a:tblPr firstRow="1" bandRow="1">
                <a:tableStyleId>{5940675A-B579-460E-94D1-54222C63F5DA}</a:tableStyleId>
              </a:tblPr>
              <a:tblGrid>
                <a:gridCol w="254000">
                  <a:extLst>
                    <a:ext uri="{9D8B030D-6E8A-4147-A177-3AD203B41FA5}">
                      <a16:colId xmlns:a16="http://schemas.microsoft.com/office/drawing/2014/main" val="20000"/>
                    </a:ext>
                  </a:extLst>
                </a:gridCol>
                <a:gridCol w="254000">
                  <a:extLst>
                    <a:ext uri="{9D8B030D-6E8A-4147-A177-3AD203B41FA5}">
                      <a16:colId xmlns:a16="http://schemas.microsoft.com/office/drawing/2014/main" val="20001"/>
                    </a:ext>
                  </a:extLst>
                </a:gridCol>
                <a:gridCol w="254000">
                  <a:extLst>
                    <a:ext uri="{9D8B030D-6E8A-4147-A177-3AD203B41FA5}">
                      <a16:colId xmlns:a16="http://schemas.microsoft.com/office/drawing/2014/main" val="20002"/>
                    </a:ext>
                  </a:extLst>
                </a:gridCol>
                <a:gridCol w="254000">
                  <a:extLst>
                    <a:ext uri="{9D8B030D-6E8A-4147-A177-3AD203B41FA5}">
                      <a16:colId xmlns:a16="http://schemas.microsoft.com/office/drawing/2014/main" val="20003"/>
                    </a:ext>
                  </a:extLst>
                </a:gridCol>
                <a:gridCol w="254000">
                  <a:extLst>
                    <a:ext uri="{9D8B030D-6E8A-4147-A177-3AD203B41FA5}">
                      <a16:colId xmlns:a16="http://schemas.microsoft.com/office/drawing/2014/main" val="20004"/>
                    </a:ext>
                  </a:extLst>
                </a:gridCol>
                <a:gridCol w="254000">
                  <a:extLst>
                    <a:ext uri="{9D8B030D-6E8A-4147-A177-3AD203B41FA5}">
                      <a16:colId xmlns:a16="http://schemas.microsoft.com/office/drawing/2014/main" val="20005"/>
                    </a:ext>
                  </a:extLst>
                </a:gridCol>
                <a:gridCol w="254000">
                  <a:extLst>
                    <a:ext uri="{9D8B030D-6E8A-4147-A177-3AD203B41FA5}">
                      <a16:colId xmlns:a16="http://schemas.microsoft.com/office/drawing/2014/main" val="20006"/>
                    </a:ext>
                  </a:extLst>
                </a:gridCol>
                <a:gridCol w="254000">
                  <a:extLst>
                    <a:ext uri="{9D8B030D-6E8A-4147-A177-3AD203B41FA5}">
                      <a16:colId xmlns:a16="http://schemas.microsoft.com/office/drawing/2014/main" val="20007"/>
                    </a:ext>
                  </a:extLst>
                </a:gridCol>
              </a:tblGrid>
              <a:tr h="37084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d</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11751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z="3600"/>
              <a:t>Running - time analysis : O(m+n) or O(n)</a:t>
            </a:r>
          </a:p>
        </p:txBody>
      </p:sp>
      <p:sp>
        <p:nvSpPr>
          <p:cNvPr id="20483" name="Rectangle 3"/>
          <p:cNvSpPr>
            <a:spLocks noGrp="1" noChangeArrowheads="1"/>
          </p:cNvSpPr>
          <p:nvPr>
            <p:ph sz="half" idx="1"/>
          </p:nvPr>
        </p:nvSpPr>
        <p:spPr>
          <a:xfrm>
            <a:off x="685800" y="1447800"/>
            <a:ext cx="3978275" cy="5029200"/>
          </a:xfrm>
        </p:spPr>
        <p:txBody>
          <a:bodyPr>
            <a:normAutofit fontScale="92500" lnSpcReduction="20000"/>
          </a:bodyPr>
          <a:lstStyle/>
          <a:p>
            <a:pPr marL="609600" indent="-609600" eaLnBrk="1" hangingPunct="1">
              <a:lnSpc>
                <a:spcPct val="80000"/>
              </a:lnSpc>
            </a:pPr>
            <a:r>
              <a:rPr lang="en-US" sz="1400" b="1" i="1" u="sng" dirty="0"/>
              <a:t>Compute-Prefix-Function (</a:t>
            </a:r>
            <a:r>
              <a:rPr lang="el-GR" sz="1400" b="1" i="1" u="sng" dirty="0">
                <a:cs typeface="Arial" pitchFamily="34" charset="0"/>
              </a:rPr>
              <a:t>Π</a:t>
            </a:r>
            <a:r>
              <a:rPr lang="en-US" sz="1400" b="1" i="1" u="sng" dirty="0">
                <a:cs typeface="Arial" pitchFamily="34" charset="0"/>
              </a:rPr>
              <a:t>)</a:t>
            </a:r>
          </a:p>
          <a:p>
            <a:pPr marL="609600" indent="-609600" eaLnBrk="1" hangingPunct="1">
              <a:lnSpc>
                <a:spcPct val="80000"/>
              </a:lnSpc>
              <a:buFont typeface="Wingdings" pitchFamily="2" charset="2"/>
              <a:buNone/>
            </a:pPr>
            <a:r>
              <a:rPr lang="en-US" sz="1400" dirty="0">
                <a:cs typeface="Arial" pitchFamily="34" charset="0"/>
              </a:rPr>
              <a:t>1  m </a:t>
            </a:r>
            <a:r>
              <a:rPr lang="en-US" sz="1400" dirty="0">
                <a:cs typeface="Arial" pitchFamily="34" charset="0"/>
                <a:sym typeface="Wingdings" pitchFamily="2" charset="2"/>
              </a:rPr>
              <a:t> length[p]      //’p’ pattern to be matched</a:t>
            </a:r>
          </a:p>
          <a:p>
            <a:pPr marL="609600" indent="-609600" eaLnBrk="1" hangingPunct="1">
              <a:lnSpc>
                <a:spcPct val="80000"/>
              </a:lnSpc>
              <a:buFont typeface="Wingdings" pitchFamily="2" charset="2"/>
              <a:buNone/>
            </a:pPr>
            <a:r>
              <a:rPr lang="en-US" sz="1400" dirty="0">
                <a:cs typeface="Arial" pitchFamily="34" charset="0"/>
              </a:rPr>
              <a:t>2  </a:t>
            </a:r>
            <a:r>
              <a:rPr lang="el-GR" sz="1400" dirty="0">
                <a:cs typeface="Arial" pitchFamily="34" charset="0"/>
              </a:rPr>
              <a:t>Π</a:t>
            </a:r>
            <a:r>
              <a:rPr lang="en-US" sz="1400" dirty="0">
                <a:cs typeface="Arial" pitchFamily="34" charset="0"/>
              </a:rPr>
              <a:t>[1] </a:t>
            </a:r>
            <a:r>
              <a:rPr lang="en-US" sz="1400" dirty="0">
                <a:cs typeface="Arial" pitchFamily="34" charset="0"/>
                <a:sym typeface="Wingdings" pitchFamily="2" charset="2"/>
              </a:rPr>
              <a:t> 0 </a:t>
            </a:r>
          </a:p>
          <a:p>
            <a:pPr marL="609600" indent="-609600" eaLnBrk="1" hangingPunct="1">
              <a:lnSpc>
                <a:spcPct val="80000"/>
              </a:lnSpc>
              <a:buFont typeface="Wingdings" pitchFamily="2" charset="2"/>
              <a:buNone/>
            </a:pPr>
            <a:r>
              <a:rPr lang="en-US" sz="1400" dirty="0">
                <a:cs typeface="Arial" pitchFamily="34" charset="0"/>
              </a:rPr>
              <a:t>3  k </a:t>
            </a:r>
            <a:r>
              <a:rPr lang="en-US" sz="1400" dirty="0">
                <a:cs typeface="Arial" pitchFamily="34" charset="0"/>
                <a:sym typeface="Wingdings" pitchFamily="2" charset="2"/>
              </a:rPr>
              <a:t> 0</a:t>
            </a:r>
          </a:p>
          <a:p>
            <a:pPr marL="609600" indent="-609600" eaLnBrk="1" hangingPunct="1">
              <a:lnSpc>
                <a:spcPct val="80000"/>
              </a:lnSpc>
              <a:buFontTx/>
              <a:buAutoNum type="arabicPlain" startAt="4"/>
            </a:pPr>
            <a:r>
              <a:rPr lang="en-US" sz="1400" b="1" dirty="0">
                <a:cs typeface="Arial" pitchFamily="34" charset="0"/>
                <a:sym typeface="Wingdings" pitchFamily="2" charset="2"/>
              </a:rPr>
              <a:t> for</a:t>
            </a:r>
            <a:r>
              <a:rPr lang="en-US" sz="1400" dirty="0">
                <a:cs typeface="Arial" pitchFamily="34" charset="0"/>
                <a:sym typeface="Wingdings" pitchFamily="2" charset="2"/>
              </a:rPr>
              <a:t> q  2 to m</a:t>
            </a:r>
          </a:p>
          <a:p>
            <a:pPr marL="609600" indent="-609600" eaLnBrk="1" hangingPunct="1">
              <a:lnSpc>
                <a:spcPct val="80000"/>
              </a:lnSpc>
              <a:buFontTx/>
              <a:buAutoNum type="arabicPlain" startAt="5"/>
            </a:pPr>
            <a:r>
              <a:rPr lang="en-US" sz="1400" dirty="0">
                <a:cs typeface="Arial" pitchFamily="34" charset="0"/>
              </a:rPr>
              <a:t>      </a:t>
            </a:r>
            <a:r>
              <a:rPr lang="en-US" sz="1400" b="1" dirty="0">
                <a:cs typeface="Arial" pitchFamily="34" charset="0"/>
              </a:rPr>
              <a:t>do while</a:t>
            </a:r>
            <a:r>
              <a:rPr lang="en-US" sz="1400" dirty="0">
                <a:cs typeface="Arial" pitchFamily="34" charset="0"/>
              </a:rPr>
              <a:t> k &gt; 0 and p[k+1] != p[q]</a:t>
            </a:r>
          </a:p>
          <a:p>
            <a:pPr marL="609600" indent="-609600"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a:t>
            </a:r>
            <a:r>
              <a:rPr lang="en-US" sz="1400" dirty="0">
                <a:cs typeface="Arial" pitchFamily="34" charset="0"/>
              </a:rPr>
              <a:t> k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[k]</a:t>
            </a:r>
          </a:p>
          <a:p>
            <a:pPr marL="609600" indent="-609600" eaLnBrk="1" hangingPunct="1">
              <a:lnSpc>
                <a:spcPct val="80000"/>
              </a:lnSpc>
              <a:buFontTx/>
              <a:buAutoNum type="arabicPlain" startAt="7"/>
            </a:pPr>
            <a:r>
              <a:rPr lang="en-US" sz="1400" dirty="0">
                <a:cs typeface="Arial" pitchFamily="34" charset="0"/>
              </a:rPr>
              <a:t>            </a:t>
            </a:r>
            <a:r>
              <a:rPr lang="en-US" sz="1400" b="1" dirty="0">
                <a:cs typeface="Arial" pitchFamily="34" charset="0"/>
              </a:rPr>
              <a:t>If</a:t>
            </a:r>
            <a:r>
              <a:rPr lang="en-US" sz="1400" dirty="0">
                <a:cs typeface="Arial" pitchFamily="34" charset="0"/>
              </a:rPr>
              <a:t> p[k+1] = p[q]</a:t>
            </a:r>
          </a:p>
          <a:p>
            <a:pPr marL="609600" indent="-609600" eaLnBrk="1" hangingPunct="1">
              <a:lnSpc>
                <a:spcPct val="80000"/>
              </a:lnSpc>
              <a:buFontTx/>
              <a:buAutoNum type="arabicPlain" startAt="8"/>
            </a:pPr>
            <a:r>
              <a:rPr lang="en-US" sz="1400" dirty="0">
                <a:cs typeface="Arial" pitchFamily="34" charset="0"/>
              </a:rPr>
              <a:t>                 </a:t>
            </a:r>
            <a:r>
              <a:rPr lang="en-US" sz="1400" b="1" dirty="0">
                <a:cs typeface="Arial" pitchFamily="34" charset="0"/>
              </a:rPr>
              <a:t>then</a:t>
            </a:r>
            <a:r>
              <a:rPr lang="en-US" sz="1400" dirty="0">
                <a:cs typeface="Arial" pitchFamily="34" charset="0"/>
              </a:rPr>
              <a:t> k </a:t>
            </a:r>
            <a:r>
              <a:rPr lang="en-US" sz="1400" dirty="0">
                <a:cs typeface="Arial" pitchFamily="34" charset="0"/>
                <a:sym typeface="Wingdings" pitchFamily="2" charset="2"/>
              </a:rPr>
              <a:t> k +1</a:t>
            </a:r>
          </a:p>
          <a:p>
            <a:pPr marL="609600" indent="-609600" eaLnBrk="1" hangingPunct="1">
              <a:lnSpc>
                <a:spcPct val="80000"/>
              </a:lnSpc>
              <a:buFontTx/>
              <a:buAutoNum type="arabicPlain" startAt="9"/>
            </a:pPr>
            <a:r>
              <a:rPr lang="en-US" sz="1400" dirty="0">
                <a:cs typeface="Arial" pitchFamily="34" charset="0"/>
              </a:rPr>
              <a:t>             </a:t>
            </a:r>
            <a:r>
              <a:rPr lang="el-GR" sz="1400" dirty="0">
                <a:cs typeface="Arial" pitchFamily="34" charset="0"/>
              </a:rPr>
              <a:t>Π</a:t>
            </a:r>
            <a:r>
              <a:rPr lang="en-US" sz="1400" dirty="0">
                <a:cs typeface="Arial" pitchFamily="34" charset="0"/>
              </a:rPr>
              <a:t>[q] </a:t>
            </a:r>
            <a:r>
              <a:rPr lang="en-US" sz="1400" dirty="0">
                <a:cs typeface="Arial" pitchFamily="34" charset="0"/>
                <a:sym typeface="Wingdings" pitchFamily="2" charset="2"/>
              </a:rPr>
              <a:t> k</a:t>
            </a:r>
          </a:p>
          <a:p>
            <a:pPr marL="609600" indent="-609600" eaLnBrk="1" hangingPunct="1">
              <a:lnSpc>
                <a:spcPct val="80000"/>
              </a:lnSpc>
              <a:buFontTx/>
              <a:buAutoNum type="arabicPlain" startAt="10"/>
            </a:pPr>
            <a:r>
              <a:rPr lang="en-US" sz="1400" b="1" dirty="0">
                <a:cs typeface="Arial" pitchFamily="34" charset="0"/>
              </a:rPr>
              <a:t>return</a:t>
            </a:r>
            <a:r>
              <a:rPr lang="en-US" sz="1400" dirty="0">
                <a:cs typeface="Arial" pitchFamily="34" charset="0"/>
              </a:rPr>
              <a:t> </a:t>
            </a:r>
            <a:r>
              <a:rPr lang="el-GR" sz="1400" dirty="0">
                <a:cs typeface="Arial" pitchFamily="34" charset="0"/>
              </a:rPr>
              <a:t>Π</a:t>
            </a:r>
            <a:endParaRPr lang="en-US" sz="1400" dirty="0">
              <a:cs typeface="Arial" pitchFamily="34" charset="0"/>
            </a:endParaRPr>
          </a:p>
          <a:p>
            <a:pPr marL="609600" indent="-609600" eaLnBrk="1" hangingPunct="1">
              <a:lnSpc>
                <a:spcPct val="80000"/>
              </a:lnSpc>
              <a:buFontTx/>
              <a:buNone/>
            </a:pPr>
            <a:endParaRPr lang="en-US" sz="1400" dirty="0">
              <a:cs typeface="Arial" pitchFamily="34" charset="0"/>
            </a:endParaRPr>
          </a:p>
          <a:p>
            <a:pPr marL="609600" indent="-609600" algn="just" eaLnBrk="1" hangingPunct="1">
              <a:lnSpc>
                <a:spcPct val="80000"/>
              </a:lnSpc>
              <a:buFont typeface="Wingdings" pitchFamily="2" charset="2"/>
              <a:buNone/>
            </a:pPr>
            <a:endParaRPr lang="en-US" sz="1400" dirty="0">
              <a:cs typeface="Arial" pitchFamily="34" charset="0"/>
            </a:endParaRPr>
          </a:p>
          <a:p>
            <a:pPr marL="609600" indent="-609600" algn="just" eaLnBrk="1" hangingPunct="1">
              <a:lnSpc>
                <a:spcPct val="80000"/>
              </a:lnSpc>
              <a:buFont typeface="Wingdings" pitchFamily="2" charset="2"/>
              <a:buNone/>
            </a:pPr>
            <a:r>
              <a:rPr lang="en-US" sz="1400" dirty="0">
                <a:cs typeface="Arial" pitchFamily="34" charset="0"/>
              </a:rPr>
              <a:t>In the above pseudo code for computing the </a:t>
            </a:r>
          </a:p>
          <a:p>
            <a:pPr marL="609600" indent="-609600" algn="just" eaLnBrk="1" hangingPunct="1">
              <a:lnSpc>
                <a:spcPct val="80000"/>
              </a:lnSpc>
              <a:buFont typeface="Wingdings" pitchFamily="2" charset="2"/>
              <a:buNone/>
            </a:pPr>
            <a:r>
              <a:rPr lang="en-US" sz="1400" dirty="0">
                <a:cs typeface="Arial" pitchFamily="34" charset="0"/>
              </a:rPr>
              <a:t>prefix function, the for loop from step 4 to </a:t>
            </a:r>
          </a:p>
          <a:p>
            <a:pPr marL="609600" indent="-609600" algn="just" eaLnBrk="1" hangingPunct="1">
              <a:lnSpc>
                <a:spcPct val="80000"/>
              </a:lnSpc>
              <a:buFont typeface="Wingdings" pitchFamily="2" charset="2"/>
              <a:buNone/>
            </a:pPr>
            <a:r>
              <a:rPr lang="en-US" sz="1400" dirty="0">
                <a:cs typeface="Arial" pitchFamily="34" charset="0"/>
              </a:rPr>
              <a:t>step 10 runs ‘m’ times. Step 1 to step 3 take </a:t>
            </a:r>
          </a:p>
          <a:p>
            <a:pPr marL="609600" indent="-609600" algn="just" eaLnBrk="1" hangingPunct="1">
              <a:lnSpc>
                <a:spcPct val="80000"/>
              </a:lnSpc>
              <a:buFont typeface="Wingdings" pitchFamily="2" charset="2"/>
              <a:buNone/>
            </a:pPr>
            <a:r>
              <a:rPr lang="en-US" sz="1400" dirty="0">
                <a:cs typeface="Arial" pitchFamily="34" charset="0"/>
              </a:rPr>
              <a:t>constant time. While  loop execute at most O(m) </a:t>
            </a:r>
          </a:p>
          <a:p>
            <a:pPr marL="609600" indent="-609600" algn="just" eaLnBrk="1" hangingPunct="1">
              <a:lnSpc>
                <a:spcPct val="80000"/>
              </a:lnSpc>
              <a:buFont typeface="Wingdings" pitchFamily="2" charset="2"/>
              <a:buNone/>
            </a:pPr>
            <a:r>
              <a:rPr lang="en-US" sz="1400" dirty="0">
                <a:cs typeface="Arial" pitchFamily="34" charset="0"/>
              </a:rPr>
              <a:t>Because t he while loop is bounded by the total</a:t>
            </a:r>
          </a:p>
          <a:p>
            <a:pPr marL="609600" indent="-609600" eaLnBrk="1" hangingPunct="1">
              <a:lnSpc>
                <a:spcPct val="80000"/>
              </a:lnSpc>
              <a:buFont typeface="Wingdings" pitchFamily="2" charset="2"/>
              <a:buNone/>
            </a:pPr>
            <a:r>
              <a:rPr lang="en-US" sz="1400" dirty="0">
                <a:cs typeface="Arial" pitchFamily="34" charset="0"/>
              </a:rPr>
              <a:t>increase in k over all iterations in for </a:t>
            </a:r>
          </a:p>
          <a:p>
            <a:pPr marL="609600" indent="-609600" eaLnBrk="1" hangingPunct="1">
              <a:lnSpc>
                <a:spcPct val="80000"/>
              </a:lnSpc>
              <a:buFont typeface="Wingdings" pitchFamily="2" charset="2"/>
              <a:buNone/>
            </a:pPr>
            <a:r>
              <a:rPr lang="en-US" sz="1400" dirty="0">
                <a:cs typeface="Arial" pitchFamily="34" charset="0"/>
              </a:rPr>
              <a:t>loop. Hence the running time of  compute prefix </a:t>
            </a:r>
          </a:p>
          <a:p>
            <a:pPr marL="609600" indent="-609600" eaLnBrk="1" hangingPunct="1">
              <a:lnSpc>
                <a:spcPct val="80000"/>
              </a:lnSpc>
              <a:buFont typeface="Wingdings" pitchFamily="2" charset="2"/>
              <a:buNone/>
            </a:pPr>
            <a:r>
              <a:rPr lang="en-US" sz="1400" dirty="0">
                <a:cs typeface="Arial" pitchFamily="34" charset="0"/>
              </a:rPr>
              <a:t>function is  O(m).</a:t>
            </a: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u="sng" dirty="0">
              <a:cs typeface="Arial" pitchFamily="34" charset="0"/>
            </a:endParaRPr>
          </a:p>
          <a:p>
            <a:pPr marL="609600" indent="-609600" eaLnBrk="1" hangingPunct="1">
              <a:lnSpc>
                <a:spcPct val="80000"/>
              </a:lnSpc>
              <a:buFont typeface="Wingdings" pitchFamily="2" charset="2"/>
              <a:buNone/>
            </a:pPr>
            <a:endParaRPr lang="en-US" sz="1400" u="sng"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a:p>
            <a:pPr marL="609600" indent="-609600" eaLnBrk="1" hangingPunct="1">
              <a:lnSpc>
                <a:spcPct val="80000"/>
              </a:lnSpc>
              <a:buFont typeface="Wingdings" pitchFamily="2" charset="2"/>
              <a:buNone/>
            </a:pPr>
            <a:endParaRPr lang="en-US" sz="1400" dirty="0">
              <a:cs typeface="Arial" pitchFamily="34" charset="0"/>
            </a:endParaRPr>
          </a:p>
        </p:txBody>
      </p:sp>
      <p:sp>
        <p:nvSpPr>
          <p:cNvPr id="20484" name="Rectangle 6"/>
          <p:cNvSpPr>
            <a:spLocks noGrp="1" noChangeArrowheads="1"/>
          </p:cNvSpPr>
          <p:nvPr>
            <p:ph sz="half" idx="2"/>
          </p:nvPr>
        </p:nvSpPr>
        <p:spPr>
          <a:xfrm>
            <a:off x="4648200" y="1600200"/>
            <a:ext cx="4343400" cy="4876800"/>
          </a:xfrm>
        </p:spPr>
        <p:txBody>
          <a:bodyPr>
            <a:normAutofit fontScale="92500" lnSpcReduction="20000"/>
          </a:bodyPr>
          <a:lstStyle/>
          <a:p>
            <a:pPr eaLnBrk="1" hangingPunct="1">
              <a:lnSpc>
                <a:spcPct val="80000"/>
              </a:lnSpc>
            </a:pPr>
            <a:r>
              <a:rPr lang="en-US" sz="1400" b="1" i="1" u="sng" dirty="0">
                <a:cs typeface="Arial" pitchFamily="34" charset="0"/>
              </a:rPr>
              <a:t>KMP Matcher</a:t>
            </a:r>
          </a:p>
          <a:p>
            <a:pPr eaLnBrk="1" hangingPunct="1">
              <a:lnSpc>
                <a:spcPct val="80000"/>
              </a:lnSpc>
              <a:buFont typeface="Wingdings" pitchFamily="2" charset="2"/>
              <a:buNone/>
            </a:pPr>
            <a:r>
              <a:rPr lang="en-US" sz="1400" dirty="0">
                <a:cs typeface="Arial" pitchFamily="34" charset="0"/>
              </a:rPr>
              <a:t>1 n </a:t>
            </a:r>
            <a:r>
              <a:rPr lang="en-US" sz="1400" dirty="0">
                <a:cs typeface="Arial" pitchFamily="34" charset="0"/>
                <a:sym typeface="Wingdings" pitchFamily="2" charset="2"/>
              </a:rPr>
              <a:t> length[S]                                   </a:t>
            </a:r>
          </a:p>
          <a:p>
            <a:pPr eaLnBrk="1" hangingPunct="1">
              <a:lnSpc>
                <a:spcPct val="80000"/>
              </a:lnSpc>
              <a:buFont typeface="Wingdings" pitchFamily="2" charset="2"/>
              <a:buNone/>
            </a:pPr>
            <a:r>
              <a:rPr lang="en-US" sz="1400" dirty="0">
                <a:cs typeface="Arial" pitchFamily="34" charset="0"/>
                <a:sym typeface="Wingdings" pitchFamily="2" charset="2"/>
              </a:rPr>
              <a:t>2 m  length[p]</a:t>
            </a:r>
          </a:p>
          <a:p>
            <a:pPr eaLnBrk="1" hangingPunct="1">
              <a:lnSpc>
                <a:spcPct val="80000"/>
              </a:lnSpc>
              <a:buFont typeface="Wingdings" pitchFamily="2" charset="2"/>
              <a:buNone/>
            </a:pPr>
            <a:r>
              <a:rPr lang="en-US" sz="1400" dirty="0">
                <a:cs typeface="Arial" pitchFamily="34" charset="0"/>
                <a:sym typeface="Wingdings" pitchFamily="2" charset="2"/>
              </a:rPr>
              <a:t>3 </a:t>
            </a:r>
            <a:r>
              <a:rPr lang="el-GR" sz="1400" dirty="0">
                <a:cs typeface="Arial" pitchFamily="34" charset="0"/>
              </a:rPr>
              <a:t>Π</a:t>
            </a:r>
            <a:r>
              <a:rPr lang="en-US" sz="1400" dirty="0">
                <a:cs typeface="Arial" pitchFamily="34" charset="0"/>
              </a:rPr>
              <a:t> </a:t>
            </a:r>
            <a:r>
              <a:rPr lang="en-US" sz="1400" dirty="0">
                <a:cs typeface="Arial" pitchFamily="34" charset="0"/>
                <a:sym typeface="Wingdings" pitchFamily="2" charset="2"/>
              </a:rPr>
              <a:t> Compute-Prefix-Function(p)</a:t>
            </a:r>
          </a:p>
          <a:p>
            <a:pPr eaLnBrk="1" hangingPunct="1">
              <a:lnSpc>
                <a:spcPct val="80000"/>
              </a:lnSpc>
              <a:buFont typeface="Wingdings" pitchFamily="2" charset="2"/>
              <a:buNone/>
            </a:pPr>
            <a:r>
              <a:rPr lang="en-US" sz="1400" dirty="0">
                <a:cs typeface="Arial" pitchFamily="34" charset="0"/>
              </a:rPr>
              <a:t>4 q </a:t>
            </a:r>
            <a:r>
              <a:rPr lang="en-US" sz="1400" dirty="0">
                <a:cs typeface="Arial" pitchFamily="34" charset="0"/>
                <a:sym typeface="Wingdings" pitchFamily="2" charset="2"/>
              </a:rPr>
              <a:t> 0                         </a:t>
            </a:r>
          </a:p>
          <a:p>
            <a:pPr eaLnBrk="1" hangingPunct="1">
              <a:lnSpc>
                <a:spcPct val="80000"/>
              </a:lnSpc>
              <a:buFont typeface="Wingdings" pitchFamily="2" charset="2"/>
              <a:buNone/>
            </a:pPr>
            <a:r>
              <a:rPr lang="en-US" sz="1400" dirty="0">
                <a:cs typeface="Arial" pitchFamily="34" charset="0"/>
              </a:rPr>
              <a:t>5 </a:t>
            </a:r>
            <a:r>
              <a:rPr lang="en-US" sz="1400" b="1" dirty="0">
                <a:cs typeface="Arial" pitchFamily="34" charset="0"/>
              </a:rPr>
              <a:t>for</a:t>
            </a:r>
            <a:r>
              <a:rPr lang="en-US" sz="1400" dirty="0">
                <a:cs typeface="Arial" pitchFamily="34" charset="0"/>
              </a:rPr>
              <a:t> i </a:t>
            </a:r>
            <a:r>
              <a:rPr lang="en-US" sz="1400" dirty="0">
                <a:cs typeface="Arial" pitchFamily="34" charset="0"/>
                <a:sym typeface="Wingdings" pitchFamily="2" charset="2"/>
              </a:rPr>
              <a:t> 1 to n                                             </a:t>
            </a:r>
          </a:p>
          <a:p>
            <a:pPr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 while</a:t>
            </a:r>
            <a:r>
              <a:rPr lang="en-US" sz="1400" dirty="0">
                <a:cs typeface="Arial" pitchFamily="34" charset="0"/>
              </a:rPr>
              <a:t>  q &gt; 0 and p[q+1] != S[i]</a:t>
            </a:r>
          </a:p>
          <a:p>
            <a:pPr eaLnBrk="1" hangingPunct="1">
              <a:lnSpc>
                <a:spcPct val="80000"/>
              </a:lnSpc>
              <a:buFontTx/>
              <a:buAutoNum type="arabicPlain" startAt="7"/>
            </a:pPr>
            <a:r>
              <a:rPr lang="en-US" sz="1400" dirty="0">
                <a:cs typeface="Arial" pitchFamily="34" charset="0"/>
              </a:rPr>
              <a:t>          </a:t>
            </a:r>
            <a:r>
              <a:rPr lang="en-US" sz="1400" b="1" dirty="0">
                <a:cs typeface="Arial" pitchFamily="34" charset="0"/>
              </a:rPr>
              <a:t>do</a:t>
            </a: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[q] </a:t>
            </a:r>
          </a:p>
          <a:p>
            <a:pPr eaLnBrk="1" hangingPunct="1">
              <a:lnSpc>
                <a:spcPct val="80000"/>
              </a:lnSpc>
              <a:buFontTx/>
              <a:buAutoNum type="arabicPlain" startAt="7"/>
            </a:pPr>
            <a:r>
              <a:rPr lang="en-US" sz="1400" b="1" dirty="0">
                <a:cs typeface="Arial" pitchFamily="34" charset="0"/>
              </a:rPr>
              <a:t>        if</a:t>
            </a:r>
            <a:r>
              <a:rPr lang="en-US" sz="1400" dirty="0">
                <a:cs typeface="Arial" pitchFamily="34" charset="0"/>
              </a:rPr>
              <a:t> p[q+1] = S[i]</a:t>
            </a:r>
          </a:p>
          <a:p>
            <a:pPr eaLnBrk="1" hangingPunct="1">
              <a:lnSpc>
                <a:spcPct val="80000"/>
              </a:lnSpc>
              <a:buFontTx/>
              <a:buAutoNum type="arabicPlain" startAt="9"/>
            </a:pPr>
            <a:r>
              <a:rPr lang="en-US" sz="1400" dirty="0">
                <a:cs typeface="Arial" pitchFamily="34" charset="0"/>
              </a:rPr>
              <a:t>            </a:t>
            </a:r>
            <a:r>
              <a:rPr lang="en-US" sz="1400" b="1" dirty="0">
                <a:cs typeface="Arial" pitchFamily="34" charset="0"/>
              </a:rPr>
              <a:t>then</a:t>
            </a:r>
            <a:r>
              <a:rPr lang="en-US" sz="1400" dirty="0">
                <a:cs typeface="Arial" pitchFamily="34" charset="0"/>
              </a:rPr>
              <a:t> q </a:t>
            </a:r>
            <a:r>
              <a:rPr lang="en-US" sz="1400" dirty="0">
                <a:cs typeface="Arial" pitchFamily="34" charset="0"/>
                <a:sym typeface="Wingdings" pitchFamily="2" charset="2"/>
              </a:rPr>
              <a:t> q + 1                            </a:t>
            </a:r>
          </a:p>
          <a:p>
            <a:pPr eaLnBrk="1" hangingPunct="1">
              <a:lnSpc>
                <a:spcPct val="80000"/>
              </a:lnSpc>
              <a:buFontTx/>
              <a:buAutoNum type="arabicPlain" startAt="10"/>
            </a:pPr>
            <a:r>
              <a:rPr lang="en-US" sz="1400" dirty="0">
                <a:cs typeface="Arial" pitchFamily="34" charset="0"/>
              </a:rPr>
              <a:t>         </a:t>
            </a:r>
            <a:r>
              <a:rPr lang="en-US" sz="1400" b="1" dirty="0">
                <a:cs typeface="Arial" pitchFamily="34" charset="0"/>
              </a:rPr>
              <a:t>if</a:t>
            </a:r>
            <a:r>
              <a:rPr lang="en-US" sz="1400" dirty="0">
                <a:cs typeface="Arial" pitchFamily="34" charset="0"/>
              </a:rPr>
              <a:t> q = m                                           </a:t>
            </a:r>
          </a:p>
          <a:p>
            <a:pPr eaLnBrk="1" hangingPunct="1">
              <a:lnSpc>
                <a:spcPct val="80000"/>
              </a:lnSpc>
              <a:buFontTx/>
              <a:buAutoNum type="arabicPlain" startAt="10"/>
            </a:pPr>
            <a:r>
              <a:rPr lang="en-US" sz="1400" dirty="0">
                <a:cs typeface="Arial" pitchFamily="34" charset="0"/>
              </a:rPr>
              <a:t>            </a:t>
            </a:r>
            <a:r>
              <a:rPr lang="en-US" sz="1400" b="1" dirty="0">
                <a:cs typeface="Arial" pitchFamily="34" charset="0"/>
              </a:rPr>
              <a:t>then</a:t>
            </a:r>
            <a:r>
              <a:rPr lang="en-US" sz="1400" dirty="0">
                <a:cs typeface="Arial" pitchFamily="34" charset="0"/>
              </a:rPr>
              <a:t> print “Pattern occurs with shift” i – m</a:t>
            </a:r>
          </a:p>
          <a:p>
            <a:pPr eaLnBrk="1" hangingPunct="1">
              <a:lnSpc>
                <a:spcPct val="80000"/>
              </a:lnSpc>
              <a:buFontTx/>
              <a:buAutoNum type="arabicPlain" startAt="12"/>
            </a:pP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 q]</a:t>
            </a:r>
          </a:p>
          <a:p>
            <a:pPr eaLnBrk="1" hangingPunct="1">
              <a:lnSpc>
                <a:spcPct val="80000"/>
              </a:lnSpc>
              <a:buFontTx/>
              <a:buNone/>
            </a:pPr>
            <a:endParaRPr lang="en-US" sz="1400" dirty="0"/>
          </a:p>
          <a:p>
            <a:pPr algn="just" eaLnBrk="1" hangingPunct="1">
              <a:lnSpc>
                <a:spcPct val="80000"/>
              </a:lnSpc>
              <a:buFont typeface="Wingdings" pitchFamily="2" charset="2"/>
              <a:buNone/>
            </a:pPr>
            <a:r>
              <a:rPr lang="en-US" sz="1400" dirty="0">
                <a:cs typeface="Arial" pitchFamily="34" charset="0"/>
              </a:rPr>
              <a:t>     The for loop beginning in step 5 runs ‘n’ times, i.e. , as long as the length of the string ‘S’. Since step 1  to step 4  take constant time, the running time is  dominated by this for loop. Thus running time of  matching function is O(n).</a:t>
            </a:r>
            <a:endParaRPr lang="en-US" sz="1400" u="sng" dirty="0">
              <a:cs typeface="Arial" pitchFamily="34" charset="0"/>
            </a:endParaRPr>
          </a:p>
          <a:p>
            <a:pPr eaLnBrk="1" hangingPunct="1">
              <a:lnSpc>
                <a:spcPct val="80000"/>
              </a:lnSpc>
              <a:buFont typeface="Wingdings" pitchFamily="2" charset="2"/>
              <a:buNone/>
            </a:pPr>
            <a:endParaRPr lang="en-US" sz="1400" dirty="0"/>
          </a:p>
        </p:txBody>
      </p:sp>
    </p:spTree>
    <p:extLst>
      <p:ext uri="{BB962C8B-B14F-4D97-AF65-F5344CB8AC3E}">
        <p14:creationId xmlns:p14="http://schemas.microsoft.com/office/powerpoint/2010/main" val="987545653"/>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E1DD5-5572-4164-B78C-719B087F0E3A}"/>
              </a:ext>
            </a:extLst>
          </p:cNvPr>
          <p:cNvSpPr>
            <a:spLocks noGrp="1"/>
          </p:cNvSpPr>
          <p:nvPr>
            <p:ph type="title"/>
          </p:nvPr>
        </p:nvSpPr>
        <p:spPr/>
        <p:txBody>
          <a:bodyPr/>
          <a:lstStyle/>
          <a:p>
            <a:r>
              <a:rPr lang="en-US" dirty="0"/>
              <a:t>Task</a:t>
            </a:r>
          </a:p>
        </p:txBody>
      </p:sp>
      <p:sp>
        <p:nvSpPr>
          <p:cNvPr id="3" name="Content Placeholder 2">
            <a:extLst>
              <a:ext uri="{FF2B5EF4-FFF2-40B4-BE49-F238E27FC236}">
                <a16:creationId xmlns:a16="http://schemas.microsoft.com/office/drawing/2014/main" id="{13215E2B-96EB-470A-A8CA-5FF603FEF772}"/>
              </a:ext>
            </a:extLst>
          </p:cNvPr>
          <p:cNvSpPr>
            <a:spLocks noGrp="1"/>
          </p:cNvSpPr>
          <p:nvPr>
            <p:ph sz="half" idx="1"/>
          </p:nvPr>
        </p:nvSpPr>
        <p:spPr>
          <a:xfrm>
            <a:off x="914400" y="1447800"/>
            <a:ext cx="6781800" cy="4572000"/>
          </a:xfrm>
        </p:spPr>
        <p:txBody>
          <a:bodyPr/>
          <a:lstStyle/>
          <a:p>
            <a:r>
              <a:rPr lang="en-US" dirty="0"/>
              <a:t>Update KMP algorithm so it should find matching  overlapping substring once.</a:t>
            </a:r>
          </a:p>
          <a:p>
            <a:pPr marL="0" indent="0">
              <a:buNone/>
            </a:pPr>
            <a:r>
              <a:rPr lang="en-US" dirty="0"/>
              <a:t>Example:</a:t>
            </a:r>
          </a:p>
          <a:p>
            <a:pPr marL="0" indent="0">
              <a:buNone/>
            </a:pPr>
            <a:r>
              <a:rPr lang="en-US" dirty="0"/>
              <a:t>Text : </a:t>
            </a:r>
            <a:r>
              <a:rPr lang="en-US" dirty="0" err="1">
                <a:highlight>
                  <a:srgbClr val="FFFF00"/>
                </a:highlight>
              </a:rPr>
              <a:t>ababa</a:t>
            </a:r>
            <a:r>
              <a:rPr lang="en-US" dirty="0" err="1"/>
              <a:t>zi</a:t>
            </a:r>
            <a:endParaRPr lang="en-US" dirty="0"/>
          </a:p>
          <a:p>
            <a:pPr marL="0" indent="0">
              <a:buNone/>
            </a:pPr>
            <a:r>
              <a:rPr lang="en-US" dirty="0"/>
              <a:t>Pattern: aba</a:t>
            </a:r>
          </a:p>
          <a:p>
            <a:pPr marL="0" indent="0">
              <a:buNone/>
            </a:pPr>
            <a:r>
              <a:rPr lang="en-US" b="1" dirty="0"/>
              <a:t>Old KMP: </a:t>
            </a:r>
          </a:p>
          <a:p>
            <a:pPr marL="0" indent="0">
              <a:buNone/>
            </a:pPr>
            <a:r>
              <a:rPr lang="en-US" dirty="0"/>
              <a:t>Valid shifts s=0,2</a:t>
            </a:r>
          </a:p>
          <a:p>
            <a:pPr marL="0" indent="0">
              <a:buNone/>
            </a:pPr>
            <a:r>
              <a:rPr lang="en-US" b="1" dirty="0"/>
              <a:t>Updated KMP</a:t>
            </a:r>
          </a:p>
          <a:p>
            <a:pPr marL="0" indent="0">
              <a:buNone/>
            </a:pPr>
            <a:r>
              <a:rPr lang="en-US" dirty="0"/>
              <a:t>Valid shift s=0</a:t>
            </a:r>
          </a:p>
          <a:p>
            <a:pPr marL="0" indent="0">
              <a:buNone/>
            </a:pPr>
            <a:endParaRPr lang="en-US" dirty="0"/>
          </a:p>
          <a:p>
            <a:pPr marL="0" indent="0">
              <a:buNone/>
            </a:pPr>
            <a:endParaRPr lang="en-US" dirty="0"/>
          </a:p>
          <a:p>
            <a:pPr marL="0" indent="0">
              <a:buNone/>
            </a:pPr>
            <a:r>
              <a:rPr lang="en-US" dirty="0"/>
              <a:t> </a:t>
            </a:r>
          </a:p>
        </p:txBody>
      </p:sp>
      <p:sp>
        <p:nvSpPr>
          <p:cNvPr id="5" name="Slide Number Placeholder 4">
            <a:extLst>
              <a:ext uri="{FF2B5EF4-FFF2-40B4-BE49-F238E27FC236}">
                <a16:creationId xmlns:a16="http://schemas.microsoft.com/office/drawing/2014/main" id="{691A5258-DE96-40AE-8A10-ADF454E20DE4}"/>
              </a:ext>
            </a:extLst>
          </p:cNvPr>
          <p:cNvSpPr>
            <a:spLocks noGrp="1"/>
          </p:cNvSpPr>
          <p:nvPr>
            <p:ph type="sldNum" sz="quarter" idx="12"/>
          </p:nvPr>
        </p:nvSpPr>
        <p:spPr/>
        <p:txBody>
          <a:bodyPr/>
          <a:lstStyle/>
          <a:p>
            <a:pPr>
              <a:defRPr/>
            </a:pPr>
            <a:fld id="{0272AE34-C994-41F1-8AB0-0E6D250AC2D8}" type="slidenum">
              <a:rPr lang="en-US" altLang="en-US" smtClean="0"/>
              <a:pPr>
                <a:defRPr/>
              </a:pPr>
              <a:t>18</a:t>
            </a:fld>
            <a:endParaRPr lang="en-US" altLang="en-US" dirty="0"/>
          </a:p>
        </p:txBody>
      </p:sp>
    </p:spTree>
    <p:extLst>
      <p:ext uri="{BB962C8B-B14F-4D97-AF65-F5344CB8AC3E}">
        <p14:creationId xmlns:p14="http://schemas.microsoft.com/office/powerpoint/2010/main" val="23935348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sz="quarter"/>
          </p:nvPr>
        </p:nvSpPr>
        <p:spPr/>
        <p:txBody>
          <a:bodyPr/>
          <a:lstStyle/>
          <a:p>
            <a:r>
              <a:rPr lang="en-US" dirty="0"/>
              <a:t>Task  (2)</a:t>
            </a:r>
          </a:p>
        </p:txBody>
      </p:sp>
      <p:sp>
        <p:nvSpPr>
          <p:cNvPr id="21507" name="Content Placeholder 2"/>
          <p:cNvSpPr>
            <a:spLocks noGrp="1"/>
          </p:cNvSpPr>
          <p:nvPr>
            <p:ph sz="quarter" idx="1"/>
          </p:nvPr>
        </p:nvSpPr>
        <p:spPr>
          <a:xfrm>
            <a:off x="457200" y="1600200"/>
            <a:ext cx="8153400" cy="4953000"/>
          </a:xfrm>
        </p:spPr>
        <p:txBody>
          <a:bodyPr/>
          <a:lstStyle/>
          <a:p>
            <a:r>
              <a:rPr lang="en-US"/>
              <a:t>String </a:t>
            </a:r>
          </a:p>
          <a:p>
            <a:endParaRPr lang="en-US"/>
          </a:p>
          <a:p>
            <a:r>
              <a:rPr lang="en-US"/>
              <a:t> Pattern</a:t>
            </a:r>
          </a:p>
        </p:txBody>
      </p:sp>
      <p:graphicFrame>
        <p:nvGraphicFramePr>
          <p:cNvPr id="7" name="Table 6"/>
          <p:cNvGraphicFramePr>
            <a:graphicFrameLocks noGrp="1"/>
          </p:cNvGraphicFramePr>
          <p:nvPr>
            <p:extLst>
              <p:ext uri="{D42A27DB-BD31-4B8C-83A1-F6EECF244321}">
                <p14:modId xmlns:p14="http://schemas.microsoft.com/office/powerpoint/2010/main" val="4171190759"/>
              </p:ext>
            </p:extLst>
          </p:nvPr>
        </p:nvGraphicFramePr>
        <p:xfrm>
          <a:off x="1295400" y="2133600"/>
          <a:ext cx="6172200" cy="381000"/>
        </p:xfrm>
        <a:graphic>
          <a:graphicData uri="http://schemas.openxmlformats.org/drawingml/2006/table">
            <a:tbl>
              <a:tblPr firstRow="1" bandRow="1">
                <a:tableStyleId>{5940675A-B579-460E-94D1-54222C63F5DA}</a:tableStyleId>
              </a:tblPr>
              <a:tblGrid>
                <a:gridCol w="514350">
                  <a:extLst>
                    <a:ext uri="{9D8B030D-6E8A-4147-A177-3AD203B41FA5}">
                      <a16:colId xmlns:a16="http://schemas.microsoft.com/office/drawing/2014/main" val="20000"/>
                    </a:ext>
                  </a:extLst>
                </a:gridCol>
                <a:gridCol w="514350">
                  <a:extLst>
                    <a:ext uri="{9D8B030D-6E8A-4147-A177-3AD203B41FA5}">
                      <a16:colId xmlns:a16="http://schemas.microsoft.com/office/drawing/2014/main" val="20001"/>
                    </a:ext>
                  </a:extLst>
                </a:gridCol>
                <a:gridCol w="514350">
                  <a:extLst>
                    <a:ext uri="{9D8B030D-6E8A-4147-A177-3AD203B41FA5}">
                      <a16:colId xmlns:a16="http://schemas.microsoft.com/office/drawing/2014/main" val="20002"/>
                    </a:ext>
                  </a:extLst>
                </a:gridCol>
                <a:gridCol w="514350">
                  <a:extLst>
                    <a:ext uri="{9D8B030D-6E8A-4147-A177-3AD203B41FA5}">
                      <a16:colId xmlns:a16="http://schemas.microsoft.com/office/drawing/2014/main" val="20003"/>
                    </a:ext>
                  </a:extLst>
                </a:gridCol>
                <a:gridCol w="514350">
                  <a:extLst>
                    <a:ext uri="{9D8B030D-6E8A-4147-A177-3AD203B41FA5}">
                      <a16:colId xmlns:a16="http://schemas.microsoft.com/office/drawing/2014/main" val="20004"/>
                    </a:ext>
                  </a:extLst>
                </a:gridCol>
                <a:gridCol w="514350">
                  <a:extLst>
                    <a:ext uri="{9D8B030D-6E8A-4147-A177-3AD203B41FA5}">
                      <a16:colId xmlns:a16="http://schemas.microsoft.com/office/drawing/2014/main" val="20005"/>
                    </a:ext>
                  </a:extLst>
                </a:gridCol>
                <a:gridCol w="514350">
                  <a:extLst>
                    <a:ext uri="{9D8B030D-6E8A-4147-A177-3AD203B41FA5}">
                      <a16:colId xmlns:a16="http://schemas.microsoft.com/office/drawing/2014/main" val="20006"/>
                    </a:ext>
                  </a:extLst>
                </a:gridCol>
                <a:gridCol w="514350">
                  <a:extLst>
                    <a:ext uri="{9D8B030D-6E8A-4147-A177-3AD203B41FA5}">
                      <a16:colId xmlns:a16="http://schemas.microsoft.com/office/drawing/2014/main" val="20007"/>
                    </a:ext>
                  </a:extLst>
                </a:gridCol>
                <a:gridCol w="514350">
                  <a:extLst>
                    <a:ext uri="{9D8B030D-6E8A-4147-A177-3AD203B41FA5}">
                      <a16:colId xmlns:a16="http://schemas.microsoft.com/office/drawing/2014/main" val="20008"/>
                    </a:ext>
                  </a:extLst>
                </a:gridCol>
                <a:gridCol w="514350">
                  <a:extLst>
                    <a:ext uri="{9D8B030D-6E8A-4147-A177-3AD203B41FA5}">
                      <a16:colId xmlns:a16="http://schemas.microsoft.com/office/drawing/2014/main" val="20009"/>
                    </a:ext>
                  </a:extLst>
                </a:gridCol>
                <a:gridCol w="514350">
                  <a:extLst>
                    <a:ext uri="{9D8B030D-6E8A-4147-A177-3AD203B41FA5}">
                      <a16:colId xmlns:a16="http://schemas.microsoft.com/office/drawing/2014/main" val="20010"/>
                    </a:ext>
                  </a:extLst>
                </a:gridCol>
                <a:gridCol w="514350">
                  <a:extLst>
                    <a:ext uri="{9D8B030D-6E8A-4147-A177-3AD203B41FA5}">
                      <a16:colId xmlns:a16="http://schemas.microsoft.com/office/drawing/2014/main" val="20011"/>
                    </a:ext>
                  </a:extLst>
                </a:gridCol>
              </a:tblGrid>
              <a:tr h="381000">
                <a:tc>
                  <a:txBody>
                    <a:bodyPr/>
                    <a:lstStyle/>
                    <a:p>
                      <a:r>
                        <a:rPr lang="en-US" b="1" dirty="0"/>
                        <a:t>a</a:t>
                      </a:r>
                    </a:p>
                  </a:txBody>
                  <a:tcPr/>
                </a:tc>
                <a:tc>
                  <a:txBody>
                    <a:bodyPr/>
                    <a:lstStyle/>
                    <a:p>
                      <a:r>
                        <a:rPr lang="en-US" b="1" dirty="0"/>
                        <a:t>b</a:t>
                      </a:r>
                    </a:p>
                  </a:txBody>
                  <a:tcPr/>
                </a:tc>
                <a:tc>
                  <a:txBody>
                    <a:bodyPr/>
                    <a:lstStyle/>
                    <a:p>
                      <a:r>
                        <a:rPr lang="en-US" b="1" dirty="0"/>
                        <a:t>x</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1371600" y="3124200"/>
          <a:ext cx="5105400" cy="381000"/>
        </p:xfrm>
        <a:graphic>
          <a:graphicData uri="http://schemas.openxmlformats.org/drawingml/2006/table">
            <a:tbl>
              <a:tblPr firstRow="1" bandRow="1">
                <a:tableStyleId>{5940675A-B579-460E-94D1-54222C63F5DA}</a:tableStyleId>
              </a:tblPr>
              <a:tblGrid>
                <a:gridCol w="850900">
                  <a:extLst>
                    <a:ext uri="{9D8B030D-6E8A-4147-A177-3AD203B41FA5}">
                      <a16:colId xmlns:a16="http://schemas.microsoft.com/office/drawing/2014/main" val="20000"/>
                    </a:ext>
                  </a:extLst>
                </a:gridCol>
                <a:gridCol w="850900">
                  <a:extLst>
                    <a:ext uri="{9D8B030D-6E8A-4147-A177-3AD203B41FA5}">
                      <a16:colId xmlns:a16="http://schemas.microsoft.com/office/drawing/2014/main" val="20001"/>
                    </a:ext>
                  </a:extLst>
                </a:gridCol>
                <a:gridCol w="850900">
                  <a:extLst>
                    <a:ext uri="{9D8B030D-6E8A-4147-A177-3AD203B41FA5}">
                      <a16:colId xmlns:a16="http://schemas.microsoft.com/office/drawing/2014/main" val="20002"/>
                    </a:ext>
                  </a:extLst>
                </a:gridCol>
                <a:gridCol w="850900">
                  <a:extLst>
                    <a:ext uri="{9D8B030D-6E8A-4147-A177-3AD203B41FA5}">
                      <a16:colId xmlns:a16="http://schemas.microsoft.com/office/drawing/2014/main" val="20003"/>
                    </a:ext>
                  </a:extLst>
                </a:gridCol>
                <a:gridCol w="850900">
                  <a:extLst>
                    <a:ext uri="{9D8B030D-6E8A-4147-A177-3AD203B41FA5}">
                      <a16:colId xmlns:a16="http://schemas.microsoft.com/office/drawing/2014/main" val="20004"/>
                    </a:ext>
                  </a:extLst>
                </a:gridCol>
                <a:gridCol w="850900">
                  <a:extLst>
                    <a:ext uri="{9D8B030D-6E8A-4147-A177-3AD203B41FA5}">
                      <a16:colId xmlns:a16="http://schemas.microsoft.com/office/drawing/2014/main" val="20005"/>
                    </a:ext>
                  </a:extLst>
                </a:gridCol>
              </a:tblGrid>
              <a:tr h="381000">
                <a:tc>
                  <a:txBody>
                    <a:bodyPr/>
                    <a:lstStyle/>
                    <a:p>
                      <a:r>
                        <a:rPr lang="en-US" b="1" dirty="0"/>
                        <a:t>a</a:t>
                      </a:r>
                    </a:p>
                  </a:txBody>
                  <a:tcPr/>
                </a:tc>
                <a:tc>
                  <a:txBody>
                    <a:bodyPr/>
                    <a:lstStyle/>
                    <a:p>
                      <a:r>
                        <a:rPr lang="en-US" b="1" dirty="0"/>
                        <a:t>b</a:t>
                      </a:r>
                    </a:p>
                  </a:txBody>
                  <a:tcPr/>
                </a:tc>
                <a:tc>
                  <a:txBody>
                    <a:bodyPr/>
                    <a:lstStyle/>
                    <a:p>
                      <a:r>
                        <a:rPr lang="en-US" b="1" dirty="0"/>
                        <a:t>c</a:t>
                      </a:r>
                    </a:p>
                  </a:txBody>
                  <a:tcPr/>
                </a:tc>
                <a:tc>
                  <a:txBody>
                    <a:bodyPr/>
                    <a:lstStyle/>
                    <a:p>
                      <a:r>
                        <a:rPr lang="en-US" b="1" dirty="0"/>
                        <a:t>a</a:t>
                      </a:r>
                    </a:p>
                  </a:txBody>
                  <a:tcPr/>
                </a:tc>
                <a:tc>
                  <a:txBody>
                    <a:bodyPr/>
                    <a:lstStyle/>
                    <a:p>
                      <a:r>
                        <a:rPr lang="en-US" b="1" dirty="0"/>
                        <a:t>b</a:t>
                      </a:r>
                    </a:p>
                  </a:txBody>
                  <a:tcPr/>
                </a:tc>
                <a:tc>
                  <a:txBody>
                    <a:bodyPr/>
                    <a:lstStyle/>
                    <a:p>
                      <a:r>
                        <a:rPr lang="en-US" b="1" dirty="0"/>
                        <a:t>y</a:t>
                      </a:r>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973259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609600" y="274638"/>
            <a:ext cx="8077200" cy="1143000"/>
          </a:xfrm>
        </p:spPr>
        <p:txBody>
          <a:bodyPr/>
          <a:lstStyle/>
          <a:p>
            <a:pPr eaLnBrk="1" hangingPunct="1"/>
            <a:r>
              <a:rPr lang="en-US" altLang="en-US" dirty="0"/>
              <a:t>String matching Algorithm</a:t>
            </a:r>
          </a:p>
        </p:txBody>
      </p:sp>
      <p:sp>
        <p:nvSpPr>
          <p:cNvPr id="7171" name="Content Placeholder 2"/>
          <p:cNvSpPr>
            <a:spLocks noGrp="1"/>
          </p:cNvSpPr>
          <p:nvPr>
            <p:ph idx="1"/>
          </p:nvPr>
        </p:nvSpPr>
        <p:spPr>
          <a:xfrm>
            <a:off x="457200" y="1524000"/>
            <a:ext cx="8184497" cy="4572000"/>
          </a:xfrm>
        </p:spPr>
        <p:txBody>
          <a:bodyPr/>
          <a:lstStyle/>
          <a:p>
            <a:pPr eaLnBrk="1" hangingPunct="1">
              <a:buFont typeface="Wingdings 2" panose="05020102010507070707" pitchFamily="18" charset="2"/>
              <a:buNone/>
            </a:pPr>
            <a:endParaRPr lang="en-US" altLang="en-US" dirty="0"/>
          </a:p>
          <a:p>
            <a:pPr algn="just"/>
            <a:r>
              <a:rPr lang="en-US" b="1" dirty="0">
                <a:latin typeface="Times New Roman" pitchFamily="18" charset="0"/>
                <a:cs typeface="Times New Roman" pitchFamily="18" charset="0"/>
              </a:rPr>
              <a:t>String </a:t>
            </a:r>
            <a:r>
              <a:rPr lang="en-US" altLang="en-US" b="1" dirty="0">
                <a:latin typeface="Times New Roman" pitchFamily="18" charset="0"/>
                <a:cs typeface="Times New Roman" pitchFamily="18" charset="0"/>
              </a:rPr>
              <a:t>searching</a:t>
            </a:r>
            <a:r>
              <a:rPr lang="en-US" b="1" dirty="0">
                <a:latin typeface="Times New Roman" pitchFamily="18" charset="0"/>
                <a:cs typeface="Times New Roman" pitchFamily="18" charset="0"/>
              </a:rPr>
              <a:t> algorithms</a:t>
            </a:r>
            <a:r>
              <a:rPr lang="en-US" dirty="0">
                <a:latin typeface="Times New Roman" pitchFamily="18" charset="0"/>
                <a:cs typeface="Times New Roman" pitchFamily="18" charset="0"/>
              </a:rPr>
              <a:t>, sometimes called </a:t>
            </a:r>
            <a:r>
              <a:rPr lang="en-US" b="1" dirty="0">
                <a:latin typeface="Times New Roman" pitchFamily="18" charset="0"/>
                <a:cs typeface="Times New Roman" pitchFamily="18" charset="0"/>
              </a:rPr>
              <a:t>pattern matching algorithms</a:t>
            </a:r>
            <a:r>
              <a:rPr lang="en-US" dirty="0">
                <a:latin typeface="Times New Roman" pitchFamily="18" charset="0"/>
                <a:cs typeface="Times New Roman" pitchFamily="18" charset="0"/>
              </a:rPr>
              <a:t>, are an important class of </a:t>
            </a:r>
            <a:r>
              <a:rPr lang="en-US" b="1" dirty="0">
                <a:latin typeface="Times New Roman" pitchFamily="18" charset="0"/>
                <a:cs typeface="Times New Roman" pitchFamily="18" charset="0"/>
              </a:rPr>
              <a:t>string algorithms</a:t>
            </a:r>
            <a:r>
              <a:rPr lang="en-US" dirty="0">
                <a:latin typeface="Times New Roman" pitchFamily="18" charset="0"/>
                <a:cs typeface="Times New Roman" pitchFamily="18" charset="0"/>
              </a:rPr>
              <a:t> that try to find a place where  </a:t>
            </a:r>
            <a:r>
              <a:rPr lang="en-US" b="1" dirty="0">
                <a:latin typeface="Times New Roman" pitchFamily="18" charset="0"/>
                <a:cs typeface="Times New Roman" pitchFamily="18" charset="0"/>
              </a:rPr>
              <a:t>string</a:t>
            </a:r>
            <a:r>
              <a:rPr lang="en-US" dirty="0">
                <a:latin typeface="Times New Roman" pitchFamily="18" charset="0"/>
                <a:cs typeface="Times New Roman" pitchFamily="18" charset="0"/>
              </a:rPr>
              <a:t> (also called pattern) are found within a larger </a:t>
            </a:r>
            <a:r>
              <a:rPr lang="en-US" b="1" dirty="0">
                <a:latin typeface="Times New Roman" pitchFamily="18" charset="0"/>
                <a:cs typeface="Times New Roman" pitchFamily="18" charset="0"/>
              </a:rPr>
              <a:t>string</a:t>
            </a:r>
            <a:r>
              <a:rPr lang="en-US" dirty="0">
                <a:latin typeface="Times New Roman" pitchFamily="18" charset="0"/>
                <a:cs typeface="Times New Roman" pitchFamily="18" charset="0"/>
              </a:rPr>
              <a:t> or text.</a:t>
            </a:r>
          </a:p>
        </p:txBody>
      </p:sp>
      <p:sp>
        <p:nvSpPr>
          <p:cNvPr id="2" name="Slide Number Placeholder 1"/>
          <p:cNvSpPr>
            <a:spLocks noGrp="1"/>
          </p:cNvSpPr>
          <p:nvPr>
            <p:ph type="sldNum" sz="quarter" idx="12"/>
          </p:nvPr>
        </p:nvSpPr>
        <p:spPr/>
        <p:txBody>
          <a:bodyPr/>
          <a:lstStyle/>
          <a:p>
            <a:pPr>
              <a:defRPr/>
            </a:pPr>
            <a:fld id="{9EC544B3-C08B-48E5-A8AE-A1591D0BF105}" type="slidenum">
              <a:rPr lang="en-US" altLang="en-US" smtClean="0"/>
              <a:pPr>
                <a:defRPr/>
              </a:pPr>
              <a:t>2</a:t>
            </a:fld>
            <a:endParaRPr lang="en-US" altLang="en-US"/>
          </a:p>
        </p:txBody>
      </p:sp>
    </p:spTree>
    <p:extLst>
      <p:ext uri="{BB962C8B-B14F-4D97-AF65-F5344CB8AC3E}">
        <p14:creationId xmlns:p14="http://schemas.microsoft.com/office/powerpoint/2010/main" val="1619620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Summary</a:t>
            </a:r>
            <a:endParaRPr lang="en-US" dirty="0"/>
          </a:p>
        </p:txBody>
      </p:sp>
      <p:sp>
        <p:nvSpPr>
          <p:cNvPr id="3" name="Content Placeholder 2"/>
          <p:cNvSpPr>
            <a:spLocks noGrp="1"/>
          </p:cNvSpPr>
          <p:nvPr>
            <p:ph idx="1"/>
          </p:nvPr>
        </p:nvSpPr>
        <p:spPr>
          <a:xfrm>
            <a:off x="533400" y="1447800"/>
            <a:ext cx="8458200" cy="4572000"/>
          </a:xfrm>
        </p:spPr>
        <p:txBody>
          <a:bodyPr/>
          <a:lstStyle/>
          <a:p>
            <a:pPr algn="just"/>
            <a:endParaRPr lang="en-US" sz="1800" dirty="0">
              <a:latin typeface="Times New Roman" pitchFamily="18" charset="0"/>
              <a:cs typeface="Times New Roman" pitchFamily="18" charset="0"/>
            </a:endParaRPr>
          </a:p>
          <a:p>
            <a:pPr algn="just"/>
            <a:r>
              <a:rPr lang="en-US" sz="1800" b="1" dirty="0">
                <a:latin typeface="Times New Roman" pitchFamily="18" charset="0"/>
                <a:cs typeface="Times New Roman" pitchFamily="18" charset="0"/>
              </a:rPr>
              <a:t>Text editing programs </a:t>
            </a:r>
            <a:r>
              <a:rPr lang="en-US" sz="1800" dirty="0">
                <a:latin typeface="Times New Roman" pitchFamily="18" charset="0"/>
                <a:cs typeface="Times New Roman" pitchFamily="18" charset="0"/>
              </a:rPr>
              <a:t>frequently need to find all occurrences of a pattern in the text.</a:t>
            </a:r>
          </a:p>
          <a:p>
            <a:pPr algn="just"/>
            <a:r>
              <a:rPr lang="en-US" sz="1800" dirty="0">
                <a:latin typeface="Times New Roman" pitchFamily="18" charset="0"/>
                <a:cs typeface="Times New Roman" pitchFamily="18" charset="0"/>
              </a:rPr>
              <a:t>The  KMP algorithm searches for occurrences of a “pattern" P within a main "text string" S by employing the observation that when a mismatch occurs, the word itself embodies sufficient information to determine where the next match could begin, </a:t>
            </a:r>
            <a:r>
              <a:rPr lang="en-US" sz="1800" b="1" dirty="0">
                <a:latin typeface="Times New Roman" pitchFamily="18" charset="0"/>
                <a:cs typeface="Times New Roman" pitchFamily="18" charset="0"/>
              </a:rPr>
              <a:t>thus bypassing re-examination of previously matched characters.</a:t>
            </a:r>
          </a:p>
          <a:p>
            <a:pPr fontAlgn="t"/>
            <a:r>
              <a:rPr lang="en-US" sz="1800" dirty="0">
                <a:latin typeface="Times New Roman" pitchFamily="18" charset="0"/>
                <a:cs typeface="Times New Roman" pitchFamily="18" charset="0"/>
              </a:rPr>
              <a:t>In </a:t>
            </a:r>
            <a:r>
              <a:rPr lang="en-US" sz="1800" b="1" dirty="0">
                <a:latin typeface="Times New Roman" pitchFamily="18" charset="0"/>
                <a:cs typeface="Times New Roman" pitchFamily="18" charset="0"/>
              </a:rPr>
              <a:t>real world</a:t>
            </a:r>
            <a:r>
              <a:rPr lang="en-US" sz="1800" dirty="0">
                <a:latin typeface="Times New Roman" pitchFamily="18" charset="0"/>
                <a:cs typeface="Times New Roman" pitchFamily="18" charset="0"/>
              </a:rPr>
              <a:t> KMP algorithm is used in those applications  when there is/are self matching(s) of pattern string that we want to search for.</a:t>
            </a:r>
          </a:p>
          <a:p>
            <a:pPr algn="just" fontAlgn="t"/>
            <a:r>
              <a:rPr lang="en-US" sz="1800" dirty="0">
                <a:latin typeface="Times New Roman" pitchFamily="18" charset="0"/>
                <a:cs typeface="Times New Roman" pitchFamily="18" charset="0"/>
              </a:rPr>
              <a:t>A relevant example is the </a:t>
            </a:r>
            <a:r>
              <a:rPr lang="en-US" sz="1800" b="1" dirty="0">
                <a:latin typeface="Times New Roman" pitchFamily="18" charset="0"/>
                <a:cs typeface="Times New Roman" pitchFamily="18" charset="0"/>
              </a:rPr>
              <a:t>DNA alphabet</a:t>
            </a:r>
            <a:r>
              <a:rPr lang="en-US" sz="1800" dirty="0">
                <a:latin typeface="Times New Roman" pitchFamily="18" charset="0"/>
                <a:cs typeface="Times New Roman" pitchFamily="18" charset="0"/>
              </a:rPr>
              <a:t>, which consists on only 4 symbols (A,C,G,T). Imagine how KMP can work in a "DNA pattern matching problem": it is really suitable because many repetition of the same letter, and so less computation time wasted.</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endParaRPr lang="en-US" dirty="0"/>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20</a:t>
            </a:fld>
            <a:endParaRPr lang="en-US" altLang="en-US"/>
          </a:p>
        </p:txBody>
      </p:sp>
    </p:spTree>
    <p:extLst>
      <p:ext uri="{BB962C8B-B14F-4D97-AF65-F5344CB8AC3E}">
        <p14:creationId xmlns:p14="http://schemas.microsoft.com/office/powerpoint/2010/main" val="3333909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String matching Algorithm</a:t>
            </a:r>
            <a:endParaRPr lang="en-US" dirty="0"/>
          </a:p>
        </p:txBody>
      </p:sp>
      <p:sp>
        <p:nvSpPr>
          <p:cNvPr id="3" name="Content Placeholder 2"/>
          <p:cNvSpPr>
            <a:spLocks noGrp="1"/>
          </p:cNvSpPr>
          <p:nvPr>
            <p:ph idx="1"/>
          </p:nvPr>
        </p:nvSpPr>
        <p:spPr/>
        <p:txBody>
          <a:bodyPr/>
          <a:lstStyle/>
          <a:p>
            <a:endParaRPr lang="en-US" dirty="0"/>
          </a:p>
          <a:p>
            <a:r>
              <a:rPr lang="en-US" dirty="0">
                <a:solidFill>
                  <a:srgbClr val="FF0000"/>
                </a:solidFill>
              </a:rPr>
              <a:t>Naïve String Matching Algorithm</a:t>
            </a:r>
          </a:p>
          <a:p>
            <a:pPr marL="273050" lvl="1" indent="-273050">
              <a:spcBef>
                <a:spcPts val="575"/>
              </a:spcBef>
              <a:buClr>
                <a:schemeClr val="accent1"/>
              </a:buClr>
            </a:pPr>
            <a:r>
              <a:rPr lang="en-US" dirty="0">
                <a:solidFill>
                  <a:srgbClr val="FF0000"/>
                </a:solidFill>
              </a:rPr>
              <a:t>Rabin–Karp Algorithm</a:t>
            </a:r>
          </a:p>
          <a:p>
            <a:r>
              <a:rPr lang="en-US" dirty="0"/>
              <a:t>KMP String Matching Algorithm</a:t>
            </a:r>
          </a:p>
        </p:txBody>
      </p:sp>
      <p:sp>
        <p:nvSpPr>
          <p:cNvPr id="4" name="Slide Number Placeholder 3"/>
          <p:cNvSpPr>
            <a:spLocks noGrp="1"/>
          </p:cNvSpPr>
          <p:nvPr>
            <p:ph type="sldNum" sz="quarter" idx="12"/>
          </p:nvPr>
        </p:nvSpPr>
        <p:spPr/>
        <p:txBody>
          <a:bodyPr/>
          <a:lstStyle/>
          <a:p>
            <a:pPr>
              <a:defRPr/>
            </a:pPr>
            <a:fld id="{9EC544B3-C08B-48E5-A8AE-A1591D0BF105}" type="slidenum">
              <a:rPr lang="en-US" altLang="en-US" smtClean="0"/>
              <a:pPr>
                <a:defRPr/>
              </a:pPr>
              <a:t>3</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p:cNvSpPr>
            <a:spLocks noGrp="1" noChangeArrowheads="1"/>
          </p:cNvSpPr>
          <p:nvPr>
            <p:ph type="title"/>
          </p:nvPr>
        </p:nvSpPr>
        <p:spPr/>
        <p:txBody>
          <a:bodyPr>
            <a:normAutofit/>
          </a:bodyPr>
          <a:lstStyle/>
          <a:p>
            <a:pPr eaLnBrk="1" fontAlgn="auto" hangingPunct="1">
              <a:spcAft>
                <a:spcPts val="0"/>
              </a:spcAft>
              <a:defRPr/>
            </a:pPr>
            <a:r>
              <a:rPr lang="en-US" b="1" dirty="0"/>
              <a:t>The Knuth-Morris-Pratt Algorithm</a:t>
            </a:r>
          </a:p>
        </p:txBody>
      </p:sp>
      <p:sp>
        <p:nvSpPr>
          <p:cNvPr id="8195" name="Rectangle 3"/>
          <p:cNvSpPr>
            <a:spLocks noGrp="1" noChangeArrowheads="1"/>
          </p:cNvSpPr>
          <p:nvPr>
            <p:ph idx="1"/>
          </p:nvPr>
        </p:nvSpPr>
        <p:spPr/>
        <p:txBody>
          <a:bodyPr/>
          <a:lstStyle/>
          <a:p>
            <a:pPr algn="just" eaLnBrk="1" hangingPunct="1">
              <a:lnSpc>
                <a:spcPct val="90000"/>
              </a:lnSpc>
            </a:pPr>
            <a:r>
              <a:rPr lang="en-US" dirty="0"/>
              <a:t>Knuth, Morris and Pratt proposed a linear time algorithm for the string matching problem. </a:t>
            </a:r>
          </a:p>
          <a:p>
            <a:pPr algn="just" eaLnBrk="1" hangingPunct="1">
              <a:lnSpc>
                <a:spcPct val="90000"/>
              </a:lnSpc>
            </a:pPr>
            <a:endParaRPr lang="en-US" dirty="0"/>
          </a:p>
          <a:p>
            <a:pPr algn="just" eaLnBrk="1" hangingPunct="1">
              <a:lnSpc>
                <a:spcPct val="90000"/>
              </a:lnSpc>
            </a:pPr>
            <a:r>
              <a:rPr lang="en-US" dirty="0"/>
              <a:t>A matching time of O(n) is achieved by avoiding comparisons with elements of ‘S’ that have previously been involved in comparison with some element of the pattern ‘p’ to be matched. i.e., backtracking on the string ‘S’ never occurs</a:t>
            </a:r>
          </a:p>
          <a:p>
            <a:pPr algn="just" eaLnBrk="1" hangingPunct="1">
              <a:lnSpc>
                <a:spcPct val="90000"/>
              </a:lnSpc>
            </a:pPr>
            <a:endParaRPr lang="en-US" dirty="0"/>
          </a:p>
          <a:p>
            <a:r>
              <a:rPr lang="en-US" dirty="0"/>
              <a:t>Text = </a:t>
            </a:r>
            <a:r>
              <a:rPr lang="en-US" dirty="0" err="1"/>
              <a:t>abcxabcyabcdabcrabcdabcz</a:t>
            </a:r>
            <a:endParaRPr lang="en-US" dirty="0"/>
          </a:p>
          <a:p>
            <a:pPr algn="just" eaLnBrk="1" hangingPunct="1">
              <a:lnSpc>
                <a:spcPct val="90000"/>
              </a:lnSpc>
            </a:pPr>
            <a:r>
              <a:rPr lang="en-US" dirty="0"/>
              <a:t>Pattern= </a:t>
            </a:r>
            <a:r>
              <a:rPr lang="en-US" dirty="0" err="1"/>
              <a:t>abcdabcz</a:t>
            </a:r>
            <a:endParaRPr lang="en-US" dirty="0"/>
          </a:p>
          <a:p>
            <a:pPr algn="just" eaLnBrk="1" hangingPunct="1">
              <a:lnSpc>
                <a:spcPct val="90000"/>
              </a:lnSpc>
            </a:pPr>
            <a:endParaRPr lang="en-US" dirty="0"/>
          </a:p>
        </p:txBody>
      </p:sp>
    </p:spTree>
    <p:extLst>
      <p:ext uri="{BB962C8B-B14F-4D97-AF65-F5344CB8AC3E}">
        <p14:creationId xmlns:p14="http://schemas.microsoft.com/office/powerpoint/2010/main" val="156697580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US" b="1"/>
              <a:t>Components of KMP algorithm</a:t>
            </a:r>
          </a:p>
        </p:txBody>
      </p:sp>
      <p:sp>
        <p:nvSpPr>
          <p:cNvPr id="9219" name="Rectangle 3"/>
          <p:cNvSpPr>
            <a:spLocks noGrp="1" noChangeArrowheads="1"/>
          </p:cNvSpPr>
          <p:nvPr>
            <p:ph idx="1"/>
          </p:nvPr>
        </p:nvSpPr>
        <p:spPr/>
        <p:txBody>
          <a:bodyPr/>
          <a:lstStyle/>
          <a:p>
            <a:pPr eaLnBrk="1" hangingPunct="1">
              <a:lnSpc>
                <a:spcPct val="80000"/>
              </a:lnSpc>
            </a:pPr>
            <a:r>
              <a:rPr lang="en-US" sz="2800" b="1" i="1" dirty="0"/>
              <a:t>The prefix function </a:t>
            </a:r>
            <a:r>
              <a:rPr lang="el-GR" sz="2800" b="1" i="1" dirty="0">
                <a:cs typeface="Arial" pitchFamily="34" charset="0"/>
              </a:rPr>
              <a:t>Π</a:t>
            </a:r>
            <a:endParaRPr lang="en-US" sz="2800" b="1" i="1" dirty="0">
              <a:cs typeface="Arial" pitchFamily="34" charset="0"/>
            </a:endParaRPr>
          </a:p>
          <a:p>
            <a:pPr algn="just" eaLnBrk="1" hangingPunct="1">
              <a:lnSpc>
                <a:spcPct val="80000"/>
              </a:lnSpc>
              <a:buFont typeface="Wingdings" pitchFamily="2" charset="2"/>
              <a:buNone/>
            </a:pPr>
            <a:r>
              <a:rPr lang="en-US" sz="2400" dirty="0">
                <a:latin typeface="Calibri" pitchFamily="34" charset="0"/>
                <a:cs typeface="Arial" pitchFamily="34" charset="0"/>
              </a:rPr>
              <a:t>   The prefix function </a:t>
            </a:r>
            <a:r>
              <a:rPr lang="el-GR" sz="2400" dirty="0">
                <a:latin typeface="Calibri" pitchFamily="34" charset="0"/>
                <a:cs typeface="Arial" pitchFamily="34" charset="0"/>
              </a:rPr>
              <a:t>Π</a:t>
            </a:r>
            <a:r>
              <a:rPr lang="en-US" sz="2400" dirty="0">
                <a:latin typeface="Calibri" pitchFamily="34" charset="0"/>
                <a:cs typeface="Arial" pitchFamily="34" charset="0"/>
              </a:rPr>
              <a:t>, for a pattern encapsulates knowledge about how the pattern matches against shifts of itself. This information can be used to avoid useless shifts of the pattern ‘p’. In other words, this enables avoiding backtracking on the string ‘S’.</a:t>
            </a:r>
          </a:p>
          <a:p>
            <a:pPr algn="just" eaLnBrk="1" hangingPunct="1">
              <a:lnSpc>
                <a:spcPct val="80000"/>
              </a:lnSpc>
              <a:buFont typeface="Wingdings" pitchFamily="2" charset="2"/>
              <a:buNone/>
            </a:pPr>
            <a:endParaRPr lang="en-US" sz="2400" dirty="0">
              <a:latin typeface="Calibri" pitchFamily="34" charset="0"/>
              <a:cs typeface="Arial" pitchFamily="34" charset="0"/>
            </a:endParaRPr>
          </a:p>
          <a:p>
            <a:pPr eaLnBrk="1" hangingPunct="1">
              <a:lnSpc>
                <a:spcPct val="80000"/>
              </a:lnSpc>
            </a:pPr>
            <a:r>
              <a:rPr lang="en-US" sz="2800" b="1" i="1" dirty="0"/>
              <a:t>The KMP Matcher</a:t>
            </a:r>
          </a:p>
          <a:p>
            <a:pPr eaLnBrk="1" hangingPunct="1">
              <a:lnSpc>
                <a:spcPct val="80000"/>
              </a:lnSpc>
              <a:buFont typeface="Wingdings" pitchFamily="2" charset="2"/>
              <a:buNone/>
            </a:pPr>
            <a:r>
              <a:rPr lang="en-US" sz="2400" dirty="0">
                <a:latin typeface="Calibri" pitchFamily="34" charset="0"/>
                <a:cs typeface="Arial" pitchFamily="34" charset="0"/>
              </a:rPr>
              <a:t>   With string ‘S’, pattern ‘p’ and prefix function ‘</a:t>
            </a:r>
            <a:r>
              <a:rPr lang="el-GR" sz="2400" dirty="0">
                <a:latin typeface="Calibri" pitchFamily="34" charset="0"/>
                <a:cs typeface="Arial" pitchFamily="34" charset="0"/>
              </a:rPr>
              <a:t>Π</a:t>
            </a:r>
            <a:r>
              <a:rPr lang="en-US" sz="2400" dirty="0">
                <a:latin typeface="Calibri" pitchFamily="34" charset="0"/>
                <a:cs typeface="Arial" pitchFamily="34" charset="0"/>
              </a:rPr>
              <a:t>’ as inputs, finds the occurrence of ‘p’ in ‘S’ and returns the number of shifts of ‘p’ after which occurrence is found. </a:t>
            </a:r>
          </a:p>
          <a:p>
            <a:pPr eaLnBrk="1" hangingPunct="1">
              <a:lnSpc>
                <a:spcPct val="80000"/>
              </a:lnSpc>
            </a:pPr>
            <a:endParaRPr lang="el-GR" sz="2800" dirty="0">
              <a:cs typeface="Arial" pitchFamily="34" charset="0"/>
            </a:endParaRPr>
          </a:p>
        </p:txBody>
      </p:sp>
    </p:spTree>
    <p:extLst>
      <p:ext uri="{BB962C8B-B14F-4D97-AF65-F5344CB8AC3E}">
        <p14:creationId xmlns:p14="http://schemas.microsoft.com/office/powerpoint/2010/main" val="121358624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b="1"/>
              <a:t>The prefix function, </a:t>
            </a:r>
            <a:r>
              <a:rPr lang="el-GR" b="1">
                <a:cs typeface="Arial" pitchFamily="34" charset="0"/>
              </a:rPr>
              <a:t>Π</a:t>
            </a:r>
            <a:endParaRPr lang="en-US" b="1">
              <a:cs typeface="Arial" pitchFamily="34" charset="0"/>
            </a:endParaRPr>
          </a:p>
        </p:txBody>
      </p:sp>
      <p:sp>
        <p:nvSpPr>
          <p:cNvPr id="10243" name="Rectangle 3"/>
          <p:cNvSpPr>
            <a:spLocks noGrp="1" noChangeArrowheads="1"/>
          </p:cNvSpPr>
          <p:nvPr>
            <p:ph idx="1"/>
          </p:nvPr>
        </p:nvSpPr>
        <p:spPr/>
        <p:txBody>
          <a:bodyPr>
            <a:normAutofit fontScale="92500" lnSpcReduction="10000"/>
          </a:bodyPr>
          <a:lstStyle/>
          <a:p>
            <a:pPr marL="609600" indent="-609600" eaLnBrk="1" hangingPunct="1">
              <a:lnSpc>
                <a:spcPct val="80000"/>
              </a:lnSpc>
              <a:buFont typeface="Wingdings" pitchFamily="2" charset="2"/>
              <a:buNone/>
            </a:pPr>
            <a:r>
              <a:rPr lang="en-US" sz="2000" dirty="0"/>
              <a:t>Following pseudocode computes the prefix function, </a:t>
            </a:r>
            <a:r>
              <a:rPr lang="el-GR" sz="2000" dirty="0">
                <a:cs typeface="Arial" pitchFamily="34" charset="0"/>
              </a:rPr>
              <a:t>Π</a:t>
            </a:r>
            <a:r>
              <a:rPr lang="en-US" sz="2000" dirty="0">
                <a:cs typeface="Arial" pitchFamily="34" charset="0"/>
              </a:rPr>
              <a:t>:</a:t>
            </a:r>
          </a:p>
          <a:p>
            <a:pPr marL="609600" indent="-609600" eaLnBrk="1" hangingPunct="1">
              <a:lnSpc>
                <a:spcPct val="80000"/>
              </a:lnSpc>
              <a:buFont typeface="Wingdings" pitchFamily="2" charset="2"/>
              <a:buNone/>
            </a:pPr>
            <a:endParaRPr lang="en-US" sz="2000" dirty="0">
              <a:cs typeface="Arial" pitchFamily="34" charset="0"/>
            </a:endParaRPr>
          </a:p>
          <a:p>
            <a:pPr marL="609600" indent="-609600" eaLnBrk="1" hangingPunct="1">
              <a:lnSpc>
                <a:spcPct val="80000"/>
              </a:lnSpc>
              <a:buFont typeface="Wingdings" pitchFamily="2" charset="2"/>
              <a:buNone/>
            </a:pPr>
            <a:r>
              <a:rPr lang="en-US" sz="2000" u="sng" dirty="0">
                <a:cs typeface="Arial" pitchFamily="34" charset="0"/>
              </a:rPr>
              <a:t>Compute-Prefix-Function (p)</a:t>
            </a:r>
          </a:p>
          <a:p>
            <a:pPr marL="609600" indent="-609600" eaLnBrk="1" hangingPunct="1">
              <a:lnSpc>
                <a:spcPct val="80000"/>
              </a:lnSpc>
              <a:buFont typeface="Wingdings" pitchFamily="2" charset="2"/>
              <a:buNone/>
            </a:pPr>
            <a:r>
              <a:rPr lang="en-US" sz="2000" dirty="0">
                <a:cs typeface="Arial" pitchFamily="34" charset="0"/>
              </a:rPr>
              <a:t>1  m </a:t>
            </a:r>
            <a:r>
              <a:rPr lang="en-US" sz="2000" dirty="0">
                <a:cs typeface="Arial" pitchFamily="34" charset="0"/>
                <a:sym typeface="Wingdings" pitchFamily="2" charset="2"/>
              </a:rPr>
              <a:t> length[p]               //’p’ pattern to be matched</a:t>
            </a:r>
          </a:p>
          <a:p>
            <a:pPr marL="609600" indent="-609600" eaLnBrk="1" hangingPunct="1">
              <a:lnSpc>
                <a:spcPct val="80000"/>
              </a:lnSpc>
              <a:buFont typeface="Wingdings" pitchFamily="2" charset="2"/>
              <a:buNone/>
            </a:pPr>
            <a:r>
              <a:rPr lang="en-US" sz="2000" dirty="0">
                <a:cs typeface="Arial" pitchFamily="34" charset="0"/>
              </a:rPr>
              <a:t>2  </a:t>
            </a:r>
            <a:r>
              <a:rPr lang="el-GR" sz="2000" dirty="0">
                <a:cs typeface="Arial" pitchFamily="34" charset="0"/>
              </a:rPr>
              <a:t>Π</a:t>
            </a:r>
            <a:r>
              <a:rPr lang="en-US" sz="2000" dirty="0">
                <a:cs typeface="Arial" pitchFamily="34" charset="0"/>
              </a:rPr>
              <a:t>[1] </a:t>
            </a:r>
            <a:r>
              <a:rPr lang="en-US" sz="2000" dirty="0">
                <a:cs typeface="Arial" pitchFamily="34" charset="0"/>
                <a:sym typeface="Wingdings" pitchFamily="2" charset="2"/>
              </a:rPr>
              <a:t> 0 </a:t>
            </a:r>
          </a:p>
          <a:p>
            <a:pPr marL="609600" indent="-609600" eaLnBrk="1" hangingPunct="1">
              <a:lnSpc>
                <a:spcPct val="80000"/>
              </a:lnSpc>
              <a:buFont typeface="Wingdings" pitchFamily="2" charset="2"/>
              <a:buNone/>
            </a:pPr>
            <a:r>
              <a:rPr lang="en-US" sz="2000" dirty="0">
                <a:cs typeface="Arial" pitchFamily="34" charset="0"/>
              </a:rPr>
              <a:t>3  k </a:t>
            </a:r>
            <a:r>
              <a:rPr lang="en-US" sz="2000" dirty="0">
                <a:cs typeface="Arial" pitchFamily="34" charset="0"/>
                <a:sym typeface="Wingdings" pitchFamily="2" charset="2"/>
              </a:rPr>
              <a:t> 0</a:t>
            </a:r>
          </a:p>
          <a:p>
            <a:pPr marL="609600" indent="-609600" eaLnBrk="1" hangingPunct="1">
              <a:lnSpc>
                <a:spcPct val="80000"/>
              </a:lnSpc>
              <a:buFontTx/>
              <a:buAutoNum type="arabicPlain" startAt="4"/>
            </a:pPr>
            <a:r>
              <a:rPr lang="en-US" sz="2000" b="1" dirty="0">
                <a:cs typeface="Arial" pitchFamily="34" charset="0"/>
                <a:sym typeface="Wingdings" pitchFamily="2" charset="2"/>
              </a:rPr>
              <a:t> for</a:t>
            </a:r>
            <a:r>
              <a:rPr lang="en-US" sz="2000" dirty="0">
                <a:cs typeface="Arial" pitchFamily="34" charset="0"/>
                <a:sym typeface="Wingdings" pitchFamily="2" charset="2"/>
              </a:rPr>
              <a:t> q  2 to m</a:t>
            </a:r>
          </a:p>
          <a:p>
            <a:pPr marL="609600" indent="-609600" eaLnBrk="1" hangingPunct="1">
              <a:lnSpc>
                <a:spcPct val="80000"/>
              </a:lnSpc>
              <a:buFontTx/>
              <a:buAutoNum type="arabicPlain" startAt="5"/>
            </a:pPr>
            <a:r>
              <a:rPr lang="en-US" sz="2000" dirty="0">
                <a:cs typeface="Arial" pitchFamily="34" charset="0"/>
              </a:rPr>
              <a:t>         </a:t>
            </a:r>
            <a:r>
              <a:rPr lang="en-US" sz="2000" b="1" dirty="0">
                <a:cs typeface="Arial" pitchFamily="34" charset="0"/>
              </a:rPr>
              <a:t>    while</a:t>
            </a:r>
            <a:r>
              <a:rPr lang="en-US" sz="2000" dirty="0">
                <a:cs typeface="Arial" pitchFamily="34" charset="0"/>
              </a:rPr>
              <a:t> k &gt; 0 and p[k+1] != p[q]</a:t>
            </a:r>
          </a:p>
          <a:p>
            <a:pPr marL="609600" indent="-609600" eaLnBrk="1" hangingPunct="1">
              <a:lnSpc>
                <a:spcPct val="80000"/>
              </a:lnSpc>
              <a:buFont typeface="Wingdings" pitchFamily="2" charset="2"/>
              <a:buNone/>
            </a:pPr>
            <a:r>
              <a:rPr lang="en-US" sz="2000" dirty="0">
                <a:cs typeface="Arial" pitchFamily="34" charset="0"/>
              </a:rPr>
              <a:t>6                         </a:t>
            </a:r>
            <a:r>
              <a:rPr lang="en-US" sz="2000" b="1" dirty="0">
                <a:cs typeface="Arial" pitchFamily="34" charset="0"/>
              </a:rPr>
              <a:t>do</a:t>
            </a:r>
            <a:r>
              <a:rPr lang="en-US" sz="2000" dirty="0">
                <a:cs typeface="Arial" pitchFamily="34" charset="0"/>
              </a:rPr>
              <a:t> k </a:t>
            </a:r>
            <a:r>
              <a:rPr lang="en-US" sz="2000" dirty="0">
                <a:cs typeface="Arial" pitchFamily="34" charset="0"/>
                <a:sym typeface="Wingdings" pitchFamily="2" charset="2"/>
              </a:rPr>
              <a:t> </a:t>
            </a:r>
            <a:r>
              <a:rPr lang="el-GR" sz="2000" dirty="0">
                <a:cs typeface="Arial" pitchFamily="34" charset="0"/>
              </a:rPr>
              <a:t>Π</a:t>
            </a:r>
            <a:r>
              <a:rPr lang="en-US" sz="2000" dirty="0">
                <a:cs typeface="Arial" pitchFamily="34" charset="0"/>
              </a:rPr>
              <a:t>[k]</a:t>
            </a:r>
          </a:p>
          <a:p>
            <a:pPr marL="609600" indent="-609600" eaLnBrk="1" hangingPunct="1">
              <a:lnSpc>
                <a:spcPct val="80000"/>
              </a:lnSpc>
              <a:buFontTx/>
              <a:buAutoNum type="arabicPlain" startAt="7"/>
            </a:pPr>
            <a:r>
              <a:rPr lang="en-US" sz="2000" dirty="0">
                <a:cs typeface="Arial" pitchFamily="34" charset="0"/>
              </a:rPr>
              <a:t>              </a:t>
            </a:r>
            <a:r>
              <a:rPr lang="en-US" sz="2000" b="1" dirty="0">
                <a:cs typeface="Arial" pitchFamily="34" charset="0"/>
              </a:rPr>
              <a:t>If</a:t>
            </a:r>
            <a:r>
              <a:rPr lang="en-US" sz="2000" dirty="0">
                <a:cs typeface="Arial" pitchFamily="34" charset="0"/>
              </a:rPr>
              <a:t> p[k+1] = p[q]</a:t>
            </a:r>
          </a:p>
          <a:p>
            <a:pPr marL="609600" indent="-609600" eaLnBrk="1" hangingPunct="1">
              <a:lnSpc>
                <a:spcPct val="80000"/>
              </a:lnSpc>
              <a:buFontTx/>
              <a:buAutoNum type="arabicPlain" startAt="8"/>
            </a:pPr>
            <a:r>
              <a:rPr lang="en-US" sz="2000" dirty="0">
                <a:cs typeface="Arial" pitchFamily="34" charset="0"/>
              </a:rPr>
              <a:t>                 </a:t>
            </a:r>
            <a:r>
              <a:rPr lang="en-US" sz="2000" b="1" dirty="0">
                <a:cs typeface="Arial" pitchFamily="34" charset="0"/>
              </a:rPr>
              <a:t>then</a:t>
            </a:r>
            <a:r>
              <a:rPr lang="en-US" sz="2000" dirty="0">
                <a:cs typeface="Arial" pitchFamily="34" charset="0"/>
              </a:rPr>
              <a:t> k </a:t>
            </a:r>
            <a:r>
              <a:rPr lang="en-US" sz="2000" dirty="0">
                <a:cs typeface="Arial" pitchFamily="34" charset="0"/>
                <a:sym typeface="Wingdings" pitchFamily="2" charset="2"/>
              </a:rPr>
              <a:t> k +1</a:t>
            </a:r>
          </a:p>
          <a:p>
            <a:pPr marL="609600" indent="-609600" eaLnBrk="1" hangingPunct="1">
              <a:lnSpc>
                <a:spcPct val="80000"/>
              </a:lnSpc>
              <a:buFontTx/>
              <a:buAutoNum type="arabicPlain" startAt="9"/>
            </a:pPr>
            <a:r>
              <a:rPr lang="en-US" sz="2000" dirty="0">
                <a:cs typeface="Arial" pitchFamily="34" charset="0"/>
              </a:rPr>
              <a:t>              </a:t>
            </a:r>
            <a:r>
              <a:rPr lang="el-GR" sz="2000" dirty="0">
                <a:cs typeface="Arial" pitchFamily="34" charset="0"/>
              </a:rPr>
              <a:t>Π</a:t>
            </a:r>
            <a:r>
              <a:rPr lang="en-US" sz="2000" dirty="0">
                <a:cs typeface="Arial" pitchFamily="34" charset="0"/>
              </a:rPr>
              <a:t>[q] </a:t>
            </a:r>
            <a:r>
              <a:rPr lang="en-US" sz="2000" dirty="0">
                <a:cs typeface="Arial" pitchFamily="34" charset="0"/>
                <a:sym typeface="Wingdings" pitchFamily="2" charset="2"/>
              </a:rPr>
              <a:t> k</a:t>
            </a:r>
          </a:p>
          <a:p>
            <a:pPr marL="609600" indent="-609600" eaLnBrk="1" hangingPunct="1">
              <a:lnSpc>
                <a:spcPct val="80000"/>
              </a:lnSpc>
              <a:buFont typeface="Wingdings" pitchFamily="2" charset="2"/>
              <a:buNone/>
            </a:pPr>
            <a:r>
              <a:rPr lang="en-US" sz="2000" dirty="0">
                <a:cs typeface="Arial" pitchFamily="34" charset="0"/>
              </a:rPr>
              <a:t>10     </a:t>
            </a:r>
            <a:r>
              <a:rPr lang="en-US" sz="2000" b="1" dirty="0">
                <a:cs typeface="Arial" pitchFamily="34" charset="0"/>
              </a:rPr>
              <a:t>return</a:t>
            </a:r>
            <a:r>
              <a:rPr lang="en-US" sz="2000" dirty="0">
                <a:cs typeface="Arial" pitchFamily="34" charset="0"/>
              </a:rPr>
              <a:t> </a:t>
            </a:r>
            <a:r>
              <a:rPr lang="el-GR" sz="2000" dirty="0">
                <a:cs typeface="Arial" pitchFamily="34" charset="0"/>
              </a:rPr>
              <a:t>Π</a:t>
            </a:r>
            <a:endParaRPr lang="en-US" sz="2000" dirty="0">
              <a:cs typeface="Arial" pitchFamily="34" charset="0"/>
            </a:endParaRPr>
          </a:p>
          <a:p>
            <a:pPr marL="609600" indent="-609600" eaLnBrk="1" hangingPunct="1">
              <a:lnSpc>
                <a:spcPct val="80000"/>
              </a:lnSpc>
              <a:buFont typeface="Wingdings" pitchFamily="2" charset="2"/>
              <a:buNone/>
            </a:pPr>
            <a:r>
              <a:rPr lang="en-US" sz="2000" dirty="0">
                <a:cs typeface="Arial" pitchFamily="34" charset="0"/>
              </a:rPr>
              <a:t> </a:t>
            </a:r>
          </a:p>
        </p:txBody>
      </p:sp>
    </p:spTree>
    <p:extLst>
      <p:ext uri="{BB962C8B-B14F-4D97-AF65-F5344CB8AC3E}">
        <p14:creationId xmlns:p14="http://schemas.microsoft.com/office/powerpoint/2010/main" val="402888650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3"/>
          <p:cNvSpPr>
            <a:spLocks noGrp="1" noChangeArrowheads="1"/>
          </p:cNvSpPr>
          <p:nvPr>
            <p:ph type="body" sz="half" idx="1"/>
          </p:nvPr>
        </p:nvSpPr>
        <p:spPr>
          <a:xfrm>
            <a:off x="457200" y="228600"/>
            <a:ext cx="7391400" cy="1219200"/>
          </a:xfrm>
        </p:spPr>
        <p:txBody>
          <a:bodyPr/>
          <a:lstStyle/>
          <a:p>
            <a:pPr eaLnBrk="1" hangingPunct="1">
              <a:buFont typeface="Wingdings" pitchFamily="2" charset="2"/>
              <a:buNone/>
            </a:pPr>
            <a:r>
              <a:rPr lang="en-US" sz="2800" u="sng" dirty="0"/>
              <a:t>Example:</a:t>
            </a:r>
            <a:r>
              <a:rPr lang="en-US" sz="2800" dirty="0"/>
              <a:t> compute </a:t>
            </a:r>
            <a:r>
              <a:rPr lang="el-GR" sz="2800" dirty="0">
                <a:cs typeface="Arial" pitchFamily="34" charset="0"/>
              </a:rPr>
              <a:t>Π</a:t>
            </a:r>
            <a:r>
              <a:rPr lang="en-US" sz="2800" dirty="0">
                <a:cs typeface="Arial" pitchFamily="34" charset="0"/>
              </a:rPr>
              <a:t> for the pattern ‘p’ below: </a:t>
            </a:r>
          </a:p>
          <a:p>
            <a:pPr eaLnBrk="1" hangingPunct="1">
              <a:buFont typeface="Wingdings" pitchFamily="2" charset="2"/>
              <a:buNone/>
            </a:pPr>
            <a:r>
              <a:rPr lang="en-US" sz="2800" dirty="0">
                <a:cs typeface="Arial" pitchFamily="34" charset="0"/>
              </a:rPr>
              <a:t>         p</a:t>
            </a:r>
          </a:p>
        </p:txBody>
      </p:sp>
      <p:graphicFrame>
        <p:nvGraphicFramePr>
          <p:cNvPr id="124955" name="Group 27"/>
          <p:cNvGraphicFramePr>
            <a:graphicFrameLocks noGrp="1"/>
          </p:cNvGraphicFramePr>
          <p:nvPr>
            <p:ph sz="quarter" idx="2"/>
          </p:nvPr>
        </p:nvGraphicFramePr>
        <p:xfrm>
          <a:off x="1981200" y="838200"/>
          <a:ext cx="4038600" cy="533400"/>
        </p:xfrm>
        <a:graphic>
          <a:graphicData uri="http://schemas.openxmlformats.org/drawingml/2006/table">
            <a:tbl>
              <a:tblPr/>
              <a:tblGrid>
                <a:gridCol w="577850">
                  <a:extLst>
                    <a:ext uri="{9D8B030D-6E8A-4147-A177-3AD203B41FA5}">
                      <a16:colId xmlns:a16="http://schemas.microsoft.com/office/drawing/2014/main" val="20000"/>
                    </a:ext>
                  </a:extLst>
                </a:gridCol>
                <a:gridCol w="576263">
                  <a:extLst>
                    <a:ext uri="{9D8B030D-6E8A-4147-A177-3AD203B41FA5}">
                      <a16:colId xmlns:a16="http://schemas.microsoft.com/office/drawing/2014/main" val="20001"/>
                    </a:ext>
                  </a:extLst>
                </a:gridCol>
                <a:gridCol w="576262">
                  <a:extLst>
                    <a:ext uri="{9D8B030D-6E8A-4147-A177-3AD203B41FA5}">
                      <a16:colId xmlns:a16="http://schemas.microsoft.com/office/drawing/2014/main" val="20002"/>
                    </a:ext>
                  </a:extLst>
                </a:gridCol>
                <a:gridCol w="577850">
                  <a:extLst>
                    <a:ext uri="{9D8B030D-6E8A-4147-A177-3AD203B41FA5}">
                      <a16:colId xmlns:a16="http://schemas.microsoft.com/office/drawing/2014/main" val="20003"/>
                    </a:ext>
                  </a:extLst>
                </a:gridCol>
                <a:gridCol w="576263">
                  <a:extLst>
                    <a:ext uri="{9D8B030D-6E8A-4147-A177-3AD203B41FA5}">
                      <a16:colId xmlns:a16="http://schemas.microsoft.com/office/drawing/2014/main" val="20004"/>
                    </a:ext>
                  </a:extLst>
                </a:gridCol>
                <a:gridCol w="576262">
                  <a:extLst>
                    <a:ext uri="{9D8B030D-6E8A-4147-A177-3AD203B41FA5}">
                      <a16:colId xmlns:a16="http://schemas.microsoft.com/office/drawing/2014/main" val="20005"/>
                    </a:ext>
                  </a:extLst>
                </a:gridCol>
                <a:gridCol w="577850">
                  <a:extLst>
                    <a:ext uri="{9D8B030D-6E8A-4147-A177-3AD203B41FA5}">
                      <a16:colId xmlns:a16="http://schemas.microsoft.com/office/drawing/2014/main" val="20006"/>
                    </a:ext>
                  </a:extLst>
                </a:gridCol>
              </a:tblGrid>
              <a:tr h="533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2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25453" name="Group 525"/>
          <p:cNvGraphicFramePr>
            <a:graphicFrameLocks noGrp="1"/>
          </p:cNvGraphicFramePr>
          <p:nvPr>
            <p:ph sz="quarter" idx="3"/>
            <p:extLst>
              <p:ext uri="{D42A27DB-BD31-4B8C-83A1-F6EECF244321}">
                <p14:modId xmlns:p14="http://schemas.microsoft.com/office/powerpoint/2010/main" val="2685541561"/>
              </p:ext>
            </p:extLst>
          </p:nvPr>
        </p:nvGraphicFramePr>
        <p:xfrm>
          <a:off x="4419600" y="2560320"/>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1323" name="Text Box 45"/>
          <p:cNvSpPr txBox="1">
            <a:spLocks noChangeArrowheads="1"/>
          </p:cNvSpPr>
          <p:nvPr/>
        </p:nvSpPr>
        <p:spPr bwMode="auto">
          <a:xfrm>
            <a:off x="228600" y="1524000"/>
            <a:ext cx="3886200" cy="5035550"/>
          </a:xfrm>
          <a:prstGeom prst="rect">
            <a:avLst/>
          </a:prstGeom>
          <a:noFill/>
          <a:ln w="9525">
            <a:noFill/>
            <a:miter lim="800000"/>
            <a:headEnd/>
            <a:tailEnd/>
          </a:ln>
        </p:spPr>
        <p:txBody>
          <a:bodyPr>
            <a:spAutoFit/>
          </a:bodyPr>
          <a:lstStyle/>
          <a:p>
            <a:pPr eaLnBrk="1" hangingPunct="1"/>
            <a:r>
              <a:rPr lang="en-US" dirty="0"/>
              <a:t>Initially: m = length[p] = 7</a:t>
            </a:r>
          </a:p>
          <a:p>
            <a:pPr eaLnBrk="1" hangingPunct="1"/>
            <a:r>
              <a:rPr lang="en-US" dirty="0"/>
              <a:t>             </a:t>
            </a:r>
            <a:r>
              <a:rPr lang="el-GR" dirty="0"/>
              <a:t>Π</a:t>
            </a:r>
            <a:r>
              <a:rPr lang="en-US" dirty="0"/>
              <a:t>[1] = 0</a:t>
            </a:r>
          </a:p>
          <a:p>
            <a:pPr eaLnBrk="1" hangingPunct="1"/>
            <a:r>
              <a:rPr lang="en-US" dirty="0"/>
              <a:t>             k = 0                                               </a:t>
            </a:r>
          </a:p>
          <a:p>
            <a:pPr eaLnBrk="1" hangingPunct="1"/>
            <a:endParaRPr lang="en-US" dirty="0"/>
          </a:p>
          <a:p>
            <a:pPr eaLnBrk="1" hangingPunct="1"/>
            <a:r>
              <a:rPr lang="en-US" u="sng" dirty="0"/>
              <a:t>Step 1:</a:t>
            </a:r>
            <a:r>
              <a:rPr lang="en-US" dirty="0"/>
              <a:t>  q = 2, k=0                                    </a:t>
            </a:r>
          </a:p>
          <a:p>
            <a:pPr eaLnBrk="1" hangingPunct="1"/>
            <a:r>
              <a:rPr lang="en-US" dirty="0"/>
              <a:t>                   </a:t>
            </a:r>
            <a:r>
              <a:rPr lang="el-GR" dirty="0"/>
              <a:t>Π</a:t>
            </a:r>
            <a:r>
              <a:rPr lang="en-US" dirty="0"/>
              <a:t>[2] = 0</a:t>
            </a:r>
          </a:p>
          <a:p>
            <a:pPr eaLnBrk="1" hangingPunct="1"/>
            <a:endParaRPr lang="en-US" dirty="0"/>
          </a:p>
          <a:p>
            <a:pPr eaLnBrk="1" hangingPunct="1"/>
            <a:endParaRPr lang="en-US" dirty="0"/>
          </a:p>
          <a:p>
            <a:pPr eaLnBrk="1" hangingPunct="1"/>
            <a:endParaRPr lang="en-US" dirty="0"/>
          </a:p>
          <a:p>
            <a:pPr eaLnBrk="1" hangingPunct="1"/>
            <a:r>
              <a:rPr lang="en-US" u="sng" dirty="0"/>
              <a:t>Step 2:</a:t>
            </a:r>
            <a:r>
              <a:rPr lang="en-US" dirty="0"/>
              <a:t> q = 3, k = 0,</a:t>
            </a:r>
          </a:p>
          <a:p>
            <a:pPr eaLnBrk="1" hangingPunct="1"/>
            <a:r>
              <a:rPr lang="en-US" dirty="0"/>
              <a:t>                   </a:t>
            </a:r>
            <a:r>
              <a:rPr lang="el-GR" dirty="0"/>
              <a:t>Π</a:t>
            </a:r>
            <a:r>
              <a:rPr lang="en-US" dirty="0"/>
              <a:t>[3] = 1</a:t>
            </a:r>
          </a:p>
          <a:p>
            <a:pPr eaLnBrk="1" hangingPunct="1"/>
            <a:endParaRPr lang="en-US" dirty="0"/>
          </a:p>
          <a:p>
            <a:pPr eaLnBrk="1" hangingPunct="1"/>
            <a:endParaRPr lang="en-US" dirty="0"/>
          </a:p>
          <a:p>
            <a:pPr eaLnBrk="1" hangingPunct="1"/>
            <a:endParaRPr lang="en-US" dirty="0"/>
          </a:p>
          <a:p>
            <a:pPr eaLnBrk="1" hangingPunct="1"/>
            <a:r>
              <a:rPr lang="en-US" u="sng" dirty="0"/>
              <a:t>Step 3:</a:t>
            </a:r>
            <a:r>
              <a:rPr lang="en-US" dirty="0"/>
              <a:t> q = 4, k = 1</a:t>
            </a:r>
          </a:p>
          <a:p>
            <a:pPr eaLnBrk="1" hangingPunct="1"/>
            <a:r>
              <a:rPr lang="en-US" dirty="0"/>
              <a:t>                   </a:t>
            </a:r>
            <a:r>
              <a:rPr lang="el-GR" dirty="0"/>
              <a:t>Π</a:t>
            </a:r>
            <a:r>
              <a:rPr lang="en-US" dirty="0"/>
              <a:t>[4] = 2</a:t>
            </a:r>
          </a:p>
          <a:p>
            <a:pPr eaLnBrk="1" hangingPunct="1"/>
            <a:endParaRPr lang="en-US" dirty="0"/>
          </a:p>
          <a:p>
            <a:pPr eaLnBrk="1" hangingPunct="1"/>
            <a:r>
              <a:rPr lang="en-US" dirty="0"/>
              <a:t>             </a:t>
            </a:r>
          </a:p>
        </p:txBody>
      </p:sp>
      <p:graphicFrame>
        <p:nvGraphicFramePr>
          <p:cNvPr id="125455" name="Group 527"/>
          <p:cNvGraphicFramePr>
            <a:graphicFrameLocks noGrp="1"/>
          </p:cNvGraphicFramePr>
          <p:nvPr/>
        </p:nvGraphicFramePr>
        <p:xfrm>
          <a:off x="4419600" y="40100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25412" name="Group 484"/>
          <p:cNvGraphicFramePr>
            <a:graphicFrameLocks noGrp="1"/>
          </p:cNvGraphicFramePr>
          <p:nvPr/>
        </p:nvGraphicFramePr>
        <p:xfrm>
          <a:off x="4419600" y="5457825"/>
          <a:ext cx="3733800" cy="1097280"/>
        </p:xfrm>
        <a:graphic>
          <a:graphicData uri="http://schemas.openxmlformats.org/drawingml/2006/table">
            <a:tbl>
              <a:tblPr/>
              <a:tblGrid>
                <a:gridCol w="466725">
                  <a:extLst>
                    <a:ext uri="{9D8B030D-6E8A-4147-A177-3AD203B41FA5}">
                      <a16:colId xmlns:a16="http://schemas.microsoft.com/office/drawing/2014/main" val="20000"/>
                    </a:ext>
                  </a:extLst>
                </a:gridCol>
                <a:gridCol w="466725">
                  <a:extLst>
                    <a:ext uri="{9D8B030D-6E8A-4147-A177-3AD203B41FA5}">
                      <a16:colId xmlns:a16="http://schemas.microsoft.com/office/drawing/2014/main" val="20001"/>
                    </a:ext>
                  </a:extLst>
                </a:gridCol>
                <a:gridCol w="466725">
                  <a:extLst>
                    <a:ext uri="{9D8B030D-6E8A-4147-A177-3AD203B41FA5}">
                      <a16:colId xmlns:a16="http://schemas.microsoft.com/office/drawing/2014/main" val="20002"/>
                    </a:ext>
                  </a:extLst>
                </a:gridCol>
                <a:gridCol w="466725">
                  <a:extLst>
                    <a:ext uri="{9D8B030D-6E8A-4147-A177-3AD203B41FA5}">
                      <a16:colId xmlns:a16="http://schemas.microsoft.com/office/drawing/2014/main" val="20003"/>
                    </a:ext>
                  </a:extLst>
                </a:gridCol>
                <a:gridCol w="466725">
                  <a:extLst>
                    <a:ext uri="{9D8B030D-6E8A-4147-A177-3AD203B41FA5}">
                      <a16:colId xmlns:a16="http://schemas.microsoft.com/office/drawing/2014/main" val="20004"/>
                    </a:ext>
                  </a:extLst>
                </a:gridCol>
                <a:gridCol w="466725">
                  <a:extLst>
                    <a:ext uri="{9D8B030D-6E8A-4147-A177-3AD203B41FA5}">
                      <a16:colId xmlns:a16="http://schemas.microsoft.com/office/drawing/2014/main" val="20005"/>
                    </a:ext>
                  </a:extLst>
                </a:gridCol>
                <a:gridCol w="466725">
                  <a:extLst>
                    <a:ext uri="{9D8B030D-6E8A-4147-A177-3AD203B41FA5}">
                      <a16:colId xmlns:a16="http://schemas.microsoft.com/office/drawing/2014/main" val="20006"/>
                    </a:ext>
                  </a:extLst>
                </a:gridCol>
                <a:gridCol w="466725">
                  <a:extLst>
                    <a:ext uri="{9D8B030D-6E8A-4147-A177-3AD203B41FA5}">
                      <a16:colId xmlns:a16="http://schemas.microsoft.com/office/drawing/2014/main" val="20007"/>
                    </a:ext>
                  </a:extLst>
                </a:gridCol>
              </a:tblGrid>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556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pic>
        <p:nvPicPr>
          <p:cNvPr id="2" name="Picture 1"/>
          <p:cNvPicPr>
            <a:picLocks noChangeAspect="1"/>
          </p:cNvPicPr>
          <p:nvPr/>
        </p:nvPicPr>
        <p:blipFill>
          <a:blip r:embed="rId3"/>
          <a:stretch>
            <a:fillRect/>
          </a:stretch>
        </p:blipFill>
        <p:spPr>
          <a:xfrm>
            <a:off x="6019800" y="659892"/>
            <a:ext cx="3209925" cy="1590675"/>
          </a:xfrm>
          <a:prstGeom prst="rect">
            <a:avLst/>
          </a:prstGeom>
        </p:spPr>
      </p:pic>
    </p:spTree>
    <p:extLst>
      <p:ext uri="{BB962C8B-B14F-4D97-AF65-F5344CB8AC3E}">
        <p14:creationId xmlns:p14="http://schemas.microsoft.com/office/powerpoint/2010/main" val="149371542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3" name="Rectangle 3"/>
          <p:cNvSpPr>
            <a:spLocks noGrp="1" noChangeArrowheads="1"/>
          </p:cNvSpPr>
          <p:nvPr>
            <p:ph type="body" sz="half" idx="1"/>
          </p:nvPr>
        </p:nvSpPr>
        <p:spPr>
          <a:xfrm>
            <a:off x="457200" y="457200"/>
            <a:ext cx="4038600" cy="5668963"/>
          </a:xfrm>
        </p:spPr>
        <p:txBody>
          <a:bodyPr>
            <a:normAutofit/>
          </a:bodyPr>
          <a:lstStyle/>
          <a:p>
            <a:pPr marL="274320" indent="-274320" eaLnBrk="1" fontAlgn="auto" hangingPunct="1">
              <a:lnSpc>
                <a:spcPct val="90000"/>
              </a:lnSpc>
              <a:spcBef>
                <a:spcPts val="580"/>
              </a:spcBef>
              <a:spcAft>
                <a:spcPts val="0"/>
              </a:spcAft>
              <a:buFont typeface="Wingdings" pitchFamily="2" charset="2"/>
              <a:buNone/>
              <a:defRPr/>
            </a:pPr>
            <a:r>
              <a:rPr lang="en-US" sz="2000" u="sng" dirty="0"/>
              <a:t>Step 4: </a:t>
            </a:r>
            <a:r>
              <a:rPr lang="en-US" sz="2000" dirty="0"/>
              <a:t>q = 5, k =2</a:t>
            </a:r>
          </a:p>
          <a:p>
            <a:pPr marL="274320" indent="-274320" eaLnBrk="1" fontAlgn="auto" hangingPunct="1">
              <a:lnSpc>
                <a:spcPct val="90000"/>
              </a:lnSpc>
              <a:spcBef>
                <a:spcPts val="580"/>
              </a:spcBef>
              <a:spcAft>
                <a:spcPts val="0"/>
              </a:spcAft>
              <a:buFont typeface="Wingdings" pitchFamily="2" charset="2"/>
              <a:buNone/>
              <a:defRPr/>
            </a:pPr>
            <a:r>
              <a:rPr lang="en-US" sz="2000" dirty="0"/>
              <a:t>                    </a:t>
            </a:r>
            <a:r>
              <a:rPr lang="el-GR" sz="2000" dirty="0">
                <a:cs typeface="Arial" charset="0"/>
              </a:rPr>
              <a:t>Π</a:t>
            </a:r>
            <a:r>
              <a:rPr lang="en-US" sz="2000" dirty="0">
                <a:cs typeface="Arial" charset="0"/>
              </a:rPr>
              <a:t>[5] = 3</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u="sng" dirty="0">
                <a:cs typeface="Arial" charset="0"/>
              </a:rPr>
              <a:t>Step 5:</a:t>
            </a:r>
            <a:r>
              <a:rPr lang="en-US" sz="2000" dirty="0"/>
              <a:t> q = 6, k = 3</a:t>
            </a:r>
          </a:p>
          <a:p>
            <a:pPr marL="274320" indent="-274320" eaLnBrk="1" fontAlgn="auto" hangingPunct="1">
              <a:lnSpc>
                <a:spcPct val="90000"/>
              </a:lnSpc>
              <a:spcBef>
                <a:spcPts val="580"/>
              </a:spcBef>
              <a:spcAft>
                <a:spcPts val="0"/>
              </a:spcAft>
              <a:buFont typeface="Wingdings" pitchFamily="2" charset="2"/>
              <a:buNone/>
              <a:defRPr/>
            </a:pPr>
            <a:r>
              <a:rPr lang="en-US" sz="2000" dirty="0"/>
              <a:t>                    </a:t>
            </a:r>
            <a:r>
              <a:rPr lang="el-GR" sz="2000" dirty="0">
                <a:cs typeface="Arial" charset="0"/>
              </a:rPr>
              <a:t>Π</a:t>
            </a:r>
            <a:r>
              <a:rPr lang="en-US" sz="2000" dirty="0">
                <a:cs typeface="Arial" charset="0"/>
              </a:rPr>
              <a:t>[6] = 0</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u="sng" dirty="0">
                <a:cs typeface="Arial" charset="0"/>
              </a:rPr>
              <a:t>Step 6:</a:t>
            </a:r>
            <a:r>
              <a:rPr lang="en-US" sz="2000" dirty="0">
                <a:cs typeface="Arial" charset="0"/>
              </a:rPr>
              <a:t> q = 7, k = 0</a:t>
            </a:r>
          </a:p>
          <a:p>
            <a:pPr marL="274320" indent="-274320" eaLnBrk="1" fontAlgn="auto" hangingPunct="1">
              <a:lnSpc>
                <a:spcPct val="90000"/>
              </a:lnSpc>
              <a:spcBef>
                <a:spcPts val="580"/>
              </a:spcBef>
              <a:spcAft>
                <a:spcPts val="0"/>
              </a:spcAft>
              <a:buFont typeface="Wingdings" pitchFamily="2" charset="2"/>
              <a:buNone/>
              <a:defRPr/>
            </a:pPr>
            <a:r>
              <a:rPr lang="en-US" sz="2000" dirty="0">
                <a:cs typeface="Arial" charset="0"/>
              </a:rPr>
              <a:t>                    </a:t>
            </a:r>
            <a:r>
              <a:rPr lang="el-GR" sz="2000" dirty="0">
                <a:cs typeface="Arial" charset="0"/>
              </a:rPr>
              <a:t>Π</a:t>
            </a:r>
            <a:r>
              <a:rPr lang="en-US" sz="2000" dirty="0">
                <a:cs typeface="Arial" charset="0"/>
              </a:rPr>
              <a:t>[7] = 1</a:t>
            </a:r>
          </a:p>
          <a:p>
            <a:pPr marL="274320" indent="-274320" eaLnBrk="1" fontAlgn="auto" hangingPunct="1">
              <a:lnSpc>
                <a:spcPct val="90000"/>
              </a:lnSpc>
              <a:spcBef>
                <a:spcPts val="580"/>
              </a:spcBef>
              <a:spcAft>
                <a:spcPts val="0"/>
              </a:spcAft>
              <a:buFont typeface="Wingdings" pitchFamily="2" charset="2"/>
              <a:buNone/>
              <a:defRPr/>
            </a:pPr>
            <a:endParaRPr lang="en-US" sz="2000" dirty="0">
              <a:cs typeface="Arial" charset="0"/>
            </a:endParaRPr>
          </a:p>
          <a:p>
            <a:pPr marL="274320" indent="-274320" eaLnBrk="1" fontAlgn="auto" hangingPunct="1">
              <a:lnSpc>
                <a:spcPct val="90000"/>
              </a:lnSpc>
              <a:spcBef>
                <a:spcPts val="580"/>
              </a:spcBef>
              <a:spcAft>
                <a:spcPts val="0"/>
              </a:spcAft>
              <a:buFont typeface="Wingdings" pitchFamily="2" charset="2"/>
              <a:buNone/>
              <a:defRPr/>
            </a:pPr>
            <a:r>
              <a:rPr lang="en-US" sz="2000" dirty="0">
                <a:cs typeface="Arial" charset="0"/>
              </a:rPr>
              <a:t>After iterating 6 times, the prefix function computation is complete:                        </a:t>
            </a:r>
            <a:r>
              <a:rPr lang="en-US" sz="2000" dirty="0">
                <a:cs typeface="Arial" charset="0"/>
                <a:sym typeface="Wingdings" pitchFamily="2" charset="2"/>
              </a:rPr>
              <a:t></a:t>
            </a:r>
            <a:endParaRPr lang="en-US" sz="2000" dirty="0">
              <a:cs typeface="Arial" charset="0"/>
            </a:endParaRPr>
          </a:p>
        </p:txBody>
      </p:sp>
      <p:graphicFrame>
        <p:nvGraphicFramePr>
          <p:cNvPr id="138245" name="Group 5"/>
          <p:cNvGraphicFramePr>
            <a:graphicFrameLocks noGrp="1"/>
          </p:cNvGraphicFramePr>
          <p:nvPr>
            <p:ph sz="quarter" idx="2"/>
          </p:nvPr>
        </p:nvGraphicFramePr>
        <p:xfrm>
          <a:off x="4648200" y="457200"/>
          <a:ext cx="4038600" cy="12192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285" name="Group 45"/>
          <p:cNvGraphicFramePr>
            <a:graphicFrameLocks noGrp="1"/>
          </p:cNvGraphicFramePr>
          <p:nvPr>
            <p:ph sz="quarter" idx="3"/>
          </p:nvPr>
        </p:nvGraphicFramePr>
        <p:xfrm>
          <a:off x="4648200" y="1957388"/>
          <a:ext cx="4038600" cy="1243014"/>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4338">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endPar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367" name="Rectangle 4"/>
          <p:cNvSpPr>
            <a:spLocks noChangeArrowheads="1"/>
          </p:cNvSpPr>
          <p:nvPr/>
        </p:nvSpPr>
        <p:spPr bwMode="auto">
          <a:xfrm>
            <a:off x="6400800" y="685800"/>
            <a:ext cx="1752600" cy="366713"/>
          </a:xfrm>
          <a:prstGeom prst="rect">
            <a:avLst/>
          </a:prstGeom>
          <a:noFill/>
          <a:ln w="9525">
            <a:noFill/>
            <a:miter lim="800000"/>
            <a:headEnd/>
            <a:tailEnd/>
          </a:ln>
        </p:spPr>
        <p:txBody>
          <a:bodyPr>
            <a:spAutoFit/>
          </a:bodyPr>
          <a:lstStyle/>
          <a:p>
            <a:pPr eaLnBrk="1" hangingPunct="1"/>
            <a:endParaRPr lang="en-US"/>
          </a:p>
        </p:txBody>
      </p:sp>
      <p:graphicFrame>
        <p:nvGraphicFramePr>
          <p:cNvPr id="138325" name="Group 85"/>
          <p:cNvGraphicFramePr>
            <a:graphicFrameLocks noGrp="1"/>
          </p:cNvGraphicFramePr>
          <p:nvPr/>
        </p:nvGraphicFramePr>
        <p:xfrm>
          <a:off x="4648200" y="342900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graphicFrame>
        <p:nvGraphicFramePr>
          <p:cNvPr id="138363" name="Group 123"/>
          <p:cNvGraphicFramePr>
            <a:graphicFrameLocks noGrp="1"/>
          </p:cNvGraphicFramePr>
          <p:nvPr/>
        </p:nvGraphicFramePr>
        <p:xfrm>
          <a:off x="4648200" y="5105400"/>
          <a:ext cx="4038600" cy="1143000"/>
        </p:xfrm>
        <a:graphic>
          <a:graphicData uri="http://schemas.openxmlformats.org/drawingml/2006/table">
            <a:tbl>
              <a:tblPr/>
              <a:tblGrid>
                <a:gridCol w="504825">
                  <a:extLst>
                    <a:ext uri="{9D8B030D-6E8A-4147-A177-3AD203B41FA5}">
                      <a16:colId xmlns:a16="http://schemas.microsoft.com/office/drawing/2014/main" val="20000"/>
                    </a:ext>
                  </a:extLst>
                </a:gridCol>
                <a:gridCol w="504825">
                  <a:extLst>
                    <a:ext uri="{9D8B030D-6E8A-4147-A177-3AD203B41FA5}">
                      <a16:colId xmlns:a16="http://schemas.microsoft.com/office/drawing/2014/main" val="20001"/>
                    </a:ext>
                  </a:extLst>
                </a:gridCol>
                <a:gridCol w="504825">
                  <a:extLst>
                    <a:ext uri="{9D8B030D-6E8A-4147-A177-3AD203B41FA5}">
                      <a16:colId xmlns:a16="http://schemas.microsoft.com/office/drawing/2014/main" val="20002"/>
                    </a:ext>
                  </a:extLst>
                </a:gridCol>
                <a:gridCol w="504825">
                  <a:extLst>
                    <a:ext uri="{9D8B030D-6E8A-4147-A177-3AD203B41FA5}">
                      <a16:colId xmlns:a16="http://schemas.microsoft.com/office/drawing/2014/main" val="20003"/>
                    </a:ext>
                  </a:extLst>
                </a:gridCol>
                <a:gridCol w="504825">
                  <a:extLst>
                    <a:ext uri="{9D8B030D-6E8A-4147-A177-3AD203B41FA5}">
                      <a16:colId xmlns:a16="http://schemas.microsoft.com/office/drawing/2014/main" val="20004"/>
                    </a:ext>
                  </a:extLst>
                </a:gridCol>
                <a:gridCol w="504825">
                  <a:extLst>
                    <a:ext uri="{9D8B030D-6E8A-4147-A177-3AD203B41FA5}">
                      <a16:colId xmlns:a16="http://schemas.microsoft.com/office/drawing/2014/main" val="20005"/>
                    </a:ext>
                  </a:extLst>
                </a:gridCol>
                <a:gridCol w="504825">
                  <a:extLst>
                    <a:ext uri="{9D8B030D-6E8A-4147-A177-3AD203B41FA5}">
                      <a16:colId xmlns:a16="http://schemas.microsoft.com/office/drawing/2014/main" val="20006"/>
                    </a:ext>
                  </a:extLst>
                </a:gridCol>
                <a:gridCol w="504825">
                  <a:extLst>
                    <a:ext uri="{9D8B030D-6E8A-4147-A177-3AD203B41FA5}">
                      <a16:colId xmlns:a16="http://schemas.microsoft.com/office/drawing/2014/main" val="20007"/>
                    </a:ext>
                  </a:extLst>
                </a:gridCol>
              </a:tblGrid>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q</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7</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b</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a:ln>
                            <a:noFill/>
                          </a:ln>
                          <a:solidFill>
                            <a:schemeClr val="tx1"/>
                          </a:solidFill>
                          <a:effectLst>
                            <a:outerShdw blurRad="38100" dist="38100" dir="2700000" algn="tl">
                              <a:srgbClr val="000000"/>
                            </a:outerShdw>
                          </a:effectLst>
                          <a:latin typeface="Arial" charset="0"/>
                        </a:rPr>
                        <a:t>a</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81000">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l-GR"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rPr>
                        <a:t>Π</a:t>
                      </a:r>
                      <a:endParaRPr kumimoji="0" lang="en-US" sz="1800" b="0" i="0" u="none" strike="noStrike" cap="none" normalizeH="0" baseline="0">
                        <a:ln>
                          <a:noFill/>
                        </a:ln>
                        <a:solidFill>
                          <a:schemeClr val="tx1"/>
                        </a:solidFill>
                        <a:effectLst>
                          <a:outerShdw blurRad="38100" dist="38100" dir="2700000" algn="tl">
                            <a:srgbClr val="000000"/>
                          </a:outerShdw>
                        </a:effectLst>
                        <a:latin typeface="Arial" charset="0"/>
                        <a:cs typeface="Arial"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hlink"/>
                        </a:buClr>
                        <a:buSzPct val="80000"/>
                        <a:buFont typeface="Wingdings" pitchFamily="2" charset="2"/>
                        <a:buNone/>
                        <a:tabLst/>
                      </a:pPr>
                      <a:r>
                        <a:rPr kumimoji="0" lang="en-US" sz="1800" b="0" i="0" u="none" strike="noStrike" cap="none" normalizeH="0" baseline="0" dirty="0">
                          <a:ln>
                            <a:noFill/>
                          </a:ln>
                          <a:solidFill>
                            <a:schemeClr val="tx1"/>
                          </a:solidFill>
                          <a:effectLst>
                            <a:outerShdw blurRad="38100" dist="38100" dir="2700000" algn="tl">
                              <a:srgbClr val="000000"/>
                            </a:outerShdw>
                          </a:effectLst>
                          <a:latin typeface="Arial"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738432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b="1"/>
              <a:t>The KMP Matcher</a:t>
            </a:r>
          </a:p>
        </p:txBody>
      </p:sp>
      <p:sp>
        <p:nvSpPr>
          <p:cNvPr id="13315" name="Rectangle 3"/>
          <p:cNvSpPr>
            <a:spLocks noGrp="1" noChangeArrowheads="1"/>
          </p:cNvSpPr>
          <p:nvPr>
            <p:ph idx="1"/>
          </p:nvPr>
        </p:nvSpPr>
        <p:spPr/>
        <p:txBody>
          <a:bodyPr>
            <a:normAutofit fontScale="92500" lnSpcReduction="10000"/>
          </a:bodyPr>
          <a:lstStyle/>
          <a:p>
            <a:pPr marL="457200" indent="-457200" eaLnBrk="1" hangingPunct="1">
              <a:lnSpc>
                <a:spcPct val="80000"/>
              </a:lnSpc>
              <a:buFont typeface="Wingdings" pitchFamily="2" charset="2"/>
              <a:buNone/>
            </a:pPr>
            <a:r>
              <a:rPr lang="en-US" sz="1400" dirty="0"/>
              <a:t>The KMP Matcher, with pattern ‘p’, string ‘S’ and prefix function ‘</a:t>
            </a:r>
            <a:r>
              <a:rPr lang="el-GR" sz="1400" dirty="0">
                <a:cs typeface="Arial" pitchFamily="34" charset="0"/>
              </a:rPr>
              <a:t>Π</a:t>
            </a:r>
            <a:r>
              <a:rPr lang="en-US" sz="1400" dirty="0">
                <a:cs typeface="Arial" pitchFamily="34" charset="0"/>
              </a:rPr>
              <a:t>’ as input, finds a match of p in S.</a:t>
            </a:r>
          </a:p>
          <a:p>
            <a:pPr marL="457200" indent="-457200" eaLnBrk="1" hangingPunct="1">
              <a:lnSpc>
                <a:spcPct val="80000"/>
              </a:lnSpc>
              <a:buFont typeface="Wingdings" pitchFamily="2" charset="2"/>
              <a:buNone/>
            </a:pPr>
            <a:r>
              <a:rPr lang="en-US" sz="1400" dirty="0">
                <a:cs typeface="Arial" pitchFamily="34" charset="0"/>
              </a:rPr>
              <a:t>Following </a:t>
            </a:r>
            <a:r>
              <a:rPr lang="en-US" sz="1400" dirty="0" err="1">
                <a:cs typeface="Arial" pitchFamily="34" charset="0"/>
              </a:rPr>
              <a:t>pseudocode</a:t>
            </a:r>
            <a:r>
              <a:rPr lang="en-US" sz="1400" dirty="0">
                <a:cs typeface="Arial" pitchFamily="34" charset="0"/>
              </a:rPr>
              <a:t> computes the matching component of KMP algorithm:</a:t>
            </a:r>
          </a:p>
          <a:p>
            <a:pPr marL="457200" indent="-457200" eaLnBrk="1" hangingPunct="1">
              <a:lnSpc>
                <a:spcPct val="80000"/>
              </a:lnSpc>
              <a:buFont typeface="Wingdings" pitchFamily="2" charset="2"/>
              <a:buNone/>
            </a:pPr>
            <a:r>
              <a:rPr lang="en-US" sz="1400" u="sng" dirty="0">
                <a:cs typeface="Arial" pitchFamily="34" charset="0"/>
              </a:rPr>
              <a:t>KMP-Matcher(</a:t>
            </a:r>
            <a:r>
              <a:rPr lang="en-US" sz="1400" u="sng" dirty="0" err="1">
                <a:cs typeface="Arial" pitchFamily="34" charset="0"/>
              </a:rPr>
              <a:t>S,p</a:t>
            </a:r>
            <a:r>
              <a:rPr lang="en-US" sz="1400" u="sng" dirty="0">
                <a:cs typeface="Arial" pitchFamily="34" charset="0"/>
              </a:rPr>
              <a:t>)</a:t>
            </a:r>
          </a:p>
          <a:p>
            <a:pPr marL="457200" indent="-457200" eaLnBrk="1" hangingPunct="1">
              <a:lnSpc>
                <a:spcPct val="80000"/>
              </a:lnSpc>
              <a:buFont typeface="Wingdings" pitchFamily="2" charset="2"/>
              <a:buNone/>
            </a:pPr>
            <a:r>
              <a:rPr lang="en-US" sz="1400" dirty="0">
                <a:cs typeface="Arial" pitchFamily="34" charset="0"/>
              </a:rPr>
              <a:t>1 n </a:t>
            </a:r>
            <a:r>
              <a:rPr lang="en-US" sz="1400" dirty="0">
                <a:cs typeface="Arial" pitchFamily="34" charset="0"/>
                <a:sym typeface="Wingdings" pitchFamily="2" charset="2"/>
              </a:rPr>
              <a:t> length[S]                                   </a:t>
            </a:r>
          </a:p>
          <a:p>
            <a:pPr marL="457200" indent="-457200" eaLnBrk="1" hangingPunct="1">
              <a:lnSpc>
                <a:spcPct val="80000"/>
              </a:lnSpc>
              <a:buFont typeface="Wingdings" pitchFamily="2" charset="2"/>
              <a:buNone/>
            </a:pPr>
            <a:r>
              <a:rPr lang="en-US" sz="1400" dirty="0">
                <a:cs typeface="Arial" pitchFamily="34" charset="0"/>
                <a:sym typeface="Wingdings" pitchFamily="2" charset="2"/>
              </a:rPr>
              <a:t>2 m  length[p]</a:t>
            </a:r>
          </a:p>
          <a:p>
            <a:pPr marL="457200" indent="-457200" eaLnBrk="1" hangingPunct="1">
              <a:lnSpc>
                <a:spcPct val="80000"/>
              </a:lnSpc>
              <a:buFont typeface="Wingdings" pitchFamily="2" charset="2"/>
              <a:buNone/>
            </a:pPr>
            <a:r>
              <a:rPr lang="en-US" sz="1400" dirty="0">
                <a:cs typeface="Arial" pitchFamily="34" charset="0"/>
                <a:sym typeface="Wingdings" pitchFamily="2" charset="2"/>
              </a:rPr>
              <a:t>3 </a:t>
            </a:r>
            <a:r>
              <a:rPr lang="el-GR" sz="1400" dirty="0">
                <a:cs typeface="Arial" pitchFamily="34" charset="0"/>
              </a:rPr>
              <a:t>Π</a:t>
            </a:r>
            <a:r>
              <a:rPr lang="en-US" sz="1400" dirty="0">
                <a:cs typeface="Arial" pitchFamily="34" charset="0"/>
              </a:rPr>
              <a:t> </a:t>
            </a:r>
            <a:r>
              <a:rPr lang="en-US" sz="1400" dirty="0">
                <a:cs typeface="Arial" pitchFamily="34" charset="0"/>
                <a:sym typeface="Wingdings" pitchFamily="2" charset="2"/>
              </a:rPr>
              <a:t> Compute-Prefix-Function(p)</a:t>
            </a:r>
          </a:p>
          <a:p>
            <a:pPr marL="457200" indent="-457200" eaLnBrk="1" hangingPunct="1">
              <a:lnSpc>
                <a:spcPct val="80000"/>
              </a:lnSpc>
              <a:buFont typeface="Wingdings" pitchFamily="2" charset="2"/>
              <a:buNone/>
            </a:pPr>
            <a:r>
              <a:rPr lang="en-US" sz="1400" dirty="0">
                <a:cs typeface="Arial" pitchFamily="34" charset="0"/>
              </a:rPr>
              <a:t>4 q </a:t>
            </a:r>
            <a:r>
              <a:rPr lang="en-US" sz="1400" dirty="0">
                <a:cs typeface="Arial" pitchFamily="34" charset="0"/>
                <a:sym typeface="Wingdings" pitchFamily="2" charset="2"/>
              </a:rPr>
              <a:t> 0                                                          //number of characters matched  </a:t>
            </a:r>
          </a:p>
          <a:p>
            <a:pPr marL="457200" indent="-457200" eaLnBrk="1" hangingPunct="1">
              <a:lnSpc>
                <a:spcPct val="80000"/>
              </a:lnSpc>
              <a:buFont typeface="Wingdings" pitchFamily="2" charset="2"/>
              <a:buNone/>
            </a:pPr>
            <a:r>
              <a:rPr lang="en-US" sz="1400" dirty="0">
                <a:cs typeface="Arial" pitchFamily="34" charset="0"/>
              </a:rPr>
              <a:t>5 </a:t>
            </a:r>
            <a:r>
              <a:rPr lang="en-US" sz="1400" b="1" dirty="0">
                <a:cs typeface="Arial" pitchFamily="34" charset="0"/>
              </a:rPr>
              <a:t>for</a:t>
            </a:r>
            <a:r>
              <a:rPr lang="en-US" sz="1400" dirty="0">
                <a:cs typeface="Arial" pitchFamily="34" charset="0"/>
              </a:rPr>
              <a:t> i </a:t>
            </a:r>
            <a:r>
              <a:rPr lang="en-US" sz="1400" dirty="0">
                <a:cs typeface="Arial" pitchFamily="34" charset="0"/>
                <a:sym typeface="Wingdings" pitchFamily="2" charset="2"/>
              </a:rPr>
              <a:t> 1 to n                                              //scan S from left to right</a:t>
            </a:r>
          </a:p>
          <a:p>
            <a:pPr marL="457200" indent="-457200" eaLnBrk="1" hangingPunct="1">
              <a:lnSpc>
                <a:spcPct val="80000"/>
              </a:lnSpc>
              <a:buFont typeface="Wingdings" pitchFamily="2" charset="2"/>
              <a:buNone/>
            </a:pPr>
            <a:r>
              <a:rPr lang="en-US" sz="1400" dirty="0">
                <a:cs typeface="Arial" pitchFamily="34" charset="0"/>
              </a:rPr>
              <a:t>6      </a:t>
            </a:r>
            <a:r>
              <a:rPr lang="en-US" sz="1400" b="1" dirty="0">
                <a:cs typeface="Arial" pitchFamily="34" charset="0"/>
              </a:rPr>
              <a:t>do while</a:t>
            </a:r>
            <a:r>
              <a:rPr lang="en-US" sz="1400" dirty="0">
                <a:cs typeface="Arial" pitchFamily="34" charset="0"/>
              </a:rPr>
              <a:t>  q &gt; 0 and p[q+1] != S[i]</a:t>
            </a:r>
          </a:p>
          <a:p>
            <a:pPr marL="457200" indent="-457200" eaLnBrk="1" hangingPunct="1">
              <a:lnSpc>
                <a:spcPct val="80000"/>
              </a:lnSpc>
              <a:buFontTx/>
              <a:buAutoNum type="arabicPlain" startAt="7"/>
            </a:pPr>
            <a:r>
              <a:rPr lang="en-US" sz="1400" dirty="0">
                <a:cs typeface="Arial" pitchFamily="34" charset="0"/>
              </a:rPr>
              <a:t>           </a:t>
            </a:r>
            <a:r>
              <a:rPr lang="en-US" sz="1400" b="1" dirty="0">
                <a:cs typeface="Arial" pitchFamily="34" charset="0"/>
              </a:rPr>
              <a:t>do</a:t>
            </a: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[q]                              //next character does not match</a:t>
            </a:r>
          </a:p>
          <a:p>
            <a:pPr marL="457200" indent="-457200" eaLnBrk="1" hangingPunct="1">
              <a:lnSpc>
                <a:spcPct val="80000"/>
              </a:lnSpc>
              <a:buFontTx/>
              <a:buAutoNum type="arabicPlain" startAt="8"/>
            </a:pPr>
            <a:r>
              <a:rPr lang="en-US" sz="1400" dirty="0">
                <a:cs typeface="Arial" pitchFamily="34" charset="0"/>
              </a:rPr>
              <a:t>      </a:t>
            </a:r>
            <a:r>
              <a:rPr lang="en-US" sz="1400" b="1" dirty="0">
                <a:cs typeface="Arial" pitchFamily="34" charset="0"/>
              </a:rPr>
              <a:t>if</a:t>
            </a:r>
            <a:r>
              <a:rPr lang="en-US" sz="1400" dirty="0">
                <a:cs typeface="Arial" pitchFamily="34" charset="0"/>
              </a:rPr>
              <a:t> p[q+1] = S[i]</a:t>
            </a:r>
          </a:p>
          <a:p>
            <a:pPr marL="457200" indent="-457200" eaLnBrk="1" hangingPunct="1">
              <a:lnSpc>
                <a:spcPct val="80000"/>
              </a:lnSpc>
              <a:buFontTx/>
              <a:buAutoNum type="arabicPlain" startAt="9"/>
            </a:pPr>
            <a:r>
              <a:rPr lang="en-US" sz="1400" dirty="0">
                <a:cs typeface="Arial" pitchFamily="34" charset="0"/>
              </a:rPr>
              <a:t>         </a:t>
            </a:r>
            <a:r>
              <a:rPr lang="en-US" sz="1400" b="1" dirty="0">
                <a:cs typeface="Arial" pitchFamily="34" charset="0"/>
              </a:rPr>
              <a:t>then</a:t>
            </a:r>
            <a:r>
              <a:rPr lang="en-US" sz="1400" dirty="0">
                <a:cs typeface="Arial" pitchFamily="34" charset="0"/>
              </a:rPr>
              <a:t> q </a:t>
            </a:r>
            <a:r>
              <a:rPr lang="en-US" sz="1400" dirty="0">
                <a:cs typeface="Arial" pitchFamily="34" charset="0"/>
                <a:sym typeface="Wingdings" pitchFamily="2" charset="2"/>
              </a:rPr>
              <a:t> q + 1                            //next character matches</a:t>
            </a:r>
          </a:p>
          <a:p>
            <a:pPr marL="457200" indent="-457200" eaLnBrk="1" hangingPunct="1">
              <a:lnSpc>
                <a:spcPct val="80000"/>
              </a:lnSpc>
              <a:buFontTx/>
              <a:buAutoNum type="arabicPlain" startAt="10"/>
            </a:pPr>
            <a:r>
              <a:rPr lang="en-US" sz="1400" dirty="0">
                <a:cs typeface="Arial" pitchFamily="34" charset="0"/>
              </a:rPr>
              <a:t>      </a:t>
            </a:r>
            <a:r>
              <a:rPr lang="en-US" sz="1400" b="1" dirty="0">
                <a:cs typeface="Arial" pitchFamily="34" charset="0"/>
              </a:rPr>
              <a:t>if</a:t>
            </a:r>
            <a:r>
              <a:rPr lang="en-US" sz="1400" dirty="0">
                <a:cs typeface="Arial" pitchFamily="34" charset="0"/>
              </a:rPr>
              <a:t> q = m                                           //is all of p matched?</a:t>
            </a:r>
          </a:p>
          <a:p>
            <a:pPr marL="457200" indent="-457200" eaLnBrk="1" hangingPunct="1">
              <a:lnSpc>
                <a:spcPct val="80000"/>
              </a:lnSpc>
              <a:buFontTx/>
              <a:buAutoNum type="arabicPlain" startAt="10"/>
            </a:pPr>
            <a:r>
              <a:rPr lang="en-US" sz="1400" dirty="0">
                <a:cs typeface="Arial" pitchFamily="34" charset="0"/>
              </a:rPr>
              <a:t>          </a:t>
            </a:r>
            <a:r>
              <a:rPr lang="en-US" sz="1400" b="1" dirty="0">
                <a:cs typeface="Arial" pitchFamily="34" charset="0"/>
              </a:rPr>
              <a:t>then</a:t>
            </a:r>
            <a:r>
              <a:rPr lang="en-US" sz="1400" dirty="0">
                <a:cs typeface="Arial" pitchFamily="34" charset="0"/>
              </a:rPr>
              <a:t> print “Pattern occurs after shift” i – m</a:t>
            </a:r>
          </a:p>
          <a:p>
            <a:pPr marL="457200" indent="-457200" eaLnBrk="1" hangingPunct="1">
              <a:lnSpc>
                <a:spcPct val="80000"/>
              </a:lnSpc>
              <a:buFontTx/>
              <a:buAutoNum type="arabicPlain" startAt="12"/>
            </a:pPr>
            <a:r>
              <a:rPr lang="en-US" sz="1400" dirty="0">
                <a:cs typeface="Arial" pitchFamily="34" charset="0"/>
              </a:rPr>
              <a:t>                 q </a:t>
            </a:r>
            <a:r>
              <a:rPr lang="en-US" sz="1400" dirty="0">
                <a:cs typeface="Arial" pitchFamily="34" charset="0"/>
                <a:sym typeface="Wingdings" pitchFamily="2" charset="2"/>
              </a:rPr>
              <a:t> </a:t>
            </a:r>
            <a:r>
              <a:rPr lang="el-GR" sz="1400" dirty="0">
                <a:cs typeface="Arial" pitchFamily="34" charset="0"/>
              </a:rPr>
              <a:t>Π</a:t>
            </a:r>
            <a:r>
              <a:rPr lang="en-US" sz="1400" dirty="0">
                <a:cs typeface="Arial" pitchFamily="34" charset="0"/>
              </a:rPr>
              <a:t>[ q]                             // look for the next match</a:t>
            </a:r>
          </a:p>
          <a:p>
            <a:pPr marL="457200" indent="-457200" eaLnBrk="1" hangingPunct="1">
              <a:lnSpc>
                <a:spcPct val="80000"/>
              </a:lnSpc>
              <a:buFontTx/>
              <a:buNone/>
            </a:pPr>
            <a:endParaRPr lang="en-US" sz="1400" dirty="0">
              <a:cs typeface="Arial" pitchFamily="34" charset="0"/>
            </a:endParaRPr>
          </a:p>
          <a:p>
            <a:pPr marL="457200" indent="-457200" eaLnBrk="1" hangingPunct="1">
              <a:lnSpc>
                <a:spcPct val="80000"/>
              </a:lnSpc>
              <a:buFontTx/>
              <a:buNone/>
            </a:pPr>
            <a:r>
              <a:rPr lang="en-US" sz="1400" i="1" dirty="0">
                <a:cs typeface="Arial" pitchFamily="34" charset="0"/>
              </a:rPr>
              <a:t>Note: KMP finds every occurrence of a ‘p’ in ‘S’.  That is why KMP does not terminate in step 12, rather it searches remainder of ‘S’ for any more occurrences of ‘p’.</a:t>
            </a:r>
          </a:p>
          <a:p>
            <a:pPr marL="457200" indent="-457200" eaLnBrk="1" hangingPunct="1">
              <a:lnSpc>
                <a:spcPct val="80000"/>
              </a:lnSpc>
              <a:buFont typeface="Wingdings" pitchFamily="2" charset="2"/>
              <a:buNone/>
            </a:pPr>
            <a:endParaRPr lang="en-US" sz="1400" dirty="0">
              <a:cs typeface="Arial" pitchFamily="34" charset="0"/>
            </a:endParaRPr>
          </a:p>
          <a:p>
            <a:pPr marL="457200" indent="-457200" eaLnBrk="1" hangingPunct="1">
              <a:lnSpc>
                <a:spcPct val="80000"/>
              </a:lnSpc>
              <a:buFont typeface="Wingdings" pitchFamily="2" charset="2"/>
              <a:buNone/>
            </a:pPr>
            <a:endParaRPr lang="en-US" sz="1400" dirty="0">
              <a:cs typeface="Arial" pitchFamily="34" charset="0"/>
            </a:endParaRPr>
          </a:p>
        </p:txBody>
      </p:sp>
    </p:spTree>
    <p:extLst>
      <p:ext uri="{BB962C8B-B14F-4D97-AF65-F5344CB8AC3E}">
        <p14:creationId xmlns:p14="http://schemas.microsoft.com/office/powerpoint/2010/main" val="3533458649"/>
      </p:ext>
    </p:extLst>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2420</Words>
  <Application>Microsoft Office PowerPoint</Application>
  <PresentationFormat>On-screen Show (4:3)</PresentationFormat>
  <Paragraphs>799</Paragraphs>
  <Slides>20</Slides>
  <Notes>10</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Times New Roman</vt:lpstr>
      <vt:lpstr>Wingdings</vt:lpstr>
      <vt:lpstr>Wingdings 2</vt:lpstr>
      <vt:lpstr>Office Theme</vt:lpstr>
      <vt:lpstr>Today’s Lecture</vt:lpstr>
      <vt:lpstr>String matching Algorithm</vt:lpstr>
      <vt:lpstr>String matching Algorithm</vt:lpstr>
      <vt:lpstr>The Knuth-Morris-Pratt Algorithm</vt:lpstr>
      <vt:lpstr>Components of KMP algorithm</vt:lpstr>
      <vt:lpstr>The prefix function, Π</vt:lpstr>
      <vt:lpstr>PowerPoint Presentation</vt:lpstr>
      <vt:lpstr>PowerPoint Presentation</vt:lpstr>
      <vt:lpstr>The KMP Matcher</vt:lpstr>
      <vt:lpstr>PowerPoint Presentation</vt:lpstr>
      <vt:lpstr>PowerPoint Presentation</vt:lpstr>
      <vt:lpstr>PowerPoint Presentation</vt:lpstr>
      <vt:lpstr>PowerPoint Presentation</vt:lpstr>
      <vt:lpstr>PowerPoint Presentation</vt:lpstr>
      <vt:lpstr>PowerPoint Presentation</vt:lpstr>
      <vt:lpstr>Home task</vt:lpstr>
      <vt:lpstr>Running - time analysis : O(m+n) or O(n)</vt:lpstr>
      <vt:lpstr>Task</vt:lpstr>
      <vt:lpstr>Task  (2)</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2019-10-19T08:07:50Z</dcterms:created>
  <dcterms:modified xsi:type="dcterms:W3CDTF">2024-03-13T05:41:19Z</dcterms:modified>
</cp:coreProperties>
</file>