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9" r:id="rId1"/>
  </p:sldMasterIdLst>
  <p:notesMasterIdLst>
    <p:notesMasterId r:id="rId39"/>
  </p:notesMasterIdLst>
  <p:handoutMasterIdLst>
    <p:handoutMasterId r:id="rId40"/>
  </p:handoutMasterIdLst>
  <p:sldIdLst>
    <p:sldId id="692" r:id="rId2"/>
    <p:sldId id="785" r:id="rId3"/>
    <p:sldId id="749" r:id="rId4"/>
    <p:sldId id="751" r:id="rId5"/>
    <p:sldId id="752" r:id="rId6"/>
    <p:sldId id="753" r:id="rId7"/>
    <p:sldId id="754" r:id="rId8"/>
    <p:sldId id="756" r:id="rId9"/>
    <p:sldId id="757" r:id="rId10"/>
    <p:sldId id="758" r:id="rId11"/>
    <p:sldId id="759" r:id="rId12"/>
    <p:sldId id="760" r:id="rId13"/>
    <p:sldId id="761" r:id="rId14"/>
    <p:sldId id="762" r:id="rId15"/>
    <p:sldId id="763" r:id="rId16"/>
    <p:sldId id="764" r:id="rId17"/>
    <p:sldId id="765" r:id="rId18"/>
    <p:sldId id="786" r:id="rId19"/>
    <p:sldId id="787" r:id="rId20"/>
    <p:sldId id="766" r:id="rId21"/>
    <p:sldId id="767" r:id="rId22"/>
    <p:sldId id="768" r:id="rId23"/>
    <p:sldId id="769" r:id="rId24"/>
    <p:sldId id="770" r:id="rId25"/>
    <p:sldId id="771" r:id="rId26"/>
    <p:sldId id="772" r:id="rId27"/>
    <p:sldId id="773" r:id="rId28"/>
    <p:sldId id="774" r:id="rId29"/>
    <p:sldId id="775" r:id="rId30"/>
    <p:sldId id="777" r:id="rId31"/>
    <p:sldId id="778" r:id="rId32"/>
    <p:sldId id="779" r:id="rId33"/>
    <p:sldId id="780" r:id="rId34"/>
    <p:sldId id="781" r:id="rId35"/>
    <p:sldId id="782" r:id="rId36"/>
    <p:sldId id="783" r:id="rId37"/>
    <p:sldId id="784" r:id="rId38"/>
  </p:sldIdLst>
  <p:sldSz cx="9144000" cy="6858000" type="screen4x3"/>
  <p:notesSz cx="6831013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2">
          <p15:clr>
            <a:srgbClr val="A4A3A4"/>
          </p15:clr>
        </p15:guide>
        <p15:guide id="2" pos="215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66"/>
    <a:srgbClr val="003300"/>
    <a:srgbClr val="28462B"/>
    <a:srgbClr val="5FA1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58" autoAdjust="0"/>
    <p:restoredTop sz="94660" autoAdjust="0"/>
  </p:normalViewPr>
  <p:slideViewPr>
    <p:cSldViewPr>
      <p:cViewPr varScale="1">
        <p:scale>
          <a:sx n="113" d="100"/>
          <a:sy n="113" d="100"/>
        </p:scale>
        <p:origin x="186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2872"/>
        <p:guide pos="215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464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464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AA4948D-D11C-4B7F-AAB5-F5C9CE6857E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 altLang="zh-TW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06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endParaRPr lang="en-US" altLang="zh-TW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6650" y="684213"/>
            <a:ext cx="4557713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330700"/>
            <a:ext cx="5008563" cy="410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1400"/>
            <a:ext cx="29606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 altLang="zh-TW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8661400"/>
            <a:ext cx="29606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fld id="{5F1E9288-8DAC-4782-874C-CB9A6DA05A3C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8472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4521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00270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71975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39082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18922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23853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87842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43241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81620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5180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76316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48543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93182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4016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08393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96232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06202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78618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89594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93020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8076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68485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92969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11623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4552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9272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4818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2294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4236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454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728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2"/>
          <p:cNvGrpSpPr>
            <a:grpSpLocks/>
          </p:cNvGrpSpPr>
          <p:nvPr/>
        </p:nvGrpSpPr>
        <p:grpSpPr bwMode="auto">
          <a:xfrm>
            <a:off x="1" y="2438402"/>
            <a:ext cx="9009063" cy="1052513"/>
            <a:chOff x="0" y="1536"/>
            <a:chExt cx="5675" cy="663"/>
          </a:xfrm>
        </p:grpSpPr>
        <p:grpSp>
          <p:nvGrpSpPr>
            <p:cNvPr id="14339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4340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4341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800"/>
              </a:p>
            </p:txBody>
          </p:sp>
        </p:grpSp>
        <p:grpSp>
          <p:nvGrpSpPr>
            <p:cNvPr id="14342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4344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800"/>
              </a:p>
            </p:txBody>
          </p:sp>
        </p:grpSp>
        <p:sp>
          <p:nvSpPr>
            <p:cNvPr id="14345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46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47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</p:grpSp>
      <p:sp>
        <p:nvSpPr>
          <p:cNvPr id="143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143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14352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2A3B38F-4BB9-4B84-A718-E701F5F61BFF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8694738" y="6553201"/>
            <a:ext cx="45236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fld id="{2C40EF5C-255D-4934-B9A0-62AEADA2BDE0}" type="slidenum">
              <a:rPr lang="zh-TW" altLang="en-US" sz="1400">
                <a:solidFill>
                  <a:schemeClr val="bg2"/>
                </a:solidFill>
                <a:ea typeface="新細明體" panose="02020500000000000000" pitchFamily="18" charset="-120"/>
              </a:rPr>
              <a:pPr/>
              <a:t>‹#›</a:t>
            </a:fld>
            <a:endParaRPr lang="en-US" altLang="zh-TW" sz="1400">
              <a:solidFill>
                <a:schemeClr val="bg2"/>
              </a:solidFill>
              <a:ea typeface="新細明體" panose="02020500000000000000" pitchFamily="18" charset="-120"/>
            </a:endParaRPr>
          </a:p>
        </p:txBody>
      </p:sp>
      <p:sp>
        <p:nvSpPr>
          <p:cNvPr id="18" name="Rectangle 12"/>
          <p:cNvSpPr txBox="1">
            <a:spLocks noChangeArrowheads="1"/>
          </p:cNvSpPr>
          <p:nvPr userDrawn="1"/>
        </p:nvSpPr>
        <p:spPr bwMode="auto">
          <a:xfrm>
            <a:off x="2324100" y="6515100"/>
            <a:ext cx="449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r>
              <a:rPr lang="en-US" altLang="zh-TW" sz="1200" dirty="0"/>
              <a:t>Department of Computer Science | FAST-NU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Design and Analysis of Algorithm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95532B-B1FB-4F50-B48E-0E45E6C7140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391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1455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91250" cy="63246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Design and Analysis of Algorithm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41DDE8-C809-4243-BC3E-2FFFC0BFFA7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4999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4519D7-72CF-4E2F-9117-DDCEB192D565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76400" y="6515100"/>
            <a:ext cx="51435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a typeface="新細明體" panose="02020500000000000000" pitchFamily="18" charset="-120"/>
              </a:defRPr>
            </a:lvl1pPr>
          </a:lstStyle>
          <a:p>
            <a:r>
              <a:rPr lang="en-US" altLang="zh-TW"/>
              <a:t>Design and Analysis of Algorithm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8421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85A443-98C7-4A63-BF90-19CA953AB19C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7" name="Rectangle 12"/>
          <p:cNvSpPr txBox="1">
            <a:spLocks noChangeArrowheads="1"/>
          </p:cNvSpPr>
          <p:nvPr userDrawn="1"/>
        </p:nvSpPr>
        <p:spPr bwMode="auto">
          <a:xfrm>
            <a:off x="2514600" y="6477000"/>
            <a:ext cx="449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r>
              <a:rPr lang="en-US" altLang="zh-TW" sz="1200" dirty="0"/>
              <a:t>Department of Computer Science | FAST-NU</a:t>
            </a:r>
          </a:p>
        </p:txBody>
      </p:sp>
    </p:spTree>
    <p:extLst>
      <p:ext uri="{BB962C8B-B14F-4D97-AF65-F5344CB8AC3E}">
        <p14:creationId xmlns:p14="http://schemas.microsoft.com/office/powerpoint/2010/main" val="423089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482892"/>
            <a:ext cx="4152900" cy="5105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561106-B3C8-457C-BE66-FB62641EC59E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86769" y="6623384"/>
            <a:ext cx="50673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a typeface="新細明體" panose="02020500000000000000" pitchFamily="18" charset="-120"/>
              </a:defRPr>
            </a:lvl1pPr>
          </a:lstStyle>
          <a:p>
            <a:r>
              <a:rPr lang="en-US" altLang="zh-TW"/>
              <a:t>Design and Analysis of Algorithm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1305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Design and Analysis of Algorithm</a:t>
            </a:r>
            <a:endParaRPr lang="en-US" altLang="zh-TW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830057-D234-4D55-A1B3-F98D83D9281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32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Design and Analysis of Algorithm</a:t>
            </a:r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27CD79-CA13-421C-A7C5-683957AB32A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1441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Design and Analysis of Algorithm</a:t>
            </a: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49F6ED-63A2-45A5-91F4-232D0943B13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0360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Design and Analysis of Algorithm</a:t>
            </a:r>
            <a:endParaRPr lang="en-US" altLang="zh-TW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D1A70B-7D97-419F-B4F2-7D4EA747DB1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7818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Design and Analysis of Algorithm</a:t>
            </a:r>
            <a:endParaRPr lang="en-US" altLang="zh-TW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E739FD-4390-446E-A319-418A3356ACF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492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7543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332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47800"/>
            <a:ext cx="84582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33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24100" y="6515100"/>
            <a:ext cx="449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a typeface="新細明體" panose="02020500000000000000" pitchFamily="18" charset="-120"/>
              </a:defRPr>
            </a:lvl1pPr>
          </a:lstStyle>
          <a:p>
            <a:r>
              <a:rPr lang="en-US" altLang="zh-TW"/>
              <a:t>Design and Analysis of Algorithm</a:t>
            </a:r>
            <a:endParaRPr lang="en-US" altLang="zh-TW" dirty="0"/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a typeface="新細明體" panose="02020500000000000000" pitchFamily="18" charset="-120"/>
              </a:defRPr>
            </a:lvl1pPr>
          </a:lstStyle>
          <a:p>
            <a:fld id="{9D7A21D9-DBD1-48E0-8ADF-DA34CCB4A557}" type="slidenum">
              <a:rPr lang="zh-TW" altLang="en-US"/>
              <a:pPr/>
              <a:t>‹#›</a:t>
            </a:fld>
            <a:endParaRPr lang="en-US" altLang="zh-TW"/>
          </a:p>
        </p:txBody>
      </p:sp>
      <p:graphicFrame>
        <p:nvGraphicFramePr>
          <p:cNvPr id="13335" name="Object 23"/>
          <p:cNvGraphicFramePr>
            <a:graphicFrameLocks/>
          </p:cNvGraphicFramePr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Clip" r:id="rId14" imgW="6857143" imgH="48963" progId="MS_ClipArt_Gallery.5">
                  <p:embed/>
                </p:oleObj>
              </mc:Choice>
              <mc:Fallback>
                <p:oleObj name="Clip" r:id="rId14" imgW="6857143" imgH="48963" progId="MS_ClipArt_Gallery.5">
                  <p:embed/>
                  <p:pic>
                    <p:nvPicPr>
                      <p:cNvPr id="0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2005"/>
            <a:ext cx="1034716" cy="10347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7968" y="457200"/>
            <a:ext cx="7723632" cy="2743200"/>
          </a:xfrm>
          <a:solidFill>
            <a:schemeClr val="tx2"/>
          </a:solidFill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CS2009 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– </a:t>
            </a:r>
            <a:r>
              <a:rPr lang="en-US" b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Design an analysis of Algorithm- </a:t>
            </a:r>
            <a:br>
              <a:rPr lang="en-US" b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</a:br>
            <a:r>
              <a:rPr lang="en-US" b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(Brute Force-Exhaustive Search) </a:t>
            </a:r>
            <a:br>
              <a:rPr lang="en-US" b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</a:br>
            <a:br>
              <a:rPr lang="en-US" sz="31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endParaRPr lang="en-US" sz="31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724400"/>
            <a:ext cx="6400800" cy="1066800"/>
          </a:xfrm>
        </p:spPr>
        <p:txBody>
          <a:bodyPr/>
          <a:lstStyle/>
          <a:p>
            <a:r>
              <a:rPr lang="en-US" b="1" dirty="0"/>
              <a:t>Dr. Usman Ghous</a:t>
            </a:r>
          </a:p>
          <a:p>
            <a:r>
              <a:rPr lang="en-US" dirty="0"/>
              <a:t>Week-2</a:t>
            </a:r>
          </a:p>
        </p:txBody>
      </p:sp>
    </p:spTree>
    <p:extLst>
      <p:ext uri="{BB962C8B-B14F-4D97-AF65-F5344CB8AC3E}">
        <p14:creationId xmlns:p14="http://schemas.microsoft.com/office/powerpoint/2010/main" val="17450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0"/>
            <a:ext cx="7239000" cy="669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en-US" sz="3400" cap="none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Bubble Sort Example (Second Pass)</a:t>
            </a:r>
          </a:p>
        </p:txBody>
      </p:sp>
      <p:sp>
        <p:nvSpPr>
          <p:cNvPr id="35843" name="Text Box 32"/>
          <p:cNvSpPr txBox="1">
            <a:spLocks noChangeArrowheads="1"/>
          </p:cNvSpPr>
          <p:nvPr/>
        </p:nvSpPr>
        <p:spPr bwMode="auto">
          <a:xfrm>
            <a:off x="85725" y="762000"/>
            <a:ext cx="639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0000CC"/>
                </a:solidFill>
              </a:rPr>
              <a:t>i</a:t>
            </a:r>
            <a:r>
              <a:rPr lang="en-US" altLang="en-US" sz="1800" b="1">
                <a:solidFill>
                  <a:srgbClr val="0000CC"/>
                </a:solidFill>
              </a:rPr>
              <a:t> = 1</a:t>
            </a:r>
          </a:p>
        </p:txBody>
      </p:sp>
      <p:sp>
        <p:nvSpPr>
          <p:cNvPr id="35844" name="Text Box 34"/>
          <p:cNvSpPr txBox="1">
            <a:spLocks noChangeArrowheads="1"/>
          </p:cNvSpPr>
          <p:nvPr/>
        </p:nvSpPr>
        <p:spPr bwMode="auto">
          <a:xfrm>
            <a:off x="508000" y="1338263"/>
            <a:ext cx="63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1</a:t>
            </a:r>
          </a:p>
        </p:txBody>
      </p:sp>
      <p:sp>
        <p:nvSpPr>
          <p:cNvPr id="35845" name="Text Box 183"/>
          <p:cNvSpPr txBox="1">
            <a:spLocks noChangeArrowheads="1"/>
          </p:cNvSpPr>
          <p:nvPr/>
        </p:nvSpPr>
        <p:spPr bwMode="auto">
          <a:xfrm>
            <a:off x="481013" y="1766888"/>
            <a:ext cx="63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2</a:t>
            </a:r>
          </a:p>
        </p:txBody>
      </p:sp>
      <p:sp>
        <p:nvSpPr>
          <p:cNvPr id="35846" name="Text Box 207"/>
          <p:cNvSpPr txBox="1">
            <a:spLocks noChangeArrowheads="1"/>
          </p:cNvSpPr>
          <p:nvPr/>
        </p:nvSpPr>
        <p:spPr bwMode="auto">
          <a:xfrm>
            <a:off x="457200" y="2238375"/>
            <a:ext cx="63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3</a:t>
            </a:r>
          </a:p>
        </p:txBody>
      </p:sp>
      <p:sp>
        <p:nvSpPr>
          <p:cNvPr id="35847" name="Text Box 229"/>
          <p:cNvSpPr txBox="1">
            <a:spLocks noChangeArrowheads="1"/>
          </p:cNvSpPr>
          <p:nvPr/>
        </p:nvSpPr>
        <p:spPr bwMode="auto">
          <a:xfrm>
            <a:off x="438150" y="2700338"/>
            <a:ext cx="63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4</a:t>
            </a:r>
          </a:p>
        </p:txBody>
      </p:sp>
      <p:sp>
        <p:nvSpPr>
          <p:cNvPr id="20488" name="Freeform 230"/>
          <p:cNvSpPr>
            <a:spLocks/>
          </p:cNvSpPr>
          <p:nvPr/>
        </p:nvSpPr>
        <p:spPr bwMode="auto">
          <a:xfrm flipV="1">
            <a:off x="3657600" y="2576513"/>
            <a:ext cx="523875" cy="200025"/>
          </a:xfrm>
          <a:custGeom>
            <a:avLst/>
            <a:gdLst>
              <a:gd name="T0" fmla="*/ 0 w 384"/>
              <a:gd name="T1" fmla="*/ 0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12"/>
              <a:gd name="T14" fmla="*/ 384 w 38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12"/>
                  <a:pt x="336" y="96"/>
                </a:cubicBezTo>
                <a:cubicBezTo>
                  <a:pt x="384" y="80"/>
                  <a:pt x="384" y="40"/>
                  <a:pt x="3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9" name="Text Box 251"/>
          <p:cNvSpPr txBox="1">
            <a:spLocks noChangeArrowheads="1"/>
          </p:cNvSpPr>
          <p:nvPr/>
        </p:nvSpPr>
        <p:spPr bwMode="auto">
          <a:xfrm>
            <a:off x="447675" y="3148013"/>
            <a:ext cx="63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5</a:t>
            </a:r>
          </a:p>
        </p:txBody>
      </p:sp>
      <p:sp>
        <p:nvSpPr>
          <p:cNvPr id="35850" name="Text Box 273"/>
          <p:cNvSpPr txBox="1">
            <a:spLocks noChangeArrowheads="1"/>
          </p:cNvSpPr>
          <p:nvPr/>
        </p:nvSpPr>
        <p:spPr bwMode="auto">
          <a:xfrm>
            <a:off x="447675" y="3619500"/>
            <a:ext cx="63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6</a:t>
            </a:r>
          </a:p>
        </p:txBody>
      </p:sp>
      <p:sp>
        <p:nvSpPr>
          <p:cNvPr id="20491" name="Rectangle 298"/>
          <p:cNvSpPr>
            <a:spLocks noChangeArrowheads="1"/>
          </p:cNvSpPr>
          <p:nvPr/>
        </p:nvSpPr>
        <p:spPr bwMode="auto">
          <a:xfrm>
            <a:off x="7010400" y="1143000"/>
            <a:ext cx="198755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swap(</a:t>
            </a: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[0] , </a:t>
            </a: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[1])</a:t>
            </a:r>
          </a:p>
        </p:txBody>
      </p:sp>
      <p:sp>
        <p:nvSpPr>
          <p:cNvPr id="20492" name="Rectangle 299"/>
          <p:cNvSpPr>
            <a:spLocks noChangeArrowheads="1"/>
          </p:cNvSpPr>
          <p:nvPr/>
        </p:nvSpPr>
        <p:spPr bwMode="auto">
          <a:xfrm>
            <a:off x="6996113" y="1628775"/>
            <a:ext cx="2005012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swap(</a:t>
            </a: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[1] , </a:t>
            </a: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[2])</a:t>
            </a:r>
          </a:p>
        </p:txBody>
      </p:sp>
      <p:sp>
        <p:nvSpPr>
          <p:cNvPr id="20493" name="Rectangle 300"/>
          <p:cNvSpPr>
            <a:spLocks noChangeArrowheads="1"/>
          </p:cNvSpPr>
          <p:nvPr/>
        </p:nvSpPr>
        <p:spPr bwMode="auto">
          <a:xfrm>
            <a:off x="6989763" y="2271713"/>
            <a:ext cx="2005012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swap(</a:t>
            </a: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[2] , </a:t>
            </a: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[3])</a:t>
            </a:r>
          </a:p>
        </p:txBody>
      </p:sp>
      <p:sp>
        <p:nvSpPr>
          <p:cNvPr id="20494" name="Rectangle 300"/>
          <p:cNvSpPr>
            <a:spLocks noChangeArrowheads="1"/>
          </p:cNvSpPr>
          <p:nvPr/>
        </p:nvSpPr>
        <p:spPr bwMode="auto">
          <a:xfrm>
            <a:off x="7010400" y="2587625"/>
            <a:ext cx="2005013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swap(</a:t>
            </a: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[3] , </a:t>
            </a: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[4])</a:t>
            </a:r>
          </a:p>
        </p:txBody>
      </p:sp>
      <p:sp>
        <p:nvSpPr>
          <p:cNvPr id="20495" name="Rectangle 300"/>
          <p:cNvSpPr>
            <a:spLocks noChangeArrowheads="1"/>
          </p:cNvSpPr>
          <p:nvPr/>
        </p:nvSpPr>
        <p:spPr bwMode="auto">
          <a:xfrm>
            <a:off x="7038975" y="2982913"/>
            <a:ext cx="2005013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swap(</a:t>
            </a: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[4] , </a:t>
            </a: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[5])</a:t>
            </a:r>
          </a:p>
        </p:txBody>
      </p:sp>
      <p:sp>
        <p:nvSpPr>
          <p:cNvPr id="35856" name="Rectangle 3"/>
          <p:cNvSpPr>
            <a:spLocks noGrp="1"/>
          </p:cNvSpPr>
          <p:nvPr>
            <p:ph type="body" idx="4294967295"/>
          </p:nvPr>
        </p:nvSpPr>
        <p:spPr>
          <a:xfrm>
            <a:off x="1447800" y="4267200"/>
            <a:ext cx="4572000" cy="2286000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100" b="1">
                <a:solidFill>
                  <a:srgbClr val="0000CC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en-US" sz="1100" b="1">
                <a:latin typeface="Times New Roman" panose="02020603050405020304" pitchFamily="18" charset="0"/>
              </a:rPr>
              <a:t> n =N; </a:t>
            </a:r>
            <a:r>
              <a:rPr lang="en-US" altLang="en-US" sz="1100" b="1">
                <a:solidFill>
                  <a:srgbClr val="FF0000"/>
                </a:solidFill>
                <a:latin typeface="Times New Roman" panose="02020603050405020304" pitchFamily="18" charset="0"/>
              </a:rPr>
              <a:t>// N is the size of the array;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100" b="1">
                <a:latin typeface="Times New Roman" panose="02020603050405020304" pitchFamily="18" charset="0"/>
              </a:rPr>
              <a:t>  </a:t>
            </a:r>
            <a:r>
              <a:rPr lang="en-US" altLang="en-US" sz="1100" b="1">
                <a:solidFill>
                  <a:srgbClr val="0000CC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en-US" sz="1100" b="1">
                <a:latin typeface="Times New Roman" panose="02020603050405020304" pitchFamily="18" charset="0"/>
              </a:rPr>
              <a:t> (int i = 0; i &lt; N; i++){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100" b="1">
                <a:latin typeface="Times New Roman" panose="02020603050405020304" pitchFamily="18" charset="0"/>
              </a:rPr>
              <a:t>       </a:t>
            </a:r>
            <a:r>
              <a:rPr lang="en-US" altLang="en-US" sz="1100" b="1">
                <a:solidFill>
                  <a:srgbClr val="0000CC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en-US" sz="1100" b="1">
                <a:latin typeface="Times New Roman" panose="02020603050405020304" pitchFamily="18" charset="0"/>
              </a:rPr>
              <a:t> swapped = 0;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100" b="1">
                <a:latin typeface="Times New Roman" panose="02020603050405020304" pitchFamily="18" charset="0"/>
              </a:rPr>
              <a:t>       </a:t>
            </a:r>
            <a:r>
              <a:rPr lang="en-US" altLang="en-US" sz="1100" b="1">
                <a:solidFill>
                  <a:srgbClr val="0000CC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en-US" sz="1100" b="1">
                <a:latin typeface="Times New Roman" panose="02020603050405020304" pitchFamily="18" charset="0"/>
              </a:rPr>
              <a:t> (</a:t>
            </a:r>
            <a:r>
              <a:rPr lang="en-US" altLang="en-US" sz="1100" b="1">
                <a:solidFill>
                  <a:srgbClr val="0000CC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en-US" sz="1100" b="1">
                <a:latin typeface="Times New Roman" panose="02020603050405020304" pitchFamily="18" charset="0"/>
              </a:rPr>
              <a:t> j = 1; j &lt;  n; j++)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100" b="1">
                <a:latin typeface="Times New Roman" panose="02020603050405020304" pitchFamily="18" charset="0"/>
              </a:rPr>
              <a:t>	         </a:t>
            </a:r>
            <a:r>
              <a:rPr lang="en-US" altLang="en-US" sz="1100" b="1">
                <a:solidFill>
                  <a:srgbClr val="0000CC"/>
                </a:solidFill>
                <a:latin typeface="Times New Roman" panose="02020603050405020304" pitchFamily="18" charset="0"/>
              </a:rPr>
              <a:t>if</a:t>
            </a:r>
            <a:r>
              <a:rPr lang="en-US" altLang="en-US" sz="1100" b="1">
                <a:latin typeface="Times New Roman" panose="02020603050405020304" pitchFamily="18" charset="0"/>
              </a:rPr>
              <a:t> (A[j] &lt; A[j-1]) 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100" b="1">
                <a:latin typeface="Times New Roman" panose="02020603050405020304" pitchFamily="18" charset="0"/>
              </a:rPr>
              <a:t>	               swap(j-1 , j); swapped = 1;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100" b="1">
                <a:latin typeface="Times New Roman" panose="02020603050405020304" pitchFamily="18" charset="0"/>
              </a:rPr>
              <a:t>	          }</a:t>
            </a:r>
            <a:r>
              <a:rPr lang="en-US" altLang="en-US" sz="1100" b="1">
                <a:solidFill>
                  <a:srgbClr val="FF0000"/>
                </a:solidFill>
                <a:latin typeface="Times New Roman" panose="02020603050405020304" pitchFamily="18" charset="0"/>
              </a:rPr>
              <a:t>//end if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100" b="1">
                <a:latin typeface="Times New Roman" panose="02020603050405020304" pitchFamily="18" charset="0"/>
              </a:rPr>
              <a:t>        n = n-1;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100" b="1">
                <a:latin typeface="Times New Roman" panose="02020603050405020304" pitchFamily="18" charset="0"/>
              </a:rPr>
              <a:t>       </a:t>
            </a:r>
            <a:r>
              <a:rPr lang="en-US" altLang="en-US" sz="1100" b="1">
                <a:solidFill>
                  <a:srgbClr val="0000CC"/>
                </a:solidFill>
                <a:latin typeface="Times New Roman" panose="02020603050405020304" pitchFamily="18" charset="0"/>
              </a:rPr>
              <a:t>if </a:t>
            </a:r>
            <a:r>
              <a:rPr lang="en-US" altLang="en-US" sz="1100" b="1">
                <a:latin typeface="Times New Roman" panose="02020603050405020304" pitchFamily="18" charset="0"/>
              </a:rPr>
              <a:t>(swapped == 0)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100" b="1">
                <a:latin typeface="Times New Roman" panose="02020603050405020304" pitchFamily="18" charset="0"/>
              </a:rPr>
              <a:t>	        break;                   }</a:t>
            </a:r>
            <a:r>
              <a:rPr lang="en-US" altLang="en-US" sz="1100" b="1">
                <a:solidFill>
                  <a:srgbClr val="FF0000"/>
                </a:solidFill>
                <a:latin typeface="Times New Roman" panose="02020603050405020304" pitchFamily="18" charset="0"/>
              </a:rPr>
              <a:t>//End outer for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100" b="1">
                <a:latin typeface="Times New Roman" panose="02020603050405020304" pitchFamily="18" charset="0"/>
              </a:rPr>
              <a:t>			</a:t>
            </a:r>
            <a:endParaRPr lang="en-US" altLang="en-US" sz="1100" b="1">
              <a:latin typeface="Trebuchet MS" panose="020B0603020202020204" pitchFamily="34" charset="0"/>
            </a:endParaRPr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1066800" y="762000"/>
          <a:ext cx="5943600" cy="32067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1066800" y="1295400"/>
          <a:ext cx="5943600" cy="32067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55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58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537" name="Freeform 184"/>
          <p:cNvSpPr>
            <a:spLocks/>
          </p:cNvSpPr>
          <p:nvPr/>
        </p:nvSpPr>
        <p:spPr bwMode="auto">
          <a:xfrm flipV="1">
            <a:off x="1438275" y="1066800"/>
            <a:ext cx="609600" cy="214313"/>
          </a:xfrm>
          <a:custGeom>
            <a:avLst/>
            <a:gdLst>
              <a:gd name="T0" fmla="*/ 0 w 384"/>
              <a:gd name="T1" fmla="*/ 0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12"/>
              <a:gd name="T14" fmla="*/ 384 w 38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12"/>
                  <a:pt x="336" y="96"/>
                </a:cubicBezTo>
                <a:cubicBezTo>
                  <a:pt x="384" y="80"/>
                  <a:pt x="384" y="40"/>
                  <a:pt x="3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1066800" y="1808163"/>
          <a:ext cx="5943600" cy="32067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10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58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1066800" y="2243138"/>
          <a:ext cx="5943600" cy="32067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45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58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1066800" y="2727325"/>
          <a:ext cx="5943600" cy="32067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44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58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1066800" y="3200400"/>
          <a:ext cx="5943600" cy="32067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6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58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618" name="Freeform 185"/>
          <p:cNvSpPr>
            <a:spLocks/>
          </p:cNvSpPr>
          <p:nvPr/>
        </p:nvSpPr>
        <p:spPr bwMode="auto">
          <a:xfrm flipV="1">
            <a:off x="2209800" y="1662113"/>
            <a:ext cx="552450" cy="214312"/>
          </a:xfrm>
          <a:custGeom>
            <a:avLst/>
            <a:gdLst>
              <a:gd name="T0" fmla="*/ 0 w 384"/>
              <a:gd name="T1" fmla="*/ 0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12"/>
              <a:gd name="T14" fmla="*/ 384 w 38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12"/>
                  <a:pt x="336" y="96"/>
                </a:cubicBezTo>
                <a:cubicBezTo>
                  <a:pt x="384" y="80"/>
                  <a:pt x="384" y="40"/>
                  <a:pt x="3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19" name="Freeform 208"/>
          <p:cNvSpPr>
            <a:spLocks/>
          </p:cNvSpPr>
          <p:nvPr/>
        </p:nvSpPr>
        <p:spPr bwMode="auto">
          <a:xfrm flipV="1">
            <a:off x="2819400" y="2119313"/>
            <a:ext cx="671513" cy="214312"/>
          </a:xfrm>
          <a:custGeom>
            <a:avLst/>
            <a:gdLst>
              <a:gd name="T0" fmla="*/ 0 w 384"/>
              <a:gd name="T1" fmla="*/ 0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12"/>
              <a:gd name="T14" fmla="*/ 384 w 38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12"/>
                  <a:pt x="336" y="96"/>
                </a:cubicBezTo>
                <a:cubicBezTo>
                  <a:pt x="384" y="80"/>
                  <a:pt x="384" y="40"/>
                  <a:pt x="3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620" name="Freeform 252"/>
          <p:cNvSpPr>
            <a:spLocks/>
          </p:cNvSpPr>
          <p:nvPr/>
        </p:nvSpPr>
        <p:spPr bwMode="auto">
          <a:xfrm flipV="1">
            <a:off x="4343400" y="2986088"/>
            <a:ext cx="609600" cy="261937"/>
          </a:xfrm>
          <a:custGeom>
            <a:avLst/>
            <a:gdLst>
              <a:gd name="T0" fmla="*/ 0 w 384"/>
              <a:gd name="T1" fmla="*/ 0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12"/>
              <a:gd name="T14" fmla="*/ 384 w 38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12"/>
                  <a:pt x="336" y="96"/>
                </a:cubicBezTo>
                <a:cubicBezTo>
                  <a:pt x="384" y="80"/>
                  <a:pt x="384" y="40"/>
                  <a:pt x="3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1087438" y="3636963"/>
          <a:ext cx="5943600" cy="32067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58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62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002" name="Slide Number Placeholder 2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F991445-6755-4440-B087-AE5F3E471D92}" type="slidenum">
              <a:rPr lang="en-US" altLang="en-US" sz="11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100">
              <a:solidFill>
                <a:schemeClr val="tx2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582738" y="838200"/>
            <a:ext cx="304800" cy="158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379663" y="1336675"/>
            <a:ext cx="304800" cy="158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106738" y="1903413"/>
            <a:ext cx="304800" cy="1587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810000" y="2336800"/>
            <a:ext cx="304800" cy="158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589463" y="2835275"/>
            <a:ext cx="304800" cy="158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326063" y="3276600"/>
            <a:ext cx="304800" cy="158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97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4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1" grpId="0" animBg="1"/>
      <p:bldP spid="20492" grpId="0" animBg="1"/>
      <p:bldP spid="20493" grpId="0" animBg="1"/>
      <p:bldP spid="20494" grpId="0" animBg="1"/>
      <p:bldP spid="2049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0"/>
            <a:ext cx="7239000" cy="669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en-US" sz="3400" cap="none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Bubble Sort Example (Third Pass)</a:t>
            </a:r>
          </a:p>
        </p:txBody>
      </p:sp>
      <p:sp>
        <p:nvSpPr>
          <p:cNvPr id="37891" name="Text Box 32"/>
          <p:cNvSpPr txBox="1">
            <a:spLocks noChangeArrowheads="1"/>
          </p:cNvSpPr>
          <p:nvPr/>
        </p:nvSpPr>
        <p:spPr bwMode="auto">
          <a:xfrm>
            <a:off x="85725" y="762000"/>
            <a:ext cx="639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0000CC"/>
                </a:solidFill>
              </a:rPr>
              <a:t>i</a:t>
            </a:r>
            <a:r>
              <a:rPr lang="en-US" altLang="en-US" sz="1800" b="1">
                <a:solidFill>
                  <a:srgbClr val="0000CC"/>
                </a:solidFill>
              </a:rPr>
              <a:t> = 2</a:t>
            </a:r>
          </a:p>
        </p:txBody>
      </p:sp>
      <p:sp>
        <p:nvSpPr>
          <p:cNvPr id="37892" name="Text Box 34"/>
          <p:cNvSpPr txBox="1">
            <a:spLocks noChangeArrowheads="1"/>
          </p:cNvSpPr>
          <p:nvPr/>
        </p:nvSpPr>
        <p:spPr bwMode="auto">
          <a:xfrm>
            <a:off x="508000" y="1338263"/>
            <a:ext cx="63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1</a:t>
            </a:r>
          </a:p>
        </p:txBody>
      </p:sp>
      <p:sp>
        <p:nvSpPr>
          <p:cNvPr id="37893" name="Text Box 183"/>
          <p:cNvSpPr txBox="1">
            <a:spLocks noChangeArrowheads="1"/>
          </p:cNvSpPr>
          <p:nvPr/>
        </p:nvSpPr>
        <p:spPr bwMode="auto">
          <a:xfrm>
            <a:off x="481013" y="1766888"/>
            <a:ext cx="63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2</a:t>
            </a:r>
          </a:p>
        </p:txBody>
      </p:sp>
      <p:sp>
        <p:nvSpPr>
          <p:cNvPr id="37894" name="Text Box 207"/>
          <p:cNvSpPr txBox="1">
            <a:spLocks noChangeArrowheads="1"/>
          </p:cNvSpPr>
          <p:nvPr/>
        </p:nvSpPr>
        <p:spPr bwMode="auto">
          <a:xfrm>
            <a:off x="457200" y="2238375"/>
            <a:ext cx="63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3</a:t>
            </a:r>
          </a:p>
        </p:txBody>
      </p:sp>
      <p:sp>
        <p:nvSpPr>
          <p:cNvPr id="37895" name="Text Box 229"/>
          <p:cNvSpPr txBox="1">
            <a:spLocks noChangeArrowheads="1"/>
          </p:cNvSpPr>
          <p:nvPr/>
        </p:nvSpPr>
        <p:spPr bwMode="auto">
          <a:xfrm>
            <a:off x="438150" y="2700338"/>
            <a:ext cx="63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4</a:t>
            </a:r>
          </a:p>
        </p:txBody>
      </p:sp>
      <p:sp>
        <p:nvSpPr>
          <p:cNvPr id="37896" name="Text Box 251"/>
          <p:cNvSpPr txBox="1">
            <a:spLocks noChangeArrowheads="1"/>
          </p:cNvSpPr>
          <p:nvPr/>
        </p:nvSpPr>
        <p:spPr bwMode="auto">
          <a:xfrm>
            <a:off x="447675" y="3148013"/>
            <a:ext cx="63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5</a:t>
            </a:r>
          </a:p>
        </p:txBody>
      </p:sp>
      <p:sp>
        <p:nvSpPr>
          <p:cNvPr id="37897" name="Rectangle 3"/>
          <p:cNvSpPr>
            <a:spLocks noGrp="1"/>
          </p:cNvSpPr>
          <p:nvPr>
            <p:ph type="body" idx="4294967295"/>
          </p:nvPr>
        </p:nvSpPr>
        <p:spPr>
          <a:xfrm>
            <a:off x="1447800" y="3886200"/>
            <a:ext cx="4572000" cy="2286000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solidFill>
                  <a:srgbClr val="0000CC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en-US" sz="1400" b="1">
                <a:latin typeface="Times New Roman" panose="02020603050405020304" pitchFamily="18" charset="0"/>
              </a:rPr>
              <a:t> n =N; </a:t>
            </a:r>
            <a:r>
              <a:rPr lang="en-US" altLang="en-US" sz="1400" b="1">
                <a:solidFill>
                  <a:srgbClr val="FF0000"/>
                </a:solidFill>
                <a:latin typeface="Times New Roman" panose="02020603050405020304" pitchFamily="18" charset="0"/>
              </a:rPr>
              <a:t>// N is the size of the array;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  </a:t>
            </a:r>
            <a:r>
              <a:rPr lang="en-US" altLang="en-US" sz="1400" b="1">
                <a:solidFill>
                  <a:srgbClr val="0000CC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en-US" sz="1400" b="1">
                <a:latin typeface="Times New Roman" panose="02020603050405020304" pitchFamily="18" charset="0"/>
              </a:rPr>
              <a:t> (int i = 0; i &lt; N; i++){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       </a:t>
            </a:r>
            <a:r>
              <a:rPr lang="en-US" altLang="en-US" sz="1400" b="1">
                <a:solidFill>
                  <a:srgbClr val="0000CC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en-US" sz="1400" b="1">
                <a:latin typeface="Times New Roman" panose="02020603050405020304" pitchFamily="18" charset="0"/>
              </a:rPr>
              <a:t> swapped = 0;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       </a:t>
            </a:r>
            <a:r>
              <a:rPr lang="en-US" altLang="en-US" sz="1400" b="1">
                <a:solidFill>
                  <a:srgbClr val="0000CC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en-US" sz="1400" b="1">
                <a:latin typeface="Times New Roman" panose="02020603050405020304" pitchFamily="18" charset="0"/>
              </a:rPr>
              <a:t> (</a:t>
            </a:r>
            <a:r>
              <a:rPr lang="en-US" altLang="en-US" sz="1400" b="1">
                <a:solidFill>
                  <a:srgbClr val="0000CC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en-US" sz="1400" b="1">
                <a:latin typeface="Times New Roman" panose="02020603050405020304" pitchFamily="18" charset="0"/>
              </a:rPr>
              <a:t> j = 1; j &lt;  n; j++)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	         </a:t>
            </a:r>
            <a:r>
              <a:rPr lang="en-US" altLang="en-US" sz="1400" b="1">
                <a:solidFill>
                  <a:srgbClr val="0000CC"/>
                </a:solidFill>
                <a:latin typeface="Times New Roman" panose="02020603050405020304" pitchFamily="18" charset="0"/>
              </a:rPr>
              <a:t>if</a:t>
            </a:r>
            <a:r>
              <a:rPr lang="en-US" altLang="en-US" sz="1400" b="1">
                <a:latin typeface="Times New Roman" panose="02020603050405020304" pitchFamily="18" charset="0"/>
              </a:rPr>
              <a:t> (A[j] &lt; A[j-1]) 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	               swap(j-1 , j); swapped = 1;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	          }</a:t>
            </a:r>
            <a:r>
              <a:rPr lang="en-US" altLang="en-US" sz="1400" b="1">
                <a:solidFill>
                  <a:srgbClr val="FF0000"/>
                </a:solidFill>
                <a:latin typeface="Times New Roman" panose="02020603050405020304" pitchFamily="18" charset="0"/>
              </a:rPr>
              <a:t>//end if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        n = n-1;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       </a:t>
            </a:r>
            <a:r>
              <a:rPr lang="en-US" altLang="en-US" sz="1400" b="1">
                <a:solidFill>
                  <a:srgbClr val="0000CC"/>
                </a:solidFill>
                <a:latin typeface="Times New Roman" panose="02020603050405020304" pitchFamily="18" charset="0"/>
              </a:rPr>
              <a:t>if </a:t>
            </a:r>
            <a:r>
              <a:rPr lang="en-US" altLang="en-US" sz="1400" b="1">
                <a:latin typeface="Times New Roman" panose="02020603050405020304" pitchFamily="18" charset="0"/>
              </a:rPr>
              <a:t>(swapped == 0)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	        break;                   }</a:t>
            </a:r>
            <a:r>
              <a:rPr lang="en-US" altLang="en-US" sz="1400" b="1">
                <a:solidFill>
                  <a:srgbClr val="FF0000"/>
                </a:solidFill>
                <a:latin typeface="Times New Roman" panose="02020603050405020304" pitchFamily="18" charset="0"/>
              </a:rPr>
              <a:t>//End outer for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			</a:t>
            </a:r>
            <a:endParaRPr lang="en-US" altLang="en-US" sz="1400" b="1">
              <a:latin typeface="Trebuchet MS" panose="020B0603020202020204" pitchFamily="34" charset="0"/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1295400" y="898525"/>
          <a:ext cx="5943600" cy="32067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1295400" y="3200400"/>
          <a:ext cx="5943600" cy="32067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10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45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44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6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55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58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939" name="Slide Number Placeholder 1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E2A6FA0-412A-4591-8970-4BE8BD3466F9}" type="slidenum">
              <a:rPr lang="en-US" altLang="en-US" sz="11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1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74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0"/>
            <a:ext cx="7239000" cy="669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en-US" sz="3400" cap="none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Bubble Sort Example (Fourth Pass)</a:t>
            </a:r>
          </a:p>
        </p:txBody>
      </p:sp>
      <p:sp>
        <p:nvSpPr>
          <p:cNvPr id="39939" name="Text Box 32"/>
          <p:cNvSpPr txBox="1">
            <a:spLocks noChangeArrowheads="1"/>
          </p:cNvSpPr>
          <p:nvPr/>
        </p:nvSpPr>
        <p:spPr bwMode="auto">
          <a:xfrm>
            <a:off x="85725" y="762000"/>
            <a:ext cx="639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0000CC"/>
                </a:solidFill>
              </a:rPr>
              <a:t>i</a:t>
            </a:r>
            <a:r>
              <a:rPr lang="en-US" altLang="en-US" sz="1800" b="1">
                <a:solidFill>
                  <a:srgbClr val="0000CC"/>
                </a:solidFill>
              </a:rPr>
              <a:t> = 3</a:t>
            </a:r>
          </a:p>
        </p:txBody>
      </p:sp>
      <p:sp>
        <p:nvSpPr>
          <p:cNvPr id="39940" name="Text Box 34"/>
          <p:cNvSpPr txBox="1">
            <a:spLocks noChangeArrowheads="1"/>
          </p:cNvSpPr>
          <p:nvPr/>
        </p:nvSpPr>
        <p:spPr bwMode="auto">
          <a:xfrm>
            <a:off x="508000" y="1338263"/>
            <a:ext cx="63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1</a:t>
            </a:r>
          </a:p>
        </p:txBody>
      </p:sp>
      <p:sp>
        <p:nvSpPr>
          <p:cNvPr id="39941" name="Text Box 183"/>
          <p:cNvSpPr txBox="1">
            <a:spLocks noChangeArrowheads="1"/>
          </p:cNvSpPr>
          <p:nvPr/>
        </p:nvSpPr>
        <p:spPr bwMode="auto">
          <a:xfrm>
            <a:off x="481013" y="1766888"/>
            <a:ext cx="63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2</a:t>
            </a:r>
          </a:p>
        </p:txBody>
      </p:sp>
      <p:sp>
        <p:nvSpPr>
          <p:cNvPr id="39942" name="Text Box 207"/>
          <p:cNvSpPr txBox="1">
            <a:spLocks noChangeArrowheads="1"/>
          </p:cNvSpPr>
          <p:nvPr/>
        </p:nvSpPr>
        <p:spPr bwMode="auto">
          <a:xfrm>
            <a:off x="457200" y="2238375"/>
            <a:ext cx="63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3</a:t>
            </a:r>
          </a:p>
        </p:txBody>
      </p:sp>
      <p:sp>
        <p:nvSpPr>
          <p:cNvPr id="39943" name="Text Box 229"/>
          <p:cNvSpPr txBox="1">
            <a:spLocks noChangeArrowheads="1"/>
          </p:cNvSpPr>
          <p:nvPr/>
        </p:nvSpPr>
        <p:spPr bwMode="auto">
          <a:xfrm>
            <a:off x="438150" y="2700338"/>
            <a:ext cx="63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4</a:t>
            </a:r>
          </a:p>
        </p:txBody>
      </p:sp>
      <p:sp>
        <p:nvSpPr>
          <p:cNvPr id="39944" name="Rectangle 3"/>
          <p:cNvSpPr>
            <a:spLocks noGrp="1"/>
          </p:cNvSpPr>
          <p:nvPr>
            <p:ph type="body" idx="4294967295"/>
          </p:nvPr>
        </p:nvSpPr>
        <p:spPr>
          <a:xfrm>
            <a:off x="1447800" y="3733800"/>
            <a:ext cx="4572000" cy="2286000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solidFill>
                  <a:srgbClr val="0000CC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en-US" sz="1400" b="1">
                <a:latin typeface="Times New Roman" panose="02020603050405020304" pitchFamily="18" charset="0"/>
              </a:rPr>
              <a:t> n =N; </a:t>
            </a:r>
            <a:r>
              <a:rPr lang="en-US" altLang="en-US" sz="1400" b="1">
                <a:solidFill>
                  <a:srgbClr val="FF0000"/>
                </a:solidFill>
                <a:latin typeface="Times New Roman" panose="02020603050405020304" pitchFamily="18" charset="0"/>
              </a:rPr>
              <a:t>// N is the size of the array;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  </a:t>
            </a:r>
            <a:r>
              <a:rPr lang="en-US" altLang="en-US" sz="1400" b="1">
                <a:solidFill>
                  <a:srgbClr val="0000CC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en-US" sz="1400" b="1">
                <a:latin typeface="Times New Roman" panose="02020603050405020304" pitchFamily="18" charset="0"/>
              </a:rPr>
              <a:t> (int i = 0; i &lt; N; i++){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       </a:t>
            </a:r>
            <a:r>
              <a:rPr lang="en-US" altLang="en-US" sz="1400" b="1">
                <a:solidFill>
                  <a:srgbClr val="0000CC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en-US" sz="1400" b="1">
                <a:latin typeface="Times New Roman" panose="02020603050405020304" pitchFamily="18" charset="0"/>
              </a:rPr>
              <a:t> swapped = 0;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       </a:t>
            </a:r>
            <a:r>
              <a:rPr lang="en-US" altLang="en-US" sz="1400" b="1">
                <a:solidFill>
                  <a:srgbClr val="0000CC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en-US" sz="1400" b="1">
                <a:latin typeface="Times New Roman" panose="02020603050405020304" pitchFamily="18" charset="0"/>
              </a:rPr>
              <a:t> (</a:t>
            </a:r>
            <a:r>
              <a:rPr lang="en-US" altLang="en-US" sz="1400" b="1">
                <a:solidFill>
                  <a:srgbClr val="0000CC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en-US" sz="1400" b="1">
                <a:latin typeface="Times New Roman" panose="02020603050405020304" pitchFamily="18" charset="0"/>
              </a:rPr>
              <a:t> j = 1; j &lt;  n; j++)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	         </a:t>
            </a:r>
            <a:r>
              <a:rPr lang="en-US" altLang="en-US" sz="1400" b="1">
                <a:solidFill>
                  <a:srgbClr val="0000CC"/>
                </a:solidFill>
                <a:latin typeface="Times New Roman" panose="02020603050405020304" pitchFamily="18" charset="0"/>
              </a:rPr>
              <a:t>if</a:t>
            </a:r>
            <a:r>
              <a:rPr lang="en-US" altLang="en-US" sz="1400" b="1">
                <a:latin typeface="Times New Roman" panose="02020603050405020304" pitchFamily="18" charset="0"/>
              </a:rPr>
              <a:t> (A[j] &lt; A[j-1]) 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	               swap(j-1 , j); swapped = 1;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	          }</a:t>
            </a:r>
            <a:r>
              <a:rPr lang="en-US" altLang="en-US" sz="1400" b="1">
                <a:solidFill>
                  <a:srgbClr val="FF0000"/>
                </a:solidFill>
                <a:latin typeface="Times New Roman" panose="02020603050405020304" pitchFamily="18" charset="0"/>
              </a:rPr>
              <a:t>//end if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        n = n-1;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       </a:t>
            </a:r>
            <a:r>
              <a:rPr lang="en-US" altLang="en-US" sz="1400" b="1">
                <a:solidFill>
                  <a:srgbClr val="0000CC"/>
                </a:solidFill>
                <a:latin typeface="Times New Roman" panose="02020603050405020304" pitchFamily="18" charset="0"/>
              </a:rPr>
              <a:t>if </a:t>
            </a:r>
            <a:r>
              <a:rPr lang="en-US" altLang="en-US" sz="1400" b="1">
                <a:latin typeface="Times New Roman" panose="02020603050405020304" pitchFamily="18" charset="0"/>
              </a:rPr>
              <a:t>(swapped == 0)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	        break;                   }</a:t>
            </a:r>
            <a:r>
              <a:rPr lang="en-US" altLang="en-US" sz="1400" b="1">
                <a:solidFill>
                  <a:srgbClr val="FF0000"/>
                </a:solidFill>
                <a:latin typeface="Times New Roman" panose="02020603050405020304" pitchFamily="18" charset="0"/>
              </a:rPr>
              <a:t>//End outer for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			</a:t>
            </a:r>
            <a:endParaRPr lang="en-US" altLang="en-US" sz="1400" b="1">
              <a:latin typeface="Trebuchet MS" panose="020B0603020202020204" pitchFamily="34" charset="0"/>
            </a:endParaRPr>
          </a:p>
        </p:txBody>
      </p: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1295400" y="838200"/>
          <a:ext cx="5943600" cy="32067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371600" y="2743200"/>
          <a:ext cx="5943600" cy="32067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10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44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6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45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55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986" name="Slide Number Placeholder 1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F9C152C-BE56-41C4-9845-5F65E95D1D98}" type="slidenum">
              <a:rPr lang="en-US" altLang="en-US" sz="11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1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10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0"/>
            <a:ext cx="7239000" cy="669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en-US" sz="3400" cap="none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Bubble Sort Example (Fifth Pass)</a:t>
            </a:r>
          </a:p>
        </p:txBody>
      </p:sp>
      <p:sp>
        <p:nvSpPr>
          <p:cNvPr id="41987" name="Text Box 32"/>
          <p:cNvSpPr txBox="1">
            <a:spLocks noChangeArrowheads="1"/>
          </p:cNvSpPr>
          <p:nvPr/>
        </p:nvSpPr>
        <p:spPr bwMode="auto">
          <a:xfrm>
            <a:off x="85725" y="762000"/>
            <a:ext cx="639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0000CC"/>
                </a:solidFill>
              </a:rPr>
              <a:t>i</a:t>
            </a:r>
            <a:r>
              <a:rPr lang="en-US" altLang="en-US" sz="1800" b="1">
                <a:solidFill>
                  <a:srgbClr val="0000CC"/>
                </a:solidFill>
              </a:rPr>
              <a:t> = 4</a:t>
            </a:r>
          </a:p>
        </p:txBody>
      </p:sp>
      <p:sp>
        <p:nvSpPr>
          <p:cNvPr id="41988" name="Text Box 34"/>
          <p:cNvSpPr txBox="1">
            <a:spLocks noChangeArrowheads="1"/>
          </p:cNvSpPr>
          <p:nvPr/>
        </p:nvSpPr>
        <p:spPr bwMode="auto">
          <a:xfrm>
            <a:off x="508000" y="1338263"/>
            <a:ext cx="63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1</a:t>
            </a:r>
          </a:p>
        </p:txBody>
      </p:sp>
      <p:sp>
        <p:nvSpPr>
          <p:cNvPr id="41989" name="Text Box 183"/>
          <p:cNvSpPr txBox="1">
            <a:spLocks noChangeArrowheads="1"/>
          </p:cNvSpPr>
          <p:nvPr/>
        </p:nvSpPr>
        <p:spPr bwMode="auto">
          <a:xfrm>
            <a:off x="481013" y="1766888"/>
            <a:ext cx="63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2</a:t>
            </a:r>
          </a:p>
        </p:txBody>
      </p:sp>
      <p:sp>
        <p:nvSpPr>
          <p:cNvPr id="41990" name="Text Box 207"/>
          <p:cNvSpPr txBox="1">
            <a:spLocks noChangeArrowheads="1"/>
          </p:cNvSpPr>
          <p:nvPr/>
        </p:nvSpPr>
        <p:spPr bwMode="auto">
          <a:xfrm>
            <a:off x="457200" y="2238375"/>
            <a:ext cx="63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3</a:t>
            </a:r>
          </a:p>
        </p:txBody>
      </p:sp>
      <p:sp>
        <p:nvSpPr>
          <p:cNvPr id="41991" name="Rectangle 3"/>
          <p:cNvSpPr>
            <a:spLocks noGrp="1"/>
          </p:cNvSpPr>
          <p:nvPr>
            <p:ph type="body" idx="4294967295"/>
          </p:nvPr>
        </p:nvSpPr>
        <p:spPr>
          <a:xfrm>
            <a:off x="1447800" y="3657600"/>
            <a:ext cx="4572000" cy="2286000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solidFill>
                  <a:srgbClr val="0000CC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en-US" sz="1400" b="1">
                <a:latin typeface="Times New Roman" panose="02020603050405020304" pitchFamily="18" charset="0"/>
              </a:rPr>
              <a:t> n =N; </a:t>
            </a:r>
            <a:r>
              <a:rPr lang="en-US" altLang="en-US" sz="1400" b="1">
                <a:solidFill>
                  <a:srgbClr val="FF0000"/>
                </a:solidFill>
                <a:latin typeface="Times New Roman" panose="02020603050405020304" pitchFamily="18" charset="0"/>
              </a:rPr>
              <a:t>// N is the size of the array;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  </a:t>
            </a:r>
            <a:r>
              <a:rPr lang="en-US" altLang="en-US" sz="1400" b="1">
                <a:solidFill>
                  <a:srgbClr val="0000CC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en-US" sz="1400" b="1">
                <a:latin typeface="Times New Roman" panose="02020603050405020304" pitchFamily="18" charset="0"/>
              </a:rPr>
              <a:t> (int i = 0; i &lt; N; i++){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       </a:t>
            </a:r>
            <a:r>
              <a:rPr lang="en-US" altLang="en-US" sz="1400" b="1">
                <a:solidFill>
                  <a:srgbClr val="0000CC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en-US" sz="1400" b="1">
                <a:latin typeface="Times New Roman" panose="02020603050405020304" pitchFamily="18" charset="0"/>
              </a:rPr>
              <a:t> swapped = 0;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       </a:t>
            </a:r>
            <a:r>
              <a:rPr lang="en-US" altLang="en-US" sz="1400" b="1">
                <a:solidFill>
                  <a:srgbClr val="0000CC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en-US" sz="1400" b="1">
                <a:latin typeface="Times New Roman" panose="02020603050405020304" pitchFamily="18" charset="0"/>
              </a:rPr>
              <a:t> (</a:t>
            </a:r>
            <a:r>
              <a:rPr lang="en-US" altLang="en-US" sz="1400" b="1">
                <a:solidFill>
                  <a:srgbClr val="0000CC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en-US" sz="1400" b="1">
                <a:latin typeface="Times New Roman" panose="02020603050405020304" pitchFamily="18" charset="0"/>
              </a:rPr>
              <a:t> j = 1; j &lt;  n; j++)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	         </a:t>
            </a:r>
            <a:r>
              <a:rPr lang="en-US" altLang="en-US" sz="1400" b="1">
                <a:solidFill>
                  <a:srgbClr val="0000CC"/>
                </a:solidFill>
                <a:latin typeface="Times New Roman" panose="02020603050405020304" pitchFamily="18" charset="0"/>
              </a:rPr>
              <a:t>if</a:t>
            </a:r>
            <a:r>
              <a:rPr lang="en-US" altLang="en-US" sz="1400" b="1">
                <a:latin typeface="Times New Roman" panose="02020603050405020304" pitchFamily="18" charset="0"/>
              </a:rPr>
              <a:t> (A[j] &lt; A[j-1]) 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	               swap(j-1 , j); swapped = 1;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	          }</a:t>
            </a:r>
            <a:r>
              <a:rPr lang="en-US" altLang="en-US" sz="1400" b="1">
                <a:solidFill>
                  <a:srgbClr val="FF0000"/>
                </a:solidFill>
                <a:latin typeface="Times New Roman" panose="02020603050405020304" pitchFamily="18" charset="0"/>
              </a:rPr>
              <a:t>//end if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        n = n-1;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       </a:t>
            </a:r>
            <a:r>
              <a:rPr lang="en-US" altLang="en-US" sz="1400" b="1">
                <a:solidFill>
                  <a:srgbClr val="0000CC"/>
                </a:solidFill>
                <a:latin typeface="Times New Roman" panose="02020603050405020304" pitchFamily="18" charset="0"/>
              </a:rPr>
              <a:t>if </a:t>
            </a:r>
            <a:r>
              <a:rPr lang="en-US" altLang="en-US" sz="1400" b="1">
                <a:latin typeface="Times New Roman" panose="02020603050405020304" pitchFamily="18" charset="0"/>
              </a:rPr>
              <a:t>(swapped == 0)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	        break;                   }</a:t>
            </a:r>
            <a:r>
              <a:rPr lang="en-US" altLang="en-US" sz="1400" b="1">
                <a:solidFill>
                  <a:srgbClr val="FF0000"/>
                </a:solidFill>
                <a:latin typeface="Times New Roman" panose="02020603050405020304" pitchFamily="18" charset="0"/>
              </a:rPr>
              <a:t>//End outer for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			</a:t>
            </a:r>
            <a:endParaRPr lang="en-US" altLang="en-US" sz="1400" b="1">
              <a:latin typeface="Trebuchet MS" panose="020B0603020202020204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371600" y="2286000"/>
          <a:ext cx="5943600" cy="32067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10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6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44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45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371600" y="990600"/>
          <a:ext cx="5943600" cy="32067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033" name="Slide Number Placeholder 1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3C48C0F-A50F-44BF-8561-D52E5C095750}" type="slidenum">
              <a:rPr lang="en-US" altLang="en-US" sz="11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1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36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0"/>
            <a:ext cx="7239000" cy="669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en-US" sz="3400" cap="none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Bubble Sort Example (Sixth Pass)</a:t>
            </a:r>
          </a:p>
        </p:txBody>
      </p:sp>
      <p:sp>
        <p:nvSpPr>
          <p:cNvPr id="44035" name="Text Box 32"/>
          <p:cNvSpPr txBox="1">
            <a:spLocks noChangeArrowheads="1"/>
          </p:cNvSpPr>
          <p:nvPr/>
        </p:nvSpPr>
        <p:spPr bwMode="auto">
          <a:xfrm>
            <a:off x="85725" y="762000"/>
            <a:ext cx="639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0000CC"/>
                </a:solidFill>
              </a:rPr>
              <a:t>i</a:t>
            </a:r>
            <a:r>
              <a:rPr lang="en-US" altLang="en-US" sz="1800" b="1">
                <a:solidFill>
                  <a:srgbClr val="0000CC"/>
                </a:solidFill>
              </a:rPr>
              <a:t> = 5</a:t>
            </a:r>
          </a:p>
        </p:txBody>
      </p:sp>
      <p:sp>
        <p:nvSpPr>
          <p:cNvPr id="44036" name="Text Box 34"/>
          <p:cNvSpPr txBox="1">
            <a:spLocks noChangeArrowheads="1"/>
          </p:cNvSpPr>
          <p:nvPr/>
        </p:nvSpPr>
        <p:spPr bwMode="auto">
          <a:xfrm>
            <a:off x="508000" y="1690688"/>
            <a:ext cx="639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2</a:t>
            </a:r>
          </a:p>
        </p:txBody>
      </p:sp>
      <p:sp>
        <p:nvSpPr>
          <p:cNvPr id="44037" name="Rectangle 3"/>
          <p:cNvSpPr>
            <a:spLocks noGrp="1"/>
          </p:cNvSpPr>
          <p:nvPr>
            <p:ph type="body" idx="4294967295"/>
          </p:nvPr>
        </p:nvSpPr>
        <p:spPr>
          <a:xfrm>
            <a:off x="1447800" y="3429000"/>
            <a:ext cx="4572000" cy="2286000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solidFill>
                  <a:srgbClr val="0000CC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en-US" sz="1400" b="1">
                <a:latin typeface="Times New Roman" panose="02020603050405020304" pitchFamily="18" charset="0"/>
              </a:rPr>
              <a:t> n =N; </a:t>
            </a:r>
            <a:r>
              <a:rPr lang="en-US" altLang="en-US" sz="1400" b="1">
                <a:solidFill>
                  <a:srgbClr val="FF0000"/>
                </a:solidFill>
                <a:latin typeface="Times New Roman" panose="02020603050405020304" pitchFamily="18" charset="0"/>
              </a:rPr>
              <a:t>// N is the size of the array;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  </a:t>
            </a:r>
            <a:r>
              <a:rPr lang="en-US" altLang="en-US" sz="1400" b="1">
                <a:solidFill>
                  <a:srgbClr val="0000CC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en-US" sz="1400" b="1">
                <a:latin typeface="Times New Roman" panose="02020603050405020304" pitchFamily="18" charset="0"/>
              </a:rPr>
              <a:t> (int i = 0; i &lt; N; i++){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       </a:t>
            </a:r>
            <a:r>
              <a:rPr lang="en-US" altLang="en-US" sz="1400" b="1">
                <a:solidFill>
                  <a:srgbClr val="0000CC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en-US" sz="1400" b="1">
                <a:latin typeface="Times New Roman" panose="02020603050405020304" pitchFamily="18" charset="0"/>
              </a:rPr>
              <a:t> swapped = 0;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       </a:t>
            </a:r>
            <a:r>
              <a:rPr lang="en-US" altLang="en-US" sz="1400" b="1">
                <a:solidFill>
                  <a:srgbClr val="0000CC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en-US" sz="1400" b="1">
                <a:latin typeface="Times New Roman" panose="02020603050405020304" pitchFamily="18" charset="0"/>
              </a:rPr>
              <a:t> (</a:t>
            </a:r>
            <a:r>
              <a:rPr lang="en-US" altLang="en-US" sz="1400" b="1">
                <a:solidFill>
                  <a:srgbClr val="0000CC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en-US" sz="1400" b="1">
                <a:latin typeface="Times New Roman" panose="02020603050405020304" pitchFamily="18" charset="0"/>
              </a:rPr>
              <a:t> j = 1; j &lt;  n; j++)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	         </a:t>
            </a:r>
            <a:r>
              <a:rPr lang="en-US" altLang="en-US" sz="1400" b="1">
                <a:solidFill>
                  <a:srgbClr val="0000CC"/>
                </a:solidFill>
                <a:latin typeface="Times New Roman" panose="02020603050405020304" pitchFamily="18" charset="0"/>
              </a:rPr>
              <a:t>if</a:t>
            </a:r>
            <a:r>
              <a:rPr lang="en-US" altLang="en-US" sz="1400" b="1">
                <a:latin typeface="Times New Roman" panose="02020603050405020304" pitchFamily="18" charset="0"/>
              </a:rPr>
              <a:t> (A[j] &lt; A[j-1]) 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	               swap(j-1 , j); swapped = 1;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	          }</a:t>
            </a:r>
            <a:r>
              <a:rPr lang="en-US" altLang="en-US" sz="1400" b="1">
                <a:solidFill>
                  <a:srgbClr val="FF0000"/>
                </a:solidFill>
                <a:latin typeface="Times New Roman" panose="02020603050405020304" pitchFamily="18" charset="0"/>
              </a:rPr>
              <a:t>//end if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        n = n-1;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       </a:t>
            </a:r>
            <a:r>
              <a:rPr lang="en-US" altLang="en-US" sz="1400" b="1">
                <a:solidFill>
                  <a:srgbClr val="0000CC"/>
                </a:solidFill>
                <a:latin typeface="Times New Roman" panose="02020603050405020304" pitchFamily="18" charset="0"/>
              </a:rPr>
              <a:t>if </a:t>
            </a:r>
            <a:r>
              <a:rPr lang="en-US" altLang="en-US" sz="1400" b="1">
                <a:latin typeface="Times New Roman" panose="02020603050405020304" pitchFamily="18" charset="0"/>
              </a:rPr>
              <a:t>(swapped == 0)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	        break;                   }</a:t>
            </a:r>
            <a:r>
              <a:rPr lang="en-US" altLang="en-US" sz="1400" b="1">
                <a:solidFill>
                  <a:srgbClr val="FF0000"/>
                </a:solidFill>
                <a:latin typeface="Times New Roman" panose="02020603050405020304" pitchFamily="18" charset="0"/>
              </a:rPr>
              <a:t>//End outer for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			</a:t>
            </a:r>
            <a:endParaRPr lang="en-US" altLang="en-US" sz="1400" b="1">
              <a:latin typeface="Trebuchet MS" panose="020B0603020202020204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371600" y="1752600"/>
          <a:ext cx="5943600" cy="32067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6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10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44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371600" y="990600"/>
          <a:ext cx="5943600" cy="32067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078" name="Text Box 34"/>
          <p:cNvSpPr txBox="1">
            <a:spLocks noChangeArrowheads="1"/>
          </p:cNvSpPr>
          <p:nvPr/>
        </p:nvSpPr>
        <p:spPr bwMode="auto">
          <a:xfrm>
            <a:off x="508000" y="1338263"/>
            <a:ext cx="63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1</a:t>
            </a:r>
          </a:p>
        </p:txBody>
      </p:sp>
      <p:sp>
        <p:nvSpPr>
          <p:cNvPr id="44080" name="Slide Number Placeholder 9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09D0C5-3DA9-4AB1-B0FA-9A87BC0B4C7A}" type="slidenum">
              <a:rPr lang="en-US" altLang="en-US" sz="11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1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7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0"/>
            <a:ext cx="7239000" cy="669925"/>
          </a:xfrm>
        </p:spPr>
        <p:txBody>
          <a:bodyPr wrap="square" numCol="1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sz="3400" cap="none" dirty="0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Bubble Sort Example (Seventh Pass)</a:t>
            </a:r>
          </a:p>
        </p:txBody>
      </p:sp>
      <p:sp>
        <p:nvSpPr>
          <p:cNvPr id="46083" name="Text Box 32"/>
          <p:cNvSpPr txBox="1">
            <a:spLocks noChangeArrowheads="1"/>
          </p:cNvSpPr>
          <p:nvPr/>
        </p:nvSpPr>
        <p:spPr bwMode="auto">
          <a:xfrm>
            <a:off x="85725" y="762000"/>
            <a:ext cx="639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0000CC"/>
                </a:solidFill>
              </a:rPr>
              <a:t>i</a:t>
            </a:r>
            <a:r>
              <a:rPr lang="en-US" altLang="en-US" sz="1800" b="1">
                <a:solidFill>
                  <a:srgbClr val="0000CC"/>
                </a:solidFill>
              </a:rPr>
              <a:t> = 6</a:t>
            </a:r>
          </a:p>
        </p:txBody>
      </p:sp>
      <p:sp>
        <p:nvSpPr>
          <p:cNvPr id="46084" name="Text Box 34"/>
          <p:cNvSpPr txBox="1">
            <a:spLocks noChangeArrowheads="1"/>
          </p:cNvSpPr>
          <p:nvPr/>
        </p:nvSpPr>
        <p:spPr bwMode="auto">
          <a:xfrm>
            <a:off x="508000" y="1462088"/>
            <a:ext cx="63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1</a:t>
            </a:r>
          </a:p>
        </p:txBody>
      </p:sp>
      <p:sp>
        <p:nvSpPr>
          <p:cNvPr id="33" name="Rectangle 3"/>
          <p:cNvSpPr>
            <a:spLocks noGrp="1"/>
          </p:cNvSpPr>
          <p:nvPr>
            <p:ph type="body" idx="4294967295"/>
          </p:nvPr>
        </p:nvSpPr>
        <p:spPr>
          <a:xfrm>
            <a:off x="1447800" y="3276600"/>
            <a:ext cx="4572000" cy="2286000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solidFill>
                  <a:srgbClr val="0000CC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en-US" sz="1400" b="1">
                <a:latin typeface="Times New Roman" panose="02020603050405020304" pitchFamily="18" charset="0"/>
              </a:rPr>
              <a:t> n =N; </a:t>
            </a:r>
            <a:r>
              <a:rPr lang="en-US" altLang="en-US" sz="1400" b="1">
                <a:solidFill>
                  <a:srgbClr val="FF0000"/>
                </a:solidFill>
                <a:latin typeface="Times New Roman" panose="02020603050405020304" pitchFamily="18" charset="0"/>
              </a:rPr>
              <a:t>// N is the size of the array;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  </a:t>
            </a:r>
            <a:r>
              <a:rPr lang="en-US" altLang="en-US" sz="1400" b="1">
                <a:solidFill>
                  <a:srgbClr val="0000CC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en-US" sz="1400" b="1">
                <a:latin typeface="Times New Roman" panose="02020603050405020304" pitchFamily="18" charset="0"/>
              </a:rPr>
              <a:t> (int i = 0; i &lt; N; i++){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       </a:t>
            </a:r>
            <a:r>
              <a:rPr lang="en-US" altLang="en-US" sz="1400" b="1">
                <a:solidFill>
                  <a:srgbClr val="0000CC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en-US" sz="1400" b="1">
                <a:latin typeface="Times New Roman" panose="02020603050405020304" pitchFamily="18" charset="0"/>
              </a:rPr>
              <a:t> swapped = 0;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       </a:t>
            </a:r>
            <a:r>
              <a:rPr lang="en-US" altLang="en-US" sz="1400" b="1">
                <a:solidFill>
                  <a:srgbClr val="0000CC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en-US" sz="1400" b="1">
                <a:latin typeface="Times New Roman" panose="02020603050405020304" pitchFamily="18" charset="0"/>
              </a:rPr>
              <a:t> (</a:t>
            </a:r>
            <a:r>
              <a:rPr lang="en-US" altLang="en-US" sz="1400" b="1">
                <a:solidFill>
                  <a:srgbClr val="0000CC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en-US" sz="1400" b="1">
                <a:latin typeface="Times New Roman" panose="02020603050405020304" pitchFamily="18" charset="0"/>
              </a:rPr>
              <a:t> j = 1; j &lt;  n; j++)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	         </a:t>
            </a:r>
            <a:r>
              <a:rPr lang="en-US" altLang="en-US" sz="1400" b="1">
                <a:solidFill>
                  <a:srgbClr val="0000CC"/>
                </a:solidFill>
                <a:latin typeface="Times New Roman" panose="02020603050405020304" pitchFamily="18" charset="0"/>
              </a:rPr>
              <a:t>if</a:t>
            </a:r>
            <a:r>
              <a:rPr lang="en-US" altLang="en-US" sz="1400" b="1">
                <a:latin typeface="Times New Roman" panose="02020603050405020304" pitchFamily="18" charset="0"/>
              </a:rPr>
              <a:t> (A[j] &lt; A[j-1]) 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	               swap(j-1 , j); swapped = 1;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	          }</a:t>
            </a:r>
            <a:r>
              <a:rPr lang="en-US" altLang="en-US" sz="1400" b="1">
                <a:solidFill>
                  <a:srgbClr val="FF0000"/>
                </a:solidFill>
                <a:latin typeface="Times New Roman" panose="02020603050405020304" pitchFamily="18" charset="0"/>
              </a:rPr>
              <a:t>//end if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        n = n-1;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       </a:t>
            </a:r>
            <a:r>
              <a:rPr lang="en-US" altLang="en-US" sz="1400" b="1">
                <a:solidFill>
                  <a:srgbClr val="0000CC"/>
                </a:solidFill>
                <a:latin typeface="Times New Roman" panose="02020603050405020304" pitchFamily="18" charset="0"/>
              </a:rPr>
              <a:t>if </a:t>
            </a:r>
            <a:r>
              <a:rPr lang="en-US" altLang="en-US" sz="1400" b="1">
                <a:latin typeface="Times New Roman" panose="02020603050405020304" pitchFamily="18" charset="0"/>
              </a:rPr>
              <a:t>(swapped == 0)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	        break;                   }</a:t>
            </a:r>
            <a:r>
              <a:rPr lang="en-US" altLang="en-US" sz="1400" b="1">
                <a:solidFill>
                  <a:srgbClr val="FF0000"/>
                </a:solidFill>
                <a:latin typeface="Times New Roman" panose="02020603050405020304" pitchFamily="18" charset="0"/>
              </a:rPr>
              <a:t>//End outer for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400" b="1">
                <a:latin typeface="Times New Roman" panose="02020603050405020304" pitchFamily="18" charset="0"/>
              </a:rPr>
              <a:t>			</a:t>
            </a:r>
            <a:endParaRPr lang="en-US" altLang="en-US" sz="1400" b="1">
              <a:latin typeface="Trebuchet MS" panose="020B0603020202020204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371600" y="1524000"/>
          <a:ext cx="5943600" cy="32067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6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10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371600" y="990600"/>
          <a:ext cx="5943600" cy="32067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127" name="Slide Number Placeholder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83F60F1-C2F4-49A9-95DC-0046E6132E6A}" type="slidenum">
              <a:rPr lang="en-US" altLang="en-US" sz="11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1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48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-39688"/>
            <a:ext cx="7239000" cy="76200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en-US" cap="none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Bubble Sort</a:t>
            </a:r>
          </a:p>
        </p:txBody>
      </p:sp>
      <p:sp>
        <p:nvSpPr>
          <p:cNvPr id="48131" name="Rectangle 3"/>
          <p:cNvSpPr>
            <a:spLocks noGrp="1"/>
          </p:cNvSpPr>
          <p:nvPr>
            <p:ph type="body" idx="4294967295"/>
          </p:nvPr>
        </p:nvSpPr>
        <p:spPr>
          <a:xfrm>
            <a:off x="419100" y="1476375"/>
            <a:ext cx="7239000" cy="5943600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 dirty="0">
                <a:solidFill>
                  <a:srgbClr val="0000CC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en-US" sz="2000" dirty="0">
                <a:latin typeface="Times New Roman" panose="02020603050405020304" pitchFamily="18" charset="0"/>
              </a:rPr>
              <a:t> n =N;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// N is the size of the array;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  </a:t>
            </a:r>
            <a:r>
              <a:rPr lang="en-US" altLang="en-US" sz="2000" dirty="0">
                <a:solidFill>
                  <a:srgbClr val="0000CC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en-US" sz="2000" dirty="0">
                <a:latin typeface="Times New Roman" panose="02020603050405020304" pitchFamily="18" charset="0"/>
              </a:rPr>
              <a:t> (int </a:t>
            </a:r>
            <a:r>
              <a:rPr lang="en-US" altLang="en-US" sz="2000" dirty="0" err="1">
                <a:latin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</a:rPr>
              <a:t> = 0; </a:t>
            </a:r>
            <a:r>
              <a:rPr lang="en-US" altLang="en-US" sz="2000" dirty="0" err="1">
                <a:latin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</a:rPr>
              <a:t> &lt; N; </a:t>
            </a:r>
            <a:r>
              <a:rPr lang="en-US" altLang="en-US" sz="2000" dirty="0" err="1">
                <a:latin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</a:rPr>
              <a:t>++){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 dirty="0">
                <a:solidFill>
                  <a:srgbClr val="0000CC"/>
                </a:solidFill>
                <a:latin typeface="Times New Roman" panose="02020603050405020304" pitchFamily="18" charset="0"/>
              </a:rPr>
              <a:t>	 for</a:t>
            </a:r>
            <a:r>
              <a:rPr lang="en-US" altLang="en-US" sz="2000" dirty="0">
                <a:latin typeface="Times New Roman" panose="02020603050405020304" pitchFamily="18" charset="0"/>
              </a:rPr>
              <a:t> (</a:t>
            </a:r>
            <a:r>
              <a:rPr lang="en-US" altLang="en-US" sz="2000" dirty="0">
                <a:solidFill>
                  <a:srgbClr val="0000CC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en-US" sz="2000" dirty="0">
                <a:latin typeface="Times New Roman" panose="02020603050405020304" pitchFamily="18" charset="0"/>
              </a:rPr>
              <a:t> j = 1; j &lt;  n; </a:t>
            </a:r>
            <a:r>
              <a:rPr lang="en-US" altLang="en-US" sz="2000" dirty="0" err="1">
                <a:latin typeface="Times New Roman" panose="02020603050405020304" pitchFamily="18" charset="0"/>
              </a:rPr>
              <a:t>j++</a:t>
            </a:r>
            <a:r>
              <a:rPr lang="en-US" altLang="en-US" sz="2000" dirty="0">
                <a:latin typeface="Times New Roman" panose="02020603050405020304" pitchFamily="18" charset="0"/>
              </a:rPr>
              <a:t>) 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	         </a:t>
            </a:r>
            <a:r>
              <a:rPr lang="en-US" altLang="en-US" sz="2000" dirty="0">
                <a:solidFill>
                  <a:srgbClr val="0000CC"/>
                </a:solidFill>
                <a:latin typeface="Times New Roman" panose="02020603050405020304" pitchFamily="18" charset="0"/>
              </a:rPr>
              <a:t>if</a:t>
            </a:r>
            <a:r>
              <a:rPr lang="en-US" altLang="en-US" sz="2000" dirty="0">
                <a:latin typeface="Times New Roman" panose="02020603050405020304" pitchFamily="18" charset="0"/>
              </a:rPr>
              <a:t> (A[j] &lt; A[j-1]) 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	               swap(j-1 , j);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	           }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//end if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       }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//end inner for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}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//end inner for</a:t>
            </a:r>
            <a:endParaRPr lang="en-US" altLang="en-US" sz="2000" dirty="0">
              <a:latin typeface="Times New Roman" panose="02020603050405020304" pitchFamily="18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			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Complexity ?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				</a:t>
            </a:r>
            <a:r>
              <a:rPr lang="en-US" altLang="en-US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O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000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</a:p>
          <a:p>
            <a:endParaRPr lang="en-US" altLang="en-US" sz="2000" dirty="0">
              <a:latin typeface="Trebuchet MS" panose="020B0603020202020204" pitchFamily="34" charset="0"/>
            </a:endParaRPr>
          </a:p>
        </p:txBody>
      </p:sp>
      <p:sp>
        <p:nvSpPr>
          <p:cNvPr id="4813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7F94C6-B801-4FB9-9D5A-29AF1114FE6C}" type="slidenum">
              <a:rPr lang="en-US" altLang="en-US" sz="11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100">
              <a:solidFill>
                <a:schemeClr val="tx2"/>
              </a:solidFill>
            </a:endParaRPr>
          </a:p>
        </p:txBody>
      </p:sp>
      <p:sp>
        <p:nvSpPr>
          <p:cNvPr id="48134" name="TextBox 5"/>
          <p:cNvSpPr txBox="1">
            <a:spLocks noChangeArrowheads="1"/>
          </p:cNvSpPr>
          <p:nvPr/>
        </p:nvSpPr>
        <p:spPr bwMode="auto">
          <a:xfrm>
            <a:off x="4074160" y="2198370"/>
            <a:ext cx="38830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endParaRPr lang="en-US" altLang="en-US" sz="240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Algorithm does not exit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until all the data is checked</a:t>
            </a:r>
          </a:p>
        </p:txBody>
      </p:sp>
    </p:spTree>
    <p:extLst>
      <p:ext uri="{BB962C8B-B14F-4D97-AF65-F5344CB8AC3E}">
        <p14:creationId xmlns:p14="http://schemas.microsoft.com/office/powerpoint/2010/main" val="279365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-39688"/>
            <a:ext cx="7239000" cy="76200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en-US" cap="none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Bubble Sort</a:t>
            </a:r>
          </a:p>
        </p:txBody>
      </p:sp>
      <p:sp>
        <p:nvSpPr>
          <p:cNvPr id="50179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524000"/>
            <a:ext cx="7239000" cy="5943600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 dirty="0">
                <a:solidFill>
                  <a:srgbClr val="0000CC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en-US" sz="2000" dirty="0">
                <a:latin typeface="Times New Roman" panose="02020603050405020304" pitchFamily="18" charset="0"/>
              </a:rPr>
              <a:t> n =N;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// N is the size of the array;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  </a:t>
            </a:r>
            <a:r>
              <a:rPr lang="en-US" altLang="en-US" sz="2000" dirty="0">
                <a:solidFill>
                  <a:srgbClr val="0000CC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en-US" sz="2000" dirty="0">
                <a:latin typeface="Times New Roman" panose="02020603050405020304" pitchFamily="18" charset="0"/>
              </a:rPr>
              <a:t> (int </a:t>
            </a:r>
            <a:r>
              <a:rPr lang="en-US" altLang="en-US" sz="2000" dirty="0" err="1">
                <a:latin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</a:rPr>
              <a:t> = 0; </a:t>
            </a:r>
            <a:r>
              <a:rPr lang="en-US" altLang="en-US" sz="2000" dirty="0" err="1">
                <a:latin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</a:rPr>
              <a:t> &lt; N; </a:t>
            </a:r>
            <a:r>
              <a:rPr lang="en-US" altLang="en-US" sz="2000" dirty="0" err="1">
                <a:latin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</a:rPr>
              <a:t>++){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       </a:t>
            </a:r>
            <a:r>
              <a:rPr lang="en-US" altLang="en-US" sz="2000" dirty="0">
                <a:solidFill>
                  <a:srgbClr val="0000CC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en-US" sz="2000" dirty="0">
                <a:latin typeface="Times New Roman" panose="02020603050405020304" pitchFamily="18" charset="0"/>
              </a:rPr>
              <a:t> swapped = 0;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       </a:t>
            </a:r>
            <a:r>
              <a:rPr lang="en-US" altLang="en-US" sz="2000" dirty="0">
                <a:solidFill>
                  <a:srgbClr val="0000CC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en-US" sz="2000" dirty="0">
                <a:latin typeface="Times New Roman" panose="02020603050405020304" pitchFamily="18" charset="0"/>
              </a:rPr>
              <a:t> (</a:t>
            </a:r>
            <a:r>
              <a:rPr lang="en-US" altLang="en-US" sz="2000" dirty="0">
                <a:solidFill>
                  <a:srgbClr val="0000CC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en-US" sz="2000" dirty="0">
                <a:latin typeface="Times New Roman" panose="02020603050405020304" pitchFamily="18" charset="0"/>
              </a:rPr>
              <a:t> j = 1; j &lt;  n; </a:t>
            </a:r>
            <a:r>
              <a:rPr lang="en-US" altLang="en-US" sz="2000" dirty="0" err="1">
                <a:latin typeface="Times New Roman" panose="02020603050405020304" pitchFamily="18" charset="0"/>
              </a:rPr>
              <a:t>j++</a:t>
            </a:r>
            <a:r>
              <a:rPr lang="en-US" altLang="en-US" sz="2000" dirty="0">
                <a:latin typeface="Times New Roman" panose="02020603050405020304" pitchFamily="18" charset="0"/>
              </a:rPr>
              <a:t>) 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	         </a:t>
            </a:r>
            <a:r>
              <a:rPr lang="en-US" altLang="en-US" sz="2000" dirty="0">
                <a:solidFill>
                  <a:srgbClr val="0000CC"/>
                </a:solidFill>
                <a:latin typeface="Times New Roman" panose="02020603050405020304" pitchFamily="18" charset="0"/>
              </a:rPr>
              <a:t>if</a:t>
            </a:r>
            <a:r>
              <a:rPr lang="en-US" altLang="en-US" sz="2000" dirty="0">
                <a:latin typeface="Times New Roman" panose="02020603050405020304" pitchFamily="18" charset="0"/>
              </a:rPr>
              <a:t> (A[j] &lt; A[j-1]) 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	               swap(j-1 , j);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	               swapped = 1;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	          }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//end if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       }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//end inner for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     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</a:rPr>
              <a:t>n = n-1;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       </a:t>
            </a:r>
            <a:r>
              <a:rPr lang="en-US" altLang="en-US" sz="2000" dirty="0">
                <a:solidFill>
                  <a:srgbClr val="0000CC"/>
                </a:solidFill>
                <a:latin typeface="Times New Roman" panose="02020603050405020304" pitchFamily="18" charset="0"/>
              </a:rPr>
              <a:t>if </a:t>
            </a:r>
            <a:r>
              <a:rPr lang="en-US" altLang="en-US" sz="2000" dirty="0">
                <a:latin typeface="Times New Roman" panose="02020603050405020304" pitchFamily="18" charset="0"/>
              </a:rPr>
              <a:t>(swapped == 0)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	        break;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   }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//end inner for</a:t>
            </a:r>
            <a:endParaRPr lang="en-US" altLang="en-US" sz="1200" dirty="0">
              <a:latin typeface="Times New Roman" panose="02020603050405020304" pitchFamily="18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			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Complexity ?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				</a:t>
            </a:r>
            <a:r>
              <a:rPr lang="en-US" altLang="en-US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O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000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</a:p>
          <a:p>
            <a:endParaRPr lang="en-US" altLang="en-US" sz="2000" dirty="0"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sp>
        <p:nvSpPr>
          <p:cNvPr id="5018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E87A47-A944-4207-9EFC-C3DBB5BAFB01}" type="slidenum">
              <a:rPr lang="en-US" altLang="en-US" sz="11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10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554413" y="4267200"/>
            <a:ext cx="44465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endParaRPr lang="en-US" altLang="en-US" sz="240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Algorithm exits if no swap done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 in previous (outer loop) step</a:t>
            </a:r>
          </a:p>
        </p:txBody>
      </p:sp>
    </p:spTree>
    <p:extLst>
      <p:ext uri="{BB962C8B-B14F-4D97-AF65-F5344CB8AC3E}">
        <p14:creationId xmlns:p14="http://schemas.microsoft.com/office/powerpoint/2010/main" val="133294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67003A0-19C4-4DF9-9B26-BA288F901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Bubble Sort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26F228-AA7C-4901-A912-439C7544D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73239"/>
                </a:solidFill>
                <a:effectLst/>
                <a:latin typeface="Nunito" pitchFamily="2" charset="0"/>
              </a:rPr>
              <a:t>Total no. of passes: </a:t>
            </a:r>
            <a:r>
              <a:rPr lang="en-US" sz="2400" b="0" i="0" dirty="0">
                <a:solidFill>
                  <a:srgbClr val="273239"/>
                </a:solidFill>
                <a:effectLst/>
                <a:highlight>
                  <a:srgbClr val="00FF00"/>
                </a:highlight>
                <a:latin typeface="Nunito" pitchFamily="2" charset="0"/>
              </a:rPr>
              <a:t>n-1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73239"/>
                </a:solidFill>
                <a:effectLst/>
                <a:latin typeface="Nunito" pitchFamily="2" charset="0"/>
              </a:rPr>
              <a:t>Total no. of comparisons: </a:t>
            </a:r>
            <a:r>
              <a:rPr lang="en-US" sz="2400" b="0" i="0" dirty="0">
                <a:solidFill>
                  <a:srgbClr val="273239"/>
                </a:solidFill>
                <a:effectLst/>
                <a:highlight>
                  <a:srgbClr val="FF0000"/>
                </a:highlight>
                <a:latin typeface="Nunito" panose="020B0604020202020204" pitchFamily="2" charset="0"/>
              </a:rPr>
              <a:t>n*(n-1)/2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73239"/>
                </a:solidFill>
                <a:effectLst/>
                <a:latin typeface="Nunito" pitchFamily="2" charset="0"/>
              </a:rPr>
              <a:t>Time Complexity: </a:t>
            </a:r>
            <a:r>
              <a:rPr lang="en-US" sz="2400" b="0" i="0" dirty="0">
                <a:solidFill>
                  <a:srgbClr val="273239"/>
                </a:solidFill>
                <a:effectLst/>
                <a:highlight>
                  <a:srgbClr val="FF0000"/>
                </a:highlight>
                <a:latin typeface="Nunito" pitchFamily="2" charset="0"/>
              </a:rPr>
              <a:t>O(N</a:t>
            </a:r>
            <a:r>
              <a:rPr lang="en-US" sz="2400" b="0" i="0" baseline="30000" dirty="0">
                <a:solidFill>
                  <a:srgbClr val="273239"/>
                </a:solidFill>
                <a:effectLst/>
                <a:highlight>
                  <a:srgbClr val="FF0000"/>
                </a:highlight>
                <a:latin typeface="Nunito" pitchFamily="2" charset="0"/>
              </a:rPr>
              <a:t>2</a:t>
            </a:r>
            <a:r>
              <a:rPr lang="en-US" sz="2400" b="0" i="0" dirty="0">
                <a:solidFill>
                  <a:srgbClr val="273239"/>
                </a:solidFill>
                <a:effectLst/>
                <a:highlight>
                  <a:srgbClr val="FF0000"/>
                </a:highlight>
                <a:latin typeface="Nunito" pitchFamily="2" charset="0"/>
              </a:rPr>
              <a:t>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273239"/>
                </a:solidFill>
                <a:effectLst/>
                <a:latin typeface="Nunito" pitchFamily="2" charset="0"/>
              </a:rPr>
              <a:t>Auxiliary Space: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</a:t>
            </a:r>
            <a:r>
              <a:rPr lang="en-US" sz="2400" b="0" i="0" dirty="0">
                <a:solidFill>
                  <a:srgbClr val="273239"/>
                </a:solidFill>
                <a:effectLst/>
                <a:highlight>
                  <a:srgbClr val="00FF00"/>
                </a:highlight>
                <a:latin typeface="Nunito" panose="020B0604020202020204" pitchFamily="2" charset="0"/>
              </a:rPr>
              <a:t>O(1)</a:t>
            </a:r>
          </a:p>
          <a:p>
            <a:pPr marL="0" indent="0">
              <a:buNone/>
            </a:pPr>
            <a:endParaRPr lang="en-US" sz="2400" b="0" i="0" dirty="0">
              <a:solidFill>
                <a:srgbClr val="273239"/>
              </a:solidFill>
              <a:effectLst/>
              <a:latin typeface="Nunito" panose="020B0604020202020204" pitchFamily="2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273239"/>
                </a:solidFill>
                <a:highlight>
                  <a:srgbClr val="00FF00"/>
                </a:highlight>
                <a:latin typeface="Nunito" panose="020B0604020202020204" pitchFamily="2" charset="0"/>
              </a:rPr>
              <a:t>Advantages:</a:t>
            </a:r>
            <a:endParaRPr lang="en-US" sz="2400" b="0" i="0" dirty="0">
              <a:solidFill>
                <a:srgbClr val="273239"/>
              </a:solidFill>
              <a:effectLst/>
              <a:highlight>
                <a:srgbClr val="00FF00"/>
              </a:highlight>
              <a:latin typeface="Nunito" panose="020B0604020202020204" pitchFamily="2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73239"/>
                </a:solidFill>
                <a:effectLst/>
                <a:latin typeface="Nunito" panose="020B0604020202020204" pitchFamily="2" charset="0"/>
              </a:rPr>
              <a:t>Bubble sort is easy to understand and implement.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73239"/>
                </a:solidFill>
                <a:effectLst/>
                <a:latin typeface="Nunito" panose="020B0604020202020204" pitchFamily="2" charset="0"/>
              </a:rPr>
              <a:t>It does not require any additional memory space.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273239"/>
                </a:solidFill>
                <a:effectLst/>
                <a:latin typeface="Nunito" panose="020B0604020202020204" pitchFamily="2" charset="0"/>
              </a:rPr>
              <a:t>It is a stable sorting algorithm, meaning that elements with the same key value maintain their relative order in the sorted output.</a:t>
            </a:r>
          </a:p>
          <a:p>
            <a:pPr marL="0" indent="0" algn="l" fontAlgn="base">
              <a:buNone/>
            </a:pPr>
            <a:r>
              <a:rPr lang="en-US" sz="2400" dirty="0">
                <a:solidFill>
                  <a:srgbClr val="273239"/>
                </a:solidFill>
                <a:highlight>
                  <a:srgbClr val="00FF00"/>
                </a:highlight>
                <a:latin typeface="Nunito" panose="020B0604020202020204" pitchFamily="2" charset="0"/>
              </a:rPr>
              <a:t>Disadvantages: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73239"/>
                </a:solidFill>
                <a:latin typeface="Nunito" panose="020B0604020202020204" pitchFamily="2" charset="0"/>
              </a:rPr>
              <a:t>Bubble sort has a time complexity of O(N2) which makes it very slow for large data sets.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73239"/>
                </a:solidFill>
                <a:latin typeface="Nunito" panose="020B0604020202020204" pitchFamily="2" charset="0"/>
              </a:rPr>
              <a:t>Bubble sort is a comparison-based sorting algorithm, which means that it requires a comparison operator to determine the relative order of elements in the input data set. It can limit the efficiency of the algorithm in certain cases</a:t>
            </a:r>
          </a:p>
          <a:p>
            <a:pPr marL="0" indent="0" algn="l" fontAlgn="base">
              <a:buNone/>
            </a:pPr>
            <a:endParaRPr lang="en-US" sz="2400" dirty="0">
              <a:solidFill>
                <a:srgbClr val="273239"/>
              </a:solidFill>
              <a:highlight>
                <a:srgbClr val="00FF00"/>
              </a:highlight>
              <a:latin typeface="Nunito" panose="020B0604020202020204" pitchFamily="2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273239"/>
              </a:solidFill>
              <a:effectLst/>
              <a:latin typeface="Nunito" panose="020B06040202020202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266A9-FD89-4505-B8BD-06404C5BE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A443-98C7-4A63-BF90-19CA953AB19C}" type="slidenum">
              <a:rPr lang="zh-TW" altLang="en-US" smtClean="0"/>
              <a:pPr/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0678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67003A0-19C4-4DF9-9B26-BA288F901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 on Bubble Sort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26F228-AA7C-4901-A912-439C7544D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0" i="0" dirty="0">
              <a:solidFill>
                <a:srgbClr val="273239"/>
              </a:solidFill>
              <a:effectLst/>
              <a:latin typeface="Nunito" panose="020B0604020202020204" pitchFamily="2" charset="0"/>
            </a:endParaRP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anose="020B0604020202020204" pitchFamily="2" charset="0"/>
              </a:rPr>
              <a:t>This algorithm is not suitable for large data sets as its average and worst-case time complexity is quite high.</a:t>
            </a:r>
          </a:p>
          <a:p>
            <a:r>
              <a:rPr lang="en-US" dirty="0">
                <a:solidFill>
                  <a:srgbClr val="273239"/>
                </a:solidFill>
                <a:latin typeface="Nunito" panose="020B0604020202020204" pitchFamily="2" charset="0"/>
              </a:rPr>
              <a:t>Can be improved (Hint: What if an iterations contain no swap? Is the list ordered?)</a:t>
            </a:r>
          </a:p>
          <a:p>
            <a:r>
              <a:rPr lang="en-US" dirty="0">
                <a:solidFill>
                  <a:srgbClr val="273239"/>
                </a:solidFill>
                <a:latin typeface="Nunito" panose="020B0604020202020204" pitchFamily="2" charset="0"/>
              </a:rPr>
              <a:t>To do? Recursive bubble sort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266A9-FD89-4505-B8BD-06404C5BE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5A443-98C7-4A63-BF90-19CA953AB19C}" type="slidenum">
              <a:rPr lang="zh-TW" altLang="en-US" smtClean="0"/>
              <a:pPr/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7755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FEC472B-CD5F-4255-B46F-0E30FE6F8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Doing a thing well is often a waste of time. 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1C186-3C7A-4031-9594-7AA782ACA5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i="1" dirty="0"/>
              <a:t>—Robert Byrne, a master pool and billiards player and a writer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39B69-2F9E-4AB4-A0DB-A43303A24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19D7-72CF-4E2F-9117-DDCEB192D565}" type="slidenum">
              <a:rPr lang="zh-TW" altLang="en-US" smtClean="0"/>
              <a:pPr/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832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en-US" cap="none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Insertion Sort</a:t>
            </a:r>
          </a:p>
        </p:txBody>
      </p:sp>
      <p:sp>
        <p:nvSpPr>
          <p:cNvPr id="5222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>
                <a:latin typeface="Trebuchet MS" panose="020B0603020202020204" pitchFamily="34" charset="0"/>
              </a:rPr>
              <a:t>On the </a:t>
            </a:r>
            <a:r>
              <a:rPr lang="en-US" altLang="en-US" i="1" dirty="0" err="1">
                <a:solidFill>
                  <a:srgbClr val="0000CC"/>
                </a:solidFill>
                <a:latin typeface="Trebuchet MS" panose="020B0603020202020204" pitchFamily="34" charset="0"/>
              </a:rPr>
              <a:t>i</a:t>
            </a:r>
            <a:r>
              <a:rPr lang="en-US" altLang="en-US" dirty="0" err="1">
                <a:solidFill>
                  <a:srgbClr val="0000CC"/>
                </a:solidFill>
                <a:latin typeface="Trebuchet MS" panose="020B0603020202020204" pitchFamily="34" charset="0"/>
              </a:rPr>
              <a:t>th</a:t>
            </a:r>
            <a:r>
              <a:rPr lang="en-US" altLang="en-US" dirty="0">
                <a:latin typeface="Trebuchet MS" panose="020B0603020202020204" pitchFamily="34" charset="0"/>
              </a:rPr>
              <a:t> pass we “insert” the </a:t>
            </a:r>
            <a:r>
              <a:rPr lang="en-US" altLang="en-US" i="1" dirty="0" err="1">
                <a:solidFill>
                  <a:srgbClr val="0000CC"/>
                </a:solidFill>
                <a:latin typeface="Trebuchet MS" panose="020B0603020202020204" pitchFamily="34" charset="0"/>
              </a:rPr>
              <a:t>i</a:t>
            </a:r>
            <a:r>
              <a:rPr lang="en-US" altLang="en-US" dirty="0" err="1">
                <a:solidFill>
                  <a:srgbClr val="0000CC"/>
                </a:solidFill>
                <a:latin typeface="Trebuchet MS" panose="020B0603020202020204" pitchFamily="34" charset="0"/>
              </a:rPr>
              <a:t>th</a:t>
            </a:r>
            <a:r>
              <a:rPr lang="en-US" altLang="en-US" dirty="0">
                <a:latin typeface="Trebuchet MS" panose="020B0603020202020204" pitchFamily="34" charset="0"/>
              </a:rPr>
              <a:t> element </a:t>
            </a:r>
            <a:r>
              <a:rPr lang="en-US" altLang="en-US" i="1" dirty="0">
                <a:solidFill>
                  <a:srgbClr val="0000CC"/>
                </a:solidFill>
                <a:latin typeface="Trebuchet MS" panose="020B0603020202020204" pitchFamily="34" charset="0"/>
              </a:rPr>
              <a:t>A</a:t>
            </a:r>
            <a:r>
              <a:rPr lang="en-US" altLang="en-US" dirty="0">
                <a:solidFill>
                  <a:srgbClr val="0000CC"/>
                </a:solidFill>
                <a:latin typeface="Trebuchet MS" panose="020B0603020202020204" pitchFamily="34" charset="0"/>
              </a:rPr>
              <a:t>[</a:t>
            </a:r>
            <a:r>
              <a:rPr lang="en-US" altLang="en-US" dirty="0" err="1">
                <a:solidFill>
                  <a:srgbClr val="0000CC"/>
                </a:solidFill>
                <a:latin typeface="Trebuchet MS" panose="020B0603020202020204" pitchFamily="34" charset="0"/>
              </a:rPr>
              <a:t>i</a:t>
            </a:r>
            <a:r>
              <a:rPr lang="en-US" altLang="en-US" dirty="0">
                <a:solidFill>
                  <a:srgbClr val="0000CC"/>
                </a:solidFill>
                <a:latin typeface="Trebuchet MS" panose="020B0603020202020204" pitchFamily="34" charset="0"/>
              </a:rPr>
              <a:t>]</a:t>
            </a:r>
            <a:r>
              <a:rPr lang="en-US" altLang="en-US" dirty="0">
                <a:latin typeface="Trebuchet MS" panose="020B0603020202020204" pitchFamily="34" charset="0"/>
              </a:rPr>
              <a:t> into its rightful place among </a:t>
            </a:r>
            <a:r>
              <a:rPr lang="en-US" altLang="en-US" i="1" dirty="0">
                <a:solidFill>
                  <a:srgbClr val="0000CC"/>
                </a:solidFill>
                <a:latin typeface="Trebuchet MS" panose="020B0603020202020204" pitchFamily="34" charset="0"/>
              </a:rPr>
              <a:t>A</a:t>
            </a:r>
            <a:r>
              <a:rPr lang="en-US" altLang="en-US" dirty="0">
                <a:solidFill>
                  <a:srgbClr val="0000CC"/>
                </a:solidFill>
                <a:latin typeface="Trebuchet MS" panose="020B0603020202020204" pitchFamily="34" charset="0"/>
              </a:rPr>
              <a:t>[1],</a:t>
            </a:r>
            <a:r>
              <a:rPr lang="en-US" altLang="en-US" i="1" dirty="0">
                <a:solidFill>
                  <a:srgbClr val="0000CC"/>
                </a:solidFill>
                <a:latin typeface="Trebuchet MS" panose="020B0603020202020204" pitchFamily="34" charset="0"/>
              </a:rPr>
              <a:t>A</a:t>
            </a:r>
            <a:r>
              <a:rPr lang="en-US" altLang="en-US" dirty="0">
                <a:solidFill>
                  <a:srgbClr val="0000CC"/>
                </a:solidFill>
                <a:latin typeface="Trebuchet MS" panose="020B0603020202020204" pitchFamily="34" charset="0"/>
              </a:rPr>
              <a:t>[2],…</a:t>
            </a:r>
            <a:r>
              <a:rPr lang="en-US" altLang="en-US" i="1" dirty="0">
                <a:solidFill>
                  <a:srgbClr val="0000CC"/>
                </a:solidFill>
                <a:latin typeface="Trebuchet MS" panose="020B0603020202020204" pitchFamily="34" charset="0"/>
              </a:rPr>
              <a:t>A</a:t>
            </a:r>
            <a:r>
              <a:rPr lang="en-US" altLang="en-US" dirty="0">
                <a:solidFill>
                  <a:srgbClr val="0000CC"/>
                </a:solidFill>
                <a:latin typeface="Trebuchet MS" panose="020B0603020202020204" pitchFamily="34" charset="0"/>
              </a:rPr>
              <a:t>[i-1]</a:t>
            </a:r>
            <a:r>
              <a:rPr lang="en-US" altLang="en-US" dirty="0">
                <a:latin typeface="Trebuchet MS" panose="020B0603020202020204" pitchFamily="34" charset="0"/>
              </a:rPr>
              <a:t> which were placed in sorted order.</a:t>
            </a:r>
          </a:p>
          <a:p>
            <a:endParaRPr lang="en-US" altLang="en-US" dirty="0">
              <a:latin typeface="Trebuchet MS" panose="020B0603020202020204" pitchFamily="34" charset="0"/>
            </a:endParaRPr>
          </a:p>
          <a:p>
            <a:r>
              <a:rPr lang="en-US" altLang="en-US" dirty="0">
                <a:latin typeface="Trebuchet MS" panose="020B0603020202020204" pitchFamily="34" charset="0"/>
              </a:rPr>
              <a:t>	After this insertion </a:t>
            </a:r>
            <a:r>
              <a:rPr lang="en-US" altLang="en-US" i="1" dirty="0">
                <a:solidFill>
                  <a:srgbClr val="0000CC"/>
                </a:solidFill>
                <a:latin typeface="Trebuchet MS" panose="020B0603020202020204" pitchFamily="34" charset="0"/>
              </a:rPr>
              <a:t>A</a:t>
            </a:r>
            <a:r>
              <a:rPr lang="en-US" altLang="en-US" dirty="0">
                <a:solidFill>
                  <a:srgbClr val="0000CC"/>
                </a:solidFill>
                <a:latin typeface="Trebuchet MS" panose="020B0603020202020204" pitchFamily="34" charset="0"/>
              </a:rPr>
              <a:t>[1],</a:t>
            </a:r>
            <a:r>
              <a:rPr lang="en-US" altLang="en-US" i="1" dirty="0">
                <a:solidFill>
                  <a:srgbClr val="0000CC"/>
                </a:solidFill>
                <a:latin typeface="Trebuchet MS" panose="020B0603020202020204" pitchFamily="34" charset="0"/>
              </a:rPr>
              <a:t>A</a:t>
            </a:r>
            <a:r>
              <a:rPr lang="en-US" altLang="en-US" dirty="0">
                <a:solidFill>
                  <a:srgbClr val="0000CC"/>
                </a:solidFill>
                <a:latin typeface="Trebuchet MS" panose="020B0603020202020204" pitchFamily="34" charset="0"/>
              </a:rPr>
              <a:t>[2],…</a:t>
            </a:r>
            <a:r>
              <a:rPr lang="en-US" altLang="en-US" i="1" dirty="0">
                <a:solidFill>
                  <a:srgbClr val="0000CC"/>
                </a:solidFill>
                <a:latin typeface="Trebuchet MS" panose="020B0603020202020204" pitchFamily="34" charset="0"/>
              </a:rPr>
              <a:t>A</a:t>
            </a:r>
            <a:r>
              <a:rPr lang="en-US" altLang="en-US" dirty="0">
                <a:solidFill>
                  <a:srgbClr val="0000CC"/>
                </a:solidFill>
                <a:latin typeface="Trebuchet MS" panose="020B0603020202020204" pitchFamily="34" charset="0"/>
              </a:rPr>
              <a:t>[</a:t>
            </a:r>
            <a:r>
              <a:rPr lang="en-US" altLang="en-US" dirty="0" err="1">
                <a:solidFill>
                  <a:srgbClr val="0000CC"/>
                </a:solidFill>
                <a:latin typeface="Trebuchet MS" panose="020B0603020202020204" pitchFamily="34" charset="0"/>
              </a:rPr>
              <a:t>i</a:t>
            </a:r>
            <a:r>
              <a:rPr lang="en-US" altLang="en-US" dirty="0">
                <a:solidFill>
                  <a:srgbClr val="0000CC"/>
                </a:solidFill>
                <a:latin typeface="Trebuchet MS" panose="020B0603020202020204" pitchFamily="34" charset="0"/>
              </a:rPr>
              <a:t>]</a:t>
            </a:r>
            <a:r>
              <a:rPr lang="en-US" altLang="en-US" dirty="0">
                <a:latin typeface="Trebuchet MS" panose="020B0603020202020204" pitchFamily="34" charset="0"/>
              </a:rPr>
              <a:t> are in sorted order.</a:t>
            </a:r>
          </a:p>
          <a:p>
            <a:pPr marL="0" indent="0">
              <a:buNone/>
            </a:pPr>
            <a:endParaRPr lang="en-US" altLang="en-US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endParaRPr lang="en-US" altLang="en-US" dirty="0">
              <a:latin typeface="Trebuchet MS" panose="020B0603020202020204" pitchFamily="34" charset="0"/>
            </a:endParaRPr>
          </a:p>
        </p:txBody>
      </p:sp>
      <p:sp>
        <p:nvSpPr>
          <p:cNvPr id="5222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4F7771-BDE2-428C-81EA-7BC790D28369}" type="slidenum">
              <a:rPr lang="en-US" altLang="en-US" sz="11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1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93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en-US" cap="none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Insertion Sort</a:t>
            </a:r>
          </a:p>
        </p:txBody>
      </p:sp>
      <p:sp>
        <p:nvSpPr>
          <p:cNvPr id="18125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>
                <a:solidFill>
                  <a:srgbClr val="0000CC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en-US">
                <a:latin typeface="Times New Roman" panose="02020603050405020304" pitchFamily="18" charset="0"/>
              </a:rPr>
              <a:t> (</a:t>
            </a:r>
            <a:r>
              <a:rPr lang="en-US" altLang="en-US">
                <a:solidFill>
                  <a:srgbClr val="0000CC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en-US">
                <a:latin typeface="Times New Roman" panose="02020603050405020304" pitchFamily="18" charset="0"/>
              </a:rPr>
              <a:t> </a:t>
            </a:r>
            <a:r>
              <a:rPr lang="en-US" altLang="en-US" i="1">
                <a:latin typeface="Times New Roman" panose="02020603050405020304" pitchFamily="18" charset="0"/>
              </a:rPr>
              <a:t>i </a:t>
            </a:r>
            <a:r>
              <a:rPr lang="en-US" altLang="en-US">
                <a:latin typeface="Times New Roman" panose="02020603050405020304" pitchFamily="18" charset="0"/>
              </a:rPr>
              <a:t>=1, </a:t>
            </a:r>
            <a:r>
              <a:rPr lang="en-US" altLang="en-US" i="1">
                <a:latin typeface="Times New Roman" panose="02020603050405020304" pitchFamily="18" charset="0"/>
              </a:rPr>
              <a:t>i  </a:t>
            </a:r>
            <a:r>
              <a:rPr lang="en-US" altLang="en-US">
                <a:latin typeface="Times New Roman" panose="02020603050405020304" pitchFamily="18" charset="0"/>
              </a:rPr>
              <a:t>&lt;  </a:t>
            </a:r>
            <a:r>
              <a:rPr lang="en-US" altLang="en-US" i="1">
                <a:latin typeface="Times New Roman" panose="02020603050405020304" pitchFamily="18" charset="0"/>
              </a:rPr>
              <a:t>n</a:t>
            </a:r>
            <a:r>
              <a:rPr lang="en-US" altLang="en-US">
                <a:latin typeface="Times New Roman" panose="02020603050405020304" pitchFamily="18" charset="0"/>
              </a:rPr>
              <a:t>, </a:t>
            </a:r>
            <a:r>
              <a:rPr lang="en-US" altLang="en-US" i="1">
                <a:latin typeface="Times New Roman" panose="02020603050405020304" pitchFamily="18" charset="0"/>
              </a:rPr>
              <a:t>i</a:t>
            </a:r>
            <a:r>
              <a:rPr lang="en-US" altLang="en-US">
                <a:latin typeface="Times New Roman" panose="02020603050405020304" pitchFamily="18" charset="0"/>
              </a:rPr>
              <a:t>++){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>
                <a:latin typeface="Times New Roman" panose="02020603050405020304" pitchFamily="18" charset="0"/>
              </a:rPr>
              <a:t>          temp = </a:t>
            </a:r>
            <a:r>
              <a:rPr lang="en-US" altLang="en-US" i="1">
                <a:latin typeface="Times New Roman" panose="02020603050405020304" pitchFamily="18" charset="0"/>
              </a:rPr>
              <a:t>A</a:t>
            </a:r>
            <a:r>
              <a:rPr lang="en-US" altLang="en-US">
                <a:latin typeface="Times New Roman" panose="02020603050405020304" pitchFamily="18" charset="0"/>
              </a:rPr>
              <a:t>[i];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>
                <a:latin typeface="Times New Roman" panose="02020603050405020304" pitchFamily="18" charset="0"/>
              </a:rPr>
              <a:t>		</a:t>
            </a:r>
            <a:r>
              <a:rPr lang="en-US" altLang="en-US">
                <a:solidFill>
                  <a:srgbClr val="0000CC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en-US">
                <a:latin typeface="Times New Roman" panose="02020603050405020304" pitchFamily="18" charset="0"/>
              </a:rPr>
              <a:t> (</a:t>
            </a:r>
            <a:r>
              <a:rPr lang="en-US" altLang="en-US">
                <a:solidFill>
                  <a:srgbClr val="0000CC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en-US">
                <a:latin typeface="Times New Roman" panose="02020603050405020304" pitchFamily="18" charset="0"/>
              </a:rPr>
              <a:t> </a:t>
            </a:r>
            <a:r>
              <a:rPr lang="en-US" altLang="en-US" i="1">
                <a:latin typeface="Times New Roman" panose="02020603050405020304" pitchFamily="18" charset="0"/>
              </a:rPr>
              <a:t>j </a:t>
            </a:r>
            <a:r>
              <a:rPr lang="en-US" altLang="en-US">
                <a:latin typeface="Times New Roman" panose="02020603050405020304" pitchFamily="18" charset="0"/>
              </a:rPr>
              <a:t>= i, </a:t>
            </a:r>
            <a:r>
              <a:rPr lang="en-US" altLang="en-US" i="1">
                <a:latin typeface="Times New Roman" panose="02020603050405020304" pitchFamily="18" charset="0"/>
              </a:rPr>
              <a:t>j&gt;0  &amp;&amp;  A</a:t>
            </a:r>
            <a:r>
              <a:rPr lang="en-US" altLang="en-US">
                <a:latin typeface="Times New Roman" panose="02020603050405020304" pitchFamily="18" charset="0"/>
              </a:rPr>
              <a:t>[</a:t>
            </a:r>
            <a:r>
              <a:rPr lang="en-US" altLang="en-US" i="1">
                <a:latin typeface="Times New Roman" panose="02020603050405020304" pitchFamily="18" charset="0"/>
              </a:rPr>
              <a:t>j</a:t>
            </a:r>
            <a:r>
              <a:rPr lang="en-US" altLang="en-US">
                <a:latin typeface="Times New Roman" panose="02020603050405020304" pitchFamily="18" charset="0"/>
              </a:rPr>
              <a:t>-1]</a:t>
            </a:r>
            <a:r>
              <a:rPr lang="en-US" altLang="en-US" i="1">
                <a:latin typeface="Times New Roman" panose="02020603050405020304" pitchFamily="18" charset="0"/>
              </a:rPr>
              <a:t> &gt; temp</a:t>
            </a:r>
            <a:r>
              <a:rPr lang="en-US" altLang="en-US">
                <a:latin typeface="Times New Roman" panose="02020603050405020304" pitchFamily="18" charset="0"/>
              </a:rPr>
              <a:t>, </a:t>
            </a:r>
            <a:r>
              <a:rPr lang="en-US" altLang="en-US" i="1">
                <a:latin typeface="Times New Roman" panose="02020603050405020304" pitchFamily="18" charset="0"/>
              </a:rPr>
              <a:t>j</a:t>
            </a:r>
            <a:r>
              <a:rPr lang="en-US" altLang="en-US">
                <a:latin typeface="Times New Roman" panose="02020603050405020304" pitchFamily="18" charset="0"/>
              </a:rPr>
              <a:t>--)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>
                <a:latin typeface="Times New Roman" panose="02020603050405020304" pitchFamily="18" charset="0"/>
              </a:rPr>
              <a:t>		        </a:t>
            </a:r>
            <a:r>
              <a:rPr lang="en-US" altLang="en-US" i="1">
                <a:latin typeface="Times New Roman" panose="02020603050405020304" pitchFamily="18" charset="0"/>
              </a:rPr>
              <a:t>A</a:t>
            </a:r>
            <a:r>
              <a:rPr lang="en-US" altLang="en-US">
                <a:latin typeface="Times New Roman" panose="02020603050405020304" pitchFamily="18" charset="0"/>
              </a:rPr>
              <a:t>[</a:t>
            </a:r>
            <a:r>
              <a:rPr lang="en-US" altLang="en-US" i="1">
                <a:latin typeface="Times New Roman" panose="02020603050405020304" pitchFamily="18" charset="0"/>
              </a:rPr>
              <a:t>j</a:t>
            </a:r>
            <a:r>
              <a:rPr lang="en-US" altLang="en-US">
                <a:latin typeface="Times New Roman" panose="02020603050405020304" pitchFamily="18" charset="0"/>
              </a:rPr>
              <a:t>] = </a:t>
            </a:r>
            <a:r>
              <a:rPr lang="en-US" altLang="en-US" i="1">
                <a:latin typeface="Times New Roman" panose="02020603050405020304" pitchFamily="18" charset="0"/>
              </a:rPr>
              <a:t>A</a:t>
            </a:r>
            <a:r>
              <a:rPr lang="en-US" altLang="en-US">
                <a:latin typeface="Times New Roman" panose="02020603050405020304" pitchFamily="18" charset="0"/>
              </a:rPr>
              <a:t>[</a:t>
            </a:r>
            <a:r>
              <a:rPr lang="en-US" altLang="en-US" i="1">
                <a:latin typeface="Times New Roman" panose="02020603050405020304" pitchFamily="18" charset="0"/>
              </a:rPr>
              <a:t>j</a:t>
            </a:r>
            <a:r>
              <a:rPr lang="en-US" altLang="en-US">
                <a:latin typeface="Times New Roman" panose="02020603050405020304" pitchFamily="18" charset="0"/>
              </a:rPr>
              <a:t>-1]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>
                <a:latin typeface="Times New Roman" panose="02020603050405020304" pitchFamily="18" charset="0"/>
              </a:rPr>
              <a:t>           </a:t>
            </a:r>
            <a:r>
              <a:rPr lang="en-US" altLang="en-US" i="1">
                <a:latin typeface="Times New Roman" panose="02020603050405020304" pitchFamily="18" charset="0"/>
              </a:rPr>
              <a:t>A</a:t>
            </a:r>
            <a:r>
              <a:rPr lang="en-US" altLang="en-US">
                <a:latin typeface="Times New Roman" panose="02020603050405020304" pitchFamily="18" charset="0"/>
              </a:rPr>
              <a:t>[</a:t>
            </a:r>
            <a:r>
              <a:rPr lang="en-US" altLang="en-US" i="1">
                <a:latin typeface="Times New Roman" panose="02020603050405020304" pitchFamily="18" charset="0"/>
              </a:rPr>
              <a:t>j</a:t>
            </a:r>
            <a:r>
              <a:rPr lang="en-US" altLang="en-US">
                <a:latin typeface="Times New Roman" panose="02020603050405020304" pitchFamily="18" charset="0"/>
              </a:rPr>
              <a:t>] = temp;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>
                <a:latin typeface="Times New Roman" panose="02020603050405020304" pitchFamily="18" charset="0"/>
              </a:rPr>
              <a:t>          }// </a:t>
            </a:r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</a:rPr>
              <a:t>end outer for</a:t>
            </a: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>
              <a:latin typeface="Times New Roman" panose="02020603050405020304" pitchFamily="18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>
                <a:latin typeface="Times New Roman" panose="02020603050405020304" pitchFamily="18" charset="0"/>
              </a:rPr>
              <a:t>Complexity ?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>
                <a:latin typeface="Times New Roman" panose="02020603050405020304" pitchFamily="18" charset="0"/>
              </a:rPr>
              <a:t>		</a:t>
            </a:r>
            <a:r>
              <a:rPr lang="en-US" altLang="en-US" i="1">
                <a:solidFill>
                  <a:srgbClr val="FF0000"/>
                </a:solidFill>
                <a:latin typeface="Times New Roman" panose="02020603050405020304" pitchFamily="18" charset="0"/>
              </a:rPr>
              <a:t>O</a:t>
            </a:r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i="1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baseline="3000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</a:p>
          <a:p>
            <a:endParaRPr lang="en-US" altLang="en-US">
              <a:latin typeface="Trebuchet MS" panose="020B0603020202020204" pitchFamily="34" charset="0"/>
            </a:endParaRPr>
          </a:p>
        </p:txBody>
      </p:sp>
      <p:sp>
        <p:nvSpPr>
          <p:cNvPr id="5427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E1F57D-492E-436E-81EA-F6AC7F43B17B}" type="slidenum">
              <a:rPr lang="en-US" altLang="en-US" sz="11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1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009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1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1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1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en-US" cap="none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Insertion Sort</a:t>
            </a:r>
          </a:p>
        </p:txBody>
      </p:sp>
      <p:sp>
        <p:nvSpPr>
          <p:cNvPr id="56324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8C2AFA1-6D31-40F7-BC84-CDA9768A327E}" type="slidenum">
              <a:rPr lang="en-US" altLang="en-US" sz="11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100">
              <a:solidFill>
                <a:schemeClr val="tx2"/>
              </a:solidFill>
            </a:endParaRPr>
          </a:p>
        </p:txBody>
      </p:sp>
      <p:pic>
        <p:nvPicPr>
          <p:cNvPr id="56325" name="Picture 2" descr="Image result for insertion so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7488238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511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3625" y="6096000"/>
            <a:ext cx="1755775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150938" y="1981200"/>
            <a:ext cx="31162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B53325"/>
                </a:solidFill>
                <a:latin typeface="Times" panose="02020603050405020304" pitchFamily="18" charset="0"/>
                <a:sym typeface="Wingdings" panose="05000000000000000000" pitchFamily="2" charset="2"/>
              </a:rPr>
              <a:t>    </a:t>
            </a:r>
            <a:r>
              <a:rPr lang="en-US" altLang="en-US" sz="1800" b="1" i="1">
                <a:solidFill>
                  <a:srgbClr val="B53325"/>
                </a:solidFill>
                <a:latin typeface="Times" panose="02020603050405020304" pitchFamily="18" charset="0"/>
                <a:sym typeface="Wingdings" panose="05000000000000000000" pitchFamily="2" charset="2"/>
              </a:rPr>
              <a:t>j</a:t>
            </a:r>
            <a:r>
              <a:rPr lang="en-US" altLang="en-US" sz="1800" b="1">
                <a:solidFill>
                  <a:srgbClr val="B53325"/>
                </a:solidFill>
                <a:latin typeface="Times" panose="02020603050405020304" pitchFamily="18" charset="0"/>
                <a:sym typeface="Wingdings" panose="05000000000000000000" pitchFamily="2" charset="2"/>
              </a:rPr>
              <a:t> &gt; 0  &amp;&amp;  A [</a:t>
            </a:r>
            <a:r>
              <a:rPr lang="en-US" altLang="en-US" sz="1800" b="1" i="1">
                <a:solidFill>
                  <a:srgbClr val="B53325"/>
                </a:solidFill>
                <a:latin typeface="Times" panose="02020603050405020304" pitchFamily="18" charset="0"/>
                <a:sym typeface="Wingdings" panose="05000000000000000000" pitchFamily="2" charset="2"/>
              </a:rPr>
              <a:t>j </a:t>
            </a:r>
            <a:r>
              <a:rPr lang="en-US" altLang="en-US" sz="1800" b="1">
                <a:solidFill>
                  <a:srgbClr val="B53325"/>
                </a:solidFill>
                <a:latin typeface="Times" panose="02020603050405020304" pitchFamily="18" charset="0"/>
                <a:sym typeface="Wingdings" panose="05000000000000000000" pitchFamily="2" charset="2"/>
              </a:rPr>
              <a:t>-1] &gt; </a:t>
            </a:r>
            <a:r>
              <a:rPr lang="en-US" altLang="en-US" sz="1800" b="1" i="1">
                <a:solidFill>
                  <a:srgbClr val="B53325"/>
                </a:solidFill>
                <a:latin typeface="Times" panose="02020603050405020304" pitchFamily="18" charset="0"/>
                <a:sym typeface="Wingdings" panose="05000000000000000000" pitchFamily="2" charset="2"/>
              </a:rPr>
              <a:t>temp</a:t>
            </a:r>
            <a:r>
              <a:rPr lang="en-US" altLang="en-US" sz="1800" b="1">
                <a:solidFill>
                  <a:srgbClr val="B53325"/>
                </a:solidFill>
                <a:latin typeface="Times" panose="02020603050405020304" pitchFamily="18" charset="0"/>
                <a:sym typeface="Wingdings" panose="05000000000000000000" pitchFamily="2" charset="2"/>
              </a:rPr>
              <a:t> </a:t>
            </a:r>
            <a:endParaRPr lang="en-US" altLang="en-US" sz="1800" b="1">
              <a:solidFill>
                <a:srgbClr val="B53325"/>
              </a:solidFill>
              <a:latin typeface="Times" panose="02020603050405020304" pitchFamily="18" charset="0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2949575" y="1676400"/>
            <a:ext cx="1089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62  &gt;  58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109788" y="2286000"/>
            <a:ext cx="19288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73050" indent="-273050"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       </a:t>
            </a:r>
            <a:r>
              <a:rPr lang="en-US" altLang="en-US" sz="1800" b="1" i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</a:rPr>
              <a:t>[1] = </a:t>
            </a:r>
            <a:r>
              <a:rPr lang="en-US" altLang="en-US" sz="1800" b="1" i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</a:rPr>
              <a:t>[0]</a:t>
            </a:r>
          </a:p>
        </p:txBody>
      </p:sp>
      <p:sp>
        <p:nvSpPr>
          <p:cNvPr id="58374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15875"/>
            <a:ext cx="7239000" cy="669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en-US" sz="3400" cap="none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Insertion Sort Example (First Pass)</a:t>
            </a:r>
          </a:p>
        </p:txBody>
      </p:sp>
      <p:graphicFrame>
        <p:nvGraphicFramePr>
          <p:cNvPr id="183299" name="Group 3"/>
          <p:cNvGraphicFramePr>
            <a:graphicFrameLocks noGrp="1"/>
          </p:cNvGraphicFramePr>
          <p:nvPr>
            <p:ph sz="half" idx="4294967295"/>
          </p:nvPr>
        </p:nvGraphicFramePr>
        <p:xfrm>
          <a:off x="1028700" y="866775"/>
          <a:ext cx="5943600" cy="3810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(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395" name="Rectangle 23"/>
          <p:cNvSpPr>
            <a:spLocks/>
          </p:cNvSpPr>
          <p:nvPr/>
        </p:nvSpPr>
        <p:spPr bwMode="auto">
          <a:xfrm>
            <a:off x="609600" y="4572000"/>
            <a:ext cx="72390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	for</a:t>
            </a:r>
            <a:r>
              <a:rPr lang="en-US" altLang="en-US" sz="2000">
                <a:latin typeface="Times New Roman" panose="02020603050405020304" pitchFamily="18" charset="0"/>
              </a:rPr>
              <a:t> (</a:t>
            </a:r>
            <a:r>
              <a:rPr lang="en-US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 i="1">
                <a:latin typeface="Times New Roman" panose="02020603050405020304" pitchFamily="18" charset="0"/>
              </a:rPr>
              <a:t>i </a:t>
            </a:r>
            <a:r>
              <a:rPr lang="en-US" altLang="en-US" sz="2000">
                <a:latin typeface="Times New Roman" panose="02020603050405020304" pitchFamily="18" charset="0"/>
              </a:rPr>
              <a:t>=1, </a:t>
            </a:r>
            <a:r>
              <a:rPr lang="en-US" altLang="en-US" sz="2000" i="1">
                <a:latin typeface="Times New Roman" panose="02020603050405020304" pitchFamily="18" charset="0"/>
              </a:rPr>
              <a:t>i  </a:t>
            </a:r>
            <a:r>
              <a:rPr lang="en-US" altLang="en-US" sz="2000">
                <a:latin typeface="Times New Roman" panose="02020603050405020304" pitchFamily="18" charset="0"/>
              </a:rPr>
              <a:t>&lt;  </a:t>
            </a:r>
            <a:r>
              <a:rPr lang="en-US" altLang="en-US" sz="2000" i="1">
                <a:latin typeface="Times New Roman" panose="02020603050405020304" pitchFamily="18" charset="0"/>
              </a:rPr>
              <a:t>n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 i="1">
                <a:latin typeface="Times New Roman" panose="02020603050405020304" pitchFamily="18" charset="0"/>
              </a:rPr>
              <a:t>i</a:t>
            </a:r>
            <a:r>
              <a:rPr lang="en-US" altLang="en-US" sz="2000">
                <a:latin typeface="Times New Roman" panose="02020603050405020304" pitchFamily="18" charset="0"/>
              </a:rPr>
              <a:t>++){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   temp = </a:t>
            </a:r>
            <a:r>
              <a:rPr lang="en-US" altLang="en-US" sz="2000" i="1">
                <a:latin typeface="Times New Roman" panose="02020603050405020304" pitchFamily="18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</a:rPr>
              <a:t>[i];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	</a:t>
            </a:r>
            <a:r>
              <a:rPr lang="en-US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en-US" sz="2000">
                <a:latin typeface="Times New Roman" panose="02020603050405020304" pitchFamily="18" charset="0"/>
              </a:rPr>
              <a:t> (</a:t>
            </a:r>
            <a:r>
              <a:rPr lang="en-US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 i="1">
                <a:latin typeface="Times New Roman" panose="02020603050405020304" pitchFamily="18" charset="0"/>
              </a:rPr>
              <a:t>j </a:t>
            </a:r>
            <a:r>
              <a:rPr lang="en-US" altLang="en-US" sz="2000">
                <a:latin typeface="Times New Roman" panose="02020603050405020304" pitchFamily="18" charset="0"/>
              </a:rPr>
              <a:t>= i, </a:t>
            </a:r>
            <a:r>
              <a:rPr lang="en-US" altLang="en-US" sz="2000" i="1">
                <a:latin typeface="Times New Roman" panose="02020603050405020304" pitchFamily="18" charset="0"/>
              </a:rPr>
              <a:t>j &gt; 0  &amp;&amp;  A</a:t>
            </a:r>
            <a:r>
              <a:rPr lang="en-US" altLang="en-US" sz="2000">
                <a:latin typeface="Times New Roman" panose="02020603050405020304" pitchFamily="18" charset="0"/>
              </a:rPr>
              <a:t>[</a:t>
            </a:r>
            <a:r>
              <a:rPr lang="en-US" altLang="en-US" sz="2000" i="1">
                <a:latin typeface="Times New Roman" panose="02020603050405020304" pitchFamily="18" charset="0"/>
              </a:rPr>
              <a:t>j</a:t>
            </a:r>
            <a:r>
              <a:rPr lang="en-US" altLang="en-US" sz="2000">
                <a:latin typeface="Times New Roman" panose="02020603050405020304" pitchFamily="18" charset="0"/>
              </a:rPr>
              <a:t>-1]</a:t>
            </a:r>
            <a:r>
              <a:rPr lang="en-US" altLang="en-US" sz="2000" i="1">
                <a:latin typeface="Times New Roman" panose="02020603050405020304" pitchFamily="18" charset="0"/>
              </a:rPr>
              <a:t> &gt; temp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 i="1">
                <a:latin typeface="Times New Roman" panose="02020603050405020304" pitchFamily="18" charset="0"/>
              </a:rPr>
              <a:t>j</a:t>
            </a:r>
            <a:r>
              <a:rPr lang="en-US" altLang="en-US" sz="2000">
                <a:latin typeface="Times New Roman" panose="02020603050405020304" pitchFamily="18" charset="0"/>
              </a:rPr>
              <a:t>--)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	        </a:t>
            </a:r>
            <a:r>
              <a:rPr lang="en-US" altLang="en-US" sz="2000" i="1">
                <a:latin typeface="Times New Roman" panose="02020603050405020304" pitchFamily="18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</a:rPr>
              <a:t>[</a:t>
            </a:r>
            <a:r>
              <a:rPr lang="en-US" altLang="en-US" sz="2000" i="1">
                <a:latin typeface="Times New Roman" panose="02020603050405020304" pitchFamily="18" charset="0"/>
              </a:rPr>
              <a:t>j</a:t>
            </a:r>
            <a:r>
              <a:rPr lang="en-US" altLang="en-US" sz="2000">
                <a:latin typeface="Times New Roman" panose="02020603050405020304" pitchFamily="18" charset="0"/>
              </a:rPr>
              <a:t>] = </a:t>
            </a:r>
            <a:r>
              <a:rPr lang="en-US" altLang="en-US" sz="2000" i="1">
                <a:latin typeface="Times New Roman" panose="02020603050405020304" pitchFamily="18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</a:rPr>
              <a:t>[</a:t>
            </a:r>
            <a:r>
              <a:rPr lang="en-US" altLang="en-US" sz="2000" i="1">
                <a:latin typeface="Times New Roman" panose="02020603050405020304" pitchFamily="18" charset="0"/>
              </a:rPr>
              <a:t>j</a:t>
            </a:r>
            <a:r>
              <a:rPr lang="en-US" altLang="en-US" sz="2000">
                <a:latin typeface="Times New Roman" panose="02020603050405020304" pitchFamily="18" charset="0"/>
              </a:rPr>
              <a:t>-1]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    </a:t>
            </a:r>
            <a:r>
              <a:rPr lang="en-US" altLang="en-US" sz="2000" i="1">
                <a:latin typeface="Times New Roman" panose="02020603050405020304" pitchFamily="18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</a:rPr>
              <a:t>[</a:t>
            </a:r>
            <a:r>
              <a:rPr lang="en-US" altLang="en-US" sz="2000" i="1">
                <a:latin typeface="Times New Roman" panose="02020603050405020304" pitchFamily="18" charset="0"/>
              </a:rPr>
              <a:t>j</a:t>
            </a:r>
            <a:r>
              <a:rPr lang="en-US" altLang="en-US" sz="2000">
                <a:latin typeface="Times New Roman" panose="02020603050405020304" pitchFamily="18" charset="0"/>
              </a:rPr>
              <a:t>] = temp;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   }//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end outer for</a:t>
            </a:r>
            <a:endParaRPr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58396" name="Text Box 24"/>
          <p:cNvSpPr txBox="1">
            <a:spLocks noChangeArrowheads="1"/>
          </p:cNvSpPr>
          <p:nvPr/>
        </p:nvSpPr>
        <p:spPr bwMode="auto">
          <a:xfrm>
            <a:off x="-28575" y="866775"/>
            <a:ext cx="63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0000CC"/>
                </a:solidFill>
              </a:rPr>
              <a:t>i</a:t>
            </a:r>
            <a:r>
              <a:rPr lang="en-US" altLang="en-US" sz="1800" b="1">
                <a:solidFill>
                  <a:srgbClr val="0000CC"/>
                </a:solidFill>
              </a:rPr>
              <a:t> = 1</a:t>
            </a:r>
          </a:p>
        </p:txBody>
      </p:sp>
      <p:sp>
        <p:nvSpPr>
          <p:cNvPr id="33817" name="Text Box 25"/>
          <p:cNvSpPr txBox="1">
            <a:spLocks noChangeArrowheads="1"/>
          </p:cNvSpPr>
          <p:nvPr/>
        </p:nvSpPr>
        <p:spPr bwMode="auto">
          <a:xfrm>
            <a:off x="393700" y="1219200"/>
            <a:ext cx="63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1</a:t>
            </a:r>
          </a:p>
        </p:txBody>
      </p:sp>
      <p:graphicFrame>
        <p:nvGraphicFramePr>
          <p:cNvPr id="183322" name="Group 26"/>
          <p:cNvGraphicFramePr>
            <a:graphicFrameLocks noGrp="1"/>
          </p:cNvGraphicFramePr>
          <p:nvPr>
            <p:ph sz="half" idx="4294967295"/>
          </p:nvPr>
        </p:nvGraphicFramePr>
        <p:xfrm>
          <a:off x="1028700" y="1404938"/>
          <a:ext cx="5943600" cy="32067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838" name="Freeform 67"/>
          <p:cNvSpPr>
            <a:spLocks/>
          </p:cNvSpPr>
          <p:nvPr/>
        </p:nvSpPr>
        <p:spPr bwMode="auto">
          <a:xfrm flipV="1">
            <a:off x="1323975" y="1204913"/>
            <a:ext cx="609600" cy="214312"/>
          </a:xfrm>
          <a:custGeom>
            <a:avLst/>
            <a:gdLst>
              <a:gd name="T0" fmla="*/ 0 w 384"/>
              <a:gd name="T1" fmla="*/ 0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12"/>
              <a:gd name="T14" fmla="*/ 384 w 38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12"/>
                  <a:pt x="336" y="96"/>
                </a:cubicBezTo>
                <a:cubicBezTo>
                  <a:pt x="384" y="80"/>
                  <a:pt x="384" y="40"/>
                  <a:pt x="3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19" name="Text Box 183"/>
          <p:cNvSpPr txBox="1">
            <a:spLocks noChangeArrowheads="1"/>
          </p:cNvSpPr>
          <p:nvPr/>
        </p:nvSpPr>
        <p:spPr bwMode="auto">
          <a:xfrm>
            <a:off x="6881813" y="874713"/>
            <a:ext cx="124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temp</a:t>
            </a:r>
            <a:r>
              <a:rPr lang="en-US" altLang="en-US" sz="1800" b="1">
                <a:solidFill>
                  <a:srgbClr val="FF0000"/>
                </a:solidFill>
              </a:rPr>
              <a:t> = 58</a:t>
            </a:r>
          </a:p>
        </p:txBody>
      </p:sp>
      <p:sp>
        <p:nvSpPr>
          <p:cNvPr id="33840" name="Rectangle 184"/>
          <p:cNvSpPr>
            <a:spLocks noChangeArrowheads="1"/>
          </p:cNvSpPr>
          <p:nvPr/>
        </p:nvSpPr>
        <p:spPr bwMode="auto">
          <a:xfrm>
            <a:off x="6877050" y="1371600"/>
            <a:ext cx="1333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[1] = </a:t>
            </a: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[0]</a:t>
            </a:r>
          </a:p>
        </p:txBody>
      </p:sp>
      <p:sp>
        <p:nvSpPr>
          <p:cNvPr id="33841" name="Line 185"/>
          <p:cNvSpPr>
            <a:spLocks noChangeShapeType="1"/>
          </p:cNvSpPr>
          <p:nvPr/>
        </p:nvSpPr>
        <p:spPr bwMode="auto">
          <a:xfrm>
            <a:off x="1952625" y="140493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2" name="Text Box 191"/>
          <p:cNvSpPr txBox="1">
            <a:spLocks noChangeArrowheads="1"/>
          </p:cNvSpPr>
          <p:nvPr/>
        </p:nvSpPr>
        <p:spPr bwMode="auto">
          <a:xfrm>
            <a:off x="428625" y="1724025"/>
            <a:ext cx="63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0</a:t>
            </a:r>
          </a:p>
        </p:txBody>
      </p:sp>
      <p:graphicFrame>
        <p:nvGraphicFramePr>
          <p:cNvPr id="183488" name="Group 192"/>
          <p:cNvGraphicFramePr>
            <a:graphicFrameLocks noGrp="1"/>
          </p:cNvGraphicFramePr>
          <p:nvPr/>
        </p:nvGraphicFramePr>
        <p:xfrm>
          <a:off x="1063625" y="1909763"/>
          <a:ext cx="5943600" cy="32067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890" name="Rectangle 215"/>
          <p:cNvSpPr>
            <a:spLocks noChangeArrowheads="1"/>
          </p:cNvSpPr>
          <p:nvPr/>
        </p:nvSpPr>
        <p:spPr bwMode="auto">
          <a:xfrm>
            <a:off x="6642100" y="2254250"/>
            <a:ext cx="1435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</a:t>
            </a:r>
            <a:r>
              <a:rPr lang="en-US" altLang="en-US" sz="1800" b="1" i="1">
                <a:solidFill>
                  <a:srgbClr val="FF0000"/>
                </a:solidFill>
              </a:rPr>
              <a:t>0</a:t>
            </a:r>
            <a:r>
              <a:rPr lang="en-US" altLang="en-US" sz="1800" b="1">
                <a:solidFill>
                  <a:srgbClr val="FF0000"/>
                </a:solidFill>
              </a:rPr>
              <a:t>] = </a:t>
            </a:r>
            <a:r>
              <a:rPr lang="en-US" altLang="en-US" sz="1800" b="1" i="1">
                <a:solidFill>
                  <a:srgbClr val="FF0000"/>
                </a:solidFill>
              </a:rPr>
              <a:t>temp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 = 58;</a:t>
            </a:r>
          </a:p>
        </p:txBody>
      </p:sp>
      <p:sp>
        <p:nvSpPr>
          <p:cNvPr id="58445" name="Slide Number Placeholder 1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426EDB1-22FA-4BE2-8164-24CFD57BD8B7}" type="slidenum">
              <a:rPr lang="en-US" altLang="en-US" sz="11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100">
              <a:solidFill>
                <a:schemeClr val="tx2"/>
              </a:solidFill>
            </a:endParaRP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990600" y="2667000"/>
            <a:ext cx="11826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A23847"/>
                </a:solidFill>
                <a:latin typeface="Times" panose="02020603050405020304" pitchFamily="18" charset="0"/>
                <a:sym typeface="Wingdings" panose="05000000000000000000" pitchFamily="2" charset="2"/>
              </a:rPr>
              <a:t>      </a:t>
            </a:r>
            <a:r>
              <a:rPr lang="en-US" altLang="en-US" sz="1800" b="1" i="1">
                <a:solidFill>
                  <a:srgbClr val="A23847"/>
                </a:solidFill>
                <a:latin typeface="Times" panose="02020603050405020304" pitchFamily="18" charset="0"/>
                <a:sym typeface="Wingdings" panose="05000000000000000000" pitchFamily="2" charset="2"/>
              </a:rPr>
              <a:t>j</a:t>
            </a:r>
            <a:r>
              <a:rPr lang="en-US" altLang="en-US" sz="1800" b="1">
                <a:solidFill>
                  <a:srgbClr val="A23847"/>
                </a:solidFill>
                <a:latin typeface="Times" panose="02020603050405020304" pitchFamily="18" charset="0"/>
                <a:sym typeface="Wingdings" panose="05000000000000000000" pitchFamily="2" charset="2"/>
              </a:rPr>
              <a:t> = 0</a:t>
            </a:r>
            <a:endParaRPr lang="en-US" altLang="en-US" sz="1800" b="1">
              <a:solidFill>
                <a:srgbClr val="FF0000"/>
              </a:solidFill>
              <a:latin typeface="Times" panose="02020603050405020304" pitchFamily="18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2082800" y="2678113"/>
            <a:ext cx="1020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Times" panose="02020603050405020304" pitchFamily="18" charset="0"/>
                <a:sym typeface="Wingdings" panose="05000000000000000000" pitchFamily="2" charset="2"/>
              </a:rPr>
              <a:t>    exit</a:t>
            </a:r>
            <a:endParaRPr lang="en-US" altLang="en-US" sz="1800"/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027238" y="2989263"/>
            <a:ext cx="20113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en-US" sz="1800" b="1" i="1">
                <a:solidFill>
                  <a:srgbClr val="FF0000"/>
                </a:solidFill>
                <a:latin typeface="Times New Roman" panose="02020603050405020304" pitchFamily="18" charset="0"/>
              </a:rPr>
              <a:t>j</a:t>
            </a:r>
            <a:r>
              <a:rPr lang="en-US" altLang="en-US" sz="1800" b="1">
                <a:solidFill>
                  <a:srgbClr val="FF0000"/>
                </a:solidFill>
                <a:latin typeface="Times New Roman" panose="02020603050405020304" pitchFamily="18" charset="0"/>
              </a:rPr>
              <a:t>] = temp (= 58) </a:t>
            </a:r>
            <a:endParaRPr lang="en-US" altLang="en-US" sz="1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79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8" grpId="0"/>
      <p:bldP spid="18" grpId="1"/>
      <p:bldP spid="19" grpId="0"/>
      <p:bldP spid="19" grpId="1"/>
      <p:bldP spid="20" grpId="0"/>
      <p:bldP spid="20" grpId="1"/>
      <p:bldP spid="33817" grpId="0"/>
      <p:bldP spid="33840" grpId="0"/>
      <p:bldP spid="33842" grpId="0"/>
      <p:bldP spid="34890" grpId="0"/>
      <p:bldP spid="21" grpId="0"/>
      <p:bldP spid="22" grpId="0"/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63625" y="6096000"/>
            <a:ext cx="1755775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0419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28625" y="15875"/>
            <a:ext cx="7572375" cy="669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en-US" sz="3400" cap="none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Insertion Sort Example (Second Pass)</a:t>
            </a:r>
          </a:p>
        </p:txBody>
      </p:sp>
      <p:graphicFrame>
        <p:nvGraphicFramePr>
          <p:cNvPr id="185347" name="Group 3"/>
          <p:cNvGraphicFramePr>
            <a:graphicFrameLocks noGrp="1"/>
          </p:cNvGraphicFramePr>
          <p:nvPr>
            <p:ph sz="half" idx="4294967295"/>
          </p:nvPr>
        </p:nvGraphicFramePr>
        <p:xfrm>
          <a:off x="1000125" y="866775"/>
          <a:ext cx="5943600" cy="3810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55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440" name="Text Box 24"/>
          <p:cNvSpPr txBox="1">
            <a:spLocks noChangeArrowheads="1"/>
          </p:cNvSpPr>
          <p:nvPr/>
        </p:nvSpPr>
        <p:spPr bwMode="auto">
          <a:xfrm>
            <a:off x="-57150" y="866775"/>
            <a:ext cx="63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0000CC"/>
                </a:solidFill>
              </a:rPr>
              <a:t>i</a:t>
            </a:r>
            <a:r>
              <a:rPr lang="en-US" altLang="en-US" sz="1800" b="1">
                <a:solidFill>
                  <a:srgbClr val="0000CC"/>
                </a:solidFill>
              </a:rPr>
              <a:t> = 2</a:t>
            </a:r>
          </a:p>
        </p:txBody>
      </p:sp>
      <p:sp>
        <p:nvSpPr>
          <p:cNvPr id="2" name="Text Box 25"/>
          <p:cNvSpPr txBox="1">
            <a:spLocks noChangeArrowheads="1"/>
          </p:cNvSpPr>
          <p:nvPr/>
        </p:nvSpPr>
        <p:spPr bwMode="auto">
          <a:xfrm>
            <a:off x="365125" y="1385888"/>
            <a:ext cx="63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2</a:t>
            </a:r>
          </a:p>
        </p:txBody>
      </p:sp>
      <p:graphicFrame>
        <p:nvGraphicFramePr>
          <p:cNvPr id="185419" name="Group 75"/>
          <p:cNvGraphicFramePr>
            <a:graphicFrameLocks noGrp="1"/>
          </p:cNvGraphicFramePr>
          <p:nvPr>
            <p:ph sz="half" idx="4294967295"/>
          </p:nvPr>
        </p:nvGraphicFramePr>
        <p:xfrm>
          <a:off x="1000125" y="1404938"/>
          <a:ext cx="5943600" cy="32067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62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861" name="Freeform 46"/>
          <p:cNvSpPr>
            <a:spLocks/>
          </p:cNvSpPr>
          <p:nvPr/>
        </p:nvSpPr>
        <p:spPr bwMode="auto">
          <a:xfrm flipV="1">
            <a:off x="1995488" y="1292225"/>
            <a:ext cx="609600" cy="214313"/>
          </a:xfrm>
          <a:custGeom>
            <a:avLst/>
            <a:gdLst>
              <a:gd name="T0" fmla="*/ 0 w 384"/>
              <a:gd name="T1" fmla="*/ 0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12"/>
              <a:gd name="T14" fmla="*/ 384 w 38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12"/>
                  <a:pt x="336" y="96"/>
                </a:cubicBezTo>
                <a:cubicBezTo>
                  <a:pt x="384" y="80"/>
                  <a:pt x="384" y="40"/>
                  <a:pt x="3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63" name="Text Box 47"/>
          <p:cNvSpPr txBox="1">
            <a:spLocks noChangeArrowheads="1"/>
          </p:cNvSpPr>
          <p:nvPr/>
        </p:nvSpPr>
        <p:spPr bwMode="auto">
          <a:xfrm>
            <a:off x="6853238" y="874713"/>
            <a:ext cx="124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temp</a:t>
            </a:r>
            <a:r>
              <a:rPr lang="en-US" altLang="en-US" sz="1800" b="1">
                <a:solidFill>
                  <a:srgbClr val="FF0000"/>
                </a:solidFill>
              </a:rPr>
              <a:t> = 55</a:t>
            </a:r>
          </a:p>
        </p:txBody>
      </p:sp>
      <p:sp>
        <p:nvSpPr>
          <p:cNvPr id="3" name="Rectangle 48"/>
          <p:cNvSpPr>
            <a:spLocks noChangeArrowheads="1"/>
          </p:cNvSpPr>
          <p:nvPr/>
        </p:nvSpPr>
        <p:spPr bwMode="auto">
          <a:xfrm>
            <a:off x="6848475" y="1371600"/>
            <a:ext cx="1333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[2] = </a:t>
            </a: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[1]</a:t>
            </a:r>
          </a:p>
        </p:txBody>
      </p:sp>
      <p:sp>
        <p:nvSpPr>
          <p:cNvPr id="34864" name="Line 49"/>
          <p:cNvSpPr>
            <a:spLocks noChangeShapeType="1"/>
          </p:cNvSpPr>
          <p:nvPr/>
        </p:nvSpPr>
        <p:spPr bwMode="auto">
          <a:xfrm>
            <a:off x="2609850" y="143033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5" name="Text Box 50"/>
          <p:cNvSpPr txBox="1">
            <a:spLocks noChangeArrowheads="1"/>
          </p:cNvSpPr>
          <p:nvPr/>
        </p:nvSpPr>
        <p:spPr bwMode="auto">
          <a:xfrm>
            <a:off x="400050" y="1890713"/>
            <a:ext cx="63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1</a:t>
            </a:r>
          </a:p>
        </p:txBody>
      </p:sp>
      <p:graphicFrame>
        <p:nvGraphicFramePr>
          <p:cNvPr id="185421" name="Group 77"/>
          <p:cNvGraphicFramePr>
            <a:graphicFrameLocks noGrp="1"/>
          </p:cNvGraphicFramePr>
          <p:nvPr/>
        </p:nvGraphicFramePr>
        <p:xfrm>
          <a:off x="1035050" y="1909763"/>
          <a:ext cx="5943600" cy="32067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886" name="Line 71"/>
          <p:cNvSpPr>
            <a:spLocks noChangeShapeType="1"/>
          </p:cNvSpPr>
          <p:nvPr/>
        </p:nvSpPr>
        <p:spPr bwMode="auto">
          <a:xfrm>
            <a:off x="1958975" y="1947863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88" name="Rectangle 76"/>
          <p:cNvSpPr>
            <a:spLocks/>
          </p:cNvSpPr>
          <p:nvPr/>
        </p:nvSpPr>
        <p:spPr bwMode="auto">
          <a:xfrm>
            <a:off x="581025" y="4572000"/>
            <a:ext cx="72390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	for</a:t>
            </a:r>
            <a:r>
              <a:rPr lang="en-US" altLang="en-US" sz="2000">
                <a:latin typeface="Times New Roman" panose="02020603050405020304" pitchFamily="18" charset="0"/>
              </a:rPr>
              <a:t> (</a:t>
            </a:r>
            <a:r>
              <a:rPr lang="en-US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 i="1">
                <a:latin typeface="Times New Roman" panose="02020603050405020304" pitchFamily="18" charset="0"/>
              </a:rPr>
              <a:t>i </a:t>
            </a:r>
            <a:r>
              <a:rPr lang="en-US" altLang="en-US" sz="2000">
                <a:latin typeface="Times New Roman" panose="02020603050405020304" pitchFamily="18" charset="0"/>
              </a:rPr>
              <a:t>=1, </a:t>
            </a:r>
            <a:r>
              <a:rPr lang="en-US" altLang="en-US" sz="2000" i="1">
                <a:latin typeface="Times New Roman" panose="02020603050405020304" pitchFamily="18" charset="0"/>
              </a:rPr>
              <a:t>i  </a:t>
            </a:r>
            <a:r>
              <a:rPr lang="en-US" altLang="en-US" sz="2000">
                <a:latin typeface="Times New Roman" panose="02020603050405020304" pitchFamily="18" charset="0"/>
              </a:rPr>
              <a:t>&lt;  </a:t>
            </a:r>
            <a:r>
              <a:rPr lang="en-US" altLang="en-US" sz="2000" i="1">
                <a:latin typeface="Times New Roman" panose="02020603050405020304" pitchFamily="18" charset="0"/>
              </a:rPr>
              <a:t>n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 i="1">
                <a:latin typeface="Times New Roman" panose="02020603050405020304" pitchFamily="18" charset="0"/>
              </a:rPr>
              <a:t>i</a:t>
            </a:r>
            <a:r>
              <a:rPr lang="en-US" altLang="en-US" sz="2000">
                <a:latin typeface="Times New Roman" panose="02020603050405020304" pitchFamily="18" charset="0"/>
              </a:rPr>
              <a:t>++){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   temp = </a:t>
            </a:r>
            <a:r>
              <a:rPr lang="en-US" altLang="en-US" sz="2000" i="1">
                <a:latin typeface="Times New Roman" panose="02020603050405020304" pitchFamily="18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</a:rPr>
              <a:t>[i];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	</a:t>
            </a:r>
            <a:r>
              <a:rPr lang="en-US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en-US" sz="2000">
                <a:latin typeface="Times New Roman" panose="02020603050405020304" pitchFamily="18" charset="0"/>
              </a:rPr>
              <a:t> (</a:t>
            </a:r>
            <a:r>
              <a:rPr lang="en-US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 i="1">
                <a:latin typeface="Times New Roman" panose="02020603050405020304" pitchFamily="18" charset="0"/>
              </a:rPr>
              <a:t>j </a:t>
            </a:r>
            <a:r>
              <a:rPr lang="en-US" altLang="en-US" sz="2000">
                <a:latin typeface="Times New Roman" panose="02020603050405020304" pitchFamily="18" charset="0"/>
              </a:rPr>
              <a:t>= i, </a:t>
            </a:r>
            <a:r>
              <a:rPr lang="en-US" altLang="en-US" sz="2000" i="1">
                <a:latin typeface="Times New Roman" panose="02020603050405020304" pitchFamily="18" charset="0"/>
              </a:rPr>
              <a:t>j &gt; 0  &amp;&amp;  A</a:t>
            </a:r>
            <a:r>
              <a:rPr lang="en-US" altLang="en-US" sz="2000">
                <a:latin typeface="Times New Roman" panose="02020603050405020304" pitchFamily="18" charset="0"/>
              </a:rPr>
              <a:t>[</a:t>
            </a:r>
            <a:r>
              <a:rPr lang="en-US" altLang="en-US" sz="2000" i="1">
                <a:latin typeface="Times New Roman" panose="02020603050405020304" pitchFamily="18" charset="0"/>
              </a:rPr>
              <a:t>j</a:t>
            </a:r>
            <a:r>
              <a:rPr lang="en-US" altLang="en-US" sz="2000">
                <a:latin typeface="Times New Roman" panose="02020603050405020304" pitchFamily="18" charset="0"/>
              </a:rPr>
              <a:t>-1]</a:t>
            </a:r>
            <a:r>
              <a:rPr lang="en-US" altLang="en-US" sz="2000" i="1">
                <a:latin typeface="Times New Roman" panose="02020603050405020304" pitchFamily="18" charset="0"/>
              </a:rPr>
              <a:t> &gt; temp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 i="1">
                <a:latin typeface="Times New Roman" panose="02020603050405020304" pitchFamily="18" charset="0"/>
              </a:rPr>
              <a:t>j</a:t>
            </a:r>
            <a:r>
              <a:rPr lang="en-US" altLang="en-US" sz="2000">
                <a:latin typeface="Times New Roman" panose="02020603050405020304" pitchFamily="18" charset="0"/>
              </a:rPr>
              <a:t>--)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	        </a:t>
            </a:r>
            <a:r>
              <a:rPr lang="en-US" altLang="en-US" sz="2000" i="1">
                <a:latin typeface="Times New Roman" panose="02020603050405020304" pitchFamily="18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</a:rPr>
              <a:t>[</a:t>
            </a:r>
            <a:r>
              <a:rPr lang="en-US" altLang="en-US" sz="2000" i="1">
                <a:latin typeface="Times New Roman" panose="02020603050405020304" pitchFamily="18" charset="0"/>
              </a:rPr>
              <a:t>j</a:t>
            </a:r>
            <a:r>
              <a:rPr lang="en-US" altLang="en-US" sz="2000">
                <a:latin typeface="Times New Roman" panose="02020603050405020304" pitchFamily="18" charset="0"/>
              </a:rPr>
              <a:t>] = </a:t>
            </a:r>
            <a:r>
              <a:rPr lang="en-US" altLang="en-US" sz="2000" i="1">
                <a:latin typeface="Times New Roman" panose="02020603050405020304" pitchFamily="18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</a:rPr>
              <a:t>[</a:t>
            </a:r>
            <a:r>
              <a:rPr lang="en-US" altLang="en-US" sz="2000" i="1">
                <a:latin typeface="Times New Roman" panose="02020603050405020304" pitchFamily="18" charset="0"/>
              </a:rPr>
              <a:t>j</a:t>
            </a:r>
            <a:r>
              <a:rPr lang="en-US" altLang="en-US" sz="2000">
                <a:latin typeface="Times New Roman" panose="02020603050405020304" pitchFamily="18" charset="0"/>
              </a:rPr>
              <a:t>-1]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    </a:t>
            </a:r>
            <a:r>
              <a:rPr lang="en-US" altLang="en-US" sz="2000" i="1">
                <a:latin typeface="Times New Roman" panose="02020603050405020304" pitchFamily="18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</a:rPr>
              <a:t>[</a:t>
            </a:r>
            <a:r>
              <a:rPr lang="en-US" altLang="en-US" sz="2000" i="1">
                <a:latin typeface="Times New Roman" panose="02020603050405020304" pitchFamily="18" charset="0"/>
              </a:rPr>
              <a:t>j</a:t>
            </a:r>
            <a:r>
              <a:rPr lang="en-US" altLang="en-US" sz="2000">
                <a:latin typeface="Times New Roman" panose="02020603050405020304" pitchFamily="18" charset="0"/>
              </a:rPr>
              <a:t>] = temp;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   }//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end outer for</a:t>
            </a:r>
            <a:endParaRPr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4" name="Rectangle 79"/>
          <p:cNvSpPr>
            <a:spLocks noChangeArrowheads="1"/>
          </p:cNvSpPr>
          <p:nvPr/>
        </p:nvSpPr>
        <p:spPr bwMode="auto">
          <a:xfrm>
            <a:off x="6858000" y="1843088"/>
            <a:ext cx="1333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[1] = </a:t>
            </a: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[0]</a:t>
            </a:r>
          </a:p>
        </p:txBody>
      </p:sp>
      <p:sp>
        <p:nvSpPr>
          <p:cNvPr id="34889" name="Freeform 80"/>
          <p:cNvSpPr>
            <a:spLocks/>
          </p:cNvSpPr>
          <p:nvPr/>
        </p:nvSpPr>
        <p:spPr bwMode="auto">
          <a:xfrm flipV="1">
            <a:off x="1343025" y="1809750"/>
            <a:ext cx="609600" cy="214313"/>
          </a:xfrm>
          <a:custGeom>
            <a:avLst/>
            <a:gdLst>
              <a:gd name="T0" fmla="*/ 0 w 384"/>
              <a:gd name="T1" fmla="*/ 0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12"/>
              <a:gd name="T14" fmla="*/ 384 w 38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12"/>
                  <a:pt x="336" y="96"/>
                </a:cubicBezTo>
                <a:cubicBezTo>
                  <a:pt x="384" y="80"/>
                  <a:pt x="384" y="40"/>
                  <a:pt x="3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90" name="Text Box 81"/>
          <p:cNvSpPr txBox="1">
            <a:spLocks noChangeArrowheads="1"/>
          </p:cNvSpPr>
          <p:nvPr/>
        </p:nvSpPr>
        <p:spPr bwMode="auto">
          <a:xfrm>
            <a:off x="409575" y="2300288"/>
            <a:ext cx="63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0</a:t>
            </a:r>
          </a:p>
        </p:txBody>
      </p:sp>
      <p:graphicFrame>
        <p:nvGraphicFramePr>
          <p:cNvPr id="185426" name="Group 82"/>
          <p:cNvGraphicFramePr>
            <a:graphicFrameLocks noGrp="1"/>
          </p:cNvGraphicFramePr>
          <p:nvPr/>
        </p:nvGraphicFramePr>
        <p:xfrm>
          <a:off x="1044575" y="2319338"/>
          <a:ext cx="5943600" cy="32067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911" name="Rectangle 105"/>
          <p:cNvSpPr>
            <a:spLocks noChangeArrowheads="1"/>
          </p:cNvSpPr>
          <p:nvPr/>
        </p:nvSpPr>
        <p:spPr bwMode="auto">
          <a:xfrm>
            <a:off x="6477000" y="2667000"/>
            <a:ext cx="1435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</a:t>
            </a:r>
            <a:r>
              <a:rPr lang="en-US" altLang="en-US" sz="1800" b="1" i="1">
                <a:solidFill>
                  <a:srgbClr val="FF0000"/>
                </a:solidFill>
              </a:rPr>
              <a:t>0</a:t>
            </a:r>
            <a:r>
              <a:rPr lang="en-US" altLang="en-US" sz="1800" b="1">
                <a:solidFill>
                  <a:srgbClr val="FF0000"/>
                </a:solidFill>
              </a:rPr>
              <a:t>] = </a:t>
            </a:r>
            <a:r>
              <a:rPr lang="en-US" altLang="en-US" sz="1800" b="1" i="1">
                <a:solidFill>
                  <a:srgbClr val="FF0000"/>
                </a:solidFill>
              </a:rPr>
              <a:t>temp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 = 55;</a:t>
            </a:r>
          </a:p>
        </p:txBody>
      </p:sp>
      <p:sp>
        <p:nvSpPr>
          <p:cNvPr id="60514" name="Slide Number Placeholder 20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E7589D6-EA8D-4047-8D02-AF55E967A4E7}" type="slidenum">
              <a:rPr lang="en-US" altLang="en-US" sz="11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100">
              <a:solidFill>
                <a:schemeClr val="tx2"/>
              </a:solidFill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1820863" y="1044575"/>
            <a:ext cx="990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62  &gt;  55</a:t>
            </a: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1143000" y="1595438"/>
            <a:ext cx="990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58  &gt;  55</a:t>
            </a:r>
          </a:p>
        </p:txBody>
      </p:sp>
    </p:spTree>
    <p:extLst>
      <p:ext uri="{BB962C8B-B14F-4D97-AF65-F5344CB8AC3E}">
        <p14:creationId xmlns:p14="http://schemas.microsoft.com/office/powerpoint/2010/main" val="172186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" grpId="0"/>
      <p:bldP spid="3" grpId="0"/>
      <p:bldP spid="34865" grpId="0"/>
      <p:bldP spid="4" grpId="0"/>
      <p:bldP spid="34890" grpId="0"/>
      <p:bldP spid="34911" grpId="0"/>
      <p:bldP spid="22" grpId="0"/>
      <p:bldP spid="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1063625" y="6096000"/>
            <a:ext cx="1755775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2467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28625" y="15875"/>
            <a:ext cx="7239000" cy="669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en-US" sz="3400" cap="none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Insertion Sort Example (Third Pass)</a:t>
            </a:r>
          </a:p>
        </p:txBody>
      </p:sp>
      <p:graphicFrame>
        <p:nvGraphicFramePr>
          <p:cNvPr id="187395" name="Group 3"/>
          <p:cNvGraphicFramePr>
            <a:graphicFrameLocks noGrp="1"/>
          </p:cNvGraphicFramePr>
          <p:nvPr>
            <p:ph sz="half" idx="4294967295"/>
          </p:nvPr>
        </p:nvGraphicFramePr>
        <p:xfrm>
          <a:off x="1000125" y="866775"/>
          <a:ext cx="5943600" cy="3810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10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488" name="Text Box 23"/>
          <p:cNvSpPr txBox="1">
            <a:spLocks noChangeArrowheads="1"/>
          </p:cNvSpPr>
          <p:nvPr/>
        </p:nvSpPr>
        <p:spPr bwMode="auto">
          <a:xfrm>
            <a:off x="-57150" y="866775"/>
            <a:ext cx="63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0000CC"/>
                </a:solidFill>
              </a:rPr>
              <a:t>i</a:t>
            </a:r>
            <a:r>
              <a:rPr lang="en-US" altLang="en-US" sz="1800" b="1">
                <a:solidFill>
                  <a:srgbClr val="0000CC"/>
                </a:solidFill>
              </a:rPr>
              <a:t> = 3</a:t>
            </a:r>
          </a:p>
        </p:txBody>
      </p:sp>
      <p:sp>
        <p:nvSpPr>
          <p:cNvPr id="2" name="Text Box 24"/>
          <p:cNvSpPr txBox="1">
            <a:spLocks noChangeArrowheads="1"/>
          </p:cNvSpPr>
          <p:nvPr/>
        </p:nvSpPr>
        <p:spPr bwMode="auto">
          <a:xfrm>
            <a:off x="365125" y="1385888"/>
            <a:ext cx="63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3</a:t>
            </a:r>
          </a:p>
        </p:txBody>
      </p:sp>
      <p:graphicFrame>
        <p:nvGraphicFramePr>
          <p:cNvPr id="187493" name="Group 101"/>
          <p:cNvGraphicFramePr>
            <a:graphicFrameLocks noGrp="1"/>
          </p:cNvGraphicFramePr>
          <p:nvPr>
            <p:ph sz="half" idx="4294967295"/>
          </p:nvPr>
        </p:nvGraphicFramePr>
        <p:xfrm>
          <a:off x="1000125" y="1404938"/>
          <a:ext cx="5943600" cy="32067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62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62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909" name="Freeform 45"/>
          <p:cNvSpPr>
            <a:spLocks/>
          </p:cNvSpPr>
          <p:nvPr/>
        </p:nvSpPr>
        <p:spPr bwMode="auto">
          <a:xfrm flipV="1">
            <a:off x="2819400" y="1204913"/>
            <a:ext cx="609600" cy="214312"/>
          </a:xfrm>
          <a:custGeom>
            <a:avLst/>
            <a:gdLst>
              <a:gd name="T0" fmla="*/ 0 w 384"/>
              <a:gd name="T1" fmla="*/ 0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12"/>
              <a:gd name="T14" fmla="*/ 384 w 38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12"/>
                  <a:pt x="336" y="96"/>
                </a:cubicBezTo>
                <a:cubicBezTo>
                  <a:pt x="384" y="80"/>
                  <a:pt x="384" y="40"/>
                  <a:pt x="3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11" name="Text Box 46"/>
          <p:cNvSpPr txBox="1">
            <a:spLocks noChangeArrowheads="1"/>
          </p:cNvSpPr>
          <p:nvPr/>
        </p:nvSpPr>
        <p:spPr bwMode="auto">
          <a:xfrm>
            <a:off x="6853238" y="874713"/>
            <a:ext cx="124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temp</a:t>
            </a:r>
            <a:r>
              <a:rPr lang="en-US" altLang="en-US" sz="1800" b="1">
                <a:solidFill>
                  <a:srgbClr val="FF0000"/>
                </a:solidFill>
              </a:rPr>
              <a:t> = 10</a:t>
            </a:r>
          </a:p>
        </p:txBody>
      </p:sp>
      <p:sp>
        <p:nvSpPr>
          <p:cNvPr id="3" name="Rectangle 47"/>
          <p:cNvSpPr>
            <a:spLocks noChangeArrowheads="1"/>
          </p:cNvSpPr>
          <p:nvPr/>
        </p:nvSpPr>
        <p:spPr bwMode="auto">
          <a:xfrm>
            <a:off x="6848475" y="1371600"/>
            <a:ext cx="1333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[3] = </a:t>
            </a: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[2]</a:t>
            </a:r>
          </a:p>
        </p:txBody>
      </p:sp>
      <p:sp>
        <p:nvSpPr>
          <p:cNvPr id="36912" name="Line 48"/>
          <p:cNvSpPr>
            <a:spLocks noChangeShapeType="1"/>
          </p:cNvSpPr>
          <p:nvPr/>
        </p:nvSpPr>
        <p:spPr bwMode="auto">
          <a:xfrm>
            <a:off x="3429000" y="140493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3" name="Text Box 49"/>
          <p:cNvSpPr txBox="1">
            <a:spLocks noChangeArrowheads="1"/>
          </p:cNvSpPr>
          <p:nvPr/>
        </p:nvSpPr>
        <p:spPr bwMode="auto">
          <a:xfrm>
            <a:off x="400050" y="1890713"/>
            <a:ext cx="63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2</a:t>
            </a:r>
          </a:p>
        </p:txBody>
      </p:sp>
      <p:graphicFrame>
        <p:nvGraphicFramePr>
          <p:cNvPr id="187495" name="Group 103"/>
          <p:cNvGraphicFramePr>
            <a:graphicFrameLocks noGrp="1"/>
          </p:cNvGraphicFramePr>
          <p:nvPr/>
        </p:nvGraphicFramePr>
        <p:xfrm>
          <a:off x="1035050" y="1909763"/>
          <a:ext cx="5943600" cy="32067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58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934" name="Line 70"/>
          <p:cNvSpPr>
            <a:spLocks noChangeShapeType="1"/>
          </p:cNvSpPr>
          <p:nvPr/>
        </p:nvSpPr>
        <p:spPr bwMode="auto">
          <a:xfrm>
            <a:off x="2778125" y="1909763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536" name="Rectangle 71"/>
          <p:cNvSpPr>
            <a:spLocks/>
          </p:cNvSpPr>
          <p:nvPr/>
        </p:nvSpPr>
        <p:spPr bwMode="auto">
          <a:xfrm>
            <a:off x="581025" y="4572000"/>
            <a:ext cx="72390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	for</a:t>
            </a:r>
            <a:r>
              <a:rPr lang="en-US" altLang="en-US" sz="2000">
                <a:latin typeface="Times New Roman" panose="02020603050405020304" pitchFamily="18" charset="0"/>
              </a:rPr>
              <a:t> (</a:t>
            </a:r>
            <a:r>
              <a:rPr lang="en-US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 i="1">
                <a:latin typeface="Times New Roman" panose="02020603050405020304" pitchFamily="18" charset="0"/>
              </a:rPr>
              <a:t>i </a:t>
            </a:r>
            <a:r>
              <a:rPr lang="en-US" altLang="en-US" sz="2000">
                <a:latin typeface="Times New Roman" panose="02020603050405020304" pitchFamily="18" charset="0"/>
              </a:rPr>
              <a:t>=1, </a:t>
            </a:r>
            <a:r>
              <a:rPr lang="en-US" altLang="en-US" sz="2000" i="1">
                <a:latin typeface="Times New Roman" panose="02020603050405020304" pitchFamily="18" charset="0"/>
              </a:rPr>
              <a:t>i  </a:t>
            </a:r>
            <a:r>
              <a:rPr lang="en-US" altLang="en-US" sz="2000">
                <a:latin typeface="Times New Roman" panose="02020603050405020304" pitchFamily="18" charset="0"/>
              </a:rPr>
              <a:t>&lt;  </a:t>
            </a:r>
            <a:r>
              <a:rPr lang="en-US" altLang="en-US" sz="2000" i="1">
                <a:latin typeface="Times New Roman" panose="02020603050405020304" pitchFamily="18" charset="0"/>
              </a:rPr>
              <a:t>n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 i="1">
                <a:latin typeface="Times New Roman" panose="02020603050405020304" pitchFamily="18" charset="0"/>
              </a:rPr>
              <a:t>i</a:t>
            </a:r>
            <a:r>
              <a:rPr lang="en-US" altLang="en-US" sz="2000">
                <a:latin typeface="Times New Roman" panose="02020603050405020304" pitchFamily="18" charset="0"/>
              </a:rPr>
              <a:t>++){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   temp = </a:t>
            </a:r>
            <a:r>
              <a:rPr lang="en-US" altLang="en-US" sz="2000" i="1">
                <a:latin typeface="Times New Roman" panose="02020603050405020304" pitchFamily="18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</a:rPr>
              <a:t>[i];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	</a:t>
            </a:r>
            <a:r>
              <a:rPr lang="en-US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en-US" sz="2000">
                <a:latin typeface="Times New Roman" panose="02020603050405020304" pitchFamily="18" charset="0"/>
              </a:rPr>
              <a:t> (</a:t>
            </a:r>
            <a:r>
              <a:rPr lang="en-US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 i="1">
                <a:latin typeface="Times New Roman" panose="02020603050405020304" pitchFamily="18" charset="0"/>
              </a:rPr>
              <a:t>j </a:t>
            </a:r>
            <a:r>
              <a:rPr lang="en-US" altLang="en-US" sz="2000">
                <a:latin typeface="Times New Roman" panose="02020603050405020304" pitchFamily="18" charset="0"/>
              </a:rPr>
              <a:t>= i, </a:t>
            </a:r>
            <a:r>
              <a:rPr lang="en-US" altLang="en-US" sz="2000" i="1">
                <a:latin typeface="Times New Roman" panose="02020603050405020304" pitchFamily="18" charset="0"/>
              </a:rPr>
              <a:t>j &gt; 0  &amp;&amp;  A</a:t>
            </a:r>
            <a:r>
              <a:rPr lang="en-US" altLang="en-US" sz="2000">
                <a:latin typeface="Times New Roman" panose="02020603050405020304" pitchFamily="18" charset="0"/>
              </a:rPr>
              <a:t>[</a:t>
            </a:r>
            <a:r>
              <a:rPr lang="en-US" altLang="en-US" sz="2000" i="1">
                <a:latin typeface="Times New Roman" panose="02020603050405020304" pitchFamily="18" charset="0"/>
              </a:rPr>
              <a:t>j</a:t>
            </a:r>
            <a:r>
              <a:rPr lang="en-US" altLang="en-US" sz="2000">
                <a:latin typeface="Times New Roman" panose="02020603050405020304" pitchFamily="18" charset="0"/>
              </a:rPr>
              <a:t>-1]</a:t>
            </a:r>
            <a:r>
              <a:rPr lang="en-US" altLang="en-US" sz="2000" i="1">
                <a:latin typeface="Times New Roman" panose="02020603050405020304" pitchFamily="18" charset="0"/>
              </a:rPr>
              <a:t> &gt; temp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 i="1">
                <a:latin typeface="Times New Roman" panose="02020603050405020304" pitchFamily="18" charset="0"/>
              </a:rPr>
              <a:t>j</a:t>
            </a:r>
            <a:r>
              <a:rPr lang="en-US" altLang="en-US" sz="2000">
                <a:latin typeface="Times New Roman" panose="02020603050405020304" pitchFamily="18" charset="0"/>
              </a:rPr>
              <a:t>--)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	        </a:t>
            </a:r>
            <a:r>
              <a:rPr lang="en-US" altLang="en-US" sz="2000" i="1">
                <a:latin typeface="Times New Roman" panose="02020603050405020304" pitchFamily="18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</a:rPr>
              <a:t>[</a:t>
            </a:r>
            <a:r>
              <a:rPr lang="en-US" altLang="en-US" sz="2000" i="1">
                <a:latin typeface="Times New Roman" panose="02020603050405020304" pitchFamily="18" charset="0"/>
              </a:rPr>
              <a:t>j</a:t>
            </a:r>
            <a:r>
              <a:rPr lang="en-US" altLang="en-US" sz="2000">
                <a:latin typeface="Times New Roman" panose="02020603050405020304" pitchFamily="18" charset="0"/>
              </a:rPr>
              <a:t>] = </a:t>
            </a:r>
            <a:r>
              <a:rPr lang="en-US" altLang="en-US" sz="2000" i="1">
                <a:latin typeface="Times New Roman" panose="02020603050405020304" pitchFamily="18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</a:rPr>
              <a:t>[</a:t>
            </a:r>
            <a:r>
              <a:rPr lang="en-US" altLang="en-US" sz="2000" i="1">
                <a:latin typeface="Times New Roman" panose="02020603050405020304" pitchFamily="18" charset="0"/>
              </a:rPr>
              <a:t>j</a:t>
            </a:r>
            <a:r>
              <a:rPr lang="en-US" altLang="en-US" sz="2000">
                <a:latin typeface="Times New Roman" panose="02020603050405020304" pitchFamily="18" charset="0"/>
              </a:rPr>
              <a:t>-1]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    </a:t>
            </a:r>
            <a:r>
              <a:rPr lang="en-US" altLang="en-US" sz="2000" i="1">
                <a:latin typeface="Times New Roman" panose="02020603050405020304" pitchFamily="18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</a:rPr>
              <a:t>[</a:t>
            </a:r>
            <a:r>
              <a:rPr lang="en-US" altLang="en-US" sz="2000" i="1">
                <a:latin typeface="Times New Roman" panose="02020603050405020304" pitchFamily="18" charset="0"/>
              </a:rPr>
              <a:t>j</a:t>
            </a:r>
            <a:r>
              <a:rPr lang="en-US" altLang="en-US" sz="2000">
                <a:latin typeface="Times New Roman" panose="02020603050405020304" pitchFamily="18" charset="0"/>
              </a:rPr>
              <a:t>] = temp;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   }//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end outer for</a:t>
            </a:r>
            <a:endParaRPr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4" name="Rectangle 72"/>
          <p:cNvSpPr>
            <a:spLocks noChangeArrowheads="1"/>
          </p:cNvSpPr>
          <p:nvPr/>
        </p:nvSpPr>
        <p:spPr bwMode="auto">
          <a:xfrm>
            <a:off x="6858000" y="1843088"/>
            <a:ext cx="1333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[2] = </a:t>
            </a: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[1]</a:t>
            </a:r>
          </a:p>
        </p:txBody>
      </p:sp>
      <p:sp>
        <p:nvSpPr>
          <p:cNvPr id="36937" name="Freeform 73"/>
          <p:cNvSpPr>
            <a:spLocks/>
          </p:cNvSpPr>
          <p:nvPr/>
        </p:nvSpPr>
        <p:spPr bwMode="auto">
          <a:xfrm flipV="1">
            <a:off x="2166938" y="1690688"/>
            <a:ext cx="609600" cy="214312"/>
          </a:xfrm>
          <a:custGeom>
            <a:avLst/>
            <a:gdLst>
              <a:gd name="T0" fmla="*/ 0 w 384"/>
              <a:gd name="T1" fmla="*/ 0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12"/>
              <a:gd name="T14" fmla="*/ 384 w 38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12"/>
                  <a:pt x="336" y="96"/>
                </a:cubicBezTo>
                <a:cubicBezTo>
                  <a:pt x="384" y="80"/>
                  <a:pt x="384" y="40"/>
                  <a:pt x="3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38" name="Text Box 74"/>
          <p:cNvSpPr txBox="1">
            <a:spLocks noChangeArrowheads="1"/>
          </p:cNvSpPr>
          <p:nvPr/>
        </p:nvSpPr>
        <p:spPr bwMode="auto">
          <a:xfrm>
            <a:off x="409575" y="2300288"/>
            <a:ext cx="63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1</a:t>
            </a:r>
          </a:p>
        </p:txBody>
      </p:sp>
      <p:graphicFrame>
        <p:nvGraphicFramePr>
          <p:cNvPr id="187496" name="Group 104"/>
          <p:cNvGraphicFramePr>
            <a:graphicFrameLocks noGrp="1"/>
          </p:cNvGraphicFramePr>
          <p:nvPr/>
        </p:nvGraphicFramePr>
        <p:xfrm>
          <a:off x="1044575" y="2319338"/>
          <a:ext cx="5943600" cy="32067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959" name="Line 95"/>
          <p:cNvSpPr>
            <a:spLocks noChangeShapeType="1"/>
          </p:cNvSpPr>
          <p:nvPr/>
        </p:nvSpPr>
        <p:spPr bwMode="auto">
          <a:xfrm>
            <a:off x="1968500" y="231933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60" name="Freeform 96"/>
          <p:cNvSpPr>
            <a:spLocks/>
          </p:cNvSpPr>
          <p:nvPr/>
        </p:nvSpPr>
        <p:spPr bwMode="auto">
          <a:xfrm flipV="1">
            <a:off x="1352550" y="2100263"/>
            <a:ext cx="609600" cy="214312"/>
          </a:xfrm>
          <a:custGeom>
            <a:avLst/>
            <a:gdLst>
              <a:gd name="T0" fmla="*/ 0 w 384"/>
              <a:gd name="T1" fmla="*/ 0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12"/>
              <a:gd name="T14" fmla="*/ 384 w 38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12"/>
                  <a:pt x="336" y="96"/>
                </a:cubicBezTo>
                <a:cubicBezTo>
                  <a:pt x="384" y="80"/>
                  <a:pt x="384" y="40"/>
                  <a:pt x="3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61" name="Rectangle 97"/>
          <p:cNvSpPr>
            <a:spLocks noChangeArrowheads="1"/>
          </p:cNvSpPr>
          <p:nvPr/>
        </p:nvSpPr>
        <p:spPr bwMode="auto">
          <a:xfrm>
            <a:off x="6553200" y="3092450"/>
            <a:ext cx="1435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</a:t>
            </a:r>
            <a:r>
              <a:rPr lang="en-US" altLang="en-US" sz="1800" b="1" i="1">
                <a:solidFill>
                  <a:srgbClr val="FF0000"/>
                </a:solidFill>
              </a:rPr>
              <a:t>0</a:t>
            </a:r>
            <a:r>
              <a:rPr lang="en-US" altLang="en-US" sz="1800" b="1">
                <a:solidFill>
                  <a:srgbClr val="FF0000"/>
                </a:solidFill>
              </a:rPr>
              <a:t>] = </a:t>
            </a:r>
            <a:r>
              <a:rPr lang="en-US" altLang="en-US" sz="1800" b="1" i="1">
                <a:solidFill>
                  <a:srgbClr val="FF0000"/>
                </a:solidFill>
              </a:rPr>
              <a:t>temp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 = 55;</a:t>
            </a:r>
          </a:p>
        </p:txBody>
      </p:sp>
      <p:sp>
        <p:nvSpPr>
          <p:cNvPr id="36962" name="Rectangle 102"/>
          <p:cNvSpPr>
            <a:spLocks noChangeArrowheads="1"/>
          </p:cNvSpPr>
          <p:nvPr/>
        </p:nvSpPr>
        <p:spPr bwMode="auto">
          <a:xfrm>
            <a:off x="6896100" y="2300288"/>
            <a:ext cx="1333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[1] = </a:t>
            </a: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[0]</a:t>
            </a:r>
          </a:p>
        </p:txBody>
      </p:sp>
      <p:sp>
        <p:nvSpPr>
          <p:cNvPr id="36963" name="Text Box 105"/>
          <p:cNvSpPr txBox="1">
            <a:spLocks noChangeArrowheads="1"/>
          </p:cNvSpPr>
          <p:nvPr/>
        </p:nvSpPr>
        <p:spPr bwMode="auto">
          <a:xfrm>
            <a:off x="419100" y="2714625"/>
            <a:ext cx="63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0</a:t>
            </a:r>
          </a:p>
        </p:txBody>
      </p:sp>
      <p:graphicFrame>
        <p:nvGraphicFramePr>
          <p:cNvPr id="187498" name="Group 106"/>
          <p:cNvGraphicFramePr>
            <a:graphicFrameLocks noGrp="1"/>
          </p:cNvGraphicFramePr>
          <p:nvPr/>
        </p:nvGraphicFramePr>
        <p:xfrm>
          <a:off x="1054100" y="2733675"/>
          <a:ext cx="5943600" cy="32067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586" name="Slide Number Placeholder 2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D839A38-FDB7-40ED-BB3F-62AF58FBBAA1}" type="slidenum">
              <a:rPr lang="en-US" altLang="en-US" sz="11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1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62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" grpId="0"/>
      <p:bldP spid="3" grpId="0"/>
      <p:bldP spid="36913" grpId="0"/>
      <p:bldP spid="4" grpId="0"/>
      <p:bldP spid="36938" grpId="0"/>
      <p:bldP spid="36961" grpId="0"/>
      <p:bldP spid="36962" grpId="0"/>
      <p:bldP spid="3696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3965575" y="5364163"/>
            <a:ext cx="150495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063625" y="6096000"/>
            <a:ext cx="1755775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4516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28625" y="15875"/>
            <a:ext cx="7572375" cy="669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en-US" sz="3400" cap="none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Insertion Sort Example (Fourth Pass)</a:t>
            </a:r>
          </a:p>
        </p:txBody>
      </p:sp>
      <p:graphicFrame>
        <p:nvGraphicFramePr>
          <p:cNvPr id="189443" name="Group 3"/>
          <p:cNvGraphicFramePr>
            <a:graphicFrameLocks noGrp="1"/>
          </p:cNvGraphicFramePr>
          <p:nvPr>
            <p:ph sz="half" idx="4294967295"/>
          </p:nvPr>
        </p:nvGraphicFramePr>
        <p:xfrm>
          <a:off x="1000125" y="866775"/>
          <a:ext cx="5943600" cy="3810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45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537" name="Text Box 23"/>
          <p:cNvSpPr txBox="1">
            <a:spLocks noChangeArrowheads="1"/>
          </p:cNvSpPr>
          <p:nvPr/>
        </p:nvSpPr>
        <p:spPr bwMode="auto">
          <a:xfrm>
            <a:off x="-57150" y="866775"/>
            <a:ext cx="63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0000CC"/>
                </a:solidFill>
              </a:rPr>
              <a:t>i</a:t>
            </a:r>
            <a:r>
              <a:rPr lang="en-US" altLang="en-US" sz="1800" b="1">
                <a:solidFill>
                  <a:srgbClr val="0000CC"/>
                </a:solidFill>
              </a:rPr>
              <a:t> = 4</a:t>
            </a:r>
          </a:p>
        </p:txBody>
      </p:sp>
      <p:sp>
        <p:nvSpPr>
          <p:cNvPr id="37912" name="Text Box 24"/>
          <p:cNvSpPr txBox="1">
            <a:spLocks noChangeArrowheads="1"/>
          </p:cNvSpPr>
          <p:nvPr/>
        </p:nvSpPr>
        <p:spPr bwMode="auto">
          <a:xfrm>
            <a:off x="365125" y="1385888"/>
            <a:ext cx="63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4</a:t>
            </a:r>
          </a:p>
        </p:txBody>
      </p:sp>
      <p:graphicFrame>
        <p:nvGraphicFramePr>
          <p:cNvPr id="189465" name="Group 25"/>
          <p:cNvGraphicFramePr>
            <a:graphicFrameLocks noGrp="1"/>
          </p:cNvGraphicFramePr>
          <p:nvPr>
            <p:ph sz="half" idx="4294967295"/>
          </p:nvPr>
        </p:nvGraphicFramePr>
        <p:xfrm>
          <a:off x="1000125" y="1404938"/>
          <a:ext cx="5943600" cy="32067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62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933" name="Freeform 45"/>
          <p:cNvSpPr>
            <a:spLocks/>
          </p:cNvSpPr>
          <p:nvPr/>
        </p:nvSpPr>
        <p:spPr bwMode="auto">
          <a:xfrm flipV="1">
            <a:off x="3524250" y="1204913"/>
            <a:ext cx="609600" cy="214312"/>
          </a:xfrm>
          <a:custGeom>
            <a:avLst/>
            <a:gdLst>
              <a:gd name="T0" fmla="*/ 0 w 384"/>
              <a:gd name="T1" fmla="*/ 0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12"/>
              <a:gd name="T14" fmla="*/ 384 w 38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12"/>
                  <a:pt x="336" y="96"/>
                </a:cubicBezTo>
                <a:cubicBezTo>
                  <a:pt x="384" y="80"/>
                  <a:pt x="384" y="40"/>
                  <a:pt x="3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60" name="Text Box 46"/>
          <p:cNvSpPr txBox="1">
            <a:spLocks noChangeArrowheads="1"/>
          </p:cNvSpPr>
          <p:nvPr/>
        </p:nvSpPr>
        <p:spPr bwMode="auto">
          <a:xfrm>
            <a:off x="6853238" y="874713"/>
            <a:ext cx="124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temp</a:t>
            </a:r>
            <a:r>
              <a:rPr lang="en-US" altLang="en-US" sz="1800" b="1">
                <a:solidFill>
                  <a:srgbClr val="FF0000"/>
                </a:solidFill>
              </a:rPr>
              <a:t> = 45</a:t>
            </a:r>
          </a:p>
        </p:txBody>
      </p:sp>
      <p:sp>
        <p:nvSpPr>
          <p:cNvPr id="37935" name="Rectangle 47"/>
          <p:cNvSpPr>
            <a:spLocks noChangeArrowheads="1"/>
          </p:cNvSpPr>
          <p:nvPr/>
        </p:nvSpPr>
        <p:spPr bwMode="auto">
          <a:xfrm>
            <a:off x="6848475" y="1371600"/>
            <a:ext cx="1333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[4] = </a:t>
            </a: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[3]</a:t>
            </a:r>
          </a:p>
        </p:txBody>
      </p:sp>
      <p:sp>
        <p:nvSpPr>
          <p:cNvPr id="2" name="Line 48"/>
          <p:cNvSpPr>
            <a:spLocks noChangeShapeType="1"/>
          </p:cNvSpPr>
          <p:nvPr/>
        </p:nvSpPr>
        <p:spPr bwMode="auto">
          <a:xfrm>
            <a:off x="4127500" y="140493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7" name="Text Box 49"/>
          <p:cNvSpPr txBox="1">
            <a:spLocks noChangeArrowheads="1"/>
          </p:cNvSpPr>
          <p:nvPr/>
        </p:nvSpPr>
        <p:spPr bwMode="auto">
          <a:xfrm>
            <a:off x="400050" y="1890713"/>
            <a:ext cx="63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3</a:t>
            </a:r>
          </a:p>
        </p:txBody>
      </p:sp>
      <p:graphicFrame>
        <p:nvGraphicFramePr>
          <p:cNvPr id="189563" name="Group 123"/>
          <p:cNvGraphicFramePr>
            <a:graphicFrameLocks noGrp="1"/>
          </p:cNvGraphicFramePr>
          <p:nvPr/>
        </p:nvGraphicFramePr>
        <p:xfrm>
          <a:off x="1035050" y="1909763"/>
          <a:ext cx="5943600" cy="32067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58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58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958" name="Line 70"/>
          <p:cNvSpPr>
            <a:spLocks noChangeShapeType="1"/>
          </p:cNvSpPr>
          <p:nvPr/>
        </p:nvSpPr>
        <p:spPr bwMode="auto">
          <a:xfrm>
            <a:off x="3476625" y="1909763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585" name="Rectangle 71"/>
          <p:cNvSpPr>
            <a:spLocks/>
          </p:cNvSpPr>
          <p:nvPr/>
        </p:nvSpPr>
        <p:spPr bwMode="auto">
          <a:xfrm>
            <a:off x="581025" y="4572000"/>
            <a:ext cx="72390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	for</a:t>
            </a:r>
            <a:r>
              <a:rPr lang="en-US" altLang="en-US" sz="2000">
                <a:latin typeface="Times New Roman" panose="02020603050405020304" pitchFamily="18" charset="0"/>
              </a:rPr>
              <a:t> (</a:t>
            </a:r>
            <a:r>
              <a:rPr lang="en-US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 i="1">
                <a:latin typeface="Times New Roman" panose="02020603050405020304" pitchFamily="18" charset="0"/>
              </a:rPr>
              <a:t>i </a:t>
            </a:r>
            <a:r>
              <a:rPr lang="en-US" altLang="en-US" sz="2000">
                <a:latin typeface="Times New Roman" panose="02020603050405020304" pitchFamily="18" charset="0"/>
              </a:rPr>
              <a:t>=1, </a:t>
            </a:r>
            <a:r>
              <a:rPr lang="en-US" altLang="en-US" sz="2000" i="1">
                <a:latin typeface="Times New Roman" panose="02020603050405020304" pitchFamily="18" charset="0"/>
              </a:rPr>
              <a:t>i  </a:t>
            </a:r>
            <a:r>
              <a:rPr lang="en-US" altLang="en-US" sz="2000">
                <a:latin typeface="Times New Roman" panose="02020603050405020304" pitchFamily="18" charset="0"/>
              </a:rPr>
              <a:t>&lt;  </a:t>
            </a:r>
            <a:r>
              <a:rPr lang="en-US" altLang="en-US" sz="2000" i="1">
                <a:latin typeface="Times New Roman" panose="02020603050405020304" pitchFamily="18" charset="0"/>
              </a:rPr>
              <a:t>n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 i="1">
                <a:latin typeface="Times New Roman" panose="02020603050405020304" pitchFamily="18" charset="0"/>
              </a:rPr>
              <a:t>i</a:t>
            </a:r>
            <a:r>
              <a:rPr lang="en-US" altLang="en-US" sz="2000">
                <a:latin typeface="Times New Roman" panose="02020603050405020304" pitchFamily="18" charset="0"/>
              </a:rPr>
              <a:t>++){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   temp = </a:t>
            </a:r>
            <a:r>
              <a:rPr lang="en-US" altLang="en-US" sz="2000" i="1">
                <a:latin typeface="Times New Roman" panose="02020603050405020304" pitchFamily="18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</a:rPr>
              <a:t>[i];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	</a:t>
            </a:r>
            <a:r>
              <a:rPr lang="en-US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en-US" sz="2000">
                <a:latin typeface="Times New Roman" panose="02020603050405020304" pitchFamily="18" charset="0"/>
              </a:rPr>
              <a:t> (</a:t>
            </a:r>
            <a:r>
              <a:rPr lang="en-US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 i="1">
                <a:latin typeface="Times New Roman" panose="02020603050405020304" pitchFamily="18" charset="0"/>
              </a:rPr>
              <a:t>j </a:t>
            </a:r>
            <a:r>
              <a:rPr lang="en-US" altLang="en-US" sz="2000">
                <a:latin typeface="Times New Roman" panose="02020603050405020304" pitchFamily="18" charset="0"/>
              </a:rPr>
              <a:t>= i, </a:t>
            </a:r>
            <a:r>
              <a:rPr lang="en-US" altLang="en-US" sz="2000" i="1">
                <a:latin typeface="Times New Roman" panose="02020603050405020304" pitchFamily="18" charset="0"/>
              </a:rPr>
              <a:t>j &gt; 0  &amp;&amp;  A</a:t>
            </a:r>
            <a:r>
              <a:rPr lang="en-US" altLang="en-US" sz="2000">
                <a:latin typeface="Times New Roman" panose="02020603050405020304" pitchFamily="18" charset="0"/>
              </a:rPr>
              <a:t>[</a:t>
            </a:r>
            <a:r>
              <a:rPr lang="en-US" altLang="en-US" sz="2000" i="1">
                <a:latin typeface="Times New Roman" panose="02020603050405020304" pitchFamily="18" charset="0"/>
              </a:rPr>
              <a:t>j</a:t>
            </a:r>
            <a:r>
              <a:rPr lang="en-US" altLang="en-US" sz="2000">
                <a:latin typeface="Times New Roman" panose="02020603050405020304" pitchFamily="18" charset="0"/>
              </a:rPr>
              <a:t>-1]</a:t>
            </a:r>
            <a:r>
              <a:rPr lang="en-US" altLang="en-US" sz="2000" i="1">
                <a:latin typeface="Times New Roman" panose="02020603050405020304" pitchFamily="18" charset="0"/>
              </a:rPr>
              <a:t> &gt; temp </a:t>
            </a:r>
            <a:r>
              <a:rPr lang="en-US" altLang="en-US" sz="2000">
                <a:latin typeface="Times New Roman" panose="02020603050405020304" pitchFamily="18" charset="0"/>
              </a:rPr>
              <a:t>,  </a:t>
            </a:r>
            <a:r>
              <a:rPr lang="en-US" altLang="en-US" sz="2000" i="1">
                <a:latin typeface="Times New Roman" panose="02020603050405020304" pitchFamily="18" charset="0"/>
              </a:rPr>
              <a:t>j</a:t>
            </a:r>
            <a:r>
              <a:rPr lang="en-US" altLang="en-US" sz="2000">
                <a:latin typeface="Times New Roman" panose="02020603050405020304" pitchFamily="18" charset="0"/>
              </a:rPr>
              <a:t>--)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	        </a:t>
            </a:r>
            <a:r>
              <a:rPr lang="en-US" altLang="en-US" sz="2000" i="1">
                <a:latin typeface="Times New Roman" panose="02020603050405020304" pitchFamily="18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</a:rPr>
              <a:t>[</a:t>
            </a:r>
            <a:r>
              <a:rPr lang="en-US" altLang="en-US" sz="2000" i="1">
                <a:latin typeface="Times New Roman" panose="02020603050405020304" pitchFamily="18" charset="0"/>
              </a:rPr>
              <a:t>j</a:t>
            </a:r>
            <a:r>
              <a:rPr lang="en-US" altLang="en-US" sz="2000">
                <a:latin typeface="Times New Roman" panose="02020603050405020304" pitchFamily="18" charset="0"/>
              </a:rPr>
              <a:t>] = </a:t>
            </a:r>
            <a:r>
              <a:rPr lang="en-US" altLang="en-US" sz="2000" i="1">
                <a:latin typeface="Times New Roman" panose="02020603050405020304" pitchFamily="18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</a:rPr>
              <a:t>[</a:t>
            </a:r>
            <a:r>
              <a:rPr lang="en-US" altLang="en-US" sz="2000" i="1">
                <a:latin typeface="Times New Roman" panose="02020603050405020304" pitchFamily="18" charset="0"/>
              </a:rPr>
              <a:t>j</a:t>
            </a:r>
            <a:r>
              <a:rPr lang="en-US" altLang="en-US" sz="2000">
                <a:latin typeface="Times New Roman" panose="02020603050405020304" pitchFamily="18" charset="0"/>
              </a:rPr>
              <a:t>-1]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    </a:t>
            </a:r>
            <a:r>
              <a:rPr lang="en-US" altLang="en-US" sz="2000" i="1">
                <a:latin typeface="Times New Roman" panose="02020603050405020304" pitchFamily="18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</a:rPr>
              <a:t>[</a:t>
            </a:r>
            <a:r>
              <a:rPr lang="en-US" altLang="en-US" sz="2000" i="1">
                <a:latin typeface="Times New Roman" panose="02020603050405020304" pitchFamily="18" charset="0"/>
              </a:rPr>
              <a:t>j</a:t>
            </a:r>
            <a:r>
              <a:rPr lang="en-US" altLang="en-US" sz="2000">
                <a:latin typeface="Times New Roman" panose="02020603050405020304" pitchFamily="18" charset="0"/>
              </a:rPr>
              <a:t>] = temp;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   }//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end outer for</a:t>
            </a:r>
            <a:endParaRPr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37960" name="Rectangle 72"/>
          <p:cNvSpPr>
            <a:spLocks noChangeArrowheads="1"/>
          </p:cNvSpPr>
          <p:nvPr/>
        </p:nvSpPr>
        <p:spPr bwMode="auto">
          <a:xfrm>
            <a:off x="6858000" y="1843088"/>
            <a:ext cx="1333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[3] = </a:t>
            </a: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[2]</a:t>
            </a:r>
          </a:p>
        </p:txBody>
      </p:sp>
      <p:sp>
        <p:nvSpPr>
          <p:cNvPr id="4" name="Freeform 73"/>
          <p:cNvSpPr>
            <a:spLocks/>
          </p:cNvSpPr>
          <p:nvPr/>
        </p:nvSpPr>
        <p:spPr bwMode="auto">
          <a:xfrm flipV="1">
            <a:off x="2871788" y="1690688"/>
            <a:ext cx="609600" cy="214312"/>
          </a:xfrm>
          <a:custGeom>
            <a:avLst/>
            <a:gdLst>
              <a:gd name="T0" fmla="*/ 0 w 384"/>
              <a:gd name="T1" fmla="*/ 0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12"/>
              <a:gd name="T14" fmla="*/ 384 w 38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12"/>
                  <a:pt x="336" y="96"/>
                </a:cubicBezTo>
                <a:cubicBezTo>
                  <a:pt x="384" y="80"/>
                  <a:pt x="384" y="40"/>
                  <a:pt x="3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62" name="Text Box 74"/>
          <p:cNvSpPr txBox="1">
            <a:spLocks noChangeArrowheads="1"/>
          </p:cNvSpPr>
          <p:nvPr/>
        </p:nvSpPr>
        <p:spPr bwMode="auto">
          <a:xfrm>
            <a:off x="409575" y="2300288"/>
            <a:ext cx="63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2</a:t>
            </a:r>
          </a:p>
        </p:txBody>
      </p:sp>
      <p:graphicFrame>
        <p:nvGraphicFramePr>
          <p:cNvPr id="189566" name="Group 126"/>
          <p:cNvGraphicFramePr>
            <a:graphicFrameLocks noGrp="1"/>
          </p:cNvGraphicFramePr>
          <p:nvPr/>
        </p:nvGraphicFramePr>
        <p:xfrm>
          <a:off x="1044575" y="2319338"/>
          <a:ext cx="5943600" cy="32067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55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983" name="Line 95"/>
          <p:cNvSpPr>
            <a:spLocks noChangeShapeType="1"/>
          </p:cNvSpPr>
          <p:nvPr/>
        </p:nvSpPr>
        <p:spPr bwMode="auto">
          <a:xfrm>
            <a:off x="2667000" y="231933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84" name="Freeform 96"/>
          <p:cNvSpPr>
            <a:spLocks/>
          </p:cNvSpPr>
          <p:nvPr/>
        </p:nvSpPr>
        <p:spPr bwMode="auto">
          <a:xfrm flipV="1">
            <a:off x="2057400" y="2100263"/>
            <a:ext cx="609600" cy="214312"/>
          </a:xfrm>
          <a:custGeom>
            <a:avLst/>
            <a:gdLst>
              <a:gd name="T0" fmla="*/ 0 w 384"/>
              <a:gd name="T1" fmla="*/ 0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12"/>
              <a:gd name="T14" fmla="*/ 384 w 38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12"/>
                  <a:pt x="336" y="96"/>
                </a:cubicBezTo>
                <a:cubicBezTo>
                  <a:pt x="384" y="80"/>
                  <a:pt x="384" y="40"/>
                  <a:pt x="3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85" name="Rectangle 97"/>
          <p:cNvSpPr>
            <a:spLocks noChangeArrowheads="1"/>
          </p:cNvSpPr>
          <p:nvPr/>
        </p:nvSpPr>
        <p:spPr bwMode="auto">
          <a:xfrm>
            <a:off x="6629400" y="3016250"/>
            <a:ext cx="1435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</a:t>
            </a:r>
            <a:r>
              <a:rPr lang="en-US" altLang="en-US" sz="1800" b="1" i="1">
                <a:solidFill>
                  <a:srgbClr val="FF0000"/>
                </a:solidFill>
              </a:rPr>
              <a:t>1</a:t>
            </a:r>
            <a:r>
              <a:rPr lang="en-US" altLang="en-US" sz="1800" b="1">
                <a:solidFill>
                  <a:srgbClr val="FF0000"/>
                </a:solidFill>
              </a:rPr>
              <a:t>] = </a:t>
            </a:r>
            <a:r>
              <a:rPr lang="en-US" altLang="en-US" sz="1800" b="1" i="1">
                <a:solidFill>
                  <a:srgbClr val="FF0000"/>
                </a:solidFill>
              </a:rPr>
              <a:t>temp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 = 45;</a:t>
            </a:r>
          </a:p>
        </p:txBody>
      </p:sp>
      <p:sp>
        <p:nvSpPr>
          <p:cNvPr id="37986" name="Rectangle 98"/>
          <p:cNvSpPr>
            <a:spLocks noChangeArrowheads="1"/>
          </p:cNvSpPr>
          <p:nvPr/>
        </p:nvSpPr>
        <p:spPr bwMode="auto">
          <a:xfrm>
            <a:off x="6896100" y="2300288"/>
            <a:ext cx="1333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[2] = </a:t>
            </a: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[1]</a:t>
            </a:r>
          </a:p>
        </p:txBody>
      </p:sp>
      <p:sp>
        <p:nvSpPr>
          <p:cNvPr id="37987" name="Text Box 99"/>
          <p:cNvSpPr txBox="1">
            <a:spLocks noChangeArrowheads="1"/>
          </p:cNvSpPr>
          <p:nvPr/>
        </p:nvSpPr>
        <p:spPr bwMode="auto">
          <a:xfrm>
            <a:off x="419100" y="2714625"/>
            <a:ext cx="63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1</a:t>
            </a:r>
          </a:p>
        </p:txBody>
      </p:sp>
      <p:graphicFrame>
        <p:nvGraphicFramePr>
          <p:cNvPr id="189568" name="Group 128"/>
          <p:cNvGraphicFramePr>
            <a:graphicFrameLocks noGrp="1"/>
          </p:cNvGraphicFramePr>
          <p:nvPr/>
        </p:nvGraphicFramePr>
        <p:xfrm>
          <a:off x="1054100" y="2733675"/>
          <a:ext cx="5943600" cy="32067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55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635" name="Slide Number Placeholder 2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3205070-24C4-4388-BAF1-A98D0E73FD05}" type="slidenum">
              <a:rPr lang="en-US" altLang="en-US" sz="11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100">
              <a:solidFill>
                <a:schemeClr val="tx2"/>
              </a:solidFill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1295400" y="2484438"/>
            <a:ext cx="990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10  &gt;  45</a:t>
            </a:r>
          </a:p>
        </p:txBody>
      </p:sp>
      <p:sp>
        <p:nvSpPr>
          <p:cNvPr id="3" name="Multiply 2"/>
          <p:cNvSpPr/>
          <p:nvPr/>
        </p:nvSpPr>
        <p:spPr>
          <a:xfrm>
            <a:off x="4435475" y="4922838"/>
            <a:ext cx="609600" cy="533400"/>
          </a:xfrm>
          <a:prstGeom prst="mathMultiply">
            <a:avLst/>
          </a:prstGeom>
          <a:ln w="127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2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7" grpId="0" animBg="1"/>
      <p:bldP spid="37912" grpId="0"/>
      <p:bldP spid="37935" grpId="0"/>
      <p:bldP spid="37937" grpId="0"/>
      <p:bldP spid="37960" grpId="0"/>
      <p:bldP spid="37962" grpId="0"/>
      <p:bldP spid="37985" grpId="0"/>
      <p:bldP spid="37986" grpId="0"/>
      <p:bldP spid="37987" grpId="0"/>
      <p:bldP spid="2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28625" y="15875"/>
            <a:ext cx="7572375" cy="669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en-US" sz="3400" cap="none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Insertion Sort Example (Fifth Pass)</a:t>
            </a:r>
          </a:p>
        </p:txBody>
      </p:sp>
      <p:graphicFrame>
        <p:nvGraphicFramePr>
          <p:cNvPr id="191491" name="Group 3"/>
          <p:cNvGraphicFramePr>
            <a:graphicFrameLocks noGrp="1"/>
          </p:cNvGraphicFramePr>
          <p:nvPr>
            <p:ph sz="half" idx="4294967295"/>
          </p:nvPr>
        </p:nvGraphicFramePr>
        <p:xfrm>
          <a:off x="1000125" y="866775"/>
          <a:ext cx="5943600" cy="3810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44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583" name="Text Box 23"/>
          <p:cNvSpPr txBox="1">
            <a:spLocks noChangeArrowheads="1"/>
          </p:cNvSpPr>
          <p:nvPr/>
        </p:nvSpPr>
        <p:spPr bwMode="auto">
          <a:xfrm>
            <a:off x="-57150" y="866775"/>
            <a:ext cx="63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0000CC"/>
                </a:solidFill>
              </a:rPr>
              <a:t>i</a:t>
            </a:r>
            <a:r>
              <a:rPr lang="en-US" altLang="en-US" sz="1800" b="1">
                <a:solidFill>
                  <a:srgbClr val="0000CC"/>
                </a:solidFill>
              </a:rPr>
              <a:t> = 5</a:t>
            </a:r>
          </a:p>
        </p:txBody>
      </p:sp>
      <p:sp>
        <p:nvSpPr>
          <p:cNvPr id="66584" name="Text Box 24"/>
          <p:cNvSpPr txBox="1">
            <a:spLocks noChangeArrowheads="1"/>
          </p:cNvSpPr>
          <p:nvPr/>
        </p:nvSpPr>
        <p:spPr bwMode="auto">
          <a:xfrm>
            <a:off x="365125" y="1385888"/>
            <a:ext cx="63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5</a:t>
            </a:r>
          </a:p>
        </p:txBody>
      </p:sp>
      <p:graphicFrame>
        <p:nvGraphicFramePr>
          <p:cNvPr id="191612" name="Group 124"/>
          <p:cNvGraphicFramePr>
            <a:graphicFrameLocks noGrp="1"/>
          </p:cNvGraphicFramePr>
          <p:nvPr>
            <p:ph sz="half" idx="4294967295"/>
          </p:nvPr>
        </p:nvGraphicFramePr>
        <p:xfrm>
          <a:off x="1000125" y="1404938"/>
          <a:ext cx="5943600" cy="32067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62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62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605" name="Freeform 45"/>
          <p:cNvSpPr>
            <a:spLocks/>
          </p:cNvSpPr>
          <p:nvPr/>
        </p:nvSpPr>
        <p:spPr bwMode="auto">
          <a:xfrm flipV="1">
            <a:off x="4343400" y="1204913"/>
            <a:ext cx="609600" cy="214312"/>
          </a:xfrm>
          <a:custGeom>
            <a:avLst/>
            <a:gdLst>
              <a:gd name="T0" fmla="*/ 0 w 384"/>
              <a:gd name="T1" fmla="*/ 0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12"/>
              <a:gd name="T14" fmla="*/ 384 w 38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12"/>
                  <a:pt x="336" y="96"/>
                </a:cubicBezTo>
                <a:cubicBezTo>
                  <a:pt x="384" y="80"/>
                  <a:pt x="384" y="40"/>
                  <a:pt x="3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06" name="Text Box 46"/>
          <p:cNvSpPr txBox="1">
            <a:spLocks noChangeArrowheads="1"/>
          </p:cNvSpPr>
          <p:nvPr/>
        </p:nvSpPr>
        <p:spPr bwMode="auto">
          <a:xfrm>
            <a:off x="6853238" y="874713"/>
            <a:ext cx="124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temp</a:t>
            </a:r>
            <a:r>
              <a:rPr lang="en-US" altLang="en-US" sz="1800" b="1">
                <a:solidFill>
                  <a:srgbClr val="FF0000"/>
                </a:solidFill>
              </a:rPr>
              <a:t> = 44</a:t>
            </a:r>
          </a:p>
        </p:txBody>
      </p:sp>
      <p:sp>
        <p:nvSpPr>
          <p:cNvPr id="66607" name="Rectangle 47"/>
          <p:cNvSpPr>
            <a:spLocks noChangeArrowheads="1"/>
          </p:cNvSpPr>
          <p:nvPr/>
        </p:nvSpPr>
        <p:spPr bwMode="auto">
          <a:xfrm>
            <a:off x="6848475" y="1371600"/>
            <a:ext cx="1333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[5] = </a:t>
            </a: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[4]</a:t>
            </a:r>
          </a:p>
        </p:txBody>
      </p:sp>
      <p:sp>
        <p:nvSpPr>
          <p:cNvPr id="66608" name="Line 48"/>
          <p:cNvSpPr>
            <a:spLocks noChangeShapeType="1"/>
          </p:cNvSpPr>
          <p:nvPr/>
        </p:nvSpPr>
        <p:spPr bwMode="auto">
          <a:xfrm>
            <a:off x="4953000" y="140493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09" name="Text Box 49"/>
          <p:cNvSpPr txBox="1">
            <a:spLocks noChangeArrowheads="1"/>
          </p:cNvSpPr>
          <p:nvPr/>
        </p:nvSpPr>
        <p:spPr bwMode="auto">
          <a:xfrm>
            <a:off x="400050" y="1890713"/>
            <a:ext cx="63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4</a:t>
            </a:r>
          </a:p>
        </p:txBody>
      </p:sp>
      <p:graphicFrame>
        <p:nvGraphicFramePr>
          <p:cNvPr id="191617" name="Group 129"/>
          <p:cNvGraphicFramePr>
            <a:graphicFrameLocks noGrp="1"/>
          </p:cNvGraphicFramePr>
          <p:nvPr/>
        </p:nvGraphicFramePr>
        <p:xfrm>
          <a:off x="1035050" y="1909763"/>
          <a:ext cx="5943600" cy="32067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58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58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630" name="Line 70"/>
          <p:cNvSpPr>
            <a:spLocks noChangeShapeType="1"/>
          </p:cNvSpPr>
          <p:nvPr/>
        </p:nvSpPr>
        <p:spPr bwMode="auto">
          <a:xfrm>
            <a:off x="4191000" y="1909763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31" name="Rectangle 71"/>
          <p:cNvSpPr>
            <a:spLocks/>
          </p:cNvSpPr>
          <p:nvPr/>
        </p:nvSpPr>
        <p:spPr bwMode="auto">
          <a:xfrm>
            <a:off x="581025" y="4572000"/>
            <a:ext cx="72390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	for</a:t>
            </a:r>
            <a:r>
              <a:rPr lang="en-US" altLang="en-US" sz="2000">
                <a:latin typeface="Times New Roman" panose="02020603050405020304" pitchFamily="18" charset="0"/>
              </a:rPr>
              <a:t> (</a:t>
            </a:r>
            <a:r>
              <a:rPr lang="en-US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 i="1">
                <a:latin typeface="Times New Roman" panose="02020603050405020304" pitchFamily="18" charset="0"/>
              </a:rPr>
              <a:t>i </a:t>
            </a:r>
            <a:r>
              <a:rPr lang="en-US" altLang="en-US" sz="2000">
                <a:latin typeface="Times New Roman" panose="02020603050405020304" pitchFamily="18" charset="0"/>
              </a:rPr>
              <a:t>=1, </a:t>
            </a:r>
            <a:r>
              <a:rPr lang="en-US" altLang="en-US" sz="2000" i="1">
                <a:latin typeface="Times New Roman" panose="02020603050405020304" pitchFamily="18" charset="0"/>
              </a:rPr>
              <a:t>i  </a:t>
            </a:r>
            <a:r>
              <a:rPr lang="en-US" altLang="en-US" sz="2000">
                <a:latin typeface="Times New Roman" panose="02020603050405020304" pitchFamily="18" charset="0"/>
              </a:rPr>
              <a:t>&lt;  </a:t>
            </a:r>
            <a:r>
              <a:rPr lang="en-US" altLang="en-US" sz="2000" i="1">
                <a:latin typeface="Times New Roman" panose="02020603050405020304" pitchFamily="18" charset="0"/>
              </a:rPr>
              <a:t>n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 i="1">
                <a:latin typeface="Times New Roman" panose="02020603050405020304" pitchFamily="18" charset="0"/>
              </a:rPr>
              <a:t>i</a:t>
            </a:r>
            <a:r>
              <a:rPr lang="en-US" altLang="en-US" sz="2000">
                <a:latin typeface="Times New Roman" panose="02020603050405020304" pitchFamily="18" charset="0"/>
              </a:rPr>
              <a:t>++){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   temp = </a:t>
            </a:r>
            <a:r>
              <a:rPr lang="en-US" altLang="en-US" sz="2000" i="1">
                <a:latin typeface="Times New Roman" panose="02020603050405020304" pitchFamily="18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</a:rPr>
              <a:t>[i];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	</a:t>
            </a:r>
            <a:r>
              <a:rPr lang="en-US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en-US" sz="2000">
                <a:latin typeface="Times New Roman" panose="02020603050405020304" pitchFamily="18" charset="0"/>
              </a:rPr>
              <a:t> (</a:t>
            </a:r>
            <a:r>
              <a:rPr lang="en-US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 i="1">
                <a:latin typeface="Times New Roman" panose="02020603050405020304" pitchFamily="18" charset="0"/>
              </a:rPr>
              <a:t>j </a:t>
            </a:r>
            <a:r>
              <a:rPr lang="en-US" altLang="en-US" sz="2000">
                <a:latin typeface="Times New Roman" panose="02020603050405020304" pitchFamily="18" charset="0"/>
              </a:rPr>
              <a:t>= i, </a:t>
            </a:r>
            <a:r>
              <a:rPr lang="en-US" altLang="en-US" sz="2000" i="1">
                <a:latin typeface="Times New Roman" panose="02020603050405020304" pitchFamily="18" charset="0"/>
              </a:rPr>
              <a:t>j &gt; 0  &amp;&amp;  A</a:t>
            </a:r>
            <a:r>
              <a:rPr lang="en-US" altLang="en-US" sz="2000">
                <a:latin typeface="Times New Roman" panose="02020603050405020304" pitchFamily="18" charset="0"/>
              </a:rPr>
              <a:t>[</a:t>
            </a:r>
            <a:r>
              <a:rPr lang="en-US" altLang="en-US" sz="2000" i="1">
                <a:latin typeface="Times New Roman" panose="02020603050405020304" pitchFamily="18" charset="0"/>
              </a:rPr>
              <a:t>j</a:t>
            </a:r>
            <a:r>
              <a:rPr lang="en-US" altLang="en-US" sz="2000">
                <a:latin typeface="Times New Roman" panose="02020603050405020304" pitchFamily="18" charset="0"/>
              </a:rPr>
              <a:t>-1]</a:t>
            </a:r>
            <a:r>
              <a:rPr lang="en-US" altLang="en-US" sz="2000" i="1">
                <a:latin typeface="Times New Roman" panose="02020603050405020304" pitchFamily="18" charset="0"/>
              </a:rPr>
              <a:t> &gt; temp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 i="1">
                <a:latin typeface="Times New Roman" panose="02020603050405020304" pitchFamily="18" charset="0"/>
              </a:rPr>
              <a:t>j</a:t>
            </a:r>
            <a:r>
              <a:rPr lang="en-US" altLang="en-US" sz="2000">
                <a:latin typeface="Times New Roman" panose="02020603050405020304" pitchFamily="18" charset="0"/>
              </a:rPr>
              <a:t>--)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	        </a:t>
            </a:r>
            <a:r>
              <a:rPr lang="en-US" altLang="en-US" sz="2000" i="1">
                <a:latin typeface="Times New Roman" panose="02020603050405020304" pitchFamily="18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</a:rPr>
              <a:t>[</a:t>
            </a:r>
            <a:r>
              <a:rPr lang="en-US" altLang="en-US" sz="2000" i="1">
                <a:latin typeface="Times New Roman" panose="02020603050405020304" pitchFamily="18" charset="0"/>
              </a:rPr>
              <a:t>j</a:t>
            </a:r>
            <a:r>
              <a:rPr lang="en-US" altLang="en-US" sz="2000">
                <a:latin typeface="Times New Roman" panose="02020603050405020304" pitchFamily="18" charset="0"/>
              </a:rPr>
              <a:t>] = </a:t>
            </a:r>
            <a:r>
              <a:rPr lang="en-US" altLang="en-US" sz="2000" i="1">
                <a:latin typeface="Times New Roman" panose="02020603050405020304" pitchFamily="18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</a:rPr>
              <a:t>[</a:t>
            </a:r>
            <a:r>
              <a:rPr lang="en-US" altLang="en-US" sz="2000" i="1">
                <a:latin typeface="Times New Roman" panose="02020603050405020304" pitchFamily="18" charset="0"/>
              </a:rPr>
              <a:t>j</a:t>
            </a:r>
            <a:r>
              <a:rPr lang="en-US" altLang="en-US" sz="2000">
                <a:latin typeface="Times New Roman" panose="02020603050405020304" pitchFamily="18" charset="0"/>
              </a:rPr>
              <a:t>-1]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    </a:t>
            </a:r>
            <a:r>
              <a:rPr lang="en-US" altLang="en-US" sz="2000" i="1">
                <a:latin typeface="Times New Roman" panose="02020603050405020304" pitchFamily="18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</a:rPr>
              <a:t>[</a:t>
            </a:r>
            <a:r>
              <a:rPr lang="en-US" altLang="en-US" sz="2000" i="1">
                <a:latin typeface="Times New Roman" panose="02020603050405020304" pitchFamily="18" charset="0"/>
              </a:rPr>
              <a:t>j</a:t>
            </a:r>
            <a:r>
              <a:rPr lang="en-US" altLang="en-US" sz="2000">
                <a:latin typeface="Times New Roman" panose="02020603050405020304" pitchFamily="18" charset="0"/>
              </a:rPr>
              <a:t>] = temp;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   }//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end outer for</a:t>
            </a:r>
            <a:endParaRPr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66632" name="Rectangle 72"/>
          <p:cNvSpPr>
            <a:spLocks noChangeArrowheads="1"/>
          </p:cNvSpPr>
          <p:nvPr/>
        </p:nvSpPr>
        <p:spPr bwMode="auto">
          <a:xfrm>
            <a:off x="6858000" y="1843088"/>
            <a:ext cx="1333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[4] = </a:t>
            </a: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[3]</a:t>
            </a:r>
          </a:p>
        </p:txBody>
      </p:sp>
      <p:sp>
        <p:nvSpPr>
          <p:cNvPr id="66633" name="Text Box 74"/>
          <p:cNvSpPr txBox="1">
            <a:spLocks noChangeArrowheads="1"/>
          </p:cNvSpPr>
          <p:nvPr/>
        </p:nvSpPr>
        <p:spPr bwMode="auto">
          <a:xfrm>
            <a:off x="409575" y="2300288"/>
            <a:ext cx="63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3</a:t>
            </a:r>
          </a:p>
        </p:txBody>
      </p:sp>
      <p:graphicFrame>
        <p:nvGraphicFramePr>
          <p:cNvPr id="191618" name="Group 130"/>
          <p:cNvGraphicFramePr>
            <a:graphicFrameLocks noGrp="1"/>
          </p:cNvGraphicFramePr>
          <p:nvPr/>
        </p:nvGraphicFramePr>
        <p:xfrm>
          <a:off x="1044575" y="2319338"/>
          <a:ext cx="5943600" cy="32067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55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55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654" name="Line 95"/>
          <p:cNvSpPr>
            <a:spLocks noChangeShapeType="1"/>
          </p:cNvSpPr>
          <p:nvPr/>
        </p:nvSpPr>
        <p:spPr bwMode="auto">
          <a:xfrm>
            <a:off x="3505200" y="231933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55" name="Rectangle 97"/>
          <p:cNvSpPr>
            <a:spLocks noChangeArrowheads="1"/>
          </p:cNvSpPr>
          <p:nvPr/>
        </p:nvSpPr>
        <p:spPr bwMode="auto">
          <a:xfrm>
            <a:off x="6629400" y="3505200"/>
            <a:ext cx="1435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</a:t>
            </a:r>
            <a:r>
              <a:rPr lang="en-US" altLang="en-US" sz="1800" b="1" i="1">
                <a:solidFill>
                  <a:srgbClr val="FF0000"/>
                </a:solidFill>
              </a:rPr>
              <a:t>1</a:t>
            </a:r>
            <a:r>
              <a:rPr lang="en-US" altLang="en-US" sz="1800" b="1">
                <a:solidFill>
                  <a:srgbClr val="FF0000"/>
                </a:solidFill>
              </a:rPr>
              <a:t>] = </a:t>
            </a:r>
            <a:r>
              <a:rPr lang="en-US" altLang="en-US" sz="1800" b="1" i="1">
                <a:solidFill>
                  <a:srgbClr val="FF0000"/>
                </a:solidFill>
              </a:rPr>
              <a:t>temp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 = 44;</a:t>
            </a:r>
          </a:p>
        </p:txBody>
      </p:sp>
      <p:sp>
        <p:nvSpPr>
          <p:cNvPr id="66656" name="Rectangle 98"/>
          <p:cNvSpPr>
            <a:spLocks noChangeArrowheads="1"/>
          </p:cNvSpPr>
          <p:nvPr/>
        </p:nvSpPr>
        <p:spPr bwMode="auto">
          <a:xfrm>
            <a:off x="6896100" y="2300288"/>
            <a:ext cx="1333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[3] = </a:t>
            </a: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[2]</a:t>
            </a:r>
          </a:p>
        </p:txBody>
      </p:sp>
      <p:sp>
        <p:nvSpPr>
          <p:cNvPr id="66657" name="Text Box 99"/>
          <p:cNvSpPr txBox="1">
            <a:spLocks noChangeArrowheads="1"/>
          </p:cNvSpPr>
          <p:nvPr/>
        </p:nvSpPr>
        <p:spPr bwMode="auto">
          <a:xfrm>
            <a:off x="419100" y="2714625"/>
            <a:ext cx="63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2</a:t>
            </a:r>
          </a:p>
        </p:txBody>
      </p:sp>
      <p:graphicFrame>
        <p:nvGraphicFramePr>
          <p:cNvPr id="191619" name="Group 131"/>
          <p:cNvGraphicFramePr>
            <a:graphicFrameLocks noGrp="1"/>
          </p:cNvGraphicFramePr>
          <p:nvPr/>
        </p:nvGraphicFramePr>
        <p:xfrm>
          <a:off x="1054100" y="2733675"/>
          <a:ext cx="5943600" cy="32067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45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678" name="Freeform 125"/>
          <p:cNvSpPr>
            <a:spLocks/>
          </p:cNvSpPr>
          <p:nvPr/>
        </p:nvSpPr>
        <p:spPr bwMode="auto">
          <a:xfrm flipV="1">
            <a:off x="3581400" y="1690688"/>
            <a:ext cx="609600" cy="214312"/>
          </a:xfrm>
          <a:custGeom>
            <a:avLst/>
            <a:gdLst>
              <a:gd name="T0" fmla="*/ 0 w 384"/>
              <a:gd name="T1" fmla="*/ 0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12"/>
              <a:gd name="T14" fmla="*/ 384 w 38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12"/>
                  <a:pt x="336" y="96"/>
                </a:cubicBezTo>
                <a:cubicBezTo>
                  <a:pt x="384" y="80"/>
                  <a:pt x="384" y="40"/>
                  <a:pt x="3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79" name="Freeform 126"/>
          <p:cNvSpPr>
            <a:spLocks/>
          </p:cNvSpPr>
          <p:nvPr/>
        </p:nvSpPr>
        <p:spPr bwMode="auto">
          <a:xfrm flipV="1">
            <a:off x="2895600" y="2147888"/>
            <a:ext cx="609600" cy="214312"/>
          </a:xfrm>
          <a:custGeom>
            <a:avLst/>
            <a:gdLst>
              <a:gd name="T0" fmla="*/ 0 w 384"/>
              <a:gd name="T1" fmla="*/ 0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12"/>
              <a:gd name="T14" fmla="*/ 384 w 38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12"/>
                  <a:pt x="336" y="96"/>
                </a:cubicBezTo>
                <a:cubicBezTo>
                  <a:pt x="384" y="80"/>
                  <a:pt x="384" y="40"/>
                  <a:pt x="3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80" name="Line 127"/>
          <p:cNvSpPr>
            <a:spLocks noChangeShapeType="1"/>
          </p:cNvSpPr>
          <p:nvPr/>
        </p:nvSpPr>
        <p:spPr bwMode="auto">
          <a:xfrm>
            <a:off x="2743200" y="27432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81" name="Freeform 128"/>
          <p:cNvSpPr>
            <a:spLocks/>
          </p:cNvSpPr>
          <p:nvPr/>
        </p:nvSpPr>
        <p:spPr bwMode="auto">
          <a:xfrm flipV="1">
            <a:off x="2133600" y="2571750"/>
            <a:ext cx="609600" cy="214313"/>
          </a:xfrm>
          <a:custGeom>
            <a:avLst/>
            <a:gdLst>
              <a:gd name="T0" fmla="*/ 0 w 384"/>
              <a:gd name="T1" fmla="*/ 0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12"/>
              <a:gd name="T14" fmla="*/ 384 w 38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12"/>
                  <a:pt x="336" y="96"/>
                </a:cubicBezTo>
                <a:cubicBezTo>
                  <a:pt x="384" y="80"/>
                  <a:pt x="384" y="40"/>
                  <a:pt x="3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82" name="Rectangle 132"/>
          <p:cNvSpPr>
            <a:spLocks noChangeArrowheads="1"/>
          </p:cNvSpPr>
          <p:nvPr/>
        </p:nvSpPr>
        <p:spPr bwMode="auto">
          <a:xfrm>
            <a:off x="6896100" y="2695575"/>
            <a:ext cx="1333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[2] = </a:t>
            </a: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[1]</a:t>
            </a:r>
          </a:p>
        </p:txBody>
      </p:sp>
      <p:sp>
        <p:nvSpPr>
          <p:cNvPr id="66683" name="Text Box 133"/>
          <p:cNvSpPr txBox="1">
            <a:spLocks noChangeArrowheads="1"/>
          </p:cNvSpPr>
          <p:nvPr/>
        </p:nvSpPr>
        <p:spPr bwMode="auto">
          <a:xfrm>
            <a:off x="428625" y="3157538"/>
            <a:ext cx="63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1</a:t>
            </a:r>
          </a:p>
        </p:txBody>
      </p:sp>
      <p:graphicFrame>
        <p:nvGraphicFramePr>
          <p:cNvPr id="191622" name="Group 134"/>
          <p:cNvGraphicFramePr>
            <a:graphicFrameLocks noGrp="1"/>
          </p:cNvGraphicFramePr>
          <p:nvPr/>
        </p:nvGraphicFramePr>
        <p:xfrm>
          <a:off x="1063625" y="3176588"/>
          <a:ext cx="5943600" cy="32067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705" name="Slide Number Placeholder 30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1BCA18D-4A2B-459F-9096-A7555E52014C}" type="slidenum">
              <a:rPr lang="en-US" altLang="en-US" sz="11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1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735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28625" y="15875"/>
            <a:ext cx="7572375" cy="669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en-US" sz="3400" cap="none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Insertion Sort Example (Sixth Pass)</a:t>
            </a:r>
          </a:p>
        </p:txBody>
      </p:sp>
      <p:graphicFrame>
        <p:nvGraphicFramePr>
          <p:cNvPr id="193539" name="Group 3"/>
          <p:cNvGraphicFramePr>
            <a:graphicFrameLocks noGrp="1"/>
          </p:cNvGraphicFramePr>
          <p:nvPr>
            <p:ph sz="half" idx="4294967295"/>
          </p:nvPr>
        </p:nvGraphicFramePr>
        <p:xfrm>
          <a:off x="990600" y="866775"/>
          <a:ext cx="5943600" cy="3810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6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631" name="Text Box 23"/>
          <p:cNvSpPr txBox="1">
            <a:spLocks noChangeArrowheads="1"/>
          </p:cNvSpPr>
          <p:nvPr/>
        </p:nvSpPr>
        <p:spPr bwMode="auto">
          <a:xfrm>
            <a:off x="-57150" y="866775"/>
            <a:ext cx="63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0000CC"/>
                </a:solidFill>
              </a:rPr>
              <a:t>i</a:t>
            </a:r>
            <a:r>
              <a:rPr lang="en-US" altLang="en-US" sz="1800" b="1">
                <a:solidFill>
                  <a:srgbClr val="0000CC"/>
                </a:solidFill>
              </a:rPr>
              <a:t> = 6</a:t>
            </a:r>
          </a:p>
        </p:txBody>
      </p:sp>
      <p:sp>
        <p:nvSpPr>
          <p:cNvPr id="68632" name="Text Box 24"/>
          <p:cNvSpPr txBox="1">
            <a:spLocks noChangeArrowheads="1"/>
          </p:cNvSpPr>
          <p:nvPr/>
        </p:nvSpPr>
        <p:spPr bwMode="auto">
          <a:xfrm>
            <a:off x="365125" y="1385888"/>
            <a:ext cx="63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6</a:t>
            </a:r>
          </a:p>
        </p:txBody>
      </p:sp>
      <p:graphicFrame>
        <p:nvGraphicFramePr>
          <p:cNvPr id="193702" name="Group 166"/>
          <p:cNvGraphicFramePr>
            <a:graphicFrameLocks noGrp="1"/>
          </p:cNvGraphicFramePr>
          <p:nvPr>
            <p:ph sz="half" idx="4294967295"/>
          </p:nvPr>
        </p:nvGraphicFramePr>
        <p:xfrm>
          <a:off x="1033463" y="1447800"/>
          <a:ext cx="5943600" cy="32067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62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62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653" name="Freeform 45"/>
          <p:cNvSpPr>
            <a:spLocks/>
          </p:cNvSpPr>
          <p:nvPr/>
        </p:nvSpPr>
        <p:spPr bwMode="auto">
          <a:xfrm flipV="1">
            <a:off x="5272088" y="1204913"/>
            <a:ext cx="609600" cy="214312"/>
          </a:xfrm>
          <a:custGeom>
            <a:avLst/>
            <a:gdLst>
              <a:gd name="T0" fmla="*/ 0 w 384"/>
              <a:gd name="T1" fmla="*/ 0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12"/>
              <a:gd name="T14" fmla="*/ 384 w 38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12"/>
                  <a:pt x="336" y="96"/>
                </a:cubicBezTo>
                <a:cubicBezTo>
                  <a:pt x="384" y="80"/>
                  <a:pt x="384" y="40"/>
                  <a:pt x="3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54" name="Text Box 46"/>
          <p:cNvSpPr txBox="1">
            <a:spLocks noChangeArrowheads="1"/>
          </p:cNvSpPr>
          <p:nvPr/>
        </p:nvSpPr>
        <p:spPr bwMode="auto">
          <a:xfrm>
            <a:off x="6853238" y="874713"/>
            <a:ext cx="1117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temp</a:t>
            </a:r>
            <a:r>
              <a:rPr lang="en-US" altLang="en-US" sz="1800" b="1">
                <a:solidFill>
                  <a:srgbClr val="FF0000"/>
                </a:solidFill>
              </a:rPr>
              <a:t> = 6</a:t>
            </a:r>
          </a:p>
        </p:txBody>
      </p:sp>
      <p:sp>
        <p:nvSpPr>
          <p:cNvPr id="68655" name="Rectangle 47"/>
          <p:cNvSpPr>
            <a:spLocks noChangeArrowheads="1"/>
          </p:cNvSpPr>
          <p:nvPr/>
        </p:nvSpPr>
        <p:spPr bwMode="auto">
          <a:xfrm>
            <a:off x="6848475" y="1371600"/>
            <a:ext cx="1333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[6] = </a:t>
            </a: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[5]</a:t>
            </a:r>
          </a:p>
        </p:txBody>
      </p:sp>
      <p:sp>
        <p:nvSpPr>
          <p:cNvPr id="68656" name="Line 48"/>
          <p:cNvSpPr>
            <a:spLocks noChangeShapeType="1"/>
          </p:cNvSpPr>
          <p:nvPr/>
        </p:nvSpPr>
        <p:spPr bwMode="auto">
          <a:xfrm>
            <a:off x="6019800" y="140493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57" name="Text Box 49"/>
          <p:cNvSpPr txBox="1">
            <a:spLocks noChangeArrowheads="1"/>
          </p:cNvSpPr>
          <p:nvPr/>
        </p:nvSpPr>
        <p:spPr bwMode="auto">
          <a:xfrm>
            <a:off x="400050" y="1890713"/>
            <a:ext cx="63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5</a:t>
            </a:r>
          </a:p>
        </p:txBody>
      </p:sp>
      <p:graphicFrame>
        <p:nvGraphicFramePr>
          <p:cNvPr id="193720" name="Group 184"/>
          <p:cNvGraphicFramePr>
            <a:graphicFrameLocks noGrp="1"/>
          </p:cNvGraphicFramePr>
          <p:nvPr/>
        </p:nvGraphicFramePr>
        <p:xfrm>
          <a:off x="1035050" y="1909763"/>
          <a:ext cx="5943600" cy="32067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58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58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678" name="Line 70"/>
          <p:cNvSpPr>
            <a:spLocks noChangeShapeType="1"/>
          </p:cNvSpPr>
          <p:nvPr/>
        </p:nvSpPr>
        <p:spPr bwMode="auto">
          <a:xfrm>
            <a:off x="4914900" y="1909763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679" name="Rectangle 71"/>
          <p:cNvSpPr>
            <a:spLocks/>
          </p:cNvSpPr>
          <p:nvPr/>
        </p:nvSpPr>
        <p:spPr bwMode="auto">
          <a:xfrm>
            <a:off x="581025" y="4572000"/>
            <a:ext cx="72390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	for</a:t>
            </a:r>
            <a:r>
              <a:rPr lang="en-US" altLang="en-US" sz="2000">
                <a:latin typeface="Times New Roman" panose="02020603050405020304" pitchFamily="18" charset="0"/>
              </a:rPr>
              <a:t> (</a:t>
            </a:r>
            <a:r>
              <a:rPr lang="en-US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 i="1">
                <a:latin typeface="Times New Roman" panose="02020603050405020304" pitchFamily="18" charset="0"/>
              </a:rPr>
              <a:t>i </a:t>
            </a:r>
            <a:r>
              <a:rPr lang="en-US" altLang="en-US" sz="2000">
                <a:latin typeface="Times New Roman" panose="02020603050405020304" pitchFamily="18" charset="0"/>
              </a:rPr>
              <a:t>=1, </a:t>
            </a:r>
            <a:r>
              <a:rPr lang="en-US" altLang="en-US" sz="2000" i="1">
                <a:latin typeface="Times New Roman" panose="02020603050405020304" pitchFamily="18" charset="0"/>
              </a:rPr>
              <a:t>i  </a:t>
            </a:r>
            <a:r>
              <a:rPr lang="en-US" altLang="en-US" sz="2000">
                <a:latin typeface="Times New Roman" panose="02020603050405020304" pitchFamily="18" charset="0"/>
              </a:rPr>
              <a:t>&lt;  </a:t>
            </a:r>
            <a:r>
              <a:rPr lang="en-US" altLang="en-US" sz="2000" i="1">
                <a:latin typeface="Times New Roman" panose="02020603050405020304" pitchFamily="18" charset="0"/>
              </a:rPr>
              <a:t>n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 i="1">
                <a:latin typeface="Times New Roman" panose="02020603050405020304" pitchFamily="18" charset="0"/>
              </a:rPr>
              <a:t>i</a:t>
            </a:r>
            <a:r>
              <a:rPr lang="en-US" altLang="en-US" sz="2000">
                <a:latin typeface="Times New Roman" panose="02020603050405020304" pitchFamily="18" charset="0"/>
              </a:rPr>
              <a:t>++){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   temp = </a:t>
            </a:r>
            <a:r>
              <a:rPr lang="en-US" altLang="en-US" sz="2000" i="1">
                <a:latin typeface="Times New Roman" panose="02020603050405020304" pitchFamily="18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</a:rPr>
              <a:t>[i];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	</a:t>
            </a:r>
            <a:r>
              <a:rPr lang="en-US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en-US" sz="2000">
                <a:latin typeface="Times New Roman" panose="02020603050405020304" pitchFamily="18" charset="0"/>
              </a:rPr>
              <a:t> (</a:t>
            </a:r>
            <a:r>
              <a:rPr lang="en-US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 i="1">
                <a:latin typeface="Times New Roman" panose="02020603050405020304" pitchFamily="18" charset="0"/>
              </a:rPr>
              <a:t>j </a:t>
            </a:r>
            <a:r>
              <a:rPr lang="en-US" altLang="en-US" sz="2000">
                <a:latin typeface="Times New Roman" panose="02020603050405020304" pitchFamily="18" charset="0"/>
              </a:rPr>
              <a:t>= i, </a:t>
            </a:r>
            <a:r>
              <a:rPr lang="en-US" altLang="en-US" sz="2000" i="1">
                <a:latin typeface="Times New Roman" panose="02020603050405020304" pitchFamily="18" charset="0"/>
              </a:rPr>
              <a:t>j &gt; 0  &amp;&amp;  A</a:t>
            </a:r>
            <a:r>
              <a:rPr lang="en-US" altLang="en-US" sz="2000">
                <a:latin typeface="Times New Roman" panose="02020603050405020304" pitchFamily="18" charset="0"/>
              </a:rPr>
              <a:t>[</a:t>
            </a:r>
            <a:r>
              <a:rPr lang="en-US" altLang="en-US" sz="2000" i="1">
                <a:latin typeface="Times New Roman" panose="02020603050405020304" pitchFamily="18" charset="0"/>
              </a:rPr>
              <a:t>j</a:t>
            </a:r>
            <a:r>
              <a:rPr lang="en-US" altLang="en-US" sz="2000">
                <a:latin typeface="Times New Roman" panose="02020603050405020304" pitchFamily="18" charset="0"/>
              </a:rPr>
              <a:t>-1]</a:t>
            </a:r>
            <a:r>
              <a:rPr lang="en-US" altLang="en-US" sz="2000" i="1">
                <a:latin typeface="Times New Roman" panose="02020603050405020304" pitchFamily="18" charset="0"/>
              </a:rPr>
              <a:t> &gt; temp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 i="1">
                <a:latin typeface="Times New Roman" panose="02020603050405020304" pitchFamily="18" charset="0"/>
              </a:rPr>
              <a:t>j</a:t>
            </a:r>
            <a:r>
              <a:rPr lang="en-US" altLang="en-US" sz="2000">
                <a:latin typeface="Times New Roman" panose="02020603050405020304" pitchFamily="18" charset="0"/>
              </a:rPr>
              <a:t>--)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	        </a:t>
            </a:r>
            <a:r>
              <a:rPr lang="en-US" altLang="en-US" sz="2000" i="1">
                <a:latin typeface="Times New Roman" panose="02020603050405020304" pitchFamily="18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</a:rPr>
              <a:t>[</a:t>
            </a:r>
            <a:r>
              <a:rPr lang="en-US" altLang="en-US" sz="2000" i="1">
                <a:latin typeface="Times New Roman" panose="02020603050405020304" pitchFamily="18" charset="0"/>
              </a:rPr>
              <a:t>j</a:t>
            </a:r>
            <a:r>
              <a:rPr lang="en-US" altLang="en-US" sz="2000">
                <a:latin typeface="Times New Roman" panose="02020603050405020304" pitchFamily="18" charset="0"/>
              </a:rPr>
              <a:t>] = </a:t>
            </a:r>
            <a:r>
              <a:rPr lang="en-US" altLang="en-US" sz="2000" i="1">
                <a:latin typeface="Times New Roman" panose="02020603050405020304" pitchFamily="18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</a:rPr>
              <a:t>[</a:t>
            </a:r>
            <a:r>
              <a:rPr lang="en-US" altLang="en-US" sz="2000" i="1">
                <a:latin typeface="Times New Roman" panose="02020603050405020304" pitchFamily="18" charset="0"/>
              </a:rPr>
              <a:t>j</a:t>
            </a:r>
            <a:r>
              <a:rPr lang="en-US" altLang="en-US" sz="2000">
                <a:latin typeface="Times New Roman" panose="02020603050405020304" pitchFamily="18" charset="0"/>
              </a:rPr>
              <a:t>-1]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    </a:t>
            </a:r>
            <a:r>
              <a:rPr lang="en-US" altLang="en-US" sz="2000" i="1">
                <a:latin typeface="Times New Roman" panose="02020603050405020304" pitchFamily="18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</a:rPr>
              <a:t>[</a:t>
            </a:r>
            <a:r>
              <a:rPr lang="en-US" altLang="en-US" sz="2000" i="1">
                <a:latin typeface="Times New Roman" panose="02020603050405020304" pitchFamily="18" charset="0"/>
              </a:rPr>
              <a:t>j</a:t>
            </a:r>
            <a:r>
              <a:rPr lang="en-US" altLang="en-US" sz="2000">
                <a:latin typeface="Times New Roman" panose="02020603050405020304" pitchFamily="18" charset="0"/>
              </a:rPr>
              <a:t>] = temp;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   }//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end outer for</a:t>
            </a:r>
            <a:endParaRPr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68680" name="Rectangle 72"/>
          <p:cNvSpPr>
            <a:spLocks noChangeArrowheads="1"/>
          </p:cNvSpPr>
          <p:nvPr/>
        </p:nvSpPr>
        <p:spPr bwMode="auto">
          <a:xfrm>
            <a:off x="6858000" y="1843088"/>
            <a:ext cx="1333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[5] = </a:t>
            </a: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[4]</a:t>
            </a:r>
          </a:p>
        </p:txBody>
      </p:sp>
      <p:sp>
        <p:nvSpPr>
          <p:cNvPr id="68681" name="Text Box 73"/>
          <p:cNvSpPr txBox="1">
            <a:spLocks noChangeArrowheads="1"/>
          </p:cNvSpPr>
          <p:nvPr/>
        </p:nvSpPr>
        <p:spPr bwMode="auto">
          <a:xfrm>
            <a:off x="409575" y="2300288"/>
            <a:ext cx="63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4</a:t>
            </a:r>
          </a:p>
        </p:txBody>
      </p:sp>
      <p:graphicFrame>
        <p:nvGraphicFramePr>
          <p:cNvPr id="193738" name="Group 202"/>
          <p:cNvGraphicFramePr>
            <a:graphicFrameLocks noGrp="1"/>
          </p:cNvGraphicFramePr>
          <p:nvPr/>
        </p:nvGraphicFramePr>
        <p:xfrm>
          <a:off x="1044575" y="2319338"/>
          <a:ext cx="5943600" cy="32067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55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55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702" name="Line 94"/>
          <p:cNvSpPr>
            <a:spLocks noChangeShapeType="1"/>
          </p:cNvSpPr>
          <p:nvPr/>
        </p:nvSpPr>
        <p:spPr bwMode="auto">
          <a:xfrm>
            <a:off x="4229100" y="231933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703" name="Rectangle 95"/>
          <p:cNvSpPr>
            <a:spLocks noChangeArrowheads="1"/>
          </p:cNvSpPr>
          <p:nvPr/>
        </p:nvSpPr>
        <p:spPr bwMode="auto">
          <a:xfrm>
            <a:off x="6629400" y="4235450"/>
            <a:ext cx="1435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[0] = </a:t>
            </a:r>
            <a:r>
              <a:rPr lang="en-US" altLang="en-US" sz="1800" b="1" i="1">
                <a:solidFill>
                  <a:srgbClr val="FF0000"/>
                </a:solidFill>
              </a:rPr>
              <a:t>temp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 = 6;</a:t>
            </a:r>
          </a:p>
        </p:txBody>
      </p:sp>
      <p:sp>
        <p:nvSpPr>
          <p:cNvPr id="68704" name="Rectangle 96"/>
          <p:cNvSpPr>
            <a:spLocks noChangeArrowheads="1"/>
          </p:cNvSpPr>
          <p:nvPr/>
        </p:nvSpPr>
        <p:spPr bwMode="auto">
          <a:xfrm>
            <a:off x="6896100" y="2300288"/>
            <a:ext cx="1333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[4] = </a:t>
            </a: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[3]</a:t>
            </a:r>
          </a:p>
        </p:txBody>
      </p:sp>
      <p:sp>
        <p:nvSpPr>
          <p:cNvPr id="68705" name="Text Box 97"/>
          <p:cNvSpPr txBox="1">
            <a:spLocks noChangeArrowheads="1"/>
          </p:cNvSpPr>
          <p:nvPr/>
        </p:nvSpPr>
        <p:spPr bwMode="auto">
          <a:xfrm>
            <a:off x="419100" y="2714625"/>
            <a:ext cx="63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3</a:t>
            </a:r>
          </a:p>
        </p:txBody>
      </p:sp>
      <p:graphicFrame>
        <p:nvGraphicFramePr>
          <p:cNvPr id="193739" name="Group 203"/>
          <p:cNvGraphicFramePr>
            <a:graphicFrameLocks noGrp="1"/>
          </p:cNvGraphicFramePr>
          <p:nvPr/>
        </p:nvGraphicFramePr>
        <p:xfrm>
          <a:off x="1054100" y="2733675"/>
          <a:ext cx="5943600" cy="32067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45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45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726" name="Freeform 118"/>
          <p:cNvSpPr>
            <a:spLocks/>
          </p:cNvSpPr>
          <p:nvPr/>
        </p:nvSpPr>
        <p:spPr bwMode="auto">
          <a:xfrm flipV="1">
            <a:off x="4305300" y="1690688"/>
            <a:ext cx="609600" cy="214312"/>
          </a:xfrm>
          <a:custGeom>
            <a:avLst/>
            <a:gdLst>
              <a:gd name="T0" fmla="*/ 0 w 384"/>
              <a:gd name="T1" fmla="*/ 0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12"/>
              <a:gd name="T14" fmla="*/ 384 w 38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12"/>
                  <a:pt x="336" y="96"/>
                </a:cubicBezTo>
                <a:cubicBezTo>
                  <a:pt x="384" y="80"/>
                  <a:pt x="384" y="40"/>
                  <a:pt x="3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727" name="Freeform 119"/>
          <p:cNvSpPr>
            <a:spLocks/>
          </p:cNvSpPr>
          <p:nvPr/>
        </p:nvSpPr>
        <p:spPr bwMode="auto">
          <a:xfrm flipV="1">
            <a:off x="3619500" y="2147888"/>
            <a:ext cx="609600" cy="214312"/>
          </a:xfrm>
          <a:custGeom>
            <a:avLst/>
            <a:gdLst>
              <a:gd name="T0" fmla="*/ 0 w 384"/>
              <a:gd name="T1" fmla="*/ 0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12"/>
              <a:gd name="T14" fmla="*/ 384 w 38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12"/>
                  <a:pt x="336" y="96"/>
                </a:cubicBezTo>
                <a:cubicBezTo>
                  <a:pt x="384" y="80"/>
                  <a:pt x="384" y="40"/>
                  <a:pt x="3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728" name="Line 120"/>
          <p:cNvSpPr>
            <a:spLocks noChangeShapeType="1"/>
          </p:cNvSpPr>
          <p:nvPr/>
        </p:nvSpPr>
        <p:spPr bwMode="auto">
          <a:xfrm>
            <a:off x="3467100" y="27432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729" name="Freeform 121"/>
          <p:cNvSpPr>
            <a:spLocks/>
          </p:cNvSpPr>
          <p:nvPr/>
        </p:nvSpPr>
        <p:spPr bwMode="auto">
          <a:xfrm flipV="1">
            <a:off x="2857500" y="2571750"/>
            <a:ext cx="609600" cy="214313"/>
          </a:xfrm>
          <a:custGeom>
            <a:avLst/>
            <a:gdLst>
              <a:gd name="T0" fmla="*/ 0 w 384"/>
              <a:gd name="T1" fmla="*/ 0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12"/>
              <a:gd name="T14" fmla="*/ 384 w 38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12"/>
                  <a:pt x="336" y="96"/>
                </a:cubicBezTo>
                <a:cubicBezTo>
                  <a:pt x="384" y="80"/>
                  <a:pt x="384" y="40"/>
                  <a:pt x="3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730" name="Rectangle 122"/>
          <p:cNvSpPr>
            <a:spLocks noChangeArrowheads="1"/>
          </p:cNvSpPr>
          <p:nvPr/>
        </p:nvSpPr>
        <p:spPr bwMode="auto">
          <a:xfrm>
            <a:off x="6896100" y="2695575"/>
            <a:ext cx="1333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[3] = </a:t>
            </a: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[2]</a:t>
            </a:r>
          </a:p>
        </p:txBody>
      </p:sp>
      <p:sp>
        <p:nvSpPr>
          <p:cNvPr id="68731" name="Text Box 123"/>
          <p:cNvSpPr txBox="1">
            <a:spLocks noChangeArrowheads="1"/>
          </p:cNvSpPr>
          <p:nvPr/>
        </p:nvSpPr>
        <p:spPr bwMode="auto">
          <a:xfrm>
            <a:off x="428625" y="3157538"/>
            <a:ext cx="63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2</a:t>
            </a:r>
          </a:p>
        </p:txBody>
      </p:sp>
      <p:graphicFrame>
        <p:nvGraphicFramePr>
          <p:cNvPr id="193790" name="Group 2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755336"/>
              </p:ext>
            </p:extLst>
          </p:nvPr>
        </p:nvGraphicFramePr>
        <p:xfrm>
          <a:off x="1063625" y="3176588"/>
          <a:ext cx="5943600" cy="32067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44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752" name="Freeform 204"/>
          <p:cNvSpPr>
            <a:spLocks/>
          </p:cNvSpPr>
          <p:nvPr/>
        </p:nvSpPr>
        <p:spPr bwMode="auto">
          <a:xfrm flipV="1">
            <a:off x="2209800" y="3019425"/>
            <a:ext cx="609600" cy="214313"/>
          </a:xfrm>
          <a:custGeom>
            <a:avLst/>
            <a:gdLst>
              <a:gd name="T0" fmla="*/ 0 w 384"/>
              <a:gd name="T1" fmla="*/ 0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12"/>
              <a:gd name="T14" fmla="*/ 384 w 38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12"/>
                  <a:pt x="336" y="96"/>
                </a:cubicBezTo>
                <a:cubicBezTo>
                  <a:pt x="384" y="80"/>
                  <a:pt x="384" y="40"/>
                  <a:pt x="3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753" name="Line 205"/>
          <p:cNvSpPr>
            <a:spLocks noChangeShapeType="1"/>
          </p:cNvSpPr>
          <p:nvPr/>
        </p:nvSpPr>
        <p:spPr bwMode="auto">
          <a:xfrm>
            <a:off x="2819400" y="32004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754" name="Text Box 206"/>
          <p:cNvSpPr txBox="1">
            <a:spLocks noChangeArrowheads="1"/>
          </p:cNvSpPr>
          <p:nvPr/>
        </p:nvSpPr>
        <p:spPr bwMode="auto">
          <a:xfrm>
            <a:off x="446088" y="3552825"/>
            <a:ext cx="63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1</a:t>
            </a:r>
          </a:p>
        </p:txBody>
      </p:sp>
      <p:graphicFrame>
        <p:nvGraphicFramePr>
          <p:cNvPr id="193791" name="Group 2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061602"/>
              </p:ext>
            </p:extLst>
          </p:nvPr>
        </p:nvGraphicFramePr>
        <p:xfrm>
          <a:off x="1081088" y="3571875"/>
          <a:ext cx="5943600" cy="32067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775" name="Freeform 227"/>
          <p:cNvSpPr>
            <a:spLocks/>
          </p:cNvSpPr>
          <p:nvPr/>
        </p:nvSpPr>
        <p:spPr bwMode="auto">
          <a:xfrm flipV="1">
            <a:off x="1447800" y="3414713"/>
            <a:ext cx="609600" cy="214312"/>
          </a:xfrm>
          <a:custGeom>
            <a:avLst/>
            <a:gdLst>
              <a:gd name="T0" fmla="*/ 0 w 384"/>
              <a:gd name="T1" fmla="*/ 0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12"/>
              <a:gd name="T14" fmla="*/ 384 w 38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12"/>
                  <a:pt x="336" y="96"/>
                </a:cubicBezTo>
                <a:cubicBezTo>
                  <a:pt x="384" y="80"/>
                  <a:pt x="384" y="40"/>
                  <a:pt x="3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776" name="Line 228"/>
          <p:cNvSpPr>
            <a:spLocks noChangeShapeType="1"/>
          </p:cNvSpPr>
          <p:nvPr/>
        </p:nvSpPr>
        <p:spPr bwMode="auto">
          <a:xfrm>
            <a:off x="2057400" y="3595688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777" name="Text Box 229"/>
          <p:cNvSpPr txBox="1">
            <a:spLocks noChangeArrowheads="1"/>
          </p:cNvSpPr>
          <p:nvPr/>
        </p:nvSpPr>
        <p:spPr bwMode="auto">
          <a:xfrm>
            <a:off x="457200" y="3933825"/>
            <a:ext cx="63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0</a:t>
            </a:r>
          </a:p>
        </p:txBody>
      </p:sp>
      <p:graphicFrame>
        <p:nvGraphicFramePr>
          <p:cNvPr id="193792" name="Group 2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113933"/>
              </p:ext>
            </p:extLst>
          </p:nvPr>
        </p:nvGraphicFramePr>
        <p:xfrm>
          <a:off x="1092200" y="3952875"/>
          <a:ext cx="5943600" cy="32067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798" name="Rectangle 252"/>
          <p:cNvSpPr>
            <a:spLocks noChangeArrowheads="1"/>
          </p:cNvSpPr>
          <p:nvPr/>
        </p:nvSpPr>
        <p:spPr bwMode="auto">
          <a:xfrm>
            <a:off x="6972300" y="3138488"/>
            <a:ext cx="1333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[2] = </a:t>
            </a: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[1]</a:t>
            </a:r>
          </a:p>
        </p:txBody>
      </p:sp>
      <p:sp>
        <p:nvSpPr>
          <p:cNvPr id="68799" name="Rectangle 253"/>
          <p:cNvSpPr>
            <a:spLocks noChangeArrowheads="1"/>
          </p:cNvSpPr>
          <p:nvPr/>
        </p:nvSpPr>
        <p:spPr bwMode="auto">
          <a:xfrm>
            <a:off x="6972300" y="3595688"/>
            <a:ext cx="13335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[1] = </a:t>
            </a: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[0]</a:t>
            </a:r>
          </a:p>
        </p:txBody>
      </p:sp>
      <p:sp>
        <p:nvSpPr>
          <p:cNvPr id="68801" name="Slide Number Placeholder 40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D4EA605-EE37-4243-A42F-084F12ED540B}" type="slidenum">
              <a:rPr lang="en-US" altLang="en-US" sz="11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1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32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28625" y="15875"/>
            <a:ext cx="7572375" cy="669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en-US" sz="3400" cap="none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Insertion Sort Example (Sixth Pass)</a:t>
            </a:r>
          </a:p>
        </p:txBody>
      </p:sp>
      <p:graphicFrame>
        <p:nvGraphicFramePr>
          <p:cNvPr id="195587" name="Group 3"/>
          <p:cNvGraphicFramePr>
            <a:graphicFrameLocks noGrp="1"/>
          </p:cNvGraphicFramePr>
          <p:nvPr>
            <p:ph sz="half" idx="4294967295"/>
          </p:nvPr>
        </p:nvGraphicFramePr>
        <p:xfrm>
          <a:off x="990600" y="866775"/>
          <a:ext cx="5943600" cy="3810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0679" name="Text Box 23"/>
          <p:cNvSpPr txBox="1">
            <a:spLocks noChangeArrowheads="1"/>
          </p:cNvSpPr>
          <p:nvPr/>
        </p:nvSpPr>
        <p:spPr bwMode="auto">
          <a:xfrm>
            <a:off x="0" y="838200"/>
            <a:ext cx="63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0000CC"/>
                </a:solidFill>
              </a:rPr>
              <a:t>i</a:t>
            </a:r>
            <a:r>
              <a:rPr lang="en-US" altLang="en-US" sz="1800" b="1">
                <a:solidFill>
                  <a:srgbClr val="0000CC"/>
                </a:solidFill>
              </a:rPr>
              <a:t> = 7</a:t>
            </a:r>
          </a:p>
        </p:txBody>
      </p:sp>
      <p:sp>
        <p:nvSpPr>
          <p:cNvPr id="70680" name="Text Box 46"/>
          <p:cNvSpPr txBox="1">
            <a:spLocks noChangeArrowheads="1"/>
          </p:cNvSpPr>
          <p:nvPr/>
        </p:nvSpPr>
        <p:spPr bwMode="auto">
          <a:xfrm>
            <a:off x="6853238" y="874713"/>
            <a:ext cx="124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temp</a:t>
            </a:r>
            <a:r>
              <a:rPr lang="en-US" altLang="en-US" sz="1800" b="1">
                <a:solidFill>
                  <a:srgbClr val="FF0000"/>
                </a:solidFill>
              </a:rPr>
              <a:t> = 90</a:t>
            </a:r>
          </a:p>
        </p:txBody>
      </p:sp>
      <p:sp>
        <p:nvSpPr>
          <p:cNvPr id="70681" name="Rectangle 47"/>
          <p:cNvSpPr>
            <a:spLocks noChangeArrowheads="1"/>
          </p:cNvSpPr>
          <p:nvPr/>
        </p:nvSpPr>
        <p:spPr bwMode="auto">
          <a:xfrm>
            <a:off x="5981700" y="1447800"/>
            <a:ext cx="17145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</a:t>
            </a: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-1]</a:t>
            </a:r>
            <a:r>
              <a:rPr lang="en-US" altLang="en-US" sz="1800" b="1" i="1">
                <a:solidFill>
                  <a:srgbClr val="FF0000"/>
                </a:solidFill>
              </a:rPr>
              <a:t> &gt; temp?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No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Quit</a:t>
            </a:r>
          </a:p>
        </p:txBody>
      </p:sp>
      <p:sp>
        <p:nvSpPr>
          <p:cNvPr id="70682" name="Rectangle 71"/>
          <p:cNvSpPr>
            <a:spLocks/>
          </p:cNvSpPr>
          <p:nvPr/>
        </p:nvSpPr>
        <p:spPr bwMode="auto">
          <a:xfrm>
            <a:off x="581025" y="4572000"/>
            <a:ext cx="72390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	for</a:t>
            </a:r>
            <a:r>
              <a:rPr lang="en-US" altLang="en-US" sz="2000">
                <a:latin typeface="Times New Roman" panose="02020603050405020304" pitchFamily="18" charset="0"/>
              </a:rPr>
              <a:t> (</a:t>
            </a:r>
            <a:r>
              <a:rPr lang="en-US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 i="1">
                <a:latin typeface="Times New Roman" panose="02020603050405020304" pitchFamily="18" charset="0"/>
              </a:rPr>
              <a:t>i </a:t>
            </a:r>
            <a:r>
              <a:rPr lang="en-US" altLang="en-US" sz="2000">
                <a:latin typeface="Times New Roman" panose="02020603050405020304" pitchFamily="18" charset="0"/>
              </a:rPr>
              <a:t>=1, </a:t>
            </a:r>
            <a:r>
              <a:rPr lang="en-US" altLang="en-US" sz="2000" i="1">
                <a:latin typeface="Times New Roman" panose="02020603050405020304" pitchFamily="18" charset="0"/>
              </a:rPr>
              <a:t>i  </a:t>
            </a:r>
            <a:r>
              <a:rPr lang="en-US" altLang="en-US" sz="2000">
                <a:latin typeface="Times New Roman" panose="02020603050405020304" pitchFamily="18" charset="0"/>
              </a:rPr>
              <a:t>&lt;  </a:t>
            </a:r>
            <a:r>
              <a:rPr lang="en-US" altLang="en-US" sz="2000" i="1">
                <a:latin typeface="Times New Roman" panose="02020603050405020304" pitchFamily="18" charset="0"/>
              </a:rPr>
              <a:t>n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 i="1">
                <a:latin typeface="Times New Roman" panose="02020603050405020304" pitchFamily="18" charset="0"/>
              </a:rPr>
              <a:t>i</a:t>
            </a:r>
            <a:r>
              <a:rPr lang="en-US" altLang="en-US" sz="2000">
                <a:latin typeface="Times New Roman" panose="02020603050405020304" pitchFamily="18" charset="0"/>
              </a:rPr>
              <a:t>++){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   temp = </a:t>
            </a:r>
            <a:r>
              <a:rPr lang="en-US" altLang="en-US" sz="2000" i="1">
                <a:latin typeface="Times New Roman" panose="02020603050405020304" pitchFamily="18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</a:rPr>
              <a:t>[i];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	</a:t>
            </a:r>
            <a:r>
              <a:rPr lang="en-US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en-US" sz="2000">
                <a:latin typeface="Times New Roman" panose="02020603050405020304" pitchFamily="18" charset="0"/>
              </a:rPr>
              <a:t> (</a:t>
            </a:r>
            <a:r>
              <a:rPr lang="en-US" altLang="en-US" sz="2000">
                <a:solidFill>
                  <a:srgbClr val="0000CC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  <a:r>
              <a:rPr lang="en-US" altLang="en-US" sz="2000" i="1">
                <a:latin typeface="Times New Roman" panose="02020603050405020304" pitchFamily="18" charset="0"/>
              </a:rPr>
              <a:t>j </a:t>
            </a:r>
            <a:r>
              <a:rPr lang="en-US" altLang="en-US" sz="2000">
                <a:latin typeface="Times New Roman" panose="02020603050405020304" pitchFamily="18" charset="0"/>
              </a:rPr>
              <a:t>= i, </a:t>
            </a:r>
            <a:r>
              <a:rPr lang="en-US" altLang="en-US" sz="2000" i="1">
                <a:latin typeface="Times New Roman" panose="02020603050405020304" pitchFamily="18" charset="0"/>
              </a:rPr>
              <a:t>j &gt; 0  &amp;&amp;  A</a:t>
            </a:r>
            <a:r>
              <a:rPr lang="en-US" altLang="en-US" sz="2000">
                <a:latin typeface="Times New Roman" panose="02020603050405020304" pitchFamily="18" charset="0"/>
              </a:rPr>
              <a:t>[</a:t>
            </a:r>
            <a:r>
              <a:rPr lang="en-US" altLang="en-US" sz="2000" i="1">
                <a:latin typeface="Times New Roman" panose="02020603050405020304" pitchFamily="18" charset="0"/>
              </a:rPr>
              <a:t>j</a:t>
            </a:r>
            <a:r>
              <a:rPr lang="en-US" altLang="en-US" sz="2000">
                <a:latin typeface="Times New Roman" panose="02020603050405020304" pitchFamily="18" charset="0"/>
              </a:rPr>
              <a:t>-1]</a:t>
            </a:r>
            <a:r>
              <a:rPr lang="en-US" altLang="en-US" sz="2000" i="1">
                <a:latin typeface="Times New Roman" panose="02020603050405020304" pitchFamily="18" charset="0"/>
              </a:rPr>
              <a:t> &gt; temp</a:t>
            </a:r>
            <a:r>
              <a:rPr lang="en-US" altLang="en-US" sz="2000">
                <a:latin typeface="Times New Roman" panose="02020603050405020304" pitchFamily="18" charset="0"/>
              </a:rPr>
              <a:t>, </a:t>
            </a:r>
            <a:r>
              <a:rPr lang="en-US" altLang="en-US" sz="2000" i="1">
                <a:latin typeface="Times New Roman" panose="02020603050405020304" pitchFamily="18" charset="0"/>
              </a:rPr>
              <a:t>j</a:t>
            </a:r>
            <a:r>
              <a:rPr lang="en-US" altLang="en-US" sz="2000">
                <a:latin typeface="Times New Roman" panose="02020603050405020304" pitchFamily="18" charset="0"/>
              </a:rPr>
              <a:t>--)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		        </a:t>
            </a:r>
            <a:r>
              <a:rPr lang="en-US" altLang="en-US" sz="2000" i="1">
                <a:latin typeface="Times New Roman" panose="02020603050405020304" pitchFamily="18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</a:rPr>
              <a:t>[</a:t>
            </a:r>
            <a:r>
              <a:rPr lang="en-US" altLang="en-US" sz="2000" i="1">
                <a:latin typeface="Times New Roman" panose="02020603050405020304" pitchFamily="18" charset="0"/>
              </a:rPr>
              <a:t>j</a:t>
            </a:r>
            <a:r>
              <a:rPr lang="en-US" altLang="en-US" sz="2000">
                <a:latin typeface="Times New Roman" panose="02020603050405020304" pitchFamily="18" charset="0"/>
              </a:rPr>
              <a:t>] = </a:t>
            </a:r>
            <a:r>
              <a:rPr lang="en-US" altLang="en-US" sz="2000" i="1">
                <a:latin typeface="Times New Roman" panose="02020603050405020304" pitchFamily="18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</a:rPr>
              <a:t>[</a:t>
            </a:r>
            <a:r>
              <a:rPr lang="en-US" altLang="en-US" sz="2000" i="1">
                <a:latin typeface="Times New Roman" panose="02020603050405020304" pitchFamily="18" charset="0"/>
              </a:rPr>
              <a:t>j</a:t>
            </a:r>
            <a:r>
              <a:rPr lang="en-US" altLang="en-US" sz="2000">
                <a:latin typeface="Times New Roman" panose="02020603050405020304" pitchFamily="18" charset="0"/>
              </a:rPr>
              <a:t>-1]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    </a:t>
            </a:r>
            <a:r>
              <a:rPr lang="en-US" altLang="en-US" sz="2000" i="1">
                <a:latin typeface="Times New Roman" panose="02020603050405020304" pitchFamily="18" charset="0"/>
              </a:rPr>
              <a:t>A</a:t>
            </a:r>
            <a:r>
              <a:rPr lang="en-US" altLang="en-US" sz="2000">
                <a:latin typeface="Times New Roman" panose="02020603050405020304" pitchFamily="18" charset="0"/>
              </a:rPr>
              <a:t>[</a:t>
            </a:r>
            <a:r>
              <a:rPr lang="en-US" altLang="en-US" sz="2000" i="1">
                <a:latin typeface="Times New Roman" panose="02020603050405020304" pitchFamily="18" charset="0"/>
              </a:rPr>
              <a:t>j</a:t>
            </a:r>
            <a:r>
              <a:rPr lang="en-US" altLang="en-US" sz="2000">
                <a:latin typeface="Times New Roman" panose="02020603050405020304" pitchFamily="18" charset="0"/>
              </a:rPr>
              <a:t>] = temp;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          }// </a:t>
            </a:r>
            <a:r>
              <a:rPr lang="en-US" altLang="en-US" sz="2000">
                <a:solidFill>
                  <a:srgbClr val="FF0000"/>
                </a:solidFill>
                <a:latin typeface="Times New Roman" panose="02020603050405020304" pitchFamily="18" charset="0"/>
              </a:rPr>
              <a:t>end outer for</a:t>
            </a:r>
            <a:endParaRPr lang="en-US" altLang="en-US" sz="2000">
              <a:latin typeface="Times New Roman" panose="02020603050405020304" pitchFamily="18" charset="0"/>
            </a:endParaRPr>
          </a:p>
        </p:txBody>
      </p:sp>
      <p:sp>
        <p:nvSpPr>
          <p:cNvPr id="70684" name="Slide Number Placeholder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CA89DE-3634-41D9-BB9B-B890951ECCC2}" type="slidenum">
              <a:rPr lang="en-US" altLang="en-US" sz="11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1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59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techniques and their analysis (I): </a:t>
            </a:r>
          </a:p>
          <a:p>
            <a:pPr lvl="1"/>
            <a:r>
              <a:rPr lang="en-US" dirty="0"/>
              <a:t>Insertion sort</a:t>
            </a:r>
          </a:p>
          <a:p>
            <a:pPr lvl="1"/>
            <a:r>
              <a:rPr lang="en-US" dirty="0"/>
              <a:t>Bubble sort</a:t>
            </a:r>
          </a:p>
          <a:p>
            <a:pPr lvl="1"/>
            <a:r>
              <a:rPr lang="en-US" dirty="0"/>
              <a:t>Selection sort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19D7-72CF-4E2F-9117-DDCEB192D565}" type="slidenum">
              <a:rPr lang="zh-TW" altLang="en-US" smtClean="0"/>
              <a:pPr/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4844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0"/>
            <a:ext cx="72390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en-US" cap="none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Analysis of Insertion Sort</a:t>
            </a:r>
          </a:p>
        </p:txBody>
      </p:sp>
      <p:sp>
        <p:nvSpPr>
          <p:cNvPr id="7475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219200"/>
            <a:ext cx="7620000" cy="5943600"/>
          </a:xfrm>
        </p:spPr>
        <p:txBody>
          <a:bodyPr/>
          <a:lstStyle/>
          <a:p>
            <a:r>
              <a:rPr lang="en-US" altLang="en-US" sz="2400" dirty="0"/>
              <a:t>Because of the nested loops, each of which can take </a:t>
            </a:r>
            <a:r>
              <a:rPr lang="en-US" altLang="en-US" sz="2400" b="1" i="1" dirty="0">
                <a:solidFill>
                  <a:srgbClr val="0000CC"/>
                </a:solidFill>
              </a:rPr>
              <a:t>n</a:t>
            </a:r>
            <a:r>
              <a:rPr lang="en-US" altLang="en-US" sz="2400" dirty="0"/>
              <a:t> iterations, insertion sort is </a:t>
            </a:r>
            <a:r>
              <a:rPr lang="en-US" altLang="en-US" sz="2400" i="1" dirty="0">
                <a:solidFill>
                  <a:srgbClr val="0000CC"/>
                </a:solidFill>
              </a:rPr>
              <a:t>O</a:t>
            </a:r>
            <a:r>
              <a:rPr lang="en-US" altLang="en-US" sz="2400" dirty="0">
                <a:solidFill>
                  <a:srgbClr val="0000CC"/>
                </a:solidFill>
              </a:rPr>
              <a:t>(</a:t>
            </a:r>
            <a:r>
              <a:rPr lang="en-US" altLang="en-US" sz="2400" i="1" dirty="0">
                <a:solidFill>
                  <a:srgbClr val="0000CC"/>
                </a:solidFill>
              </a:rPr>
              <a:t>n</a:t>
            </a:r>
            <a:r>
              <a:rPr lang="en-US" altLang="en-US" sz="2400" baseline="30000" dirty="0">
                <a:solidFill>
                  <a:srgbClr val="0000CC"/>
                </a:solidFill>
              </a:rPr>
              <a:t>2</a:t>
            </a:r>
            <a:r>
              <a:rPr lang="en-US" altLang="en-US" sz="2400" dirty="0">
                <a:solidFill>
                  <a:srgbClr val="0000CC"/>
                </a:solidFill>
              </a:rPr>
              <a:t>)</a:t>
            </a:r>
            <a:r>
              <a:rPr lang="en-US" altLang="en-US" sz="2400" dirty="0"/>
              <a:t>. </a:t>
            </a:r>
          </a:p>
          <a:p>
            <a:r>
              <a:rPr lang="en-US" altLang="en-US" sz="2400" dirty="0"/>
              <a:t>Furthermore, this bound is tight, because input in reverse order can actually achieve this bound. </a:t>
            </a:r>
          </a:p>
          <a:p>
            <a:r>
              <a:rPr lang="en-US" altLang="en-US" sz="2400" dirty="0"/>
              <a:t>A precise calculation shows that the test at line </a:t>
            </a:r>
            <a:r>
              <a:rPr lang="en-US" altLang="en-US" sz="2400" dirty="0">
                <a:solidFill>
                  <a:srgbClr val="0000CC"/>
                </a:solidFill>
              </a:rPr>
              <a:t>3</a:t>
            </a:r>
            <a:r>
              <a:rPr lang="en-US" altLang="en-US" sz="2400" dirty="0"/>
              <a:t> can be executed at most </a:t>
            </a:r>
            <a:r>
              <a:rPr lang="en-US" altLang="en-US" sz="2400" b="1" i="1" dirty="0" err="1">
                <a:solidFill>
                  <a:srgbClr val="0000CC"/>
                </a:solidFill>
              </a:rPr>
              <a:t>i</a:t>
            </a:r>
            <a:r>
              <a:rPr lang="en-US" altLang="en-US" sz="2400" dirty="0"/>
              <a:t> times for each value of </a:t>
            </a:r>
            <a:r>
              <a:rPr lang="en-US" altLang="en-US" sz="2400" b="1" i="1" dirty="0" err="1">
                <a:solidFill>
                  <a:srgbClr val="0000CC"/>
                </a:solidFill>
              </a:rPr>
              <a:t>i</a:t>
            </a:r>
            <a:r>
              <a:rPr lang="en-US" altLang="en-US" sz="2400" dirty="0"/>
              <a:t>. Summing over all </a:t>
            </a:r>
            <a:r>
              <a:rPr lang="en-US" altLang="en-US" sz="2400" b="1" i="1" dirty="0" err="1">
                <a:solidFill>
                  <a:srgbClr val="0000CC"/>
                </a:solidFill>
              </a:rPr>
              <a:t>i</a:t>
            </a:r>
            <a:r>
              <a:rPr lang="en-US" altLang="en-US" sz="2400" dirty="0"/>
              <a:t> gives a total of 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dirty="0"/>
              <a:t>If the input is presorted, the running time is</a:t>
            </a:r>
            <a:r>
              <a:rPr lang="en-US" altLang="en-US" sz="2400" dirty="0">
                <a:solidFill>
                  <a:srgbClr val="0000CC"/>
                </a:solidFill>
              </a:rPr>
              <a:t> </a:t>
            </a:r>
            <a:r>
              <a:rPr lang="en-US" altLang="en-US" sz="2400" b="1" i="1" dirty="0">
                <a:solidFill>
                  <a:srgbClr val="0000CC"/>
                </a:solidFill>
              </a:rPr>
              <a:t>O</a:t>
            </a:r>
            <a:r>
              <a:rPr lang="en-US" altLang="en-US" sz="2400" b="1" dirty="0">
                <a:solidFill>
                  <a:srgbClr val="0000CC"/>
                </a:solidFill>
              </a:rPr>
              <a:t>(</a:t>
            </a:r>
            <a:r>
              <a:rPr lang="en-US" altLang="en-US" sz="2400" b="1" i="1" dirty="0">
                <a:solidFill>
                  <a:srgbClr val="0000CC"/>
                </a:solidFill>
              </a:rPr>
              <a:t>n</a:t>
            </a:r>
            <a:r>
              <a:rPr lang="en-US" altLang="en-US" sz="2400" b="1" dirty="0">
                <a:solidFill>
                  <a:srgbClr val="0000CC"/>
                </a:solidFill>
              </a:rPr>
              <a:t>)</a:t>
            </a:r>
          </a:p>
          <a:p>
            <a:pPr lvl="1"/>
            <a:r>
              <a:rPr lang="en-US" altLang="en-US" sz="2100" dirty="0"/>
              <a:t>because the test in the inner </a:t>
            </a:r>
            <a:r>
              <a:rPr lang="en-US" altLang="en-US" sz="2100" i="1" dirty="0"/>
              <a:t>for</a:t>
            </a:r>
            <a:r>
              <a:rPr lang="en-US" altLang="en-US" sz="2100" dirty="0"/>
              <a:t> loop always fails immediately</a:t>
            </a:r>
          </a:p>
          <a:p>
            <a:r>
              <a:rPr lang="en-US" altLang="en-US" sz="2400" dirty="0"/>
              <a:t>The average running time also </a:t>
            </a:r>
            <a:r>
              <a:rPr lang="en-US" altLang="en-US" b="1" i="1" dirty="0">
                <a:solidFill>
                  <a:srgbClr val="0000CC"/>
                </a:solidFill>
              </a:rPr>
              <a:t>O</a:t>
            </a:r>
            <a:r>
              <a:rPr lang="en-US" altLang="en-US" b="1" dirty="0">
                <a:solidFill>
                  <a:srgbClr val="0000CC"/>
                </a:solidFill>
              </a:rPr>
              <a:t>(</a:t>
            </a:r>
            <a:r>
              <a:rPr lang="en-US" altLang="en-US" b="1" i="1" dirty="0">
                <a:solidFill>
                  <a:srgbClr val="0000CC"/>
                </a:solidFill>
              </a:rPr>
              <a:t>n</a:t>
            </a:r>
            <a:r>
              <a:rPr lang="en-US" altLang="en-US" b="1" baseline="30000" dirty="0">
                <a:solidFill>
                  <a:srgbClr val="0000CC"/>
                </a:solidFill>
              </a:rPr>
              <a:t>2</a:t>
            </a:r>
            <a:r>
              <a:rPr lang="en-US" altLang="en-US" b="1" dirty="0">
                <a:solidFill>
                  <a:srgbClr val="0000CC"/>
                </a:solidFill>
              </a:rPr>
              <a:t>)</a:t>
            </a:r>
            <a:endParaRPr lang="en-US" altLang="en-US" sz="2400" b="1" dirty="0">
              <a:solidFill>
                <a:srgbClr val="0000CC"/>
              </a:solidFill>
            </a:endParaRPr>
          </a:p>
          <a:p>
            <a:endParaRPr lang="en-US" altLang="en-US" sz="2400" dirty="0">
              <a:latin typeface="Trebuchet MS" panose="020B0603020202020204" pitchFamily="34" charset="0"/>
            </a:endParaRPr>
          </a:p>
        </p:txBody>
      </p:sp>
      <p:graphicFrame>
        <p:nvGraphicFramePr>
          <p:cNvPr id="7475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0091750"/>
              </p:ext>
            </p:extLst>
          </p:nvPr>
        </p:nvGraphicFramePr>
        <p:xfrm>
          <a:off x="1056640" y="3408680"/>
          <a:ext cx="4464050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4" imgW="1854200" imgH="508000" progId="Equation.3">
                  <p:embed/>
                </p:oleObj>
              </mc:Choice>
              <mc:Fallback>
                <p:oleObj name="Equation" r:id="rId4" imgW="1854200" imgH="508000" progId="Equation.3">
                  <p:embed/>
                  <p:pic>
                    <p:nvPicPr>
                      <p:cNvPr id="7475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6640" y="3408680"/>
                        <a:ext cx="4464050" cy="1217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257D09-C844-4CEB-89DB-3B527C95EE04}" type="slidenum">
              <a:rPr lang="en-US" altLang="en-US" sz="11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1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92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en-US" cap="none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Selection Sort</a:t>
            </a:r>
          </a:p>
        </p:txBody>
      </p:sp>
      <p:sp>
        <p:nvSpPr>
          <p:cNvPr id="7680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z="2800"/>
              <a:t>Find the minimum value in the list</a:t>
            </a:r>
          </a:p>
          <a:p>
            <a:r>
              <a:rPr lang="en-US" altLang="en-US" sz="2800"/>
              <a:t>Swap it with the value in the first position</a:t>
            </a:r>
          </a:p>
          <a:p>
            <a:r>
              <a:rPr lang="en-US" altLang="en-US" sz="2800"/>
              <a:t>Repeat the steps above for the remainder of the list (starting at the second position and advancing each time)</a:t>
            </a:r>
            <a:r>
              <a:rPr lang="en-US" altLang="en-US" sz="3600">
                <a:latin typeface="Trebuchet MS" panose="020B0603020202020204" pitchFamily="34" charset="0"/>
              </a:rPr>
              <a:t>	</a:t>
            </a:r>
          </a:p>
          <a:p>
            <a:endParaRPr lang="en-US" altLang="en-US" sz="3600">
              <a:latin typeface="Trebuchet MS" panose="020B0603020202020204" pitchFamily="34" charset="0"/>
            </a:endParaRPr>
          </a:p>
        </p:txBody>
      </p:sp>
      <p:sp>
        <p:nvSpPr>
          <p:cNvPr id="76804" name="TextBox 3"/>
          <p:cNvSpPr txBox="1">
            <a:spLocks noChangeArrowheads="1"/>
          </p:cNvSpPr>
          <p:nvPr/>
        </p:nvSpPr>
        <p:spPr bwMode="auto">
          <a:xfrm>
            <a:off x="1019175" y="6248400"/>
            <a:ext cx="4467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u="sng">
                <a:solidFill>
                  <a:srgbClr val="0000CC"/>
                </a:solidFill>
              </a:rPr>
              <a:t>http://en.wikipedia.org/wiki/Selection_sort</a:t>
            </a:r>
            <a:r>
              <a:rPr lang="en-US" altLang="en-US" sz="1800"/>
              <a:t> </a:t>
            </a:r>
          </a:p>
        </p:txBody>
      </p:sp>
      <p:sp>
        <p:nvSpPr>
          <p:cNvPr id="7680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179D00-90C7-4C86-BF90-2319377C5227}" type="slidenum">
              <a:rPr lang="en-US" altLang="en-US" sz="11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1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907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0"/>
            <a:ext cx="72390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en-US" cap="none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Selection Sort</a:t>
            </a:r>
          </a:p>
        </p:txBody>
      </p:sp>
      <p:sp>
        <p:nvSpPr>
          <p:cNvPr id="181251" name="Rectangle 3"/>
          <p:cNvSpPr>
            <a:spLocks noGrp="1"/>
          </p:cNvSpPr>
          <p:nvPr>
            <p:ph type="body" idx="4294967295"/>
          </p:nvPr>
        </p:nvSpPr>
        <p:spPr>
          <a:xfrm>
            <a:off x="228600" y="1371600"/>
            <a:ext cx="4724400" cy="4846638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en-US" dirty="0">
                <a:latin typeface="Times New Roman" panose="02020603050405020304" pitchFamily="18" charset="0"/>
              </a:rPr>
              <a:t> (</a:t>
            </a:r>
            <a:r>
              <a:rPr lang="en-US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i="1" dirty="0" err="1">
                <a:latin typeface="Times New Roman" panose="02020603050405020304" pitchFamily="18" charset="0"/>
              </a:rPr>
              <a:t>i</a:t>
            </a:r>
            <a:r>
              <a:rPr lang="en-US" altLang="en-US" i="1" dirty="0">
                <a:latin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</a:rPr>
              <a:t>=0, </a:t>
            </a:r>
            <a:r>
              <a:rPr lang="en-US" altLang="en-US" i="1" dirty="0" err="1">
                <a:latin typeface="Times New Roman" panose="02020603050405020304" pitchFamily="18" charset="0"/>
              </a:rPr>
              <a:t>i</a:t>
            </a:r>
            <a:r>
              <a:rPr lang="en-US" altLang="en-US" i="1" dirty="0">
                <a:latin typeface="Times New Roman" panose="02020603050405020304" pitchFamily="18" charset="0"/>
              </a:rPr>
              <a:t>  </a:t>
            </a:r>
            <a:r>
              <a:rPr lang="en-US" altLang="en-US" dirty="0">
                <a:latin typeface="Times New Roman" panose="02020603050405020304" pitchFamily="18" charset="0"/>
              </a:rPr>
              <a:t>&lt;  </a:t>
            </a:r>
            <a:r>
              <a:rPr lang="en-US" altLang="en-US" i="1" dirty="0">
                <a:latin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</a:rPr>
              <a:t>, </a:t>
            </a:r>
            <a:r>
              <a:rPr lang="en-US" altLang="en-US" i="1" dirty="0" err="1">
                <a:latin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</a:rPr>
              <a:t>++){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       min = </a:t>
            </a:r>
            <a:r>
              <a:rPr lang="en-US" altLang="en-US" dirty="0" err="1">
                <a:latin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	    </a:t>
            </a:r>
            <a:r>
              <a:rPr lang="en-US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en-US" dirty="0">
                <a:latin typeface="Times New Roman" panose="02020603050405020304" pitchFamily="18" charset="0"/>
              </a:rPr>
              <a:t> (</a:t>
            </a:r>
            <a:r>
              <a:rPr lang="en-US" altLang="en-US" dirty="0">
                <a:solidFill>
                  <a:srgbClr val="0000CC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</a:rPr>
              <a:t>j </a:t>
            </a:r>
            <a:r>
              <a:rPr lang="en-US" altLang="en-US" dirty="0">
                <a:latin typeface="Times New Roman" panose="02020603050405020304" pitchFamily="18" charset="0"/>
              </a:rPr>
              <a:t>= i+1, </a:t>
            </a:r>
            <a:r>
              <a:rPr lang="en-US" altLang="en-US" i="1" dirty="0">
                <a:latin typeface="Times New Roman" panose="02020603050405020304" pitchFamily="18" charset="0"/>
              </a:rPr>
              <a:t>j &lt; n </a:t>
            </a:r>
            <a:r>
              <a:rPr lang="en-US" altLang="en-US" dirty="0">
                <a:latin typeface="Times New Roman" panose="02020603050405020304" pitchFamily="18" charset="0"/>
              </a:rPr>
              <a:t>, </a:t>
            </a:r>
            <a:r>
              <a:rPr lang="en-US" altLang="en-US" i="1" dirty="0" err="1">
                <a:latin typeface="Times New Roman" panose="02020603050405020304" pitchFamily="18" charset="0"/>
              </a:rPr>
              <a:t>j++</a:t>
            </a:r>
            <a:r>
              <a:rPr lang="en-US" altLang="en-US" dirty="0">
                <a:latin typeface="Times New Roman" panose="02020603050405020304" pitchFamily="18" charset="0"/>
              </a:rPr>
              <a:t>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		  if (	</a:t>
            </a:r>
            <a:r>
              <a:rPr lang="en-US" altLang="en-US" i="1" dirty="0">
                <a:latin typeface="Times New Roman" panose="02020603050405020304" pitchFamily="18" charset="0"/>
              </a:rPr>
              <a:t> A</a:t>
            </a:r>
            <a:r>
              <a:rPr lang="en-US" altLang="en-US" dirty="0">
                <a:latin typeface="Times New Roman" panose="02020603050405020304" pitchFamily="18" charset="0"/>
              </a:rPr>
              <a:t>[</a:t>
            </a:r>
            <a:r>
              <a:rPr lang="en-US" altLang="en-US" i="1" dirty="0">
                <a:latin typeface="Times New Roman" panose="02020603050405020304" pitchFamily="18" charset="0"/>
              </a:rPr>
              <a:t>j</a:t>
            </a:r>
            <a:r>
              <a:rPr lang="en-US" altLang="en-US" dirty="0">
                <a:latin typeface="Times New Roman" panose="02020603050405020304" pitchFamily="18" charset="0"/>
              </a:rPr>
              <a:t>] &lt;</a:t>
            </a:r>
            <a:r>
              <a:rPr lang="en-US" altLang="en-US" i="1" dirty="0">
                <a:latin typeface="Times New Roman" panose="02020603050405020304" pitchFamily="18" charset="0"/>
              </a:rPr>
              <a:t> A</a:t>
            </a:r>
            <a:r>
              <a:rPr lang="en-US" altLang="en-US" dirty="0">
                <a:latin typeface="Times New Roman" panose="02020603050405020304" pitchFamily="18" charset="0"/>
              </a:rPr>
              <a:t>[min]){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		       min = j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             } 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// end if</a:t>
            </a:r>
            <a:endParaRPr lang="en-US" altLang="en-US" dirty="0">
              <a:latin typeface="Times New Roman" panose="02020603050405020304" pitchFamily="18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        }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// end inner for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	     </a:t>
            </a:r>
            <a:r>
              <a:rPr lang="en-US" altLang="en-US" dirty="0">
                <a:latin typeface="Times New Roman" panose="02020603050405020304" pitchFamily="18" charset="0"/>
              </a:rPr>
              <a:t>swap(</a:t>
            </a:r>
            <a:r>
              <a:rPr lang="en-US" altLang="en-US" dirty="0" err="1">
                <a:latin typeface="Times New Roman" panose="02020603050405020304" pitchFamily="18" charset="0"/>
              </a:rPr>
              <a:t>i</a:t>
            </a:r>
            <a:r>
              <a:rPr lang="en-US" altLang="en-US" dirty="0">
                <a:latin typeface="Times New Roman" panose="02020603050405020304" pitchFamily="18" charset="0"/>
              </a:rPr>
              <a:t>,</a:t>
            </a:r>
            <a:r>
              <a:rPr lang="en-US" altLang="en-US" i="1" dirty="0">
                <a:latin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</a:rPr>
              <a:t>min)    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  }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// end outer for</a:t>
            </a:r>
            <a:endParaRPr lang="en-US" altLang="en-US" dirty="0">
              <a:latin typeface="Times New Roman" panose="02020603050405020304" pitchFamily="18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endParaRPr lang="en-US" altLang="en-US" dirty="0">
              <a:latin typeface="Times New Roman" panose="02020603050405020304" pitchFamily="18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Complexity ?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dirty="0">
                <a:latin typeface="Times New Roman" panose="02020603050405020304" pitchFamily="18" charset="0"/>
              </a:rPr>
              <a:t>		</a:t>
            </a:r>
            <a:r>
              <a:rPr lang="en-US" altLang="en-US" i="1" dirty="0">
                <a:solidFill>
                  <a:srgbClr val="FF0000"/>
                </a:solidFill>
                <a:latin typeface="Times New Roman" panose="02020603050405020304" pitchFamily="18" charset="0"/>
              </a:rPr>
              <a:t>O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</a:p>
          <a:p>
            <a:endParaRPr lang="en-US" altLang="en-US" dirty="0">
              <a:latin typeface="Trebuchet MS" panose="020B0603020202020204" pitchFamily="34" charset="0"/>
            </a:endParaRPr>
          </a:p>
        </p:txBody>
      </p:sp>
      <p:sp>
        <p:nvSpPr>
          <p:cNvPr id="78852" name="TextBox 3"/>
          <p:cNvSpPr txBox="1">
            <a:spLocks noChangeArrowheads="1"/>
          </p:cNvSpPr>
          <p:nvPr/>
        </p:nvSpPr>
        <p:spPr bwMode="auto">
          <a:xfrm>
            <a:off x="4587240" y="3657600"/>
            <a:ext cx="3957637" cy="2246313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</a:rPr>
              <a:t>// Swap function assumes that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FF0000"/>
                </a:solidFill>
              </a:rPr>
              <a:t>// A[n] is a globally declared array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swap(</a:t>
            </a:r>
            <a:r>
              <a:rPr lang="en-US" altLang="en-US" sz="2000" dirty="0" err="1"/>
              <a:t>i</a:t>
            </a:r>
            <a:r>
              <a:rPr lang="en-US" altLang="en-US" sz="2000" dirty="0"/>
              <a:t>, min</a:t>
            </a:r>
            <a:r>
              <a:rPr lang="en-US" altLang="en-US" sz="2000" dirty="0">
                <a:latin typeface="Times New Roman" panose="02020603050405020304" pitchFamily="18" charset="0"/>
              </a:rPr>
              <a:t>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CC"/>
                </a:solidFill>
              </a:rPr>
              <a:t> int </a:t>
            </a:r>
            <a:r>
              <a:rPr lang="en-US" altLang="en-US" sz="2000" dirty="0"/>
              <a:t>temp = A[</a:t>
            </a:r>
            <a:r>
              <a:rPr lang="en-US" altLang="en-US" sz="2000" dirty="0" err="1"/>
              <a:t>i</a:t>
            </a:r>
            <a:r>
              <a:rPr lang="en-US" altLang="en-US" sz="2000" dirty="0"/>
              <a:t>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A[</a:t>
            </a:r>
            <a:r>
              <a:rPr lang="en-US" altLang="en-US" sz="2000" dirty="0" err="1"/>
              <a:t>i</a:t>
            </a:r>
            <a:r>
              <a:rPr lang="en-US" altLang="en-US" sz="2000" dirty="0"/>
              <a:t>] = A[min];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A[min] = temp;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/>
              <a:t>}</a:t>
            </a:r>
          </a:p>
        </p:txBody>
      </p:sp>
      <p:sp>
        <p:nvSpPr>
          <p:cNvPr id="7885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639D411-7EAB-4EE8-8B2E-BE5705D0F050}" type="slidenum">
              <a:rPr lang="en-US" altLang="en-US" sz="11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1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66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1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1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12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12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95600" y="1600200"/>
            <a:ext cx="5867400" cy="4876800"/>
          </a:xfrm>
        </p:spPr>
        <p:txBody>
          <a:bodyPr/>
          <a:lstStyle/>
          <a:p>
            <a:r>
              <a:rPr lang="en-US" altLang="en-US"/>
              <a:t>The Selection Sort might swap an array element with itself--this is harmless.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2813" y="1900238"/>
            <a:ext cx="1525587" cy="306387"/>
            <a:chOff x="575" y="1197"/>
            <a:chExt cx="961" cy="193"/>
          </a:xfrm>
        </p:grpSpPr>
        <p:sp>
          <p:nvSpPr>
            <p:cNvPr id="80952" name="AutoShape 5"/>
            <p:cNvSpPr>
              <a:spLocks noChangeArrowheads="1"/>
            </p:cNvSpPr>
            <p:nvPr/>
          </p:nvSpPr>
          <p:spPr bwMode="auto">
            <a:xfrm>
              <a:off x="575" y="1197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tx2"/>
                </a:buClr>
                <a:buSzPct val="73000"/>
                <a:buFont typeface="Wingdings 2" panose="05020102010507070707" pitchFamily="18" charset="2"/>
                <a:buChar char="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rgbClr val="F9B639"/>
                </a:buClr>
                <a:buSzPct val="80000"/>
                <a:buFont typeface="Wingdings 2" panose="05020102010507070707" pitchFamily="18" charset="2"/>
                <a:buChar char=""/>
                <a:defRPr sz="2300">
                  <a:solidFill>
                    <a:srgbClr val="6C6C6C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F9B639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9B639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rgbClr val="6C6C6C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F9B639"/>
                </a:buClr>
                <a:buSzPct val="70000"/>
                <a:buFont typeface="Wingdings" panose="05000000000000000000" pitchFamily="2" charset="2"/>
                <a:buChar char="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F9B639"/>
                </a:buClr>
                <a:buSzPct val="70000"/>
                <a:buFont typeface="Wingdings" panose="05000000000000000000" pitchFamily="2" charset="2"/>
                <a:buChar char="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F9B639"/>
                </a:buClr>
                <a:buSzPct val="70000"/>
                <a:buFont typeface="Wingdings" panose="05000000000000000000" pitchFamily="2" charset="2"/>
                <a:buChar char="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F9B639"/>
                </a:buClr>
                <a:buSzPct val="70000"/>
                <a:buFont typeface="Wingdings" panose="05000000000000000000" pitchFamily="2" charset="2"/>
                <a:buChar char="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F9B639"/>
                </a:buClr>
                <a:buSzPct val="70000"/>
                <a:buFont typeface="Wingdings" panose="05000000000000000000" pitchFamily="2" charset="2"/>
                <a:buChar char="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solidFill>
                    <a:schemeClr val="tx2"/>
                  </a:solidFill>
                  <a:latin typeface="Trebuchet MS" panose="020B0603020202020204" pitchFamily="34" charset="0"/>
                </a:rPr>
                <a:t>7</a:t>
              </a:r>
              <a:endParaRPr lang="en-US" altLang="en-US" sz="2400">
                <a:solidFill>
                  <a:schemeClr val="tx2"/>
                </a:solidFill>
                <a:latin typeface="Times" panose="02020603050405020304" pitchFamily="18" charset="0"/>
              </a:endParaRPr>
            </a:p>
          </p:txBody>
        </p:sp>
        <p:sp>
          <p:nvSpPr>
            <p:cNvPr id="80953" name="AutoShape 6"/>
            <p:cNvSpPr>
              <a:spLocks noChangeArrowheads="1"/>
            </p:cNvSpPr>
            <p:nvPr/>
          </p:nvSpPr>
          <p:spPr bwMode="auto">
            <a:xfrm>
              <a:off x="767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tx2"/>
                </a:buClr>
                <a:buSzPct val="73000"/>
                <a:buFont typeface="Wingdings 2" panose="05020102010507070707" pitchFamily="18" charset="2"/>
                <a:buChar char="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rgbClr val="F9B639"/>
                </a:buClr>
                <a:buSzPct val="80000"/>
                <a:buFont typeface="Wingdings 2" panose="05020102010507070707" pitchFamily="18" charset="2"/>
                <a:buChar char=""/>
                <a:defRPr sz="2300">
                  <a:solidFill>
                    <a:srgbClr val="6C6C6C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F9B639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9B639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rgbClr val="6C6C6C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F9B639"/>
                </a:buClr>
                <a:buSzPct val="70000"/>
                <a:buFont typeface="Wingdings" panose="05000000000000000000" pitchFamily="2" charset="2"/>
                <a:buChar char="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F9B639"/>
                </a:buClr>
                <a:buSzPct val="70000"/>
                <a:buFont typeface="Wingdings" panose="05000000000000000000" pitchFamily="2" charset="2"/>
                <a:buChar char="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F9B639"/>
                </a:buClr>
                <a:buSzPct val="70000"/>
                <a:buFont typeface="Wingdings" panose="05000000000000000000" pitchFamily="2" charset="2"/>
                <a:buChar char="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F9B639"/>
                </a:buClr>
                <a:buSzPct val="70000"/>
                <a:buFont typeface="Wingdings" panose="05000000000000000000" pitchFamily="2" charset="2"/>
                <a:buChar char="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F9B639"/>
                </a:buClr>
                <a:buSzPct val="70000"/>
                <a:buFont typeface="Wingdings" panose="05000000000000000000" pitchFamily="2" charset="2"/>
                <a:buChar char="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rebuchet MS" panose="020B0603020202020204" pitchFamily="34" charset="0"/>
                </a:rPr>
                <a:t>2</a:t>
              </a:r>
              <a:endParaRPr lang="en-US" altLang="en-US" sz="2400">
                <a:latin typeface="Times" panose="02020603050405020304" pitchFamily="18" charset="0"/>
              </a:endParaRPr>
            </a:p>
          </p:txBody>
        </p:sp>
        <p:sp>
          <p:nvSpPr>
            <p:cNvPr id="80954" name="AutoShape 7"/>
            <p:cNvSpPr>
              <a:spLocks noChangeArrowheads="1"/>
            </p:cNvSpPr>
            <p:nvPr/>
          </p:nvSpPr>
          <p:spPr bwMode="auto">
            <a:xfrm>
              <a:off x="959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tx2"/>
                </a:buClr>
                <a:buSzPct val="73000"/>
                <a:buFont typeface="Wingdings 2" panose="05020102010507070707" pitchFamily="18" charset="2"/>
                <a:buChar char="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rgbClr val="F9B639"/>
                </a:buClr>
                <a:buSzPct val="80000"/>
                <a:buFont typeface="Wingdings 2" panose="05020102010507070707" pitchFamily="18" charset="2"/>
                <a:buChar char=""/>
                <a:defRPr sz="2300">
                  <a:solidFill>
                    <a:srgbClr val="6C6C6C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F9B639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9B639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rgbClr val="6C6C6C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F9B639"/>
                </a:buClr>
                <a:buSzPct val="70000"/>
                <a:buFont typeface="Wingdings" panose="05000000000000000000" pitchFamily="2" charset="2"/>
                <a:buChar char="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F9B639"/>
                </a:buClr>
                <a:buSzPct val="70000"/>
                <a:buFont typeface="Wingdings" panose="05000000000000000000" pitchFamily="2" charset="2"/>
                <a:buChar char="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F9B639"/>
                </a:buClr>
                <a:buSzPct val="70000"/>
                <a:buFont typeface="Wingdings" panose="05000000000000000000" pitchFamily="2" charset="2"/>
                <a:buChar char="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F9B639"/>
                </a:buClr>
                <a:buSzPct val="70000"/>
                <a:buFont typeface="Wingdings" panose="05000000000000000000" pitchFamily="2" charset="2"/>
                <a:buChar char="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F9B639"/>
                </a:buClr>
                <a:buSzPct val="70000"/>
                <a:buFont typeface="Wingdings" panose="05000000000000000000" pitchFamily="2" charset="2"/>
                <a:buChar char="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rebuchet MS" panose="020B0603020202020204" pitchFamily="34" charset="0"/>
                </a:rPr>
                <a:t>8</a:t>
              </a:r>
              <a:endParaRPr lang="en-US" altLang="en-US" sz="2400">
                <a:latin typeface="Times" panose="02020603050405020304" pitchFamily="18" charset="0"/>
              </a:endParaRPr>
            </a:p>
          </p:txBody>
        </p:sp>
        <p:sp>
          <p:nvSpPr>
            <p:cNvPr id="80955" name="AutoShape 8"/>
            <p:cNvSpPr>
              <a:spLocks noChangeArrowheads="1"/>
            </p:cNvSpPr>
            <p:nvPr/>
          </p:nvSpPr>
          <p:spPr bwMode="auto">
            <a:xfrm>
              <a:off x="1151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tx2"/>
                </a:buClr>
                <a:buSzPct val="73000"/>
                <a:buFont typeface="Wingdings 2" panose="05020102010507070707" pitchFamily="18" charset="2"/>
                <a:buChar char="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rgbClr val="F9B639"/>
                </a:buClr>
                <a:buSzPct val="80000"/>
                <a:buFont typeface="Wingdings 2" panose="05020102010507070707" pitchFamily="18" charset="2"/>
                <a:buChar char=""/>
                <a:defRPr sz="2300">
                  <a:solidFill>
                    <a:srgbClr val="6C6C6C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F9B639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9B639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rgbClr val="6C6C6C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F9B639"/>
                </a:buClr>
                <a:buSzPct val="70000"/>
                <a:buFont typeface="Wingdings" panose="05000000000000000000" pitchFamily="2" charset="2"/>
                <a:buChar char="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F9B639"/>
                </a:buClr>
                <a:buSzPct val="70000"/>
                <a:buFont typeface="Wingdings" panose="05000000000000000000" pitchFamily="2" charset="2"/>
                <a:buChar char="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F9B639"/>
                </a:buClr>
                <a:buSzPct val="70000"/>
                <a:buFont typeface="Wingdings" panose="05000000000000000000" pitchFamily="2" charset="2"/>
                <a:buChar char="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F9B639"/>
                </a:buClr>
                <a:buSzPct val="70000"/>
                <a:buFont typeface="Wingdings" panose="05000000000000000000" pitchFamily="2" charset="2"/>
                <a:buChar char="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F9B639"/>
                </a:buClr>
                <a:buSzPct val="70000"/>
                <a:buFont typeface="Wingdings" panose="05000000000000000000" pitchFamily="2" charset="2"/>
                <a:buChar char="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rebuchet MS" panose="020B0603020202020204" pitchFamily="34" charset="0"/>
                </a:rPr>
                <a:t>5</a:t>
              </a:r>
              <a:endParaRPr lang="en-US" altLang="en-US" sz="2400">
                <a:latin typeface="Times" panose="02020603050405020304" pitchFamily="18" charset="0"/>
              </a:endParaRPr>
            </a:p>
          </p:txBody>
        </p:sp>
        <p:sp>
          <p:nvSpPr>
            <p:cNvPr id="80956" name="AutoShape 9"/>
            <p:cNvSpPr>
              <a:spLocks noChangeArrowheads="1"/>
            </p:cNvSpPr>
            <p:nvPr/>
          </p:nvSpPr>
          <p:spPr bwMode="auto">
            <a:xfrm>
              <a:off x="1343" y="1200"/>
              <a:ext cx="193" cy="190"/>
            </a:xfrm>
            <a:prstGeom prst="flowChartProcess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ts val="600"/>
                </a:spcBef>
                <a:buClr>
                  <a:schemeClr val="tx2"/>
                </a:buClr>
                <a:buSzPct val="73000"/>
                <a:buFont typeface="Wingdings 2" panose="05020102010507070707" pitchFamily="18" charset="2"/>
                <a:buChar char="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ts val="500"/>
                </a:spcBef>
                <a:buClr>
                  <a:srgbClr val="F9B639"/>
                </a:buClr>
                <a:buSzPct val="80000"/>
                <a:buFont typeface="Wingdings 2" panose="05020102010507070707" pitchFamily="18" charset="2"/>
                <a:buChar char=""/>
                <a:defRPr sz="2300">
                  <a:solidFill>
                    <a:srgbClr val="6C6C6C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ts val="400"/>
                </a:spcBef>
                <a:buClr>
                  <a:srgbClr val="F9B639"/>
                </a:buClr>
                <a:buSzPct val="60000"/>
                <a:buFont typeface="Wingdings" panose="05000000000000000000" pitchFamily="2" charset="2"/>
                <a:buChar char="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F9B639"/>
                </a:buClr>
                <a:buSzPct val="80000"/>
                <a:buFont typeface="Wingdings 2" panose="05020102010507070707" pitchFamily="18" charset="2"/>
                <a:buChar char=""/>
                <a:defRPr sz="2000">
                  <a:solidFill>
                    <a:srgbClr val="6C6C6C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ts val="400"/>
                </a:spcBef>
                <a:buClr>
                  <a:srgbClr val="F9B639"/>
                </a:buClr>
                <a:buSzPct val="70000"/>
                <a:buFont typeface="Wingdings" panose="05000000000000000000" pitchFamily="2" charset="2"/>
                <a:buChar char="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F9B639"/>
                </a:buClr>
                <a:buSzPct val="70000"/>
                <a:buFont typeface="Wingdings" panose="05000000000000000000" pitchFamily="2" charset="2"/>
                <a:buChar char="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F9B639"/>
                </a:buClr>
                <a:buSzPct val="70000"/>
                <a:buFont typeface="Wingdings" panose="05000000000000000000" pitchFamily="2" charset="2"/>
                <a:buChar char="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F9B639"/>
                </a:buClr>
                <a:buSzPct val="70000"/>
                <a:buFont typeface="Wingdings" panose="05000000000000000000" pitchFamily="2" charset="2"/>
                <a:buChar char="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ts val="400"/>
                </a:spcBef>
                <a:spcAft>
                  <a:spcPct val="0"/>
                </a:spcAft>
                <a:buClr>
                  <a:srgbClr val="F9B639"/>
                </a:buClr>
                <a:buSzPct val="70000"/>
                <a:buFont typeface="Wingdings" panose="05000000000000000000" pitchFamily="2" charset="2"/>
                <a:buChar char="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rebuchet MS" panose="020B0603020202020204" pitchFamily="34" charset="0"/>
                </a:rPr>
                <a:t>4</a:t>
              </a:r>
              <a:endParaRPr lang="en-US" altLang="en-US" sz="2400">
                <a:latin typeface="Times" panose="02020603050405020304" pitchFamily="18" charset="0"/>
              </a:endParaRPr>
            </a:p>
          </p:txBody>
        </p:sp>
      </p:grpSp>
      <p:sp>
        <p:nvSpPr>
          <p:cNvPr id="863242" name="Line 10"/>
          <p:cNvSpPr>
            <a:spLocks noChangeShapeType="1"/>
          </p:cNvSpPr>
          <p:nvPr/>
        </p:nvSpPr>
        <p:spPr bwMode="auto">
          <a:xfrm flipH="1" flipV="1">
            <a:off x="1066800" y="2209800"/>
            <a:ext cx="0" cy="3048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3243" name="Line 11"/>
          <p:cNvSpPr>
            <a:spLocks noChangeShapeType="1"/>
          </p:cNvSpPr>
          <p:nvPr/>
        </p:nvSpPr>
        <p:spPr bwMode="auto">
          <a:xfrm flipH="1" flipV="1">
            <a:off x="1371600" y="2209800"/>
            <a:ext cx="0" cy="3048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3244" name="Line 12"/>
          <p:cNvSpPr>
            <a:spLocks noChangeShapeType="1"/>
          </p:cNvSpPr>
          <p:nvPr/>
        </p:nvSpPr>
        <p:spPr bwMode="auto">
          <a:xfrm flipH="1" flipV="1">
            <a:off x="1676400" y="2209800"/>
            <a:ext cx="0" cy="3048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3245" name="Line 13"/>
          <p:cNvSpPr>
            <a:spLocks noChangeShapeType="1"/>
          </p:cNvSpPr>
          <p:nvPr/>
        </p:nvSpPr>
        <p:spPr bwMode="auto">
          <a:xfrm flipH="1" flipV="1">
            <a:off x="1981200" y="2209800"/>
            <a:ext cx="0" cy="3048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3246" name="Line 14"/>
          <p:cNvSpPr>
            <a:spLocks noChangeShapeType="1"/>
          </p:cNvSpPr>
          <p:nvPr/>
        </p:nvSpPr>
        <p:spPr bwMode="auto">
          <a:xfrm flipH="1" flipV="1">
            <a:off x="2286000" y="2209800"/>
            <a:ext cx="0" cy="3048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914400" y="2209800"/>
            <a:ext cx="1525588" cy="838200"/>
            <a:chOff x="576" y="1392"/>
            <a:chExt cx="961" cy="528"/>
          </a:xfrm>
        </p:grpSpPr>
        <p:grpSp>
          <p:nvGrpSpPr>
            <p:cNvPr id="80944" name="Group 16"/>
            <p:cNvGrpSpPr>
              <a:grpSpLocks/>
            </p:cNvGrpSpPr>
            <p:nvPr/>
          </p:nvGrpSpPr>
          <p:grpSpPr bwMode="auto">
            <a:xfrm>
              <a:off x="576" y="1727"/>
              <a:ext cx="961" cy="193"/>
              <a:chOff x="575" y="1197"/>
              <a:chExt cx="961" cy="193"/>
            </a:xfrm>
          </p:grpSpPr>
          <p:sp>
            <p:nvSpPr>
              <p:cNvPr id="80947" name="AutoShape 17"/>
              <p:cNvSpPr>
                <a:spLocks noChangeArrowheads="1"/>
              </p:cNvSpPr>
              <p:nvPr/>
            </p:nvSpPr>
            <p:spPr bwMode="auto">
              <a:xfrm>
                <a:off x="575" y="1197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tx2"/>
                  </a:buClr>
                  <a:buSzPct val="73000"/>
                  <a:buFont typeface="Wingdings 2" panose="05020102010507070707" pitchFamily="18" charset="2"/>
                  <a:buChar char="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rgbClr val="F9B639"/>
                  </a:buClr>
                  <a:buSzPct val="80000"/>
                  <a:buFont typeface="Wingdings 2" panose="05020102010507070707" pitchFamily="18" charset="2"/>
                  <a:buChar char=""/>
                  <a:defRPr sz="2300">
                    <a:solidFill>
                      <a:srgbClr val="6C6C6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ts val="400"/>
                  </a:spcBef>
                  <a:buClr>
                    <a:srgbClr val="F9B639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9B639"/>
                  </a:buClr>
                  <a:buSzPct val="80000"/>
                  <a:buFont typeface="Wingdings 2" panose="05020102010507070707" pitchFamily="18" charset="2"/>
                  <a:buChar char=""/>
                  <a:defRPr sz="2000">
                    <a:solidFill>
                      <a:srgbClr val="6C6C6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ts val="400"/>
                  </a:spcBef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solidFill>
                      <a:schemeClr val="accent1"/>
                    </a:solidFill>
                    <a:latin typeface="Trebuchet MS" panose="020B0603020202020204" pitchFamily="34" charset="0"/>
                  </a:rPr>
                  <a:t>2</a:t>
                </a:r>
                <a:endParaRPr lang="en-US" altLang="en-US" sz="2400">
                  <a:solidFill>
                    <a:schemeClr val="accent1"/>
                  </a:solidFill>
                  <a:latin typeface="Times" panose="02020603050405020304" pitchFamily="18" charset="0"/>
                </a:endParaRPr>
              </a:p>
            </p:txBody>
          </p:sp>
          <p:sp>
            <p:nvSpPr>
              <p:cNvPr id="80948" name="AutoShape 18"/>
              <p:cNvSpPr>
                <a:spLocks noChangeArrowheads="1"/>
              </p:cNvSpPr>
              <p:nvPr/>
            </p:nvSpPr>
            <p:spPr bwMode="auto">
              <a:xfrm>
                <a:off x="767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tx2"/>
                  </a:buClr>
                  <a:buSzPct val="73000"/>
                  <a:buFont typeface="Wingdings 2" panose="05020102010507070707" pitchFamily="18" charset="2"/>
                  <a:buChar char="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rgbClr val="F9B639"/>
                  </a:buClr>
                  <a:buSzPct val="80000"/>
                  <a:buFont typeface="Wingdings 2" panose="05020102010507070707" pitchFamily="18" charset="2"/>
                  <a:buChar char=""/>
                  <a:defRPr sz="2300">
                    <a:solidFill>
                      <a:srgbClr val="6C6C6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ts val="400"/>
                  </a:spcBef>
                  <a:buClr>
                    <a:srgbClr val="F9B639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9B639"/>
                  </a:buClr>
                  <a:buSzPct val="80000"/>
                  <a:buFont typeface="Wingdings 2" panose="05020102010507070707" pitchFamily="18" charset="2"/>
                  <a:buChar char=""/>
                  <a:defRPr sz="2000">
                    <a:solidFill>
                      <a:srgbClr val="6C6C6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ts val="400"/>
                  </a:spcBef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solidFill>
                      <a:schemeClr val="tx2"/>
                    </a:solidFill>
                    <a:latin typeface="Trebuchet MS" panose="020B0603020202020204" pitchFamily="34" charset="0"/>
                  </a:rPr>
                  <a:t>7</a:t>
                </a:r>
              </a:p>
            </p:txBody>
          </p:sp>
          <p:sp>
            <p:nvSpPr>
              <p:cNvPr id="80949" name="AutoShape 19"/>
              <p:cNvSpPr>
                <a:spLocks noChangeArrowheads="1"/>
              </p:cNvSpPr>
              <p:nvPr/>
            </p:nvSpPr>
            <p:spPr bwMode="auto">
              <a:xfrm>
                <a:off x="959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tx2"/>
                  </a:buClr>
                  <a:buSzPct val="73000"/>
                  <a:buFont typeface="Wingdings 2" panose="05020102010507070707" pitchFamily="18" charset="2"/>
                  <a:buChar char="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rgbClr val="F9B639"/>
                  </a:buClr>
                  <a:buSzPct val="80000"/>
                  <a:buFont typeface="Wingdings 2" panose="05020102010507070707" pitchFamily="18" charset="2"/>
                  <a:buChar char=""/>
                  <a:defRPr sz="2300">
                    <a:solidFill>
                      <a:srgbClr val="6C6C6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ts val="400"/>
                  </a:spcBef>
                  <a:buClr>
                    <a:srgbClr val="F9B639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9B639"/>
                  </a:buClr>
                  <a:buSzPct val="80000"/>
                  <a:buFont typeface="Wingdings 2" panose="05020102010507070707" pitchFamily="18" charset="2"/>
                  <a:buChar char=""/>
                  <a:defRPr sz="2000">
                    <a:solidFill>
                      <a:srgbClr val="6C6C6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ts val="400"/>
                  </a:spcBef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rebuchet MS" panose="020B0603020202020204" pitchFamily="34" charset="0"/>
                  </a:rPr>
                  <a:t>8</a:t>
                </a:r>
                <a:endParaRPr lang="en-US" altLang="en-US" sz="2400">
                  <a:latin typeface="Times" panose="02020603050405020304" pitchFamily="18" charset="0"/>
                </a:endParaRPr>
              </a:p>
            </p:txBody>
          </p:sp>
          <p:sp>
            <p:nvSpPr>
              <p:cNvPr id="80950" name="AutoShape 20"/>
              <p:cNvSpPr>
                <a:spLocks noChangeArrowheads="1"/>
              </p:cNvSpPr>
              <p:nvPr/>
            </p:nvSpPr>
            <p:spPr bwMode="auto">
              <a:xfrm>
                <a:off x="1151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tx2"/>
                  </a:buClr>
                  <a:buSzPct val="73000"/>
                  <a:buFont typeface="Wingdings 2" panose="05020102010507070707" pitchFamily="18" charset="2"/>
                  <a:buChar char="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rgbClr val="F9B639"/>
                  </a:buClr>
                  <a:buSzPct val="80000"/>
                  <a:buFont typeface="Wingdings 2" panose="05020102010507070707" pitchFamily="18" charset="2"/>
                  <a:buChar char=""/>
                  <a:defRPr sz="2300">
                    <a:solidFill>
                      <a:srgbClr val="6C6C6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ts val="400"/>
                  </a:spcBef>
                  <a:buClr>
                    <a:srgbClr val="F9B639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9B639"/>
                  </a:buClr>
                  <a:buSzPct val="80000"/>
                  <a:buFont typeface="Wingdings 2" panose="05020102010507070707" pitchFamily="18" charset="2"/>
                  <a:buChar char=""/>
                  <a:defRPr sz="2000">
                    <a:solidFill>
                      <a:srgbClr val="6C6C6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ts val="400"/>
                  </a:spcBef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rebuchet MS" panose="020B0603020202020204" pitchFamily="34" charset="0"/>
                  </a:rPr>
                  <a:t>5</a:t>
                </a:r>
                <a:endParaRPr lang="en-US" altLang="en-US" sz="2400">
                  <a:latin typeface="Times" panose="02020603050405020304" pitchFamily="18" charset="0"/>
                </a:endParaRPr>
              </a:p>
            </p:txBody>
          </p:sp>
          <p:sp>
            <p:nvSpPr>
              <p:cNvPr id="80951" name="AutoShape 21"/>
              <p:cNvSpPr>
                <a:spLocks noChangeArrowheads="1"/>
              </p:cNvSpPr>
              <p:nvPr/>
            </p:nvSpPr>
            <p:spPr bwMode="auto">
              <a:xfrm>
                <a:off x="1343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tx2"/>
                  </a:buClr>
                  <a:buSzPct val="73000"/>
                  <a:buFont typeface="Wingdings 2" panose="05020102010507070707" pitchFamily="18" charset="2"/>
                  <a:buChar char="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rgbClr val="F9B639"/>
                  </a:buClr>
                  <a:buSzPct val="80000"/>
                  <a:buFont typeface="Wingdings 2" panose="05020102010507070707" pitchFamily="18" charset="2"/>
                  <a:buChar char=""/>
                  <a:defRPr sz="2300">
                    <a:solidFill>
                      <a:srgbClr val="6C6C6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ts val="400"/>
                  </a:spcBef>
                  <a:buClr>
                    <a:srgbClr val="F9B639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9B639"/>
                  </a:buClr>
                  <a:buSzPct val="80000"/>
                  <a:buFont typeface="Wingdings 2" panose="05020102010507070707" pitchFamily="18" charset="2"/>
                  <a:buChar char=""/>
                  <a:defRPr sz="2000">
                    <a:solidFill>
                      <a:srgbClr val="6C6C6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ts val="400"/>
                  </a:spcBef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rebuchet MS" panose="020B0603020202020204" pitchFamily="34" charset="0"/>
                  </a:rPr>
                  <a:t>4</a:t>
                </a:r>
                <a:endParaRPr lang="en-US" altLang="en-US" sz="2400">
                  <a:latin typeface="Times" panose="02020603050405020304" pitchFamily="18" charset="0"/>
                </a:endParaRPr>
              </a:p>
            </p:txBody>
          </p:sp>
        </p:grpSp>
        <p:sp>
          <p:nvSpPr>
            <p:cNvPr id="80945" name="Line 22"/>
            <p:cNvSpPr>
              <a:spLocks noChangeShapeType="1"/>
            </p:cNvSpPr>
            <p:nvPr/>
          </p:nvSpPr>
          <p:spPr bwMode="auto">
            <a:xfrm>
              <a:off x="672" y="1392"/>
              <a:ext cx="192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46" name="Line 23"/>
            <p:cNvSpPr>
              <a:spLocks noChangeShapeType="1"/>
            </p:cNvSpPr>
            <p:nvPr/>
          </p:nvSpPr>
          <p:spPr bwMode="auto">
            <a:xfrm flipH="1">
              <a:off x="672" y="1392"/>
              <a:ext cx="192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63256" name="Line 24"/>
          <p:cNvSpPr>
            <a:spLocks noChangeShapeType="1"/>
          </p:cNvSpPr>
          <p:nvPr/>
        </p:nvSpPr>
        <p:spPr bwMode="auto">
          <a:xfrm flipH="1" flipV="1">
            <a:off x="1373188" y="3048000"/>
            <a:ext cx="0" cy="3048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3257" name="Line 25"/>
          <p:cNvSpPr>
            <a:spLocks noChangeShapeType="1"/>
          </p:cNvSpPr>
          <p:nvPr/>
        </p:nvSpPr>
        <p:spPr bwMode="auto">
          <a:xfrm flipH="1" flipV="1">
            <a:off x="1677988" y="3048000"/>
            <a:ext cx="0" cy="3048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3258" name="Line 26"/>
          <p:cNvSpPr>
            <a:spLocks noChangeShapeType="1"/>
          </p:cNvSpPr>
          <p:nvPr/>
        </p:nvSpPr>
        <p:spPr bwMode="auto">
          <a:xfrm flipH="1" flipV="1">
            <a:off x="1982788" y="3048000"/>
            <a:ext cx="0" cy="3048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3259" name="Line 27"/>
          <p:cNvSpPr>
            <a:spLocks noChangeShapeType="1"/>
          </p:cNvSpPr>
          <p:nvPr/>
        </p:nvSpPr>
        <p:spPr bwMode="auto">
          <a:xfrm flipH="1" flipV="1">
            <a:off x="2287588" y="3048000"/>
            <a:ext cx="0" cy="3048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914400" y="3048000"/>
            <a:ext cx="1525588" cy="838200"/>
            <a:chOff x="576" y="1920"/>
            <a:chExt cx="961" cy="528"/>
          </a:xfrm>
        </p:grpSpPr>
        <p:grpSp>
          <p:nvGrpSpPr>
            <p:cNvPr id="80936" name="Group 29"/>
            <p:cNvGrpSpPr>
              <a:grpSpLocks/>
            </p:cNvGrpSpPr>
            <p:nvPr/>
          </p:nvGrpSpPr>
          <p:grpSpPr bwMode="auto">
            <a:xfrm>
              <a:off x="576" y="2255"/>
              <a:ext cx="961" cy="193"/>
              <a:chOff x="575" y="1197"/>
              <a:chExt cx="961" cy="193"/>
            </a:xfrm>
          </p:grpSpPr>
          <p:sp>
            <p:nvSpPr>
              <p:cNvPr id="80939" name="AutoShape 30"/>
              <p:cNvSpPr>
                <a:spLocks noChangeArrowheads="1"/>
              </p:cNvSpPr>
              <p:nvPr/>
            </p:nvSpPr>
            <p:spPr bwMode="auto">
              <a:xfrm>
                <a:off x="575" y="1197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tx2"/>
                  </a:buClr>
                  <a:buSzPct val="73000"/>
                  <a:buFont typeface="Wingdings 2" panose="05020102010507070707" pitchFamily="18" charset="2"/>
                  <a:buChar char="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rgbClr val="F9B639"/>
                  </a:buClr>
                  <a:buSzPct val="80000"/>
                  <a:buFont typeface="Wingdings 2" panose="05020102010507070707" pitchFamily="18" charset="2"/>
                  <a:buChar char=""/>
                  <a:defRPr sz="2300">
                    <a:solidFill>
                      <a:srgbClr val="6C6C6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ts val="400"/>
                  </a:spcBef>
                  <a:buClr>
                    <a:srgbClr val="F9B639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9B639"/>
                  </a:buClr>
                  <a:buSzPct val="80000"/>
                  <a:buFont typeface="Wingdings 2" panose="05020102010507070707" pitchFamily="18" charset="2"/>
                  <a:buChar char=""/>
                  <a:defRPr sz="2000">
                    <a:solidFill>
                      <a:srgbClr val="6C6C6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ts val="400"/>
                  </a:spcBef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solidFill>
                      <a:schemeClr val="accent1"/>
                    </a:solidFill>
                    <a:latin typeface="Trebuchet MS" panose="020B0603020202020204" pitchFamily="34" charset="0"/>
                  </a:rPr>
                  <a:t>2</a:t>
                </a:r>
              </a:p>
            </p:txBody>
          </p:sp>
          <p:sp>
            <p:nvSpPr>
              <p:cNvPr id="80940" name="AutoShape 31"/>
              <p:cNvSpPr>
                <a:spLocks noChangeArrowheads="1"/>
              </p:cNvSpPr>
              <p:nvPr/>
            </p:nvSpPr>
            <p:spPr bwMode="auto">
              <a:xfrm>
                <a:off x="767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tx2"/>
                  </a:buClr>
                  <a:buSzPct val="73000"/>
                  <a:buFont typeface="Wingdings 2" panose="05020102010507070707" pitchFamily="18" charset="2"/>
                  <a:buChar char="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rgbClr val="F9B639"/>
                  </a:buClr>
                  <a:buSzPct val="80000"/>
                  <a:buFont typeface="Wingdings 2" panose="05020102010507070707" pitchFamily="18" charset="2"/>
                  <a:buChar char=""/>
                  <a:defRPr sz="2300">
                    <a:solidFill>
                      <a:srgbClr val="6C6C6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ts val="400"/>
                  </a:spcBef>
                  <a:buClr>
                    <a:srgbClr val="F9B639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9B639"/>
                  </a:buClr>
                  <a:buSzPct val="80000"/>
                  <a:buFont typeface="Wingdings 2" panose="05020102010507070707" pitchFamily="18" charset="2"/>
                  <a:buChar char=""/>
                  <a:defRPr sz="2000">
                    <a:solidFill>
                      <a:srgbClr val="6C6C6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ts val="400"/>
                  </a:spcBef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solidFill>
                      <a:schemeClr val="accent1"/>
                    </a:solidFill>
                    <a:latin typeface="Trebuchet MS" panose="020B0603020202020204" pitchFamily="34" charset="0"/>
                  </a:rPr>
                  <a:t>4</a:t>
                </a:r>
              </a:p>
            </p:txBody>
          </p:sp>
          <p:sp>
            <p:nvSpPr>
              <p:cNvPr id="80941" name="AutoShape 32"/>
              <p:cNvSpPr>
                <a:spLocks noChangeArrowheads="1"/>
              </p:cNvSpPr>
              <p:nvPr/>
            </p:nvSpPr>
            <p:spPr bwMode="auto">
              <a:xfrm>
                <a:off x="959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tx2"/>
                  </a:buClr>
                  <a:buSzPct val="73000"/>
                  <a:buFont typeface="Wingdings 2" panose="05020102010507070707" pitchFamily="18" charset="2"/>
                  <a:buChar char="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rgbClr val="F9B639"/>
                  </a:buClr>
                  <a:buSzPct val="80000"/>
                  <a:buFont typeface="Wingdings 2" panose="05020102010507070707" pitchFamily="18" charset="2"/>
                  <a:buChar char=""/>
                  <a:defRPr sz="2300">
                    <a:solidFill>
                      <a:srgbClr val="6C6C6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ts val="400"/>
                  </a:spcBef>
                  <a:buClr>
                    <a:srgbClr val="F9B639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9B639"/>
                  </a:buClr>
                  <a:buSzPct val="80000"/>
                  <a:buFont typeface="Wingdings 2" panose="05020102010507070707" pitchFamily="18" charset="2"/>
                  <a:buChar char=""/>
                  <a:defRPr sz="2000">
                    <a:solidFill>
                      <a:srgbClr val="6C6C6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ts val="400"/>
                  </a:spcBef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solidFill>
                      <a:schemeClr val="tx2"/>
                    </a:solidFill>
                    <a:latin typeface="Trebuchet MS" panose="020B0603020202020204" pitchFamily="34" charset="0"/>
                  </a:rPr>
                  <a:t>8</a:t>
                </a:r>
              </a:p>
            </p:txBody>
          </p:sp>
          <p:sp>
            <p:nvSpPr>
              <p:cNvPr id="80942" name="AutoShape 33"/>
              <p:cNvSpPr>
                <a:spLocks noChangeArrowheads="1"/>
              </p:cNvSpPr>
              <p:nvPr/>
            </p:nvSpPr>
            <p:spPr bwMode="auto">
              <a:xfrm>
                <a:off x="1151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tx2"/>
                  </a:buClr>
                  <a:buSzPct val="73000"/>
                  <a:buFont typeface="Wingdings 2" panose="05020102010507070707" pitchFamily="18" charset="2"/>
                  <a:buChar char="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rgbClr val="F9B639"/>
                  </a:buClr>
                  <a:buSzPct val="80000"/>
                  <a:buFont typeface="Wingdings 2" panose="05020102010507070707" pitchFamily="18" charset="2"/>
                  <a:buChar char=""/>
                  <a:defRPr sz="2300">
                    <a:solidFill>
                      <a:srgbClr val="6C6C6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ts val="400"/>
                  </a:spcBef>
                  <a:buClr>
                    <a:srgbClr val="F9B639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9B639"/>
                  </a:buClr>
                  <a:buSzPct val="80000"/>
                  <a:buFont typeface="Wingdings 2" panose="05020102010507070707" pitchFamily="18" charset="2"/>
                  <a:buChar char=""/>
                  <a:defRPr sz="2000">
                    <a:solidFill>
                      <a:srgbClr val="6C6C6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ts val="400"/>
                  </a:spcBef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rebuchet MS" panose="020B0603020202020204" pitchFamily="34" charset="0"/>
                  </a:rPr>
                  <a:t>5</a:t>
                </a:r>
                <a:endParaRPr lang="en-US" altLang="en-US" sz="2400">
                  <a:latin typeface="Times" panose="02020603050405020304" pitchFamily="18" charset="0"/>
                </a:endParaRPr>
              </a:p>
            </p:txBody>
          </p:sp>
          <p:sp>
            <p:nvSpPr>
              <p:cNvPr id="80943" name="AutoShape 34"/>
              <p:cNvSpPr>
                <a:spLocks noChangeArrowheads="1"/>
              </p:cNvSpPr>
              <p:nvPr/>
            </p:nvSpPr>
            <p:spPr bwMode="auto">
              <a:xfrm>
                <a:off x="1343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tx2"/>
                  </a:buClr>
                  <a:buSzPct val="73000"/>
                  <a:buFont typeface="Wingdings 2" panose="05020102010507070707" pitchFamily="18" charset="2"/>
                  <a:buChar char="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rgbClr val="F9B639"/>
                  </a:buClr>
                  <a:buSzPct val="80000"/>
                  <a:buFont typeface="Wingdings 2" panose="05020102010507070707" pitchFamily="18" charset="2"/>
                  <a:buChar char=""/>
                  <a:defRPr sz="2300">
                    <a:solidFill>
                      <a:srgbClr val="6C6C6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ts val="400"/>
                  </a:spcBef>
                  <a:buClr>
                    <a:srgbClr val="F9B639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9B639"/>
                  </a:buClr>
                  <a:buSzPct val="80000"/>
                  <a:buFont typeface="Wingdings 2" panose="05020102010507070707" pitchFamily="18" charset="2"/>
                  <a:buChar char=""/>
                  <a:defRPr sz="2000">
                    <a:solidFill>
                      <a:srgbClr val="6C6C6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ts val="400"/>
                  </a:spcBef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rebuchet MS" panose="020B0603020202020204" pitchFamily="34" charset="0"/>
                  </a:rPr>
                  <a:t>7</a:t>
                </a:r>
                <a:endParaRPr lang="en-US" altLang="en-US" sz="2400">
                  <a:latin typeface="Times" panose="02020603050405020304" pitchFamily="18" charset="0"/>
                </a:endParaRPr>
              </a:p>
            </p:txBody>
          </p:sp>
        </p:grpSp>
        <p:sp>
          <p:nvSpPr>
            <p:cNvPr id="80937" name="Line 35"/>
            <p:cNvSpPr>
              <a:spLocks noChangeShapeType="1"/>
            </p:cNvSpPr>
            <p:nvPr/>
          </p:nvSpPr>
          <p:spPr bwMode="auto">
            <a:xfrm flipH="1">
              <a:off x="864" y="1920"/>
              <a:ext cx="576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38" name="Line 36"/>
            <p:cNvSpPr>
              <a:spLocks noChangeShapeType="1"/>
            </p:cNvSpPr>
            <p:nvPr/>
          </p:nvSpPr>
          <p:spPr bwMode="auto">
            <a:xfrm>
              <a:off x="864" y="1920"/>
              <a:ext cx="576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63269" name="Line 37"/>
          <p:cNvSpPr>
            <a:spLocks noChangeShapeType="1"/>
          </p:cNvSpPr>
          <p:nvPr/>
        </p:nvSpPr>
        <p:spPr bwMode="auto">
          <a:xfrm flipV="1">
            <a:off x="1676400" y="3886200"/>
            <a:ext cx="0" cy="3048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3270" name="Line 38"/>
          <p:cNvSpPr>
            <a:spLocks noChangeShapeType="1"/>
          </p:cNvSpPr>
          <p:nvPr/>
        </p:nvSpPr>
        <p:spPr bwMode="auto">
          <a:xfrm flipV="1">
            <a:off x="1981200" y="3886200"/>
            <a:ext cx="0" cy="3048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3271" name="Line 39"/>
          <p:cNvSpPr>
            <a:spLocks noChangeShapeType="1"/>
          </p:cNvSpPr>
          <p:nvPr/>
        </p:nvSpPr>
        <p:spPr bwMode="auto">
          <a:xfrm flipV="1">
            <a:off x="2286000" y="3886200"/>
            <a:ext cx="0" cy="3048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914400" y="3886200"/>
            <a:ext cx="1525588" cy="838200"/>
            <a:chOff x="576" y="2448"/>
            <a:chExt cx="961" cy="528"/>
          </a:xfrm>
        </p:grpSpPr>
        <p:grpSp>
          <p:nvGrpSpPr>
            <p:cNvPr id="80928" name="Group 41"/>
            <p:cNvGrpSpPr>
              <a:grpSpLocks/>
            </p:cNvGrpSpPr>
            <p:nvPr/>
          </p:nvGrpSpPr>
          <p:grpSpPr bwMode="auto">
            <a:xfrm>
              <a:off x="576" y="2783"/>
              <a:ext cx="961" cy="193"/>
              <a:chOff x="575" y="1197"/>
              <a:chExt cx="961" cy="193"/>
            </a:xfrm>
          </p:grpSpPr>
          <p:sp>
            <p:nvSpPr>
              <p:cNvPr id="80931" name="AutoShape 42"/>
              <p:cNvSpPr>
                <a:spLocks noChangeArrowheads="1"/>
              </p:cNvSpPr>
              <p:nvPr/>
            </p:nvSpPr>
            <p:spPr bwMode="auto">
              <a:xfrm>
                <a:off x="575" y="1197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tx2"/>
                  </a:buClr>
                  <a:buSzPct val="73000"/>
                  <a:buFont typeface="Wingdings 2" panose="05020102010507070707" pitchFamily="18" charset="2"/>
                  <a:buChar char="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rgbClr val="F9B639"/>
                  </a:buClr>
                  <a:buSzPct val="80000"/>
                  <a:buFont typeface="Wingdings 2" panose="05020102010507070707" pitchFamily="18" charset="2"/>
                  <a:buChar char=""/>
                  <a:defRPr sz="2300">
                    <a:solidFill>
                      <a:srgbClr val="6C6C6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ts val="400"/>
                  </a:spcBef>
                  <a:buClr>
                    <a:srgbClr val="F9B639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9B639"/>
                  </a:buClr>
                  <a:buSzPct val="80000"/>
                  <a:buFont typeface="Wingdings 2" panose="05020102010507070707" pitchFamily="18" charset="2"/>
                  <a:buChar char=""/>
                  <a:defRPr sz="2000">
                    <a:solidFill>
                      <a:srgbClr val="6C6C6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ts val="400"/>
                  </a:spcBef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solidFill>
                      <a:schemeClr val="accent1"/>
                    </a:solidFill>
                    <a:latin typeface="Trebuchet MS" panose="020B0603020202020204" pitchFamily="34" charset="0"/>
                  </a:rPr>
                  <a:t>2</a:t>
                </a:r>
              </a:p>
            </p:txBody>
          </p:sp>
          <p:sp>
            <p:nvSpPr>
              <p:cNvPr id="80932" name="AutoShape 43"/>
              <p:cNvSpPr>
                <a:spLocks noChangeArrowheads="1"/>
              </p:cNvSpPr>
              <p:nvPr/>
            </p:nvSpPr>
            <p:spPr bwMode="auto">
              <a:xfrm>
                <a:off x="767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tx2"/>
                  </a:buClr>
                  <a:buSzPct val="73000"/>
                  <a:buFont typeface="Wingdings 2" panose="05020102010507070707" pitchFamily="18" charset="2"/>
                  <a:buChar char="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rgbClr val="F9B639"/>
                  </a:buClr>
                  <a:buSzPct val="80000"/>
                  <a:buFont typeface="Wingdings 2" panose="05020102010507070707" pitchFamily="18" charset="2"/>
                  <a:buChar char=""/>
                  <a:defRPr sz="2300">
                    <a:solidFill>
                      <a:srgbClr val="6C6C6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ts val="400"/>
                  </a:spcBef>
                  <a:buClr>
                    <a:srgbClr val="F9B639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9B639"/>
                  </a:buClr>
                  <a:buSzPct val="80000"/>
                  <a:buFont typeface="Wingdings 2" panose="05020102010507070707" pitchFamily="18" charset="2"/>
                  <a:buChar char=""/>
                  <a:defRPr sz="2000">
                    <a:solidFill>
                      <a:srgbClr val="6C6C6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ts val="400"/>
                  </a:spcBef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solidFill>
                      <a:schemeClr val="accent1"/>
                    </a:solidFill>
                    <a:latin typeface="Trebuchet MS" panose="020B0603020202020204" pitchFamily="34" charset="0"/>
                  </a:rPr>
                  <a:t>4</a:t>
                </a:r>
              </a:p>
            </p:txBody>
          </p:sp>
          <p:sp>
            <p:nvSpPr>
              <p:cNvPr id="80933" name="AutoShape 44"/>
              <p:cNvSpPr>
                <a:spLocks noChangeArrowheads="1"/>
              </p:cNvSpPr>
              <p:nvPr/>
            </p:nvSpPr>
            <p:spPr bwMode="auto">
              <a:xfrm>
                <a:off x="959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tx2"/>
                  </a:buClr>
                  <a:buSzPct val="73000"/>
                  <a:buFont typeface="Wingdings 2" panose="05020102010507070707" pitchFamily="18" charset="2"/>
                  <a:buChar char="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rgbClr val="F9B639"/>
                  </a:buClr>
                  <a:buSzPct val="80000"/>
                  <a:buFont typeface="Wingdings 2" panose="05020102010507070707" pitchFamily="18" charset="2"/>
                  <a:buChar char=""/>
                  <a:defRPr sz="2300">
                    <a:solidFill>
                      <a:srgbClr val="6C6C6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ts val="400"/>
                  </a:spcBef>
                  <a:buClr>
                    <a:srgbClr val="F9B639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9B639"/>
                  </a:buClr>
                  <a:buSzPct val="80000"/>
                  <a:buFont typeface="Wingdings 2" panose="05020102010507070707" pitchFamily="18" charset="2"/>
                  <a:buChar char=""/>
                  <a:defRPr sz="2000">
                    <a:solidFill>
                      <a:srgbClr val="6C6C6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ts val="400"/>
                  </a:spcBef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solidFill>
                      <a:schemeClr val="accent1"/>
                    </a:solidFill>
                    <a:latin typeface="Trebuchet MS" panose="020B0603020202020204" pitchFamily="34" charset="0"/>
                  </a:rPr>
                  <a:t>5</a:t>
                </a:r>
              </a:p>
            </p:txBody>
          </p:sp>
          <p:sp>
            <p:nvSpPr>
              <p:cNvPr id="80934" name="AutoShape 45"/>
              <p:cNvSpPr>
                <a:spLocks noChangeArrowheads="1"/>
              </p:cNvSpPr>
              <p:nvPr/>
            </p:nvSpPr>
            <p:spPr bwMode="auto">
              <a:xfrm>
                <a:off x="1151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tx2"/>
                  </a:buClr>
                  <a:buSzPct val="73000"/>
                  <a:buFont typeface="Wingdings 2" panose="05020102010507070707" pitchFamily="18" charset="2"/>
                  <a:buChar char="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rgbClr val="F9B639"/>
                  </a:buClr>
                  <a:buSzPct val="80000"/>
                  <a:buFont typeface="Wingdings 2" panose="05020102010507070707" pitchFamily="18" charset="2"/>
                  <a:buChar char=""/>
                  <a:defRPr sz="2300">
                    <a:solidFill>
                      <a:srgbClr val="6C6C6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ts val="400"/>
                  </a:spcBef>
                  <a:buClr>
                    <a:srgbClr val="F9B639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9B639"/>
                  </a:buClr>
                  <a:buSzPct val="80000"/>
                  <a:buFont typeface="Wingdings 2" panose="05020102010507070707" pitchFamily="18" charset="2"/>
                  <a:buChar char=""/>
                  <a:defRPr sz="2000">
                    <a:solidFill>
                      <a:srgbClr val="6C6C6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ts val="400"/>
                  </a:spcBef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solidFill>
                      <a:schemeClr val="tx2"/>
                    </a:solidFill>
                    <a:latin typeface="Trebuchet MS" panose="020B0603020202020204" pitchFamily="34" charset="0"/>
                  </a:rPr>
                  <a:t>8</a:t>
                </a:r>
              </a:p>
            </p:txBody>
          </p:sp>
          <p:sp>
            <p:nvSpPr>
              <p:cNvPr id="80935" name="AutoShape 46"/>
              <p:cNvSpPr>
                <a:spLocks noChangeArrowheads="1"/>
              </p:cNvSpPr>
              <p:nvPr/>
            </p:nvSpPr>
            <p:spPr bwMode="auto">
              <a:xfrm>
                <a:off x="1343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tx2"/>
                  </a:buClr>
                  <a:buSzPct val="73000"/>
                  <a:buFont typeface="Wingdings 2" panose="05020102010507070707" pitchFamily="18" charset="2"/>
                  <a:buChar char="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rgbClr val="F9B639"/>
                  </a:buClr>
                  <a:buSzPct val="80000"/>
                  <a:buFont typeface="Wingdings 2" panose="05020102010507070707" pitchFamily="18" charset="2"/>
                  <a:buChar char=""/>
                  <a:defRPr sz="2300">
                    <a:solidFill>
                      <a:srgbClr val="6C6C6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ts val="400"/>
                  </a:spcBef>
                  <a:buClr>
                    <a:srgbClr val="F9B639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9B639"/>
                  </a:buClr>
                  <a:buSzPct val="80000"/>
                  <a:buFont typeface="Wingdings 2" panose="05020102010507070707" pitchFamily="18" charset="2"/>
                  <a:buChar char=""/>
                  <a:defRPr sz="2000">
                    <a:solidFill>
                      <a:srgbClr val="6C6C6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ts val="400"/>
                  </a:spcBef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rebuchet MS" panose="020B0603020202020204" pitchFamily="34" charset="0"/>
                  </a:rPr>
                  <a:t>7</a:t>
                </a:r>
                <a:endParaRPr lang="en-US" altLang="en-US" sz="2400">
                  <a:latin typeface="Times" panose="02020603050405020304" pitchFamily="18" charset="0"/>
                </a:endParaRPr>
              </a:p>
            </p:txBody>
          </p:sp>
        </p:grpSp>
        <p:sp>
          <p:nvSpPr>
            <p:cNvPr id="80929" name="Line 47"/>
            <p:cNvSpPr>
              <a:spLocks noChangeShapeType="1"/>
            </p:cNvSpPr>
            <p:nvPr/>
          </p:nvSpPr>
          <p:spPr bwMode="auto">
            <a:xfrm flipH="1">
              <a:off x="1056" y="2448"/>
              <a:ext cx="192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30" name="Line 48"/>
            <p:cNvSpPr>
              <a:spLocks noChangeShapeType="1"/>
            </p:cNvSpPr>
            <p:nvPr/>
          </p:nvSpPr>
          <p:spPr bwMode="auto">
            <a:xfrm>
              <a:off x="1056" y="2448"/>
              <a:ext cx="192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49"/>
          <p:cNvGrpSpPr>
            <a:grpSpLocks/>
          </p:cNvGrpSpPr>
          <p:nvPr/>
        </p:nvGrpSpPr>
        <p:grpSpPr bwMode="auto">
          <a:xfrm>
            <a:off x="914400" y="4724400"/>
            <a:ext cx="1525588" cy="838200"/>
            <a:chOff x="576" y="2976"/>
            <a:chExt cx="961" cy="528"/>
          </a:xfrm>
        </p:grpSpPr>
        <p:grpSp>
          <p:nvGrpSpPr>
            <p:cNvPr id="80920" name="Group 50"/>
            <p:cNvGrpSpPr>
              <a:grpSpLocks/>
            </p:cNvGrpSpPr>
            <p:nvPr/>
          </p:nvGrpSpPr>
          <p:grpSpPr bwMode="auto">
            <a:xfrm>
              <a:off x="576" y="3311"/>
              <a:ext cx="961" cy="193"/>
              <a:chOff x="575" y="1197"/>
              <a:chExt cx="961" cy="193"/>
            </a:xfrm>
          </p:grpSpPr>
          <p:sp>
            <p:nvSpPr>
              <p:cNvPr id="80923" name="AutoShape 51"/>
              <p:cNvSpPr>
                <a:spLocks noChangeArrowheads="1"/>
              </p:cNvSpPr>
              <p:nvPr/>
            </p:nvSpPr>
            <p:spPr bwMode="auto">
              <a:xfrm>
                <a:off x="575" y="1197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tx2"/>
                  </a:buClr>
                  <a:buSzPct val="73000"/>
                  <a:buFont typeface="Wingdings 2" panose="05020102010507070707" pitchFamily="18" charset="2"/>
                  <a:buChar char="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rgbClr val="F9B639"/>
                  </a:buClr>
                  <a:buSzPct val="80000"/>
                  <a:buFont typeface="Wingdings 2" panose="05020102010507070707" pitchFamily="18" charset="2"/>
                  <a:buChar char=""/>
                  <a:defRPr sz="2300">
                    <a:solidFill>
                      <a:srgbClr val="6C6C6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ts val="400"/>
                  </a:spcBef>
                  <a:buClr>
                    <a:srgbClr val="F9B639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9B639"/>
                  </a:buClr>
                  <a:buSzPct val="80000"/>
                  <a:buFont typeface="Wingdings 2" panose="05020102010507070707" pitchFamily="18" charset="2"/>
                  <a:buChar char=""/>
                  <a:defRPr sz="2000">
                    <a:solidFill>
                      <a:srgbClr val="6C6C6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ts val="400"/>
                  </a:spcBef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solidFill>
                      <a:schemeClr val="accent1"/>
                    </a:solidFill>
                    <a:latin typeface="Trebuchet MS" panose="020B0603020202020204" pitchFamily="34" charset="0"/>
                  </a:rPr>
                  <a:t>2</a:t>
                </a:r>
              </a:p>
            </p:txBody>
          </p:sp>
          <p:sp>
            <p:nvSpPr>
              <p:cNvPr id="80924" name="AutoShape 52"/>
              <p:cNvSpPr>
                <a:spLocks noChangeArrowheads="1"/>
              </p:cNvSpPr>
              <p:nvPr/>
            </p:nvSpPr>
            <p:spPr bwMode="auto">
              <a:xfrm>
                <a:off x="767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tx2"/>
                  </a:buClr>
                  <a:buSzPct val="73000"/>
                  <a:buFont typeface="Wingdings 2" panose="05020102010507070707" pitchFamily="18" charset="2"/>
                  <a:buChar char="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rgbClr val="F9B639"/>
                  </a:buClr>
                  <a:buSzPct val="80000"/>
                  <a:buFont typeface="Wingdings 2" panose="05020102010507070707" pitchFamily="18" charset="2"/>
                  <a:buChar char=""/>
                  <a:defRPr sz="2300">
                    <a:solidFill>
                      <a:srgbClr val="6C6C6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ts val="400"/>
                  </a:spcBef>
                  <a:buClr>
                    <a:srgbClr val="F9B639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9B639"/>
                  </a:buClr>
                  <a:buSzPct val="80000"/>
                  <a:buFont typeface="Wingdings 2" panose="05020102010507070707" pitchFamily="18" charset="2"/>
                  <a:buChar char=""/>
                  <a:defRPr sz="2000">
                    <a:solidFill>
                      <a:srgbClr val="6C6C6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ts val="400"/>
                  </a:spcBef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solidFill>
                      <a:schemeClr val="accent1"/>
                    </a:solidFill>
                    <a:latin typeface="Trebuchet MS" panose="020B0603020202020204" pitchFamily="34" charset="0"/>
                  </a:rPr>
                  <a:t>4</a:t>
                </a:r>
              </a:p>
            </p:txBody>
          </p:sp>
          <p:sp>
            <p:nvSpPr>
              <p:cNvPr id="80925" name="AutoShape 53"/>
              <p:cNvSpPr>
                <a:spLocks noChangeArrowheads="1"/>
              </p:cNvSpPr>
              <p:nvPr/>
            </p:nvSpPr>
            <p:spPr bwMode="auto">
              <a:xfrm>
                <a:off x="959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tx2"/>
                  </a:buClr>
                  <a:buSzPct val="73000"/>
                  <a:buFont typeface="Wingdings 2" panose="05020102010507070707" pitchFamily="18" charset="2"/>
                  <a:buChar char="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rgbClr val="F9B639"/>
                  </a:buClr>
                  <a:buSzPct val="80000"/>
                  <a:buFont typeface="Wingdings 2" panose="05020102010507070707" pitchFamily="18" charset="2"/>
                  <a:buChar char=""/>
                  <a:defRPr sz="2300">
                    <a:solidFill>
                      <a:srgbClr val="6C6C6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ts val="400"/>
                  </a:spcBef>
                  <a:buClr>
                    <a:srgbClr val="F9B639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9B639"/>
                  </a:buClr>
                  <a:buSzPct val="80000"/>
                  <a:buFont typeface="Wingdings 2" panose="05020102010507070707" pitchFamily="18" charset="2"/>
                  <a:buChar char=""/>
                  <a:defRPr sz="2000">
                    <a:solidFill>
                      <a:srgbClr val="6C6C6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ts val="400"/>
                  </a:spcBef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solidFill>
                      <a:schemeClr val="accent1"/>
                    </a:solidFill>
                    <a:latin typeface="Trebuchet MS" panose="020B0603020202020204" pitchFamily="34" charset="0"/>
                  </a:rPr>
                  <a:t>5</a:t>
                </a:r>
              </a:p>
            </p:txBody>
          </p:sp>
          <p:sp>
            <p:nvSpPr>
              <p:cNvPr id="80926" name="AutoShape 54"/>
              <p:cNvSpPr>
                <a:spLocks noChangeArrowheads="1"/>
              </p:cNvSpPr>
              <p:nvPr/>
            </p:nvSpPr>
            <p:spPr bwMode="auto">
              <a:xfrm>
                <a:off x="1151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tx2"/>
                  </a:buClr>
                  <a:buSzPct val="73000"/>
                  <a:buFont typeface="Wingdings 2" panose="05020102010507070707" pitchFamily="18" charset="2"/>
                  <a:buChar char="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rgbClr val="F9B639"/>
                  </a:buClr>
                  <a:buSzPct val="80000"/>
                  <a:buFont typeface="Wingdings 2" panose="05020102010507070707" pitchFamily="18" charset="2"/>
                  <a:buChar char=""/>
                  <a:defRPr sz="2300">
                    <a:solidFill>
                      <a:srgbClr val="6C6C6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ts val="400"/>
                  </a:spcBef>
                  <a:buClr>
                    <a:srgbClr val="F9B639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9B639"/>
                  </a:buClr>
                  <a:buSzPct val="80000"/>
                  <a:buFont typeface="Wingdings 2" panose="05020102010507070707" pitchFamily="18" charset="2"/>
                  <a:buChar char=""/>
                  <a:defRPr sz="2000">
                    <a:solidFill>
                      <a:srgbClr val="6C6C6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ts val="400"/>
                  </a:spcBef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solidFill>
                      <a:schemeClr val="accent1"/>
                    </a:solidFill>
                    <a:latin typeface="Trebuchet MS" panose="020B0603020202020204" pitchFamily="34" charset="0"/>
                  </a:rPr>
                  <a:t>7</a:t>
                </a:r>
              </a:p>
            </p:txBody>
          </p:sp>
          <p:sp>
            <p:nvSpPr>
              <p:cNvPr id="80927" name="AutoShape 55"/>
              <p:cNvSpPr>
                <a:spLocks noChangeArrowheads="1"/>
              </p:cNvSpPr>
              <p:nvPr/>
            </p:nvSpPr>
            <p:spPr bwMode="auto">
              <a:xfrm>
                <a:off x="1343" y="1200"/>
                <a:ext cx="193" cy="190"/>
              </a:xfrm>
              <a:prstGeom prst="flowChartProcess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ts val="600"/>
                  </a:spcBef>
                  <a:buClr>
                    <a:schemeClr val="tx2"/>
                  </a:buClr>
                  <a:buSzPct val="73000"/>
                  <a:buFont typeface="Wingdings 2" panose="05020102010507070707" pitchFamily="18" charset="2"/>
                  <a:buChar char="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ts val="500"/>
                  </a:spcBef>
                  <a:buClr>
                    <a:srgbClr val="F9B639"/>
                  </a:buClr>
                  <a:buSzPct val="80000"/>
                  <a:buFont typeface="Wingdings 2" panose="05020102010507070707" pitchFamily="18" charset="2"/>
                  <a:buChar char=""/>
                  <a:defRPr sz="2300">
                    <a:solidFill>
                      <a:srgbClr val="6C6C6C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ts val="400"/>
                  </a:spcBef>
                  <a:buClr>
                    <a:srgbClr val="F9B639"/>
                  </a:buClr>
                  <a:buSzPct val="60000"/>
                  <a:buFont typeface="Wingdings" panose="05000000000000000000" pitchFamily="2" charset="2"/>
                  <a:buChar char="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9B639"/>
                  </a:buClr>
                  <a:buSzPct val="80000"/>
                  <a:buFont typeface="Wingdings 2" panose="05020102010507070707" pitchFamily="18" charset="2"/>
                  <a:buChar char=""/>
                  <a:defRPr sz="2000">
                    <a:solidFill>
                      <a:srgbClr val="6C6C6C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ts val="400"/>
                  </a:spcBef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ts val="400"/>
                  </a:spcBef>
                  <a:spcAft>
                    <a:spcPct val="0"/>
                  </a:spcAft>
                  <a:buClr>
                    <a:srgbClr val="F9B639"/>
                  </a:buClr>
                  <a:buSzPct val="70000"/>
                  <a:buFont typeface="Wingdings" panose="05000000000000000000" pitchFamily="2" charset="2"/>
                  <a:buChar char="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solidFill>
                      <a:schemeClr val="tx2"/>
                    </a:solidFill>
                    <a:latin typeface="Trebuchet MS" panose="020B0603020202020204" pitchFamily="34" charset="0"/>
                  </a:rPr>
                  <a:t>8</a:t>
                </a:r>
              </a:p>
            </p:txBody>
          </p:sp>
        </p:grpSp>
        <p:sp>
          <p:nvSpPr>
            <p:cNvPr id="80921" name="Line 56"/>
            <p:cNvSpPr>
              <a:spLocks noChangeShapeType="1"/>
            </p:cNvSpPr>
            <p:nvPr/>
          </p:nvSpPr>
          <p:spPr bwMode="auto">
            <a:xfrm flipH="1">
              <a:off x="1248" y="2976"/>
              <a:ext cx="192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922" name="Line 57"/>
            <p:cNvSpPr>
              <a:spLocks noChangeShapeType="1"/>
            </p:cNvSpPr>
            <p:nvPr/>
          </p:nvSpPr>
          <p:spPr bwMode="auto">
            <a:xfrm>
              <a:off x="1248" y="2976"/>
              <a:ext cx="192" cy="33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63290" name="Line 58"/>
          <p:cNvSpPr>
            <a:spLocks noChangeShapeType="1"/>
          </p:cNvSpPr>
          <p:nvPr/>
        </p:nvSpPr>
        <p:spPr bwMode="auto">
          <a:xfrm flipV="1">
            <a:off x="1981200" y="4724400"/>
            <a:ext cx="0" cy="3048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3291" name="Line 59"/>
          <p:cNvSpPr>
            <a:spLocks noChangeShapeType="1"/>
          </p:cNvSpPr>
          <p:nvPr/>
        </p:nvSpPr>
        <p:spPr bwMode="auto">
          <a:xfrm flipV="1">
            <a:off x="2286000" y="4724400"/>
            <a:ext cx="0" cy="3048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Rectangle 2"/>
          <p:cNvSpPr txBox="1">
            <a:spLocks/>
          </p:cNvSpPr>
          <p:nvPr/>
        </p:nvSpPr>
        <p:spPr bwMode="auto">
          <a:xfrm>
            <a:off x="609600" y="473075"/>
            <a:ext cx="7239000" cy="1143000"/>
          </a:xfrm>
          <a:prstGeom prst="rect">
            <a:avLst/>
          </a:prstGeom>
          <a:noFill/>
        </p:spPr>
        <p:txBody>
          <a:bodyPr lIns="45720" tIns="0" rIns="45720" bIns="0" anchor="b">
            <a:normAutofit/>
          </a:bodyPr>
          <a:lstStyle/>
          <a:p>
            <a:pPr>
              <a:defRPr/>
            </a:pPr>
            <a:r>
              <a:rPr lang="en-US" sz="3800" b="1" dirty="0">
                <a:latin typeface="Trebuchet MS" pitchFamily="34" charset="0"/>
                <a:ea typeface="+mj-ea"/>
                <a:cs typeface="+mj-cs"/>
              </a:rPr>
              <a:t>Selection Sort - Example</a:t>
            </a:r>
          </a:p>
        </p:txBody>
      </p:sp>
      <p:sp>
        <p:nvSpPr>
          <p:cNvPr id="62" name="Rectangle 23"/>
          <p:cNvSpPr>
            <a:spLocks/>
          </p:cNvSpPr>
          <p:nvPr/>
        </p:nvSpPr>
        <p:spPr bwMode="auto">
          <a:xfrm>
            <a:off x="3200400" y="3429000"/>
            <a:ext cx="4953000" cy="28194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 2" pitchFamily="18" charset="2"/>
              <a:buNone/>
              <a:defRPr/>
            </a:pPr>
            <a:r>
              <a:rPr lang="en-US" sz="2000" dirty="0">
                <a:solidFill>
                  <a:srgbClr val="0000CC"/>
                </a:solidFill>
                <a:latin typeface="Times New Roman" pitchFamily="18" charset="0"/>
                <a:cs typeface="Arial" charset="0"/>
              </a:rPr>
              <a:t>for</a:t>
            </a:r>
            <a:r>
              <a:rPr lang="en-US" sz="2000" dirty="0">
                <a:latin typeface="Times New Roman" pitchFamily="18" charset="0"/>
                <a:cs typeface="Arial" charset="0"/>
              </a:rPr>
              <a:t> (</a:t>
            </a:r>
            <a:r>
              <a:rPr lang="en-US" sz="2000" dirty="0" err="1">
                <a:solidFill>
                  <a:srgbClr val="0000CC"/>
                </a:solidFill>
                <a:latin typeface="Times New Roman" pitchFamily="18" charset="0"/>
                <a:cs typeface="Arial" charset="0"/>
              </a:rPr>
              <a:t>int</a:t>
            </a:r>
            <a:r>
              <a:rPr lang="en-US" sz="2000" dirty="0">
                <a:latin typeface="Times New Roman" pitchFamily="18" charset="0"/>
                <a:cs typeface="Arial" charset="0"/>
              </a:rPr>
              <a:t> </a:t>
            </a:r>
            <a:r>
              <a:rPr lang="en-US" sz="2000" i="1" dirty="0" err="1">
                <a:latin typeface="Times New Roman" pitchFamily="18" charset="0"/>
                <a:cs typeface="Arial" charset="0"/>
              </a:rPr>
              <a:t>i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 </a:t>
            </a:r>
            <a:r>
              <a:rPr lang="en-US" sz="2000" dirty="0">
                <a:latin typeface="Times New Roman" pitchFamily="18" charset="0"/>
                <a:cs typeface="Arial" charset="0"/>
              </a:rPr>
              <a:t>=0, </a:t>
            </a:r>
            <a:r>
              <a:rPr lang="en-US" sz="2000" i="1" dirty="0" err="1">
                <a:latin typeface="Times New Roman" pitchFamily="18" charset="0"/>
                <a:cs typeface="Arial" charset="0"/>
              </a:rPr>
              <a:t>i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  </a:t>
            </a:r>
            <a:r>
              <a:rPr lang="en-US" sz="2000" dirty="0">
                <a:latin typeface="Times New Roman" pitchFamily="18" charset="0"/>
                <a:cs typeface="Arial" charset="0"/>
              </a:rPr>
              <a:t>&lt;  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n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i="1" dirty="0" err="1">
                <a:latin typeface="Times New Roman" pitchFamily="18" charset="0"/>
                <a:cs typeface="Arial" charset="0"/>
              </a:rPr>
              <a:t>i</a:t>
            </a:r>
            <a:r>
              <a:rPr lang="en-US" sz="2000" dirty="0">
                <a:latin typeface="Times New Roman" pitchFamily="18" charset="0"/>
                <a:cs typeface="Arial" charset="0"/>
              </a:rPr>
              <a:t>++){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sz="2000" dirty="0">
                <a:latin typeface="Times New Roman" pitchFamily="18" charset="0"/>
                <a:cs typeface="Arial" charset="0"/>
              </a:rPr>
              <a:t>       min = </a:t>
            </a:r>
            <a:r>
              <a:rPr lang="en-US" sz="2000" dirty="0" err="1">
                <a:latin typeface="Times New Roman" pitchFamily="18" charset="0"/>
                <a:cs typeface="Arial" charset="0"/>
              </a:rPr>
              <a:t>i</a:t>
            </a:r>
            <a:r>
              <a:rPr lang="en-US" sz="2000" dirty="0">
                <a:latin typeface="Times New Roman" pitchFamily="18" charset="0"/>
                <a:cs typeface="Arial" charset="0"/>
              </a:rPr>
              <a:t>;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sz="2000" dirty="0">
                <a:latin typeface="Times New Roman" pitchFamily="18" charset="0"/>
                <a:cs typeface="Arial" charset="0"/>
              </a:rPr>
              <a:t>	    </a:t>
            </a:r>
            <a:r>
              <a:rPr lang="en-US" sz="2000" dirty="0">
                <a:solidFill>
                  <a:srgbClr val="0000CC"/>
                </a:solidFill>
                <a:latin typeface="Times New Roman" pitchFamily="18" charset="0"/>
                <a:cs typeface="Arial" charset="0"/>
              </a:rPr>
              <a:t>for</a:t>
            </a:r>
            <a:r>
              <a:rPr lang="en-US" sz="2000" dirty="0">
                <a:latin typeface="Times New Roman" pitchFamily="18" charset="0"/>
                <a:cs typeface="Arial" charset="0"/>
              </a:rPr>
              <a:t> (</a:t>
            </a:r>
            <a:r>
              <a:rPr lang="en-US" sz="2000" dirty="0" err="1">
                <a:solidFill>
                  <a:srgbClr val="0000CC"/>
                </a:solidFill>
                <a:latin typeface="Times New Roman" pitchFamily="18" charset="0"/>
                <a:cs typeface="Arial" charset="0"/>
              </a:rPr>
              <a:t>int</a:t>
            </a:r>
            <a:r>
              <a:rPr lang="en-US" sz="2000" dirty="0">
                <a:latin typeface="Times New Roman" pitchFamily="18" charset="0"/>
                <a:cs typeface="Arial" charset="0"/>
              </a:rPr>
              <a:t> 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j </a:t>
            </a:r>
            <a:r>
              <a:rPr lang="en-US" sz="2000" dirty="0">
                <a:latin typeface="Times New Roman" pitchFamily="18" charset="0"/>
                <a:cs typeface="Arial" charset="0"/>
              </a:rPr>
              <a:t>= i+1, 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j &lt; n 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j++</a:t>
            </a:r>
            <a:r>
              <a:rPr lang="en-US" sz="2000" dirty="0">
                <a:latin typeface="Times New Roman" pitchFamily="18" charset="0"/>
                <a:cs typeface="Arial" charset="0"/>
              </a:rPr>
              <a:t>){</a:t>
            </a:r>
          </a:p>
          <a:p>
            <a:pPr eaLnBrk="1" hangingPunct="1">
              <a:defRPr/>
            </a:pPr>
            <a:r>
              <a:rPr lang="en-US" sz="2000" dirty="0">
                <a:latin typeface="Times New Roman" pitchFamily="18" charset="0"/>
                <a:cs typeface="Arial" charset="0"/>
              </a:rPr>
              <a:t>		  if (	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 A</a:t>
            </a:r>
            <a:r>
              <a:rPr lang="en-US" sz="2000" dirty="0">
                <a:latin typeface="Times New Roman" pitchFamily="18" charset="0"/>
                <a:cs typeface="Arial" charset="0"/>
              </a:rPr>
              <a:t>[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j</a:t>
            </a:r>
            <a:r>
              <a:rPr lang="en-US" sz="2000" dirty="0">
                <a:latin typeface="Times New Roman" pitchFamily="18" charset="0"/>
                <a:cs typeface="Arial" charset="0"/>
              </a:rPr>
              <a:t>] &lt;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 A</a:t>
            </a:r>
            <a:r>
              <a:rPr lang="en-US" sz="2000" dirty="0">
                <a:latin typeface="Times New Roman" pitchFamily="18" charset="0"/>
                <a:cs typeface="Arial" charset="0"/>
              </a:rPr>
              <a:t>[min]){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sz="2000" dirty="0">
                <a:latin typeface="Times New Roman" pitchFamily="18" charset="0"/>
                <a:cs typeface="Arial" charset="0"/>
              </a:rPr>
              <a:t>		       min = j</a:t>
            </a:r>
          </a:p>
          <a:p>
            <a:pPr eaLnBrk="1" hangingPunct="1">
              <a:defRPr/>
            </a:pPr>
            <a:r>
              <a:rPr lang="en-US" sz="2000" dirty="0">
                <a:latin typeface="Times New Roman" pitchFamily="18" charset="0"/>
                <a:cs typeface="Arial" charset="0"/>
              </a:rPr>
              <a:t>             }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// end if</a:t>
            </a:r>
            <a:endParaRPr lang="en-US" sz="2000" dirty="0">
              <a:latin typeface="Times New Roman" pitchFamily="18" charset="0"/>
              <a:cs typeface="Arial" charset="0"/>
            </a:endParaRP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sz="2000" dirty="0">
                <a:latin typeface="Times New Roman" pitchFamily="18" charset="0"/>
                <a:cs typeface="Arial" charset="0"/>
              </a:rPr>
              <a:t>        }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// end inner for</a:t>
            </a:r>
          </a:p>
          <a:p>
            <a:pPr eaLnBrk="1" hangingPunct="1">
              <a:defRPr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	     </a:t>
            </a:r>
            <a:r>
              <a:rPr lang="en-US" sz="2000" dirty="0">
                <a:latin typeface="Times New Roman" pitchFamily="18" charset="0"/>
                <a:cs typeface="Arial" charset="0"/>
              </a:rPr>
              <a:t>swap(</a:t>
            </a:r>
            <a:r>
              <a:rPr lang="en-US" sz="2000" dirty="0" err="1">
                <a:latin typeface="Times New Roman" pitchFamily="18" charset="0"/>
                <a:cs typeface="Arial" charset="0"/>
              </a:rPr>
              <a:t>i</a:t>
            </a:r>
            <a:r>
              <a:rPr lang="en-US" sz="2000" dirty="0">
                <a:latin typeface="Times New Roman" pitchFamily="18" charset="0"/>
                <a:cs typeface="Arial" charset="0"/>
              </a:rPr>
              <a:t>,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 </a:t>
            </a:r>
            <a:r>
              <a:rPr lang="en-US" sz="2000" dirty="0">
                <a:latin typeface="Times New Roman" pitchFamily="18" charset="0"/>
                <a:cs typeface="Arial" charset="0"/>
              </a:rPr>
              <a:t>min)    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sz="2000" dirty="0">
                <a:latin typeface="Times New Roman" pitchFamily="18" charset="0"/>
                <a:cs typeface="Arial" charset="0"/>
              </a:rPr>
              <a:t>  }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// end outer for</a:t>
            </a:r>
            <a:endParaRPr lang="en-US" sz="2000" dirty="0">
              <a:latin typeface="Times New Roman" pitchFamily="18" charset="0"/>
              <a:cs typeface="Arial" charset="0"/>
            </a:endParaRPr>
          </a:p>
          <a:p>
            <a:pPr eaLnBrk="1" hangingPunct="1">
              <a:buFont typeface="Wingdings 2" pitchFamily="18" charset="2"/>
              <a:buNone/>
              <a:defRPr/>
            </a:pPr>
            <a:endParaRPr lang="en-US" sz="2000" dirty="0">
              <a:latin typeface="Times New Roman" pitchFamily="18" charset="0"/>
              <a:cs typeface="Arial" charset="0"/>
            </a:endParaRPr>
          </a:p>
          <a:p>
            <a:pPr marL="273050" indent="-273050" eaLnBrk="1" hangingPunct="1"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18" charset="2"/>
              <a:buNone/>
              <a:defRPr/>
            </a:pPr>
            <a:endParaRPr lang="en-US" sz="20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519D7-72CF-4E2F-9117-DDCEB192D565}" type="slidenum">
              <a:rPr lang="zh-TW" altLang="en-US" smtClean="0"/>
              <a:pPr/>
              <a:t>33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1566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632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63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632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632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3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632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3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632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632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632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86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8632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863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8632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632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863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86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3235" grpId="0" build="p" bldLvl="4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15875"/>
            <a:ext cx="7239000" cy="669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en-US" sz="3600" cap="none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Selection</a:t>
            </a:r>
            <a:r>
              <a:rPr lang="en-US" altLang="en-US" sz="3400" cap="none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 Sort Example </a:t>
            </a:r>
          </a:p>
        </p:txBody>
      </p:sp>
      <p:graphicFrame>
        <p:nvGraphicFramePr>
          <p:cNvPr id="183299" name="Group 3"/>
          <p:cNvGraphicFramePr>
            <a:graphicFrameLocks noGrp="1"/>
          </p:cNvGraphicFramePr>
          <p:nvPr>
            <p:ph sz="half" idx="4294967295"/>
          </p:nvPr>
        </p:nvGraphicFramePr>
        <p:xfrm>
          <a:off x="781050" y="866775"/>
          <a:ext cx="5943600" cy="3810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3319" name="Rectangle 23"/>
          <p:cNvSpPr>
            <a:spLocks/>
          </p:cNvSpPr>
          <p:nvPr/>
        </p:nvSpPr>
        <p:spPr bwMode="auto">
          <a:xfrm>
            <a:off x="304800" y="4010025"/>
            <a:ext cx="5791200" cy="28194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 2" pitchFamily="18" charset="2"/>
              <a:buNone/>
              <a:defRPr/>
            </a:pPr>
            <a:r>
              <a:rPr lang="en-US" sz="2000" dirty="0">
                <a:solidFill>
                  <a:srgbClr val="0000CC"/>
                </a:solidFill>
                <a:latin typeface="Times New Roman" pitchFamily="18" charset="0"/>
                <a:cs typeface="Arial" charset="0"/>
              </a:rPr>
              <a:t>for</a:t>
            </a:r>
            <a:r>
              <a:rPr lang="en-US" sz="2000" dirty="0">
                <a:latin typeface="Times New Roman" pitchFamily="18" charset="0"/>
                <a:cs typeface="Arial" charset="0"/>
              </a:rPr>
              <a:t> (</a:t>
            </a:r>
            <a:r>
              <a:rPr lang="en-US" sz="2000" dirty="0" err="1">
                <a:solidFill>
                  <a:srgbClr val="0000CC"/>
                </a:solidFill>
                <a:latin typeface="Times New Roman" pitchFamily="18" charset="0"/>
                <a:cs typeface="Arial" charset="0"/>
              </a:rPr>
              <a:t>int</a:t>
            </a:r>
            <a:r>
              <a:rPr lang="en-US" sz="2000" dirty="0">
                <a:latin typeface="Times New Roman" pitchFamily="18" charset="0"/>
                <a:cs typeface="Arial" charset="0"/>
              </a:rPr>
              <a:t> </a:t>
            </a:r>
            <a:r>
              <a:rPr lang="en-US" sz="2000" i="1" dirty="0" err="1">
                <a:latin typeface="Times New Roman" pitchFamily="18" charset="0"/>
                <a:cs typeface="Arial" charset="0"/>
              </a:rPr>
              <a:t>i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 </a:t>
            </a:r>
            <a:r>
              <a:rPr lang="en-US" sz="2000" dirty="0">
                <a:latin typeface="Times New Roman" pitchFamily="18" charset="0"/>
                <a:cs typeface="Arial" charset="0"/>
              </a:rPr>
              <a:t>=0, </a:t>
            </a:r>
            <a:r>
              <a:rPr lang="en-US" sz="2000" i="1" dirty="0" err="1">
                <a:latin typeface="Times New Roman" pitchFamily="18" charset="0"/>
                <a:cs typeface="Arial" charset="0"/>
              </a:rPr>
              <a:t>i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  </a:t>
            </a:r>
            <a:r>
              <a:rPr lang="en-US" sz="2000" dirty="0">
                <a:latin typeface="Times New Roman" pitchFamily="18" charset="0"/>
                <a:cs typeface="Arial" charset="0"/>
              </a:rPr>
              <a:t>&lt;  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n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i="1" dirty="0" err="1">
                <a:latin typeface="Times New Roman" pitchFamily="18" charset="0"/>
                <a:cs typeface="Arial" charset="0"/>
              </a:rPr>
              <a:t>i</a:t>
            </a:r>
            <a:r>
              <a:rPr lang="en-US" sz="2000" dirty="0">
                <a:latin typeface="Times New Roman" pitchFamily="18" charset="0"/>
                <a:cs typeface="Arial" charset="0"/>
              </a:rPr>
              <a:t>++){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sz="2000" dirty="0">
                <a:latin typeface="Times New Roman" pitchFamily="18" charset="0"/>
                <a:cs typeface="Arial" charset="0"/>
              </a:rPr>
              <a:t>       min = </a:t>
            </a:r>
            <a:r>
              <a:rPr lang="en-US" sz="2000" dirty="0" err="1">
                <a:latin typeface="Times New Roman" pitchFamily="18" charset="0"/>
                <a:cs typeface="Arial" charset="0"/>
              </a:rPr>
              <a:t>i</a:t>
            </a:r>
            <a:r>
              <a:rPr lang="en-US" sz="2000" dirty="0">
                <a:latin typeface="Times New Roman" pitchFamily="18" charset="0"/>
                <a:cs typeface="Arial" charset="0"/>
              </a:rPr>
              <a:t>;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sz="2000" dirty="0">
                <a:latin typeface="Times New Roman" pitchFamily="18" charset="0"/>
                <a:cs typeface="Arial" charset="0"/>
              </a:rPr>
              <a:t>	    </a:t>
            </a:r>
            <a:r>
              <a:rPr lang="en-US" sz="2000" dirty="0">
                <a:solidFill>
                  <a:srgbClr val="0000CC"/>
                </a:solidFill>
                <a:latin typeface="Times New Roman" pitchFamily="18" charset="0"/>
                <a:cs typeface="Arial" charset="0"/>
              </a:rPr>
              <a:t>for</a:t>
            </a:r>
            <a:r>
              <a:rPr lang="en-US" sz="2000" dirty="0">
                <a:latin typeface="Times New Roman" pitchFamily="18" charset="0"/>
                <a:cs typeface="Arial" charset="0"/>
              </a:rPr>
              <a:t> (</a:t>
            </a:r>
            <a:r>
              <a:rPr lang="en-US" sz="2000" dirty="0" err="1">
                <a:solidFill>
                  <a:srgbClr val="0000CC"/>
                </a:solidFill>
                <a:latin typeface="Times New Roman" pitchFamily="18" charset="0"/>
                <a:cs typeface="Arial" charset="0"/>
              </a:rPr>
              <a:t>int</a:t>
            </a:r>
            <a:r>
              <a:rPr lang="en-US" sz="2000" dirty="0">
                <a:latin typeface="Times New Roman" pitchFamily="18" charset="0"/>
                <a:cs typeface="Arial" charset="0"/>
              </a:rPr>
              <a:t> 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j </a:t>
            </a:r>
            <a:r>
              <a:rPr lang="en-US" sz="2000" dirty="0">
                <a:latin typeface="Times New Roman" pitchFamily="18" charset="0"/>
                <a:cs typeface="Arial" charset="0"/>
              </a:rPr>
              <a:t>= i+1, 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j &lt; n </a:t>
            </a:r>
            <a:r>
              <a:rPr lang="en-US" sz="2000" dirty="0">
                <a:latin typeface="Times New Roman" pitchFamily="18" charset="0"/>
                <a:cs typeface="Arial" charset="0"/>
              </a:rPr>
              <a:t>, 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j++</a:t>
            </a:r>
            <a:r>
              <a:rPr lang="en-US" sz="2000" dirty="0">
                <a:latin typeface="Times New Roman" pitchFamily="18" charset="0"/>
                <a:cs typeface="Arial" charset="0"/>
              </a:rPr>
              <a:t>){</a:t>
            </a:r>
          </a:p>
          <a:p>
            <a:pPr eaLnBrk="1" hangingPunct="1">
              <a:defRPr/>
            </a:pPr>
            <a:r>
              <a:rPr lang="en-US" sz="2000" dirty="0">
                <a:latin typeface="Times New Roman" pitchFamily="18" charset="0"/>
                <a:cs typeface="Arial" charset="0"/>
              </a:rPr>
              <a:t>		  if (	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 A</a:t>
            </a:r>
            <a:r>
              <a:rPr lang="en-US" sz="2000" dirty="0">
                <a:latin typeface="Times New Roman" pitchFamily="18" charset="0"/>
                <a:cs typeface="Arial" charset="0"/>
              </a:rPr>
              <a:t>[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j</a:t>
            </a:r>
            <a:r>
              <a:rPr lang="en-US" sz="2000" dirty="0">
                <a:latin typeface="Times New Roman" pitchFamily="18" charset="0"/>
                <a:cs typeface="Arial" charset="0"/>
              </a:rPr>
              <a:t>] &lt;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 A</a:t>
            </a:r>
            <a:r>
              <a:rPr lang="en-US" sz="2000" dirty="0">
                <a:latin typeface="Times New Roman" pitchFamily="18" charset="0"/>
                <a:cs typeface="Arial" charset="0"/>
              </a:rPr>
              <a:t>[min]){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sz="2000" dirty="0">
                <a:latin typeface="Times New Roman" pitchFamily="18" charset="0"/>
                <a:cs typeface="Arial" charset="0"/>
              </a:rPr>
              <a:t>		       min = j</a:t>
            </a:r>
          </a:p>
          <a:p>
            <a:pPr eaLnBrk="1" hangingPunct="1">
              <a:defRPr/>
            </a:pPr>
            <a:r>
              <a:rPr lang="en-US" sz="2000" dirty="0">
                <a:latin typeface="Times New Roman" pitchFamily="18" charset="0"/>
                <a:cs typeface="Arial" charset="0"/>
              </a:rPr>
              <a:t>             }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// end if</a:t>
            </a:r>
            <a:endParaRPr lang="en-US" sz="2000" dirty="0">
              <a:latin typeface="Times New Roman" pitchFamily="18" charset="0"/>
              <a:cs typeface="Arial" charset="0"/>
            </a:endParaRP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sz="2000" dirty="0">
                <a:latin typeface="Times New Roman" pitchFamily="18" charset="0"/>
                <a:cs typeface="Arial" charset="0"/>
              </a:rPr>
              <a:t>        }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// end inner for</a:t>
            </a:r>
          </a:p>
          <a:p>
            <a:pPr eaLnBrk="1" hangingPunct="1">
              <a:defRPr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	     </a:t>
            </a:r>
            <a:r>
              <a:rPr lang="en-US" sz="2000" dirty="0">
                <a:latin typeface="Times New Roman" pitchFamily="18" charset="0"/>
                <a:cs typeface="Arial" charset="0"/>
              </a:rPr>
              <a:t>swap(</a:t>
            </a:r>
            <a:r>
              <a:rPr lang="en-US" sz="2000" dirty="0" err="1">
                <a:latin typeface="Times New Roman" pitchFamily="18" charset="0"/>
                <a:cs typeface="Arial" charset="0"/>
              </a:rPr>
              <a:t>i</a:t>
            </a:r>
            <a:r>
              <a:rPr lang="en-US" sz="2000" dirty="0">
                <a:latin typeface="Times New Roman" pitchFamily="18" charset="0"/>
                <a:cs typeface="Arial" charset="0"/>
              </a:rPr>
              <a:t>,</a:t>
            </a:r>
            <a:r>
              <a:rPr lang="en-US" sz="2000" i="1" dirty="0">
                <a:latin typeface="Times New Roman" pitchFamily="18" charset="0"/>
                <a:cs typeface="Arial" charset="0"/>
              </a:rPr>
              <a:t> </a:t>
            </a:r>
            <a:r>
              <a:rPr lang="en-US" sz="2000" dirty="0">
                <a:latin typeface="Times New Roman" pitchFamily="18" charset="0"/>
                <a:cs typeface="Arial" charset="0"/>
              </a:rPr>
              <a:t>min)    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sz="2000" dirty="0">
                <a:latin typeface="Times New Roman" pitchFamily="18" charset="0"/>
                <a:cs typeface="Arial" charset="0"/>
              </a:rPr>
              <a:t>  }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// end outer for</a:t>
            </a:r>
            <a:endParaRPr lang="en-US" sz="2000" dirty="0">
              <a:latin typeface="Times New Roman" pitchFamily="18" charset="0"/>
              <a:cs typeface="Arial" charset="0"/>
            </a:endParaRPr>
          </a:p>
          <a:p>
            <a:pPr eaLnBrk="1" hangingPunct="1">
              <a:buFont typeface="Wingdings 2" pitchFamily="18" charset="2"/>
              <a:buNone/>
              <a:defRPr/>
            </a:pPr>
            <a:endParaRPr lang="en-US" sz="2000" dirty="0">
              <a:latin typeface="Times New Roman" pitchFamily="18" charset="0"/>
              <a:cs typeface="Arial" charset="0"/>
            </a:endParaRPr>
          </a:p>
          <a:p>
            <a:pPr marL="273050" indent="-273050" eaLnBrk="1" hangingPunct="1"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18" charset="2"/>
              <a:buNone/>
              <a:defRPr/>
            </a:pPr>
            <a:endParaRPr lang="en-US" sz="20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2968" name="Text Box 24"/>
          <p:cNvSpPr txBox="1">
            <a:spLocks noChangeArrowheads="1"/>
          </p:cNvSpPr>
          <p:nvPr/>
        </p:nvSpPr>
        <p:spPr bwMode="auto">
          <a:xfrm>
            <a:off x="-28575" y="866775"/>
            <a:ext cx="639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0000CC"/>
                </a:solidFill>
              </a:rPr>
              <a:t>i</a:t>
            </a:r>
            <a:r>
              <a:rPr lang="en-US" altLang="en-US" sz="1800" b="1">
                <a:solidFill>
                  <a:srgbClr val="0000CC"/>
                </a:solidFill>
              </a:rPr>
              <a:t> = 0</a:t>
            </a:r>
          </a:p>
        </p:txBody>
      </p:sp>
      <p:sp>
        <p:nvSpPr>
          <p:cNvPr id="82969" name="Text Box 183"/>
          <p:cNvSpPr txBox="1">
            <a:spLocks noChangeArrowheads="1"/>
          </p:cNvSpPr>
          <p:nvPr/>
        </p:nvSpPr>
        <p:spPr bwMode="auto">
          <a:xfrm>
            <a:off x="6691313" y="685800"/>
            <a:ext cx="985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min = 6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11213" y="900113"/>
            <a:ext cx="693737" cy="328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547813" y="892175"/>
            <a:ext cx="693737" cy="3286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270125" y="900113"/>
            <a:ext cx="693738" cy="328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06725" y="892175"/>
            <a:ext cx="693738" cy="3286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757613" y="900113"/>
            <a:ext cx="693737" cy="328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492625" y="892175"/>
            <a:ext cx="695325" cy="3286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216525" y="900113"/>
            <a:ext cx="693738" cy="328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953125" y="892175"/>
            <a:ext cx="693738" cy="3286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4" name="Text Box 183"/>
          <p:cNvSpPr txBox="1">
            <a:spLocks noChangeArrowheads="1"/>
          </p:cNvSpPr>
          <p:nvPr/>
        </p:nvSpPr>
        <p:spPr bwMode="auto">
          <a:xfrm>
            <a:off x="762000" y="1252538"/>
            <a:ext cx="1246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</a:rPr>
              <a:t>A[min] = 62</a:t>
            </a:r>
          </a:p>
        </p:txBody>
      </p:sp>
      <p:sp>
        <p:nvSpPr>
          <p:cNvPr id="25" name="Text Box 183"/>
          <p:cNvSpPr txBox="1">
            <a:spLocks noChangeArrowheads="1"/>
          </p:cNvSpPr>
          <p:nvPr/>
        </p:nvSpPr>
        <p:spPr bwMode="auto">
          <a:xfrm>
            <a:off x="1449388" y="1247775"/>
            <a:ext cx="12461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</a:rPr>
              <a:t>A[min] = 58</a:t>
            </a:r>
          </a:p>
        </p:txBody>
      </p:sp>
      <p:sp>
        <p:nvSpPr>
          <p:cNvPr id="26" name="Text Box 183"/>
          <p:cNvSpPr txBox="1">
            <a:spLocks noChangeArrowheads="1"/>
          </p:cNvSpPr>
          <p:nvPr/>
        </p:nvSpPr>
        <p:spPr bwMode="auto">
          <a:xfrm>
            <a:off x="2201863" y="1252538"/>
            <a:ext cx="1247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</a:rPr>
              <a:t>A[min] = 55</a:t>
            </a:r>
          </a:p>
        </p:txBody>
      </p:sp>
      <p:sp>
        <p:nvSpPr>
          <p:cNvPr id="27" name="Text Box 183"/>
          <p:cNvSpPr txBox="1">
            <a:spLocks noChangeArrowheads="1"/>
          </p:cNvSpPr>
          <p:nvPr/>
        </p:nvSpPr>
        <p:spPr bwMode="auto">
          <a:xfrm>
            <a:off x="2944813" y="1247775"/>
            <a:ext cx="12461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</a:rPr>
              <a:t>A[min] = 10</a:t>
            </a:r>
          </a:p>
        </p:txBody>
      </p:sp>
      <p:sp>
        <p:nvSpPr>
          <p:cNvPr id="28" name="Text Box 183"/>
          <p:cNvSpPr txBox="1">
            <a:spLocks noChangeArrowheads="1"/>
          </p:cNvSpPr>
          <p:nvPr/>
        </p:nvSpPr>
        <p:spPr bwMode="auto">
          <a:xfrm>
            <a:off x="3678238" y="1252538"/>
            <a:ext cx="12461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</a:rPr>
              <a:t>A[min] = 10</a:t>
            </a:r>
          </a:p>
        </p:txBody>
      </p:sp>
      <p:sp>
        <p:nvSpPr>
          <p:cNvPr id="29" name="Text Box 183"/>
          <p:cNvSpPr txBox="1">
            <a:spLocks noChangeArrowheads="1"/>
          </p:cNvSpPr>
          <p:nvPr/>
        </p:nvSpPr>
        <p:spPr bwMode="auto">
          <a:xfrm>
            <a:off x="4421188" y="1247775"/>
            <a:ext cx="12461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</a:rPr>
              <a:t>A[min] = 10</a:t>
            </a:r>
          </a:p>
        </p:txBody>
      </p:sp>
      <p:sp>
        <p:nvSpPr>
          <p:cNvPr id="30" name="Text Box 183"/>
          <p:cNvSpPr txBox="1">
            <a:spLocks noChangeArrowheads="1"/>
          </p:cNvSpPr>
          <p:nvPr/>
        </p:nvSpPr>
        <p:spPr bwMode="auto">
          <a:xfrm>
            <a:off x="5173663" y="1252538"/>
            <a:ext cx="12477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</a:rPr>
              <a:t>A[min] = 6</a:t>
            </a:r>
          </a:p>
        </p:txBody>
      </p:sp>
      <p:sp>
        <p:nvSpPr>
          <p:cNvPr id="31" name="Text Box 183"/>
          <p:cNvSpPr txBox="1">
            <a:spLocks noChangeArrowheads="1"/>
          </p:cNvSpPr>
          <p:nvPr/>
        </p:nvSpPr>
        <p:spPr bwMode="auto">
          <a:xfrm>
            <a:off x="5916613" y="1247775"/>
            <a:ext cx="12461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</a:rPr>
              <a:t>A[min] = 6</a:t>
            </a:r>
          </a:p>
        </p:txBody>
      </p:sp>
      <p:graphicFrame>
        <p:nvGraphicFramePr>
          <p:cNvPr id="32" name="Group 3"/>
          <p:cNvGraphicFramePr>
            <a:graphicFrameLocks/>
          </p:cNvGraphicFramePr>
          <p:nvPr/>
        </p:nvGraphicFramePr>
        <p:xfrm>
          <a:off x="762000" y="1643063"/>
          <a:ext cx="5943600" cy="3810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3006" name="Text Box 24"/>
          <p:cNvSpPr txBox="1">
            <a:spLocks noChangeArrowheads="1"/>
          </p:cNvSpPr>
          <p:nvPr/>
        </p:nvSpPr>
        <p:spPr bwMode="auto">
          <a:xfrm>
            <a:off x="-19050" y="1643063"/>
            <a:ext cx="639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0000CC"/>
                </a:solidFill>
              </a:rPr>
              <a:t>i</a:t>
            </a:r>
            <a:r>
              <a:rPr lang="en-US" altLang="en-US" sz="1800" b="1">
                <a:solidFill>
                  <a:srgbClr val="0000CC"/>
                </a:solidFill>
              </a:rPr>
              <a:t> = 1</a:t>
            </a:r>
          </a:p>
        </p:txBody>
      </p:sp>
      <p:sp>
        <p:nvSpPr>
          <p:cNvPr id="83007" name="Text Box 183"/>
          <p:cNvSpPr txBox="1">
            <a:spLocks noChangeArrowheads="1"/>
          </p:cNvSpPr>
          <p:nvPr/>
        </p:nvSpPr>
        <p:spPr bwMode="auto">
          <a:xfrm>
            <a:off x="6643688" y="1498600"/>
            <a:ext cx="985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min = 3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555750" y="1668463"/>
            <a:ext cx="693738" cy="328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2279650" y="1676400"/>
            <a:ext cx="693738" cy="3286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3014663" y="1668463"/>
            <a:ext cx="695325" cy="328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765550" y="1676400"/>
            <a:ext cx="693738" cy="3286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502150" y="1668463"/>
            <a:ext cx="693738" cy="328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224463" y="1676400"/>
            <a:ext cx="695325" cy="3286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961063" y="1668463"/>
            <a:ext cx="693737" cy="328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4" name="Text Box 183"/>
          <p:cNvSpPr txBox="1">
            <a:spLocks noChangeArrowheads="1"/>
          </p:cNvSpPr>
          <p:nvPr/>
        </p:nvSpPr>
        <p:spPr bwMode="auto">
          <a:xfrm>
            <a:off x="1457325" y="2022475"/>
            <a:ext cx="12366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</a:rPr>
              <a:t>A[min] = 58</a:t>
            </a:r>
          </a:p>
        </p:txBody>
      </p:sp>
      <p:sp>
        <p:nvSpPr>
          <p:cNvPr id="45" name="Text Box 183"/>
          <p:cNvSpPr txBox="1">
            <a:spLocks noChangeArrowheads="1"/>
          </p:cNvSpPr>
          <p:nvPr/>
        </p:nvSpPr>
        <p:spPr bwMode="auto">
          <a:xfrm>
            <a:off x="2211388" y="2028825"/>
            <a:ext cx="12366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</a:rPr>
              <a:t>A[min] = 55</a:t>
            </a:r>
          </a:p>
        </p:txBody>
      </p:sp>
      <p:sp>
        <p:nvSpPr>
          <p:cNvPr id="46" name="Text Box 183"/>
          <p:cNvSpPr txBox="1">
            <a:spLocks noChangeArrowheads="1"/>
          </p:cNvSpPr>
          <p:nvPr/>
        </p:nvSpPr>
        <p:spPr bwMode="auto">
          <a:xfrm>
            <a:off x="2952750" y="2022475"/>
            <a:ext cx="12382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</a:rPr>
              <a:t>A[min] = 10</a:t>
            </a:r>
          </a:p>
        </p:txBody>
      </p:sp>
      <p:sp>
        <p:nvSpPr>
          <p:cNvPr id="47" name="Text Box 183"/>
          <p:cNvSpPr txBox="1">
            <a:spLocks noChangeArrowheads="1"/>
          </p:cNvSpPr>
          <p:nvPr/>
        </p:nvSpPr>
        <p:spPr bwMode="auto">
          <a:xfrm>
            <a:off x="3687763" y="2028825"/>
            <a:ext cx="12366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</a:rPr>
              <a:t>A[min] = 10</a:t>
            </a:r>
          </a:p>
        </p:txBody>
      </p:sp>
      <p:sp>
        <p:nvSpPr>
          <p:cNvPr id="48" name="Text Box 183"/>
          <p:cNvSpPr txBox="1">
            <a:spLocks noChangeArrowheads="1"/>
          </p:cNvSpPr>
          <p:nvPr/>
        </p:nvSpPr>
        <p:spPr bwMode="auto">
          <a:xfrm>
            <a:off x="4429125" y="2022475"/>
            <a:ext cx="12366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</a:rPr>
              <a:t>A[min] = 10</a:t>
            </a:r>
          </a:p>
        </p:txBody>
      </p:sp>
      <p:sp>
        <p:nvSpPr>
          <p:cNvPr id="49" name="Text Box 183"/>
          <p:cNvSpPr txBox="1">
            <a:spLocks noChangeArrowheads="1"/>
          </p:cNvSpPr>
          <p:nvPr/>
        </p:nvSpPr>
        <p:spPr bwMode="auto">
          <a:xfrm>
            <a:off x="5183188" y="2028825"/>
            <a:ext cx="12366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</a:rPr>
              <a:t>A[min] = 10</a:t>
            </a:r>
          </a:p>
        </p:txBody>
      </p:sp>
      <p:sp>
        <p:nvSpPr>
          <p:cNvPr id="50" name="Text Box 183"/>
          <p:cNvSpPr txBox="1">
            <a:spLocks noChangeArrowheads="1"/>
          </p:cNvSpPr>
          <p:nvPr/>
        </p:nvSpPr>
        <p:spPr bwMode="auto">
          <a:xfrm>
            <a:off x="5924550" y="2022475"/>
            <a:ext cx="12382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</a:rPr>
              <a:t>A[min] = 10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rot="10800000" flipV="1">
            <a:off x="1166813" y="1219200"/>
            <a:ext cx="4300537" cy="457200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41" idx="0"/>
          </p:cNvCxnSpPr>
          <p:nvPr/>
        </p:nvCxnSpPr>
        <p:spPr>
          <a:xfrm rot="16200000" flipH="1">
            <a:off x="3177382" y="-718344"/>
            <a:ext cx="423862" cy="4365625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6" name="Group 3"/>
          <p:cNvGraphicFramePr>
            <a:graphicFrameLocks/>
          </p:cNvGraphicFramePr>
          <p:nvPr/>
        </p:nvGraphicFramePr>
        <p:xfrm>
          <a:off x="777875" y="2430463"/>
          <a:ext cx="5943600" cy="3810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3044" name="Text Box 24"/>
          <p:cNvSpPr txBox="1">
            <a:spLocks noChangeArrowheads="1"/>
          </p:cNvSpPr>
          <p:nvPr/>
        </p:nvSpPr>
        <p:spPr bwMode="auto">
          <a:xfrm>
            <a:off x="9525" y="2430463"/>
            <a:ext cx="641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0000CC"/>
                </a:solidFill>
              </a:rPr>
              <a:t>i</a:t>
            </a:r>
            <a:r>
              <a:rPr lang="en-US" altLang="en-US" sz="1800" b="1">
                <a:solidFill>
                  <a:srgbClr val="0000CC"/>
                </a:solidFill>
              </a:rPr>
              <a:t> = 2</a:t>
            </a:r>
          </a:p>
        </p:txBody>
      </p:sp>
      <p:sp>
        <p:nvSpPr>
          <p:cNvPr id="83045" name="Text Box 183"/>
          <p:cNvSpPr txBox="1">
            <a:spLocks noChangeArrowheads="1"/>
          </p:cNvSpPr>
          <p:nvPr/>
        </p:nvSpPr>
        <p:spPr bwMode="auto">
          <a:xfrm>
            <a:off x="6672263" y="2286000"/>
            <a:ext cx="9858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min = 5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309813" y="2463800"/>
            <a:ext cx="693737" cy="3286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044825" y="2455863"/>
            <a:ext cx="695325" cy="328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795713" y="2463800"/>
            <a:ext cx="693737" cy="3286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532313" y="2455863"/>
            <a:ext cx="693737" cy="328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254625" y="2463800"/>
            <a:ext cx="695325" cy="3286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991225" y="2455863"/>
            <a:ext cx="693738" cy="328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7" name="Text Box 183"/>
          <p:cNvSpPr txBox="1">
            <a:spLocks noChangeArrowheads="1"/>
          </p:cNvSpPr>
          <p:nvPr/>
        </p:nvSpPr>
        <p:spPr bwMode="auto">
          <a:xfrm>
            <a:off x="2241550" y="2816225"/>
            <a:ext cx="1208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</a:rPr>
              <a:t>A[min] = 55</a:t>
            </a:r>
          </a:p>
        </p:txBody>
      </p:sp>
      <p:sp>
        <p:nvSpPr>
          <p:cNvPr id="68" name="Text Box 183"/>
          <p:cNvSpPr txBox="1">
            <a:spLocks noChangeArrowheads="1"/>
          </p:cNvSpPr>
          <p:nvPr/>
        </p:nvSpPr>
        <p:spPr bwMode="auto">
          <a:xfrm>
            <a:off x="2982913" y="2809875"/>
            <a:ext cx="12080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</a:rPr>
              <a:t>A[min] = 58</a:t>
            </a:r>
          </a:p>
        </p:txBody>
      </p:sp>
      <p:sp>
        <p:nvSpPr>
          <p:cNvPr id="69" name="Text Box 183"/>
          <p:cNvSpPr txBox="1">
            <a:spLocks noChangeArrowheads="1"/>
          </p:cNvSpPr>
          <p:nvPr/>
        </p:nvSpPr>
        <p:spPr bwMode="auto">
          <a:xfrm>
            <a:off x="3717925" y="2816225"/>
            <a:ext cx="1208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</a:rPr>
              <a:t>A[min] = 45</a:t>
            </a:r>
          </a:p>
        </p:txBody>
      </p:sp>
      <p:sp>
        <p:nvSpPr>
          <p:cNvPr id="70" name="Text Box 183"/>
          <p:cNvSpPr txBox="1">
            <a:spLocks noChangeArrowheads="1"/>
          </p:cNvSpPr>
          <p:nvPr/>
        </p:nvSpPr>
        <p:spPr bwMode="auto">
          <a:xfrm>
            <a:off x="4459288" y="2809875"/>
            <a:ext cx="12080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</a:rPr>
              <a:t>A[min] = 44</a:t>
            </a:r>
          </a:p>
        </p:txBody>
      </p:sp>
      <p:sp>
        <p:nvSpPr>
          <p:cNvPr id="71" name="Text Box 183"/>
          <p:cNvSpPr txBox="1">
            <a:spLocks noChangeArrowheads="1"/>
          </p:cNvSpPr>
          <p:nvPr/>
        </p:nvSpPr>
        <p:spPr bwMode="auto">
          <a:xfrm>
            <a:off x="5213350" y="2816225"/>
            <a:ext cx="1208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</a:rPr>
              <a:t>A[min] = 44</a:t>
            </a:r>
          </a:p>
        </p:txBody>
      </p:sp>
      <p:sp>
        <p:nvSpPr>
          <p:cNvPr id="72" name="Text Box 183"/>
          <p:cNvSpPr txBox="1">
            <a:spLocks noChangeArrowheads="1"/>
          </p:cNvSpPr>
          <p:nvPr/>
        </p:nvSpPr>
        <p:spPr bwMode="auto">
          <a:xfrm>
            <a:off x="5954713" y="2809875"/>
            <a:ext cx="12080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</a:rPr>
              <a:t>A[min] = 44</a:t>
            </a:r>
          </a:p>
        </p:txBody>
      </p:sp>
      <p:cxnSp>
        <p:nvCxnSpPr>
          <p:cNvPr id="73" name="Straight Arrow Connector 72"/>
          <p:cNvCxnSpPr>
            <a:stCxn id="46" idx="0"/>
          </p:cNvCxnSpPr>
          <p:nvPr/>
        </p:nvCxnSpPr>
        <p:spPr>
          <a:xfrm rot="16200000" flipH="1" flipV="1">
            <a:off x="2489994" y="1356519"/>
            <a:ext cx="415925" cy="1747837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endCxn id="61" idx="0"/>
          </p:cNvCxnSpPr>
          <p:nvPr/>
        </p:nvCxnSpPr>
        <p:spPr>
          <a:xfrm>
            <a:off x="1863725" y="2014538"/>
            <a:ext cx="1528763" cy="441325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rot="10800000" flipV="1">
            <a:off x="2619375" y="2819400"/>
            <a:ext cx="2162175" cy="422275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Group 3"/>
          <p:cNvGraphicFramePr>
            <a:graphicFrameLocks/>
          </p:cNvGraphicFramePr>
          <p:nvPr/>
        </p:nvGraphicFramePr>
        <p:xfrm>
          <a:off x="815975" y="3260725"/>
          <a:ext cx="5943600" cy="3810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3081" name="Text Box 24"/>
          <p:cNvSpPr txBox="1">
            <a:spLocks noChangeArrowheads="1"/>
          </p:cNvSpPr>
          <p:nvPr/>
        </p:nvSpPr>
        <p:spPr bwMode="auto">
          <a:xfrm>
            <a:off x="33338" y="3260725"/>
            <a:ext cx="641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0000CC"/>
                </a:solidFill>
              </a:rPr>
              <a:t>i</a:t>
            </a:r>
            <a:r>
              <a:rPr lang="en-US" altLang="en-US" sz="1800" b="1">
                <a:solidFill>
                  <a:srgbClr val="0000CC"/>
                </a:solidFill>
              </a:rPr>
              <a:t> = 3</a:t>
            </a:r>
          </a:p>
        </p:txBody>
      </p:sp>
      <p:sp>
        <p:nvSpPr>
          <p:cNvPr id="83082" name="Text Box 183"/>
          <p:cNvSpPr txBox="1">
            <a:spLocks noChangeArrowheads="1"/>
          </p:cNvSpPr>
          <p:nvPr/>
        </p:nvSpPr>
        <p:spPr bwMode="auto">
          <a:xfrm>
            <a:off x="6696075" y="3124200"/>
            <a:ext cx="985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min = 4</a:t>
            </a:r>
          </a:p>
        </p:txBody>
      </p:sp>
      <p:sp>
        <p:nvSpPr>
          <p:cNvPr id="87" name="Rectangle 86"/>
          <p:cNvSpPr/>
          <p:nvPr/>
        </p:nvSpPr>
        <p:spPr>
          <a:xfrm>
            <a:off x="3068638" y="3286125"/>
            <a:ext cx="695325" cy="3286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3819525" y="3294063"/>
            <a:ext cx="693738" cy="328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556125" y="3286125"/>
            <a:ext cx="693738" cy="3286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278438" y="3294063"/>
            <a:ext cx="695325" cy="328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6015038" y="3286125"/>
            <a:ext cx="693737" cy="3286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3" name="Text Box 183"/>
          <p:cNvSpPr txBox="1">
            <a:spLocks noChangeArrowheads="1"/>
          </p:cNvSpPr>
          <p:nvPr/>
        </p:nvSpPr>
        <p:spPr bwMode="auto">
          <a:xfrm>
            <a:off x="3006725" y="3640138"/>
            <a:ext cx="1184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</a:rPr>
              <a:t>A[min] = 58</a:t>
            </a:r>
          </a:p>
        </p:txBody>
      </p:sp>
      <p:sp>
        <p:nvSpPr>
          <p:cNvPr id="94" name="Text Box 183"/>
          <p:cNvSpPr txBox="1">
            <a:spLocks noChangeArrowheads="1"/>
          </p:cNvSpPr>
          <p:nvPr/>
        </p:nvSpPr>
        <p:spPr bwMode="auto">
          <a:xfrm>
            <a:off x="3741738" y="3646488"/>
            <a:ext cx="1184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</a:rPr>
              <a:t>A[min] = 45</a:t>
            </a:r>
          </a:p>
        </p:txBody>
      </p:sp>
      <p:sp>
        <p:nvSpPr>
          <p:cNvPr id="95" name="Text Box 183"/>
          <p:cNvSpPr txBox="1">
            <a:spLocks noChangeArrowheads="1"/>
          </p:cNvSpPr>
          <p:nvPr/>
        </p:nvSpPr>
        <p:spPr bwMode="auto">
          <a:xfrm>
            <a:off x="4483100" y="3640138"/>
            <a:ext cx="1184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</a:rPr>
              <a:t>A[min] = 45</a:t>
            </a:r>
          </a:p>
        </p:txBody>
      </p:sp>
      <p:sp>
        <p:nvSpPr>
          <p:cNvPr id="96" name="Text Box 183"/>
          <p:cNvSpPr txBox="1">
            <a:spLocks noChangeArrowheads="1"/>
          </p:cNvSpPr>
          <p:nvPr/>
        </p:nvSpPr>
        <p:spPr bwMode="auto">
          <a:xfrm>
            <a:off x="5237163" y="3646488"/>
            <a:ext cx="1184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</a:rPr>
              <a:t>A[min] = 45</a:t>
            </a:r>
          </a:p>
        </p:txBody>
      </p:sp>
      <p:sp>
        <p:nvSpPr>
          <p:cNvPr id="97" name="Text Box 183"/>
          <p:cNvSpPr txBox="1">
            <a:spLocks noChangeArrowheads="1"/>
          </p:cNvSpPr>
          <p:nvPr/>
        </p:nvSpPr>
        <p:spPr bwMode="auto">
          <a:xfrm>
            <a:off x="5978525" y="3640138"/>
            <a:ext cx="11842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</a:rPr>
              <a:t>A[min] = 45</a:t>
            </a:r>
          </a:p>
        </p:txBody>
      </p:sp>
      <p:sp>
        <p:nvSpPr>
          <p:cNvPr id="99" name="Rectangle 98"/>
          <p:cNvSpPr/>
          <p:nvPr/>
        </p:nvSpPr>
        <p:spPr>
          <a:xfrm>
            <a:off x="803275" y="912813"/>
            <a:ext cx="693738" cy="328612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1560513" y="1700213"/>
            <a:ext cx="695325" cy="328612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2306638" y="2476500"/>
            <a:ext cx="693737" cy="328613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3071813" y="3294063"/>
            <a:ext cx="693737" cy="33020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5230813" y="912813"/>
            <a:ext cx="693737" cy="328612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3021013" y="1674813"/>
            <a:ext cx="693737" cy="328612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545013" y="2470150"/>
            <a:ext cx="693737" cy="328613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3819525" y="3294063"/>
            <a:ext cx="693738" cy="33020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2659063" y="2819400"/>
            <a:ext cx="2122487" cy="457200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103" name="Slide Number Placeholder 8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540A1CA-A3B8-4FE3-8FE6-E1E82C238FAF}" type="slidenum">
              <a:rPr lang="en-US" altLang="en-US" sz="11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100">
              <a:solidFill>
                <a:schemeClr val="tx2"/>
              </a:solidFill>
            </a:endParaRPr>
          </a:p>
        </p:txBody>
      </p:sp>
      <p:sp>
        <p:nvSpPr>
          <p:cNvPr id="83104" name="Text Box 183"/>
          <p:cNvSpPr txBox="1">
            <a:spLocks noChangeArrowheads="1"/>
          </p:cNvSpPr>
          <p:nvPr/>
        </p:nvSpPr>
        <p:spPr bwMode="auto">
          <a:xfrm>
            <a:off x="6665913" y="1001713"/>
            <a:ext cx="13065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0000CC"/>
                </a:solidFill>
              </a:rPr>
              <a:t>A</a:t>
            </a:r>
            <a:r>
              <a:rPr lang="en-US" altLang="en-US" sz="1800" b="1">
                <a:solidFill>
                  <a:srgbClr val="0000CC"/>
                </a:solidFill>
              </a:rPr>
              <a:t>[min] = 6</a:t>
            </a:r>
          </a:p>
        </p:txBody>
      </p:sp>
      <p:sp>
        <p:nvSpPr>
          <p:cNvPr id="83105" name="Text Box 183"/>
          <p:cNvSpPr txBox="1">
            <a:spLocks noChangeArrowheads="1"/>
          </p:cNvSpPr>
          <p:nvPr/>
        </p:nvSpPr>
        <p:spPr bwMode="auto">
          <a:xfrm>
            <a:off x="6675438" y="1763713"/>
            <a:ext cx="1435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0000CC"/>
                </a:solidFill>
              </a:rPr>
              <a:t>A</a:t>
            </a:r>
            <a:r>
              <a:rPr lang="en-US" altLang="en-US" sz="1800" b="1">
                <a:solidFill>
                  <a:srgbClr val="0000CC"/>
                </a:solidFill>
              </a:rPr>
              <a:t>[min] = 10</a:t>
            </a:r>
          </a:p>
        </p:txBody>
      </p:sp>
      <p:sp>
        <p:nvSpPr>
          <p:cNvPr id="83106" name="Text Box 183"/>
          <p:cNvSpPr txBox="1">
            <a:spLocks noChangeArrowheads="1"/>
          </p:cNvSpPr>
          <p:nvPr/>
        </p:nvSpPr>
        <p:spPr bwMode="auto">
          <a:xfrm>
            <a:off x="6686550" y="2525713"/>
            <a:ext cx="14351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0000CC"/>
                </a:solidFill>
              </a:rPr>
              <a:t>A</a:t>
            </a:r>
            <a:r>
              <a:rPr lang="en-US" altLang="en-US" sz="1800" b="1">
                <a:solidFill>
                  <a:srgbClr val="0000CC"/>
                </a:solidFill>
              </a:rPr>
              <a:t>[min] = 44</a:t>
            </a:r>
          </a:p>
        </p:txBody>
      </p:sp>
      <p:sp>
        <p:nvSpPr>
          <p:cNvPr id="83107" name="Text Box 183"/>
          <p:cNvSpPr txBox="1">
            <a:spLocks noChangeArrowheads="1"/>
          </p:cNvSpPr>
          <p:nvPr/>
        </p:nvSpPr>
        <p:spPr bwMode="auto">
          <a:xfrm>
            <a:off x="6686550" y="3371850"/>
            <a:ext cx="1435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0000CC"/>
                </a:solidFill>
              </a:rPr>
              <a:t>A</a:t>
            </a:r>
            <a:r>
              <a:rPr lang="en-US" altLang="en-US" sz="1800" b="1">
                <a:solidFill>
                  <a:srgbClr val="0000CC"/>
                </a:solidFill>
              </a:rPr>
              <a:t>[min] = 45</a:t>
            </a:r>
          </a:p>
        </p:txBody>
      </p:sp>
    </p:spTree>
    <p:extLst>
      <p:ext uri="{BB962C8B-B14F-4D97-AF65-F5344CB8AC3E}">
        <p14:creationId xmlns:p14="http://schemas.microsoft.com/office/powerpoint/2010/main" val="66662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xit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6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4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8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 nodeType="clickPar">
                      <p:stCondLst>
                        <p:cond delay="indefinite"/>
                      </p:stCondLst>
                      <p:childTnLst>
                        <p:par>
                          <p:cTn id="2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2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6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0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4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 nodeType="clickPar">
                      <p:stCondLst>
                        <p:cond delay="indefinite"/>
                      </p:stCondLst>
                      <p:childTnLst>
                        <p:par>
                          <p:cTn id="2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7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8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9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2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3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 nodeType="clickPar">
                      <p:stCondLst>
                        <p:cond delay="indefinite"/>
                      </p:stCondLst>
                      <p:childTnLst>
                        <p:par>
                          <p:cTn id="2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6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7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0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1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 nodeType="clickPar">
                      <p:stCondLst>
                        <p:cond delay="indefinite"/>
                      </p:stCondLst>
                      <p:childTnLst>
                        <p:par>
                          <p:cTn id="2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3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4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5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8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9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 nodeType="clickPar">
                      <p:stCondLst>
                        <p:cond delay="indefinite"/>
                      </p:stCondLst>
                      <p:childTnLst>
                        <p:par>
                          <p:cTn id="3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9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0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1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4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5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 nodeType="clickPar">
                      <p:stCondLst>
                        <p:cond delay="indefinite"/>
                      </p:stCondLst>
                      <p:childTnLst>
                        <p:par>
                          <p:cTn id="3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7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8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9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2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3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 nodeType="clickPar">
                      <p:stCondLst>
                        <p:cond delay="indefinite"/>
                      </p:stCondLst>
                      <p:childTnLst>
                        <p:par>
                          <p:cTn id="3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6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7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0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1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0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 nodeType="clickPar">
                      <p:stCondLst>
                        <p:cond delay="indefinite"/>
                      </p:stCondLst>
                      <p:childTnLst>
                        <p:par>
                          <p:cTn id="3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3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4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5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7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8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9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 nodeType="clickPar">
                      <p:stCondLst>
                        <p:cond delay="indefinite"/>
                      </p:stCondLst>
                      <p:childTnLst>
                        <p:par>
                          <p:cTn id="3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2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3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5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6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7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 nodeType="clickPar">
                      <p:stCondLst>
                        <p:cond delay="indefinite"/>
                      </p:stCondLst>
                      <p:childTnLst>
                        <p:par>
                          <p:cTn id="3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9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0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1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4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5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 nodeType="clickPar">
                      <p:stCondLst>
                        <p:cond delay="indefinite"/>
                      </p:stCondLst>
                      <p:childTnLst>
                        <p:par>
                          <p:cTn id="4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6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7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0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1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 nodeType="clickPar">
                      <p:stCondLst>
                        <p:cond delay="indefinite"/>
                      </p:stCondLst>
                      <p:childTnLst>
                        <p:par>
                          <p:cTn id="4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3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4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5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8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9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 nodeType="clickPar">
                      <p:stCondLst>
                        <p:cond delay="indefinite"/>
                      </p:stCondLst>
                      <p:childTnLst>
                        <p:par>
                          <p:cTn id="4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2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3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5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6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7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1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2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 nodeType="clickPar">
                      <p:stCondLst>
                        <p:cond delay="indefinite"/>
                      </p:stCondLst>
                      <p:childTnLst>
                        <p:par>
                          <p:cTn id="4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9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0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1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4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5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 nodeType="clickPar">
                      <p:stCondLst>
                        <p:cond delay="indefinite"/>
                      </p:stCondLst>
                      <p:childTnLst>
                        <p:par>
                          <p:cTn id="4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7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98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9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1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2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3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3" grpId="2" animBg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4" grpId="0"/>
      <p:bldP spid="44" grpId="1"/>
      <p:bldP spid="45" grpId="0"/>
      <p:bldP spid="45" grpId="1"/>
      <p:bldP spid="46" grpId="0"/>
      <p:bldP spid="46" grpId="1"/>
      <p:bldP spid="47" grpId="0"/>
      <p:bldP spid="47" grpId="1"/>
      <p:bldP spid="48" grpId="0"/>
      <p:bldP spid="48" grpId="1"/>
      <p:bldP spid="49" grpId="0"/>
      <p:bldP spid="49" grpId="1"/>
      <p:bldP spid="50" grpId="0"/>
      <p:bldP spid="50" grpId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7" grpId="0"/>
      <p:bldP spid="67" grpId="1"/>
      <p:bldP spid="68" grpId="0"/>
      <p:bldP spid="68" grpId="1"/>
      <p:bldP spid="69" grpId="0"/>
      <p:bldP spid="69" grpId="1"/>
      <p:bldP spid="70" grpId="0"/>
      <p:bldP spid="70" grpId="1"/>
      <p:bldP spid="71" grpId="0"/>
      <p:bldP spid="71" grpId="1"/>
      <p:bldP spid="72" grpId="0"/>
      <p:bldP spid="72" grpId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3" grpId="0"/>
      <p:bldP spid="93" grpId="1"/>
      <p:bldP spid="94" grpId="0"/>
      <p:bldP spid="94" grpId="1"/>
      <p:bldP spid="95" grpId="0"/>
      <p:bldP spid="95" grpId="1"/>
      <p:bldP spid="96" grpId="0"/>
      <p:bldP spid="96" grpId="1"/>
      <p:bldP spid="97" grpId="0"/>
      <p:bldP spid="97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15875"/>
            <a:ext cx="7239000" cy="669925"/>
          </a:xfrm>
        </p:spPr>
        <p:txBody>
          <a:bodyPr wrap="square" numCol="1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sz="3600" cap="none" dirty="0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Selection</a:t>
            </a:r>
            <a:r>
              <a:rPr lang="en-US" sz="3400" cap="none" dirty="0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 Sort Example - continued</a:t>
            </a:r>
          </a:p>
        </p:txBody>
      </p:sp>
      <p:graphicFrame>
        <p:nvGraphicFramePr>
          <p:cNvPr id="183299" name="Group 3"/>
          <p:cNvGraphicFramePr>
            <a:graphicFrameLocks noGrp="1"/>
          </p:cNvGraphicFramePr>
          <p:nvPr>
            <p:ph sz="half" idx="4294967295"/>
          </p:nvPr>
        </p:nvGraphicFramePr>
        <p:xfrm>
          <a:off x="1009650" y="685800"/>
          <a:ext cx="5943600" cy="3810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3319" name="Rectangle 23"/>
          <p:cNvSpPr>
            <a:spLocks/>
          </p:cNvSpPr>
          <p:nvPr/>
        </p:nvSpPr>
        <p:spPr bwMode="auto">
          <a:xfrm>
            <a:off x="304800" y="4724400"/>
            <a:ext cx="7239000" cy="21336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 2" pitchFamily="18" charset="2"/>
              <a:buNone/>
              <a:defRPr/>
            </a:pPr>
            <a:r>
              <a:rPr lang="en-US" sz="1400" dirty="0">
                <a:solidFill>
                  <a:srgbClr val="0000CC"/>
                </a:solidFill>
                <a:latin typeface="Times New Roman" pitchFamily="18" charset="0"/>
                <a:cs typeface="Arial" charset="0"/>
              </a:rPr>
              <a:t>for</a:t>
            </a:r>
            <a:r>
              <a:rPr lang="en-US" sz="1400" dirty="0">
                <a:latin typeface="Times New Roman" pitchFamily="18" charset="0"/>
                <a:cs typeface="Arial" charset="0"/>
              </a:rPr>
              <a:t> (</a:t>
            </a:r>
            <a:r>
              <a:rPr lang="en-US" sz="1400" dirty="0" err="1">
                <a:solidFill>
                  <a:srgbClr val="0000CC"/>
                </a:solidFill>
                <a:latin typeface="Times New Roman" pitchFamily="18" charset="0"/>
                <a:cs typeface="Arial" charset="0"/>
              </a:rPr>
              <a:t>int</a:t>
            </a:r>
            <a:r>
              <a:rPr lang="en-US" sz="1400" dirty="0">
                <a:latin typeface="Times New Roman" pitchFamily="18" charset="0"/>
                <a:cs typeface="Arial" charset="0"/>
              </a:rPr>
              <a:t> </a:t>
            </a:r>
            <a:r>
              <a:rPr lang="en-US" sz="1400" i="1" dirty="0" err="1">
                <a:latin typeface="Times New Roman" pitchFamily="18" charset="0"/>
                <a:cs typeface="Arial" charset="0"/>
              </a:rPr>
              <a:t>i</a:t>
            </a:r>
            <a:r>
              <a:rPr lang="en-US" sz="1400" i="1" dirty="0">
                <a:latin typeface="Times New Roman" pitchFamily="18" charset="0"/>
                <a:cs typeface="Arial" charset="0"/>
              </a:rPr>
              <a:t> </a:t>
            </a:r>
            <a:r>
              <a:rPr lang="en-US" sz="1400" dirty="0">
                <a:latin typeface="Times New Roman" pitchFamily="18" charset="0"/>
                <a:cs typeface="Arial" charset="0"/>
              </a:rPr>
              <a:t>=0, </a:t>
            </a:r>
            <a:r>
              <a:rPr lang="en-US" sz="1400" i="1" dirty="0" err="1">
                <a:latin typeface="Times New Roman" pitchFamily="18" charset="0"/>
                <a:cs typeface="Arial" charset="0"/>
              </a:rPr>
              <a:t>i</a:t>
            </a:r>
            <a:r>
              <a:rPr lang="en-US" sz="1400" i="1" dirty="0">
                <a:latin typeface="Times New Roman" pitchFamily="18" charset="0"/>
                <a:cs typeface="Arial" charset="0"/>
              </a:rPr>
              <a:t>  </a:t>
            </a:r>
            <a:r>
              <a:rPr lang="en-US" sz="1400" dirty="0">
                <a:latin typeface="Times New Roman" pitchFamily="18" charset="0"/>
                <a:cs typeface="Arial" charset="0"/>
              </a:rPr>
              <a:t>&lt;  </a:t>
            </a:r>
            <a:r>
              <a:rPr lang="en-US" sz="1400" i="1" dirty="0">
                <a:latin typeface="Times New Roman" pitchFamily="18" charset="0"/>
                <a:cs typeface="Arial" charset="0"/>
              </a:rPr>
              <a:t>n</a:t>
            </a:r>
            <a:r>
              <a:rPr lang="en-US" sz="1400" dirty="0">
                <a:latin typeface="Times New Roman" pitchFamily="18" charset="0"/>
                <a:cs typeface="Arial" charset="0"/>
              </a:rPr>
              <a:t>, </a:t>
            </a:r>
            <a:r>
              <a:rPr lang="en-US" sz="1400" i="1" dirty="0" err="1">
                <a:latin typeface="Times New Roman" pitchFamily="18" charset="0"/>
                <a:cs typeface="Arial" charset="0"/>
              </a:rPr>
              <a:t>i</a:t>
            </a:r>
            <a:r>
              <a:rPr lang="en-US" sz="1400" dirty="0">
                <a:latin typeface="Times New Roman" pitchFamily="18" charset="0"/>
                <a:cs typeface="Arial" charset="0"/>
              </a:rPr>
              <a:t>++){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sz="1400" dirty="0">
                <a:latin typeface="Times New Roman" pitchFamily="18" charset="0"/>
                <a:cs typeface="Arial" charset="0"/>
              </a:rPr>
              <a:t>       min = </a:t>
            </a:r>
            <a:r>
              <a:rPr lang="en-US" sz="1400" dirty="0" err="1">
                <a:latin typeface="Times New Roman" pitchFamily="18" charset="0"/>
                <a:cs typeface="Arial" charset="0"/>
              </a:rPr>
              <a:t>i</a:t>
            </a:r>
            <a:r>
              <a:rPr lang="en-US" sz="1400" dirty="0">
                <a:latin typeface="Times New Roman" pitchFamily="18" charset="0"/>
                <a:cs typeface="Arial" charset="0"/>
              </a:rPr>
              <a:t>;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sz="1400" dirty="0">
                <a:latin typeface="Times New Roman" pitchFamily="18" charset="0"/>
                <a:cs typeface="Arial" charset="0"/>
              </a:rPr>
              <a:t>	    </a:t>
            </a:r>
            <a:r>
              <a:rPr lang="en-US" sz="1400" dirty="0">
                <a:solidFill>
                  <a:srgbClr val="0000CC"/>
                </a:solidFill>
                <a:latin typeface="Times New Roman" pitchFamily="18" charset="0"/>
                <a:cs typeface="Arial" charset="0"/>
              </a:rPr>
              <a:t>for</a:t>
            </a:r>
            <a:r>
              <a:rPr lang="en-US" sz="1400" dirty="0">
                <a:latin typeface="Times New Roman" pitchFamily="18" charset="0"/>
                <a:cs typeface="Arial" charset="0"/>
              </a:rPr>
              <a:t> (</a:t>
            </a:r>
            <a:r>
              <a:rPr lang="en-US" sz="1400" dirty="0" err="1">
                <a:solidFill>
                  <a:srgbClr val="0000CC"/>
                </a:solidFill>
                <a:latin typeface="Times New Roman" pitchFamily="18" charset="0"/>
                <a:cs typeface="Arial" charset="0"/>
              </a:rPr>
              <a:t>int</a:t>
            </a:r>
            <a:r>
              <a:rPr lang="en-US" sz="1400" dirty="0">
                <a:latin typeface="Times New Roman" pitchFamily="18" charset="0"/>
                <a:cs typeface="Arial" charset="0"/>
              </a:rPr>
              <a:t> </a:t>
            </a:r>
            <a:r>
              <a:rPr lang="en-US" sz="1400" i="1" dirty="0">
                <a:latin typeface="Times New Roman" pitchFamily="18" charset="0"/>
                <a:cs typeface="Arial" charset="0"/>
              </a:rPr>
              <a:t>j </a:t>
            </a:r>
            <a:r>
              <a:rPr lang="en-US" sz="1400" dirty="0">
                <a:latin typeface="Times New Roman" pitchFamily="18" charset="0"/>
                <a:cs typeface="Arial" charset="0"/>
              </a:rPr>
              <a:t>= i+1, </a:t>
            </a:r>
            <a:r>
              <a:rPr lang="en-US" sz="1400" i="1" dirty="0">
                <a:latin typeface="Times New Roman" pitchFamily="18" charset="0"/>
                <a:cs typeface="Arial" charset="0"/>
              </a:rPr>
              <a:t>j &lt; n </a:t>
            </a:r>
            <a:r>
              <a:rPr lang="en-US" sz="1400" dirty="0">
                <a:latin typeface="Times New Roman" pitchFamily="18" charset="0"/>
                <a:cs typeface="Arial" charset="0"/>
              </a:rPr>
              <a:t>, </a:t>
            </a:r>
            <a:r>
              <a:rPr lang="en-US" sz="1400" i="1" dirty="0">
                <a:latin typeface="Times New Roman" pitchFamily="18" charset="0"/>
                <a:cs typeface="Arial" charset="0"/>
              </a:rPr>
              <a:t>j++</a:t>
            </a:r>
            <a:r>
              <a:rPr lang="en-US" sz="1400" dirty="0">
                <a:latin typeface="Times New Roman" pitchFamily="18" charset="0"/>
                <a:cs typeface="Arial" charset="0"/>
              </a:rPr>
              <a:t>){</a:t>
            </a:r>
          </a:p>
          <a:p>
            <a:pPr eaLnBrk="1" hangingPunct="1">
              <a:defRPr/>
            </a:pPr>
            <a:r>
              <a:rPr lang="en-US" sz="1400" dirty="0">
                <a:latin typeface="Times New Roman" pitchFamily="18" charset="0"/>
                <a:cs typeface="Arial" charset="0"/>
              </a:rPr>
              <a:t>		  if (	</a:t>
            </a:r>
            <a:r>
              <a:rPr lang="en-US" sz="1400" i="1" dirty="0">
                <a:latin typeface="Times New Roman" pitchFamily="18" charset="0"/>
                <a:cs typeface="Arial" charset="0"/>
              </a:rPr>
              <a:t> A</a:t>
            </a:r>
            <a:r>
              <a:rPr lang="en-US" sz="1400" dirty="0">
                <a:latin typeface="Times New Roman" pitchFamily="18" charset="0"/>
                <a:cs typeface="Arial" charset="0"/>
              </a:rPr>
              <a:t>[</a:t>
            </a:r>
            <a:r>
              <a:rPr lang="en-US" sz="1400" i="1" dirty="0">
                <a:latin typeface="Times New Roman" pitchFamily="18" charset="0"/>
                <a:cs typeface="Arial" charset="0"/>
              </a:rPr>
              <a:t>j</a:t>
            </a:r>
            <a:r>
              <a:rPr lang="en-US" sz="1400" dirty="0">
                <a:latin typeface="Times New Roman" pitchFamily="18" charset="0"/>
                <a:cs typeface="Arial" charset="0"/>
              </a:rPr>
              <a:t>] &lt;</a:t>
            </a:r>
            <a:r>
              <a:rPr lang="en-US" sz="1400" i="1" dirty="0">
                <a:latin typeface="Times New Roman" pitchFamily="18" charset="0"/>
                <a:cs typeface="Arial" charset="0"/>
              </a:rPr>
              <a:t> A</a:t>
            </a:r>
            <a:r>
              <a:rPr lang="en-US" sz="1400" dirty="0">
                <a:latin typeface="Times New Roman" pitchFamily="18" charset="0"/>
                <a:cs typeface="Arial" charset="0"/>
              </a:rPr>
              <a:t>[min]){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sz="1400" dirty="0">
                <a:latin typeface="Times New Roman" pitchFamily="18" charset="0"/>
                <a:cs typeface="Arial" charset="0"/>
              </a:rPr>
              <a:t>		       min = j</a:t>
            </a:r>
          </a:p>
          <a:p>
            <a:pPr eaLnBrk="1" hangingPunct="1">
              <a:defRPr/>
            </a:pPr>
            <a:r>
              <a:rPr lang="en-US" sz="1400" dirty="0">
                <a:latin typeface="Times New Roman" pitchFamily="18" charset="0"/>
                <a:cs typeface="Arial" charset="0"/>
              </a:rPr>
              <a:t>             }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// end if</a:t>
            </a:r>
            <a:endParaRPr lang="en-US" sz="1400" dirty="0">
              <a:latin typeface="Times New Roman" pitchFamily="18" charset="0"/>
              <a:cs typeface="Arial" charset="0"/>
            </a:endParaRP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sz="1400" dirty="0">
                <a:latin typeface="Times New Roman" pitchFamily="18" charset="0"/>
                <a:cs typeface="Arial" charset="0"/>
              </a:rPr>
              <a:t>        }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// end inner for</a:t>
            </a:r>
          </a:p>
          <a:p>
            <a:pPr eaLnBrk="1" hangingPunct="1">
              <a:defRPr/>
            </a:pP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	     </a:t>
            </a:r>
            <a:r>
              <a:rPr lang="en-US" sz="1400" dirty="0">
                <a:latin typeface="Times New Roman" pitchFamily="18" charset="0"/>
                <a:cs typeface="Arial" charset="0"/>
              </a:rPr>
              <a:t>swap(</a:t>
            </a:r>
            <a:r>
              <a:rPr lang="en-US" sz="1400" dirty="0" err="1">
                <a:latin typeface="Times New Roman" pitchFamily="18" charset="0"/>
                <a:cs typeface="Arial" charset="0"/>
              </a:rPr>
              <a:t>i</a:t>
            </a:r>
            <a:r>
              <a:rPr lang="en-US" sz="1400" dirty="0">
                <a:latin typeface="Times New Roman" pitchFamily="18" charset="0"/>
                <a:cs typeface="Arial" charset="0"/>
              </a:rPr>
              <a:t>,</a:t>
            </a:r>
            <a:r>
              <a:rPr lang="en-US" sz="1400" i="1" dirty="0">
                <a:latin typeface="Times New Roman" pitchFamily="18" charset="0"/>
                <a:cs typeface="Arial" charset="0"/>
              </a:rPr>
              <a:t> </a:t>
            </a:r>
            <a:r>
              <a:rPr lang="en-US" sz="1400" dirty="0">
                <a:latin typeface="Times New Roman" pitchFamily="18" charset="0"/>
                <a:cs typeface="Arial" charset="0"/>
              </a:rPr>
              <a:t>min)    </a:t>
            </a:r>
          </a:p>
          <a:p>
            <a:pPr eaLnBrk="1" hangingPunct="1">
              <a:buFont typeface="Wingdings 2" pitchFamily="18" charset="2"/>
              <a:buNone/>
              <a:defRPr/>
            </a:pPr>
            <a:r>
              <a:rPr lang="en-US" sz="1400" dirty="0">
                <a:latin typeface="Times New Roman" pitchFamily="18" charset="0"/>
                <a:cs typeface="Arial" charset="0"/>
              </a:rPr>
              <a:t>  }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// end outer for</a:t>
            </a:r>
            <a:endParaRPr lang="en-US" sz="1400" dirty="0">
              <a:latin typeface="Times New Roman" pitchFamily="18" charset="0"/>
              <a:cs typeface="Arial" charset="0"/>
            </a:endParaRPr>
          </a:p>
          <a:p>
            <a:pPr eaLnBrk="1" hangingPunct="1">
              <a:buFont typeface="Wingdings 2" pitchFamily="18" charset="2"/>
              <a:buNone/>
              <a:defRPr/>
            </a:pPr>
            <a:endParaRPr lang="en-US" sz="1400" dirty="0">
              <a:latin typeface="Times New Roman" pitchFamily="18" charset="0"/>
              <a:cs typeface="Arial" charset="0"/>
            </a:endParaRPr>
          </a:p>
          <a:p>
            <a:pPr marL="273050" indent="-273050" eaLnBrk="1" hangingPunct="1">
              <a:spcBef>
                <a:spcPts val="600"/>
              </a:spcBef>
              <a:buClr>
                <a:schemeClr val="tx2"/>
              </a:buClr>
              <a:buSzPct val="73000"/>
              <a:buFont typeface="Wingdings 2" pitchFamily="18" charset="2"/>
              <a:buNone/>
              <a:defRPr/>
            </a:pPr>
            <a:endParaRPr lang="en-US" sz="1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85016" name="Text Box 24"/>
          <p:cNvSpPr txBox="1">
            <a:spLocks noChangeArrowheads="1"/>
          </p:cNvSpPr>
          <p:nvPr/>
        </p:nvSpPr>
        <p:spPr bwMode="auto">
          <a:xfrm>
            <a:off x="-28575" y="685800"/>
            <a:ext cx="639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0000CC"/>
                </a:solidFill>
              </a:rPr>
              <a:t>i</a:t>
            </a:r>
            <a:r>
              <a:rPr lang="en-US" altLang="en-US" sz="1800" b="1">
                <a:solidFill>
                  <a:srgbClr val="0000CC"/>
                </a:solidFill>
              </a:rPr>
              <a:t> = 0</a:t>
            </a:r>
          </a:p>
        </p:txBody>
      </p:sp>
      <p:sp>
        <p:nvSpPr>
          <p:cNvPr id="85017" name="Text Box 183"/>
          <p:cNvSpPr txBox="1">
            <a:spLocks noChangeArrowheads="1"/>
          </p:cNvSpPr>
          <p:nvPr/>
        </p:nvSpPr>
        <p:spPr bwMode="auto">
          <a:xfrm>
            <a:off x="6862763" y="533400"/>
            <a:ext cx="9001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min = 6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04888" y="719138"/>
            <a:ext cx="695325" cy="328612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aphicFrame>
        <p:nvGraphicFramePr>
          <p:cNvPr id="32" name="Group 3"/>
          <p:cNvGraphicFramePr>
            <a:graphicFrameLocks/>
          </p:cNvGraphicFramePr>
          <p:nvPr/>
        </p:nvGraphicFramePr>
        <p:xfrm>
          <a:off x="990600" y="1066800"/>
          <a:ext cx="5943600" cy="3810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5039" name="Text Box 24"/>
          <p:cNvSpPr txBox="1">
            <a:spLocks noChangeArrowheads="1"/>
          </p:cNvSpPr>
          <p:nvPr/>
        </p:nvSpPr>
        <p:spPr bwMode="auto">
          <a:xfrm>
            <a:off x="-19050" y="1066800"/>
            <a:ext cx="639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0000CC"/>
                </a:solidFill>
              </a:rPr>
              <a:t>i</a:t>
            </a:r>
            <a:r>
              <a:rPr lang="en-US" altLang="en-US" sz="1800" b="1">
                <a:solidFill>
                  <a:srgbClr val="0000CC"/>
                </a:solidFill>
              </a:rPr>
              <a:t> = 1</a:t>
            </a:r>
          </a:p>
        </p:txBody>
      </p:sp>
      <p:sp>
        <p:nvSpPr>
          <p:cNvPr id="85040" name="Text Box 183"/>
          <p:cNvSpPr txBox="1">
            <a:spLocks noChangeArrowheads="1"/>
          </p:cNvSpPr>
          <p:nvPr/>
        </p:nvSpPr>
        <p:spPr bwMode="auto">
          <a:xfrm>
            <a:off x="6872288" y="957263"/>
            <a:ext cx="900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min = 3</a:t>
            </a:r>
          </a:p>
        </p:txBody>
      </p:sp>
      <p:graphicFrame>
        <p:nvGraphicFramePr>
          <p:cNvPr id="56" name="Group 3"/>
          <p:cNvGraphicFramePr>
            <a:graphicFrameLocks/>
          </p:cNvGraphicFramePr>
          <p:nvPr/>
        </p:nvGraphicFramePr>
        <p:xfrm>
          <a:off x="1006475" y="1447800"/>
          <a:ext cx="5943600" cy="3810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5061" name="Text Box 24"/>
          <p:cNvSpPr txBox="1">
            <a:spLocks noChangeArrowheads="1"/>
          </p:cNvSpPr>
          <p:nvPr/>
        </p:nvSpPr>
        <p:spPr bwMode="auto">
          <a:xfrm>
            <a:off x="9525" y="1447800"/>
            <a:ext cx="641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0000CC"/>
                </a:solidFill>
              </a:rPr>
              <a:t>i</a:t>
            </a:r>
            <a:r>
              <a:rPr lang="en-US" altLang="en-US" sz="1800" b="1">
                <a:solidFill>
                  <a:srgbClr val="0000CC"/>
                </a:solidFill>
              </a:rPr>
              <a:t> = 2</a:t>
            </a:r>
          </a:p>
        </p:txBody>
      </p:sp>
      <p:sp>
        <p:nvSpPr>
          <p:cNvPr id="85062" name="Text Box 183"/>
          <p:cNvSpPr txBox="1">
            <a:spLocks noChangeArrowheads="1"/>
          </p:cNvSpPr>
          <p:nvPr/>
        </p:nvSpPr>
        <p:spPr bwMode="auto">
          <a:xfrm>
            <a:off x="6900863" y="1363663"/>
            <a:ext cx="90011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min = 5</a:t>
            </a:r>
          </a:p>
        </p:txBody>
      </p:sp>
      <p:graphicFrame>
        <p:nvGraphicFramePr>
          <p:cNvPr id="83" name="Group 3"/>
          <p:cNvGraphicFramePr>
            <a:graphicFrameLocks/>
          </p:cNvGraphicFramePr>
          <p:nvPr/>
        </p:nvGraphicFramePr>
        <p:xfrm>
          <a:off x="990600" y="1905000"/>
          <a:ext cx="5943600" cy="3810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5083" name="Text Box 24"/>
          <p:cNvSpPr txBox="1">
            <a:spLocks noChangeArrowheads="1"/>
          </p:cNvSpPr>
          <p:nvPr/>
        </p:nvSpPr>
        <p:spPr bwMode="auto">
          <a:xfrm>
            <a:off x="33338" y="1905000"/>
            <a:ext cx="641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0000CC"/>
                </a:solidFill>
              </a:rPr>
              <a:t>i</a:t>
            </a:r>
            <a:r>
              <a:rPr lang="en-US" altLang="en-US" sz="1800" b="1">
                <a:solidFill>
                  <a:srgbClr val="0000CC"/>
                </a:solidFill>
              </a:rPr>
              <a:t> = 3</a:t>
            </a:r>
          </a:p>
        </p:txBody>
      </p:sp>
      <p:sp>
        <p:nvSpPr>
          <p:cNvPr id="85084" name="Text Box 183"/>
          <p:cNvSpPr txBox="1">
            <a:spLocks noChangeArrowheads="1"/>
          </p:cNvSpPr>
          <p:nvPr/>
        </p:nvSpPr>
        <p:spPr bwMode="auto">
          <a:xfrm>
            <a:off x="6870700" y="1795463"/>
            <a:ext cx="9001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min = 4</a:t>
            </a:r>
          </a:p>
        </p:txBody>
      </p:sp>
      <p:graphicFrame>
        <p:nvGraphicFramePr>
          <p:cNvPr id="82" name="Group 3"/>
          <p:cNvGraphicFramePr>
            <a:graphicFrameLocks/>
          </p:cNvGraphicFramePr>
          <p:nvPr/>
        </p:nvGraphicFramePr>
        <p:xfrm>
          <a:off x="990600" y="2430463"/>
          <a:ext cx="5943600" cy="3810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5105" name="Text Box 24"/>
          <p:cNvSpPr txBox="1">
            <a:spLocks noChangeArrowheads="1"/>
          </p:cNvSpPr>
          <p:nvPr/>
        </p:nvSpPr>
        <p:spPr bwMode="auto">
          <a:xfrm>
            <a:off x="33338" y="2430463"/>
            <a:ext cx="6413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0000CC"/>
                </a:solidFill>
              </a:rPr>
              <a:t>i</a:t>
            </a:r>
            <a:r>
              <a:rPr lang="en-US" altLang="en-US" sz="1800" b="1">
                <a:solidFill>
                  <a:srgbClr val="0000CC"/>
                </a:solidFill>
              </a:rPr>
              <a:t> = 4</a:t>
            </a:r>
          </a:p>
        </p:txBody>
      </p:sp>
      <p:sp>
        <p:nvSpPr>
          <p:cNvPr id="85106" name="Text Box 183"/>
          <p:cNvSpPr txBox="1">
            <a:spLocks noChangeArrowheads="1"/>
          </p:cNvSpPr>
          <p:nvPr/>
        </p:nvSpPr>
        <p:spPr bwMode="auto">
          <a:xfrm>
            <a:off x="6870700" y="2328863"/>
            <a:ext cx="10128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min = 55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994150" y="2463800"/>
            <a:ext cx="693738" cy="3286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4730750" y="2455863"/>
            <a:ext cx="693738" cy="328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5453063" y="2463800"/>
            <a:ext cx="695325" cy="3286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6189663" y="2455863"/>
            <a:ext cx="693737" cy="3286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4" name="Text Box 183"/>
          <p:cNvSpPr txBox="1">
            <a:spLocks noChangeArrowheads="1"/>
          </p:cNvSpPr>
          <p:nvPr/>
        </p:nvSpPr>
        <p:spPr bwMode="auto">
          <a:xfrm>
            <a:off x="3848100" y="2819400"/>
            <a:ext cx="11811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</a:rPr>
              <a:t>A[min] = 58</a:t>
            </a:r>
          </a:p>
        </p:txBody>
      </p:sp>
      <p:sp>
        <p:nvSpPr>
          <p:cNvPr id="105" name="Text Box 183"/>
          <p:cNvSpPr txBox="1">
            <a:spLocks noChangeArrowheads="1"/>
          </p:cNvSpPr>
          <p:nvPr/>
        </p:nvSpPr>
        <p:spPr bwMode="auto">
          <a:xfrm>
            <a:off x="4657725" y="2819400"/>
            <a:ext cx="1162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</a:rPr>
              <a:t>A[min]= 55</a:t>
            </a:r>
          </a:p>
        </p:txBody>
      </p:sp>
      <p:sp>
        <p:nvSpPr>
          <p:cNvPr id="106" name="Text Box 183"/>
          <p:cNvSpPr txBox="1">
            <a:spLocks noChangeArrowheads="1"/>
          </p:cNvSpPr>
          <p:nvPr/>
        </p:nvSpPr>
        <p:spPr bwMode="auto">
          <a:xfrm>
            <a:off x="5411788" y="2828925"/>
            <a:ext cx="1162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</a:rPr>
              <a:t>A[min] = 55</a:t>
            </a:r>
          </a:p>
        </p:txBody>
      </p:sp>
      <p:sp>
        <p:nvSpPr>
          <p:cNvPr id="107" name="Text Box 183"/>
          <p:cNvSpPr txBox="1">
            <a:spLocks noChangeArrowheads="1"/>
          </p:cNvSpPr>
          <p:nvPr/>
        </p:nvSpPr>
        <p:spPr bwMode="auto">
          <a:xfrm>
            <a:off x="6153150" y="2819400"/>
            <a:ext cx="11620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</a:rPr>
              <a:t>A[min] = 55</a:t>
            </a: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3443288" y="2286000"/>
            <a:ext cx="1055687" cy="152400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rot="10800000" flipV="1">
            <a:off x="3508375" y="2286000"/>
            <a:ext cx="762000" cy="152400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1" name="Group 3"/>
          <p:cNvGraphicFramePr>
            <a:graphicFrameLocks/>
          </p:cNvGraphicFramePr>
          <p:nvPr/>
        </p:nvGraphicFramePr>
        <p:xfrm>
          <a:off x="993775" y="3159125"/>
          <a:ext cx="5943600" cy="3810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5137" name="Text Box 24"/>
          <p:cNvSpPr txBox="1">
            <a:spLocks noChangeArrowheads="1"/>
          </p:cNvSpPr>
          <p:nvPr/>
        </p:nvSpPr>
        <p:spPr bwMode="auto">
          <a:xfrm>
            <a:off x="76200" y="3159125"/>
            <a:ext cx="6397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0000CC"/>
                </a:solidFill>
              </a:rPr>
              <a:t>i</a:t>
            </a:r>
            <a:r>
              <a:rPr lang="en-US" altLang="en-US" sz="1800" b="1">
                <a:solidFill>
                  <a:srgbClr val="0000CC"/>
                </a:solidFill>
              </a:rPr>
              <a:t> = 5</a:t>
            </a:r>
          </a:p>
        </p:txBody>
      </p:sp>
      <p:sp>
        <p:nvSpPr>
          <p:cNvPr id="85138" name="Text Box 183"/>
          <p:cNvSpPr txBox="1">
            <a:spLocks noChangeArrowheads="1"/>
          </p:cNvSpPr>
          <p:nvPr/>
        </p:nvSpPr>
        <p:spPr bwMode="auto">
          <a:xfrm>
            <a:off x="6875463" y="3057525"/>
            <a:ext cx="9001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min = 5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4733925" y="3184525"/>
            <a:ext cx="695325" cy="328613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4422775" y="2822575"/>
            <a:ext cx="838200" cy="301625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rot="10800000" flipV="1">
            <a:off x="4346575" y="2822575"/>
            <a:ext cx="914400" cy="301625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2" name="Group 3"/>
          <p:cNvGraphicFramePr>
            <a:graphicFrameLocks/>
          </p:cNvGraphicFramePr>
          <p:nvPr/>
        </p:nvGraphicFramePr>
        <p:xfrm>
          <a:off x="993775" y="3700463"/>
          <a:ext cx="5943600" cy="3810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5162" name="Text Box 24"/>
          <p:cNvSpPr txBox="1">
            <a:spLocks noChangeArrowheads="1"/>
          </p:cNvSpPr>
          <p:nvPr/>
        </p:nvSpPr>
        <p:spPr bwMode="auto">
          <a:xfrm>
            <a:off x="76200" y="3700463"/>
            <a:ext cx="639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0000CC"/>
                </a:solidFill>
              </a:rPr>
              <a:t>i</a:t>
            </a:r>
            <a:r>
              <a:rPr lang="en-US" altLang="en-US" sz="1800" b="1">
                <a:solidFill>
                  <a:srgbClr val="0000CC"/>
                </a:solidFill>
              </a:rPr>
              <a:t> = 6</a:t>
            </a:r>
          </a:p>
        </p:txBody>
      </p:sp>
      <p:sp>
        <p:nvSpPr>
          <p:cNvPr id="85163" name="Text Box 183"/>
          <p:cNvSpPr txBox="1">
            <a:spLocks noChangeArrowheads="1"/>
          </p:cNvSpPr>
          <p:nvPr/>
        </p:nvSpPr>
        <p:spPr bwMode="auto">
          <a:xfrm>
            <a:off x="6875463" y="3590925"/>
            <a:ext cx="9001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min = 6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5519738" y="3725863"/>
            <a:ext cx="693737" cy="328612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36" name="Straight Arrow Connector 135"/>
          <p:cNvCxnSpPr/>
          <p:nvPr/>
        </p:nvCxnSpPr>
        <p:spPr>
          <a:xfrm>
            <a:off x="4929188" y="3541713"/>
            <a:ext cx="369887" cy="152400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rot="10800000" flipV="1">
            <a:off x="4994275" y="3541713"/>
            <a:ext cx="381000" cy="152400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8" name="Group 3"/>
          <p:cNvGraphicFramePr>
            <a:graphicFrameLocks/>
          </p:cNvGraphicFramePr>
          <p:nvPr/>
        </p:nvGraphicFramePr>
        <p:xfrm>
          <a:off x="993775" y="4233863"/>
          <a:ext cx="5943600" cy="3810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5187" name="Text Box 24"/>
          <p:cNvSpPr txBox="1">
            <a:spLocks noChangeArrowheads="1"/>
          </p:cNvSpPr>
          <p:nvPr/>
        </p:nvSpPr>
        <p:spPr bwMode="auto">
          <a:xfrm>
            <a:off x="76200" y="4233863"/>
            <a:ext cx="6397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0000CC"/>
                </a:solidFill>
              </a:rPr>
              <a:t>i</a:t>
            </a:r>
            <a:r>
              <a:rPr lang="en-US" altLang="en-US" sz="1800" b="1">
                <a:solidFill>
                  <a:srgbClr val="0000CC"/>
                </a:solidFill>
              </a:rPr>
              <a:t> = 7</a:t>
            </a:r>
          </a:p>
        </p:txBody>
      </p:sp>
      <p:sp>
        <p:nvSpPr>
          <p:cNvPr id="85188" name="Text Box 183"/>
          <p:cNvSpPr txBox="1">
            <a:spLocks noChangeArrowheads="1"/>
          </p:cNvSpPr>
          <p:nvPr/>
        </p:nvSpPr>
        <p:spPr bwMode="auto">
          <a:xfrm>
            <a:off x="6927850" y="4124325"/>
            <a:ext cx="9001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min = 6</a:t>
            </a:r>
          </a:p>
        </p:txBody>
      </p:sp>
      <p:sp>
        <p:nvSpPr>
          <p:cNvPr id="141" name="Rectangle 140"/>
          <p:cNvSpPr/>
          <p:nvPr/>
        </p:nvSpPr>
        <p:spPr>
          <a:xfrm>
            <a:off x="6229350" y="4259263"/>
            <a:ext cx="693738" cy="328612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42" name="Straight Arrow Connector 141"/>
          <p:cNvCxnSpPr/>
          <p:nvPr/>
        </p:nvCxnSpPr>
        <p:spPr>
          <a:xfrm>
            <a:off x="5691188" y="4075113"/>
            <a:ext cx="369887" cy="152400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 rot="10800000" flipV="1">
            <a:off x="5756275" y="4075113"/>
            <a:ext cx="381000" cy="152400"/>
          </a:xfrm>
          <a:prstGeom prst="straightConnector1">
            <a:avLst/>
          </a:prstGeom>
          <a:ln w="25400"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1766888" y="1090613"/>
            <a:ext cx="695325" cy="328612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2538413" y="1479550"/>
            <a:ext cx="693737" cy="328613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3209925" y="1943100"/>
            <a:ext cx="693738" cy="328613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3990975" y="2490788"/>
            <a:ext cx="693738" cy="328612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5481638" y="733425"/>
            <a:ext cx="693737" cy="33020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3249613" y="1098550"/>
            <a:ext cx="693737" cy="328613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4745038" y="1465263"/>
            <a:ext cx="693737" cy="33020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3917950" y="1947863"/>
            <a:ext cx="693738" cy="33020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4745038" y="2455863"/>
            <a:ext cx="693737" cy="330200"/>
          </a:xfrm>
          <a:prstGeom prst="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5202" name="Slide Number Placeholder 5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CA782C7-4608-48AA-A108-74786CF1F58B}" type="slidenum">
              <a:rPr lang="en-US" altLang="en-US" sz="11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100">
              <a:solidFill>
                <a:schemeClr val="tx2"/>
              </a:solidFill>
            </a:endParaRPr>
          </a:p>
        </p:txBody>
      </p:sp>
      <p:sp>
        <p:nvSpPr>
          <p:cNvPr id="85203" name="Text Box 183"/>
          <p:cNvSpPr txBox="1">
            <a:spLocks noChangeArrowheads="1"/>
          </p:cNvSpPr>
          <p:nvPr/>
        </p:nvSpPr>
        <p:spPr bwMode="auto">
          <a:xfrm>
            <a:off x="6838950" y="728663"/>
            <a:ext cx="11842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>
                <a:solidFill>
                  <a:srgbClr val="0000CC"/>
                </a:solidFill>
              </a:rPr>
              <a:t>A</a:t>
            </a:r>
            <a:r>
              <a:rPr lang="en-US" altLang="en-US" sz="1600" b="1">
                <a:solidFill>
                  <a:srgbClr val="0000CC"/>
                </a:solidFill>
              </a:rPr>
              <a:t>[min] = 6</a:t>
            </a:r>
          </a:p>
        </p:txBody>
      </p:sp>
      <p:sp>
        <p:nvSpPr>
          <p:cNvPr id="85204" name="Text Box 183"/>
          <p:cNvSpPr txBox="1">
            <a:spLocks noChangeArrowheads="1"/>
          </p:cNvSpPr>
          <p:nvPr/>
        </p:nvSpPr>
        <p:spPr bwMode="auto">
          <a:xfrm>
            <a:off x="6838950" y="1185863"/>
            <a:ext cx="1298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>
                <a:solidFill>
                  <a:srgbClr val="0000CC"/>
                </a:solidFill>
              </a:rPr>
              <a:t>A</a:t>
            </a:r>
            <a:r>
              <a:rPr lang="en-US" altLang="en-US" sz="1600" b="1">
                <a:solidFill>
                  <a:srgbClr val="0000CC"/>
                </a:solidFill>
              </a:rPr>
              <a:t>[min] = 10</a:t>
            </a:r>
          </a:p>
        </p:txBody>
      </p:sp>
      <p:sp>
        <p:nvSpPr>
          <p:cNvPr id="85205" name="Text Box 183"/>
          <p:cNvSpPr txBox="1">
            <a:spLocks noChangeArrowheads="1"/>
          </p:cNvSpPr>
          <p:nvPr/>
        </p:nvSpPr>
        <p:spPr bwMode="auto">
          <a:xfrm>
            <a:off x="6864350" y="1566863"/>
            <a:ext cx="13001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>
                <a:solidFill>
                  <a:srgbClr val="0000CC"/>
                </a:solidFill>
              </a:rPr>
              <a:t>A</a:t>
            </a:r>
            <a:r>
              <a:rPr lang="en-US" altLang="en-US" sz="1600" b="1">
                <a:solidFill>
                  <a:srgbClr val="0000CC"/>
                </a:solidFill>
              </a:rPr>
              <a:t>[min] = 44</a:t>
            </a:r>
          </a:p>
        </p:txBody>
      </p:sp>
      <p:sp>
        <p:nvSpPr>
          <p:cNvPr id="85206" name="Text Box 183"/>
          <p:cNvSpPr txBox="1">
            <a:spLocks noChangeArrowheads="1"/>
          </p:cNvSpPr>
          <p:nvPr/>
        </p:nvSpPr>
        <p:spPr bwMode="auto">
          <a:xfrm>
            <a:off x="6858000" y="1981200"/>
            <a:ext cx="12985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>
                <a:solidFill>
                  <a:srgbClr val="0000CC"/>
                </a:solidFill>
              </a:rPr>
              <a:t>A</a:t>
            </a:r>
            <a:r>
              <a:rPr lang="en-US" altLang="en-US" sz="1600" b="1">
                <a:solidFill>
                  <a:srgbClr val="0000CC"/>
                </a:solidFill>
              </a:rPr>
              <a:t>[min] = 45</a:t>
            </a:r>
          </a:p>
        </p:txBody>
      </p:sp>
      <p:sp>
        <p:nvSpPr>
          <p:cNvPr id="85207" name="Text Box 183"/>
          <p:cNvSpPr txBox="1">
            <a:spLocks noChangeArrowheads="1"/>
          </p:cNvSpPr>
          <p:nvPr/>
        </p:nvSpPr>
        <p:spPr bwMode="auto">
          <a:xfrm>
            <a:off x="6861175" y="2557463"/>
            <a:ext cx="1298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>
                <a:solidFill>
                  <a:srgbClr val="0000CC"/>
                </a:solidFill>
              </a:rPr>
              <a:t>A</a:t>
            </a:r>
            <a:r>
              <a:rPr lang="en-US" altLang="en-US" sz="1600" b="1">
                <a:solidFill>
                  <a:srgbClr val="0000CC"/>
                </a:solidFill>
              </a:rPr>
              <a:t>[min] = 45</a:t>
            </a:r>
          </a:p>
        </p:txBody>
      </p:sp>
      <p:sp>
        <p:nvSpPr>
          <p:cNvPr id="85208" name="Text Box 183"/>
          <p:cNvSpPr txBox="1">
            <a:spLocks noChangeArrowheads="1"/>
          </p:cNvSpPr>
          <p:nvPr/>
        </p:nvSpPr>
        <p:spPr bwMode="auto">
          <a:xfrm>
            <a:off x="6896100" y="3286125"/>
            <a:ext cx="12985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>
                <a:solidFill>
                  <a:srgbClr val="0000CC"/>
                </a:solidFill>
              </a:rPr>
              <a:t>A</a:t>
            </a:r>
            <a:r>
              <a:rPr lang="en-US" altLang="en-US" sz="1600" b="1">
                <a:solidFill>
                  <a:srgbClr val="0000CC"/>
                </a:solidFill>
              </a:rPr>
              <a:t>[min] = 58</a:t>
            </a:r>
          </a:p>
        </p:txBody>
      </p:sp>
      <p:sp>
        <p:nvSpPr>
          <p:cNvPr id="85209" name="Text Box 183"/>
          <p:cNvSpPr txBox="1">
            <a:spLocks noChangeArrowheads="1"/>
          </p:cNvSpPr>
          <p:nvPr/>
        </p:nvSpPr>
        <p:spPr bwMode="auto">
          <a:xfrm>
            <a:off x="6896100" y="3819525"/>
            <a:ext cx="12985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>
                <a:solidFill>
                  <a:srgbClr val="0000CC"/>
                </a:solidFill>
              </a:rPr>
              <a:t>A</a:t>
            </a:r>
            <a:r>
              <a:rPr lang="en-US" altLang="en-US" sz="1600" b="1">
                <a:solidFill>
                  <a:srgbClr val="0000CC"/>
                </a:solidFill>
              </a:rPr>
              <a:t>[min] = 62</a:t>
            </a:r>
          </a:p>
        </p:txBody>
      </p:sp>
      <p:sp>
        <p:nvSpPr>
          <p:cNvPr id="85210" name="Text Box 183"/>
          <p:cNvSpPr txBox="1">
            <a:spLocks noChangeArrowheads="1"/>
          </p:cNvSpPr>
          <p:nvPr/>
        </p:nvSpPr>
        <p:spPr bwMode="auto">
          <a:xfrm>
            <a:off x="6919913" y="4386263"/>
            <a:ext cx="12985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>
                <a:solidFill>
                  <a:srgbClr val="0000CC"/>
                </a:solidFill>
              </a:rPr>
              <a:t>A</a:t>
            </a:r>
            <a:r>
              <a:rPr lang="en-US" altLang="en-US" sz="1600" b="1">
                <a:solidFill>
                  <a:srgbClr val="0000CC"/>
                </a:solidFill>
              </a:rPr>
              <a:t>[min] = 62</a:t>
            </a:r>
          </a:p>
        </p:txBody>
      </p:sp>
    </p:spTree>
    <p:extLst>
      <p:ext uri="{BB962C8B-B14F-4D97-AF65-F5344CB8AC3E}">
        <p14:creationId xmlns:p14="http://schemas.microsoft.com/office/powerpoint/2010/main" val="248134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99" grpId="1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4" grpId="0"/>
      <p:bldP spid="104" grpId="1"/>
      <p:bldP spid="105" grpId="0"/>
      <p:bldP spid="105" grpId="1"/>
      <p:bldP spid="106" grpId="0"/>
      <p:bldP spid="106" grpId="1"/>
      <p:bldP spid="107" grpId="0"/>
      <p:bldP spid="107" grpId="1"/>
      <p:bldP spid="115" grpId="0" animBg="1"/>
      <p:bldP spid="135" grpId="0" animBg="1"/>
      <p:bldP spid="14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0"/>
            <a:ext cx="7239000" cy="76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en-US" cap="none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Selection Sort vs Insertion Sort</a:t>
            </a:r>
          </a:p>
        </p:txBody>
      </p:sp>
      <p:sp>
        <p:nvSpPr>
          <p:cNvPr id="87043" name="Rectangle 3"/>
          <p:cNvSpPr>
            <a:spLocks noGrp="1"/>
          </p:cNvSpPr>
          <p:nvPr>
            <p:ph type="body" idx="4294967295"/>
          </p:nvPr>
        </p:nvSpPr>
        <p:spPr>
          <a:xfrm>
            <a:off x="419100" y="1600200"/>
            <a:ext cx="7315200" cy="5334000"/>
          </a:xfrm>
        </p:spPr>
        <p:txBody>
          <a:bodyPr/>
          <a:lstStyle/>
          <a:p>
            <a:r>
              <a:rPr lang="en-US" altLang="en-US" sz="2800" dirty="0"/>
              <a:t>Selection sort's advantage is that </a:t>
            </a:r>
          </a:p>
          <a:p>
            <a:pPr lvl="1"/>
            <a:r>
              <a:rPr lang="en-US" altLang="en-US" sz="2400" dirty="0"/>
              <a:t>While </a:t>
            </a:r>
            <a:r>
              <a:rPr lang="en-US" altLang="en-US" sz="2400" dirty="0">
                <a:solidFill>
                  <a:srgbClr val="0000CC"/>
                </a:solidFill>
              </a:rPr>
              <a:t>insertion sort</a:t>
            </a:r>
            <a:r>
              <a:rPr lang="en-US" altLang="en-US" sz="2400" dirty="0"/>
              <a:t> typically makes fewer comparisons than </a:t>
            </a:r>
            <a:r>
              <a:rPr lang="en-US" altLang="en-US" sz="2400" dirty="0">
                <a:solidFill>
                  <a:srgbClr val="0000CC"/>
                </a:solidFill>
              </a:rPr>
              <a:t>selection sort</a:t>
            </a:r>
            <a:r>
              <a:rPr lang="en-US" altLang="en-US" sz="2400" dirty="0"/>
              <a:t>, </a:t>
            </a:r>
          </a:p>
          <a:p>
            <a:pPr lvl="1"/>
            <a:r>
              <a:rPr lang="en-US" altLang="en-US" sz="2400" dirty="0">
                <a:solidFill>
                  <a:srgbClr val="0000CC"/>
                </a:solidFill>
              </a:rPr>
              <a:t>Insertion sort </a:t>
            </a:r>
            <a:r>
              <a:rPr lang="en-US" altLang="en-US" sz="2400" dirty="0"/>
              <a:t>requires more writes than the </a:t>
            </a:r>
            <a:r>
              <a:rPr lang="en-US" altLang="en-US" sz="2400" dirty="0">
                <a:solidFill>
                  <a:srgbClr val="0000CC"/>
                </a:solidFill>
              </a:rPr>
              <a:t>selection sort</a:t>
            </a:r>
            <a:r>
              <a:rPr lang="en-US" altLang="en-US" sz="2400" dirty="0"/>
              <a:t> because the inner loop of the </a:t>
            </a:r>
            <a:r>
              <a:rPr lang="en-US" altLang="en-US" sz="2400" dirty="0">
                <a:solidFill>
                  <a:srgbClr val="0000CC"/>
                </a:solidFill>
              </a:rPr>
              <a:t>insertion sort </a:t>
            </a:r>
            <a:r>
              <a:rPr lang="en-US" altLang="en-US" sz="2400" dirty="0"/>
              <a:t>can require shifting large sections of the sorted portion of the array. </a:t>
            </a:r>
          </a:p>
          <a:p>
            <a:pPr lvl="2"/>
            <a:r>
              <a:rPr lang="en-US" altLang="en-US" sz="1800" dirty="0"/>
              <a:t>In general, insertion sort will write to the array O(</a:t>
            </a:r>
            <a:r>
              <a:rPr lang="en-US" altLang="en-US" sz="1800" i="1" dirty="0"/>
              <a:t>n</a:t>
            </a:r>
            <a:r>
              <a:rPr lang="en-US" altLang="en-US" sz="1800" baseline="30000" dirty="0"/>
              <a:t>2</a:t>
            </a:r>
            <a:r>
              <a:rPr lang="en-US" altLang="en-US" sz="1800" dirty="0"/>
              <a:t>) times</a:t>
            </a:r>
          </a:p>
          <a:p>
            <a:pPr lvl="2"/>
            <a:r>
              <a:rPr lang="en-US" altLang="en-US" sz="1800" dirty="0"/>
              <a:t>Whereas selection sort will write/swap only O(</a:t>
            </a:r>
            <a:r>
              <a:rPr lang="en-US" altLang="en-US" sz="1800" i="1" dirty="0"/>
              <a:t>n</a:t>
            </a:r>
            <a:r>
              <a:rPr lang="en-US" altLang="en-US" sz="1800" dirty="0"/>
              <a:t>) times</a:t>
            </a:r>
          </a:p>
          <a:p>
            <a:pPr lvl="1"/>
            <a:r>
              <a:rPr lang="en-US" altLang="en-US" sz="2400" dirty="0"/>
              <a:t>For this reason </a:t>
            </a:r>
            <a:r>
              <a:rPr lang="en-US" altLang="en-US" sz="2400" dirty="0">
                <a:solidFill>
                  <a:srgbClr val="0000CC"/>
                </a:solidFill>
              </a:rPr>
              <a:t>selection sort </a:t>
            </a:r>
            <a:r>
              <a:rPr lang="en-US" altLang="en-US" sz="2400" dirty="0"/>
              <a:t>may be preferable in cases where writing to memory is significantly more expensive than reading, </a:t>
            </a:r>
          </a:p>
          <a:p>
            <a:pPr lvl="2"/>
            <a:r>
              <a:rPr lang="en-US" altLang="en-US" sz="2400" dirty="0"/>
              <a:t>such as with EPROM or flash memory</a:t>
            </a:r>
            <a:endParaRPr lang="en-US" altLang="en-US" dirty="0">
              <a:latin typeface="Trebuchet MS" panose="020B0603020202020204" pitchFamily="34" charset="0"/>
            </a:endParaRPr>
          </a:p>
        </p:txBody>
      </p:sp>
      <p:sp>
        <p:nvSpPr>
          <p:cNvPr id="8704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90405A4-03FE-4020-90CC-49EE9A6D55ED}" type="slidenum">
              <a:rPr lang="en-US" altLang="en-US" sz="11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1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60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609600" y="2209800"/>
            <a:ext cx="7239000" cy="762000"/>
          </a:xfrm>
        </p:spPr>
        <p:txBody>
          <a:bodyPr wrap="square" numCol="1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en-US" cap="none" dirty="0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Comparisons of different sorting algorithms – Home Work</a:t>
            </a:r>
          </a:p>
        </p:txBody>
      </p:sp>
      <p:sp>
        <p:nvSpPr>
          <p:cNvPr id="8911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7AD7B39-84C7-4AB2-AC35-E73FEE5DE731}" type="slidenum">
              <a:rPr lang="en-US" altLang="en-US" sz="11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1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528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en-US" cap="none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Introduction</a:t>
            </a:r>
          </a:p>
        </p:txBody>
      </p:sp>
      <p:sp>
        <p:nvSpPr>
          <p:cNvPr id="2150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1700">
                <a:latin typeface="Trebuchet MS" panose="020B0603020202020204" pitchFamily="34" charset="0"/>
              </a:rPr>
              <a:t>The sorting problem is to arrange a sequence of records so that the values of their key fields form a non-decreasing sequence.</a:t>
            </a:r>
          </a:p>
          <a:p>
            <a:pPr>
              <a:lnSpc>
                <a:spcPct val="80000"/>
              </a:lnSpc>
            </a:pPr>
            <a:endParaRPr lang="en-US" altLang="en-US" sz="1700">
              <a:latin typeface="Trebuchet MS" panose="020B0603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en-US" sz="1700">
                <a:latin typeface="Trebuchet MS" panose="020B0603020202020204" pitchFamily="34" charset="0"/>
              </a:rPr>
              <a:t>Given records </a:t>
            </a:r>
            <a:r>
              <a:rPr lang="en-US" altLang="en-US" sz="1700" i="1">
                <a:solidFill>
                  <a:srgbClr val="0000CC"/>
                </a:solidFill>
                <a:latin typeface="Trebuchet MS" panose="020B0603020202020204" pitchFamily="34" charset="0"/>
              </a:rPr>
              <a:t>r</a:t>
            </a:r>
            <a:r>
              <a:rPr lang="en-US" altLang="en-US" sz="1700" baseline="-25000">
                <a:solidFill>
                  <a:srgbClr val="0000CC"/>
                </a:solidFill>
                <a:latin typeface="Trebuchet MS" panose="020B0603020202020204" pitchFamily="34" charset="0"/>
              </a:rPr>
              <a:t>1</a:t>
            </a:r>
            <a:r>
              <a:rPr lang="en-US" altLang="en-US" sz="1700">
                <a:solidFill>
                  <a:srgbClr val="0000CC"/>
                </a:solidFill>
                <a:latin typeface="Trebuchet MS" panose="020B0603020202020204" pitchFamily="34" charset="0"/>
              </a:rPr>
              <a:t>, </a:t>
            </a:r>
            <a:r>
              <a:rPr lang="en-US" altLang="en-US" sz="1700" i="1">
                <a:solidFill>
                  <a:srgbClr val="0000CC"/>
                </a:solidFill>
                <a:latin typeface="Trebuchet MS" panose="020B0603020202020204" pitchFamily="34" charset="0"/>
              </a:rPr>
              <a:t>r</a:t>
            </a:r>
            <a:r>
              <a:rPr lang="en-US" altLang="en-US" sz="1700" baseline="-25000">
                <a:solidFill>
                  <a:srgbClr val="0000CC"/>
                </a:solidFill>
                <a:latin typeface="Trebuchet MS" panose="020B0603020202020204" pitchFamily="34" charset="0"/>
              </a:rPr>
              <a:t>1</a:t>
            </a:r>
            <a:r>
              <a:rPr lang="en-US" altLang="en-US" sz="1700">
                <a:solidFill>
                  <a:srgbClr val="0000CC"/>
                </a:solidFill>
                <a:latin typeface="Trebuchet MS" panose="020B0603020202020204" pitchFamily="34" charset="0"/>
              </a:rPr>
              <a:t>, …. </a:t>
            </a:r>
            <a:r>
              <a:rPr lang="en-US" altLang="en-US" sz="1700" i="1">
                <a:solidFill>
                  <a:srgbClr val="0000CC"/>
                </a:solidFill>
                <a:latin typeface="Trebuchet MS" panose="020B0603020202020204" pitchFamily="34" charset="0"/>
              </a:rPr>
              <a:t>r</a:t>
            </a:r>
            <a:r>
              <a:rPr lang="en-US" altLang="en-US" sz="1700" baseline="-25000">
                <a:solidFill>
                  <a:srgbClr val="0000CC"/>
                </a:solidFill>
                <a:latin typeface="Trebuchet MS" panose="020B0603020202020204" pitchFamily="34" charset="0"/>
              </a:rPr>
              <a:t>n</a:t>
            </a:r>
            <a:r>
              <a:rPr lang="en-US" altLang="en-US" sz="1700">
                <a:latin typeface="Trebuchet MS" panose="020B0603020202020204" pitchFamily="34" charset="0"/>
              </a:rPr>
              <a:t> with key values </a:t>
            </a:r>
            <a:r>
              <a:rPr lang="en-US" altLang="en-US" sz="1700" i="1">
                <a:solidFill>
                  <a:srgbClr val="0000CC"/>
                </a:solidFill>
                <a:latin typeface="Trebuchet MS" panose="020B0603020202020204" pitchFamily="34" charset="0"/>
              </a:rPr>
              <a:t>k</a:t>
            </a:r>
            <a:r>
              <a:rPr lang="en-US" altLang="en-US" sz="1700" baseline="-25000">
                <a:solidFill>
                  <a:srgbClr val="0000CC"/>
                </a:solidFill>
                <a:latin typeface="Trebuchet MS" panose="020B0603020202020204" pitchFamily="34" charset="0"/>
              </a:rPr>
              <a:t>1</a:t>
            </a:r>
            <a:r>
              <a:rPr lang="en-US" altLang="en-US" sz="1700">
                <a:solidFill>
                  <a:srgbClr val="0000CC"/>
                </a:solidFill>
                <a:latin typeface="Trebuchet MS" panose="020B0603020202020204" pitchFamily="34" charset="0"/>
              </a:rPr>
              <a:t>, </a:t>
            </a:r>
            <a:r>
              <a:rPr lang="en-US" altLang="en-US" sz="1700" i="1">
                <a:solidFill>
                  <a:srgbClr val="0000CC"/>
                </a:solidFill>
                <a:latin typeface="Trebuchet MS" panose="020B0603020202020204" pitchFamily="34" charset="0"/>
              </a:rPr>
              <a:t>k</a:t>
            </a:r>
            <a:r>
              <a:rPr lang="en-US" altLang="en-US" sz="1700" baseline="-25000">
                <a:solidFill>
                  <a:srgbClr val="0000CC"/>
                </a:solidFill>
                <a:latin typeface="Trebuchet MS" panose="020B0603020202020204" pitchFamily="34" charset="0"/>
              </a:rPr>
              <a:t>1</a:t>
            </a:r>
            <a:r>
              <a:rPr lang="en-US" altLang="en-US" sz="1700">
                <a:solidFill>
                  <a:srgbClr val="0000CC"/>
                </a:solidFill>
                <a:latin typeface="Trebuchet MS" panose="020B0603020202020204" pitchFamily="34" charset="0"/>
              </a:rPr>
              <a:t>, …. </a:t>
            </a:r>
            <a:r>
              <a:rPr lang="en-US" altLang="en-US" sz="1700" i="1">
                <a:solidFill>
                  <a:srgbClr val="0000CC"/>
                </a:solidFill>
                <a:latin typeface="Trebuchet MS" panose="020B0603020202020204" pitchFamily="34" charset="0"/>
              </a:rPr>
              <a:t>k</a:t>
            </a:r>
            <a:r>
              <a:rPr lang="en-US" altLang="en-US" sz="1700" baseline="-25000">
                <a:solidFill>
                  <a:srgbClr val="0000CC"/>
                </a:solidFill>
                <a:latin typeface="Trebuchet MS" panose="020B0603020202020204" pitchFamily="34" charset="0"/>
              </a:rPr>
              <a:t>n</a:t>
            </a:r>
            <a:r>
              <a:rPr lang="en-US" altLang="en-US" sz="1700">
                <a:latin typeface="Trebuchet MS" panose="020B0603020202020204" pitchFamily="34" charset="0"/>
              </a:rPr>
              <a:t>, respectively we must produce the same records in an order </a:t>
            </a:r>
            <a:r>
              <a:rPr lang="en-US" altLang="en-US" sz="1700" i="1">
                <a:solidFill>
                  <a:srgbClr val="0000CC"/>
                </a:solidFill>
                <a:latin typeface="Trebuchet MS" panose="020B0603020202020204" pitchFamily="34" charset="0"/>
              </a:rPr>
              <a:t>r</a:t>
            </a:r>
            <a:r>
              <a:rPr lang="en-US" altLang="en-US" sz="1700" i="1" baseline="-5000">
                <a:solidFill>
                  <a:srgbClr val="0000CC"/>
                </a:solidFill>
                <a:latin typeface="Trebuchet MS" panose="020B0603020202020204" pitchFamily="34" charset="0"/>
              </a:rPr>
              <a:t>i</a:t>
            </a:r>
            <a:r>
              <a:rPr lang="en-US" altLang="en-US" sz="1700" baseline="-25000">
                <a:solidFill>
                  <a:srgbClr val="0000CC"/>
                </a:solidFill>
                <a:latin typeface="Trebuchet MS" panose="020B0603020202020204" pitchFamily="34" charset="0"/>
              </a:rPr>
              <a:t>1</a:t>
            </a:r>
            <a:r>
              <a:rPr lang="en-US" altLang="en-US" sz="1700">
                <a:solidFill>
                  <a:srgbClr val="0000CC"/>
                </a:solidFill>
                <a:latin typeface="Trebuchet MS" panose="020B0603020202020204" pitchFamily="34" charset="0"/>
              </a:rPr>
              <a:t>, </a:t>
            </a:r>
            <a:r>
              <a:rPr lang="en-US" altLang="en-US" sz="1700" i="1">
                <a:solidFill>
                  <a:srgbClr val="0000CC"/>
                </a:solidFill>
                <a:latin typeface="Trebuchet MS" panose="020B0603020202020204" pitchFamily="34" charset="0"/>
              </a:rPr>
              <a:t>r</a:t>
            </a:r>
            <a:r>
              <a:rPr lang="en-US" altLang="en-US" sz="1700" i="1" baseline="-5000">
                <a:solidFill>
                  <a:srgbClr val="0000CC"/>
                </a:solidFill>
                <a:latin typeface="Trebuchet MS" panose="020B0603020202020204" pitchFamily="34" charset="0"/>
              </a:rPr>
              <a:t>i</a:t>
            </a:r>
            <a:r>
              <a:rPr lang="en-US" altLang="en-US" sz="1700" baseline="-25000">
                <a:solidFill>
                  <a:srgbClr val="0000CC"/>
                </a:solidFill>
                <a:latin typeface="Trebuchet MS" panose="020B0603020202020204" pitchFamily="34" charset="0"/>
              </a:rPr>
              <a:t>2</a:t>
            </a:r>
            <a:r>
              <a:rPr lang="en-US" altLang="en-US" sz="1700">
                <a:solidFill>
                  <a:srgbClr val="0000CC"/>
                </a:solidFill>
                <a:latin typeface="Trebuchet MS" panose="020B0603020202020204" pitchFamily="34" charset="0"/>
              </a:rPr>
              <a:t>, …. </a:t>
            </a:r>
            <a:r>
              <a:rPr lang="en-US" altLang="en-US" sz="1700" i="1">
                <a:solidFill>
                  <a:srgbClr val="0000CC"/>
                </a:solidFill>
                <a:latin typeface="Trebuchet MS" panose="020B0603020202020204" pitchFamily="34" charset="0"/>
              </a:rPr>
              <a:t>r</a:t>
            </a:r>
            <a:r>
              <a:rPr lang="en-US" altLang="en-US" sz="1700" i="1" baseline="-5000">
                <a:solidFill>
                  <a:srgbClr val="0000CC"/>
                </a:solidFill>
                <a:latin typeface="Trebuchet MS" panose="020B0603020202020204" pitchFamily="34" charset="0"/>
              </a:rPr>
              <a:t>i</a:t>
            </a:r>
            <a:r>
              <a:rPr lang="en-US" altLang="en-US" sz="1700" baseline="-25000">
                <a:solidFill>
                  <a:srgbClr val="0000CC"/>
                </a:solidFill>
                <a:latin typeface="Trebuchet MS" panose="020B0603020202020204" pitchFamily="34" charset="0"/>
              </a:rPr>
              <a:t>n</a:t>
            </a:r>
            <a:r>
              <a:rPr lang="en-US" altLang="en-US" sz="1700">
                <a:latin typeface="Trebuchet MS" panose="020B0603020202020204" pitchFamily="34" charset="0"/>
              </a:rPr>
              <a:t> such that the keys are in the corresponding non-decreasing order.</a:t>
            </a:r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600">
                <a:latin typeface="Trebuchet MS" panose="020B0603020202020204" pitchFamily="34" charset="0"/>
                <a:sym typeface="Symbol" panose="05050102010706020507" pitchFamily="18" charset="2"/>
              </a:rPr>
              <a:t>		</a:t>
            </a:r>
            <a:r>
              <a:rPr lang="en-US" altLang="en-US" sz="1800">
                <a:solidFill>
                  <a:srgbClr val="0000CC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key(</a:t>
            </a:r>
            <a:r>
              <a:rPr lang="en-US" altLang="en-US" sz="1600" i="1">
                <a:solidFill>
                  <a:srgbClr val="0000CC"/>
                </a:solidFill>
                <a:latin typeface="Trebuchet MS" panose="020B0603020202020204" pitchFamily="34" charset="0"/>
              </a:rPr>
              <a:t>r</a:t>
            </a:r>
            <a:r>
              <a:rPr lang="en-US" altLang="en-US" sz="1600" i="1" baseline="-5000">
                <a:solidFill>
                  <a:srgbClr val="0000CC"/>
                </a:solidFill>
                <a:latin typeface="Trebuchet MS" panose="020B0603020202020204" pitchFamily="34" charset="0"/>
              </a:rPr>
              <a:t>i</a:t>
            </a:r>
            <a:r>
              <a:rPr lang="en-US" altLang="en-US" sz="1600" baseline="-25000">
                <a:solidFill>
                  <a:srgbClr val="0000CC"/>
                </a:solidFill>
                <a:latin typeface="Trebuchet MS" panose="020B0603020202020204" pitchFamily="34" charset="0"/>
              </a:rPr>
              <a:t>1</a:t>
            </a:r>
            <a:r>
              <a:rPr lang="en-US" altLang="en-US" sz="1800">
                <a:solidFill>
                  <a:srgbClr val="0000CC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)</a:t>
            </a:r>
            <a:r>
              <a:rPr lang="en-US" altLang="en-US" sz="1800" i="1">
                <a:solidFill>
                  <a:srgbClr val="0000CC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800">
                <a:solidFill>
                  <a:srgbClr val="0000CC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 key(r</a:t>
            </a:r>
            <a:r>
              <a:rPr lang="en-US" altLang="en-US" sz="1600" i="1" baseline="-5000">
                <a:solidFill>
                  <a:srgbClr val="0000CC"/>
                </a:solidFill>
                <a:latin typeface="Trebuchet MS" panose="020B0603020202020204" pitchFamily="34" charset="0"/>
              </a:rPr>
              <a:t>i</a:t>
            </a:r>
            <a:r>
              <a:rPr lang="en-US" altLang="en-US" sz="1800" baseline="-25000">
                <a:solidFill>
                  <a:srgbClr val="0000CC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1800">
                <a:solidFill>
                  <a:srgbClr val="0000CC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)  key(r</a:t>
            </a:r>
            <a:r>
              <a:rPr lang="en-US" altLang="en-US" sz="1600" i="1" baseline="-5000">
                <a:solidFill>
                  <a:srgbClr val="0000CC"/>
                </a:solidFill>
                <a:latin typeface="Trebuchet MS" panose="020B0603020202020204" pitchFamily="34" charset="0"/>
              </a:rPr>
              <a:t>i</a:t>
            </a:r>
            <a:r>
              <a:rPr lang="en-US" altLang="en-US" sz="1800" baseline="-25000">
                <a:solidFill>
                  <a:srgbClr val="0000CC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3</a:t>
            </a:r>
            <a:r>
              <a:rPr lang="en-US" altLang="en-US" sz="1800">
                <a:solidFill>
                  <a:srgbClr val="0000CC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)  key(r</a:t>
            </a:r>
            <a:r>
              <a:rPr lang="en-US" altLang="en-US" sz="1600" i="1" baseline="-5000">
                <a:solidFill>
                  <a:srgbClr val="0000CC"/>
                </a:solidFill>
                <a:latin typeface="Trebuchet MS" panose="020B0603020202020204" pitchFamily="34" charset="0"/>
              </a:rPr>
              <a:t>i</a:t>
            </a:r>
            <a:r>
              <a:rPr lang="en-US" altLang="en-US" sz="1800" baseline="-25000">
                <a:solidFill>
                  <a:srgbClr val="0000CC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4</a:t>
            </a:r>
            <a:r>
              <a:rPr lang="en-US" altLang="en-US" sz="1800">
                <a:solidFill>
                  <a:srgbClr val="0000CC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)  key(r</a:t>
            </a:r>
            <a:r>
              <a:rPr lang="en-US" altLang="en-US" sz="1600" i="1" baseline="-5000">
                <a:solidFill>
                  <a:srgbClr val="0000CC"/>
                </a:solidFill>
                <a:latin typeface="Trebuchet MS" panose="020B0603020202020204" pitchFamily="34" charset="0"/>
              </a:rPr>
              <a:t>i</a:t>
            </a:r>
            <a:r>
              <a:rPr lang="en-US" altLang="en-US" sz="1800" baseline="-25000">
                <a:solidFill>
                  <a:srgbClr val="0000CC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5</a:t>
            </a:r>
            <a:r>
              <a:rPr lang="en-US" altLang="en-US" sz="1800">
                <a:solidFill>
                  <a:srgbClr val="0000CC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)  key(r</a:t>
            </a:r>
            <a:r>
              <a:rPr lang="en-US" altLang="en-US" sz="1600" i="1" baseline="-5000">
                <a:solidFill>
                  <a:srgbClr val="0000CC"/>
                </a:solidFill>
                <a:latin typeface="Trebuchet MS" panose="020B0603020202020204" pitchFamily="34" charset="0"/>
              </a:rPr>
              <a:t>i</a:t>
            </a:r>
            <a:r>
              <a:rPr lang="en-US" altLang="en-US" sz="1800" baseline="-25000">
                <a:solidFill>
                  <a:srgbClr val="0000CC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6</a:t>
            </a:r>
            <a:r>
              <a:rPr lang="en-US" altLang="en-US" sz="1800">
                <a:solidFill>
                  <a:srgbClr val="0000CC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600">
                <a:latin typeface="Trebuchet MS" panose="020B0603020202020204" pitchFamily="34" charset="0"/>
                <a:sym typeface="Symbol" panose="05050102010706020507" pitchFamily="18" charset="2"/>
              </a:rPr>
              <a:t>	</a:t>
            </a:r>
            <a:r>
              <a:rPr lang="en-US" altLang="en-US" sz="1600">
                <a:latin typeface="Trebuchet MS" panose="020B0603020202020204" pitchFamily="34" charset="0"/>
                <a:sym typeface="Wingdings" panose="05000000000000000000" pitchFamily="2" charset="2"/>
              </a:rPr>
              <a:t>   </a:t>
            </a:r>
            <a:r>
              <a:rPr lang="en-US" altLang="en-US" sz="1800" i="1">
                <a:solidFill>
                  <a:srgbClr val="0000CC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k</a:t>
            </a:r>
            <a:r>
              <a:rPr lang="en-US" altLang="en-US" sz="1600" i="1" baseline="-5000">
                <a:solidFill>
                  <a:srgbClr val="0000CC"/>
                </a:solidFill>
                <a:latin typeface="Trebuchet MS" panose="020B0603020202020204" pitchFamily="34" charset="0"/>
              </a:rPr>
              <a:t>i</a:t>
            </a:r>
            <a:r>
              <a:rPr lang="en-US" altLang="en-US" sz="1600" baseline="-25000">
                <a:solidFill>
                  <a:srgbClr val="0000CC"/>
                </a:solidFill>
                <a:latin typeface="Trebuchet MS" panose="020B0603020202020204" pitchFamily="34" charset="0"/>
              </a:rPr>
              <a:t>1</a:t>
            </a:r>
            <a:r>
              <a:rPr lang="en-US" altLang="en-US" sz="1800" i="1">
                <a:solidFill>
                  <a:srgbClr val="0000CC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sz="1800">
                <a:solidFill>
                  <a:srgbClr val="0000CC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  </a:t>
            </a:r>
            <a:r>
              <a:rPr lang="en-US" altLang="en-US" sz="1800" i="1">
                <a:solidFill>
                  <a:srgbClr val="0000CC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k</a:t>
            </a:r>
            <a:r>
              <a:rPr lang="en-US" altLang="en-US" sz="1600" i="1" baseline="-5000">
                <a:solidFill>
                  <a:srgbClr val="0000CC"/>
                </a:solidFill>
                <a:latin typeface="Trebuchet MS" panose="020B0603020202020204" pitchFamily="34" charset="0"/>
              </a:rPr>
              <a:t>i</a:t>
            </a:r>
            <a:r>
              <a:rPr lang="en-US" altLang="en-US" sz="1800" baseline="-25000">
                <a:solidFill>
                  <a:srgbClr val="0000CC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1800">
                <a:solidFill>
                  <a:srgbClr val="0000CC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   </a:t>
            </a:r>
            <a:r>
              <a:rPr lang="en-US" altLang="en-US" sz="1800" i="1">
                <a:solidFill>
                  <a:srgbClr val="0000CC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k</a:t>
            </a:r>
            <a:r>
              <a:rPr lang="en-US" altLang="en-US" sz="1600" i="1" baseline="-5000">
                <a:solidFill>
                  <a:srgbClr val="0000CC"/>
                </a:solidFill>
                <a:latin typeface="Trebuchet MS" panose="020B0603020202020204" pitchFamily="34" charset="0"/>
              </a:rPr>
              <a:t>i</a:t>
            </a:r>
            <a:r>
              <a:rPr lang="en-US" altLang="en-US" sz="1800" baseline="-25000">
                <a:solidFill>
                  <a:srgbClr val="0000CC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3</a:t>
            </a:r>
            <a:r>
              <a:rPr lang="en-US" altLang="en-US" sz="1800">
                <a:solidFill>
                  <a:srgbClr val="0000CC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   </a:t>
            </a:r>
            <a:r>
              <a:rPr lang="en-US" altLang="en-US" sz="1800" i="1">
                <a:solidFill>
                  <a:srgbClr val="0000CC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k</a:t>
            </a:r>
            <a:r>
              <a:rPr lang="en-US" altLang="en-US" sz="1600" i="1" baseline="-5000">
                <a:solidFill>
                  <a:srgbClr val="0000CC"/>
                </a:solidFill>
                <a:latin typeface="Trebuchet MS" panose="020B0603020202020204" pitchFamily="34" charset="0"/>
              </a:rPr>
              <a:t>i</a:t>
            </a:r>
            <a:r>
              <a:rPr lang="en-US" altLang="en-US" sz="1800" baseline="-25000">
                <a:solidFill>
                  <a:srgbClr val="0000CC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4 </a:t>
            </a:r>
            <a:r>
              <a:rPr lang="en-US" altLang="en-US" sz="1800">
                <a:solidFill>
                  <a:srgbClr val="0000CC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  </a:t>
            </a:r>
            <a:r>
              <a:rPr lang="en-US" altLang="en-US" sz="1800" i="1">
                <a:solidFill>
                  <a:srgbClr val="0000CC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k</a:t>
            </a:r>
            <a:r>
              <a:rPr lang="en-US" altLang="en-US" sz="1600" i="1" baseline="-5000">
                <a:solidFill>
                  <a:srgbClr val="0000CC"/>
                </a:solidFill>
                <a:latin typeface="Trebuchet MS" panose="020B0603020202020204" pitchFamily="34" charset="0"/>
              </a:rPr>
              <a:t>i</a:t>
            </a:r>
            <a:r>
              <a:rPr lang="en-US" altLang="en-US" sz="1800" baseline="-25000">
                <a:solidFill>
                  <a:srgbClr val="0000CC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5</a:t>
            </a:r>
            <a:r>
              <a:rPr lang="en-US" altLang="en-US" sz="1800">
                <a:solidFill>
                  <a:srgbClr val="0000CC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   </a:t>
            </a:r>
            <a:r>
              <a:rPr lang="en-US" altLang="en-US" sz="1800" i="1">
                <a:solidFill>
                  <a:srgbClr val="0000CC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k</a:t>
            </a:r>
            <a:r>
              <a:rPr lang="en-US" altLang="en-US" sz="1600" i="1" baseline="-5000">
                <a:solidFill>
                  <a:srgbClr val="0000CC"/>
                </a:solidFill>
                <a:latin typeface="Trebuchet MS" panose="020B0603020202020204" pitchFamily="34" charset="0"/>
              </a:rPr>
              <a:t>i</a:t>
            </a:r>
            <a:r>
              <a:rPr lang="en-US" altLang="en-US" sz="1800" baseline="-25000">
                <a:solidFill>
                  <a:srgbClr val="0000CC"/>
                </a:solidFill>
                <a:latin typeface="Trebuchet MS" panose="020B0603020202020204" pitchFamily="34" charset="0"/>
                <a:sym typeface="Symbol" panose="05050102010706020507" pitchFamily="18" charset="2"/>
              </a:rPr>
              <a:t>6</a:t>
            </a:r>
            <a:endParaRPr lang="en-US" altLang="en-US" sz="1800">
              <a:solidFill>
                <a:srgbClr val="0000CC"/>
              </a:solidFill>
              <a:latin typeface="Trebuchet MS" panose="020B0603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en-US" sz="1700">
                <a:latin typeface="Trebuchet MS" panose="020B0603020202020204" pitchFamily="34" charset="0"/>
              </a:rPr>
              <a:t>The records may NOT have distinct values, and can appear in any order.</a:t>
            </a:r>
          </a:p>
          <a:p>
            <a:pPr>
              <a:lnSpc>
                <a:spcPct val="80000"/>
              </a:lnSpc>
            </a:pPr>
            <a:endParaRPr lang="en-US" altLang="en-US" sz="1700">
              <a:latin typeface="Trebuchet MS" panose="020B0603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altLang="en-US" sz="1700">
                <a:latin typeface="Trebuchet MS" panose="020B0603020202020204" pitchFamily="34" charset="0"/>
              </a:rPr>
              <a:t>Different criteria to evaluate the running time, as follows:</a:t>
            </a:r>
          </a:p>
          <a:p>
            <a:pPr lvl="1">
              <a:lnSpc>
                <a:spcPct val="80000"/>
              </a:lnSpc>
            </a:pPr>
            <a:r>
              <a:rPr lang="en-US" altLang="en-US" sz="1600">
                <a:solidFill>
                  <a:schemeClr val="tx1"/>
                </a:solidFill>
                <a:latin typeface="Trebuchet MS" panose="020B0603020202020204" pitchFamily="34" charset="0"/>
              </a:rPr>
              <a:t>Number of algorithm steps.</a:t>
            </a:r>
          </a:p>
          <a:p>
            <a:pPr lvl="1">
              <a:lnSpc>
                <a:spcPct val="80000"/>
              </a:lnSpc>
            </a:pPr>
            <a:r>
              <a:rPr lang="en-US" altLang="en-US" sz="1600">
                <a:solidFill>
                  <a:schemeClr val="tx1"/>
                </a:solidFill>
                <a:latin typeface="Trebuchet MS" panose="020B0603020202020204" pitchFamily="34" charset="0"/>
              </a:rPr>
              <a:t>Number of comparisons between the keys (for expensive comparisons).</a:t>
            </a:r>
          </a:p>
          <a:p>
            <a:pPr lvl="1">
              <a:lnSpc>
                <a:spcPct val="80000"/>
              </a:lnSpc>
            </a:pPr>
            <a:r>
              <a:rPr lang="en-US" altLang="en-US" sz="1600">
                <a:solidFill>
                  <a:schemeClr val="tx1"/>
                </a:solidFill>
                <a:latin typeface="Trebuchet MS" panose="020B0603020202020204" pitchFamily="34" charset="0"/>
              </a:rPr>
              <a:t>The number of times a record is moved (for large records).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endParaRPr lang="en-US" altLang="en-US" sz="1700">
              <a:latin typeface="Trebuchet MS" panose="020B0603020202020204" pitchFamily="34" charset="0"/>
            </a:endParaRP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5B721CC-300E-4CB3-9267-A7A2FABDBBBD}" type="slidenum">
              <a:rPr lang="en-US" altLang="en-US" sz="11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1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361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en-US" cap="none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Bubble Sort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200" dirty="0">
                <a:latin typeface="Trebuchet MS" panose="020B0603020202020204" pitchFamily="34" charset="0"/>
              </a:rPr>
              <a:t>One of the simplest sorting methods.</a:t>
            </a:r>
          </a:p>
          <a:p>
            <a:pPr>
              <a:lnSpc>
                <a:spcPct val="90000"/>
              </a:lnSpc>
            </a:pPr>
            <a:endParaRPr lang="en-US" altLang="en-US" sz="2200" dirty="0">
              <a:latin typeface="Trebuchet MS" panose="020B0603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200" dirty="0">
                <a:latin typeface="Trebuchet MS" panose="020B0603020202020204" pitchFamily="34" charset="0"/>
              </a:rPr>
              <a:t>The basic idea is the “weight” of the record.</a:t>
            </a:r>
          </a:p>
          <a:p>
            <a:pPr>
              <a:lnSpc>
                <a:spcPct val="90000"/>
              </a:lnSpc>
            </a:pPr>
            <a:endParaRPr lang="en-US" altLang="en-US" sz="2200" dirty="0">
              <a:latin typeface="Trebuchet MS" panose="020B0603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200" dirty="0">
                <a:latin typeface="Trebuchet MS" panose="020B0603020202020204" pitchFamily="34" charset="0"/>
              </a:rPr>
              <a:t>The records are kept in an array.</a:t>
            </a:r>
          </a:p>
          <a:p>
            <a:pPr>
              <a:lnSpc>
                <a:spcPct val="90000"/>
              </a:lnSpc>
            </a:pPr>
            <a:endParaRPr lang="en-US" altLang="en-US" sz="2200" dirty="0">
              <a:latin typeface="Trebuchet MS" panose="020B0603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200" dirty="0">
                <a:latin typeface="Trebuchet MS" panose="020B0603020202020204" pitchFamily="34" charset="0"/>
              </a:rPr>
              <a:t>“heavy” records bubbling up to the end.</a:t>
            </a:r>
          </a:p>
          <a:p>
            <a:pPr>
              <a:lnSpc>
                <a:spcPct val="90000"/>
              </a:lnSpc>
            </a:pPr>
            <a:endParaRPr lang="en-US" altLang="en-US" sz="2200" dirty="0">
              <a:latin typeface="Trebuchet MS" panose="020B0603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200" dirty="0">
                <a:latin typeface="Trebuchet MS" panose="020B0603020202020204" pitchFamily="34" charset="0"/>
              </a:rPr>
              <a:t>We make repeated passes over the array and sort the values </a:t>
            </a:r>
          </a:p>
          <a:p>
            <a:pPr>
              <a:lnSpc>
                <a:spcPct val="90000"/>
              </a:lnSpc>
            </a:pPr>
            <a:endParaRPr lang="en-US" altLang="en-US" sz="2200" dirty="0">
              <a:latin typeface="Trebuchet MS" panose="020B0603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200" dirty="0">
                <a:latin typeface="Trebuchet MS" panose="020B0603020202020204" pitchFamily="34" charset="0"/>
              </a:rPr>
              <a:t>If two adjacent elements are out of order, we reverse the order.</a:t>
            </a: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5156B21-CDEE-45A0-9CA3-8113D559683B}" type="slidenum">
              <a:rPr lang="en-US" altLang="en-US" sz="11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1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69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en-US" cap="none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Bubble Sort</a:t>
            </a:r>
          </a:p>
        </p:txBody>
      </p:sp>
      <p:sp>
        <p:nvSpPr>
          <p:cNvPr id="2560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>
                <a:latin typeface="Trebuchet MS" panose="020B0603020202020204" pitchFamily="34" charset="0"/>
              </a:rPr>
              <a:t> The overall effect, is that after the first pass the “heavy” record will bubble all the way to the end.</a:t>
            </a:r>
          </a:p>
          <a:p>
            <a:endParaRPr lang="en-US" altLang="en-US">
              <a:latin typeface="Trebuchet MS" panose="020B0603020202020204" pitchFamily="34" charset="0"/>
            </a:endParaRPr>
          </a:p>
          <a:p>
            <a:r>
              <a:rPr lang="en-US" altLang="en-US">
                <a:latin typeface="Trebuchet MS" panose="020B0603020202020204" pitchFamily="34" charset="0"/>
              </a:rPr>
              <a:t> On the second top pass, the second highest value goes to the second position, and so on.</a:t>
            </a:r>
          </a:p>
          <a:p>
            <a:endParaRPr lang="en-US" altLang="en-US">
              <a:latin typeface="Trebuchet MS" panose="020B0603020202020204" pitchFamily="34" charset="0"/>
            </a:endParaRPr>
          </a:p>
          <a:p>
            <a:r>
              <a:rPr lang="en-US" altLang="en-US">
                <a:latin typeface="Trebuchet MS" panose="020B0603020202020204" pitchFamily="34" charset="0"/>
              </a:rPr>
              <a:t>Reduce 1 element in each iteration </a:t>
            </a: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867096A-B55A-4CA3-9ACF-B4A18C72B9CC}" type="slidenum">
              <a:rPr lang="en-US" altLang="en-US" sz="11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1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21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-39688"/>
            <a:ext cx="7239000" cy="76200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en-US" cap="none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Bubble Sort</a:t>
            </a:r>
          </a:p>
        </p:txBody>
      </p:sp>
      <p:sp>
        <p:nvSpPr>
          <p:cNvPr id="151555" name="Rectangle 3"/>
          <p:cNvSpPr>
            <a:spLocks noGrp="1"/>
          </p:cNvSpPr>
          <p:nvPr>
            <p:ph type="body" idx="4294967295"/>
          </p:nvPr>
        </p:nvSpPr>
        <p:spPr>
          <a:xfrm>
            <a:off x="304800" y="1600200"/>
            <a:ext cx="7239000" cy="5943600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en-US" sz="2000" dirty="0">
                <a:latin typeface="Times New Roman" panose="02020603050405020304" pitchFamily="18" charset="0"/>
              </a:rPr>
              <a:t> n =N;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// N is the size of the array;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  </a:t>
            </a:r>
            <a:r>
              <a:rPr lang="en-US" altLang="en-US" sz="2000" dirty="0">
                <a:solidFill>
                  <a:srgbClr val="0000CC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en-US" sz="2000" dirty="0">
                <a:latin typeface="Times New Roman" panose="02020603050405020304" pitchFamily="18" charset="0"/>
              </a:rPr>
              <a:t> (</a:t>
            </a:r>
            <a:r>
              <a:rPr lang="en-US" altLang="en-US" sz="2000" dirty="0" err="1">
                <a:latin typeface="Times New Roman" panose="02020603050405020304" pitchFamily="18" charset="0"/>
              </a:rPr>
              <a:t>int</a:t>
            </a:r>
            <a:r>
              <a:rPr lang="en-US" altLang="en-US" sz="2000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</a:rPr>
              <a:t> = 0; </a:t>
            </a:r>
            <a:r>
              <a:rPr lang="en-US" altLang="en-US" sz="2000" dirty="0" err="1">
                <a:latin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</a:rPr>
              <a:t> &lt; N; </a:t>
            </a:r>
            <a:r>
              <a:rPr lang="en-US" altLang="en-US" sz="2000" dirty="0" err="1">
                <a:latin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</a:rPr>
              <a:t>++){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 dirty="0">
                <a:solidFill>
                  <a:srgbClr val="0000CC"/>
                </a:solidFill>
                <a:latin typeface="Times New Roman" panose="02020603050405020304" pitchFamily="18" charset="0"/>
              </a:rPr>
              <a:t>	 for</a:t>
            </a:r>
            <a:r>
              <a:rPr lang="en-US" altLang="en-US" sz="2000" dirty="0">
                <a:latin typeface="Times New Roman" panose="02020603050405020304" pitchFamily="18" charset="0"/>
              </a:rPr>
              <a:t> (</a:t>
            </a:r>
            <a:r>
              <a:rPr lang="en-US" altLang="en-US" sz="2000" dirty="0" err="1">
                <a:solidFill>
                  <a:srgbClr val="0000CC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en-US" sz="2000" dirty="0">
                <a:latin typeface="Times New Roman" panose="02020603050405020304" pitchFamily="18" charset="0"/>
              </a:rPr>
              <a:t> j = 1; j &lt;  n; </a:t>
            </a:r>
            <a:r>
              <a:rPr lang="en-US" altLang="en-US" sz="2000" dirty="0" err="1">
                <a:latin typeface="Times New Roman" panose="02020603050405020304" pitchFamily="18" charset="0"/>
              </a:rPr>
              <a:t>j++</a:t>
            </a:r>
            <a:r>
              <a:rPr lang="en-US" altLang="en-US" sz="2000" dirty="0">
                <a:latin typeface="Times New Roman" panose="02020603050405020304" pitchFamily="18" charset="0"/>
              </a:rPr>
              <a:t>) 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	         </a:t>
            </a:r>
            <a:r>
              <a:rPr lang="en-US" altLang="en-US" sz="2000" dirty="0">
                <a:solidFill>
                  <a:srgbClr val="0000CC"/>
                </a:solidFill>
                <a:latin typeface="Times New Roman" panose="02020603050405020304" pitchFamily="18" charset="0"/>
              </a:rPr>
              <a:t>if</a:t>
            </a:r>
            <a:r>
              <a:rPr lang="en-US" altLang="en-US" sz="2000" dirty="0">
                <a:latin typeface="Times New Roman" panose="02020603050405020304" pitchFamily="18" charset="0"/>
              </a:rPr>
              <a:t> (A[j] &lt; A[j-1]) 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	               swap(j-1 , j);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	           }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//end if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       }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//end inner for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}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//end outer for</a:t>
            </a:r>
            <a:endParaRPr lang="en-US" altLang="en-US" sz="2000" dirty="0">
              <a:latin typeface="Times New Roman" panose="02020603050405020304" pitchFamily="18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		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		Complexity ?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		</a:t>
            </a:r>
            <a:r>
              <a:rPr lang="en-US" altLang="en-US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O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000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</a:p>
          <a:p>
            <a:endParaRPr lang="en-US" altLang="en-US" sz="2000" dirty="0">
              <a:latin typeface="Trebuchet MS" panose="020B0603020202020204" pitchFamily="34" charset="0"/>
            </a:endParaRP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39ABDE-7DC5-4675-8AFB-9039C422E45F}" type="slidenum">
              <a:rPr lang="en-US" altLang="en-US" sz="11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10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038600" y="1295400"/>
            <a:ext cx="38830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endParaRPr lang="en-US" altLang="en-US" sz="240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Algorithm does not exit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until all the data is checked</a:t>
            </a:r>
          </a:p>
        </p:txBody>
      </p:sp>
      <p:sp>
        <p:nvSpPr>
          <p:cNvPr id="27655" name="TextBox 3"/>
          <p:cNvSpPr txBox="1">
            <a:spLocks noChangeArrowheads="1"/>
          </p:cNvSpPr>
          <p:nvPr/>
        </p:nvSpPr>
        <p:spPr bwMode="auto">
          <a:xfrm>
            <a:off x="4038600" y="3352800"/>
            <a:ext cx="3944938" cy="22352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// Swap function assumes that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// A[n] is a globally declared array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swap ( x , y</a:t>
            </a:r>
            <a:r>
              <a:rPr lang="en-US" altLang="en-US" sz="2000">
                <a:latin typeface="Times New Roman" panose="02020603050405020304" pitchFamily="18" charset="0"/>
              </a:rPr>
              <a:t>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CC"/>
                </a:solidFill>
              </a:rPr>
              <a:t> int </a:t>
            </a:r>
            <a:r>
              <a:rPr lang="en-US" altLang="en-US" sz="2000"/>
              <a:t>temp = A[</a:t>
            </a:r>
            <a:r>
              <a:rPr lang="en-US" altLang="en-US" sz="800"/>
              <a:t> </a:t>
            </a:r>
            <a:r>
              <a:rPr lang="en-US" altLang="en-US" sz="2000"/>
              <a:t>x</a:t>
            </a:r>
            <a:r>
              <a:rPr lang="en-US" altLang="en-US" sz="800"/>
              <a:t> </a:t>
            </a:r>
            <a:r>
              <a:rPr lang="en-US" altLang="en-US" sz="2000"/>
              <a:t>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A[</a:t>
            </a:r>
            <a:r>
              <a:rPr lang="en-US" altLang="en-US" sz="800"/>
              <a:t> </a:t>
            </a:r>
            <a:r>
              <a:rPr lang="en-US" altLang="en-US" sz="2000"/>
              <a:t>x</a:t>
            </a:r>
            <a:r>
              <a:rPr lang="en-US" altLang="en-US" sz="800"/>
              <a:t> </a:t>
            </a:r>
            <a:r>
              <a:rPr lang="en-US" altLang="en-US" sz="2000"/>
              <a:t>] = A[</a:t>
            </a:r>
            <a:r>
              <a:rPr lang="en-US" altLang="en-US" sz="800"/>
              <a:t> </a:t>
            </a:r>
            <a:r>
              <a:rPr lang="en-US" altLang="en-US" sz="2000"/>
              <a:t>y</a:t>
            </a:r>
            <a:r>
              <a:rPr lang="en-US" altLang="en-US" sz="800"/>
              <a:t> </a:t>
            </a:r>
            <a:r>
              <a:rPr lang="en-US" altLang="en-US" sz="2000"/>
              <a:t>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A[</a:t>
            </a:r>
            <a:r>
              <a:rPr lang="en-US" altLang="en-US" sz="800"/>
              <a:t> </a:t>
            </a:r>
            <a:r>
              <a:rPr lang="en-US" altLang="en-US" sz="2000"/>
              <a:t>y</a:t>
            </a:r>
            <a:r>
              <a:rPr lang="en-US" altLang="en-US" sz="800"/>
              <a:t> </a:t>
            </a:r>
            <a:r>
              <a:rPr lang="en-US" altLang="en-US" sz="2000"/>
              <a:t>] = temp;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482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1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1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1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1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-39688"/>
            <a:ext cx="7239000" cy="762001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en-US" cap="none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Bubble Sort</a:t>
            </a:r>
          </a:p>
        </p:txBody>
      </p:sp>
      <p:sp>
        <p:nvSpPr>
          <p:cNvPr id="151555" name="Rectangle 3"/>
          <p:cNvSpPr>
            <a:spLocks noGrp="1"/>
          </p:cNvSpPr>
          <p:nvPr>
            <p:ph type="body" idx="4294967295"/>
          </p:nvPr>
        </p:nvSpPr>
        <p:spPr>
          <a:xfrm>
            <a:off x="381000" y="1524000"/>
            <a:ext cx="7239000" cy="5943600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 dirty="0">
                <a:solidFill>
                  <a:srgbClr val="0000CC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en-US" sz="2000" dirty="0">
                <a:latin typeface="Times New Roman" panose="02020603050405020304" pitchFamily="18" charset="0"/>
              </a:rPr>
              <a:t> n =N;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// N is the size of the array;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  </a:t>
            </a:r>
            <a:r>
              <a:rPr lang="en-US" altLang="en-US" sz="2000" dirty="0">
                <a:solidFill>
                  <a:srgbClr val="0000CC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en-US" sz="2000" dirty="0">
                <a:latin typeface="Times New Roman" panose="02020603050405020304" pitchFamily="18" charset="0"/>
              </a:rPr>
              <a:t> (int </a:t>
            </a:r>
            <a:r>
              <a:rPr lang="en-US" altLang="en-US" sz="2000" dirty="0" err="1">
                <a:latin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</a:rPr>
              <a:t> = 0; </a:t>
            </a:r>
            <a:r>
              <a:rPr lang="en-US" altLang="en-US" sz="2000" dirty="0" err="1">
                <a:latin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</a:rPr>
              <a:t> &lt; N; </a:t>
            </a:r>
            <a:r>
              <a:rPr lang="en-US" altLang="en-US" sz="2000" dirty="0" err="1">
                <a:latin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</a:rPr>
              <a:t>++){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      </a:t>
            </a:r>
            <a:r>
              <a:rPr lang="en-US" altLang="en-US" sz="2000" dirty="0">
                <a:solidFill>
                  <a:srgbClr val="0000CC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en-US" sz="2000" dirty="0">
                <a:latin typeface="Times New Roman" panose="02020603050405020304" pitchFamily="18" charset="0"/>
              </a:rPr>
              <a:t> swapped = 0;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       </a:t>
            </a:r>
            <a:r>
              <a:rPr lang="en-US" altLang="en-US" sz="2000" dirty="0">
                <a:solidFill>
                  <a:srgbClr val="0000CC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en-US" sz="2000" dirty="0">
                <a:latin typeface="Times New Roman" panose="02020603050405020304" pitchFamily="18" charset="0"/>
              </a:rPr>
              <a:t> (</a:t>
            </a:r>
            <a:r>
              <a:rPr lang="en-US" altLang="en-US" sz="2000" dirty="0">
                <a:solidFill>
                  <a:srgbClr val="0000CC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en-US" sz="2000" dirty="0">
                <a:latin typeface="Times New Roman" panose="02020603050405020304" pitchFamily="18" charset="0"/>
              </a:rPr>
              <a:t> j = 1; j &lt;  n; </a:t>
            </a:r>
            <a:r>
              <a:rPr lang="en-US" altLang="en-US" sz="2000" dirty="0" err="1">
                <a:latin typeface="Times New Roman" panose="02020603050405020304" pitchFamily="18" charset="0"/>
              </a:rPr>
              <a:t>j++</a:t>
            </a:r>
            <a:r>
              <a:rPr lang="en-US" altLang="en-US" sz="2000" dirty="0">
                <a:latin typeface="Times New Roman" panose="02020603050405020304" pitchFamily="18" charset="0"/>
              </a:rPr>
              <a:t>) 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	         </a:t>
            </a:r>
            <a:r>
              <a:rPr lang="en-US" altLang="en-US" sz="2000" dirty="0">
                <a:solidFill>
                  <a:srgbClr val="0000CC"/>
                </a:solidFill>
                <a:latin typeface="Times New Roman" panose="02020603050405020304" pitchFamily="18" charset="0"/>
              </a:rPr>
              <a:t>if</a:t>
            </a:r>
            <a:r>
              <a:rPr lang="en-US" altLang="en-US" sz="2000" dirty="0">
                <a:latin typeface="Times New Roman" panose="02020603050405020304" pitchFamily="18" charset="0"/>
              </a:rPr>
              <a:t> (A[j] &lt; A[j-1]) {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	               swap(j-1 , j);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	               swapped = 1;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	          }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//end if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       } 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//end inner for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       n = n-1;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       </a:t>
            </a:r>
            <a:r>
              <a:rPr lang="en-US" altLang="en-US" sz="2000" dirty="0">
                <a:solidFill>
                  <a:srgbClr val="0000CC"/>
                </a:solidFill>
                <a:latin typeface="Times New Roman" panose="02020603050405020304" pitchFamily="18" charset="0"/>
              </a:rPr>
              <a:t>if </a:t>
            </a:r>
            <a:r>
              <a:rPr lang="en-US" altLang="en-US" sz="2000" dirty="0">
                <a:latin typeface="Times New Roman" panose="02020603050405020304" pitchFamily="18" charset="0"/>
              </a:rPr>
              <a:t>(swapped == 0)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	        break;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   }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//end inner for</a:t>
            </a:r>
            <a:endParaRPr lang="en-US" altLang="en-US" sz="2000" dirty="0">
              <a:latin typeface="Times New Roman" panose="02020603050405020304" pitchFamily="18" charset="0"/>
            </a:endParaRP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			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Complexity ?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				</a:t>
            </a:r>
            <a:r>
              <a:rPr lang="en-US" altLang="en-US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O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en-US" sz="2000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</a:p>
          <a:p>
            <a:endParaRPr lang="en-US" altLang="en-US" sz="2000" dirty="0">
              <a:latin typeface="Trebuchet MS" panose="020B0603020202020204" pitchFamily="34" charset="0"/>
            </a:endParaRP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B0313B1-7E84-4580-9444-A1E99B6704C1}" type="slidenum">
              <a:rPr lang="en-US" altLang="en-US" sz="11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100">
              <a:solidFill>
                <a:schemeClr val="tx2"/>
              </a:solidFill>
            </a:endParaRPr>
          </a:p>
        </p:txBody>
      </p:sp>
      <p:sp>
        <p:nvSpPr>
          <p:cNvPr id="31750" name="TextBox 5"/>
          <p:cNvSpPr txBox="1">
            <a:spLocks noChangeArrowheads="1"/>
          </p:cNvSpPr>
          <p:nvPr/>
        </p:nvSpPr>
        <p:spPr bwMode="auto">
          <a:xfrm>
            <a:off x="3657600" y="4495800"/>
            <a:ext cx="44465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endParaRPr lang="en-US" altLang="en-US" sz="2400">
              <a:solidFill>
                <a:srgbClr val="FF0000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Algorithm exits if no swap done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 in previous (outer loop) step</a:t>
            </a:r>
          </a:p>
        </p:txBody>
      </p:sp>
      <p:sp>
        <p:nvSpPr>
          <p:cNvPr id="7" name="Oval 6"/>
          <p:cNvSpPr/>
          <p:nvPr/>
        </p:nvSpPr>
        <p:spPr>
          <a:xfrm>
            <a:off x="762000" y="4111625"/>
            <a:ext cx="1066800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124200" y="3403600"/>
            <a:ext cx="4953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A41304"/>
                </a:solidFill>
                <a:latin typeface="Trebuchet MS" panose="020B0603020202020204" pitchFamily="34" charset="0"/>
              </a:rPr>
              <a:t>No bubbling to the top position, because the lightest record is already there.</a:t>
            </a:r>
            <a:endParaRPr lang="en-US" altLang="en-US" sz="2000">
              <a:solidFill>
                <a:srgbClr val="A41304"/>
              </a:solidFill>
            </a:endParaRPr>
          </a:p>
        </p:txBody>
      </p:sp>
      <p:sp>
        <p:nvSpPr>
          <p:cNvPr id="31753" name="TextBox 3"/>
          <p:cNvSpPr txBox="1">
            <a:spLocks noChangeArrowheads="1"/>
          </p:cNvSpPr>
          <p:nvPr/>
        </p:nvSpPr>
        <p:spPr bwMode="auto">
          <a:xfrm>
            <a:off x="4570413" y="1143000"/>
            <a:ext cx="3582987" cy="203200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// Swap function assumes that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// A[n] is a globally declared array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swap ( x , y</a:t>
            </a:r>
            <a:r>
              <a:rPr lang="en-US" altLang="en-US" sz="1800">
                <a:latin typeface="Times New Roman" panose="02020603050405020304" pitchFamily="18" charset="0"/>
              </a:rPr>
              <a:t>) {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CC"/>
                </a:solidFill>
              </a:rPr>
              <a:t> int </a:t>
            </a:r>
            <a:r>
              <a:rPr lang="en-US" altLang="en-US" sz="1800"/>
              <a:t>temp = A[</a:t>
            </a:r>
            <a:r>
              <a:rPr lang="en-US" altLang="en-US" sz="700"/>
              <a:t> </a:t>
            </a:r>
            <a:r>
              <a:rPr lang="en-US" altLang="en-US" sz="1800"/>
              <a:t>x</a:t>
            </a:r>
            <a:r>
              <a:rPr lang="en-US" altLang="en-US" sz="700"/>
              <a:t> </a:t>
            </a:r>
            <a:r>
              <a:rPr lang="en-US" altLang="en-US" sz="1800"/>
              <a:t>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A[</a:t>
            </a:r>
            <a:r>
              <a:rPr lang="en-US" altLang="en-US" sz="700"/>
              <a:t> </a:t>
            </a:r>
            <a:r>
              <a:rPr lang="en-US" altLang="en-US" sz="1800"/>
              <a:t>x</a:t>
            </a:r>
            <a:r>
              <a:rPr lang="en-US" altLang="en-US" sz="700"/>
              <a:t> </a:t>
            </a:r>
            <a:r>
              <a:rPr lang="en-US" altLang="en-US" sz="1800"/>
              <a:t>] = A[</a:t>
            </a:r>
            <a:r>
              <a:rPr lang="en-US" altLang="en-US" sz="700"/>
              <a:t> </a:t>
            </a:r>
            <a:r>
              <a:rPr lang="en-US" altLang="en-US" sz="1800"/>
              <a:t>y</a:t>
            </a:r>
            <a:r>
              <a:rPr lang="en-US" altLang="en-US" sz="700"/>
              <a:t> </a:t>
            </a:r>
            <a:r>
              <a:rPr lang="en-US" altLang="en-US" sz="1800"/>
              <a:t>];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A[</a:t>
            </a:r>
            <a:r>
              <a:rPr lang="en-US" altLang="en-US" sz="700"/>
              <a:t> </a:t>
            </a:r>
            <a:r>
              <a:rPr lang="en-US" altLang="en-US" sz="1800"/>
              <a:t>y</a:t>
            </a:r>
            <a:r>
              <a:rPr lang="en-US" altLang="en-US" sz="700"/>
              <a:t> </a:t>
            </a:r>
            <a:r>
              <a:rPr lang="en-US" altLang="en-US" sz="1800"/>
              <a:t>] = temp;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6674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1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1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15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15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0"/>
            <a:ext cx="7239000" cy="6699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en-US" sz="3400" cap="none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Bubble Sort Example (First Pass)</a:t>
            </a:r>
          </a:p>
        </p:txBody>
      </p:sp>
      <p:graphicFrame>
        <p:nvGraphicFramePr>
          <p:cNvPr id="153782" name="Group 182"/>
          <p:cNvGraphicFramePr>
            <a:graphicFrameLocks noGrp="1"/>
          </p:cNvGraphicFramePr>
          <p:nvPr>
            <p:ph sz="half" idx="4294967295"/>
          </p:nvPr>
        </p:nvGraphicFramePr>
        <p:xfrm>
          <a:off x="1143000" y="762000"/>
          <a:ext cx="5943600" cy="381000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815" name="Text Box 32"/>
          <p:cNvSpPr txBox="1">
            <a:spLocks noChangeArrowheads="1"/>
          </p:cNvSpPr>
          <p:nvPr/>
        </p:nvSpPr>
        <p:spPr bwMode="auto">
          <a:xfrm>
            <a:off x="85725" y="762000"/>
            <a:ext cx="63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0000CC"/>
                </a:solidFill>
              </a:rPr>
              <a:t>i</a:t>
            </a:r>
            <a:r>
              <a:rPr lang="en-US" altLang="en-US" sz="1800" b="1">
                <a:solidFill>
                  <a:srgbClr val="0000CC"/>
                </a:solidFill>
              </a:rPr>
              <a:t> = 0</a:t>
            </a:r>
          </a:p>
        </p:txBody>
      </p:sp>
      <p:sp>
        <p:nvSpPr>
          <p:cNvPr id="33816" name="Text Box 34"/>
          <p:cNvSpPr txBox="1">
            <a:spLocks noChangeArrowheads="1"/>
          </p:cNvSpPr>
          <p:nvPr/>
        </p:nvSpPr>
        <p:spPr bwMode="auto">
          <a:xfrm>
            <a:off x="508000" y="1338263"/>
            <a:ext cx="63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1</a:t>
            </a:r>
          </a:p>
        </p:txBody>
      </p:sp>
      <p:graphicFrame>
        <p:nvGraphicFramePr>
          <p:cNvPr id="153656" name="Group 56"/>
          <p:cNvGraphicFramePr>
            <a:graphicFrameLocks noGrp="1"/>
          </p:cNvGraphicFramePr>
          <p:nvPr>
            <p:ph sz="half" idx="4294967295"/>
          </p:nvPr>
        </p:nvGraphicFramePr>
        <p:xfrm>
          <a:off x="1143000" y="1357313"/>
          <a:ext cx="5943600" cy="32067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62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3658" name="Group 58"/>
          <p:cNvGraphicFramePr>
            <a:graphicFrameLocks noGrp="1"/>
          </p:cNvGraphicFramePr>
          <p:nvPr/>
        </p:nvGraphicFramePr>
        <p:xfrm>
          <a:off x="1143000" y="1814513"/>
          <a:ext cx="5943600" cy="32067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62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857" name="Text Box 183"/>
          <p:cNvSpPr txBox="1">
            <a:spLocks noChangeArrowheads="1"/>
          </p:cNvSpPr>
          <p:nvPr/>
        </p:nvSpPr>
        <p:spPr bwMode="auto">
          <a:xfrm>
            <a:off x="481013" y="1766888"/>
            <a:ext cx="63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2</a:t>
            </a:r>
          </a:p>
        </p:txBody>
      </p:sp>
      <p:sp>
        <p:nvSpPr>
          <p:cNvPr id="19522" name="Freeform 184"/>
          <p:cNvSpPr>
            <a:spLocks/>
          </p:cNvSpPr>
          <p:nvPr/>
        </p:nvSpPr>
        <p:spPr bwMode="auto">
          <a:xfrm flipV="1">
            <a:off x="1438275" y="1157288"/>
            <a:ext cx="609600" cy="214312"/>
          </a:xfrm>
          <a:custGeom>
            <a:avLst/>
            <a:gdLst>
              <a:gd name="T0" fmla="*/ 0 w 384"/>
              <a:gd name="T1" fmla="*/ 0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12"/>
              <a:gd name="T14" fmla="*/ 384 w 38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12"/>
                  <a:pt x="336" y="96"/>
                </a:cubicBezTo>
                <a:cubicBezTo>
                  <a:pt x="384" y="80"/>
                  <a:pt x="384" y="40"/>
                  <a:pt x="3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523" name="Freeform 185"/>
          <p:cNvSpPr>
            <a:spLocks/>
          </p:cNvSpPr>
          <p:nvPr/>
        </p:nvSpPr>
        <p:spPr bwMode="auto">
          <a:xfrm flipV="1">
            <a:off x="2209800" y="1662113"/>
            <a:ext cx="552450" cy="214312"/>
          </a:xfrm>
          <a:custGeom>
            <a:avLst/>
            <a:gdLst>
              <a:gd name="T0" fmla="*/ 0 w 384"/>
              <a:gd name="T1" fmla="*/ 0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12"/>
              <a:gd name="T14" fmla="*/ 384 w 38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12"/>
                  <a:pt x="336" y="96"/>
                </a:cubicBezTo>
                <a:cubicBezTo>
                  <a:pt x="384" y="80"/>
                  <a:pt x="384" y="40"/>
                  <a:pt x="3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53787" name="Group 187"/>
          <p:cNvGraphicFramePr>
            <a:graphicFrameLocks noGrp="1"/>
          </p:cNvGraphicFramePr>
          <p:nvPr/>
        </p:nvGraphicFramePr>
        <p:xfrm>
          <a:off x="1119188" y="2286000"/>
          <a:ext cx="5943600" cy="32067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10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62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880" name="Text Box 207"/>
          <p:cNvSpPr txBox="1">
            <a:spLocks noChangeArrowheads="1"/>
          </p:cNvSpPr>
          <p:nvPr/>
        </p:nvSpPr>
        <p:spPr bwMode="auto">
          <a:xfrm>
            <a:off x="457200" y="2238375"/>
            <a:ext cx="63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3</a:t>
            </a:r>
          </a:p>
        </p:txBody>
      </p:sp>
      <p:sp>
        <p:nvSpPr>
          <p:cNvPr id="19545" name="Freeform 208"/>
          <p:cNvSpPr>
            <a:spLocks/>
          </p:cNvSpPr>
          <p:nvPr/>
        </p:nvSpPr>
        <p:spPr bwMode="auto">
          <a:xfrm flipV="1">
            <a:off x="2819400" y="2119313"/>
            <a:ext cx="671513" cy="214312"/>
          </a:xfrm>
          <a:custGeom>
            <a:avLst/>
            <a:gdLst>
              <a:gd name="T0" fmla="*/ 0 w 384"/>
              <a:gd name="T1" fmla="*/ 0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12"/>
              <a:gd name="T14" fmla="*/ 384 w 38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12"/>
                  <a:pt x="336" y="96"/>
                </a:cubicBezTo>
                <a:cubicBezTo>
                  <a:pt x="384" y="80"/>
                  <a:pt x="384" y="40"/>
                  <a:pt x="3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53809" name="Group 209"/>
          <p:cNvGraphicFramePr>
            <a:graphicFrameLocks noGrp="1"/>
          </p:cNvGraphicFramePr>
          <p:nvPr/>
        </p:nvGraphicFramePr>
        <p:xfrm>
          <a:off x="1100138" y="2747963"/>
          <a:ext cx="5943600" cy="32067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45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62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902" name="Text Box 229"/>
          <p:cNvSpPr txBox="1">
            <a:spLocks noChangeArrowheads="1"/>
          </p:cNvSpPr>
          <p:nvPr/>
        </p:nvSpPr>
        <p:spPr bwMode="auto">
          <a:xfrm>
            <a:off x="438150" y="2700338"/>
            <a:ext cx="63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4</a:t>
            </a:r>
          </a:p>
        </p:txBody>
      </p:sp>
      <p:sp>
        <p:nvSpPr>
          <p:cNvPr id="19567" name="Freeform 230"/>
          <p:cNvSpPr>
            <a:spLocks/>
          </p:cNvSpPr>
          <p:nvPr/>
        </p:nvSpPr>
        <p:spPr bwMode="auto">
          <a:xfrm flipV="1">
            <a:off x="3657600" y="2590800"/>
            <a:ext cx="523875" cy="200025"/>
          </a:xfrm>
          <a:custGeom>
            <a:avLst/>
            <a:gdLst>
              <a:gd name="T0" fmla="*/ 0 w 384"/>
              <a:gd name="T1" fmla="*/ 0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12"/>
              <a:gd name="T14" fmla="*/ 384 w 38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12"/>
                  <a:pt x="336" y="96"/>
                </a:cubicBezTo>
                <a:cubicBezTo>
                  <a:pt x="384" y="80"/>
                  <a:pt x="384" y="40"/>
                  <a:pt x="3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53831" name="Group 231"/>
          <p:cNvGraphicFramePr>
            <a:graphicFrameLocks noGrp="1"/>
          </p:cNvGraphicFramePr>
          <p:nvPr/>
        </p:nvGraphicFramePr>
        <p:xfrm>
          <a:off x="1109663" y="3195638"/>
          <a:ext cx="5943600" cy="32067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44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62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924" name="Text Box 251"/>
          <p:cNvSpPr txBox="1">
            <a:spLocks noChangeArrowheads="1"/>
          </p:cNvSpPr>
          <p:nvPr/>
        </p:nvSpPr>
        <p:spPr bwMode="auto">
          <a:xfrm>
            <a:off x="447675" y="3148013"/>
            <a:ext cx="635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5</a:t>
            </a:r>
          </a:p>
        </p:txBody>
      </p:sp>
      <p:sp>
        <p:nvSpPr>
          <p:cNvPr id="19589" name="Freeform 252"/>
          <p:cNvSpPr>
            <a:spLocks/>
          </p:cNvSpPr>
          <p:nvPr/>
        </p:nvSpPr>
        <p:spPr bwMode="auto">
          <a:xfrm flipV="1">
            <a:off x="4343400" y="2986088"/>
            <a:ext cx="609600" cy="261937"/>
          </a:xfrm>
          <a:custGeom>
            <a:avLst/>
            <a:gdLst>
              <a:gd name="T0" fmla="*/ 0 w 384"/>
              <a:gd name="T1" fmla="*/ 0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12"/>
              <a:gd name="T14" fmla="*/ 384 w 38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12"/>
                  <a:pt x="336" y="96"/>
                </a:cubicBezTo>
                <a:cubicBezTo>
                  <a:pt x="384" y="80"/>
                  <a:pt x="384" y="40"/>
                  <a:pt x="3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53853" name="Group 253"/>
          <p:cNvGraphicFramePr>
            <a:graphicFrameLocks noGrp="1"/>
          </p:cNvGraphicFramePr>
          <p:nvPr/>
        </p:nvGraphicFramePr>
        <p:xfrm>
          <a:off x="1109663" y="3667125"/>
          <a:ext cx="5943600" cy="32067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6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62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90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946" name="Text Box 273"/>
          <p:cNvSpPr txBox="1">
            <a:spLocks noChangeArrowheads="1"/>
          </p:cNvSpPr>
          <p:nvPr/>
        </p:nvSpPr>
        <p:spPr bwMode="auto">
          <a:xfrm>
            <a:off x="447675" y="3619500"/>
            <a:ext cx="63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6</a:t>
            </a:r>
          </a:p>
        </p:txBody>
      </p:sp>
      <p:sp>
        <p:nvSpPr>
          <p:cNvPr id="19611" name="Freeform 274"/>
          <p:cNvSpPr>
            <a:spLocks/>
          </p:cNvSpPr>
          <p:nvPr/>
        </p:nvSpPr>
        <p:spPr bwMode="auto">
          <a:xfrm flipV="1">
            <a:off x="5029200" y="3490913"/>
            <a:ext cx="657225" cy="214312"/>
          </a:xfrm>
          <a:custGeom>
            <a:avLst/>
            <a:gdLst>
              <a:gd name="T0" fmla="*/ 0 w 384"/>
              <a:gd name="T1" fmla="*/ 0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12"/>
              <a:gd name="T14" fmla="*/ 384 w 38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12"/>
                  <a:pt x="336" y="96"/>
                </a:cubicBezTo>
                <a:cubicBezTo>
                  <a:pt x="384" y="80"/>
                  <a:pt x="384" y="40"/>
                  <a:pt x="3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53897" name="Group 297"/>
          <p:cNvGraphicFramePr>
            <a:graphicFrameLocks noGrp="1"/>
          </p:cNvGraphicFramePr>
          <p:nvPr/>
        </p:nvGraphicFramePr>
        <p:xfrm>
          <a:off x="1143000" y="4167188"/>
          <a:ext cx="5943600" cy="320675"/>
        </p:xfrm>
        <a:graphic>
          <a:graphicData uri="http://schemas.openxmlformats.org/drawingml/2006/table">
            <a:tbl>
              <a:tblPr/>
              <a:tblGrid>
                <a:gridCol w="74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(0)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55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(1)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10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(2)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(3)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44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(4)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(5)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62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(6)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</a:rPr>
                        <a:t>90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(7)</a:t>
                      </a:r>
                    </a:p>
                  </a:txBody>
                  <a:tcPr marT="45811" marB="4581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968" name="Text Box 295"/>
          <p:cNvSpPr txBox="1">
            <a:spLocks noChangeArrowheads="1"/>
          </p:cNvSpPr>
          <p:nvPr/>
        </p:nvSpPr>
        <p:spPr bwMode="auto">
          <a:xfrm>
            <a:off x="509588" y="4133850"/>
            <a:ext cx="635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FF0000"/>
                </a:solidFill>
              </a:rPr>
              <a:t>j</a:t>
            </a:r>
            <a:r>
              <a:rPr lang="en-US" altLang="en-US" sz="1800" b="1">
                <a:solidFill>
                  <a:srgbClr val="FF0000"/>
                </a:solidFill>
              </a:rPr>
              <a:t> = 7</a:t>
            </a:r>
          </a:p>
        </p:txBody>
      </p:sp>
      <p:sp>
        <p:nvSpPr>
          <p:cNvPr id="19633" name="Rectangle 298"/>
          <p:cNvSpPr>
            <a:spLocks noChangeArrowheads="1"/>
          </p:cNvSpPr>
          <p:nvPr/>
        </p:nvSpPr>
        <p:spPr bwMode="auto">
          <a:xfrm>
            <a:off x="7010400" y="1281113"/>
            <a:ext cx="1987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swap(</a:t>
            </a: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[0] , </a:t>
            </a: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[1])</a:t>
            </a:r>
          </a:p>
        </p:txBody>
      </p:sp>
      <p:sp>
        <p:nvSpPr>
          <p:cNvPr id="19634" name="Rectangle 299"/>
          <p:cNvSpPr>
            <a:spLocks noChangeArrowheads="1"/>
          </p:cNvSpPr>
          <p:nvPr/>
        </p:nvSpPr>
        <p:spPr bwMode="auto">
          <a:xfrm>
            <a:off x="6996113" y="1766888"/>
            <a:ext cx="20050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swap(</a:t>
            </a: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[1] , </a:t>
            </a: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[2])</a:t>
            </a:r>
          </a:p>
        </p:txBody>
      </p:sp>
      <p:sp>
        <p:nvSpPr>
          <p:cNvPr id="19635" name="Rectangle 300"/>
          <p:cNvSpPr>
            <a:spLocks noChangeArrowheads="1"/>
          </p:cNvSpPr>
          <p:nvPr/>
        </p:nvSpPr>
        <p:spPr bwMode="auto">
          <a:xfrm>
            <a:off x="6989763" y="2271713"/>
            <a:ext cx="20050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swap(</a:t>
            </a: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[2] , </a:t>
            </a: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[3])</a:t>
            </a:r>
          </a:p>
        </p:txBody>
      </p:sp>
      <p:sp>
        <p:nvSpPr>
          <p:cNvPr id="19636" name="Rectangle 301"/>
          <p:cNvSpPr>
            <a:spLocks noChangeArrowheads="1"/>
          </p:cNvSpPr>
          <p:nvPr/>
        </p:nvSpPr>
        <p:spPr bwMode="auto">
          <a:xfrm>
            <a:off x="7010400" y="3600450"/>
            <a:ext cx="2005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swap(</a:t>
            </a: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[5] , </a:t>
            </a: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[6])</a:t>
            </a:r>
          </a:p>
        </p:txBody>
      </p:sp>
      <p:sp>
        <p:nvSpPr>
          <p:cNvPr id="19637" name="Rectangle 300"/>
          <p:cNvSpPr>
            <a:spLocks noChangeArrowheads="1"/>
          </p:cNvSpPr>
          <p:nvPr/>
        </p:nvSpPr>
        <p:spPr bwMode="auto">
          <a:xfrm>
            <a:off x="7010400" y="2725738"/>
            <a:ext cx="20050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swap(</a:t>
            </a: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[3] , </a:t>
            </a: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[4])</a:t>
            </a:r>
          </a:p>
        </p:txBody>
      </p:sp>
      <p:sp>
        <p:nvSpPr>
          <p:cNvPr id="19638" name="Rectangle 300"/>
          <p:cNvSpPr>
            <a:spLocks noChangeArrowheads="1"/>
          </p:cNvSpPr>
          <p:nvPr/>
        </p:nvSpPr>
        <p:spPr bwMode="auto">
          <a:xfrm>
            <a:off x="7038975" y="3121025"/>
            <a:ext cx="2005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swap(</a:t>
            </a: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[4] , </a:t>
            </a:r>
            <a:r>
              <a:rPr lang="en-US" altLang="en-US" sz="1800" b="1" i="1">
                <a:solidFill>
                  <a:srgbClr val="FF0000"/>
                </a:solidFill>
              </a:rPr>
              <a:t>A</a:t>
            </a:r>
            <a:r>
              <a:rPr lang="en-US" altLang="en-US" sz="1800" b="1">
                <a:solidFill>
                  <a:srgbClr val="FF0000"/>
                </a:solidFill>
              </a:rPr>
              <a:t>[5])</a:t>
            </a:r>
          </a:p>
        </p:txBody>
      </p:sp>
      <p:sp>
        <p:nvSpPr>
          <p:cNvPr id="33" name="Rectangle 3"/>
          <p:cNvSpPr>
            <a:spLocks noGrp="1"/>
          </p:cNvSpPr>
          <p:nvPr>
            <p:ph type="body" idx="4294967295"/>
          </p:nvPr>
        </p:nvSpPr>
        <p:spPr>
          <a:xfrm>
            <a:off x="1447800" y="4495800"/>
            <a:ext cx="4572000" cy="2286000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sz="1050" b="1" dirty="0" err="1">
                <a:solidFill>
                  <a:srgbClr val="0000CC"/>
                </a:solidFill>
                <a:latin typeface="Times New Roman" pitchFamily="18" charset="0"/>
              </a:rPr>
              <a:t>int</a:t>
            </a:r>
            <a:r>
              <a:rPr lang="en-US" sz="1050" b="1" dirty="0">
                <a:latin typeface="Times New Roman" pitchFamily="18" charset="0"/>
              </a:rPr>
              <a:t> n =N; </a:t>
            </a:r>
            <a:r>
              <a:rPr lang="en-US" sz="1050" b="1" dirty="0">
                <a:solidFill>
                  <a:srgbClr val="FF0000"/>
                </a:solidFill>
                <a:latin typeface="Times New Roman" pitchFamily="18" charset="0"/>
              </a:rPr>
              <a:t>// N is the size of the array;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sz="1050" b="1" dirty="0">
                <a:latin typeface="Times New Roman" pitchFamily="18" charset="0"/>
              </a:rPr>
              <a:t>  </a:t>
            </a:r>
            <a:r>
              <a:rPr lang="en-US" sz="1050" b="1" dirty="0">
                <a:solidFill>
                  <a:srgbClr val="0000CC"/>
                </a:solidFill>
                <a:latin typeface="Times New Roman" pitchFamily="18" charset="0"/>
              </a:rPr>
              <a:t>for</a:t>
            </a:r>
            <a:r>
              <a:rPr lang="en-US" sz="1050" b="1" dirty="0">
                <a:latin typeface="Times New Roman" pitchFamily="18" charset="0"/>
              </a:rPr>
              <a:t> (</a:t>
            </a:r>
            <a:r>
              <a:rPr lang="en-US" sz="1050" b="1" dirty="0" err="1">
                <a:latin typeface="Times New Roman" pitchFamily="18" charset="0"/>
              </a:rPr>
              <a:t>int</a:t>
            </a:r>
            <a:r>
              <a:rPr lang="en-US" sz="1050" b="1" dirty="0">
                <a:latin typeface="Times New Roman" pitchFamily="18" charset="0"/>
              </a:rPr>
              <a:t> </a:t>
            </a:r>
            <a:r>
              <a:rPr lang="en-US" sz="1050" b="1" dirty="0" err="1">
                <a:latin typeface="Times New Roman" pitchFamily="18" charset="0"/>
              </a:rPr>
              <a:t>i</a:t>
            </a:r>
            <a:r>
              <a:rPr lang="en-US" sz="1050" b="1" dirty="0">
                <a:latin typeface="Times New Roman" pitchFamily="18" charset="0"/>
              </a:rPr>
              <a:t> = 0; </a:t>
            </a:r>
            <a:r>
              <a:rPr lang="en-US" sz="1050" b="1" dirty="0" err="1">
                <a:latin typeface="Times New Roman" pitchFamily="18" charset="0"/>
              </a:rPr>
              <a:t>i</a:t>
            </a:r>
            <a:r>
              <a:rPr lang="en-US" sz="1050" b="1" dirty="0">
                <a:latin typeface="Times New Roman" pitchFamily="18" charset="0"/>
              </a:rPr>
              <a:t> &lt; N; </a:t>
            </a:r>
            <a:r>
              <a:rPr lang="en-US" sz="1050" b="1" dirty="0" err="1">
                <a:latin typeface="Times New Roman" pitchFamily="18" charset="0"/>
              </a:rPr>
              <a:t>i</a:t>
            </a:r>
            <a:r>
              <a:rPr lang="en-US" sz="1050" b="1" dirty="0">
                <a:latin typeface="Times New Roman" pitchFamily="18" charset="0"/>
              </a:rPr>
              <a:t>++){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sz="1050" b="1" dirty="0">
                <a:latin typeface="Times New Roman" pitchFamily="18" charset="0"/>
              </a:rPr>
              <a:t>       </a:t>
            </a:r>
            <a:r>
              <a:rPr lang="en-US" sz="1050" b="1" dirty="0" err="1">
                <a:solidFill>
                  <a:srgbClr val="0000CC"/>
                </a:solidFill>
                <a:latin typeface="Times New Roman" pitchFamily="18" charset="0"/>
              </a:rPr>
              <a:t>int</a:t>
            </a:r>
            <a:r>
              <a:rPr lang="en-US" sz="1050" b="1" dirty="0">
                <a:latin typeface="Times New Roman" pitchFamily="18" charset="0"/>
              </a:rPr>
              <a:t> swapped = 0;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sz="1050" b="1" dirty="0">
                <a:latin typeface="Times New Roman" pitchFamily="18" charset="0"/>
              </a:rPr>
              <a:t>       </a:t>
            </a:r>
            <a:r>
              <a:rPr lang="en-US" sz="1050" b="1" dirty="0">
                <a:solidFill>
                  <a:srgbClr val="0000CC"/>
                </a:solidFill>
                <a:latin typeface="Times New Roman" pitchFamily="18" charset="0"/>
              </a:rPr>
              <a:t>for</a:t>
            </a:r>
            <a:r>
              <a:rPr lang="en-US" sz="1050" b="1" dirty="0">
                <a:latin typeface="Times New Roman" pitchFamily="18" charset="0"/>
              </a:rPr>
              <a:t> (</a:t>
            </a:r>
            <a:r>
              <a:rPr lang="en-US" sz="1050" b="1" dirty="0" err="1">
                <a:solidFill>
                  <a:srgbClr val="0000CC"/>
                </a:solidFill>
                <a:latin typeface="Times New Roman" pitchFamily="18" charset="0"/>
              </a:rPr>
              <a:t>int</a:t>
            </a:r>
            <a:r>
              <a:rPr lang="en-US" sz="1050" b="1" dirty="0">
                <a:latin typeface="Times New Roman" pitchFamily="18" charset="0"/>
              </a:rPr>
              <a:t> j = 1; j &lt;  n; j++) 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sz="1050" b="1" dirty="0">
                <a:latin typeface="Times New Roman" pitchFamily="18" charset="0"/>
              </a:rPr>
              <a:t>	         </a:t>
            </a:r>
            <a:r>
              <a:rPr lang="en-US" sz="1050" b="1" dirty="0">
                <a:solidFill>
                  <a:srgbClr val="0000CC"/>
                </a:solidFill>
                <a:latin typeface="Times New Roman" pitchFamily="18" charset="0"/>
              </a:rPr>
              <a:t>if</a:t>
            </a:r>
            <a:r>
              <a:rPr lang="en-US" sz="1050" b="1" dirty="0">
                <a:latin typeface="Times New Roman" pitchFamily="18" charset="0"/>
              </a:rPr>
              <a:t> (A[j] &lt; A[j-1]) {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sz="1050" b="1" dirty="0">
                <a:latin typeface="Times New Roman" pitchFamily="18" charset="0"/>
              </a:rPr>
              <a:t>	               swap(j-1 , j); swapped = 1;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sz="1050" b="1" dirty="0">
                <a:latin typeface="Times New Roman" pitchFamily="18" charset="0"/>
              </a:rPr>
              <a:t>	          }</a:t>
            </a:r>
            <a:r>
              <a:rPr lang="en-US" sz="1050" b="1" dirty="0">
                <a:solidFill>
                  <a:srgbClr val="FF0000"/>
                </a:solidFill>
                <a:latin typeface="Times New Roman" pitchFamily="18" charset="0"/>
              </a:rPr>
              <a:t>//end if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sz="1050" b="1" dirty="0">
                <a:latin typeface="Times New Roman" pitchFamily="18" charset="0"/>
              </a:rPr>
              <a:t>        n = n-1;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sz="1050" b="1" dirty="0">
                <a:latin typeface="Times New Roman" pitchFamily="18" charset="0"/>
              </a:rPr>
              <a:t>       </a:t>
            </a:r>
            <a:r>
              <a:rPr lang="en-US" sz="1050" b="1" dirty="0">
                <a:solidFill>
                  <a:srgbClr val="0000CC"/>
                </a:solidFill>
                <a:latin typeface="Times New Roman" pitchFamily="18" charset="0"/>
              </a:rPr>
              <a:t>if </a:t>
            </a:r>
            <a:r>
              <a:rPr lang="en-US" sz="1050" b="1" dirty="0">
                <a:latin typeface="Times New Roman" pitchFamily="18" charset="0"/>
              </a:rPr>
              <a:t>(swapped == 0)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sz="1050" b="1" dirty="0">
                <a:latin typeface="Times New Roman" pitchFamily="18" charset="0"/>
              </a:rPr>
              <a:t>	        break;                   }</a:t>
            </a:r>
            <a:r>
              <a:rPr lang="en-US" sz="1050" b="1" dirty="0">
                <a:solidFill>
                  <a:srgbClr val="FF0000"/>
                </a:solidFill>
                <a:latin typeface="Times New Roman" pitchFamily="18" charset="0"/>
              </a:rPr>
              <a:t>//End outer for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en-US" sz="1050" b="1" dirty="0">
                <a:latin typeface="Times New Roman" pitchFamily="18" charset="0"/>
              </a:rPr>
              <a:t>			</a:t>
            </a:r>
            <a:endParaRPr lang="en-US" sz="1050" b="1" dirty="0">
              <a:latin typeface="Trebuchet MS" pitchFamily="34" charset="0"/>
            </a:endParaRPr>
          </a:p>
        </p:txBody>
      </p:sp>
      <p:sp>
        <p:nvSpPr>
          <p:cNvPr id="33977" name="Slide Number Placeholder 3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EF2B12C-A613-43CD-96BF-E800041C1267}" type="slidenum">
              <a:rPr lang="en-US" altLang="en-US" sz="1100" smtClean="0">
                <a:solidFill>
                  <a:schemeClr val="tx2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100">
              <a:solidFill>
                <a:schemeClr val="tx2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1676400" y="822325"/>
            <a:ext cx="304800" cy="158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2427288" y="1416050"/>
            <a:ext cx="304800" cy="158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170238" y="1873250"/>
            <a:ext cx="304800" cy="158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903663" y="2382838"/>
            <a:ext cx="304800" cy="1587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622800" y="2851150"/>
            <a:ext cx="304800" cy="158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5334000" y="3336925"/>
            <a:ext cx="304800" cy="1588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6111875" y="3748088"/>
            <a:ext cx="304800" cy="1587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9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33" grpId="0"/>
      <p:bldP spid="19634" grpId="0"/>
      <p:bldP spid="19635" grpId="0"/>
      <p:bldP spid="19636" grpId="0"/>
      <p:bldP spid="19637" grpId="0"/>
      <p:bldP spid="19638" grpId="0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6460</Words>
  <Application>Microsoft Office PowerPoint</Application>
  <PresentationFormat>On-screen Show (4:3)</PresentationFormat>
  <Paragraphs>1170</Paragraphs>
  <Slides>37</Slides>
  <Notes>32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Arial</vt:lpstr>
      <vt:lpstr>Nunito</vt:lpstr>
      <vt:lpstr>Tahoma</vt:lpstr>
      <vt:lpstr>Times</vt:lpstr>
      <vt:lpstr>Times New Roman</vt:lpstr>
      <vt:lpstr>Trebuchet MS</vt:lpstr>
      <vt:lpstr>Wingdings</vt:lpstr>
      <vt:lpstr>Wingdings 2</vt:lpstr>
      <vt:lpstr>Blends</vt:lpstr>
      <vt:lpstr>Clip</vt:lpstr>
      <vt:lpstr>Equation</vt:lpstr>
      <vt:lpstr>CS2009 – Design an analysis of Algorithm-  (Brute Force-Exhaustive Search)   </vt:lpstr>
      <vt:lpstr>Doing a thing well is often a waste of time.  </vt:lpstr>
      <vt:lpstr>PowerPoint Presentation</vt:lpstr>
      <vt:lpstr>Introduction</vt:lpstr>
      <vt:lpstr>Bubble Sort</vt:lpstr>
      <vt:lpstr>Bubble Sort</vt:lpstr>
      <vt:lpstr>Bubble Sort</vt:lpstr>
      <vt:lpstr>Bubble Sort</vt:lpstr>
      <vt:lpstr>Bubble Sort Example (First Pass)</vt:lpstr>
      <vt:lpstr>Bubble Sort Example (Second Pass)</vt:lpstr>
      <vt:lpstr>Bubble Sort Example (Third Pass)</vt:lpstr>
      <vt:lpstr>Bubble Sort Example (Fourth Pass)</vt:lpstr>
      <vt:lpstr>Bubble Sort Example (Fifth Pass)</vt:lpstr>
      <vt:lpstr>Bubble Sort Example (Sixth Pass)</vt:lpstr>
      <vt:lpstr>Bubble Sort Example (Seventh Pass)</vt:lpstr>
      <vt:lpstr>Bubble Sort</vt:lpstr>
      <vt:lpstr>Bubble Sort</vt:lpstr>
      <vt:lpstr>Notes on Bubble Sort</vt:lpstr>
      <vt:lpstr>Notes on Bubble Sort</vt:lpstr>
      <vt:lpstr>Insertion Sort</vt:lpstr>
      <vt:lpstr>Insertion Sort</vt:lpstr>
      <vt:lpstr>Insertion Sort</vt:lpstr>
      <vt:lpstr>Insertion Sort Example (First Pass)</vt:lpstr>
      <vt:lpstr>Insertion Sort Example (Second Pass)</vt:lpstr>
      <vt:lpstr>Insertion Sort Example (Third Pass)</vt:lpstr>
      <vt:lpstr>Insertion Sort Example (Fourth Pass)</vt:lpstr>
      <vt:lpstr>Insertion Sort Example (Fifth Pass)</vt:lpstr>
      <vt:lpstr>Insertion Sort Example (Sixth Pass)</vt:lpstr>
      <vt:lpstr>Insertion Sort Example (Sixth Pass)</vt:lpstr>
      <vt:lpstr>Analysis of Insertion Sort</vt:lpstr>
      <vt:lpstr>Selection Sort</vt:lpstr>
      <vt:lpstr>Selection Sort</vt:lpstr>
      <vt:lpstr>PowerPoint Presentation</vt:lpstr>
      <vt:lpstr>Selection Sort Example </vt:lpstr>
      <vt:lpstr>Selection Sort Example - continued</vt:lpstr>
      <vt:lpstr>Selection Sort vs Insertion Sort</vt:lpstr>
      <vt:lpstr>Comparisons of different sorting algorithms – Home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2019-09-03T09:25:06Z</dcterms:created>
  <dcterms:modified xsi:type="dcterms:W3CDTF">2024-08-28T11:58:15Z</dcterms:modified>
</cp:coreProperties>
</file>