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47"/>
  </p:notesMasterIdLst>
  <p:handoutMasterIdLst>
    <p:handoutMasterId r:id="rId48"/>
  </p:handoutMasterIdLst>
  <p:sldIdLst>
    <p:sldId id="745" r:id="rId2"/>
    <p:sldId id="712" r:id="rId3"/>
    <p:sldId id="713" r:id="rId4"/>
    <p:sldId id="714" r:id="rId5"/>
    <p:sldId id="715" r:id="rId6"/>
    <p:sldId id="716" r:id="rId7"/>
    <p:sldId id="717" r:id="rId8"/>
    <p:sldId id="718" r:id="rId9"/>
    <p:sldId id="719" r:id="rId10"/>
    <p:sldId id="720" r:id="rId11"/>
    <p:sldId id="721" r:id="rId12"/>
    <p:sldId id="722" r:id="rId13"/>
    <p:sldId id="723" r:id="rId14"/>
    <p:sldId id="747" r:id="rId15"/>
    <p:sldId id="748" r:id="rId16"/>
    <p:sldId id="749" r:id="rId17"/>
    <p:sldId id="750" r:id="rId18"/>
    <p:sldId id="751" r:id="rId19"/>
    <p:sldId id="752" r:id="rId20"/>
    <p:sldId id="753" r:id="rId21"/>
    <p:sldId id="754" r:id="rId22"/>
    <p:sldId id="755" r:id="rId23"/>
    <p:sldId id="756" r:id="rId24"/>
    <p:sldId id="757" r:id="rId25"/>
    <p:sldId id="758" r:id="rId26"/>
    <p:sldId id="759" r:id="rId27"/>
    <p:sldId id="760" r:id="rId28"/>
    <p:sldId id="761" r:id="rId29"/>
    <p:sldId id="764" r:id="rId30"/>
    <p:sldId id="765" r:id="rId31"/>
    <p:sldId id="766" r:id="rId32"/>
    <p:sldId id="762" r:id="rId33"/>
    <p:sldId id="763" r:id="rId34"/>
    <p:sldId id="767" r:id="rId35"/>
    <p:sldId id="805" r:id="rId36"/>
    <p:sldId id="768" r:id="rId37"/>
    <p:sldId id="774" r:id="rId38"/>
    <p:sldId id="775" r:id="rId39"/>
    <p:sldId id="769" r:id="rId40"/>
    <p:sldId id="811" r:id="rId41"/>
    <p:sldId id="810" r:id="rId42"/>
    <p:sldId id="812" r:id="rId43"/>
    <p:sldId id="813" r:id="rId44"/>
    <p:sldId id="770" r:id="rId45"/>
    <p:sldId id="809" r:id="rId46"/>
  </p:sldIdLst>
  <p:sldSz cx="9144000" cy="6858000" type="screen4x3"/>
  <p:notesSz cx="6831013" cy="91170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72">
          <p15:clr>
            <a:srgbClr val="A4A3A4"/>
          </p15:clr>
        </p15:guide>
        <p15:guide id="2" pos="2152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0066"/>
    <a:srgbClr val="003300"/>
    <a:srgbClr val="28462B"/>
    <a:srgbClr val="5FA1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368" autoAdjust="0"/>
    <p:restoredTop sz="91168" autoAdjust="0"/>
  </p:normalViewPr>
  <p:slideViewPr>
    <p:cSldViewPr>
      <p:cViewPr varScale="1">
        <p:scale>
          <a:sx n="103" d="100"/>
          <a:sy n="103" d="100"/>
        </p:scale>
        <p:origin x="2160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58" d="100"/>
          <a:sy n="58" d="100"/>
        </p:scale>
        <p:origin x="-1770" y="-78"/>
      </p:cViewPr>
      <p:guideLst>
        <p:guide orient="horz" pos="2872"/>
        <p:guide pos="2152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8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zh-TW"/>
          </a:p>
        </p:txBody>
      </p:sp>
      <p:sp>
        <p:nvSpPr>
          <p:cNvPr id="4649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 altLang="zh-TW"/>
          </a:p>
        </p:txBody>
      </p:sp>
      <p:sp>
        <p:nvSpPr>
          <p:cNvPr id="4649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chemeClr val="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7AA4948D-D11C-4B7F-AAB5-F5C9CE6857EF}" type="slidenum">
              <a:rPr lang="zh-TW" altLang="en-US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0325" y="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36650" y="684213"/>
            <a:ext cx="4557713" cy="34178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30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1225" y="4330700"/>
            <a:ext cx="5008563" cy="410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TW"/>
              <a:t>Click to edit Master text styles</a:t>
            </a:r>
          </a:p>
          <a:p>
            <a:pPr lvl="1"/>
            <a:r>
              <a:rPr lang="en-US" altLang="zh-TW"/>
              <a:t>Second level</a:t>
            </a:r>
          </a:p>
          <a:p>
            <a:pPr lvl="2"/>
            <a:r>
              <a:rPr lang="en-US" altLang="zh-TW"/>
              <a:t>Third level</a:t>
            </a:r>
          </a:p>
          <a:p>
            <a:pPr lvl="3"/>
            <a:r>
              <a:rPr lang="en-US" altLang="zh-TW"/>
              <a:t>Fourth level</a:t>
            </a:r>
          </a:p>
          <a:p>
            <a:pPr lvl="4"/>
            <a:r>
              <a:rPr lang="en-US" altLang="zh-TW"/>
              <a:t>Fifth level</a:t>
            </a:r>
          </a:p>
        </p:txBody>
      </p:sp>
      <p:sp>
        <p:nvSpPr>
          <p:cNvPr id="430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defTabSz="911225">
              <a:defRPr sz="1200"/>
            </a:lvl1pPr>
          </a:lstStyle>
          <a:p>
            <a:endParaRPr lang="en-US" altLang="zh-TW"/>
          </a:p>
        </p:txBody>
      </p:sp>
      <p:sp>
        <p:nvSpPr>
          <p:cNvPr id="430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0325" y="8661400"/>
            <a:ext cx="2960688" cy="455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129" tIns="45565" rIns="91129" bIns="45565" numCol="1" anchor="b" anchorCtr="0" compatLnSpc="1">
            <a:prstTxWarp prst="textNoShape">
              <a:avLst/>
            </a:prstTxWarp>
          </a:bodyPr>
          <a:lstStyle>
            <a:lvl1pPr algn="r" defTabSz="911225">
              <a:defRPr sz="1200"/>
            </a:lvl1pPr>
          </a:lstStyle>
          <a:p>
            <a:fld id="{5F1E9288-8DAC-4782-874C-CB9A6DA05A3C}" type="slidenum">
              <a:rPr lang="zh-TW" altLang="en-US"/>
              <a:pPr/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6230F09-1CEC-4272-A2D1-4C2D4A521B4A}" type="slidenum"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Arial" panose="020B0604020202020204" pitchFamily="34" charset="0"/>
              </a:rPr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78843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71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Number of nodes at some level?</a:t>
            </a: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 The height of a tree is equal to the max depth of a tree.</a:t>
            </a: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 of a node is the number of edges from the node to the 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tree's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 root node. A root node will have a 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depth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 of 0.</a:t>
            </a:r>
          </a:p>
          <a:p>
            <a:pPr algn="l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The 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 of a node is the number of edges on the longest path from the node to a leaf. A leaf node will have a </a:t>
            </a:r>
            <a:r>
              <a:rPr lang="en-US" altLang="en-US" b="1">
                <a:latin typeface="Arial" panose="020B0604020202020204" pitchFamily="34" charset="0"/>
                <a:cs typeface="Arial" panose="020B0604020202020204" pitchFamily="34" charset="0"/>
              </a:rPr>
              <a:t>height</a:t>
            </a:r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 of 0.</a:t>
            </a:r>
          </a:p>
        </p:txBody>
      </p:sp>
      <p:sp>
        <p:nvSpPr>
          <p:cNvPr id="471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0940139-CFA6-4A10-B5A5-CBD9C875F8EC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00268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Level 0=cn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Level 1=cn/2^1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Level2=cn/2^2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Level i=cn/2^i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Level h=cn/2^h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T(n/2^h)=T(1)</a:t>
            </a:r>
          </a:p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H=logn</a:t>
            </a:r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B6A11D9-C1BF-4FB7-B092-ADB92815F808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0348882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91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2()log base 2</a:t>
            </a:r>
          </a:p>
        </p:txBody>
      </p:sp>
      <p:sp>
        <p:nvSpPr>
          <p:cNvPr id="491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3FAC3E-9EEB-446E-8266-8569227F3BF0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738953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01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Level 0=n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Level 1=n(2/3)^1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Level2=n(2/3)^2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Level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=n(2/3)^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Level h=n(2/3)^h</a:t>
            </a:r>
          </a:p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T(2/3)^h=T(1)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1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8FC40AB-23E5-4B23-814F-BDC24AA223F4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27912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http://www.cs.ucr.edu/~jiang/cs141/recur-tut.txt</a:t>
            </a:r>
          </a:p>
        </p:txBody>
      </p:sp>
      <p:sp>
        <p:nvSpPr>
          <p:cNvPr id="512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A859706-BDF6-4BA6-8115-BA304B91DDF3}" type="slidenum">
              <a:rPr kumimoji="0" lang="en-US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35867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Tree on board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E9288-8DAC-4782-874C-CB9A6DA05A3C}" type="slidenum">
              <a:rPr lang="zh-TW" altLang="en-US" smtClean="0"/>
              <a:pPr/>
              <a:t>32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619333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i="1" dirty="0">
                <a:solidFill>
                  <a:srgbClr val="009999"/>
                </a:solidFill>
              </a:rPr>
              <a:t>T</a:t>
            </a:r>
            <a:r>
              <a:rPr lang="en-US" altLang="en-US" dirty="0">
                <a:solidFill>
                  <a:srgbClr val="009999"/>
                </a:solidFill>
              </a:rPr>
              <a:t>(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r>
              <a:rPr lang="en-US" altLang="en-US" dirty="0">
                <a:solidFill>
                  <a:srgbClr val="009999"/>
                </a:solidFill>
              </a:rPr>
              <a:t>) = 3</a:t>
            </a:r>
            <a:r>
              <a:rPr lang="en-US" altLang="en-US" i="1" dirty="0">
                <a:solidFill>
                  <a:srgbClr val="009999"/>
                </a:solidFill>
              </a:rPr>
              <a:t>T</a:t>
            </a:r>
            <a:r>
              <a:rPr lang="en-US" altLang="en-US" dirty="0">
                <a:solidFill>
                  <a:srgbClr val="009999"/>
                </a:solidFill>
              </a:rPr>
              <a:t>(</a:t>
            </a:r>
            <a:r>
              <a:rPr lang="en-US" altLang="en-US" i="1" dirty="0">
                <a:solidFill>
                  <a:srgbClr val="009999"/>
                </a:solidFill>
              </a:rPr>
              <a:t>n</a:t>
            </a:r>
            <a:r>
              <a:rPr lang="en-US" altLang="en-US" dirty="0">
                <a:solidFill>
                  <a:srgbClr val="009999"/>
                </a:solidFill>
              </a:rPr>
              <a:t>/4) + </a:t>
            </a:r>
            <a:r>
              <a:rPr lang="en-US" altLang="en-US" i="1" dirty="0">
                <a:solidFill>
                  <a:srgbClr val="009999"/>
                </a:solidFill>
              </a:rPr>
              <a:t>cn</a:t>
            </a:r>
            <a:r>
              <a:rPr lang="en-US" altLang="en-US" i="1" baseline="30000" dirty="0">
                <a:solidFill>
                  <a:srgbClr val="009999"/>
                </a:solidFill>
              </a:rPr>
              <a:t>2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1225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F1E9288-8DAC-4782-874C-CB9A6DA05A3C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cs typeface="+mn-cs"/>
              </a:rPr>
              <a:pPr marL="0" marR="0" lvl="0" indent="0" algn="r" defTabSz="911225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altLang="zh-TW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1449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E9288-8DAC-4782-874C-CB9A6DA05A3C}" type="slidenum">
              <a:rPr lang="zh-TW" altLang="en-US" smtClean="0"/>
              <a:pPr/>
              <a:t>36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03824649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a&lt;bk = case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E9288-8DAC-4782-874C-CB9A6DA05A3C}" type="slidenum">
              <a:rPr lang="zh-TW" altLang="en-US" smtClean="0"/>
              <a:pPr/>
              <a:t>45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2608486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56C2D18-2FF5-4603-8D8C-E921DE333D9B}" type="slidenum">
              <a:rPr lang="en-US" altLang="en-US"/>
              <a:pPr eaLnBrk="1" hangingPunct="1"/>
              <a:t>3</a:t>
            </a:fld>
            <a:endParaRPr lang="en-US" altLang="en-US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53448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BDE396F2-3693-46AF-844E-AFB58A48F611}" type="slidenum">
              <a:rPr lang="en-US" altLang="en-US"/>
              <a:pPr eaLnBrk="1" hangingPunct="1"/>
              <a:t>4</a:t>
            </a:fld>
            <a:endParaRPr lang="en-US" altLang="en-US"/>
          </a:p>
        </p:txBody>
      </p:sp>
      <p:sp>
        <p:nvSpPr>
          <p:cNvPr id="409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55616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2ED0FB7E-629B-401E-970C-94F7C2D7CBA0}" type="slidenum">
              <a:rPr lang="en-US" altLang="en-US"/>
              <a:pPr eaLnBrk="1" hangingPunct="1"/>
              <a:t>5</a:t>
            </a:fld>
            <a:endParaRPr lang="en-US" altLang="en-US"/>
          </a:p>
        </p:txBody>
      </p:sp>
      <p:sp>
        <p:nvSpPr>
          <p:cNvPr id="419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9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711524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D7A6041-77CC-42CE-9A23-A2C7DD9773A5}" type="slidenum">
              <a:rPr lang="en-US" altLang="en-US"/>
              <a:pPr eaLnBrk="1" hangingPunct="1"/>
              <a:t>9</a:t>
            </a:fld>
            <a:endParaRPr lang="en-US" altLang="en-US"/>
          </a:p>
        </p:txBody>
      </p:sp>
      <p:sp>
        <p:nvSpPr>
          <p:cNvPr id="430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30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0285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A461B528-EDA9-4553-BB4F-4703867C49CA}" type="slidenum">
              <a:rPr lang="en-US" altLang="en-US"/>
              <a:pPr eaLnBrk="1" hangingPunct="1"/>
              <a:t>10</a:t>
            </a:fld>
            <a:endParaRPr lang="en-US" altLang="en-US"/>
          </a:p>
        </p:txBody>
      </p:sp>
      <p:sp>
        <p:nvSpPr>
          <p:cNvPr id="440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Low &gt; high</a:t>
            </a:r>
          </a:p>
          <a:p>
            <a:pPr eaLnBrk="1" hangingPunct="1"/>
            <a:r>
              <a:rPr lang="en-US" altLang="en-US">
                <a:latin typeface="Arial" panose="020B0604020202020204" pitchFamily="34" charset="0"/>
                <a:cs typeface="Arial" panose="020B0604020202020204" pitchFamily="34" charset="0"/>
              </a:rPr>
              <a:t>Will true when index reaches out of bound from any side ledt or right</a:t>
            </a:r>
          </a:p>
        </p:txBody>
      </p:sp>
    </p:spTree>
    <p:extLst>
      <p:ext uri="{BB962C8B-B14F-4D97-AF65-F5344CB8AC3E}">
        <p14:creationId xmlns:p14="http://schemas.microsoft.com/office/powerpoint/2010/main" val="11736238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67CFBD03-AD4B-41EF-9BFE-7A473C59D2BA}" type="slidenum">
              <a:rPr lang="en-US" altLang="en-US"/>
              <a:pPr eaLnBrk="1" hangingPunct="1"/>
              <a:t>11</a:t>
            </a:fld>
            <a:endParaRPr lang="en-US" altLang="en-US"/>
          </a:p>
        </p:txBody>
      </p:sp>
      <p:sp>
        <p:nvSpPr>
          <p:cNvPr id="450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62612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Algorithm Test(n)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if n= 0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then return;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else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For 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:= 1 to n do 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  C[1] := A[1] * B[</a:t>
            </a:r>
            <a:r>
              <a:rPr lang="en-US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];</a:t>
            </a:r>
          </a:p>
          <a:p>
            <a:pPr lvl="1"/>
            <a:r>
              <a:rPr lang="en-US" altLang="en-US" dirty="0">
                <a:latin typeface="Arial" panose="020B0604020202020204" pitchFamily="34" charset="0"/>
                <a:cs typeface="Arial" panose="020B0604020202020204" pitchFamily="34" charset="0"/>
              </a:rPr>
              <a:t>     Test(n-1);</a:t>
            </a:r>
          </a:p>
          <a:p>
            <a:endParaRPr lang="en-US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fld id="{559BA4F6-1BAA-4EB6-9403-12991D4C102E}" type="slidenum">
              <a:rPr lang="en-US" altLang="en-US"/>
              <a:pPr eaLnBrk="1" hangingPunct="1"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298316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K2 +1 -2k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1E9288-8DAC-4782-874C-CB9A6DA05A3C}" type="slidenum">
              <a:rPr lang="zh-TW" altLang="en-US" smtClean="0"/>
              <a:pPr/>
              <a:t>13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5667227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5E1A5-E3C3-4FFB-829D-0D835F7119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087D5D-540C-4A90-B88D-BA7458718A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3DD2A-C77D-4FB1-ACBF-F26FDDB122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12744DE-0D34-46E2-BB75-127F9751F325}" type="datetime1">
              <a:rPr lang="en-US" altLang="en-US" smtClean="0"/>
              <a:t>9/5/2024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8D9CC-33EC-4716-8D86-7D9152B5F3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49EB9-40DE-4AD2-97C8-8FABAD768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8703A61-2D2E-4758-9445-3AB44B5641F2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78603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AF7DCB-199C-4724-94B6-50493379F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C41FFB-2C10-45B7-9620-17C6C9348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882D3D-914D-42FA-BDD4-B1C6F53ED4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8C16DC4-20EB-4D3F-8324-8D4A3A433C3F}" type="datetime1">
              <a:rPr lang="en-US" altLang="en-US" smtClean="0"/>
              <a:t>9/5/2024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DC3BA-802F-4709-AE46-4BC058E56C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2FB817-B6D6-4F97-A0EA-DABAD82A6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FFFF72-4B84-48C8-8264-351C9D6ED72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60170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7CCCCF9-9156-4BCF-9D1F-43F72940F6E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5E5293-28FC-44CE-BA6D-CC3990DAA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E3DC25-772C-4832-B04D-FA38A96F4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26DA6E2-C892-4CE1-95D7-FAC4FDDEBBA8}" type="datetime1">
              <a:rPr lang="en-US" altLang="en-US" smtClean="0"/>
              <a:t>9/5/2024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07C75-5F6B-469F-8CE9-13B024081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B11742-16EE-4172-B8ED-2CD3A910A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EB6EE6A-6F6A-4D8B-AC8E-0209B5F0C0A8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578640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B088A-E95E-4855-8031-C3DAA44612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8E918B-4092-452E-9613-69DF59BDC2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964C6-F9DD-497E-9CAB-E4FE2AFDE1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DE68E33-EDD2-40E4-9FE3-EFADB87802F2}" type="datetime1">
              <a:rPr lang="en-US" altLang="en-US" smtClean="0"/>
              <a:t>9/5/2024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6FC6F8-8C96-4AB6-BA91-BD48D42B7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9EF9-B6F1-4316-972C-A2C383633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018CA8B-D550-44A3-A659-1AFFA7FEC3F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038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8B734-BCE1-43D4-8477-FF622CD3C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DDA3BC-4020-415C-8E38-8C91997FFF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EF219B-D4A5-43B8-AB00-724A459D6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499CDCB-8C47-4B25-B747-161A8A3F761C}" type="datetime1">
              <a:rPr lang="en-US" altLang="en-US" smtClean="0"/>
              <a:t>9/5/2024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854D5E-6269-46F5-B7D7-74F6D2C5F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0C9B4D-6D9D-45D4-9EC6-3388E040E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88771A5-7465-4EBA-B0B4-748F1114D4E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700578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6FE5B-3825-4244-881F-2CF70D167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F01297-7BA4-465E-9A01-A9118EA432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D056A4-B033-422C-B5F8-7882A1CFD7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BCD5FE-0436-4E92-A991-67FC8187C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E1E7CDB-E00E-4C19-8BEC-176B16654A31}" type="datetime1">
              <a:rPr lang="en-US" altLang="en-US" smtClean="0"/>
              <a:t>9/5/2024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BBC91-4554-4B80-9B26-FE5F89829B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0931A4-EEFA-4D8B-A0BE-E88588D098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1EB7B48-A08C-482C-B8E7-7EBDA4ED5B6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260076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95AA0-C3FB-4E29-9AC7-9F0084260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AEA9BD-9245-413D-A198-D2A289B59B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7C2978-12AE-4D7B-8B5C-7059CD4EC4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31E649-02D0-45F3-841F-C74CAF9F8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5DFE0B-9937-465D-ADFF-B38931DC89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8285FCF-7B9F-489E-95F1-871644469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68BDB7D-DFE6-4EE0-B09A-B6C8897AD817}" type="datetime1">
              <a:rPr lang="en-US" altLang="en-US" smtClean="0"/>
              <a:t>9/5/2024</a:t>
            </a:fld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84E859-4775-4547-9A6C-541E847FE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FC1E04-C3E0-4D2B-9847-A4D2F63096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B54C502-E995-4112-B221-217B92AE420A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782039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3D3330-D278-4B0C-A43F-86F429CE3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0C0F9A-7406-406A-8D2D-95E670E32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F4D4AAE-B8B5-43AC-A013-6A1D0892ABE5}" type="datetime1">
              <a:rPr lang="en-US" altLang="en-US" smtClean="0"/>
              <a:t>9/5/2024</a:t>
            </a:fld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D97D1C4-10C1-4409-8CF1-12E7FFD7E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527A62-BA39-4F96-802D-A8B12AC44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593E264-76E5-4826-B4EA-70BECBCBCDC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32402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378CBF5-271F-49D7-B63D-281E9E66C4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7AEA5A6A-8551-46E8-8F20-D8D6E2622051}" type="datetime1">
              <a:rPr lang="en-US" altLang="en-US" smtClean="0"/>
              <a:t>9/5/2024</a:t>
            </a:fld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592244-D427-4CDA-9C0D-ABEE0637A8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9A572F-E1B5-4BBA-BA93-E44245E21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82D76A-69FA-4E0A-A128-01D3EDCC1353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436519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8AD8-FE27-49B0-B869-34F517F902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E5577-AFF2-4657-AA2A-953EC20303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979C79-53E1-4A6F-A67C-E1F8A8F929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E1D23F-D855-4D70-AC37-34E1B0B04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1D70A2FE-4BD7-405E-91C2-CD4DF2BD2291}" type="datetime1">
              <a:rPr lang="en-US" altLang="en-US" smtClean="0"/>
              <a:t>9/5/2024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691BD9-4EA1-4D99-91CA-943D854A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A478-ED63-4484-B849-585AE6A32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1432FE-62E4-441C-82A9-43C426407ED6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519571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52C14-D84B-4C41-BA19-02172B5B2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5BA818-8DC5-451C-9F07-FBD777327E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4BF672-920A-4CE0-8600-A9A215A5A98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144D36B-9281-461C-9A89-9D1C4A399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FC497D3D-02F4-45EC-9264-FE44F7EA9CEA}" type="datetime1">
              <a:rPr lang="en-US" altLang="en-US" smtClean="0"/>
              <a:t>9/5/2024</a:t>
            </a:fld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E917EB8-2D0F-45D1-ABF0-833643E03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EA2D31-5F19-4EA2-8AE4-C10A0F18CF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FA7480A-A53D-4829-ACAD-9D3A9661DF5C}" type="slidenum">
              <a:rPr lang="en-US" altLang="en-US" smtClean="0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6000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29ACA5-8F6C-4C2C-9C01-04A7E13284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0D48C-6C0B-4883-9E5E-3EB7554F43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B557B7-D359-41FB-AABC-A335E996F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A7DDE7-EF69-4C61-B3E1-55CD0EC73FB3}" type="datetimeFigureOut">
              <a:rPr lang="en-US" smtClean="0"/>
              <a:t>9/5/2024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996FCB-0EAE-4403-BD6F-91FB893DA0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TW"/>
              <a:t>Department of Computer Science | FAST-NU</a:t>
            </a:r>
            <a:endParaRPr lang="en-US" altLang="zh-TW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476FE-A6B1-4338-883C-EEE56F83A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7A21D9-DBD1-48E0-8ADF-DA34CCB4A557}" type="slidenum">
              <a:rPr lang="zh-TW" altLang="en-US" smtClean="0"/>
              <a:pPr/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418885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8.png"/><Relationship Id="rId5" Type="http://schemas.openxmlformats.org/officeDocument/2006/relationships/image" Target="../media/image14.emf"/><Relationship Id="rId4" Type="http://schemas.openxmlformats.org/officeDocument/2006/relationships/oleObject" Target="../embeddings/oleObject1.bin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846715" y="2468875"/>
            <a:ext cx="7412165" cy="1152149"/>
          </a:xfrm>
        </p:spPr>
        <p:txBody>
          <a:bodyPr/>
          <a:lstStyle/>
          <a:p>
            <a:r>
              <a:rPr lang="en-US" altLang="en-US" sz="3600" dirty="0"/>
              <a:t>CS2009</a:t>
            </a:r>
            <a:br>
              <a:rPr lang="en-US" altLang="en-US" sz="3600" dirty="0"/>
            </a:br>
            <a:r>
              <a:rPr lang="en-US" altLang="en-US" sz="3600" dirty="0"/>
              <a:t>Design and Analysis of Algorithm </a:t>
            </a:r>
          </a:p>
        </p:txBody>
      </p:sp>
      <p:sp>
        <p:nvSpPr>
          <p:cNvPr id="5125" name="Rectangle 5"/>
          <p:cNvSpPr>
            <a:spLocks noChangeArrowheads="1"/>
          </p:cNvSpPr>
          <p:nvPr/>
        </p:nvSpPr>
        <p:spPr bwMode="auto">
          <a:xfrm>
            <a:off x="1596234" y="4114800"/>
            <a:ext cx="5951531" cy="1981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Gill Sans" pitchFamily="34" charset="0"/>
                <a:cs typeface="Arial" panose="020B0604020202020204" pitchFamily="34" charset="0"/>
              </a:defRPr>
            </a:lvl9pPr>
          </a:lstStyle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kumimoji="0" lang="en-US" altLang="zh-CN" sz="4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Garamond" panose="02020404030301010803" pitchFamily="18" charset="0"/>
                <a:ea typeface="宋体" panose="02010600030101010101" pitchFamily="2" charset="-122"/>
                <a:cs typeface="Arial" panose="020B0604020202020204" pitchFamily="34" charset="0"/>
              </a:rPr>
              <a:t>Week-3b</a:t>
            </a:r>
          </a:p>
          <a:p>
            <a:pPr marL="342900" marR="0" lvl="0" indent="-342900" algn="ctr" defTabSz="914400" rtl="0" eaLnBrk="1" fontAlgn="base" latinLnBrk="0" hangingPunct="1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Clr>
                <a:srgbClr val="E7E6E6"/>
              </a:buClr>
              <a:buSzPct val="75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b="1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Dr. </a:t>
            </a:r>
            <a:r>
              <a:rPr lang="en-US" altLang="zh-CN" sz="2400" b="1" dirty="0">
                <a:solidFill>
                  <a:prstClr val="black"/>
                </a:solidFill>
                <a:latin typeface="Garamond" panose="02020404030301010803" pitchFamily="18" charset="0"/>
                <a:ea typeface="宋体" panose="02010600030101010101" pitchFamily="2" charset="-122"/>
              </a:rPr>
              <a:t>Usman Ghous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Garamond" panose="02020404030301010803" pitchFamily="18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6584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435975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b="1" dirty="0"/>
              <a:t>Analysis Of Recursive Binary Search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752600"/>
            <a:ext cx="8893175" cy="4916488"/>
          </a:xfrm>
        </p:spPr>
        <p:txBody>
          <a:bodyPr/>
          <a:lstStyle/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endParaRPr lang="en-US" altLang="en-US" sz="2000" dirty="0"/>
          </a:p>
          <a:p>
            <a:pPr eaLnBrk="1" hangingPunct="1"/>
            <a:r>
              <a:rPr lang="en-US" altLang="en-US" sz="2000" dirty="0"/>
              <a:t>The recurrence relation for the running time of the method is: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T(1)  = a	  		 if n = 1    (one element array)</a:t>
            </a:r>
          </a:p>
          <a:p>
            <a:pPr lvl="1" eaLnBrk="1" hangingPunct="1">
              <a:buFontTx/>
              <a:buNone/>
            </a:pPr>
            <a:r>
              <a:rPr lang="en-US" altLang="en-US" sz="2000" dirty="0"/>
              <a:t>	T(n)  =  T(n / 2) +  b	            if n &gt; 1</a:t>
            </a: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651500" y="2492375"/>
            <a:ext cx="1890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/>
          </a:p>
        </p:txBody>
      </p:sp>
      <p:sp>
        <p:nvSpPr>
          <p:cNvPr id="12293" name="Text Box 7"/>
          <p:cNvSpPr txBox="1">
            <a:spLocks noChangeArrowheads="1"/>
          </p:cNvSpPr>
          <p:nvPr/>
        </p:nvSpPr>
        <p:spPr bwMode="auto">
          <a:xfrm>
            <a:off x="250825" y="919163"/>
            <a:ext cx="6843540" cy="3108543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target,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[] array, 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low,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high) {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(low &gt; high)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-1;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 {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middle = (low + high)/2;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if (array[middle] == target)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middle;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 if(array[middle] &lt; target)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(target, array, middle + 1, high);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else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return </a:t>
            </a:r>
            <a:r>
              <a:rPr lang="en-US" alt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binarySearch</a:t>
            </a:r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(target, array, low, middle - 1);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} </a:t>
            </a:r>
          </a:p>
          <a:p>
            <a:pPr eaLnBrk="1" hangingPunct="1"/>
            <a:r>
              <a:rPr lang="en-US" alt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2148208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229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229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188912"/>
            <a:ext cx="8435975" cy="503238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600" b="1" dirty="0"/>
              <a:t>Analysis Of Recursive Binary Search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>
          <a:xfrm>
            <a:off x="142875" y="1371600"/>
            <a:ext cx="8086725" cy="4419600"/>
          </a:xfrm>
        </p:spPr>
        <p:txBody>
          <a:bodyPr/>
          <a:lstStyle/>
          <a:p>
            <a:pPr lvl="1" eaLnBrk="1" hangingPunct="1">
              <a:buFontTx/>
              <a:buNone/>
            </a:pPr>
            <a:r>
              <a:rPr lang="en-US" altLang="en-US" b="1" dirty="0"/>
              <a:t>Expanding: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T(n) = </a:t>
            </a:r>
            <a:r>
              <a:rPr lang="fr-FR" altLang="en-US" sz="1800" b="1" dirty="0">
                <a:solidFill>
                  <a:schemeClr val="accent2"/>
                </a:solidFill>
              </a:rPr>
              <a:t>T(n / 2) + b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[T(n / 4) + b] + b = </a:t>
            </a:r>
            <a:r>
              <a:rPr lang="fr-FR" altLang="en-US" sz="1800" b="1" dirty="0">
                <a:solidFill>
                  <a:schemeClr val="accent2"/>
                </a:solidFill>
              </a:rPr>
              <a:t>T (n / 2</a:t>
            </a:r>
            <a:r>
              <a:rPr lang="fr-FR" altLang="en-US" sz="1800" b="1" baseline="30000" dirty="0">
                <a:solidFill>
                  <a:schemeClr val="accent2"/>
                </a:solidFill>
              </a:rPr>
              <a:t>2</a:t>
            </a:r>
            <a:r>
              <a:rPr lang="fr-FR" altLang="en-US" sz="1800" b="1" dirty="0">
                <a:solidFill>
                  <a:schemeClr val="accent2"/>
                </a:solidFill>
              </a:rPr>
              <a:t>) + 2b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[T(n / 8) + b] + 2b = </a:t>
            </a:r>
            <a:r>
              <a:rPr lang="fr-FR" altLang="en-US" sz="1800" b="1" dirty="0">
                <a:solidFill>
                  <a:schemeClr val="accent2"/>
                </a:solidFill>
              </a:rPr>
              <a:t>T(n /  2</a:t>
            </a:r>
            <a:r>
              <a:rPr lang="fr-FR" altLang="en-US" sz="1800" b="1" baseline="30000" dirty="0">
                <a:solidFill>
                  <a:schemeClr val="accent2"/>
                </a:solidFill>
              </a:rPr>
              <a:t>3</a:t>
            </a:r>
            <a:r>
              <a:rPr lang="fr-FR" altLang="en-US" sz="1800" b="1" dirty="0">
                <a:solidFill>
                  <a:schemeClr val="accent2"/>
                </a:solidFill>
              </a:rPr>
              <a:t>) + 3b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……..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	     = </a:t>
            </a:r>
            <a:r>
              <a:rPr lang="fr-FR" altLang="en-US" sz="1800" b="1" dirty="0">
                <a:solidFill>
                  <a:schemeClr val="accent2"/>
                </a:solidFill>
              </a:rPr>
              <a:t>T( n / 2</a:t>
            </a:r>
            <a:r>
              <a:rPr lang="fr-FR" altLang="en-US" sz="1800" b="1" baseline="30000" dirty="0">
                <a:solidFill>
                  <a:schemeClr val="accent2"/>
                </a:solidFill>
              </a:rPr>
              <a:t>k</a:t>
            </a:r>
            <a:r>
              <a:rPr lang="fr-FR" altLang="en-US" sz="1800" b="1" dirty="0">
                <a:solidFill>
                  <a:schemeClr val="accent2"/>
                </a:solidFill>
              </a:rPr>
              <a:t>) + kb</a:t>
            </a:r>
          </a:p>
          <a:p>
            <a:pPr lvl="1" eaLnBrk="1" hangingPunct="1">
              <a:buFontTx/>
              <a:buNone/>
            </a:pPr>
            <a:endParaRPr lang="fr-FR" altLang="en-US" sz="1800" b="1" dirty="0">
              <a:solidFill>
                <a:schemeClr val="accent2"/>
              </a:solidFill>
            </a:endParaRPr>
          </a:p>
          <a:p>
            <a:pPr lvl="1" eaLnBrk="1" hangingPunct="1">
              <a:buFontTx/>
              <a:buNone/>
            </a:pPr>
            <a:r>
              <a:rPr lang="fr-FR" altLang="en-US" sz="1800" b="1" dirty="0" err="1"/>
              <a:t>When</a:t>
            </a:r>
            <a:r>
              <a:rPr lang="fr-FR" altLang="en-US" sz="1800" b="1" dirty="0"/>
              <a:t> n / 2</a:t>
            </a:r>
            <a:r>
              <a:rPr lang="fr-FR" altLang="en-US" sz="1800" b="1" baseline="30000" dirty="0"/>
              <a:t>k </a:t>
            </a:r>
            <a:r>
              <a:rPr lang="fr-FR" altLang="en-US" sz="1800" b="1" dirty="0"/>
              <a:t> = 1  </a:t>
            </a:r>
            <a:r>
              <a:rPr lang="fr-FR" altLang="en-US" sz="1800" b="1" dirty="0">
                <a:sym typeface="Wingdings" panose="05000000000000000000" pitchFamily="2" charset="2"/>
              </a:rPr>
              <a:t>  n = </a:t>
            </a:r>
            <a:r>
              <a:rPr lang="fr-FR" altLang="en-US" sz="1800" b="1" dirty="0"/>
              <a:t>2</a:t>
            </a:r>
            <a:r>
              <a:rPr lang="fr-FR" altLang="en-US" sz="1800" b="1" baseline="30000" dirty="0"/>
              <a:t>k</a:t>
            </a:r>
            <a:r>
              <a:rPr lang="fr-FR" altLang="en-US" sz="1800" b="1" dirty="0">
                <a:sym typeface="Wingdings" panose="05000000000000000000" pitchFamily="2" charset="2"/>
              </a:rPr>
              <a:t>   k = log n, </a:t>
            </a:r>
            <a:r>
              <a:rPr lang="fr-FR" altLang="en-US" sz="1800" b="1" dirty="0" err="1">
                <a:sym typeface="Wingdings" panose="05000000000000000000" pitchFamily="2" charset="2"/>
              </a:rPr>
              <a:t>we</a:t>
            </a:r>
            <a:r>
              <a:rPr lang="fr-FR" altLang="en-US" sz="1800" b="1" dirty="0">
                <a:sym typeface="Wingdings" panose="05000000000000000000" pitchFamily="2" charset="2"/>
              </a:rPr>
              <a:t> have:</a:t>
            </a:r>
            <a:r>
              <a:rPr lang="fr-FR" altLang="en-US" sz="1800" b="1" dirty="0"/>
              <a:t> </a:t>
            </a:r>
          </a:p>
          <a:p>
            <a:pPr lvl="1" eaLnBrk="1" hangingPunct="1">
              <a:buFontTx/>
              <a:buNone/>
            </a:pPr>
            <a:endParaRPr lang="fr-FR" altLang="en-US" sz="1800" b="1" dirty="0"/>
          </a:p>
          <a:p>
            <a:pPr lvl="1" eaLnBrk="1" hangingPunct="1">
              <a:buFontTx/>
              <a:buNone/>
            </a:pPr>
            <a:r>
              <a:rPr lang="fr-FR" altLang="en-US" sz="1800" b="1" dirty="0"/>
              <a:t>	T(n) = T(1) + b </a:t>
            </a:r>
            <a:r>
              <a:rPr lang="fr-FR" altLang="en-US" sz="1800" b="1" dirty="0">
                <a:sym typeface="Wingdings" panose="05000000000000000000" pitchFamily="2" charset="2"/>
              </a:rPr>
              <a:t>log</a:t>
            </a:r>
            <a:r>
              <a:rPr lang="fr-FR" altLang="en-US" sz="1800" b="1" baseline="-25000" dirty="0">
                <a:sym typeface="Wingdings" panose="05000000000000000000" pitchFamily="2" charset="2"/>
              </a:rPr>
              <a:t> </a:t>
            </a:r>
            <a:r>
              <a:rPr lang="fr-FR" altLang="en-US" sz="1800" b="1" dirty="0">
                <a:sym typeface="Wingdings" panose="05000000000000000000" pitchFamily="2" charset="2"/>
              </a:rPr>
              <a:t>n</a:t>
            </a:r>
          </a:p>
          <a:p>
            <a:pPr lvl="1" eaLnBrk="1" hangingPunct="1">
              <a:buFontTx/>
              <a:buNone/>
            </a:pPr>
            <a:r>
              <a:rPr lang="fr-FR" altLang="en-US" sz="1800" b="1" dirty="0">
                <a:sym typeface="Wingdings" panose="05000000000000000000" pitchFamily="2" charset="2"/>
              </a:rPr>
              <a:t>		     = a + </a:t>
            </a:r>
            <a:r>
              <a:rPr lang="fr-FR" altLang="en-US" sz="1800" b="1" dirty="0"/>
              <a:t>b </a:t>
            </a:r>
            <a:r>
              <a:rPr lang="fr-FR" altLang="en-US" sz="1800" b="1" dirty="0">
                <a:sym typeface="Wingdings" panose="05000000000000000000" pitchFamily="2" charset="2"/>
              </a:rPr>
              <a:t>log</a:t>
            </a:r>
            <a:r>
              <a:rPr lang="fr-FR" altLang="en-US" sz="1800" b="1" baseline="-25000" dirty="0">
                <a:sym typeface="Wingdings" panose="05000000000000000000" pitchFamily="2" charset="2"/>
              </a:rPr>
              <a:t> </a:t>
            </a:r>
            <a:r>
              <a:rPr lang="fr-FR" altLang="en-US" sz="1800" b="1" dirty="0">
                <a:sym typeface="Wingdings" panose="05000000000000000000" pitchFamily="2" charset="2"/>
              </a:rPr>
              <a:t>n</a:t>
            </a:r>
          </a:p>
          <a:p>
            <a:pPr lvl="1" eaLnBrk="1" hangingPunct="1">
              <a:buFontTx/>
              <a:buNone/>
            </a:pPr>
            <a:endParaRPr lang="fr-FR" altLang="en-US" sz="1800" b="1" dirty="0"/>
          </a:p>
          <a:p>
            <a:pPr lvl="1" eaLnBrk="1" hangingPunct="1">
              <a:buFontTx/>
              <a:buNone/>
            </a:pPr>
            <a:r>
              <a:rPr lang="en-US" altLang="en-US" dirty="0"/>
              <a:t>Therefore, Recursive Binary Search is </a:t>
            </a:r>
            <a:r>
              <a:rPr lang="en-US" altLang="en-US" b="1" dirty="0"/>
              <a:t>O(log n)</a:t>
            </a:r>
          </a:p>
        </p:txBody>
      </p:sp>
      <p:sp>
        <p:nvSpPr>
          <p:cNvPr id="13316" name="Text Box 4"/>
          <p:cNvSpPr txBox="1">
            <a:spLocks noChangeArrowheads="1"/>
          </p:cNvSpPr>
          <p:nvPr/>
        </p:nvSpPr>
        <p:spPr bwMode="auto">
          <a:xfrm>
            <a:off x="5651500" y="2492375"/>
            <a:ext cx="1890713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 anchorCtr="1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r" rtl="1" eaLnBrk="1" hangingPunct="1"/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62106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8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174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741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uiExpand="1" build="allAtOnce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Home Work </a:t>
            </a:r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603375"/>
          </a:xfrm>
        </p:spPr>
        <p:txBody>
          <a:bodyPr/>
          <a:lstStyle/>
          <a:p>
            <a:pPr>
              <a:buFontTx/>
              <a:buNone/>
            </a:pPr>
            <a:endParaRPr lang="en-US" altLang="en-US" dirty="0"/>
          </a:p>
          <a:p>
            <a:pPr>
              <a:buFontTx/>
              <a:buNone/>
            </a:pPr>
            <a:r>
              <a:rPr lang="pt-BR" altLang="en-US" sz="2800" dirty="0"/>
              <a:t>T(n) = T(n-1) + bn</a:t>
            </a:r>
          </a:p>
          <a:p>
            <a:pPr>
              <a:buFontTx/>
              <a:buNone/>
            </a:pPr>
            <a:r>
              <a:rPr lang="pt-BR" altLang="en-US" sz="2800" dirty="0"/>
              <a:t> T(0) = c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9909463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25474"/>
          </a:xfrm>
        </p:spPr>
        <p:txBody>
          <a:bodyPr/>
          <a:lstStyle/>
          <a:p>
            <a:r>
              <a:rPr lang="en-US" altLang="en-US" b="1" dirty="0"/>
              <a:t>Solution 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628650" y="1295400"/>
            <a:ext cx="7524750" cy="4114800"/>
          </a:xfrm>
        </p:spPr>
        <p:txBody>
          <a:bodyPr>
            <a:normAutofit fontScale="92500" lnSpcReduction="20000"/>
          </a:bodyPr>
          <a:lstStyle/>
          <a:p>
            <a:pPr>
              <a:buFontTx/>
              <a:buNone/>
            </a:pPr>
            <a:br>
              <a:rPr lang="pt-BR" altLang="en-US" sz="2000" dirty="0"/>
            </a:br>
            <a:r>
              <a:rPr lang="pt-BR" altLang="en-US" sz="2000" dirty="0"/>
              <a:t>T(n) = T(n-1) + bn </a:t>
            </a:r>
          </a:p>
          <a:p>
            <a:pPr>
              <a:buFontTx/>
              <a:buNone/>
            </a:pPr>
            <a:r>
              <a:rPr lang="pt-BR" altLang="en-US" sz="2000" dirty="0"/>
              <a:t>             = (T(n-2) + b(n-1)) + bn</a:t>
            </a:r>
          </a:p>
          <a:p>
            <a:pPr>
              <a:buFontTx/>
              <a:buNone/>
            </a:pPr>
            <a:r>
              <a:rPr lang="pt-BR" altLang="en-US" sz="2000" dirty="0"/>
              <a:t>             = T(n-3) + b(n-2)) +b(n-1) + b(n)</a:t>
            </a:r>
          </a:p>
          <a:p>
            <a:pPr>
              <a:buFontTx/>
              <a:buNone/>
            </a:pPr>
            <a:r>
              <a:rPr lang="pt-BR" altLang="en-US" sz="2000" dirty="0"/>
              <a:t>              = T(n-4) + b(n-3)+ b(n-2)) +b(n-1) + b(n)</a:t>
            </a:r>
          </a:p>
          <a:p>
            <a:pPr>
              <a:buFontTx/>
              <a:buNone/>
            </a:pPr>
            <a:r>
              <a:rPr lang="pt-BR" altLang="en-US" sz="2000" dirty="0"/>
              <a:t>              = T(n-4) + b[(n-3)+ (n-2) +(n-1) + n]</a:t>
            </a:r>
          </a:p>
          <a:p>
            <a:pPr>
              <a:buFontTx/>
              <a:buNone/>
            </a:pPr>
            <a:r>
              <a:rPr lang="pt-BR" altLang="en-US" sz="2000" dirty="0"/>
              <a:t>Generalizing this to k would give us</a:t>
            </a:r>
          </a:p>
          <a:p>
            <a:pPr>
              <a:buFontTx/>
              <a:buNone/>
            </a:pPr>
            <a:r>
              <a:rPr lang="pt-BR" altLang="en-US" sz="2000" dirty="0"/>
              <a:t>		= T(n-k) + b[(n-k+1)+... +(n-3)+ (n-2) +(n-1) + n]</a:t>
            </a:r>
          </a:p>
          <a:p>
            <a:pPr>
              <a:buFontTx/>
              <a:buNone/>
            </a:pPr>
            <a:r>
              <a:rPr lang="pt-BR" altLang="en-US" sz="2000" dirty="0"/>
              <a:t>		= T(n-k) +b. k(k-1)/2</a:t>
            </a:r>
          </a:p>
          <a:p>
            <a:pPr>
              <a:buFontTx/>
              <a:buNone/>
            </a:pPr>
            <a:r>
              <a:rPr lang="pt-BR" altLang="en-US" sz="2000" dirty="0"/>
              <a:t>n-k=0 =&gt; n=k</a:t>
            </a:r>
          </a:p>
          <a:p>
            <a:pPr>
              <a:buFontTx/>
              <a:buNone/>
            </a:pPr>
            <a:r>
              <a:rPr lang="pt-BR" altLang="en-US" sz="2000" dirty="0"/>
              <a:t>= T(0)+b[(n-1)(n)/2]</a:t>
            </a:r>
          </a:p>
          <a:p>
            <a:pPr>
              <a:buFontTx/>
              <a:buNone/>
            </a:pPr>
            <a:r>
              <a:rPr lang="pt-BR" altLang="en-US" sz="2000" dirty="0"/>
              <a:t>=c+ b[(n-1)(n)/2] = c+bn^2/2+bn/2</a:t>
            </a:r>
          </a:p>
          <a:p>
            <a:pPr>
              <a:buFontTx/>
              <a:buNone/>
            </a:pPr>
            <a:r>
              <a:rPr lang="pt-BR" altLang="en-US" sz="2000" dirty="0"/>
              <a:t> =O(n^2)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70027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341438"/>
            <a:ext cx="8578850" cy="4784725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                 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                  </a:t>
            </a:r>
          </a:p>
          <a:p>
            <a:pPr>
              <a:buFontTx/>
              <a:buNone/>
            </a:pPr>
            <a:endParaRPr lang="en-US" altLang="en-US"/>
          </a:p>
          <a:p>
            <a:pPr>
              <a:buFontTx/>
              <a:buNone/>
            </a:pPr>
            <a:r>
              <a:rPr lang="en-US" altLang="en-US"/>
              <a:t>                                </a:t>
            </a:r>
          </a:p>
          <a:p>
            <a:pPr>
              <a:buFontTx/>
              <a:buNone/>
            </a:pPr>
            <a:r>
              <a:rPr lang="en-US" altLang="en-US" sz="4400"/>
              <a:t>         Recursion Tree Method</a:t>
            </a:r>
          </a:p>
          <a:p>
            <a:endParaRPr lang="en-US" altLang="en-US"/>
          </a:p>
        </p:txBody>
      </p:sp>
      <p:grpSp>
        <p:nvGrpSpPr>
          <p:cNvPr id="16388" name="Group 54"/>
          <p:cNvGrpSpPr>
            <a:grpSpLocks/>
          </p:cNvGrpSpPr>
          <p:nvPr/>
        </p:nvGrpSpPr>
        <p:grpSpPr bwMode="auto">
          <a:xfrm>
            <a:off x="2789238" y="1557338"/>
            <a:ext cx="3429000" cy="1676400"/>
            <a:chOff x="3342" y="1584"/>
            <a:chExt cx="1698" cy="816"/>
          </a:xfrm>
        </p:grpSpPr>
        <p:sp>
          <p:nvSpPr>
            <p:cNvPr id="16389" name="Oval 9"/>
            <p:cNvSpPr>
              <a:spLocks noChangeArrowheads="1"/>
            </p:cNvSpPr>
            <p:nvPr/>
          </p:nvSpPr>
          <p:spPr bwMode="auto">
            <a:xfrm>
              <a:off x="4098" y="1584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cxnSp>
          <p:nvCxnSpPr>
            <p:cNvPr id="16390" name="AutoShape 16"/>
            <p:cNvCxnSpPr>
              <a:cxnSpLocks noChangeShapeType="1"/>
              <a:stCxn id="16394" idx="7"/>
              <a:endCxn id="16389" idx="3"/>
            </p:cNvCxnSpPr>
            <p:nvPr/>
          </p:nvCxnSpPr>
          <p:spPr bwMode="auto">
            <a:xfrm flipV="1">
              <a:off x="3688" y="1772"/>
              <a:ext cx="441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1" name="AutoShape 17"/>
            <p:cNvCxnSpPr>
              <a:cxnSpLocks noChangeShapeType="1"/>
              <a:stCxn id="16401" idx="0"/>
              <a:endCxn id="16389" idx="4"/>
            </p:cNvCxnSpPr>
            <p:nvPr/>
          </p:nvCxnSpPr>
          <p:spPr bwMode="auto">
            <a:xfrm flipV="1">
              <a:off x="4198" y="1803"/>
              <a:ext cx="7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2" name="AutoShape 18"/>
            <p:cNvCxnSpPr>
              <a:cxnSpLocks noChangeShapeType="1"/>
              <a:stCxn id="16395" idx="0"/>
              <a:endCxn id="16394" idx="4"/>
            </p:cNvCxnSpPr>
            <p:nvPr/>
          </p:nvCxnSpPr>
          <p:spPr bwMode="auto">
            <a:xfrm flipV="1">
              <a:off x="3611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3" name="AutoShape 19"/>
            <p:cNvCxnSpPr>
              <a:cxnSpLocks noChangeShapeType="1"/>
              <a:stCxn id="16396" idx="0"/>
              <a:endCxn id="16394" idx="3"/>
            </p:cNvCxnSpPr>
            <p:nvPr/>
          </p:nvCxnSpPr>
          <p:spPr bwMode="auto">
            <a:xfrm flipV="1">
              <a:off x="3419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394" name="Oval 24"/>
            <p:cNvSpPr>
              <a:spLocks noChangeArrowheads="1"/>
            </p:cNvSpPr>
            <p:nvPr/>
          </p:nvSpPr>
          <p:spPr bwMode="auto">
            <a:xfrm>
              <a:off x="3506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395" name="Rectangle 31"/>
            <p:cNvSpPr>
              <a:spLocks noChangeAspect="1" noChangeArrowheads="1"/>
            </p:cNvSpPr>
            <p:nvPr/>
          </p:nvSpPr>
          <p:spPr bwMode="auto">
            <a:xfrm>
              <a:off x="3534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96" name="Rectangle 36"/>
            <p:cNvSpPr>
              <a:spLocks noChangeAspect="1" noChangeArrowheads="1"/>
            </p:cNvSpPr>
            <p:nvPr/>
          </p:nvSpPr>
          <p:spPr bwMode="auto">
            <a:xfrm>
              <a:off x="3342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397" name="Rectangle 37"/>
            <p:cNvSpPr>
              <a:spLocks noChangeAspect="1" noChangeArrowheads="1"/>
            </p:cNvSpPr>
            <p:nvPr/>
          </p:nvSpPr>
          <p:spPr bwMode="auto">
            <a:xfrm>
              <a:off x="3726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6398" name="AutoShape 38"/>
            <p:cNvCxnSpPr>
              <a:cxnSpLocks noChangeShapeType="1"/>
              <a:stCxn id="16397" idx="0"/>
              <a:endCxn id="16394" idx="5"/>
            </p:cNvCxnSpPr>
            <p:nvPr/>
          </p:nvCxnSpPr>
          <p:spPr bwMode="auto">
            <a:xfrm flipH="1" flipV="1">
              <a:off x="3688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399" name="AutoShape 39"/>
            <p:cNvCxnSpPr>
              <a:cxnSpLocks noChangeShapeType="1"/>
              <a:stCxn id="16402" idx="0"/>
              <a:endCxn id="16401" idx="4"/>
            </p:cNvCxnSpPr>
            <p:nvPr/>
          </p:nvCxnSpPr>
          <p:spPr bwMode="auto">
            <a:xfrm flipV="1">
              <a:off x="4196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0" name="AutoShape 40"/>
            <p:cNvCxnSpPr>
              <a:cxnSpLocks noChangeShapeType="1"/>
              <a:stCxn id="16403" idx="0"/>
              <a:endCxn id="16401" idx="3"/>
            </p:cNvCxnSpPr>
            <p:nvPr/>
          </p:nvCxnSpPr>
          <p:spPr bwMode="auto">
            <a:xfrm flipV="1">
              <a:off x="4004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1" name="Oval 41"/>
            <p:cNvSpPr>
              <a:spLocks noChangeArrowheads="1"/>
            </p:cNvSpPr>
            <p:nvPr/>
          </p:nvSpPr>
          <p:spPr bwMode="auto">
            <a:xfrm>
              <a:off x="4091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02" name="Rectangle 42"/>
            <p:cNvSpPr>
              <a:spLocks noChangeAspect="1" noChangeArrowheads="1"/>
            </p:cNvSpPr>
            <p:nvPr/>
          </p:nvSpPr>
          <p:spPr bwMode="auto">
            <a:xfrm>
              <a:off x="4119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03" name="Rectangle 43"/>
            <p:cNvSpPr>
              <a:spLocks noChangeAspect="1" noChangeArrowheads="1"/>
            </p:cNvSpPr>
            <p:nvPr/>
          </p:nvSpPr>
          <p:spPr bwMode="auto">
            <a:xfrm>
              <a:off x="392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04" name="Rectangle 44"/>
            <p:cNvSpPr>
              <a:spLocks noChangeAspect="1" noChangeArrowheads="1"/>
            </p:cNvSpPr>
            <p:nvPr/>
          </p:nvSpPr>
          <p:spPr bwMode="auto">
            <a:xfrm>
              <a:off x="4311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6405" name="AutoShape 45"/>
            <p:cNvCxnSpPr>
              <a:cxnSpLocks noChangeShapeType="1"/>
              <a:stCxn id="16404" idx="0"/>
              <a:endCxn id="16401" idx="5"/>
            </p:cNvCxnSpPr>
            <p:nvPr/>
          </p:nvCxnSpPr>
          <p:spPr bwMode="auto">
            <a:xfrm flipH="1" flipV="1">
              <a:off x="4273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6" name="AutoShape 46"/>
            <p:cNvCxnSpPr>
              <a:cxnSpLocks noChangeShapeType="1"/>
              <a:stCxn id="16409" idx="0"/>
              <a:endCxn id="16408" idx="4"/>
            </p:cNvCxnSpPr>
            <p:nvPr/>
          </p:nvCxnSpPr>
          <p:spPr bwMode="auto">
            <a:xfrm flipV="1">
              <a:off x="4772" y="2150"/>
              <a:ext cx="2" cy="9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07" name="AutoShape 47"/>
            <p:cNvCxnSpPr>
              <a:cxnSpLocks noChangeShapeType="1"/>
              <a:stCxn id="16410" idx="0"/>
              <a:endCxn id="16408" idx="3"/>
            </p:cNvCxnSpPr>
            <p:nvPr/>
          </p:nvCxnSpPr>
          <p:spPr bwMode="auto">
            <a:xfrm flipV="1">
              <a:off x="4580" y="2119"/>
              <a:ext cx="118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6408" name="Oval 48"/>
            <p:cNvSpPr>
              <a:spLocks noChangeArrowheads="1"/>
            </p:cNvSpPr>
            <p:nvPr/>
          </p:nvSpPr>
          <p:spPr bwMode="auto">
            <a:xfrm>
              <a:off x="4667" y="1931"/>
              <a:ext cx="213" cy="213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  <a:sym typeface="Symbol" panose="05050102010706020507" pitchFamily="18" charset="2"/>
              </a:endParaRPr>
            </a:p>
          </p:txBody>
        </p:sp>
        <p:sp>
          <p:nvSpPr>
            <p:cNvPr id="16409" name="Rectangle 49"/>
            <p:cNvSpPr>
              <a:spLocks noChangeAspect="1" noChangeArrowheads="1"/>
            </p:cNvSpPr>
            <p:nvPr/>
          </p:nvSpPr>
          <p:spPr bwMode="auto">
            <a:xfrm>
              <a:off x="4695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10" name="Rectangle 50"/>
            <p:cNvSpPr>
              <a:spLocks noChangeAspect="1" noChangeArrowheads="1"/>
            </p:cNvSpPr>
            <p:nvPr/>
          </p:nvSpPr>
          <p:spPr bwMode="auto">
            <a:xfrm>
              <a:off x="4503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16411" name="Rectangle 51"/>
            <p:cNvSpPr>
              <a:spLocks noChangeAspect="1" noChangeArrowheads="1"/>
            </p:cNvSpPr>
            <p:nvPr/>
          </p:nvSpPr>
          <p:spPr bwMode="auto">
            <a:xfrm>
              <a:off x="4887" y="2247"/>
              <a:ext cx="153" cy="153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cxnSp>
          <p:nvCxnSpPr>
            <p:cNvPr id="16412" name="AutoShape 52"/>
            <p:cNvCxnSpPr>
              <a:cxnSpLocks noChangeShapeType="1"/>
              <a:stCxn id="16411" idx="0"/>
              <a:endCxn id="16408" idx="5"/>
            </p:cNvCxnSpPr>
            <p:nvPr/>
          </p:nvCxnSpPr>
          <p:spPr bwMode="auto">
            <a:xfrm flipH="1" flipV="1">
              <a:off x="4849" y="2119"/>
              <a:ext cx="115" cy="1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16413" name="AutoShape 53"/>
            <p:cNvCxnSpPr>
              <a:cxnSpLocks noChangeShapeType="1"/>
              <a:stCxn id="16389" idx="5"/>
              <a:endCxn id="16408" idx="1"/>
            </p:cNvCxnSpPr>
            <p:nvPr/>
          </p:nvCxnSpPr>
          <p:spPr bwMode="auto">
            <a:xfrm>
              <a:off x="4280" y="1772"/>
              <a:ext cx="418" cy="18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3392433523"/>
      </p:ext>
    </p:extLst>
  </p:cSld>
  <p:clrMapOvr>
    <a:masterClrMapping/>
  </p:clrMapOvr>
  <p:transition advClick="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628650" y="715964"/>
            <a:ext cx="7886700" cy="625474"/>
          </a:xfrm>
        </p:spPr>
        <p:txBody>
          <a:bodyPr/>
          <a:lstStyle/>
          <a:p>
            <a:r>
              <a:rPr lang="en-US" altLang="en-US" b="1" dirty="0"/>
              <a:t>Recursion tree method</a:t>
            </a:r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1341439"/>
            <a:ext cx="6791325" cy="2773362"/>
          </a:xfrm>
        </p:spPr>
        <p:txBody>
          <a:bodyPr>
            <a:normAutofit/>
          </a:bodyPr>
          <a:lstStyle/>
          <a:p>
            <a:endParaRPr lang="en-US" altLang="en-US" sz="2400" dirty="0"/>
          </a:p>
          <a:p>
            <a:endParaRPr lang="en-US" altLang="en-US" sz="2400" dirty="0"/>
          </a:p>
          <a:p>
            <a:r>
              <a:rPr lang="en-US" altLang="en-US" sz="2400" dirty="0"/>
              <a:t>solving recurrences</a:t>
            </a:r>
          </a:p>
          <a:p>
            <a:pPr lvl="1"/>
            <a:r>
              <a:rPr lang="en-US" altLang="en-US" sz="2000" dirty="0"/>
              <a:t>expanding the recurrence into a tree</a:t>
            </a:r>
          </a:p>
          <a:p>
            <a:pPr lvl="1"/>
            <a:r>
              <a:rPr lang="en-US" altLang="en-US" sz="2000" dirty="0"/>
              <a:t>summing the cost at each level</a:t>
            </a:r>
          </a:p>
          <a:p>
            <a:pPr lvl="1"/>
            <a:r>
              <a:rPr lang="en-US" altLang="en-US" sz="2000" dirty="0"/>
              <a:t>Difference between depth and height of node</a:t>
            </a:r>
          </a:p>
        </p:txBody>
      </p:sp>
    </p:spTree>
    <p:extLst>
      <p:ext uri="{BB962C8B-B14F-4D97-AF65-F5344CB8AC3E}">
        <p14:creationId xmlns:p14="http://schemas.microsoft.com/office/powerpoint/2010/main" val="17377450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5" name="Content Placeholder 4" descr="1.png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85800" y="609600"/>
            <a:ext cx="7620000" cy="5334000"/>
          </a:xfrm>
        </p:spPr>
      </p:pic>
    </p:spTree>
    <p:extLst>
      <p:ext uri="{BB962C8B-B14F-4D97-AF65-F5344CB8AC3E}">
        <p14:creationId xmlns:p14="http://schemas.microsoft.com/office/powerpoint/2010/main" val="384408725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647701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19459" name="Text Box 3"/>
          <p:cNvSpPr txBox="1">
            <a:spLocks noChangeArrowheads="1"/>
          </p:cNvSpPr>
          <p:nvPr/>
        </p:nvSpPr>
        <p:spPr bwMode="auto">
          <a:xfrm>
            <a:off x="755649" y="1543048"/>
            <a:ext cx="78867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+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Symbol" panose="05050102010706020507" pitchFamily="18" charset="2"/>
              </a:rPr>
              <a:t>c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n,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 </a:t>
            </a:r>
            <a:r>
              <a:rPr kumimoji="0" lang="en-US" altLang="en-US" sz="2400" b="1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19460" name="Rectangle 4"/>
          <p:cNvSpPr>
            <a:spLocks noChangeArrowheads="1"/>
          </p:cNvSpPr>
          <p:nvPr/>
        </p:nvSpPr>
        <p:spPr bwMode="auto">
          <a:xfrm>
            <a:off x="4130675" y="2580915"/>
            <a:ext cx="8826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19461" name="TextBox 1"/>
          <p:cNvSpPr txBox="1">
            <a:spLocks noChangeArrowheads="1"/>
          </p:cNvSpPr>
          <p:nvPr/>
        </p:nvSpPr>
        <p:spPr bwMode="auto">
          <a:xfrm>
            <a:off x="755650" y="3716338"/>
            <a:ext cx="7886700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Here Tree nodes represent costs incurred at various levels of the recursion </a:t>
            </a:r>
          </a:p>
        </p:txBody>
      </p:sp>
    </p:spTree>
    <p:extLst>
      <p:ext uri="{BB962C8B-B14F-4D97-AF65-F5344CB8AC3E}">
        <p14:creationId xmlns:p14="http://schemas.microsoft.com/office/powerpoint/2010/main" val="32590636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90562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grpSp>
        <p:nvGrpSpPr>
          <p:cNvPr id="20484" name="Group 10"/>
          <p:cNvGrpSpPr>
            <a:grpSpLocks/>
          </p:cNvGrpSpPr>
          <p:nvPr/>
        </p:nvGrpSpPr>
        <p:grpSpPr bwMode="auto">
          <a:xfrm>
            <a:off x="2362200" y="2133600"/>
            <a:ext cx="4419600" cy="1357313"/>
            <a:chOff x="1488" y="1488"/>
            <a:chExt cx="2784" cy="855"/>
          </a:xfrm>
        </p:grpSpPr>
        <p:sp>
          <p:nvSpPr>
            <p:cNvPr id="20485" name="Line 8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0486" name="Line 9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grpSp>
          <p:nvGrpSpPr>
            <p:cNvPr id="20487" name="Group 7"/>
            <p:cNvGrpSpPr>
              <a:grpSpLocks/>
            </p:cNvGrpSpPr>
            <p:nvPr/>
          </p:nvGrpSpPr>
          <p:grpSpPr bwMode="auto">
            <a:xfrm>
              <a:off x="1488" y="1968"/>
              <a:ext cx="2784" cy="375"/>
              <a:chOff x="1488" y="1968"/>
              <a:chExt cx="2784" cy="375"/>
            </a:xfrm>
          </p:grpSpPr>
          <p:sp>
            <p:nvSpPr>
              <p:cNvPr id="20489" name="Rectangle 5"/>
              <p:cNvSpPr>
                <a:spLocks noChangeArrowheads="1"/>
              </p:cNvSpPr>
              <p:nvPr/>
            </p:nvSpPr>
            <p:spPr bwMode="auto">
              <a:xfrm>
                <a:off x="1488" y="197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</a:t>
                </a: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/2)</a:t>
                </a:r>
              </a:p>
            </p:txBody>
          </p:sp>
          <p:sp>
            <p:nvSpPr>
              <p:cNvPr id="20490" name="Rectangle 6"/>
              <p:cNvSpPr>
                <a:spLocks noChangeArrowheads="1"/>
              </p:cNvSpPr>
              <p:nvPr/>
            </p:nvSpPr>
            <p:spPr bwMode="auto">
              <a:xfrm>
                <a:off x="3517" y="1968"/>
                <a:ext cx="755" cy="36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defRPr>
                </a:lvl9pPr>
              </a:lstStyle>
              <a:p>
                <a:pPr marL="0" marR="0" lvl="0" indent="0" algn="r" defTabSz="914400" rtl="1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T</a:t>
                </a: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(</a:t>
                </a:r>
                <a:r>
                  <a:rPr kumimoji="0" lang="en-US" altLang="en-US" sz="2800" b="0" i="1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n</a:t>
                </a:r>
                <a:r>
                  <a:rPr kumimoji="0" lang="en-US" altLang="en-US" sz="2800" b="0" i="0" u="none" strike="noStrike" kern="1200" cap="none" spc="0" normalizeH="0" baseline="0" noProof="0">
                    <a:ln>
                      <a:noFill/>
                    </a:ln>
                    <a:solidFill>
                      <a:srgbClr val="009999"/>
                    </a:solidFill>
                    <a:effectLst/>
                    <a:uLnTx/>
                    <a:uFillTx/>
                    <a:latin typeface="Arial" panose="020B0604020202020204" pitchFamily="34" charset="0"/>
                    <a:ea typeface="+mn-ea"/>
                    <a:cs typeface="Arial" panose="020B0604020202020204" pitchFamily="34" charset="0"/>
                  </a:rPr>
                  <a:t>/2)</a:t>
                </a:r>
              </a:p>
            </p:txBody>
          </p:sp>
        </p:grpSp>
        <p:sp>
          <p:nvSpPr>
            <p:cNvPr id="20488" name="Rectangle 4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cn</a:t>
              </a: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31637110"/>
      </p:ext>
    </p:extLst>
  </p:cSld>
  <p:clrMapOvr>
    <a:masterClrMapping/>
  </p:clrMapOvr>
  <p:transition>
    <p:wipe dir="d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90562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grpSp>
        <p:nvGrpSpPr>
          <p:cNvPr id="21508" name="Group 22"/>
          <p:cNvGrpSpPr>
            <a:grpSpLocks/>
          </p:cNvGrpSpPr>
          <p:nvPr/>
        </p:nvGrpSpPr>
        <p:grpSpPr bwMode="auto">
          <a:xfrm>
            <a:off x="1524000" y="2133600"/>
            <a:ext cx="6049963" cy="2179638"/>
            <a:chOff x="960" y="1488"/>
            <a:chExt cx="3811" cy="1373"/>
          </a:xfrm>
        </p:grpSpPr>
        <p:sp>
          <p:nvSpPr>
            <p:cNvPr id="21509" name="Line 4"/>
            <p:cNvSpPr>
              <a:spLocks noChangeShapeType="1"/>
            </p:cNvSpPr>
            <p:nvPr/>
          </p:nvSpPr>
          <p:spPr bwMode="auto">
            <a:xfrm flipH="1">
              <a:off x="1920" y="1728"/>
              <a:ext cx="960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0" name="Line 5"/>
            <p:cNvSpPr>
              <a:spLocks noChangeShapeType="1"/>
            </p:cNvSpPr>
            <p:nvPr/>
          </p:nvSpPr>
          <p:spPr bwMode="auto">
            <a:xfrm>
              <a:off x="2880" y="1728"/>
              <a:ext cx="1056" cy="4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1" name="Rectangle 9"/>
            <p:cNvSpPr>
              <a:spLocks noChangeArrowheads="1"/>
            </p:cNvSpPr>
            <p:nvPr/>
          </p:nvSpPr>
          <p:spPr bwMode="auto">
            <a:xfrm>
              <a:off x="2700" y="1488"/>
              <a:ext cx="358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cn</a:t>
              </a:r>
              <a:endPara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endParaRPr>
            </a:p>
          </p:txBody>
        </p:sp>
        <p:sp>
          <p:nvSpPr>
            <p:cNvPr id="21512" name="Line 18"/>
            <p:cNvSpPr>
              <a:spLocks noChangeShapeType="1"/>
            </p:cNvSpPr>
            <p:nvPr/>
          </p:nvSpPr>
          <p:spPr bwMode="auto">
            <a:xfrm flipH="1">
              <a:off x="1392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3" name="Line 19"/>
            <p:cNvSpPr>
              <a:spLocks noChangeShapeType="1"/>
            </p:cNvSpPr>
            <p:nvPr/>
          </p:nvSpPr>
          <p:spPr bwMode="auto">
            <a:xfrm flipH="1">
              <a:off x="3360" y="2160"/>
              <a:ext cx="528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4" name="Line 20"/>
            <p:cNvSpPr>
              <a:spLocks noChangeShapeType="1"/>
            </p:cNvSpPr>
            <p:nvPr/>
          </p:nvSpPr>
          <p:spPr bwMode="auto">
            <a:xfrm>
              <a:off x="3888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5" name="Line 21"/>
            <p:cNvSpPr>
              <a:spLocks noChangeShapeType="1"/>
            </p:cNvSpPr>
            <p:nvPr/>
          </p:nvSpPr>
          <p:spPr bwMode="auto">
            <a:xfrm>
              <a:off x="1920" y="2160"/>
              <a:ext cx="576" cy="52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anose="020B0604030504040204" pitchFamily="34" charset="0"/>
                <a:ea typeface="+mn-ea"/>
                <a:cs typeface="+mn-cs"/>
              </a:endParaRPr>
            </a:p>
          </p:txBody>
        </p:sp>
        <p:sp>
          <p:nvSpPr>
            <p:cNvPr id="21516" name="Rectangle 10"/>
            <p:cNvSpPr>
              <a:spLocks noChangeArrowheads="1"/>
            </p:cNvSpPr>
            <p:nvPr/>
          </p:nvSpPr>
          <p:spPr bwMode="auto">
            <a:xfrm>
              <a:off x="96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/4)</a:t>
              </a:r>
            </a:p>
          </p:txBody>
        </p:sp>
        <p:sp>
          <p:nvSpPr>
            <p:cNvPr id="21517" name="Rectangle 11"/>
            <p:cNvSpPr>
              <a:spLocks noChangeArrowheads="1"/>
            </p:cNvSpPr>
            <p:nvPr/>
          </p:nvSpPr>
          <p:spPr bwMode="auto">
            <a:xfrm>
              <a:off x="2000" y="2496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/4)</a:t>
              </a:r>
            </a:p>
          </p:txBody>
        </p:sp>
        <p:sp>
          <p:nvSpPr>
            <p:cNvPr id="21518" name="Rectangle 16"/>
            <p:cNvSpPr>
              <a:spLocks noChangeArrowheads="1"/>
            </p:cNvSpPr>
            <p:nvPr/>
          </p:nvSpPr>
          <p:spPr bwMode="auto">
            <a:xfrm>
              <a:off x="297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/4)</a:t>
              </a:r>
            </a:p>
          </p:txBody>
        </p:sp>
        <p:sp>
          <p:nvSpPr>
            <p:cNvPr id="21519" name="Rectangle 17"/>
            <p:cNvSpPr>
              <a:spLocks noChangeArrowheads="1"/>
            </p:cNvSpPr>
            <p:nvPr/>
          </p:nvSpPr>
          <p:spPr bwMode="auto">
            <a:xfrm>
              <a:off x="4016" y="2495"/>
              <a:ext cx="755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T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(</a:t>
              </a: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/4)</a:t>
              </a:r>
            </a:p>
          </p:txBody>
        </p:sp>
        <p:sp>
          <p:nvSpPr>
            <p:cNvPr id="21520" name="Rectangle 7"/>
            <p:cNvSpPr>
              <a:spLocks noChangeArrowheads="1"/>
            </p:cNvSpPr>
            <p:nvPr/>
          </p:nvSpPr>
          <p:spPr bwMode="auto">
            <a:xfrm>
              <a:off x="1587" y="197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/2</a:t>
              </a:r>
            </a:p>
          </p:txBody>
        </p:sp>
        <p:sp>
          <p:nvSpPr>
            <p:cNvPr id="21521" name="Rectangle 8"/>
            <p:cNvSpPr>
              <a:spLocks noChangeArrowheads="1"/>
            </p:cNvSpPr>
            <p:nvPr/>
          </p:nvSpPr>
          <p:spPr bwMode="auto">
            <a:xfrm>
              <a:off x="3616" y="1968"/>
              <a:ext cx="557" cy="3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defRPr>
              </a:lvl9pPr>
            </a:lstStyle>
            <a:p>
              <a:pPr marL="0" marR="0" lvl="0" indent="0" algn="r" defTabSz="914400" rtl="1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en-US" sz="2800" b="0" i="1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cn</a:t>
              </a:r>
              <a:r>
                <a:rPr kumimoji="0" lang="en-US" altLang="en-US" sz="2800" b="0" i="0" u="none" strike="noStrike" kern="1200" cap="none" spc="0" normalizeH="0" baseline="0" noProof="0">
                  <a:ln>
                    <a:noFill/>
                  </a:ln>
                  <a:solidFill>
                    <a:srgbClr val="009999"/>
                  </a:solidFill>
                  <a:effectLst/>
                  <a:uLnTx/>
                  <a:uFillTx/>
                  <a:latin typeface="Arial" panose="020B0604020202020204" pitchFamily="34" charset="0"/>
                  <a:ea typeface="+mn-ea"/>
                  <a:cs typeface="Arial" panose="020B0604020202020204" pitchFamily="34" charset="0"/>
                </a:rPr>
                <a:t>/2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40579777"/>
      </p:ext>
    </p:extLst>
  </p:cSld>
  <p:clrMapOvr>
    <a:masterClrMapping/>
  </p:clrMapOvr>
  <p:transition>
    <p:wipe dir="d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sz="7200" dirty="0"/>
              <a:t>Recurrence Relations</a:t>
            </a:r>
          </a:p>
        </p:txBody>
      </p:sp>
    </p:spTree>
    <p:extLst>
      <p:ext uri="{BB962C8B-B14F-4D97-AF65-F5344CB8AC3E}">
        <p14:creationId xmlns:p14="http://schemas.microsoft.com/office/powerpoint/2010/main" val="9685387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85812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2532" name="Line 19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3" name="Line 4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4" name="Line 5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5" name="Rectangle 6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2536" name="Line 7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7" name="Line 8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8" name="Line 9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39" name="Line 10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2540" name="Rectangle 11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2541" name="Rectangle 12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2542" name="Rectangle 13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2543" name="Rectangle 14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2544" name="Rectangle 15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2545" name="Rectangle 16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2546" name="Rectangle 17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2547" name="Text Box 20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375805543"/>
      </p:ext>
    </p:extLst>
  </p:cSld>
  <p:clrMapOvr>
    <a:masterClrMapping/>
  </p:clrMapOvr>
  <p:transition>
    <p:wipe dir="d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82674"/>
          </a:xfrm>
        </p:spPr>
        <p:txBody>
          <a:bodyPr/>
          <a:lstStyle/>
          <a:p>
            <a:r>
              <a:rPr lang="en-US" altLang="en-US" b="1" dirty="0"/>
              <a:t>Determining depth/height of tree</a:t>
            </a:r>
          </a:p>
        </p:txBody>
      </p:sp>
      <p:sp>
        <p:nvSpPr>
          <p:cNvPr id="23555" name="Rectangle 2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23557" name="Picture 7" descr="Untitledu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7331" y="1447801"/>
            <a:ext cx="6129337" cy="4752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4063895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920749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4579" name="Text Box 3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 dirty="0" err="1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4580" name="Line 4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1" name="Line 5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2" name="Line 6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3" name="Rectangle 7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4584" name="Line 8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5" name="Line 9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6" name="Line 10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7" name="Line 11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88" name="Rectangle 12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4589" name="Rectangle 13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4590" name="Rectangle 14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4591" name="Rectangle 15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4592" name="Rectangle 16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4593" name="Rectangle 17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4594" name="Rectangle 18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4595" name="Text Box 19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4596" name="Line 20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4597" name="Text Box 21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210795362"/>
      </p:ext>
    </p:extLst>
  </p:cSld>
  <p:clrMapOvr>
    <a:masterClrMapping/>
  </p:clrMapOvr>
  <p:transition>
    <p:spli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Line 1026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03" name="Rectangle 1028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87411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5604" name="Text Box 1029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5605" name="Line 1032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06" name="Line 1033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07" name="Line 1034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08" name="Rectangle 1035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5609" name="Line 1036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10" name="Line 1037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11" name="Line 1038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12" name="Line 1039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13" name="Rectangle 1040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5614" name="Rectangle 1041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5615" name="Rectangle 1042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5616" name="Rectangle 1043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5617" name="Rectangle 1044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5618" name="Rectangle 1045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5619" name="Rectangle 1046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5620" name="Text Box 1047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5621" name="Text Box 1048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5622" name="Line 1049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5623" name="Rectangle 1050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0249279"/>
      </p:ext>
    </p:extLst>
  </p:cSld>
  <p:clrMapOvr>
    <a:masterClrMapping/>
  </p:clrMapOvr>
  <p:transition>
    <p:wipe dir="r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27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842962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6628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6629" name="Line 5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0" name="Line 6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1" name="Line 7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2" name="Line 8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3" name="Rectangle 9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34" name="Line 10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5" name="Line 11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6" name="Line 12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7" name="Line 13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38" name="Rectangle 14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6639" name="Rectangle 15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6640" name="Rectangle 16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6641" name="Rectangle 17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6642" name="Rectangle 18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6643" name="Rectangle 19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6644" name="Rectangle 20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6645" name="Text Box 21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6646" name="Text Box 22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6647" name="Line 23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6648" name="Rectangle 24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6649" name="Rectangle 25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06124125"/>
      </p:ext>
    </p:extLst>
  </p:cSld>
  <p:clrMapOvr>
    <a:masterClrMapping/>
  </p:clrMapOvr>
  <p:transition>
    <p:wipe dir="r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Line 2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7653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4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6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7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58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59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60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61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62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7664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7665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7666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7667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7668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7669" name="Rectangle 21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7670" name="Text Box 22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7671" name="Text Box 23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7672" name="Line 24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7673" name="Rectangle 25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4" name="Rectangle 26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5" name="Rectangle 27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7676" name="Text Box 28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930175797"/>
      </p:ext>
    </p:extLst>
  </p:cSld>
  <p:clrMapOvr>
    <a:masterClrMapping/>
  </p:clrMapOvr>
  <p:transition>
    <p:wipe dir="r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Line 30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75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76" name="Line 34"/>
          <p:cNvSpPr>
            <a:spLocks noChangeShapeType="1"/>
          </p:cNvSpPr>
          <p:nvPr/>
        </p:nvSpPr>
        <p:spPr bwMode="auto">
          <a:xfrm>
            <a:off x="795338" y="2362200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3014" name="AutoShape 2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8678" name="Rectangle 3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8679" name="Text Box 4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8680" name="Line 5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1" name="Line 6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2" name="Line 7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3" name="Line 8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4" name="Line 9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5" name="Rectangle 10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686" name="Line 11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7" name="Line 12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8" name="Line 13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89" name="Line 14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690" name="Rectangle 15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8691" name="Rectangle 16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8692" name="Rectangle 17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8693" name="Rectangle 18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8694" name="Rectangle 19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8695" name="Rectangle 20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8696" name="Rectangle 21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8697" name="Text Box 22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8698" name="Text Box 24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8699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8700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01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02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8703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#leaves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8704" name="Rectangle 31"/>
          <p:cNvSpPr>
            <a:spLocks noChangeArrowheads="1"/>
          </p:cNvSpPr>
          <p:nvPr/>
        </p:nvSpPr>
        <p:spPr bwMode="auto">
          <a:xfrm>
            <a:off x="8132763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8705" name="Text Box 37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92144350"/>
      </p:ext>
    </p:extLst>
  </p:cSld>
  <p:clrMapOvr>
    <a:masterClrMapping/>
  </p:clrMapOvr>
  <p:transition>
    <p:wipe dir="r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Line 34"/>
          <p:cNvSpPr>
            <a:spLocks noChangeShapeType="1"/>
          </p:cNvSpPr>
          <p:nvPr/>
        </p:nvSpPr>
        <p:spPr bwMode="auto">
          <a:xfrm>
            <a:off x="1905000" y="5486400"/>
            <a:ext cx="6400800" cy="9525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699" name="Rectangle 35"/>
          <p:cNvSpPr>
            <a:spLocks noChangeArrowheads="1"/>
          </p:cNvSpPr>
          <p:nvPr/>
        </p:nvSpPr>
        <p:spPr bwMode="auto">
          <a:xfrm>
            <a:off x="3276600" y="5105400"/>
            <a:ext cx="2590800" cy="8382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700" name="Line 2"/>
          <p:cNvSpPr>
            <a:spLocks noChangeShapeType="1"/>
          </p:cNvSpPr>
          <p:nvPr/>
        </p:nvSpPr>
        <p:spPr bwMode="auto">
          <a:xfrm>
            <a:off x="795338" y="2357438"/>
            <a:ext cx="0" cy="3276600"/>
          </a:xfrm>
          <a:prstGeom prst="line">
            <a:avLst/>
          </a:prstGeom>
          <a:noFill/>
          <a:ln w="25400">
            <a:solidFill>
              <a:schemeClr val="accent2"/>
            </a:solidFill>
            <a:round/>
            <a:headEnd type="stealth" w="med" len="med"/>
            <a:tailEnd type="stealth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44038" name="AutoShape 3"/>
          <p:cNvSpPr>
            <a:spLocks noChangeArrowheads="1"/>
          </p:cNvSpPr>
          <p:nvPr/>
        </p:nvSpPr>
        <p:spPr bwMode="auto">
          <a:xfrm>
            <a:off x="3429000" y="5181600"/>
            <a:ext cx="2286000" cy="6096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none" anchor="ctr"/>
          <a:lstStyle/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  <a:ea typeface="+mn-ea"/>
              <a:cs typeface="Arial" charset="0"/>
            </a:endParaRPr>
          </a:p>
        </p:txBody>
      </p:sp>
      <p:sp>
        <p:nvSpPr>
          <p:cNvPr id="29702" name="Rectangle 4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614362"/>
          </a:xfrm>
        </p:spPr>
        <p:txBody>
          <a:bodyPr/>
          <a:lstStyle/>
          <a:p>
            <a:r>
              <a:rPr lang="en-US" altLang="en-US" b="1" dirty="0"/>
              <a:t>Recursion tree</a:t>
            </a:r>
          </a:p>
        </p:txBody>
      </p:sp>
      <p:sp>
        <p:nvSpPr>
          <p:cNvPr id="29703" name="Text Box 5"/>
          <p:cNvSpPr txBox="1">
            <a:spLocks noChangeArrowheads="1"/>
          </p:cNvSpPr>
          <p:nvPr/>
        </p:nvSpPr>
        <p:spPr bwMode="auto">
          <a:xfrm>
            <a:off x="360363" y="1543050"/>
            <a:ext cx="842168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2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/2) +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 where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  <p:sp>
        <p:nvSpPr>
          <p:cNvPr id="29704" name="Line 6"/>
          <p:cNvSpPr>
            <a:spLocks noChangeShapeType="1"/>
          </p:cNvSpPr>
          <p:nvPr/>
        </p:nvSpPr>
        <p:spPr bwMode="auto">
          <a:xfrm>
            <a:off x="6934200" y="4038600"/>
            <a:ext cx="1371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05" name="Line 7"/>
          <p:cNvSpPr>
            <a:spLocks noChangeShapeType="1"/>
          </p:cNvSpPr>
          <p:nvPr/>
        </p:nvSpPr>
        <p:spPr bwMode="auto">
          <a:xfrm>
            <a:off x="6096000" y="3200400"/>
            <a:ext cx="21336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06" name="Line 8"/>
          <p:cNvSpPr>
            <a:spLocks noChangeShapeType="1"/>
          </p:cNvSpPr>
          <p:nvPr/>
        </p:nvSpPr>
        <p:spPr bwMode="auto">
          <a:xfrm flipH="1">
            <a:off x="1676400" y="4038600"/>
            <a:ext cx="533400" cy="1447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07" name="Line 9"/>
          <p:cNvSpPr>
            <a:spLocks noChangeShapeType="1"/>
          </p:cNvSpPr>
          <p:nvPr/>
        </p:nvSpPr>
        <p:spPr bwMode="auto">
          <a:xfrm flipH="1">
            <a:off x="3048000" y="2514600"/>
            <a:ext cx="15240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08" name="Line 10"/>
          <p:cNvSpPr>
            <a:spLocks noChangeShapeType="1"/>
          </p:cNvSpPr>
          <p:nvPr/>
        </p:nvSpPr>
        <p:spPr bwMode="auto">
          <a:xfrm>
            <a:off x="4572000" y="2514600"/>
            <a:ext cx="1676400" cy="685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09" name="Rectangle 11"/>
          <p:cNvSpPr>
            <a:spLocks noChangeArrowheads="1"/>
          </p:cNvSpPr>
          <p:nvPr/>
        </p:nvSpPr>
        <p:spPr bwMode="auto">
          <a:xfrm>
            <a:off x="428625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710" name="Line 12"/>
          <p:cNvSpPr>
            <a:spLocks noChangeShapeType="1"/>
          </p:cNvSpPr>
          <p:nvPr/>
        </p:nvSpPr>
        <p:spPr bwMode="auto">
          <a:xfrm flipH="1">
            <a:off x="22098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11" name="Line 13"/>
          <p:cNvSpPr>
            <a:spLocks noChangeShapeType="1"/>
          </p:cNvSpPr>
          <p:nvPr/>
        </p:nvSpPr>
        <p:spPr bwMode="auto">
          <a:xfrm flipH="1">
            <a:off x="5334000" y="3200400"/>
            <a:ext cx="8382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12" name="Line 14"/>
          <p:cNvSpPr>
            <a:spLocks noChangeShapeType="1"/>
          </p:cNvSpPr>
          <p:nvPr/>
        </p:nvSpPr>
        <p:spPr bwMode="auto">
          <a:xfrm>
            <a:off x="61722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13" name="Line 15"/>
          <p:cNvSpPr>
            <a:spLocks noChangeShapeType="1"/>
          </p:cNvSpPr>
          <p:nvPr/>
        </p:nvSpPr>
        <p:spPr bwMode="auto">
          <a:xfrm>
            <a:off x="3048000" y="3200400"/>
            <a:ext cx="914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14" name="Rectangle 16"/>
          <p:cNvSpPr>
            <a:spLocks noChangeArrowheads="1"/>
          </p:cNvSpPr>
          <p:nvPr/>
        </p:nvSpPr>
        <p:spPr bwMode="auto">
          <a:xfrm>
            <a:off x="1681163" y="3733800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9715" name="Rectangle 17"/>
          <p:cNvSpPr>
            <a:spLocks noChangeArrowheads="1"/>
          </p:cNvSpPr>
          <p:nvPr/>
        </p:nvSpPr>
        <p:spPr bwMode="auto">
          <a:xfrm>
            <a:off x="3330575" y="37338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9716" name="Rectangle 18"/>
          <p:cNvSpPr>
            <a:spLocks noChangeArrowheads="1"/>
          </p:cNvSpPr>
          <p:nvPr/>
        </p:nvSpPr>
        <p:spPr bwMode="auto">
          <a:xfrm>
            <a:off x="4879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9717" name="Rectangle 19"/>
          <p:cNvSpPr>
            <a:spLocks noChangeArrowheads="1"/>
          </p:cNvSpPr>
          <p:nvPr/>
        </p:nvSpPr>
        <p:spPr bwMode="auto">
          <a:xfrm>
            <a:off x="6530975" y="3732213"/>
            <a:ext cx="884238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</a:t>
            </a:r>
          </a:p>
        </p:txBody>
      </p:sp>
      <p:sp>
        <p:nvSpPr>
          <p:cNvPr id="29718" name="Rectangle 20"/>
          <p:cNvSpPr>
            <a:spLocks noChangeArrowheads="1"/>
          </p:cNvSpPr>
          <p:nvPr/>
        </p:nvSpPr>
        <p:spPr bwMode="auto">
          <a:xfrm>
            <a:off x="2519363" y="2911475"/>
            <a:ext cx="884237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9719" name="Rectangle 21"/>
          <p:cNvSpPr>
            <a:spLocks noChangeArrowheads="1"/>
          </p:cNvSpPr>
          <p:nvPr/>
        </p:nvSpPr>
        <p:spPr bwMode="auto">
          <a:xfrm>
            <a:off x="5740400" y="2895600"/>
            <a:ext cx="884238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/2</a:t>
            </a:r>
          </a:p>
        </p:txBody>
      </p:sp>
      <p:sp>
        <p:nvSpPr>
          <p:cNvPr id="29720" name="Rectangle 22"/>
          <p:cNvSpPr>
            <a:spLocks noChangeArrowheads="1"/>
          </p:cNvSpPr>
          <p:nvPr/>
        </p:nvSpPr>
        <p:spPr bwMode="auto">
          <a:xfrm>
            <a:off x="1652588" y="5181600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(1)</a:t>
            </a:r>
          </a:p>
        </p:txBody>
      </p:sp>
      <p:sp>
        <p:nvSpPr>
          <p:cNvPr id="29721" name="Text Box 23"/>
          <p:cNvSpPr txBox="1">
            <a:spLocks noChangeArrowheads="1"/>
          </p:cNvSpPr>
          <p:nvPr/>
        </p:nvSpPr>
        <p:spPr bwMode="auto">
          <a:xfrm rot="-4233201">
            <a:off x="1548607" y="4425156"/>
            <a:ext cx="590550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  <p:sp>
        <p:nvSpPr>
          <p:cNvPr id="29722" name="Text Box 24"/>
          <p:cNvSpPr txBox="1">
            <a:spLocks noChangeArrowheads="1"/>
          </p:cNvSpPr>
          <p:nvPr/>
        </p:nvSpPr>
        <p:spPr bwMode="auto">
          <a:xfrm>
            <a:off x="439738" y="3581400"/>
            <a:ext cx="1076325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h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=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9723" name="Line 25"/>
          <p:cNvSpPr>
            <a:spLocks noChangeShapeType="1"/>
          </p:cNvSpPr>
          <p:nvPr/>
        </p:nvSpPr>
        <p:spPr bwMode="auto">
          <a:xfrm>
            <a:off x="5029200" y="2438400"/>
            <a:ext cx="2971800" cy="0"/>
          </a:xfrm>
          <a:prstGeom prst="line">
            <a:avLst/>
          </a:prstGeom>
          <a:noFill/>
          <a:ln w="9525">
            <a:solidFill>
              <a:schemeClr val="accent2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24" name="Rectangle 26"/>
          <p:cNvSpPr>
            <a:spLocks noChangeArrowheads="1"/>
          </p:cNvSpPr>
          <p:nvPr/>
        </p:nvSpPr>
        <p:spPr bwMode="auto">
          <a:xfrm>
            <a:off x="8001000" y="2133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725" name="Rectangle 27"/>
          <p:cNvSpPr>
            <a:spLocks noChangeArrowheads="1"/>
          </p:cNvSpPr>
          <p:nvPr/>
        </p:nvSpPr>
        <p:spPr bwMode="auto">
          <a:xfrm>
            <a:off x="8001000" y="2895600"/>
            <a:ext cx="568325" cy="57943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726" name="Rectangle 28"/>
          <p:cNvSpPr>
            <a:spLocks noChangeArrowheads="1"/>
          </p:cNvSpPr>
          <p:nvPr/>
        </p:nvSpPr>
        <p:spPr bwMode="auto">
          <a:xfrm>
            <a:off x="8001000" y="3732213"/>
            <a:ext cx="568325" cy="579437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endParaRPr kumimoji="0" lang="en-US" altLang="en-US" sz="2800" b="0" i="0" u="none" strike="noStrike" kern="1200" cap="none" spc="0" normalizeH="0" baseline="0" noProof="0">
              <a:ln>
                <a:noFill/>
              </a:ln>
              <a:solidFill>
                <a:srgbClr val="009999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9727" name="Text Box 29"/>
          <p:cNvSpPr txBox="1">
            <a:spLocks noChangeArrowheads="1"/>
          </p:cNvSpPr>
          <p:nvPr/>
        </p:nvSpPr>
        <p:spPr bwMode="auto">
          <a:xfrm>
            <a:off x="3551238" y="5181600"/>
            <a:ext cx="2039937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#leaves 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=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</a:p>
        </p:txBody>
      </p:sp>
      <p:sp>
        <p:nvSpPr>
          <p:cNvPr id="29728" name="Rectangle 31"/>
          <p:cNvSpPr>
            <a:spLocks noChangeArrowheads="1"/>
          </p:cNvSpPr>
          <p:nvPr/>
        </p:nvSpPr>
        <p:spPr bwMode="auto">
          <a:xfrm>
            <a:off x="8215313" y="5286375"/>
            <a:ext cx="633412" cy="3698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729" name="Line 32"/>
          <p:cNvSpPr>
            <a:spLocks noChangeShapeType="1"/>
          </p:cNvSpPr>
          <p:nvPr/>
        </p:nvSpPr>
        <p:spPr bwMode="auto">
          <a:xfrm>
            <a:off x="7391400" y="5791200"/>
            <a:ext cx="1524000" cy="0"/>
          </a:xfrm>
          <a:prstGeom prst="line">
            <a:avLst/>
          </a:prstGeom>
          <a:noFill/>
          <a:ln w="28575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anose="020B0604030504040204" pitchFamily="34" charset="0"/>
              <a:ea typeface="+mn-ea"/>
              <a:cs typeface="+mn-cs"/>
            </a:endParaRPr>
          </a:p>
        </p:txBody>
      </p:sp>
      <p:sp>
        <p:nvSpPr>
          <p:cNvPr id="29730" name="Text Box 33"/>
          <p:cNvSpPr txBox="1">
            <a:spLocks noChangeArrowheads="1"/>
          </p:cNvSpPr>
          <p:nvPr/>
        </p:nvSpPr>
        <p:spPr bwMode="auto">
          <a:xfrm>
            <a:off x="7064375" y="5821363"/>
            <a:ext cx="1927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Total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Symbol" panose="05050102010706020507" pitchFamily="18" charset="2"/>
                <a:ea typeface="+mn-ea"/>
                <a:cs typeface="Arial" panose="020B0604020202020204" pitchFamily="34" charset="0"/>
              </a:rPr>
              <a:t> = O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log </a:t>
            </a:r>
            <a:r>
              <a:rPr kumimoji="0" lang="en-US" altLang="en-US" sz="2800" b="0" i="1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</a:t>
            </a:r>
          </a:p>
        </p:txBody>
      </p:sp>
      <p:sp>
        <p:nvSpPr>
          <p:cNvPr id="29731" name="Text Box 36"/>
          <p:cNvSpPr txBox="1">
            <a:spLocks noChangeArrowheads="1"/>
          </p:cNvSpPr>
          <p:nvPr/>
        </p:nvSpPr>
        <p:spPr bwMode="auto">
          <a:xfrm rot="-5400000">
            <a:off x="7843044" y="4501356"/>
            <a:ext cx="59055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7285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3" name="Picture 2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400" y="835818"/>
            <a:ext cx="6034087" cy="5186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096105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Title 1"/>
          <p:cNvSpPr>
            <a:spLocks noGrp="1"/>
          </p:cNvSpPr>
          <p:nvPr>
            <p:ph type="title"/>
          </p:nvPr>
        </p:nvSpPr>
        <p:spPr>
          <a:xfrm>
            <a:off x="1447800" y="1443037"/>
            <a:ext cx="5162550" cy="1985963"/>
          </a:xfrm>
        </p:spPr>
        <p:txBody>
          <a:bodyPr>
            <a:normAutofit fontScale="90000"/>
          </a:bodyPr>
          <a:lstStyle/>
          <a:p>
            <a:r>
              <a:rPr lang="en-US" altLang="en-US" b="1" dirty="0"/>
              <a:t>T(n) = T(n/3) + T(2n/3) + n.</a:t>
            </a:r>
            <a:br>
              <a:rPr lang="en-US" altLang="en-US" b="1" dirty="0"/>
            </a:br>
            <a:r>
              <a:rPr lang="en-US" altLang="en-US" b="1" dirty="0"/>
              <a:t>T(1) = 1</a:t>
            </a:r>
            <a:br>
              <a:rPr lang="en-US" altLang="en-US" b="1" dirty="0"/>
            </a:br>
            <a:br>
              <a:rPr lang="en-US" altLang="en-US" b="1" dirty="0"/>
            </a:br>
            <a:r>
              <a:rPr lang="en-US" altLang="en-US" b="1" dirty="0"/>
              <a:t>Solve it by recursion tree method</a:t>
            </a:r>
          </a:p>
        </p:txBody>
      </p:sp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7763" y="5516563"/>
            <a:ext cx="1619250" cy="323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18075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490537"/>
          </a:xfrm>
        </p:spPr>
        <p:txBody>
          <a:bodyPr/>
          <a:lstStyle/>
          <a:p>
            <a:r>
              <a:rPr lang="en-US" altLang="en-US" sz="2800" b="1" dirty="0"/>
              <a:t>What is a recurrence relation?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96975"/>
            <a:ext cx="7696200" cy="4365625"/>
          </a:xfrm>
        </p:spPr>
        <p:txBody>
          <a:bodyPr/>
          <a:lstStyle/>
          <a:p>
            <a:r>
              <a:rPr lang="en-US" altLang="en-US" sz="2100" dirty="0"/>
              <a:t>A recurrence relation, T(n),  is a recursive function of integer variable n.</a:t>
            </a:r>
          </a:p>
          <a:p>
            <a:r>
              <a:rPr lang="en-US" altLang="en-US" sz="2100" dirty="0"/>
              <a:t>Like all recursive functions, it has both recursive case and base case.</a:t>
            </a:r>
          </a:p>
          <a:p>
            <a:r>
              <a:rPr lang="en-US" altLang="en-US" sz="2100" dirty="0"/>
              <a:t>Example:</a:t>
            </a:r>
          </a:p>
          <a:p>
            <a:endParaRPr lang="en-US" altLang="en-US" sz="2100" dirty="0"/>
          </a:p>
          <a:p>
            <a:endParaRPr lang="en-US" altLang="en-US" sz="2100" dirty="0"/>
          </a:p>
          <a:p>
            <a:endParaRPr lang="en-US" altLang="en-US" sz="2100" dirty="0"/>
          </a:p>
          <a:p>
            <a:endParaRPr lang="en-US" altLang="en-US" sz="2100" dirty="0"/>
          </a:p>
          <a:p>
            <a:r>
              <a:rPr lang="en-US" altLang="en-US" sz="2100" dirty="0"/>
              <a:t>The portion of the definition that does not contain T is called the </a:t>
            </a:r>
            <a:r>
              <a:rPr lang="en-US" altLang="en-US" sz="2100" b="1" dirty="0"/>
              <a:t>base case</a:t>
            </a:r>
            <a:r>
              <a:rPr lang="en-US" altLang="en-US" sz="2100" dirty="0"/>
              <a:t> of the recurrence relation</a:t>
            </a:r>
          </a:p>
          <a:p>
            <a:r>
              <a:rPr lang="en-US" altLang="en-US" sz="2100" dirty="0"/>
              <a:t>The part that contains T is called the </a:t>
            </a:r>
            <a:r>
              <a:rPr lang="en-US" altLang="en-US" sz="2100" b="1" dirty="0"/>
              <a:t>recurrent or recursive case</a:t>
            </a:r>
            <a:r>
              <a:rPr lang="en-US" altLang="en-US" sz="2100" dirty="0"/>
              <a:t>.</a:t>
            </a:r>
          </a:p>
        </p:txBody>
      </p:sp>
      <p:pic>
        <p:nvPicPr>
          <p:cNvPr id="5124" name="Picture 16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513" y="2306638"/>
            <a:ext cx="3748087" cy="1317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5" name="Picture 4" descr="Untitled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0563" y="3429000"/>
            <a:ext cx="571500" cy="230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31686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/>
          <p:cNvSpPr>
            <a:spLocks noGrp="1"/>
          </p:cNvSpPr>
          <p:nvPr>
            <p:ph type="title"/>
          </p:nvPr>
        </p:nvSpPr>
        <p:spPr>
          <a:xfrm>
            <a:off x="1524000" y="322785"/>
            <a:ext cx="5815806" cy="594790"/>
          </a:xfrm>
        </p:spPr>
        <p:txBody>
          <a:bodyPr>
            <a:normAutofit/>
          </a:bodyPr>
          <a:lstStyle/>
          <a:p>
            <a:r>
              <a:rPr lang="pt-BR" altLang="en-US" sz="3200" b="1" dirty="0"/>
              <a:t>T(n) = T(n/3) + T(2n/3) + n, </a:t>
            </a:r>
            <a:r>
              <a:rPr lang="en-US" altLang="en-US" sz="3200" b="1" dirty="0"/>
              <a:t>T(1) = 1</a:t>
            </a:r>
          </a:p>
        </p:txBody>
      </p:sp>
      <p:sp>
        <p:nvSpPr>
          <p:cNvPr id="33795" name="Content Placeholder 2"/>
          <p:cNvSpPr>
            <a:spLocks noGrp="1"/>
          </p:cNvSpPr>
          <p:nvPr>
            <p:ph idx="1"/>
          </p:nvPr>
        </p:nvSpPr>
        <p:spPr>
          <a:xfrm>
            <a:off x="556419" y="1253331"/>
            <a:ext cx="7886700" cy="1383507"/>
          </a:xfrm>
        </p:spPr>
        <p:txBody>
          <a:bodyPr/>
          <a:lstStyle/>
          <a:p>
            <a:r>
              <a:rPr lang="en-US" altLang="en-US" i="1" dirty="0"/>
              <a:t>T(n) = T(n/3) + T(2n/3) + n</a:t>
            </a:r>
            <a:r>
              <a:rPr lang="en-US" altLang="en-US" dirty="0"/>
              <a:t>.</a:t>
            </a:r>
          </a:p>
          <a:p>
            <a:r>
              <a:rPr lang="en-US" altLang="en-US" i="1" dirty="0"/>
              <a:t>T(1) = 1</a:t>
            </a:r>
          </a:p>
          <a:p>
            <a:r>
              <a:rPr lang="en-US" altLang="en-US" dirty="0"/>
              <a:t>Expanding out the first few levels, the recurrence tree is:</a:t>
            </a:r>
          </a:p>
          <a:p>
            <a:endParaRPr lang="en-US" altLang="en-US" dirty="0"/>
          </a:p>
        </p:txBody>
      </p:sp>
      <p:pic>
        <p:nvPicPr>
          <p:cNvPr id="3379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619" y="2501900"/>
            <a:ext cx="8640762" cy="3438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7" name="TextBox 3"/>
          <p:cNvSpPr txBox="1">
            <a:spLocks noChangeArrowheads="1"/>
          </p:cNvSpPr>
          <p:nvPr/>
        </p:nvSpPr>
        <p:spPr bwMode="auto">
          <a:xfrm>
            <a:off x="971550" y="6308725"/>
            <a:ext cx="7848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the closed form of this recurrence 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is </a:t>
            </a:r>
            <a:r>
              <a:rPr kumimoji="0" lang="en-US" altLang="en-US" sz="2800" b="1" i="1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O(n log n)</a:t>
            </a:r>
            <a:r>
              <a:rPr kumimoji="0" lang="en-US" altLang="en-US" sz="28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113868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r>
              <a:rPr lang="en-US" altLang="en-US" b="1" dirty="0"/>
              <a:t>Determining Height of tree</a:t>
            </a:r>
          </a:p>
        </p:txBody>
      </p:sp>
      <p:pic>
        <p:nvPicPr>
          <p:cNvPr id="3481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25550" y="1371602"/>
            <a:ext cx="6775450" cy="4800598"/>
          </a:xfrm>
          <a:noFill/>
        </p:spPr>
      </p:pic>
    </p:spTree>
    <p:extLst>
      <p:ext uri="{BB962C8B-B14F-4D97-AF65-F5344CB8AC3E}">
        <p14:creationId xmlns:p14="http://schemas.microsoft.com/office/powerpoint/2010/main" val="2728838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r>
              <a:rPr lang="en-US" altLang="en-US" b="1" dirty="0"/>
              <a:t>Home Task: Do it yourself</a:t>
            </a:r>
          </a:p>
        </p:txBody>
      </p:sp>
      <p:sp>
        <p:nvSpPr>
          <p:cNvPr id="31747" name="Text Box 3"/>
          <p:cNvSpPr txBox="1">
            <a:spLocks noChangeArrowheads="1"/>
          </p:cNvSpPr>
          <p:nvPr/>
        </p:nvSpPr>
        <p:spPr bwMode="auto">
          <a:xfrm>
            <a:off x="838200" y="1676400"/>
            <a:ext cx="4668838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3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/4) +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cn</a:t>
            </a:r>
            <a:r>
              <a:rPr kumimoji="0" lang="en-US" altLang="en-US" sz="2800" b="0" i="1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,</a:t>
            </a:r>
          </a:p>
          <a:p>
            <a:pPr marL="0" marR="0" lvl="0" indent="0" algn="l" defTabSz="914400" rtl="1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where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 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&gt; 0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is constant.</a:t>
            </a:r>
          </a:p>
        </p:txBody>
      </p:sp>
    </p:spTree>
    <p:extLst>
      <p:ext uri="{BB962C8B-B14F-4D97-AF65-F5344CB8AC3E}">
        <p14:creationId xmlns:p14="http://schemas.microsoft.com/office/powerpoint/2010/main" val="3737142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1" name="Picture 5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0438" y="3143250"/>
            <a:ext cx="1181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2" name="Picture 6" descr="Untitled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6313" y="3214688"/>
            <a:ext cx="11811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773" name="Picture 8" descr="Capture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838201"/>
            <a:ext cx="6172199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1947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7"/>
            <a:ext cx="7886700" cy="949324"/>
          </a:xfrm>
        </p:spPr>
        <p:txBody>
          <a:bodyPr/>
          <a:lstStyle/>
          <a:p>
            <a:r>
              <a:rPr lang="en-US" altLang="en-US" b="1" dirty="0"/>
              <a:t>Home Task: Do it yourself</a:t>
            </a:r>
          </a:p>
        </p:txBody>
      </p:sp>
      <p:sp>
        <p:nvSpPr>
          <p:cNvPr id="35843" name="Text Box 3"/>
          <p:cNvSpPr txBox="1">
            <a:spLocks noChangeArrowheads="1"/>
          </p:cNvSpPr>
          <p:nvPr/>
        </p:nvSpPr>
        <p:spPr bwMode="auto">
          <a:xfrm>
            <a:off x="793782" y="1690689"/>
            <a:ext cx="4235418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Solve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) = 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2T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n/</a:t>
            </a: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2)</a:t>
            </a:r>
            <a:r>
              <a:rPr kumimoji="0" lang="en-US" altLang="en-US" sz="2800" b="0" i="1" u="none" strike="noStrike" kern="1200" cap="none" spc="0" normalizeH="0" baseline="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+ n</a:t>
            </a:r>
            <a:r>
              <a:rPr kumimoji="0" lang="en-US" altLang="en-US" sz="2800" b="0" i="0" u="none" strike="noStrike" kern="1200" cap="none" spc="0" normalizeH="0" baseline="30000" noProof="0" dirty="0">
                <a:ln>
                  <a:noFill/>
                </a:ln>
                <a:solidFill>
                  <a:srgbClr val="009999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2</a:t>
            </a: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500063" y="3500438"/>
            <a:ext cx="8229600" cy="922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Tahoma"/>
              <a:ea typeface="+mn-ea"/>
              <a:cs typeface="+mn-cs"/>
            </a:endParaRP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2ACD1544-17B8-4E7D-9AF1-BF2D25A59AD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048000"/>
            <a:ext cx="8077200" cy="2495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81648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Binary Tree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perfect binary tree with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/>
              <a:t> leaf nodes</a:t>
            </a:r>
          </a:p>
          <a:p>
            <a:r>
              <a:rPr lang="en-US" dirty="0"/>
              <a:t>A perfect binary tree of height </a:t>
            </a:r>
            <a:r>
              <a:rPr lang="en-US" dirty="0">
                <a:latin typeface="Consolas" panose="020B0609020204030204" pitchFamily="49" charset="0"/>
              </a:rPr>
              <a:t>h</a:t>
            </a:r>
            <a:r>
              <a:rPr lang="en-US" dirty="0"/>
              <a:t> has </a:t>
            </a:r>
            <a:r>
              <a:rPr lang="en-US" dirty="0">
                <a:latin typeface="Consolas" panose="020B0609020204030204" pitchFamily="49" charset="0"/>
              </a:rPr>
              <a:t>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  <a:r>
              <a:rPr lang="en-US" dirty="0"/>
              <a:t>nodes</a:t>
            </a:r>
          </a:p>
          <a:p>
            <a:pPr lvl="1"/>
            <a:r>
              <a:rPr lang="en-US" b="1" dirty="0"/>
              <a:t>Number of leaf nodes: </a:t>
            </a:r>
            <a:r>
              <a:rPr lang="en-US" b="1" dirty="0">
                <a:latin typeface="Consolas" panose="020B0609020204030204" pitchFamily="49" charset="0"/>
              </a:rPr>
              <a:t>L = 2</a:t>
            </a:r>
            <a:r>
              <a:rPr lang="en-US" b="1" baseline="30000" dirty="0">
                <a:latin typeface="Consolas" panose="020B0609020204030204" pitchFamily="49" charset="0"/>
              </a:rPr>
              <a:t>h </a:t>
            </a:r>
            <a:r>
              <a:rPr lang="en-US" b="1" dirty="0">
                <a:latin typeface="Consolas" panose="020B0609020204030204" pitchFamily="49" charset="0"/>
              </a:rPr>
              <a:t>,and with n branch factor = </a:t>
            </a:r>
            <a:r>
              <a:rPr lang="en-US" b="1" dirty="0" err="1">
                <a:latin typeface="Consolas" panose="020B0609020204030204" pitchFamily="49" charset="0"/>
              </a:rPr>
              <a:t>n</a:t>
            </a:r>
            <a:r>
              <a:rPr lang="en-US" b="1" baseline="30000" dirty="0" err="1">
                <a:latin typeface="Consolas" panose="020B0609020204030204" pitchFamily="49" charset="0"/>
              </a:rPr>
              <a:t>h</a:t>
            </a:r>
            <a:endParaRPr lang="en-US" b="1" baseline="30000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Number of internal nodes:</a:t>
            </a:r>
            <a:r>
              <a:rPr lang="en-US" dirty="0">
                <a:latin typeface="Consolas" panose="020B0609020204030204" pitchFamily="49" charset="0"/>
              </a:rPr>
              <a:t> 2</a:t>
            </a:r>
            <a:r>
              <a:rPr lang="en-US" baseline="30000" dirty="0">
                <a:latin typeface="Consolas" panose="020B0609020204030204" pitchFamily="49" charset="0"/>
              </a:rPr>
              <a:t>h</a:t>
            </a:r>
            <a:r>
              <a:rPr lang="en-US" dirty="0">
                <a:latin typeface="Consolas" panose="020B0609020204030204" pitchFamily="49" charset="0"/>
              </a:rPr>
              <a:t> – 1</a:t>
            </a:r>
          </a:p>
          <a:p>
            <a:pPr lvl="1"/>
            <a:r>
              <a:rPr lang="en-US" dirty="0"/>
              <a:t>Total number of nodes: </a:t>
            </a:r>
            <a:r>
              <a:rPr lang="en-US" dirty="0">
                <a:latin typeface="Consolas" panose="020B0609020204030204" pitchFamily="49" charset="0"/>
              </a:rPr>
              <a:t>2L-1 = 2</a:t>
            </a:r>
            <a:r>
              <a:rPr lang="en-US" baseline="30000" dirty="0">
                <a:latin typeface="Consolas" panose="020B0609020204030204" pitchFamily="49" charset="0"/>
              </a:rPr>
              <a:t>h + 1 </a:t>
            </a:r>
            <a:r>
              <a:rPr lang="en-US" dirty="0">
                <a:latin typeface="Consolas" panose="020B0609020204030204" pitchFamily="49" charset="0"/>
              </a:rPr>
              <a:t>– 1 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>
            <a:off x="1017576" y="4149725"/>
            <a:ext cx="7159625" cy="2011362"/>
            <a:chOff x="1017576" y="4149725"/>
            <a:chExt cx="7159625" cy="2011362"/>
          </a:xfrm>
        </p:grpSpPr>
        <p:pic>
          <p:nvPicPr>
            <p:cNvPr id="10" name="Picture 9" descr="a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17576" y="4149725"/>
              <a:ext cx="7159625" cy="201136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1" name="TextBox 4"/>
            <p:cNvSpPr txBox="1">
              <a:spLocks noChangeArrowheads="1"/>
            </p:cNvSpPr>
            <p:nvPr/>
          </p:nvSpPr>
          <p:spPr bwMode="auto">
            <a:xfrm>
              <a:off x="1017576" y="4924573"/>
              <a:ext cx="354584" cy="46166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defPPr>
                <a:defRPr lang="en-US"/>
              </a:defPPr>
              <a:lvl1pPr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1pPr>
              <a:lvl2pPr marL="4572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2pPr>
              <a:lvl3pPr marL="9144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3pPr>
              <a:lvl4pPr marL="13716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4pPr>
              <a:lvl5pPr marL="1828800" algn="l" rtl="0" fontAlgn="base">
                <a:spcBef>
                  <a:spcPct val="0"/>
                </a:spcBef>
                <a:spcAft>
                  <a:spcPct val="0"/>
                </a:spcAft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5pPr>
              <a:lvl6pPr marL="22860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6pPr>
              <a:lvl7pPr marL="27432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7pPr>
              <a:lvl8pPr marL="32004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8pPr>
              <a:lvl9pPr marL="3657600" algn="l" defTabSz="914400" rtl="0" eaLnBrk="1" latinLnBrk="0" hangingPunct="1">
                <a:defRPr kern="1200">
                  <a:solidFill>
                    <a:schemeClr val="tx1"/>
                  </a:solidFill>
                  <a:latin typeface="Arial" charset="0"/>
                  <a:ea typeface="+mn-ea"/>
                  <a:cs typeface="Arial" charset="0"/>
                </a:defRPr>
              </a:lvl9pPr>
            </a:lstStyle>
            <a:p>
              <a:pPr eaLnBrk="1" hangingPunct="1"/>
              <a:r>
                <a:rPr lang="en-CA" altLang="en-US" sz="2400" i="1">
                  <a:latin typeface="Consolas" panose="020B0609020204030204" pitchFamily="49" charset="0"/>
                  <a:cs typeface="Times New Roman" pitchFamily="18" charset="0"/>
                </a:rPr>
                <a:t>h</a:t>
              </a:r>
            </a:p>
          </p:txBody>
        </p: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C0E7AA-D62D-4B98-B486-5471A7263C0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 bwMode="auto">
          <a:xfrm>
            <a:off x="6732588" y="6381750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GB"/>
            </a:defPPr>
            <a:lvl1pPr algn="r" rtl="0" fontAlgn="base">
              <a:spcBef>
                <a:spcPct val="0"/>
              </a:spcBef>
              <a:spcAft>
                <a:spcPct val="0"/>
              </a:spcAft>
              <a:defRPr sz="1400"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Tahoma" pitchFamily="34" charset="0"/>
                <a:ea typeface="+mn-ea"/>
                <a:cs typeface="+mn-cs"/>
              </a:defRPr>
            </a:lvl9pPr>
          </a:lstStyle>
          <a:p>
            <a:fld id="{63C8D6E8-E2D4-466A-B54E-56FCD6F950CE}" type="slidenum">
              <a:rPr lang="en-GB" smtClean="0"/>
              <a:pPr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49572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1541111"/>
              </p:ext>
            </p:extLst>
          </p:nvPr>
        </p:nvGraphicFramePr>
        <p:xfrm>
          <a:off x="679357" y="609600"/>
          <a:ext cx="7785287" cy="565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Acrobat Document" r:id="rId4" imgW="8020016" imgH="5667355" progId="AcroExch.Document.11">
                  <p:embed/>
                </p:oleObj>
              </mc:Choice>
              <mc:Fallback>
                <p:oleObj name="Acrobat Document" r:id="rId4" imgW="8020016" imgH="5667355" progId="AcroExch.Document.11">
                  <p:embed/>
                  <p:pic>
                    <p:nvPicPr>
                      <p:cNvPr id="1026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357" y="609600"/>
                        <a:ext cx="7785287" cy="5653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9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50081" y="5444658"/>
            <a:ext cx="1571625" cy="3249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818152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1006474"/>
          </a:xfrm>
        </p:spPr>
        <p:txBody>
          <a:bodyPr/>
          <a:lstStyle/>
          <a:p>
            <a:pPr>
              <a:defRPr/>
            </a:pPr>
            <a:r>
              <a:rPr lang="en-US" b="1" dirty="0"/>
              <a:t>When not to use</a:t>
            </a:r>
          </a:p>
        </p:txBody>
      </p:sp>
      <p:sp>
        <p:nvSpPr>
          <p:cNvPr id="47107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889375"/>
          </a:xfrm>
        </p:spPr>
        <p:txBody>
          <a:bodyPr>
            <a:normAutofit/>
          </a:bodyPr>
          <a:lstStyle/>
          <a:p>
            <a:r>
              <a:rPr lang="en-US" altLang="en-US" sz="3600" dirty="0"/>
              <a:t> You cannot use the Master Theorem if</a:t>
            </a:r>
          </a:p>
          <a:p>
            <a:pPr lvl="1"/>
            <a:r>
              <a:rPr lang="en-US" altLang="en-US" sz="3200" dirty="0"/>
              <a:t>T(n) is not monotone, e.g. T(n) = sin(x), x^3</a:t>
            </a:r>
          </a:p>
          <a:p>
            <a:pPr lvl="1"/>
            <a:r>
              <a:rPr lang="en-US" altLang="en-US" sz="3200" dirty="0"/>
              <a:t>f(n) is not a polynomial, e.g., T(n)=2T(n/2)+2^n</a:t>
            </a:r>
          </a:p>
          <a:p>
            <a:pPr lvl="1"/>
            <a:r>
              <a:rPr lang="en-US" altLang="en-US" sz="3200" dirty="0"/>
              <a:t>b cannot be expressed as a constant. </a:t>
            </a:r>
          </a:p>
        </p:txBody>
      </p:sp>
    </p:spTree>
    <p:extLst>
      <p:ext uri="{BB962C8B-B14F-4D97-AF65-F5344CB8AC3E}">
        <p14:creationId xmlns:p14="http://schemas.microsoft.com/office/powerpoint/2010/main" val="142486279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>
              <a:defRPr/>
            </a:pPr>
            <a:r>
              <a:rPr lang="en-US" b="1" dirty="0"/>
              <a:t>Why to use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24000"/>
            <a:ext cx="7886700" cy="4351338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measure of algorithm efficiency</a:t>
            </a:r>
          </a:p>
          <a:p>
            <a:pPr>
              <a:defRPr/>
            </a:pPr>
            <a:r>
              <a:rPr lang="en-US" sz="2800" dirty="0"/>
              <a:t>has a big impact on running time.</a:t>
            </a:r>
          </a:p>
          <a:p>
            <a:pPr>
              <a:defRPr/>
            </a:pPr>
            <a:r>
              <a:rPr lang="en-US" sz="2800" dirty="0"/>
              <a:t>Big-O notation is used.</a:t>
            </a:r>
          </a:p>
          <a:p>
            <a:pPr>
              <a:defRPr/>
            </a:pPr>
            <a:r>
              <a:rPr lang="en-US" sz="2800" dirty="0"/>
              <a:t>To deal with n items, time complexity can be O(1), O(log n), O(n), O(n log n), O(n</a:t>
            </a:r>
            <a:r>
              <a:rPr lang="en-US" sz="2800" baseline="30000" dirty="0"/>
              <a:t>2</a:t>
            </a:r>
            <a:r>
              <a:rPr lang="en-US" sz="2800" dirty="0"/>
              <a:t>), O(n</a:t>
            </a:r>
            <a:r>
              <a:rPr lang="en-US" sz="2800" baseline="30000" dirty="0"/>
              <a:t>3</a:t>
            </a:r>
            <a:r>
              <a:rPr lang="en-US" sz="2800" dirty="0"/>
              <a:t>), O(2</a:t>
            </a:r>
            <a:r>
              <a:rPr lang="en-US" sz="2800" baseline="30000" dirty="0"/>
              <a:t>n</a:t>
            </a:r>
            <a:r>
              <a:rPr lang="en-US" sz="2800" dirty="0"/>
              <a:t>), even O(</a:t>
            </a:r>
            <a:r>
              <a:rPr lang="en-US" sz="2800" dirty="0" err="1"/>
              <a:t>n</a:t>
            </a:r>
            <a:r>
              <a:rPr lang="en-US" sz="2800" baseline="30000" dirty="0" err="1"/>
              <a:t>n</a:t>
            </a:r>
            <a:r>
              <a:rPr lang="en-US" sz="2800" dirty="0"/>
              <a:t>).</a:t>
            </a:r>
          </a:p>
          <a:p>
            <a:pPr marL="0" indent="0">
              <a:buFont typeface="Wingdings 2" panose="05020102010507070707" pitchFamily="18" charset="2"/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2140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854074"/>
          </a:xfrm>
        </p:spPr>
        <p:txBody>
          <a:bodyPr/>
          <a:lstStyle/>
          <a:p>
            <a:pPr>
              <a:defRPr/>
            </a:pPr>
            <a:r>
              <a:rPr lang="en-US" b="1" dirty="0"/>
              <a:t>Master Theorem Simplest version</a:t>
            </a:r>
          </a:p>
        </p:txBody>
      </p:sp>
      <p:sp>
        <p:nvSpPr>
          <p:cNvPr id="4403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 typeface="Wingdings 2" panose="05020102010507070707" pitchFamily="18" charset="2"/>
              <a:buNone/>
            </a:pPr>
            <a:endParaRPr lang="en-US" altLang="en-US"/>
          </a:p>
        </p:txBody>
      </p:sp>
      <p:pic>
        <p:nvPicPr>
          <p:cNvPr id="44036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77" y="1447800"/>
            <a:ext cx="8633278" cy="472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46257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274638"/>
            <a:ext cx="4495800" cy="639762"/>
          </a:xfrm>
        </p:spPr>
        <p:txBody>
          <a:bodyPr/>
          <a:lstStyle/>
          <a:p>
            <a:r>
              <a:rPr lang="en-US" altLang="en-US" sz="2800" b="1" dirty="0"/>
              <a:t>Forming Recurrence Relations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501650" y="1025525"/>
            <a:ext cx="8642350" cy="5832475"/>
          </a:xfrm>
        </p:spPr>
        <p:txBody>
          <a:bodyPr/>
          <a:lstStyle/>
          <a:p>
            <a:r>
              <a:rPr lang="en-US" altLang="en-US" sz="1600" dirty="0"/>
              <a:t>For a given recursive method, the base case and the recursive case of its recurrence relation correspond directly to the base case and the recursive case of the method.</a:t>
            </a:r>
          </a:p>
          <a:p>
            <a:r>
              <a:rPr lang="en-US" altLang="en-US" sz="2000" u="sng" dirty="0">
                <a:solidFill>
                  <a:srgbClr val="0000FF"/>
                </a:solidFill>
              </a:rPr>
              <a:t>Example 1:</a:t>
            </a:r>
            <a:r>
              <a:rPr lang="en-US" altLang="en-US" sz="2000" dirty="0"/>
              <a:t> Write the recurrence relation for the following method.</a:t>
            </a:r>
            <a:endParaRPr lang="en-US" altLang="en-US" sz="2000" b="1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endParaRPr lang="en-US" altLang="en-US" sz="2000" dirty="0"/>
          </a:p>
          <a:p>
            <a:r>
              <a:rPr lang="en-US" altLang="en-US" sz="2000" dirty="0"/>
              <a:t>The base case is reached when n == 0. The method performs one comparison. Thus, the number of operations when n == 0, T(0), is some constant a.</a:t>
            </a:r>
          </a:p>
          <a:p>
            <a:r>
              <a:rPr lang="en-US" altLang="en-US" sz="2000" dirty="0"/>
              <a:t>When n &gt; 0, the method performs two basic operations and then calls itself, using ONE recursive call, with a parameter n – 1. </a:t>
            </a:r>
          </a:p>
          <a:p>
            <a:r>
              <a:rPr lang="en-US" altLang="en-US" sz="2000" dirty="0"/>
              <a:t>Therefore the recurrence relation is:</a:t>
            </a:r>
          </a:p>
        </p:txBody>
      </p:sp>
      <p:pic>
        <p:nvPicPr>
          <p:cNvPr id="6148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7562" y="5638800"/>
            <a:ext cx="4465637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49" name="Rectangle 6"/>
          <p:cNvSpPr>
            <a:spLocks noChangeArrowheads="1"/>
          </p:cNvSpPr>
          <p:nvPr/>
        </p:nvSpPr>
        <p:spPr bwMode="auto">
          <a:xfrm>
            <a:off x="2109787" y="2049462"/>
            <a:ext cx="4421188" cy="1570038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void f 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if (n &gt; 0) {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System.out.println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(n);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f(n-1);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7493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77874"/>
          </a:xfrm>
        </p:spPr>
        <p:txBody>
          <a:bodyPr/>
          <a:lstStyle/>
          <a:p>
            <a:r>
              <a:rPr lang="en-US" b="1" dirty="0"/>
              <a:t>Master Theorem Updated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1110917"/>
            <a:ext cx="8502869" cy="59282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03200" algn="just">
              <a:spcBef>
                <a:spcPts val="509"/>
              </a:spcBef>
              <a:defRPr/>
            </a:pPr>
            <a:r>
              <a:rPr kumimoji="0" lang="en-US" sz="2000" b="0" i="0" u="none" strike="noStrike" kern="0" cap="none" spc="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n-US" sz="2000" b="0" i="0" u="none" strike="noStrike" kern="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Master</a:t>
            </a:r>
            <a:r>
              <a:rPr kumimoji="0" lang="en-US" sz="20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Theorem</a:t>
            </a:r>
            <a:r>
              <a:rPr kumimoji="0" lang="en-US" sz="2000" b="0" i="0" u="none" strike="noStrike" kern="0" cap="none" spc="8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applies</a:t>
            </a:r>
            <a:r>
              <a:rPr kumimoji="0" lang="en-US" sz="20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to</a:t>
            </a:r>
            <a:r>
              <a:rPr kumimoji="0" lang="en-US" sz="2000" b="0" i="0" u="none" strike="noStrike" kern="0" cap="none" spc="8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recurrences</a:t>
            </a:r>
            <a:r>
              <a:rPr kumimoji="0" lang="en-US" sz="2000" b="0" i="0" u="none" strike="noStrike" kern="0" cap="none" spc="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of</a:t>
            </a:r>
            <a:r>
              <a:rPr kumimoji="0" lang="en-US" sz="2000" b="0" i="0" u="none" strike="noStrike" kern="0" cap="none" spc="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</a:t>
            </a:r>
            <a:r>
              <a:rPr kumimoji="0" lang="en-US" sz="2000" b="0" i="0" u="none" strike="noStrike" kern="0" cap="none" spc="10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following</a:t>
            </a:r>
            <a:r>
              <a:rPr kumimoji="0" lang="en-US" sz="2000" b="0" i="0" u="none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form: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just">
              <a:spcBef>
                <a:spcPts val="35"/>
              </a:spcBef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339340" algn="just">
              <a:defRPr/>
            </a:pP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kumimoji="0" lang="en-US" sz="2000" b="0" i="0" u="none" strike="noStrike" kern="0" cap="none" spc="-1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kumimoji="0" lang="en-US" sz="2000" b="0" i="0" u="none" strike="noStrike" kern="0" cap="none" spc="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kumimoji="0" lang="en-US" sz="2000" b="0" i="0" u="none" strike="noStrike" kern="0" cap="none" spc="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aT</a:t>
            </a:r>
            <a:r>
              <a:rPr kumimoji="0" lang="en-US" sz="2000" b="0" i="0" u="none" strike="noStrike" kern="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(n/b)</a:t>
            </a:r>
            <a:r>
              <a:rPr kumimoji="0" lang="en-US" sz="2000" b="0" i="0" u="none" strike="noStrike" kern="0" cap="none" spc="-4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</a:t>
            </a:r>
            <a:r>
              <a:rPr kumimoji="0" lang="en-US" sz="2000" b="0" i="0" u="none" strike="noStrike" kern="0" cap="none" spc="-17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203200" marR="1057275" algn="just">
              <a:spcBef>
                <a:spcPts val="409"/>
              </a:spcBef>
              <a:defRPr/>
            </a:pP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where a </a:t>
            </a:r>
            <a:r>
              <a:rPr kumimoji="0" lang="en-US" sz="2000" b="0" i="0" u="none" strike="noStrike" kern="0" cap="none" spc="-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≥ </a:t>
            </a:r>
            <a:r>
              <a:rPr kumimoji="0" lang="en-US" sz="2000" b="0" i="0" u="none" strike="noStrike" kern="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 </a:t>
            </a:r>
            <a:r>
              <a:rPr kumimoji="0" lang="en-US" sz="20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0" lang="en-US" sz="2000" b="0" i="0" u="none" strike="noStrike" kern="0" cap="none" spc="-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 </a:t>
            </a:r>
            <a:r>
              <a:rPr kumimoji="0" lang="en-US" sz="2000" b="0" i="0" u="none" strike="noStrike" kern="0" cap="none" spc="19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&gt; </a:t>
            </a:r>
            <a:r>
              <a:rPr kumimoji="0" lang="en-US" sz="2000" b="0" i="0" u="none" strike="noStrike" kern="0" cap="none" spc="6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1 and 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-6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</a:t>
            </a:r>
            <a:r>
              <a:rPr lang="en-US" sz="2000" kern="0" spc="6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0 and p can be any real number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2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and </a:t>
            </a:r>
            <a:r>
              <a:rPr kumimoji="0" lang="en-US" sz="2000" b="0" i="0" u="none" strike="noStrike" kern="0" cap="none" spc="2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 </a:t>
            </a:r>
            <a:r>
              <a:rPr kumimoji="0" lang="en-US" sz="20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kumimoji="0" lang="en-US" sz="2000" b="0" i="0" u="none" strike="noStrike" kern="0" cap="none" spc="-3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is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an </a:t>
            </a:r>
            <a:r>
              <a:rPr kumimoji="0" lang="en-US" sz="20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asymptotically </a:t>
            </a:r>
            <a:r>
              <a:rPr kumimoji="0" lang="en-US" sz="2000" b="0" i="0" u="none" strike="noStrike" kern="0" cap="none" spc="-1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positive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function and f(n) = </a:t>
            </a:r>
            <a:r>
              <a:rPr lang="en-US" sz="2000" kern="0" spc="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2000" kern="0" spc="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kern="0" spc="37" baseline="27777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3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kern="0" spc="52" baseline="35714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kern="0" spc="5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n)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.  </a:t>
            </a:r>
            <a:r>
              <a:rPr kumimoji="0" lang="en-US" sz="2000" b="0" i="0" u="none" strike="noStrike" kern="0" cap="none" spc="-1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There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are </a:t>
            </a:r>
            <a:r>
              <a:rPr kumimoji="0" lang="en-US" sz="20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3</a:t>
            </a:r>
            <a:r>
              <a:rPr kumimoji="0" lang="en-US" sz="2000" b="0" i="0" u="none" strike="noStrike" kern="0" cap="none" spc="7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cases:</a:t>
            </a:r>
          </a:p>
          <a:p>
            <a:pPr marL="203200" marR="1057275" algn="just">
              <a:spcBef>
                <a:spcPts val="409"/>
              </a:spcBef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9565" indent="-163195" algn="just">
              <a:spcBef>
                <a:spcPts val="5"/>
              </a:spcBef>
              <a:buFontTx/>
              <a:buAutoNum type="arabicPeriod"/>
              <a:tabLst>
                <a:tab pos="330200" algn="l"/>
              </a:tabLst>
              <a:defRPr/>
            </a:pP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0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&gt;</a:t>
            </a:r>
            <a:r>
              <a:rPr lang="en-US" sz="20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-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kern="0" spc="-2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kumimoji="0" lang="en-US" sz="2000" b="0" i="0" u="none" strike="noStrike" kern="0" cap="none" spc="-55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kumimoji="0" lang="en-US" sz="2000" b="0" i="0" u="none" strike="noStrike" kern="0" cap="none" spc="-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kumimoji="0" lang="en-US" sz="20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kumimoji="0" lang="en-US" sz="2000" b="0" i="0" u="none" strike="noStrike" kern="0" cap="none" spc="1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kumimoji="0" lang="en-US" sz="2000" b="0" i="0" u="none" strike="noStrike" kern="0" cap="none" spc="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kumimoji="0" lang="en-US" sz="2000" b="0" i="0" u="none" strike="noStrike" kern="0" cap="none" spc="3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kumimoji="0" lang="en-US" sz="2000" b="0" i="0" u="none" strike="noStrike" kern="0" cap="none" spc="44" normalizeH="0" baseline="27777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kumimoji="0" lang="en-US" sz="2000" b="0" i="1" u="none" strike="noStrike" kern="0" cap="none" spc="44" normalizeH="0" baseline="22222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kumimoji="0" lang="en-US" sz="2000" b="0" i="1" u="none" strike="noStrike" kern="0" cap="none" spc="-67" normalizeH="0" baseline="22222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kumimoji="0" lang="en-US" sz="2000" b="0" i="0" u="none" strike="noStrike" kern="0" cap="none" spc="30" normalizeH="0" baseline="27777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kumimoji="0" lang="en-US" sz="20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9565" indent="-163195" algn="just">
              <a:spcBef>
                <a:spcPts val="790"/>
              </a:spcBef>
              <a:buFontTx/>
              <a:buAutoNum type="arabicPeriod"/>
              <a:tabLst>
                <a:tab pos="330200" algn="l"/>
              </a:tabLst>
              <a:defRPr/>
            </a:pP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If   </a:t>
            </a:r>
            <a:r>
              <a:rPr lang="en-US" sz="20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</a:t>
            </a:r>
            <a:r>
              <a:rPr lang="en-US" sz="2000" kern="0" spc="-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kern="0" spc="-2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kumimoji="0" lang="en-US" sz="20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, then</a:t>
            </a:r>
          </a:p>
          <a:p>
            <a:pPr marL="1080770" lvl="1" indent="-457200" algn="just">
              <a:spcBef>
                <a:spcPts val="790"/>
              </a:spcBef>
              <a:buFont typeface="+mj-lt"/>
              <a:buAutoNum type="arabicPeriod"/>
              <a:tabLst>
                <a:tab pos="330200" algn="l"/>
              </a:tabLst>
              <a:defRPr/>
            </a:pPr>
            <a:r>
              <a:rPr lang="en-US" sz="20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p &gt; -1 then </a:t>
            </a:r>
            <a:r>
              <a:rPr lang="en-US" sz="20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20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kern="0" spc="-1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2000" kern="0" spc="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kern="0" spc="37" baseline="27777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i="1" kern="0" spc="37" baseline="22222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i="1" kern="0" spc="37" baseline="2222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kern="0" spc="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kern="0" spc="5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p+1 </a:t>
            </a:r>
            <a:r>
              <a:rPr lang="en-US" sz="20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n).</a:t>
            </a:r>
            <a:endParaRPr lang="en-US" sz="2000" kern="0" spc="2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770" lvl="1" indent="-457200" algn="just">
              <a:spcBef>
                <a:spcPts val="790"/>
              </a:spcBef>
              <a:buFont typeface="+mj-lt"/>
              <a:buAutoNum type="arabicPeriod"/>
              <a:tabLst>
                <a:tab pos="330200" algn="l"/>
              </a:tabLst>
              <a:defRPr/>
            </a:pPr>
            <a:r>
              <a:rPr kumimoji="0" lang="en-US" sz="2000" b="0" i="0" u="none" strike="noStrike" kern="0" cap="none" spc="2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If p = -1 then </a:t>
            </a:r>
            <a:r>
              <a:rPr lang="en-US" sz="20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20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kern="0" spc="-1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2000" kern="0" spc="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kern="0" spc="37" baseline="27777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i="1" kern="0" spc="37" baseline="22222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i="1" kern="0" spc="37" baseline="2222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2000" kern="0" spc="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loglog</a:t>
            </a:r>
            <a:r>
              <a:rPr lang="en-US" sz="2000" kern="0" spc="5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n).</a:t>
            </a:r>
            <a:endParaRPr kumimoji="0" lang="en-US" sz="2000" b="0" i="0" u="none" strike="noStrike" kern="0" cap="none" spc="2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770" lvl="1" indent="-457200" algn="just">
              <a:spcBef>
                <a:spcPts val="790"/>
              </a:spcBef>
              <a:buFont typeface="+mj-lt"/>
              <a:buAutoNum type="arabicPeriod"/>
              <a:tabLst>
                <a:tab pos="330200" algn="l"/>
              </a:tabLst>
              <a:defRPr/>
            </a:pPr>
            <a:r>
              <a:rPr lang="en-US" sz="20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P &lt; -1 then </a:t>
            </a:r>
            <a:r>
              <a:rPr lang="en-US" sz="20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20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kern="0" spc="-1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2000" kern="0" spc="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kern="0" spc="37" baseline="27777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i="1" kern="0" spc="37" baseline="22222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i="1" kern="0" spc="37" baseline="2222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0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000" kern="0" spc="2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9565" marR="160020" indent="-163195" algn="just">
              <a:spcBef>
                <a:spcPts val="670"/>
              </a:spcBef>
              <a:buFontTx/>
              <a:buAutoNum type="alphaLcPeriod"/>
              <a:tabLst>
                <a:tab pos="330200" algn="l"/>
              </a:tabLst>
              <a:defRPr/>
            </a:pPr>
            <a:r>
              <a:rPr kumimoji="0" lang="en-US" sz="2000" b="0" i="0" u="none" strike="noStrike" kern="0" cap="none" spc="-3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  </a:t>
            </a:r>
            <a:r>
              <a:rPr lang="en-US" sz="20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&lt; </a:t>
            </a:r>
            <a:r>
              <a:rPr lang="en-US" sz="2000" kern="0" spc="-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000" kern="0" spc="-2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then</a:t>
            </a:r>
          </a:p>
          <a:p>
            <a:pPr marL="1080770" lvl="1" indent="-457200" algn="just">
              <a:spcBef>
                <a:spcPts val="790"/>
              </a:spcBef>
              <a:buFont typeface="+mj-lt"/>
              <a:buAutoNum type="alphaLcPeriod"/>
              <a:tabLst>
                <a:tab pos="330200" algn="l"/>
              </a:tabLst>
              <a:defRPr/>
            </a:pPr>
            <a:r>
              <a:rPr lang="en-US" sz="20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p </a:t>
            </a:r>
            <a:r>
              <a:rPr lang="en-US" sz="2000" kern="0" spc="-6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0,</a:t>
            </a:r>
            <a:r>
              <a:rPr lang="en-US" sz="20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20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20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kern="0" spc="-1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2000" kern="0" spc="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kern="0" spc="37" baseline="27777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3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000" kern="0" spc="52" baseline="35714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2000" kern="0" spc="5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n).</a:t>
            </a:r>
            <a:endParaRPr lang="en-US" sz="2000" kern="0" spc="2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80770" lvl="1" indent="-457200" algn="just">
              <a:spcBef>
                <a:spcPts val="790"/>
              </a:spcBef>
              <a:buFont typeface="+mj-lt"/>
              <a:buAutoNum type="alphaLcPeriod"/>
              <a:tabLst>
                <a:tab pos="330200" algn="l"/>
              </a:tabLst>
              <a:defRPr/>
            </a:pPr>
            <a:r>
              <a:rPr lang="en-US" sz="20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p &lt; 0 then </a:t>
            </a:r>
            <a:r>
              <a:rPr lang="en-US" sz="20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0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20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000" kern="0" spc="-1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000" kern="0" spc="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2000" kern="0" spc="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000" i="1" kern="0" spc="37" baseline="22222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20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000" kern="0" spc="2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66370" marR="160020" lvl="0">
              <a:lnSpc>
                <a:spcPct val="110000"/>
              </a:lnSpc>
              <a:spcBef>
                <a:spcPts val="670"/>
              </a:spcBef>
              <a:tabLst>
                <a:tab pos="330200" algn="l"/>
              </a:tabLst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6190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965C-1F89-4E49-9DB6-C242DEBD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77159"/>
            <a:ext cx="7886700" cy="841371"/>
          </a:xfrm>
        </p:spPr>
        <p:txBody>
          <a:bodyPr>
            <a:normAutofit fontScale="90000"/>
          </a:bodyPr>
          <a:lstStyle/>
          <a:p>
            <a:r>
              <a:rPr lang="en-US" sz="4000" b="1" dirty="0">
                <a:latin typeface="+mn-lt"/>
              </a:rPr>
              <a:t>Case – 1</a:t>
            </a:r>
            <a:br>
              <a:rPr lang="en-US" b="1" dirty="0"/>
            </a:br>
            <a:r>
              <a:rPr lang="en-US" sz="36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</a:t>
            </a:r>
            <a:r>
              <a:rPr lang="en-US" sz="36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&gt;</a:t>
            </a:r>
            <a:r>
              <a:rPr lang="en-US" sz="36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-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600" kern="0" spc="-2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sz="3600" kern="0" spc="-5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3600" kern="0" spc="-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36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36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3600" kern="0" spc="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3600" kern="0" spc="3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kern="0" spc="44" baseline="27777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3600" i="1" kern="0" spc="44" baseline="22222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600" i="1" kern="0" spc="-67" baseline="2222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30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6DAE-F0C6-4DFA-AA6D-1C75DF7A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447800"/>
            <a:ext cx="7886700" cy="4667249"/>
          </a:xfrm>
        </p:spPr>
        <p:txBody>
          <a:bodyPr>
            <a:normAutofit/>
          </a:bodyPr>
          <a:lstStyle/>
          <a:p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kern="0" spc="-1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en-US" sz="24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kern="0" spc="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4T</a:t>
            </a:r>
            <a:r>
              <a:rPr lang="en-US" sz="2400" kern="0" spc="-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(n/2)</a:t>
            </a:r>
            <a:r>
              <a:rPr lang="en-US" sz="2400" kern="0" spc="-4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r>
              <a:rPr lang="en-US" sz="24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a= 4&gt;1</a:t>
            </a:r>
          </a:p>
          <a:p>
            <a:r>
              <a:rPr lang="en-US" sz="24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b= 2&gt;1</a:t>
            </a:r>
          </a:p>
          <a:p>
            <a:r>
              <a:rPr lang="en-US" sz="24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= 1&gt;0</a:t>
            </a:r>
          </a:p>
          <a:p>
            <a:r>
              <a:rPr lang="en-US" sz="24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 =  0 that is a real number</a:t>
            </a:r>
          </a:p>
          <a:p>
            <a:endParaRPr lang="en-US" sz="2400" kern="0" spc="21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29565" indent="-163195" algn="just">
              <a:spcBef>
                <a:spcPts val="5"/>
              </a:spcBef>
              <a:buFontTx/>
              <a:buAutoNum type="arabicPeriod"/>
              <a:tabLst>
                <a:tab pos="330200" algn="l"/>
              </a:tabLst>
              <a:defRPr/>
            </a:pP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If </a:t>
            </a:r>
            <a:r>
              <a:rPr lang="en-US" sz="24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a &gt;</a:t>
            </a:r>
            <a:r>
              <a:rPr lang="en-US" sz="24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kern="0" spc="-2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 </a:t>
            </a:r>
            <a:r>
              <a:rPr lang="en-US" sz="2400" kern="0" spc="-5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US" sz="2400" kern="0" spc="-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24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 </a:t>
            </a:r>
            <a:r>
              <a:rPr lang="en-US" sz="2400" kern="0" spc="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2400" kern="0" spc="3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kern="0" spc="44" baseline="27777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400" i="1" kern="0" spc="44" baseline="22222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2400" i="1" kern="0" spc="-67" baseline="2222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30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24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sz="24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 &gt;</a:t>
            </a:r>
            <a:r>
              <a:rPr lang="en-US" sz="24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kern="0" spc="-2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1   </a:t>
            </a:r>
            <a:r>
              <a:rPr lang="en-US" sz="2400" kern="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then T(n) = </a:t>
            </a:r>
            <a:r>
              <a:rPr lang="en-US" sz="2400" kern="0" spc="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Θ(n</a:t>
            </a:r>
            <a:r>
              <a:rPr lang="en-US" sz="2400" kern="0" spc="44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2400" i="1" kern="0" spc="44" baseline="2222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i="1" kern="0" spc="-67" baseline="2222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i="1" kern="0" spc="30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4</a:t>
            </a:r>
            <a:r>
              <a:rPr lang="en-US" sz="24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= </a:t>
            </a:r>
            <a:r>
              <a:rPr lang="en-US" sz="2400" kern="0" spc="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Θ(n</a:t>
            </a:r>
            <a:r>
              <a:rPr lang="en-US" sz="2400" i="1" kern="0" spc="44" baseline="2222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4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D991D-E0FD-49E5-A013-91FC361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</p:spTree>
    <p:extLst>
      <p:ext uri="{BB962C8B-B14F-4D97-AF65-F5344CB8AC3E}">
        <p14:creationId xmlns:p14="http://schemas.microsoft.com/office/powerpoint/2010/main" val="34476096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965C-1F89-4E49-9DB6-C242DEBD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2286000"/>
          </a:xfrm>
        </p:spPr>
        <p:txBody>
          <a:bodyPr>
            <a:normAutofit fontScale="90000"/>
          </a:bodyPr>
          <a:lstStyle/>
          <a:p>
            <a:pPr marL="166370">
              <a:spcBef>
                <a:spcPts val="790"/>
              </a:spcBef>
              <a:tabLst>
                <a:tab pos="330200" algn="l"/>
              </a:tabLst>
              <a:defRPr/>
            </a:pPr>
            <a:r>
              <a:rPr lang="en-US" sz="4000" b="1" dirty="0">
                <a:latin typeface="+mn-lt"/>
              </a:rPr>
              <a:t>Case – 2</a:t>
            </a:r>
            <a:br>
              <a:rPr lang="en-US" b="1" dirty="0"/>
            </a:br>
            <a:r>
              <a:rPr lang="en-US" sz="36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  </a:t>
            </a:r>
            <a:r>
              <a:rPr lang="en-US" sz="36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= </a:t>
            </a:r>
            <a:r>
              <a:rPr lang="en-US" sz="3600" kern="0" spc="-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600" kern="0" spc="-2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then</a:t>
            </a:r>
            <a:b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p &gt; -1 then </a:t>
            </a:r>
            <a:r>
              <a:rPr lang="en-US" sz="36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36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3600" kern="0" spc="-1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3600" kern="0" spc="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kern="0" spc="37" baseline="27777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3600" i="1" kern="0" spc="37" baseline="22222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600" i="1" kern="0" spc="37" baseline="2222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600" kern="0" spc="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3600" kern="0" spc="5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p+1 </a:t>
            </a:r>
            <a:r>
              <a:rPr lang="en-US" sz="36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n).</a:t>
            </a:r>
            <a:b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p = -1 then </a:t>
            </a:r>
            <a:r>
              <a:rPr lang="en-US" sz="36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36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3600" kern="0" spc="-1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3600" kern="0" spc="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kern="0" spc="37" baseline="27777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3600" i="1" kern="0" spc="37" baseline="22222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600" i="1" kern="0" spc="37" baseline="2222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sz="3600" kern="0" spc="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loglog</a:t>
            </a:r>
            <a:r>
              <a:rPr lang="en-US" sz="3600" kern="0" spc="5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n).</a:t>
            </a:r>
            <a:b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P &lt; -1 then </a:t>
            </a:r>
            <a:r>
              <a:rPr lang="en-US" sz="36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36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3600" kern="0" spc="-1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3600" kern="0" spc="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kern="0" spc="37" baseline="27777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3600" i="1" kern="0" spc="37" baseline="22222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600" i="1" kern="0" spc="37" baseline="22222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</a:t>
            </a:r>
            <a:r>
              <a:rPr lang="en-US" sz="36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6DAE-F0C6-4DFA-AA6D-1C75DF7A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7391400" cy="1524000"/>
          </a:xfrm>
        </p:spPr>
        <p:txBody>
          <a:bodyPr>
            <a:normAutofit/>
          </a:bodyPr>
          <a:lstStyle/>
          <a:p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kern="0" spc="-1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en-US" sz="24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kern="0" spc="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2T</a:t>
            </a:r>
            <a:r>
              <a:rPr lang="en-US" sz="2400" kern="0" spc="-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(n/2)</a:t>
            </a:r>
            <a:r>
              <a:rPr lang="en-US" sz="2400" kern="0" spc="-4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21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nlogn</a:t>
            </a:r>
            <a:endParaRPr lang="en-US" sz="2400" kern="0" spc="21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kern="0" spc="-1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en-US" sz="24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kern="0" spc="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2T</a:t>
            </a:r>
            <a:r>
              <a:rPr lang="en-US" sz="2400" kern="0" spc="-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(n/2)</a:t>
            </a:r>
            <a:r>
              <a:rPr lang="en-US" sz="2400" kern="0" spc="-4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</a:t>
            </a:r>
            <a:r>
              <a:rPr lang="en-US" sz="2400" kern="0" spc="21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logn</a:t>
            </a:r>
            <a:endParaRPr lang="en-US" sz="2400" kern="0" spc="21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kern="0" spc="-1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en-US" sz="24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kern="0" spc="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2T</a:t>
            </a:r>
            <a:r>
              <a:rPr lang="en-US" sz="2400" kern="0" spc="-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(n/2)</a:t>
            </a:r>
            <a:r>
              <a:rPr lang="en-US" sz="2400" kern="0" spc="-4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n/</a:t>
            </a:r>
            <a:r>
              <a:rPr lang="en-US" sz="2400" kern="0" spc="-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log</a:t>
            </a:r>
            <a:r>
              <a:rPr lang="en-US" sz="2400" kern="0" spc="-2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endParaRPr lang="en-US" sz="24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D991D-E0FD-49E5-A013-91FC361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</p:spTree>
    <p:extLst>
      <p:ext uri="{BB962C8B-B14F-4D97-AF65-F5344CB8AC3E}">
        <p14:creationId xmlns:p14="http://schemas.microsoft.com/office/powerpoint/2010/main" val="11988042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D965C-1F89-4E49-9DB6-C242DEBD1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04800"/>
            <a:ext cx="7886700" cy="2286000"/>
          </a:xfrm>
        </p:spPr>
        <p:txBody>
          <a:bodyPr>
            <a:normAutofit fontScale="90000"/>
          </a:bodyPr>
          <a:lstStyle/>
          <a:p>
            <a:pPr marL="166370" marR="160020">
              <a:spcBef>
                <a:spcPts val="670"/>
              </a:spcBef>
              <a:tabLst>
                <a:tab pos="330200" algn="l"/>
              </a:tabLst>
              <a:defRPr/>
            </a:pPr>
            <a:r>
              <a:rPr lang="en-US" sz="4000" b="1" dirty="0">
                <a:latin typeface="+mn-lt"/>
              </a:rPr>
              <a:t>Case – 3</a:t>
            </a:r>
            <a:br>
              <a:rPr lang="en-US" sz="4000" b="1" dirty="0">
                <a:latin typeface="+mn-lt"/>
              </a:rPr>
            </a:br>
            <a:r>
              <a:rPr lang="en-US" sz="36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  </a:t>
            </a:r>
            <a:r>
              <a:rPr lang="en-US" sz="36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a &lt; </a:t>
            </a:r>
            <a:r>
              <a:rPr lang="en-US" sz="3600" kern="0" spc="-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</a:t>
            </a:r>
            <a:r>
              <a:rPr lang="en-US" sz="3600" kern="0" spc="-2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, then</a:t>
            </a:r>
            <a:b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p </a:t>
            </a:r>
            <a:r>
              <a:rPr lang="en-US" sz="3600" kern="0" spc="-6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≥ 0,</a:t>
            </a: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then </a:t>
            </a:r>
            <a:r>
              <a:rPr lang="en-US" sz="36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36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3600" kern="0" spc="-1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3600" kern="0" spc="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kern="0" spc="37" baseline="27777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3600" kern="0" spc="15" baseline="27777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3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en-US" sz="3600" kern="0" spc="52" baseline="35714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</a:t>
            </a:r>
            <a:r>
              <a:rPr lang="en-US" sz="3600" kern="0" spc="5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n).</a:t>
            </a:r>
            <a:b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If p &lt; 0 then </a:t>
            </a:r>
            <a:r>
              <a:rPr lang="en-US" sz="36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 </a:t>
            </a:r>
            <a: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 </a:t>
            </a:r>
            <a:r>
              <a:rPr lang="en-US" sz="36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3600" kern="0" spc="-15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600" kern="0" spc="2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Θ(</a:t>
            </a:r>
            <a:r>
              <a:rPr lang="en-US" sz="3600" kern="0" spc="25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3600" i="1" kern="0" spc="37" baseline="22222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k</a:t>
            </a:r>
            <a:r>
              <a:rPr lang="en-US" sz="36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).</a:t>
            </a:r>
            <a:br>
              <a:rPr lang="en-US" sz="36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6A6DAE-F0C6-4DFA-AA6D-1C75DF7AD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48000"/>
            <a:ext cx="7391400" cy="990600"/>
          </a:xfrm>
        </p:spPr>
        <p:txBody>
          <a:bodyPr>
            <a:normAutofit/>
          </a:bodyPr>
          <a:lstStyle/>
          <a:p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kern="0" spc="-1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en-US" sz="24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kern="0" spc="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2T</a:t>
            </a:r>
            <a:r>
              <a:rPr lang="en-US" sz="2400" kern="0" spc="-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(n/2)</a:t>
            </a:r>
            <a:r>
              <a:rPr lang="en-US" sz="2400" kern="0" spc="-4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kern="0" spc="-2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endParaRPr lang="en-US" sz="2400" kern="0" spc="21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en-US" sz="2400" kern="0" spc="-1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2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en-US" sz="2400" kern="0" spc="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en-US" sz="2400" kern="0" spc="3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3T</a:t>
            </a:r>
            <a:r>
              <a:rPr lang="en-US" sz="2400" kern="0" spc="-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(n/2)</a:t>
            </a:r>
            <a:r>
              <a:rPr lang="en-US" sz="2400" kern="0" spc="-4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1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en-US" sz="2400" kern="0" spc="-3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kern="0" spc="-15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en-US" sz="2400" kern="0" spc="-22" baseline="35714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en-US" sz="2400" kern="0" spc="210" dirty="0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/</a:t>
            </a:r>
            <a:r>
              <a:rPr lang="en-US" sz="2400" kern="0" spc="210" dirty="0" err="1">
                <a:solidFill>
                  <a:prstClr val="black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logn</a:t>
            </a:r>
            <a:endParaRPr lang="en-US" sz="2400" kern="0" spc="21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endParaRPr lang="en-US" sz="2400" kern="0" dirty="0">
              <a:solidFill>
                <a:prstClr val="black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CD991D-E0FD-49E5-A013-91FC3617B6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en-US"/>
              <a:t>Department of Computer Science, FAST-NU</a:t>
            </a:r>
          </a:p>
        </p:txBody>
      </p:sp>
    </p:spTree>
    <p:extLst>
      <p:ext uri="{BB962C8B-B14F-4D97-AF65-F5344CB8AC3E}">
        <p14:creationId xmlns:p14="http://schemas.microsoft.com/office/powerpoint/2010/main" val="31677445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33400"/>
            <a:ext cx="72390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Time Complexity of merge sort</a:t>
            </a:r>
          </a:p>
        </p:txBody>
      </p:sp>
      <p:pic>
        <p:nvPicPr>
          <p:cNvPr id="45059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289568" y="1985671"/>
            <a:ext cx="6381750" cy="1457325"/>
          </a:xfrm>
        </p:spPr>
      </p:pic>
    </p:spTree>
    <p:extLst>
      <p:ext uri="{BB962C8B-B14F-4D97-AF65-F5344CB8AC3E}">
        <p14:creationId xmlns:p14="http://schemas.microsoft.com/office/powerpoint/2010/main" val="347266090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5372" y="461967"/>
            <a:ext cx="7239000" cy="655082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b="1" dirty="0"/>
              <a:t>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3544" y="1290633"/>
            <a:ext cx="8458200" cy="5105400"/>
          </a:xfrm>
        </p:spPr>
        <p:txBody>
          <a:bodyPr/>
          <a:lstStyle/>
          <a:p>
            <a:r>
              <a:rPr lang="pt-BR" altLang="en-US" dirty="0"/>
              <a:t>T (n) = 3T (n/2)+ n^2</a:t>
            </a:r>
          </a:p>
          <a:p>
            <a:endParaRPr lang="pt-BR" altLang="en-US" dirty="0"/>
          </a:p>
          <a:p>
            <a:r>
              <a:rPr lang="pt-BR" altLang="en-US" dirty="0"/>
              <a:t>T (n) = 4T (n/2)+ n^2</a:t>
            </a:r>
          </a:p>
          <a:p>
            <a:endParaRPr lang="pt-BR" altLang="en-US" dirty="0"/>
          </a:p>
          <a:p>
            <a:r>
              <a:rPr lang="pt-BR" altLang="en-US" dirty="0"/>
              <a:t>T (n) = 2T (n/2)+ n log n</a:t>
            </a:r>
          </a:p>
          <a:p>
            <a:endParaRPr lang="pt-BR" altLang="en-US" dirty="0"/>
          </a:p>
          <a:p>
            <a:r>
              <a:rPr lang="pt-BR" altLang="en-US" dirty="0"/>
              <a:t>T (n) = 3T (n/2)+ n</a:t>
            </a:r>
          </a:p>
          <a:p>
            <a:endParaRPr lang="pt-BR" altLang="en-US" dirty="0"/>
          </a:p>
          <a:p>
            <a:pPr marL="12700">
              <a:lnSpc>
                <a:spcPct val="100000"/>
              </a:lnSpc>
            </a:pPr>
            <a:r>
              <a:rPr lang="pt-BR" spc="-3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pc="-13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20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pt-BR" spc="1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13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pc="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-50" dirty="0">
                <a:latin typeface="Calibri" panose="020F0502020204030204" pitchFamily="34" charset="0"/>
                <a:cs typeface="Calibri" panose="020F0502020204030204" pitchFamily="34" charset="0"/>
              </a:rPr>
              <a:t>6T</a:t>
            </a:r>
            <a:r>
              <a:rPr lang="pt-BR" spc="-1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45" dirty="0">
                <a:latin typeface="Calibri" panose="020F0502020204030204" pitchFamily="34" charset="0"/>
                <a:cs typeface="Calibri" panose="020F0502020204030204" pitchFamily="34" charset="0"/>
              </a:rPr>
              <a:t>(n/3)</a:t>
            </a:r>
            <a:r>
              <a:rPr lang="pt-BR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13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spc="-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4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r>
              <a:rPr lang="pt-BR" sz="3200" spc="60" baseline="27777" dirty="0">
                <a:latin typeface="Calibri" panose="020F0502020204030204" pitchFamily="34" charset="0"/>
                <a:cs typeface="Calibri" panose="020F0502020204030204" pitchFamily="34" charset="0"/>
              </a:rPr>
              <a:t>2</a:t>
            </a:r>
            <a:r>
              <a:rPr lang="pt-BR" sz="3200" spc="52" baseline="27777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-25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pt-BR" spc="-7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4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pt-BR" sz="1800" dirty="0">
                <a:latin typeface="Arial" panose="020B0604020202020204" pitchFamily="34" charset="0"/>
              </a:rPr>
              <a:t>                      T (n) = Θ(n2 log n) (Case ?) </a:t>
            </a:r>
          </a:p>
          <a:p>
            <a:pPr marL="12700">
              <a:lnSpc>
                <a:spcPct val="100000"/>
              </a:lnSpc>
            </a:pPr>
            <a:r>
              <a:rPr lang="pt-BR" spc="-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-30" dirty="0">
                <a:latin typeface="Calibri" panose="020F0502020204030204" pitchFamily="34" charset="0"/>
                <a:cs typeface="Calibri" panose="020F0502020204030204" pitchFamily="34" charset="0"/>
              </a:rPr>
              <a:t>T</a:t>
            </a:r>
            <a:r>
              <a:rPr lang="pt-BR" spc="-1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20" dirty="0">
                <a:latin typeface="Calibri" panose="020F0502020204030204" pitchFamily="34" charset="0"/>
                <a:cs typeface="Calibri" panose="020F0502020204030204" pitchFamily="34" charset="0"/>
              </a:rPr>
              <a:t>(n)</a:t>
            </a:r>
            <a:r>
              <a:rPr lang="pt-BR" spc="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130" dirty="0">
                <a:latin typeface="Calibri" panose="020F0502020204030204" pitchFamily="34" charset="0"/>
                <a:cs typeface="Calibri" panose="020F0502020204030204" pitchFamily="34" charset="0"/>
              </a:rPr>
              <a:t>=</a:t>
            </a:r>
            <a:r>
              <a:rPr lang="pt-BR" spc="2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-50" dirty="0">
                <a:latin typeface="Calibri" panose="020F0502020204030204" pitchFamily="34" charset="0"/>
                <a:cs typeface="Calibri" panose="020F0502020204030204" pitchFamily="34" charset="0"/>
              </a:rPr>
              <a:t>4T</a:t>
            </a:r>
            <a:r>
              <a:rPr lang="pt-BR" spc="-1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45" dirty="0">
                <a:latin typeface="Calibri" panose="020F0502020204030204" pitchFamily="34" charset="0"/>
                <a:cs typeface="Calibri" panose="020F0502020204030204" pitchFamily="34" charset="0"/>
              </a:rPr>
              <a:t>(n/2)</a:t>
            </a:r>
            <a:r>
              <a:rPr lang="pt-BR" spc="-6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130" dirty="0">
                <a:latin typeface="Calibri" panose="020F0502020204030204" pitchFamily="34" charset="0"/>
                <a:cs typeface="Calibri" panose="020F0502020204030204" pitchFamily="34" charset="0"/>
              </a:rPr>
              <a:t>+</a:t>
            </a:r>
            <a:r>
              <a:rPr lang="pt-BR" spc="-3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130" dirty="0">
                <a:latin typeface="Calibri" panose="020F0502020204030204" pitchFamily="34" charset="0"/>
                <a:cs typeface="Calibri" panose="020F0502020204030204" pitchFamily="34" charset="0"/>
              </a:rPr>
              <a:t>n/</a:t>
            </a:r>
            <a:r>
              <a:rPr lang="pt-BR" spc="-11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-25" dirty="0">
                <a:latin typeface="Calibri" panose="020F0502020204030204" pitchFamily="34" charset="0"/>
                <a:cs typeface="Calibri" panose="020F0502020204030204" pitchFamily="34" charset="0"/>
              </a:rPr>
              <a:t>log</a:t>
            </a:r>
            <a:r>
              <a:rPr lang="pt-BR" spc="-85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pt-BR" spc="40" dirty="0">
                <a:latin typeface="Calibri" panose="020F0502020204030204" pitchFamily="34" charset="0"/>
                <a:cs typeface="Calibri" panose="020F0502020204030204" pitchFamily="34" charset="0"/>
              </a:rPr>
              <a:t>n</a:t>
            </a:r>
            <a:endParaRPr lang="en-US" alt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677091" y="1692392"/>
            <a:ext cx="257859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 (n) = Θ(n^2) (Case ?)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694348" y="2452700"/>
            <a:ext cx="314284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 (n) = Θ(n^2 log n) (Case ?)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749753" y="3276326"/>
            <a:ext cx="31623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 (n) = n log^2 n (Case ?)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732307" y="4031129"/>
            <a:ext cx="28222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ts val="600"/>
              </a:spcBef>
              <a:buClr>
                <a:schemeClr val="tx2"/>
              </a:buClr>
              <a:buSzPct val="73000"/>
              <a:buFont typeface="Wingdings 2" panose="05020102010507070707" pitchFamily="18" charset="2"/>
              <a:buChar char="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ts val="5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"/>
              <a:defRPr sz="2300">
                <a:solidFill>
                  <a:srgbClr val="6C6C6C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ts val="400"/>
              </a:spcBef>
              <a:buClr>
                <a:srgbClr val="F9B639"/>
              </a:buClr>
              <a:buSzPct val="60000"/>
              <a:buFont typeface="Wingdings" panose="05000000000000000000" pitchFamily="2" charset="2"/>
              <a:buChar char="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F9B639"/>
              </a:buClr>
              <a:buSzPct val="80000"/>
              <a:buFont typeface="Wingdings 2" panose="05020102010507070707" pitchFamily="18" charset="2"/>
              <a:buChar char=""/>
              <a:defRPr sz="2000">
                <a:solidFill>
                  <a:srgbClr val="6C6C6C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ts val="400"/>
              </a:spcBef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ts val="400"/>
              </a:spcBef>
              <a:spcAft>
                <a:spcPct val="0"/>
              </a:spcAft>
              <a:buClr>
                <a:srgbClr val="F9B639"/>
              </a:buClr>
              <a:buSzPct val="70000"/>
              <a:buFont typeface="Wingdings" panose="05000000000000000000" pitchFamily="2" charset="2"/>
              <a:buChar char="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/>
              <a:t>T (n) = Θ(</a:t>
            </a:r>
            <a:r>
              <a:rPr lang="en-US" altLang="en-US" sz="1800" dirty="0" err="1"/>
              <a:t>n^lg</a:t>
            </a:r>
            <a:r>
              <a:rPr lang="en-US" altLang="en-US" sz="1800" dirty="0"/>
              <a:t> 3) (Case ?)</a:t>
            </a:r>
          </a:p>
        </p:txBody>
      </p:sp>
      <p:sp>
        <p:nvSpPr>
          <p:cNvPr id="4" name="Rectangle 3"/>
          <p:cNvSpPr/>
          <p:nvPr/>
        </p:nvSpPr>
        <p:spPr>
          <a:xfrm>
            <a:off x="1560748" y="5568666"/>
            <a:ext cx="4928248" cy="5915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3505" marR="2339340">
              <a:lnSpc>
                <a:spcPct val="215000"/>
              </a:lnSpc>
              <a:spcBef>
                <a:spcPts val="15"/>
              </a:spcBef>
            </a:pPr>
            <a:r>
              <a:rPr lang="pt-BR" sz="1800" spc="-30" dirty="0">
                <a:latin typeface="Arial" panose="020B0604020202020204" pitchFamily="34" charset="0"/>
                <a:cs typeface="Arial" panose="020B0604020202020204" pitchFamily="34" charset="0"/>
              </a:rPr>
              <a:t>T</a:t>
            </a:r>
            <a:r>
              <a:rPr lang="pt-BR" sz="1800" spc="-13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spc="20" dirty="0">
                <a:latin typeface="Arial" panose="020B0604020202020204" pitchFamily="34" charset="0"/>
                <a:cs typeface="Arial" panose="020B0604020202020204" pitchFamily="34" charset="0"/>
              </a:rPr>
              <a:t>(n)</a:t>
            </a:r>
            <a:r>
              <a:rPr lang="pt-BR" sz="1800" spc="15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spc="13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pt-BR" sz="1800" spc="35" dirty="0">
                <a:latin typeface="Arial" panose="020B0604020202020204" pitchFamily="34" charset="0"/>
                <a:cs typeface="Arial" panose="020B0604020202020204" pitchFamily="34" charset="0"/>
              </a:rPr>
              <a:t> Θ(n</a:t>
            </a:r>
            <a:r>
              <a:rPr lang="pt-BR" sz="1800" spc="52" baseline="27777" dirty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pt-BR" sz="1800" spc="35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r>
              <a:rPr lang="pt-BR" sz="1800" spc="9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dirty="0">
                <a:latin typeface="Arial" panose="020B0604020202020204" pitchFamily="34" charset="0"/>
                <a:cs typeface="Arial" panose="020B0604020202020204" pitchFamily="34" charset="0"/>
              </a:rPr>
              <a:t>(Case</a:t>
            </a:r>
            <a:r>
              <a:rPr lang="pt-BR" sz="1800" spc="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1800" spc="40" dirty="0">
                <a:latin typeface="Arial" panose="020B0604020202020204" pitchFamily="34" charset="0"/>
                <a:cs typeface="Arial" panose="020B0604020202020204" pitchFamily="34" charset="0"/>
              </a:rPr>
              <a:t>?)</a:t>
            </a:r>
            <a:endParaRPr lang="pt-BR" sz="1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1072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7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1" y="188913"/>
            <a:ext cx="5105400" cy="487362"/>
          </a:xfrm>
        </p:spPr>
        <p:txBody>
          <a:bodyPr/>
          <a:lstStyle/>
          <a:p>
            <a:r>
              <a:rPr lang="en-US" altLang="en-US" sz="2800" b="1" dirty="0"/>
              <a:t>Forming Recurrence Relations</a:t>
            </a:r>
          </a:p>
        </p:txBody>
      </p:sp>
      <p:sp>
        <p:nvSpPr>
          <p:cNvPr id="9219" name="Rectangle 3"/>
          <p:cNvSpPr>
            <a:spLocks noGrp="1" noChangeArrowheads="1"/>
          </p:cNvSpPr>
          <p:nvPr>
            <p:ph idx="1"/>
          </p:nvPr>
        </p:nvSpPr>
        <p:spPr>
          <a:xfrm>
            <a:off x="233363" y="1219200"/>
            <a:ext cx="8642350" cy="5449887"/>
          </a:xfrm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2000" u="sng" dirty="0">
                <a:solidFill>
                  <a:srgbClr val="0000FF"/>
                </a:solidFill>
              </a:rPr>
              <a:t>Example 2:</a:t>
            </a:r>
            <a:r>
              <a:rPr lang="en-US" sz="2000" dirty="0"/>
              <a:t> Write the recurrence relation for the following method.</a:t>
            </a:r>
            <a:endParaRPr lang="en-US" sz="2000" b="1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endParaRPr lang="en-US" sz="2000" dirty="0"/>
          </a:p>
          <a:p>
            <a:pPr>
              <a:defRPr/>
            </a:pPr>
            <a:r>
              <a:rPr lang="en-US" sz="2000" dirty="0"/>
              <a:t>The base case is reached when n == 1. The method performs one comparison and one return statement. Therefore, T(1), is constant </a:t>
            </a:r>
            <a:r>
              <a:rPr lang="en-US" sz="2000" b="1" dirty="0"/>
              <a:t>c</a:t>
            </a:r>
            <a:r>
              <a:rPr lang="en-US" sz="2000" dirty="0"/>
              <a:t>.</a:t>
            </a:r>
          </a:p>
          <a:p>
            <a:pPr>
              <a:defRPr/>
            </a:pPr>
            <a:r>
              <a:rPr lang="en-US" sz="2000" dirty="0"/>
              <a:t>When </a:t>
            </a:r>
            <a:r>
              <a:rPr lang="en-US" sz="2000" b="1" dirty="0"/>
              <a:t>n &gt; 1</a:t>
            </a:r>
            <a:r>
              <a:rPr lang="en-US" sz="2000" dirty="0"/>
              <a:t>, the method performs </a:t>
            </a:r>
            <a:r>
              <a:rPr lang="en-US" sz="2000" b="1" dirty="0"/>
              <a:t>TWO</a:t>
            </a:r>
            <a:r>
              <a:rPr lang="en-US" sz="2000" dirty="0"/>
              <a:t> recursive calls, each with the parameter n</a:t>
            </a:r>
            <a:r>
              <a:rPr lang="en-US" sz="2000" b="1" dirty="0"/>
              <a:t> / 2, </a:t>
            </a:r>
            <a:r>
              <a:rPr lang="en-US" sz="2000" dirty="0"/>
              <a:t> and some constant # of basic operations.</a:t>
            </a:r>
          </a:p>
          <a:p>
            <a:pPr>
              <a:defRPr/>
            </a:pPr>
            <a:r>
              <a:rPr lang="en-US" sz="2000" dirty="0"/>
              <a:t>Hence, the recurrence relation is:</a:t>
            </a:r>
          </a:p>
        </p:txBody>
      </p:sp>
      <p:pic>
        <p:nvPicPr>
          <p:cNvPr id="12292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81968" y="5602705"/>
            <a:ext cx="5400675" cy="86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3" name="Rectangle 6"/>
          <p:cNvSpPr>
            <a:spLocks noChangeArrowheads="1"/>
          </p:cNvSpPr>
          <p:nvPr/>
        </p:nvSpPr>
        <p:spPr bwMode="auto">
          <a:xfrm>
            <a:off x="1600200" y="1859340"/>
            <a:ext cx="5368777" cy="1569660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g(</a:t>
            </a:r>
            <a:r>
              <a:rPr lang="en-US" altLang="en-US" sz="16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 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== 1)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2;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3 * g(n / 2) + g( n / 2) + 5;</a:t>
            </a:r>
          </a:p>
          <a:p>
            <a:pPr eaLnBrk="1" hangingPunct="1"/>
            <a:r>
              <a:rPr lang="en-US" altLang="en-US" sz="16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9074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92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000"/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000"/>
                                        <p:tgtEl>
                                          <p:spTgt spid="92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2000"/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22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 build="allAtOnce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4648200" cy="563562"/>
          </a:xfrm>
        </p:spPr>
        <p:txBody>
          <a:bodyPr/>
          <a:lstStyle/>
          <a:p>
            <a:r>
              <a:rPr lang="en-US" altLang="en-US" sz="2800" b="1" dirty="0"/>
              <a:t>Solving Recurrence Relations</a:t>
            </a:r>
          </a:p>
        </p:txBody>
      </p:sp>
      <p:sp>
        <p:nvSpPr>
          <p:cNvPr id="8194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458200" cy="5410200"/>
          </a:xfrm>
        </p:spPr>
        <p:txBody>
          <a:bodyPr/>
          <a:lstStyle/>
          <a:p>
            <a:endParaRPr lang="en-US" altLang="en-US" sz="1900" dirty="0"/>
          </a:p>
          <a:p>
            <a:r>
              <a:rPr lang="en-US" altLang="en-US" sz="1900" dirty="0"/>
              <a:t>Methods to solve recurrence relations that represent the running time of recursive methods:</a:t>
            </a:r>
          </a:p>
          <a:p>
            <a:endParaRPr lang="en-US" altLang="en-US" sz="1900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B050"/>
                </a:solidFill>
              </a:rPr>
              <a:t>      Iteration method (</a:t>
            </a:r>
            <a:r>
              <a:rPr lang="en-US" altLang="en-US" sz="2800" i="1" dirty="0">
                <a:solidFill>
                  <a:srgbClr val="00B050"/>
                </a:solidFill>
              </a:rPr>
              <a:t>unrolling and summing)</a:t>
            </a:r>
            <a:endParaRPr lang="en-US" altLang="en-US" sz="2800" dirty="0">
              <a:solidFill>
                <a:srgbClr val="00B050"/>
              </a:solidFill>
            </a:endParaRP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B050"/>
                </a:solidFill>
              </a:rPr>
              <a:t>      Recursion tree method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altLang="en-US" sz="2800" dirty="0">
                <a:solidFill>
                  <a:srgbClr val="00B050"/>
                </a:solidFill>
              </a:rPr>
              <a:t>      Master method</a:t>
            </a:r>
          </a:p>
          <a:p>
            <a:pPr lvl="1">
              <a:buFont typeface="Wingdings" panose="05000000000000000000" pitchFamily="2" charset="2"/>
              <a:buChar char="§"/>
            </a:pPr>
            <a:endParaRPr lang="en-US" altLang="en-US" sz="2100" dirty="0"/>
          </a:p>
          <a:p>
            <a:pPr>
              <a:buFont typeface="Wingdings" panose="05000000000000000000" pitchFamily="2" charset="2"/>
              <a:buChar char="ü"/>
            </a:pPr>
            <a:endParaRPr lang="en-US" altLang="en-US" dirty="0">
              <a:sym typeface="Symbol" panose="05050102010706020507" pitchFamily="18" charset="2"/>
            </a:endParaRPr>
          </a:p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36451495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Subtitle 2"/>
          <p:cNvSpPr>
            <a:spLocks noGrp="1"/>
          </p:cNvSpPr>
          <p:nvPr>
            <p:ph type="subTitle" idx="1"/>
          </p:nvPr>
        </p:nvSpPr>
        <p:spPr>
          <a:xfrm>
            <a:off x="2443956" y="2514600"/>
            <a:ext cx="4256088" cy="1219200"/>
          </a:xfrm>
        </p:spPr>
        <p:txBody>
          <a:bodyPr>
            <a:normAutofit lnSpcReduction="10000"/>
          </a:bodyPr>
          <a:lstStyle/>
          <a:p>
            <a:r>
              <a:rPr lang="en-US" altLang="en-US" sz="4400" dirty="0"/>
              <a:t>Iteration Method</a:t>
            </a:r>
            <a:br>
              <a:rPr lang="en-US" altLang="en-US" sz="4400" b="1" dirty="0"/>
            </a:br>
            <a:endParaRPr lang="en-US" altLang="en-US" sz="4400" dirty="0"/>
          </a:p>
        </p:txBody>
      </p:sp>
    </p:spTree>
    <p:extLst>
      <p:ext uri="{BB962C8B-B14F-4D97-AF65-F5344CB8AC3E}">
        <p14:creationId xmlns:p14="http://schemas.microsoft.com/office/powerpoint/2010/main" val="34207960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00" b="1" dirty="0"/>
              <a:t>Iteration Method</a:t>
            </a:r>
            <a:endParaRPr lang="en-US" altLang="en-US" b="1" dirty="0"/>
          </a:p>
        </p:txBody>
      </p:sp>
      <p:sp>
        <p:nvSpPr>
          <p:cNvPr id="1024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/>
          </a:p>
          <a:p>
            <a:r>
              <a:rPr lang="en-US" altLang="en-US" sz="2800"/>
              <a:t>Back Substitution method</a:t>
            </a:r>
          </a:p>
          <a:p>
            <a:r>
              <a:rPr lang="en-US" altLang="en-US" sz="2800"/>
              <a:t>unrolling and summing</a:t>
            </a:r>
          </a:p>
          <a:p>
            <a:r>
              <a:rPr lang="en-US" altLang="en-US" sz="2800"/>
              <a:t>Iteration consist of repeatedly substituting the recurrence into itself  to obtain an summation expression</a:t>
            </a:r>
          </a:p>
        </p:txBody>
      </p:sp>
    </p:spTree>
    <p:extLst>
      <p:ext uri="{BB962C8B-B14F-4D97-AF65-F5344CB8AC3E}">
        <p14:creationId xmlns:p14="http://schemas.microsoft.com/office/powerpoint/2010/main" val="32225073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250825" y="274638"/>
            <a:ext cx="8435975" cy="417512"/>
          </a:xfrm>
        </p:spPr>
        <p:txBody>
          <a:bodyPr>
            <a:normAutofit fontScale="90000"/>
          </a:bodyPr>
          <a:lstStyle/>
          <a:p>
            <a:pPr eaLnBrk="1" hangingPunct="1"/>
            <a:r>
              <a:rPr lang="en-US" altLang="en-US" sz="3200" b="1" dirty="0"/>
              <a:t>Analysis Of Recursive Factorial method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>
          <a:xfrm>
            <a:off x="250825" y="836613"/>
            <a:ext cx="8642350" cy="5832475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 typeface="Symbol" panose="05050102010706020507" pitchFamily="18" charset="2"/>
              <a:buChar char=""/>
            </a:pPr>
            <a:r>
              <a:rPr lang="en-US" altLang="en-US" sz="2000" dirty="0"/>
              <a:t>Example: Form and solve the recurrence relation for the running time of factorial method and hence determine its big-O complexity: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altLang="en-US" sz="1400" b="1" dirty="0">
                <a:solidFill>
                  <a:schemeClr val="accent2"/>
                </a:solidFill>
              </a:rPr>
              <a:t>	  </a:t>
            </a:r>
            <a:endParaRPr lang="en-US" altLang="en-US" sz="1200" b="1" dirty="0">
              <a:solidFill>
                <a:schemeClr val="accent2"/>
              </a:solidFill>
            </a:endParaRPr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sz="1400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b="1" dirty="0"/>
          </a:p>
          <a:p>
            <a:pPr lvl="1" eaLnBrk="1" hangingPunct="1">
              <a:lnSpc>
                <a:spcPct val="90000"/>
              </a:lnSpc>
              <a:buFontTx/>
              <a:buNone/>
            </a:pPr>
            <a:endParaRPr lang="fr-FR" altLang="en-US" b="1" dirty="0"/>
          </a:p>
          <a:p>
            <a:pPr lvl="8">
              <a:buFontTx/>
              <a:buNone/>
            </a:pPr>
            <a:r>
              <a:rPr lang="fr-FR" altLang="en-US" sz="1800" b="1" dirty="0"/>
              <a:t>T(0)  =  c</a:t>
            </a:r>
          </a:p>
          <a:p>
            <a:pPr lvl="8">
              <a:buFontTx/>
              <a:buNone/>
            </a:pPr>
            <a:r>
              <a:rPr lang="fr-FR" altLang="en-US" sz="1800" b="1" dirty="0"/>
              <a:t>T(n) =  b + T(n - 1)</a:t>
            </a:r>
          </a:p>
          <a:p>
            <a:pPr lvl="8">
              <a:buFontTx/>
              <a:buNone/>
            </a:pPr>
            <a:r>
              <a:rPr lang="fr-FR" altLang="en-US" sz="1800" b="1" dirty="0"/>
              <a:t>        =  b + b + T(n - 2)</a:t>
            </a:r>
          </a:p>
          <a:p>
            <a:pPr lvl="8">
              <a:buFontTx/>
              <a:buNone/>
            </a:pPr>
            <a:r>
              <a:rPr lang="fr-FR" altLang="en-US" sz="1800" b="1" dirty="0"/>
              <a:t>        </a:t>
            </a:r>
            <a:r>
              <a:rPr lang="en-US" altLang="en-US" sz="1800" b="1" dirty="0"/>
              <a:t>=  b +b +b + T(n - 3)</a:t>
            </a:r>
          </a:p>
          <a:p>
            <a:pPr lvl="8">
              <a:buFontTx/>
              <a:buNone/>
            </a:pPr>
            <a:r>
              <a:rPr lang="en-US" altLang="en-US" sz="1800" b="1" dirty="0"/>
              <a:t>    	 …</a:t>
            </a:r>
          </a:p>
          <a:p>
            <a:pPr lvl="8">
              <a:buFontTx/>
              <a:buNone/>
            </a:pPr>
            <a:r>
              <a:rPr lang="en-US" altLang="en-US" sz="1800" b="1" dirty="0"/>
              <a:t>        =  kb  + T(n - k)</a:t>
            </a:r>
          </a:p>
          <a:p>
            <a:pPr lvl="8">
              <a:buFontTx/>
              <a:buNone/>
            </a:pPr>
            <a:r>
              <a:rPr lang="en-US" altLang="en-US" sz="1800" b="1" dirty="0"/>
              <a:t>When n-k = 0,  we have: n=k</a:t>
            </a:r>
          </a:p>
          <a:p>
            <a:pPr lvl="8">
              <a:buFontTx/>
              <a:buNone/>
            </a:pPr>
            <a:r>
              <a:rPr lang="en-US" altLang="en-US" sz="1800" b="1" dirty="0"/>
              <a:t>       </a:t>
            </a:r>
            <a:r>
              <a:rPr lang="fr-FR" altLang="en-US" sz="1800" b="1" dirty="0"/>
              <a:t>T(n) =  nb + T(n - n) </a:t>
            </a:r>
          </a:p>
          <a:p>
            <a:pPr lvl="8">
              <a:buFontTx/>
              <a:buNone/>
            </a:pPr>
            <a:r>
              <a:rPr lang="fr-FR" altLang="en-US" sz="1800" b="1" dirty="0"/>
              <a:t>  	   =  </a:t>
            </a:r>
            <a:r>
              <a:rPr lang="fr-FR" altLang="en-US" sz="1800" b="1" dirty="0" err="1"/>
              <a:t>bn</a:t>
            </a:r>
            <a:r>
              <a:rPr lang="fr-FR" altLang="en-US" sz="1800" b="1" dirty="0"/>
              <a:t> + T(0)</a:t>
            </a:r>
          </a:p>
          <a:p>
            <a:pPr lvl="8">
              <a:buFontTx/>
              <a:buNone/>
            </a:pPr>
            <a:r>
              <a:rPr lang="fr-FR" altLang="en-US" sz="1800" b="1" dirty="0"/>
              <a:t>	   </a:t>
            </a:r>
            <a:r>
              <a:rPr lang="en-US" altLang="en-US" sz="1800" b="1" dirty="0"/>
              <a:t>=  </a:t>
            </a:r>
            <a:r>
              <a:rPr lang="en-US" altLang="en-US" sz="1800" b="1" dirty="0" err="1"/>
              <a:t>bn</a:t>
            </a:r>
            <a:r>
              <a:rPr lang="en-US" altLang="en-US" sz="1800" b="1" dirty="0"/>
              <a:t> + c.</a:t>
            </a:r>
          </a:p>
          <a:p>
            <a:pPr lvl="8">
              <a:buFontTx/>
              <a:buNone/>
            </a:pPr>
            <a:r>
              <a:rPr lang="en-US" altLang="en-US" sz="1800" b="1" dirty="0"/>
              <a:t>Therefore method factorial is O(n).</a:t>
            </a:r>
          </a:p>
        </p:txBody>
      </p:sp>
      <p:sp>
        <p:nvSpPr>
          <p:cNvPr id="11268" name="Text Box 7"/>
          <p:cNvSpPr txBox="1">
            <a:spLocks noChangeArrowheads="1"/>
          </p:cNvSpPr>
          <p:nvPr/>
        </p:nvSpPr>
        <p:spPr bwMode="auto">
          <a:xfrm>
            <a:off x="533400" y="1447800"/>
            <a:ext cx="5147563" cy="1754326"/>
          </a:xfrm>
          <a:prstGeom prst="rect">
            <a:avLst/>
          </a:prstGeom>
          <a:solidFill>
            <a:srgbClr val="FFFF99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long factorial (</a:t>
            </a:r>
            <a:r>
              <a:rPr lang="en-US" altLang="en-US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n) {	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if (n == 0) 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1;     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else	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n * factorial (n – 1); </a:t>
            </a:r>
          </a:p>
          <a:p>
            <a:pPr eaLnBrk="1" hangingPunct="1"/>
            <a:r>
              <a:rPr lang="en-US" altLang="en-US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91974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126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126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6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1126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126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1267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1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1267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1267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11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11267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10380</TotalTime>
  <Words>2993</Words>
  <Application>Microsoft Office PowerPoint</Application>
  <PresentationFormat>On-screen Show (4:3)</PresentationFormat>
  <Paragraphs>485</Paragraphs>
  <Slides>45</Slides>
  <Notes>18</Notes>
  <HiddenSlides>1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8" baseType="lpstr">
      <vt:lpstr>Arial</vt:lpstr>
      <vt:lpstr>Calibri</vt:lpstr>
      <vt:lpstr>Calibri Light</vt:lpstr>
      <vt:lpstr>Consolas</vt:lpstr>
      <vt:lpstr>Courier New</vt:lpstr>
      <vt:lpstr>Garamond</vt:lpstr>
      <vt:lpstr>Symbol</vt:lpstr>
      <vt:lpstr>Tahoma</vt:lpstr>
      <vt:lpstr>Times New Roman</vt:lpstr>
      <vt:lpstr>Wingdings</vt:lpstr>
      <vt:lpstr>Wingdings 2</vt:lpstr>
      <vt:lpstr>Office Theme</vt:lpstr>
      <vt:lpstr>Acrobat Document</vt:lpstr>
      <vt:lpstr>CS2009 Design and Analysis of Algorithm </vt:lpstr>
      <vt:lpstr>Recurrence Relations</vt:lpstr>
      <vt:lpstr>What is a recurrence relation?</vt:lpstr>
      <vt:lpstr>Forming Recurrence Relations</vt:lpstr>
      <vt:lpstr>Forming Recurrence Relations</vt:lpstr>
      <vt:lpstr>Solving Recurrence Relations</vt:lpstr>
      <vt:lpstr>PowerPoint Presentation</vt:lpstr>
      <vt:lpstr>Iteration Method</vt:lpstr>
      <vt:lpstr>Analysis Of Recursive Factorial method</vt:lpstr>
      <vt:lpstr>Analysis Of Recursive Binary Search</vt:lpstr>
      <vt:lpstr>Analysis Of Recursive Binary Search</vt:lpstr>
      <vt:lpstr>Home Work </vt:lpstr>
      <vt:lpstr>Solution </vt:lpstr>
      <vt:lpstr>PowerPoint Presentation</vt:lpstr>
      <vt:lpstr>Recursion tree method</vt:lpstr>
      <vt:lpstr>PowerPoint Presentation</vt:lpstr>
      <vt:lpstr>Recursion tree</vt:lpstr>
      <vt:lpstr>Recursion tree</vt:lpstr>
      <vt:lpstr>Recursion tree</vt:lpstr>
      <vt:lpstr>Recursion tree</vt:lpstr>
      <vt:lpstr>Determining depth/height of tree</vt:lpstr>
      <vt:lpstr>Recursion tree</vt:lpstr>
      <vt:lpstr>Recursion tree</vt:lpstr>
      <vt:lpstr>Recursion tree</vt:lpstr>
      <vt:lpstr>Recursion tree</vt:lpstr>
      <vt:lpstr>Recursion tree</vt:lpstr>
      <vt:lpstr>Recursion tree</vt:lpstr>
      <vt:lpstr>PowerPoint Presentation</vt:lpstr>
      <vt:lpstr>T(n) = T(n/3) + T(2n/3) + n. T(1) = 1  Solve it by recursion tree method</vt:lpstr>
      <vt:lpstr>T(n) = T(n/3) + T(2n/3) + n, T(1) = 1</vt:lpstr>
      <vt:lpstr>Determining Height of tree</vt:lpstr>
      <vt:lpstr>Home Task: Do it yourself</vt:lpstr>
      <vt:lpstr>PowerPoint Presentation</vt:lpstr>
      <vt:lpstr>Home Task: Do it yourself</vt:lpstr>
      <vt:lpstr>Binary Tree</vt:lpstr>
      <vt:lpstr>PowerPoint Presentation</vt:lpstr>
      <vt:lpstr>When not to use</vt:lpstr>
      <vt:lpstr>Why to use</vt:lpstr>
      <vt:lpstr>Master Theorem Simplest version</vt:lpstr>
      <vt:lpstr>Master Theorem Updated</vt:lpstr>
      <vt:lpstr>Case – 1 If  a &gt; bk , then T (n) = Θ(nlogb a).</vt:lpstr>
      <vt:lpstr>Case – 2 If   a = bk , then If p &gt; -1 then T (n) = Θ(nlogb a logp+1 n). If p = -1 then T (n) = Θ(nlogb a loglog n). If P &lt; -1 then T (n) = Θ(nlogb a).</vt:lpstr>
      <vt:lpstr>Case – 3 If   a &lt; bk , then If p ≥ 0, then T (n) = Θ(nk logp n). If p &lt; 0 then T (n) = Θ(nk). </vt:lpstr>
      <vt:lpstr>Time Complexity of merge sort</vt:lpstr>
      <vt:lpstr>Problems</vt:lpstr>
    </vt:vector>
  </TitlesOfParts>
  <Company>PU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Programming</dc:title>
  <dc:creator>Muhammad Haris</dc:creator>
  <cp:lastModifiedBy>Usman Ghous</cp:lastModifiedBy>
  <cp:revision>589</cp:revision>
  <cp:lastPrinted>2000-06-01T21:00:25Z</cp:lastPrinted>
  <dcterms:created xsi:type="dcterms:W3CDTF">1999-12-01T22:01:55Z</dcterms:created>
  <dcterms:modified xsi:type="dcterms:W3CDTF">2024-09-05T06:52:52Z</dcterms:modified>
</cp:coreProperties>
</file>