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7" r:id="rId12"/>
    <p:sldId id="308" r:id="rId13"/>
    <p:sldId id="309" r:id="rId14"/>
    <p:sldId id="290" r:id="rId15"/>
    <p:sldId id="305" r:id="rId16"/>
    <p:sldId id="306" r:id="rId17"/>
    <p:sldId id="291" r:id="rId18"/>
    <p:sldId id="292" r:id="rId19"/>
    <p:sldId id="294" r:id="rId20"/>
    <p:sldId id="295" r:id="rId21"/>
    <p:sldId id="25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4B05-54E5-42FA-976E-CC28B8A1B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5E027-FE70-4588-9D21-B022EDBCF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D25E3-ABF9-4C81-82C5-E36A5519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079E-D163-4BCB-9EF5-695BECEF367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E691-51AF-4606-BE6B-46162460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D9787-B0E2-4DC6-A9F0-212AD6AB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F136-5376-4087-AE94-662D3287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6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A14E-3F3D-4961-811E-016B3C2A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8D3CF-2756-4B69-B0DD-5AC457700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22D6C-E83E-4A63-BADA-D8E9C3A1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079E-D163-4BCB-9EF5-695BECEF367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8E923-3F76-49AF-9ECC-7589018C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78627-B90E-415E-BC0C-EB564759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F136-5376-4087-AE94-662D3287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0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3BE20-86C1-4C39-A7C1-E22A8E94F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68B3A-2931-4615-B5C3-2D4D70651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DA5C8-89AE-429C-9299-8B2F19CB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079E-D163-4BCB-9EF5-695BECEF367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F7CE0-97A2-4923-9F29-3396C805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CFA43-941D-4586-BA5A-952E6FB6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F136-5376-4087-AE94-662D3287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0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6998-4AA1-44F0-A00C-3F970112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6C22-E05D-4D73-9E43-E093B402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27536-C6DB-42B6-A3AB-FEB499D1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079E-D163-4BCB-9EF5-695BECEF367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ACF0C-FA54-4CDC-98D3-F28FF5E5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6F56C-28E4-4801-8491-9B1DE780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F136-5376-4087-AE94-662D3287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7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C8F74-8436-463A-BCCA-0827908A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B5ABE-0797-4C0D-8F34-5A9992269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072AA-034D-405C-B46F-30FCE767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079E-D163-4BCB-9EF5-695BECEF367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91495-308B-4D66-B885-122F7ECF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EA44F-9799-4B50-9E05-71E74689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F136-5376-4087-AE94-662D3287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6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47A7-4131-41C9-8144-CB00AC9A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DAF2-4AA3-4B5A-A880-8CEFCB9D5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07724-94E7-4D6E-970F-AAC14A233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7DE5A-97E9-49D8-B3B1-F619F3E1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079E-D163-4BCB-9EF5-695BECEF367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E290F-D7A4-44F7-BCB5-DF5ACFF6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BAFF6-62D6-4B35-81D4-DFC15EDA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F136-5376-4087-AE94-662D3287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4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A46C-B574-4C4C-B948-F598A65C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AE900-6158-46DA-8F0C-9C69144A9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A8354-1385-42BF-9657-909428E9C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A5C00-3492-4ACF-A10A-D6D9ED70A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BE7B6-8D00-4451-A076-8BE607118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FCF7A-5906-48C7-8DBA-10E98BF5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079E-D163-4BCB-9EF5-695BECEF367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8F63D-3135-4A9B-8C91-B313C382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E532-E485-4840-9BD5-25DB6C8B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F136-5376-4087-AE94-662D3287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8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C8F7-C135-4682-85E3-E8A5B79E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50A16-AE14-4A19-9947-C346ED8CF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079E-D163-4BCB-9EF5-695BECEF367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3F3B0-56BE-452A-BA03-6DABC44B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8C952-1268-4C99-977F-42D66535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F136-5376-4087-AE94-662D3287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1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8EB95-05A0-4115-8840-C39A7ED6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079E-D163-4BCB-9EF5-695BECEF367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85733-5A73-4320-A53B-4D1D65EA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BD1F0-796C-4721-B145-D805297A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F136-5376-4087-AE94-662D3287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1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227C-D974-4848-B553-C43EA7BD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8294F-7832-42D7-953C-7B80C0B4B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A59A8-894E-4A52-ADEB-534B5E16A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2165C-CD37-4727-AFDC-9A078DFB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079E-D163-4BCB-9EF5-695BECEF367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5C35A-6E2B-42AA-9A97-3ACD7D41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2C92B-BB28-4BBD-BE8A-6267F811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F136-5376-4087-AE94-662D3287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5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297E-0BFB-4F25-AAFC-CA0F7EC7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95202-39AE-4043-B532-8874C2FA6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6EAA2-61A4-42AB-B3F0-080B54702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D6667-F087-43C0-ADBC-77EEA2E6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079E-D163-4BCB-9EF5-695BECEF367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BA64A-C05F-4732-8FED-F2FC1AF4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E2C5D-8611-4435-B1B2-9C1185C0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F136-5376-4087-AE94-662D3287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9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28CDA-A588-4DF9-990C-A9BD37E1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6B3AB-2DDE-4B98-8BA8-7970385D4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931AD-2647-4C8F-9BFC-6B4F7BC09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1079E-D163-4BCB-9EF5-695BECEF367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EC35C-2373-4774-8F98-A4F7300DC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750CF-2A9F-467F-A655-ECD2ECAFD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BF136-5376-4087-AE94-662D3287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7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A770-A3FF-43D0-A45C-727E154CD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CS4031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Compiler Construction 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Chapter 4 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0E626-4344-4011-9183-AB05D7C73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Faryal Saud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Lecturer, Department of Computer Science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FAST NUCES CFD</a:t>
            </a:r>
          </a:p>
        </p:txBody>
      </p:sp>
    </p:spTree>
    <p:extLst>
      <p:ext uri="{BB962C8B-B14F-4D97-AF65-F5344CB8AC3E}">
        <p14:creationId xmlns:p14="http://schemas.microsoft.com/office/powerpoint/2010/main" val="375987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71CA-8198-4BFC-A684-62D60279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7584A2-F84A-4D8F-B19D-6773DC0F9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8"/>
          <a:stretch/>
        </p:blipFill>
        <p:spPr>
          <a:xfrm>
            <a:off x="2441446" y="1690688"/>
            <a:ext cx="6807329" cy="4942316"/>
          </a:xfrm>
        </p:spPr>
      </p:pic>
    </p:spTree>
    <p:extLst>
      <p:ext uri="{BB962C8B-B14F-4D97-AF65-F5344CB8AC3E}">
        <p14:creationId xmlns:p14="http://schemas.microsoft.com/office/powerpoint/2010/main" val="308389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B63D-EBC8-4209-A015-FCFD86E7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SLR (1)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1DB4F-C212-44D2-A3E9-6BCA0E439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grammar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→ cAd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ab | 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Grammar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→ S’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→ cAd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ab 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 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6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0E4F-3EFF-4FA7-9291-128FD137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SLR(1) Grammar: Parsing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62D3F74-C022-4023-9105-5397BAB4658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91955915"/>
                  </p:ext>
                </p:extLst>
              </p:nvPr>
            </p:nvGraphicFramePr>
            <p:xfrm>
              <a:off x="838200" y="1825625"/>
              <a:ext cx="10096497" cy="4536279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121833">
                      <a:extLst>
                        <a:ext uri="{9D8B030D-6E8A-4147-A177-3AD203B41FA5}">
                          <a16:colId xmlns:a16="http://schemas.microsoft.com/office/drawing/2014/main" val="3806829723"/>
                        </a:ext>
                      </a:extLst>
                    </a:gridCol>
                    <a:gridCol w="1121833">
                      <a:extLst>
                        <a:ext uri="{9D8B030D-6E8A-4147-A177-3AD203B41FA5}">
                          <a16:colId xmlns:a16="http://schemas.microsoft.com/office/drawing/2014/main" val="3965698894"/>
                        </a:ext>
                      </a:extLst>
                    </a:gridCol>
                    <a:gridCol w="1121833">
                      <a:extLst>
                        <a:ext uri="{9D8B030D-6E8A-4147-A177-3AD203B41FA5}">
                          <a16:colId xmlns:a16="http://schemas.microsoft.com/office/drawing/2014/main" val="2326263445"/>
                        </a:ext>
                      </a:extLst>
                    </a:gridCol>
                    <a:gridCol w="1121833">
                      <a:extLst>
                        <a:ext uri="{9D8B030D-6E8A-4147-A177-3AD203B41FA5}">
                          <a16:colId xmlns:a16="http://schemas.microsoft.com/office/drawing/2014/main" val="1401056166"/>
                        </a:ext>
                      </a:extLst>
                    </a:gridCol>
                    <a:gridCol w="1121833">
                      <a:extLst>
                        <a:ext uri="{9D8B030D-6E8A-4147-A177-3AD203B41FA5}">
                          <a16:colId xmlns:a16="http://schemas.microsoft.com/office/drawing/2014/main" val="3598262314"/>
                        </a:ext>
                      </a:extLst>
                    </a:gridCol>
                    <a:gridCol w="1121833">
                      <a:extLst>
                        <a:ext uri="{9D8B030D-6E8A-4147-A177-3AD203B41FA5}">
                          <a16:colId xmlns:a16="http://schemas.microsoft.com/office/drawing/2014/main" val="1006298564"/>
                        </a:ext>
                      </a:extLst>
                    </a:gridCol>
                    <a:gridCol w="1121833">
                      <a:extLst>
                        <a:ext uri="{9D8B030D-6E8A-4147-A177-3AD203B41FA5}">
                          <a16:colId xmlns:a16="http://schemas.microsoft.com/office/drawing/2014/main" val="887536647"/>
                        </a:ext>
                      </a:extLst>
                    </a:gridCol>
                    <a:gridCol w="1121833">
                      <a:extLst>
                        <a:ext uri="{9D8B030D-6E8A-4147-A177-3AD203B41FA5}">
                          <a16:colId xmlns:a16="http://schemas.microsoft.com/office/drawing/2014/main" val="3372124061"/>
                        </a:ext>
                      </a:extLst>
                    </a:gridCol>
                    <a:gridCol w="1121833">
                      <a:extLst>
                        <a:ext uri="{9D8B030D-6E8A-4147-A177-3AD203B41FA5}">
                          <a16:colId xmlns:a16="http://schemas.microsoft.com/office/drawing/2014/main" val="4141865270"/>
                        </a:ext>
                      </a:extLst>
                    </a:gridCol>
                  </a:tblGrid>
                  <a:tr h="504031"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94819590"/>
                      </a:ext>
                    </a:extLst>
                  </a:tr>
                  <a:tr h="5040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8899764"/>
                      </a:ext>
                    </a:extLst>
                  </a:tr>
                  <a:tr h="5040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6452132"/>
                      </a:ext>
                    </a:extLst>
                  </a:tr>
                  <a:tr h="5040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3276045"/>
                      </a:ext>
                    </a:extLst>
                  </a:tr>
                  <a:tr h="5040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9579848"/>
                      </a:ext>
                    </a:extLst>
                  </a:tr>
                  <a:tr h="5040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6196748"/>
                      </a:ext>
                    </a:extLst>
                  </a:tr>
                  <a:tr h="5040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0149812"/>
                      </a:ext>
                    </a:extLst>
                  </a:tr>
                  <a:tr h="5040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2699045"/>
                      </a:ext>
                    </a:extLst>
                  </a:tr>
                  <a:tr h="5040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4350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62D3F74-C022-4023-9105-5397BAB4658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91955915"/>
                  </p:ext>
                </p:extLst>
              </p:nvPr>
            </p:nvGraphicFramePr>
            <p:xfrm>
              <a:off x="838200" y="1825625"/>
              <a:ext cx="10096497" cy="4536279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121833">
                      <a:extLst>
                        <a:ext uri="{9D8B030D-6E8A-4147-A177-3AD203B41FA5}">
                          <a16:colId xmlns:a16="http://schemas.microsoft.com/office/drawing/2014/main" val="3806829723"/>
                        </a:ext>
                      </a:extLst>
                    </a:gridCol>
                    <a:gridCol w="1121833">
                      <a:extLst>
                        <a:ext uri="{9D8B030D-6E8A-4147-A177-3AD203B41FA5}">
                          <a16:colId xmlns:a16="http://schemas.microsoft.com/office/drawing/2014/main" val="3965698894"/>
                        </a:ext>
                      </a:extLst>
                    </a:gridCol>
                    <a:gridCol w="1121833">
                      <a:extLst>
                        <a:ext uri="{9D8B030D-6E8A-4147-A177-3AD203B41FA5}">
                          <a16:colId xmlns:a16="http://schemas.microsoft.com/office/drawing/2014/main" val="2326263445"/>
                        </a:ext>
                      </a:extLst>
                    </a:gridCol>
                    <a:gridCol w="1121833">
                      <a:extLst>
                        <a:ext uri="{9D8B030D-6E8A-4147-A177-3AD203B41FA5}">
                          <a16:colId xmlns:a16="http://schemas.microsoft.com/office/drawing/2014/main" val="1401056166"/>
                        </a:ext>
                      </a:extLst>
                    </a:gridCol>
                    <a:gridCol w="1121833">
                      <a:extLst>
                        <a:ext uri="{9D8B030D-6E8A-4147-A177-3AD203B41FA5}">
                          <a16:colId xmlns:a16="http://schemas.microsoft.com/office/drawing/2014/main" val="3598262314"/>
                        </a:ext>
                      </a:extLst>
                    </a:gridCol>
                    <a:gridCol w="1121833">
                      <a:extLst>
                        <a:ext uri="{9D8B030D-6E8A-4147-A177-3AD203B41FA5}">
                          <a16:colId xmlns:a16="http://schemas.microsoft.com/office/drawing/2014/main" val="1006298564"/>
                        </a:ext>
                      </a:extLst>
                    </a:gridCol>
                    <a:gridCol w="1121833">
                      <a:extLst>
                        <a:ext uri="{9D8B030D-6E8A-4147-A177-3AD203B41FA5}">
                          <a16:colId xmlns:a16="http://schemas.microsoft.com/office/drawing/2014/main" val="887536647"/>
                        </a:ext>
                      </a:extLst>
                    </a:gridCol>
                    <a:gridCol w="1121833">
                      <a:extLst>
                        <a:ext uri="{9D8B030D-6E8A-4147-A177-3AD203B41FA5}">
                          <a16:colId xmlns:a16="http://schemas.microsoft.com/office/drawing/2014/main" val="3372124061"/>
                        </a:ext>
                      </a:extLst>
                    </a:gridCol>
                    <a:gridCol w="1121833">
                      <a:extLst>
                        <a:ext uri="{9D8B030D-6E8A-4147-A177-3AD203B41FA5}">
                          <a16:colId xmlns:a16="http://schemas.microsoft.com/office/drawing/2014/main" val="4141865270"/>
                        </a:ext>
                      </a:extLst>
                    </a:gridCol>
                  </a:tblGrid>
                  <a:tr h="504031"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94819590"/>
                      </a:ext>
                    </a:extLst>
                  </a:tr>
                  <a:tr h="5040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3" t="-106024" r="-80163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43" t="-106024" r="-50163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8899764"/>
                      </a:ext>
                    </a:extLst>
                  </a:tr>
                  <a:tr h="5040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3" t="-208537" r="-801630" b="-60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6452132"/>
                      </a:ext>
                    </a:extLst>
                  </a:tr>
                  <a:tr h="5040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3" t="-304819" r="-801630" b="-5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43" t="-304819" r="-701630" b="-5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087" t="-304819" r="-301087" b="-5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3276045"/>
                      </a:ext>
                    </a:extLst>
                  </a:tr>
                  <a:tr h="5040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3" t="-404819" r="-801630" b="-4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378" t="-404819" r="-398919" b="-4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9579848"/>
                      </a:ext>
                    </a:extLst>
                  </a:tr>
                  <a:tr h="5040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3" t="-504819" r="-801630" b="-3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43" t="-504819" r="-601630" b="-3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6196748"/>
                      </a:ext>
                    </a:extLst>
                  </a:tr>
                  <a:tr h="5040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3" t="-612195" r="-801630" b="-2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378" t="-612195" r="-398919" b="-2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0149812"/>
                      </a:ext>
                    </a:extLst>
                  </a:tr>
                  <a:tr h="5040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3" t="-703614" r="-801630" b="-1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087" t="-703614" r="-201087" b="-1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2699045"/>
                      </a:ext>
                    </a:extLst>
                  </a:tr>
                  <a:tr h="5040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3" t="-803614" r="-801630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378" t="-803614" r="-398919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43505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671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2958-1B30-46A3-803C-D6C422C2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 Table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9423C34-E3C5-4549-87AA-6BCF96220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645301"/>
              </p:ext>
            </p:extLst>
          </p:nvPr>
        </p:nvGraphicFramePr>
        <p:xfrm>
          <a:off x="838200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28972192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73131177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71183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41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ced</a:t>
                      </a:r>
                      <a:r>
                        <a:rPr lang="en-US" dirty="0"/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74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$0c2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52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50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422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8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30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355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269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5DFF-D7A9-4927-B8C1-EAC205D9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Canonical LR(1) Parsers CLR(1)/LR(1)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68EF6-E3C7-42AA-A4D5-D374964E0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CLR parser stands for canonical LR parser. It is a more powerful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LR parser.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 of lookahead symbols.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uses a large set of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items called LR(1) items.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difference between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LR(0)  and LR(1) items is that,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LR(1) items, it is possible to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carry more information in a state,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will rule out useless reduction states.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extra information is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incorporated into the state by the lookahead symbol</a:t>
            </a:r>
          </a:p>
        </p:txBody>
      </p:sp>
    </p:spTree>
    <p:extLst>
      <p:ext uri="{BB962C8B-B14F-4D97-AF65-F5344CB8AC3E}">
        <p14:creationId xmlns:p14="http://schemas.microsoft.com/office/powerpoint/2010/main" val="1541416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5103-5FCF-4A90-95AF-F05FB31A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of CLR Parser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6247E-5600-476A-9CBC-949B4F3C2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SLR parser, there is a problem of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shift / reduce conflict even if the grammar is unambiguous.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due to the fact that the SLR parsers uses the FOLLOW() information to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perform a reduce action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matching the stack information with input symbol.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FOLLOW() information alone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sufficient to decide when to reduce. Hence, powerful parser is required.</a:t>
            </a:r>
          </a:p>
        </p:txBody>
      </p:sp>
    </p:spTree>
    <p:extLst>
      <p:ext uri="{BB962C8B-B14F-4D97-AF65-F5344CB8AC3E}">
        <p14:creationId xmlns:p14="http://schemas.microsoft.com/office/powerpoint/2010/main" val="458243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8860-A5F1-4F2B-BCB8-580EF662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CLR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46ED-9AB7-4197-909A-339306D37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steps involved in the CALR parser are as follows: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LR(1) items – This is in contrast with the LR(0) items that is constructed for the SLR parser.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also uses Closure() and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(), but the algorithm for these two functions are different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LR(1) items are used to construct the CALR parsing table involving action,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parsing table resembles SLR parsing table but has more states and there is little variation in the construction procedure.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this table,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along with input string and a stack is used to parse the 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parsing action is same as the SLR parser’s algorithm</a:t>
            </a:r>
          </a:p>
        </p:txBody>
      </p:sp>
    </p:spTree>
    <p:extLst>
      <p:ext uri="{BB962C8B-B14F-4D97-AF65-F5344CB8AC3E}">
        <p14:creationId xmlns:p14="http://schemas.microsoft.com/office/powerpoint/2010/main" val="4291264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5DFF-D7A9-4927-B8C1-EAC205D9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CLR (1)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68EF6-E3C7-42AA-A4D5-D374964E0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grammar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→ AA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b</a:t>
            </a:r>
          </a:p>
        </p:txBody>
      </p:sp>
    </p:spTree>
    <p:extLst>
      <p:ext uri="{BB962C8B-B14F-4D97-AF65-F5344CB8AC3E}">
        <p14:creationId xmlns:p14="http://schemas.microsoft.com/office/powerpoint/2010/main" val="697940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5DFF-D7A9-4927-B8C1-EAC205D9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CLR (1)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68EF6-E3C7-42AA-A4D5-D374964E0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generate the augmented grammar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 → .S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→ .AA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|.b  </a:t>
            </a:r>
          </a:p>
        </p:txBody>
      </p:sp>
    </p:spTree>
    <p:extLst>
      <p:ext uri="{BB962C8B-B14F-4D97-AF65-F5344CB8AC3E}">
        <p14:creationId xmlns:p14="http://schemas.microsoft.com/office/powerpoint/2010/main" val="630632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5DFF-D7A9-4927-B8C1-EAC205D9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CLR (1) Parser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7F2B28-F897-4A6F-8313-C5A66FA34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0" y="1578661"/>
            <a:ext cx="6781950" cy="4861136"/>
          </a:xfrm>
        </p:spPr>
      </p:pic>
    </p:spTree>
    <p:extLst>
      <p:ext uri="{BB962C8B-B14F-4D97-AF65-F5344CB8AC3E}">
        <p14:creationId xmlns:p14="http://schemas.microsoft.com/office/powerpoint/2010/main" val="125991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6BE4-6FAB-481C-AE8B-F89F8EB5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SLR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BBE4A-1EDA-4A18-9F12-1DA029FDE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SLR(1) parser is a simple LR parser, which is easy to construct. This is better than LR(0) as it uses a look ahead symbol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“1” in SLR(1) indicates the number of lookaheads used by the parser.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uses a look ahead given by the follow set.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 for S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LR(1) parsing table is the same as LR(0);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difference is in reduce entries.</a:t>
            </a:r>
          </a:p>
        </p:txBody>
      </p:sp>
    </p:spTree>
    <p:extLst>
      <p:ext uri="{BB962C8B-B14F-4D97-AF65-F5344CB8AC3E}">
        <p14:creationId xmlns:p14="http://schemas.microsoft.com/office/powerpoint/2010/main" val="1561850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5DFF-D7A9-4927-B8C1-EAC205D9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CLR (1) Parsing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5DB0A4-82EB-41A3-886B-056A4F210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3"/>
          <a:stretch/>
        </p:blipFill>
        <p:spPr>
          <a:xfrm>
            <a:off x="1723867" y="1414358"/>
            <a:ext cx="8515507" cy="5443642"/>
          </a:xfrm>
        </p:spPr>
      </p:pic>
    </p:spTree>
    <p:extLst>
      <p:ext uri="{BB962C8B-B14F-4D97-AF65-F5344CB8AC3E}">
        <p14:creationId xmlns:p14="http://schemas.microsoft.com/office/powerpoint/2010/main" val="565183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52F5-A2CB-4142-B88F-B6832EEA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C342-36D4-4B7B-9905-221EA7A4D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the given grammar is suitable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 CLR(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parsing or not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→ A a A b | B b B a 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ε 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→ 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8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52F5-A2CB-4142-B88F-B6832EEA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SLR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C342-36D4-4B7B-9905-221EA7A4D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place reduce entries once again, SLR(1) uses the DFA.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checks if a state has the final item.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that contains a final item indicates in which row the reduce entries are to be placed. This procedure is the same as LR(0).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state Ii has a final item,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place reduce entries in row “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.” But in row “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,” finding out columns is different for SLR(1). If it is LR(0), we place under every column, but for SLR(1)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under the columns given by the follow set</a:t>
            </a:r>
          </a:p>
        </p:txBody>
      </p:sp>
    </p:spTree>
    <p:extLst>
      <p:ext uri="{BB962C8B-B14F-4D97-AF65-F5344CB8AC3E}">
        <p14:creationId xmlns:p14="http://schemas.microsoft.com/office/powerpoint/2010/main" val="357516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52F5-A2CB-4142-B88F-B6832EEA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C342-36D4-4B7B-9905-221EA7A4D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grammar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T + E  | 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→ 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37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52F5-A2CB-4142-B88F-B6832EEA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SLR Parser : DFA Machine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CC60C2-5AC4-4B11-BE72-429B60922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77" y="1511988"/>
            <a:ext cx="7829723" cy="4789774"/>
          </a:xfrm>
        </p:spPr>
      </p:pic>
    </p:spTree>
    <p:extLst>
      <p:ext uri="{BB962C8B-B14F-4D97-AF65-F5344CB8AC3E}">
        <p14:creationId xmlns:p14="http://schemas.microsoft.com/office/powerpoint/2010/main" val="207692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52F5-A2CB-4142-B88F-B6832EEA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SLR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C342-36D4-4B7B-9905-221EA7A4D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follow of the Non-Terminals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T + E  | 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→ 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of E {$}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of T { +, $}</a:t>
            </a:r>
          </a:p>
        </p:txBody>
      </p:sp>
    </p:spTree>
    <p:extLst>
      <p:ext uri="{BB962C8B-B14F-4D97-AF65-F5344CB8AC3E}">
        <p14:creationId xmlns:p14="http://schemas.microsoft.com/office/powerpoint/2010/main" val="387041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52F5-A2CB-4142-B88F-B6832EEA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SLR Parser : Parsing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44A3B1-41C9-49F9-9C16-F52392A22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30" y="2090737"/>
            <a:ext cx="8702089" cy="3624263"/>
          </a:xfrm>
        </p:spPr>
      </p:pic>
    </p:spTree>
    <p:extLst>
      <p:ext uri="{BB962C8B-B14F-4D97-AF65-F5344CB8AC3E}">
        <p14:creationId xmlns:p14="http://schemas.microsoft.com/office/powerpoint/2010/main" val="258353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52F5-A2CB-4142-B88F-B6832EEA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SLR Parser 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C342-36D4-4B7B-9905-221EA7A4D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the given grammar is suitable for SLR(1) parsing or not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→ A a A b | B b B a 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ε 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→ 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884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2FB3-4ADF-4F3C-9B32-0499FC33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SLR(1) Machine for the given grammar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B661C8-9A24-42FA-B1B9-F8CBA7C0A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523" y="1768133"/>
            <a:ext cx="6877403" cy="4299171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4E09C5-D3D2-47FB-A54D-769CA06EE7E7}"/>
              </a:ext>
            </a:extLst>
          </p:cNvPr>
          <p:cNvCxnSpPr>
            <a:cxnSpLocks/>
          </p:cNvCxnSpPr>
          <p:nvPr/>
        </p:nvCxnSpPr>
        <p:spPr>
          <a:xfrm flipV="1">
            <a:off x="3352801" y="2476500"/>
            <a:ext cx="190499" cy="99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EB97495-938C-47AF-8F98-C68D86226E13}"/>
              </a:ext>
            </a:extLst>
          </p:cNvPr>
          <p:cNvSpPr/>
          <p:nvPr/>
        </p:nvSpPr>
        <p:spPr>
          <a:xfrm>
            <a:off x="2962275" y="1724025"/>
            <a:ext cx="1181100" cy="75247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S` →S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097E26-B82C-4C50-B086-9A43D2484B93}"/>
                  </a:ext>
                </a:extLst>
              </p:cNvPr>
              <p:cNvSpPr/>
              <p:nvPr/>
            </p:nvSpPr>
            <p:spPr>
              <a:xfrm>
                <a:off x="3448050" y="2200275"/>
                <a:ext cx="190499" cy="2428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097E26-B82C-4C50-B086-9A43D2484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050" y="2200275"/>
                <a:ext cx="190499" cy="242888"/>
              </a:xfrm>
              <a:prstGeom prst="rect">
                <a:avLst/>
              </a:prstGeom>
              <a:blipFill>
                <a:blip r:embed="rId3"/>
                <a:stretch>
                  <a:fillRect l="-15152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54DF7B-85C3-4C1D-9FE2-C3607886FC05}"/>
                  </a:ext>
                </a:extLst>
              </p:cNvPr>
              <p:cNvSpPr/>
              <p:nvPr/>
            </p:nvSpPr>
            <p:spPr>
              <a:xfrm>
                <a:off x="3346451" y="4497607"/>
                <a:ext cx="152399" cy="17973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54DF7B-85C3-4C1D-9FE2-C3607886FC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451" y="4497607"/>
                <a:ext cx="152399" cy="179730"/>
              </a:xfrm>
              <a:prstGeom prst="rect">
                <a:avLst/>
              </a:prstGeom>
              <a:blipFill>
                <a:blip r:embed="rId4"/>
                <a:stretch>
                  <a:fillRect l="-29630" b="-12903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24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821</Words>
  <Application>Microsoft Office PowerPoint</Application>
  <PresentationFormat>Widescreen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Office Theme</vt:lpstr>
      <vt:lpstr>CS4031 Compiler Construction  Chapter 4 cont.</vt:lpstr>
      <vt:lpstr>SLR Parser</vt:lpstr>
      <vt:lpstr>SLR Parser</vt:lpstr>
      <vt:lpstr>Example:</vt:lpstr>
      <vt:lpstr>SLR Parser : DFA Machine</vt:lpstr>
      <vt:lpstr>SLR Parser</vt:lpstr>
      <vt:lpstr>SLR Parser : Parsing Table</vt:lpstr>
      <vt:lpstr>SLR Parser : Example</vt:lpstr>
      <vt:lpstr>SLR(1) Machine for the given grammar</vt:lpstr>
      <vt:lpstr>Parsing Table</vt:lpstr>
      <vt:lpstr>SLR (1) Example</vt:lpstr>
      <vt:lpstr>SLR(1) Grammar: Parsing Table</vt:lpstr>
      <vt:lpstr>Parsing Table : ced$</vt:lpstr>
      <vt:lpstr>Canonical LR(1) Parsers CLR(1)/LR(1)</vt:lpstr>
      <vt:lpstr>Need of CLR Parser </vt:lpstr>
      <vt:lpstr>Steps of CLR Parser</vt:lpstr>
      <vt:lpstr>CLR (1) Parser</vt:lpstr>
      <vt:lpstr>CLR (1) Parser</vt:lpstr>
      <vt:lpstr>CLR (1) Parser</vt:lpstr>
      <vt:lpstr>CLR (1) Parsing Table</vt:lpstr>
      <vt:lpstr>Example: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CS4031 Compiler Construction  Lecture 7</dc:title>
  <dc:creator>Researcher Mahzaib</dc:creator>
  <cp:lastModifiedBy>Faryal F. Saud</cp:lastModifiedBy>
  <cp:revision>43</cp:revision>
  <dcterms:created xsi:type="dcterms:W3CDTF">2025-03-06T04:10:16Z</dcterms:created>
  <dcterms:modified xsi:type="dcterms:W3CDTF">2025-03-07T05:35:34Z</dcterms:modified>
</cp:coreProperties>
</file>