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0" r:id="rId7"/>
    <p:sldId id="273" r:id="rId8"/>
    <p:sldId id="261" r:id="rId9"/>
    <p:sldId id="286" r:id="rId10"/>
    <p:sldId id="262" r:id="rId11"/>
    <p:sldId id="263" r:id="rId12"/>
    <p:sldId id="284" r:id="rId13"/>
    <p:sldId id="274" r:id="rId14"/>
    <p:sldId id="265" r:id="rId15"/>
    <p:sldId id="266" r:id="rId16"/>
    <p:sldId id="267" r:id="rId17"/>
    <p:sldId id="268" r:id="rId18"/>
    <p:sldId id="275" r:id="rId19"/>
    <p:sldId id="276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EA8-35B8-46B7-8B53-69C6D63E4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6B6D1-31BB-4C48-A9B4-01A08CD4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D109-2E13-4484-A643-ECE27E2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5A93-F19F-4092-8F52-69F0D1B9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18A3-6126-489F-BEAC-FA7DB854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2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454F-63ED-4454-9DCF-5C275B10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9C02-FDFC-496E-8E5B-B96C93F6B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C2AB-612C-4839-9D84-8303B73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5D05-DE99-4F4F-96F9-D2259398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ED2E-CEC1-43B4-B384-C1690954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54FF-12F6-4118-A8F4-A0CE7CBA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A46BF-A5E0-4D93-8086-E46F8DA5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F58B-6616-4873-BB30-C9BD3822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1D8E-3335-4C9B-A1D1-324CE08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EBB3-CB68-43EB-AFFC-9EA95857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786-7511-4AF6-9566-CB23ED0C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66B0-8A5E-4F73-91D6-2D2EDCDFA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EB52-A69A-443E-B88F-FEEB5675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FE95-0C30-4F52-976E-2C5146EA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2A90-ABE4-42DE-8A28-ACED2481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A4CA-C492-4A39-8871-6FB2E490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0ACF-2937-4265-BAC3-906B1A64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A954-689F-4C13-A2B4-0B48C196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D283-09D0-4164-AAF0-2906F767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F593-5873-4765-B127-846C8A5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3CE9-51A3-44C8-871A-BB572AC5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1B02-71C3-472E-99B2-3CECD2DA2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9AC1-D375-409F-8DAF-04AC0EF6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3981-1699-4C64-A2FF-280714E7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C164-B18A-4C00-A256-88F4844C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E8C40-BE63-4B2A-9DD6-6CCF9ECA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0B67-4C29-4548-8E4E-F3C45BF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D3725-59DB-44E6-A623-0C2B6FF8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D8E68-09DE-4F04-808D-5C57D656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F4C0F-626A-4929-A624-F69AFCBBE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8B0F8-A75E-4B30-BE32-CD1E9B95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82F7E-EE1A-4C94-8D38-FA80DC0B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0D630-9FB5-4127-BD54-229C098A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149DD-3F36-44A6-BD27-586F00DB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4CF2-A045-4E34-8D75-DF9BA2F2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2781-2687-402C-8A4C-DFC403D9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BD698-FCCA-4C9B-8C5C-1D3E8E8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0C7A7-214E-4794-BBAA-472226FF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D33C4-747B-48DD-BC46-F26D6A77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2286D-40C3-478D-AF54-66964010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30B39-167A-4EA9-AA18-2A9D324A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CFB-BEDC-4141-A524-179D911A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B311-48CF-4E2F-BF1A-194E628B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0EE6-35F4-44D1-AD0D-F44DEA93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DBD0-C4FC-47F7-859E-E18804C5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E3943-69C0-4874-B8B6-758D96AA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1BC15-7AB4-4AD1-AB4C-B948B614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8299-F316-4135-8ECC-0C3A0EA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B94CD-32B7-4CFC-A38F-53418739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E2009-3A01-4439-94D1-53A72AA7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2609-8223-49D2-9F68-B7D861A5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9FAB-5497-4508-9531-3A60BCCC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2C78-0117-4E07-896B-A24B914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0C56-03DB-4E8A-B3B5-91642088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6D0D8-DD6B-4CA1-9ED6-2C82DC9C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7995-2C43-425B-B9D9-8F3ED89F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9EFA-F153-494F-8A9E-D194C8CC934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CB23-BC6F-4AAD-AE39-5AE72C936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8311-CA40-4AA5-8C03-3A85B6F6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F1C2-4BA6-49A4-B23A-508D68590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AD-24EC-43E3-AB53-61C1DD70F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88242-7827-4088-9DBA-7C054C20D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Computer Science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64422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input string a + b * c by using the above algorithm</a:t>
            </a:r>
          </a:p>
        </p:txBody>
      </p:sp>
    </p:spTree>
    <p:extLst>
      <p:ext uri="{BB962C8B-B14F-4D97-AF65-F5344CB8AC3E}">
        <p14:creationId xmlns:p14="http://schemas.microsoft.com/office/powerpoint/2010/main" val="246859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90220-ECF4-49E5-99DC-8C2C96C86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/>
          <a:stretch/>
        </p:blipFill>
        <p:spPr>
          <a:xfrm>
            <a:off x="2403342" y="1450843"/>
            <a:ext cx="7788408" cy="5042032"/>
          </a:xfrm>
        </p:spPr>
      </p:pic>
    </p:spTree>
    <p:extLst>
      <p:ext uri="{BB962C8B-B14F-4D97-AF65-F5344CB8AC3E}">
        <p14:creationId xmlns:p14="http://schemas.microsoft.com/office/powerpoint/2010/main" val="413418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D9FB-FB96-4828-8280-6E295926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Top-Down and Bottom-Up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26FC5-EDB8-4B49-A2C3-65BA64213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35" y="1606219"/>
            <a:ext cx="8747289" cy="4886656"/>
          </a:xfrm>
        </p:spPr>
      </p:pic>
    </p:spTree>
    <p:extLst>
      <p:ext uri="{BB962C8B-B14F-4D97-AF65-F5344CB8AC3E}">
        <p14:creationId xmlns:p14="http://schemas.microsoft.com/office/powerpoint/2010/main" val="161953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AB58-57CF-46B2-8D85-1063246B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212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</a:t>
            </a:r>
          </a:p>
        </p:txBody>
      </p:sp>
    </p:spTree>
    <p:extLst>
      <p:ext uri="{BB962C8B-B14F-4D97-AF65-F5344CB8AC3E}">
        <p14:creationId xmlns:p14="http://schemas.microsoft.com/office/powerpoint/2010/main" val="258948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3AD-C79B-4329-83D3-4E3D474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E984-5A19-4C70-BBBA-96D3F5D4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table is used to store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essential information about every symbol contained within the program.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</a:p>
        </p:txBody>
      </p:sp>
    </p:spTree>
    <p:extLst>
      <p:ext uri="{BB962C8B-B14F-4D97-AF65-F5344CB8AC3E}">
        <p14:creationId xmlns:p14="http://schemas.microsoft.com/office/powerpoint/2010/main" val="412775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3AD-C79B-4329-83D3-4E3D474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E984-5A19-4C70-BBBA-96D3F5D4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table will contain the following types of information for the input string in a source program: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tokens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semantic component like variable operator constant functions 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to other entries (when necessary)</a:t>
            </a:r>
          </a:p>
        </p:txBody>
      </p:sp>
    </p:spTree>
    <p:extLst>
      <p:ext uri="{BB962C8B-B14F-4D97-AF65-F5344CB8AC3E}">
        <p14:creationId xmlns:p14="http://schemas.microsoft.com/office/powerpoint/2010/main" val="230289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3AD-C79B-4329-83D3-4E3D474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symbol table and the phases of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E984-5A19-4C70-BBBA-96D3F5D4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Virtually every phase of the compiler will use the symbol table: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action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1369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3AD-C79B-4329-83D3-4E3D474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compiler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6FDE48-8A30-442A-8D8D-356603B23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09417"/>
              </p:ext>
            </p:extLst>
          </p:nvPr>
        </p:nvGraphicFramePr>
        <p:xfrm>
          <a:off x="838200" y="1825625"/>
          <a:ext cx="10515600" cy="429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2670232710"/>
                    </a:ext>
                  </a:extLst>
                </a:gridCol>
                <a:gridCol w="8210550">
                  <a:extLst>
                    <a:ext uri="{9D8B030D-6E8A-4147-A177-3AD203B41FA5}">
                      <a16:colId xmlns:a16="http://schemas.microsoft.com/office/drawing/2014/main" val="363807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91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place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keywords, operators, and standard identifiers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15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Scanner/Lexical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User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defined identifiers and Literals Return Token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55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Token and return 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53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Data types and use for information checking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14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pointers to entries in symbol table in creating </a:t>
                      </a: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code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618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pointers to entries in symbol table as well as store the address of its procedures and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58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81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CF6F-0C78-4075-A6A2-58B3853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8D1D-818E-4DBA-B834-E39F7F45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44341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used by a compiler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semantics of name.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variable is defined already or not.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context where a name is valid.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stored, storage address.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correctness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415943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CF6F-0C78-4075-A6A2-58B3853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8D1D-818E-4DBA-B834-E39F7F45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operations of symbol table are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lookup / search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associated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given name.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a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table.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 a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1954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technique for constructing shift-reduce parsers by hand for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 class of grammars.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LL(1) parser, there is a restriction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grammar; grammar should be free of left recursion and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should be left factored.</a:t>
            </a: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1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3AD-C79B-4329-83D3-4E3D4743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 of the Symbol Table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D70C12F-AC90-418A-8CC8-94C7E541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751890"/>
              </p:ext>
            </p:extLst>
          </p:nvPr>
        </p:nvGraphicFramePr>
        <p:xfrm>
          <a:off x="838200" y="1690687"/>
          <a:ext cx="10706100" cy="48021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6827">
                  <a:extLst>
                    <a:ext uri="{9D8B030D-6E8A-4147-A177-3AD203B41FA5}">
                      <a16:colId xmlns:a16="http://schemas.microsoft.com/office/drawing/2014/main" val="3693010557"/>
                    </a:ext>
                  </a:extLst>
                </a:gridCol>
                <a:gridCol w="8039273">
                  <a:extLst>
                    <a:ext uri="{9D8B030D-6E8A-4147-A177-3AD203B41FA5}">
                      <a16:colId xmlns:a16="http://schemas.microsoft.com/office/drawing/2014/main" val="3520452130"/>
                    </a:ext>
                  </a:extLst>
                </a:gridCol>
              </a:tblGrid>
              <a:tr h="472943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27375"/>
                  </a:ext>
                </a:extLst>
              </a:tr>
              <a:tr h="2291953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reserved words,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identifiers and operators are placed in the Symbol Table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during its initialization. </a:t>
                      </a:r>
                    </a:p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lexemes are added when the scanner encounters them, and they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assigned a token class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Similarly, the semantic analyzer adds the appropriate properties and attributes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belong to the lexeme</a:t>
                      </a:r>
                      <a:endParaRPr lang="en-US" sz="2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62565"/>
                  </a:ext>
                </a:extLst>
              </a:tr>
              <a:tr h="1200547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Deleting new 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compiler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finished with a given scope of the program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all the symbols belonging to that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 must be effectively removed before beginning to process a different scope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program.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153827"/>
                  </a:ext>
                </a:extLst>
              </a:tr>
              <a:tr h="836745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Searching 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Looking up a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lexeme in the symbol table and retrieving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any and all of the </a:t>
                      </a:r>
                      <a:r>
                        <a:rPr lang="en-US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properties belonging to that symbol.</a:t>
                      </a:r>
                      <a:endParaRPr lang="en-US" sz="2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4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3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CF6F-0C78-4075-A6A2-58B3853A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8D1D-818E-4DBA-B834-E39F7F45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symbol table to keep track of scope (block) and binding information about names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is changed (updated) every time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 name is discovered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information about 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existing name is discovered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must have mechanism to: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existing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efficiently</a:t>
            </a:r>
          </a:p>
        </p:txBody>
      </p:sp>
    </p:spTree>
    <p:extLst>
      <p:ext uri="{BB962C8B-B14F-4D97-AF65-F5344CB8AC3E}">
        <p14:creationId xmlns:p14="http://schemas.microsoft.com/office/powerpoint/2010/main" val="8504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30C3-6E46-461D-B387-5BE1B0C0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7E7B-5CE4-46DE-B786-E712A87A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common mechanism: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lists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simple to implement,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hash tables,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programming,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good performance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should be able to grow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dynamically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size is 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must be large enough for the largest program</a:t>
            </a:r>
          </a:p>
        </p:txBody>
      </p:sp>
    </p:spTree>
    <p:extLst>
      <p:ext uri="{BB962C8B-B14F-4D97-AF65-F5344CB8AC3E}">
        <p14:creationId xmlns:p14="http://schemas.microsoft.com/office/powerpoint/2010/main" val="125349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A8E-8CE2-4DAC-BA37-0224F713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46EF-31C7-461D-B66C-43F32EE5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type name, its type definition (e.g. for the C type declaration typedef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int*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maps the name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data structure that represents the type int*)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name, its type.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variable is an array, it also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stores dimension information.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may also store storage class, offset in activation record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constant name,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type and value.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function and procedure, its formal parameter list and its output type. Each formal parameter must have name, type, type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passing (by- reference or by-value),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9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A8E-8CE2-4DAC-BA37-0224F713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View of Symbol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6E43D-4061-4B0F-B7FF-5EB221E94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81" y="1528763"/>
            <a:ext cx="8032869" cy="4253996"/>
          </a:xfrm>
        </p:spPr>
      </p:pic>
    </p:spTree>
    <p:extLst>
      <p:ext uri="{BB962C8B-B14F-4D97-AF65-F5344CB8AC3E}">
        <p14:creationId xmlns:p14="http://schemas.microsoft.com/office/powerpoint/2010/main" val="24279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A8E-8CE2-4DAC-BA37-0224F713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Organization for Non-Block Structured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46EF-31C7-461D-B66C-43F32EE5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of code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module that has no sub module.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symbol table operation is determined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 length of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comparisons required to retrieve a record.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of attributes stored in the table for a given variable is called symbol table record.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variable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an insertion of lookup has to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called search argument.</a:t>
            </a:r>
          </a:p>
        </p:txBody>
      </p:sp>
    </p:spTree>
    <p:extLst>
      <p:ext uri="{BB962C8B-B14F-4D97-AF65-F5344CB8AC3E}">
        <p14:creationId xmlns:p14="http://schemas.microsoft.com/office/powerpoint/2010/main" val="339787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9A8E-8CE2-4DAC-BA37-0224F713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Organization for Non-Block Structured Languages :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46EF-31C7-461D-B66C-43F32EE5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structures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symbol Table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Symbol Table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Structured Symbol Table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Symbol Table</a:t>
            </a:r>
          </a:p>
        </p:txBody>
      </p:sp>
    </p:spTree>
    <p:extLst>
      <p:ext uri="{BB962C8B-B14F-4D97-AF65-F5344CB8AC3E}">
        <p14:creationId xmlns:p14="http://schemas.microsoft.com/office/powerpoint/2010/main" val="186073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32EB-D17E-4BC4-B0F0-79C7A56E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ED53-CDA1-4735-93CD-A553ED77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{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*name;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value;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492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2FB6-55E7-494E-8A07-CEF443E5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402B-61EE-4DA8-A239-28B130F4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[MAX_SYMBOLS];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*name)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].name, name) == 0)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*name, int value)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 == -1)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].name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strdup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].value = value;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261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Operator Precedence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that does not contain null production and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adjacent non-terminals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hand side of any production is called operator grammar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operator grammar, no production rule can have: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at the right side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adjacent non-terminals at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155966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25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Not-Suitable grammar Example: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B E | id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+ | − |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89926-432F-4715-A0D8-9769017F810E}"/>
              </a:ext>
            </a:extLst>
          </p:cNvPr>
          <p:cNvSpPr txBox="1">
            <a:spLocks/>
          </p:cNvSpPr>
          <p:nvPr/>
        </p:nvSpPr>
        <p:spPr>
          <a:xfrm>
            <a:off x="6591302" y="1825625"/>
            <a:ext cx="4762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grammar Example: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E | E * E | E = E | id </a:t>
            </a:r>
          </a:p>
        </p:txBody>
      </p:sp>
    </p:spTree>
    <p:extLst>
      <p:ext uri="{BB962C8B-B14F-4D97-AF65-F5344CB8AC3E}">
        <p14:creationId xmlns:p14="http://schemas.microsoft.com/office/powerpoint/2010/main" val="227598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3F52-C237-43EA-A9E3-F65F246A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and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7655-3CDD-4B92-8490-8FC42376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“a” be the top element on stack and “b” is the current element pointed by the input pointer, that is, the look ahead symbol b.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⋖ b or a ≐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push b onto the stack and increment input pointer.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(Shift action)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⋗ b then (Reduce action)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Pop the stack until the top of the stack is ⋖ to the terminal most recently popped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= b = $, announces successful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completionss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8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to high Precedence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- , *, /, terminals</a:t>
            </a:r>
          </a:p>
        </p:txBody>
      </p:sp>
    </p:spTree>
    <p:extLst>
      <p:ext uri="{BB962C8B-B14F-4D97-AF65-F5344CB8AC3E}">
        <p14:creationId xmlns:p14="http://schemas.microsoft.com/office/powerpoint/2010/main" val="289009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B8D4-168A-489A-92F2-83F0A6DF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Operator Precedence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BE7-5425-437B-9B95-A800DAB79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 input string (id + id * id ) with the precedence relations inserted will be :</a:t>
                </a:r>
              </a:p>
              <a:p>
                <a:endPara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$ &lt;.id.&gt; + &lt;.id&gt;  * &lt;.id&gt; $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09BE7-5425-437B-9B95-A800DAB79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5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E032-8CD9-45D0-AC70-263BB3A8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id *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E135-E0A2-49DF-ACCB-40B1DFF8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7A7FF-05BD-413A-9DFC-29372F417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/>
          <a:stretch/>
        </p:blipFill>
        <p:spPr>
          <a:xfrm>
            <a:off x="2311567" y="2424906"/>
            <a:ext cx="794060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5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76F-F522-4C8A-90EB-7FC9584E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Grammar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D132-0085-40C2-A22D-C08C2CC8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equivalent operator grammar for the following grammar?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</a:t>
            </a:r>
          </a:p>
        </p:txBody>
      </p:sp>
    </p:spTree>
    <p:extLst>
      <p:ext uri="{BB962C8B-B14F-4D97-AF65-F5344CB8AC3E}">
        <p14:creationId xmlns:p14="http://schemas.microsoft.com/office/powerpoint/2010/main" val="7003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1246</Words>
  <Application>Microsoft Office PowerPoint</Application>
  <PresentationFormat>Widescreen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CS 4031 Compiler Construction  Chapter 5</vt:lpstr>
      <vt:lpstr>Operator Precedence Parser </vt:lpstr>
      <vt:lpstr>Rules for Operator Precedence Parser</vt:lpstr>
      <vt:lpstr>Example:</vt:lpstr>
      <vt:lpstr>Shift and Reduce</vt:lpstr>
      <vt:lpstr>Precedence:</vt:lpstr>
      <vt:lpstr>Using Operator Precedence Relations</vt:lpstr>
      <vt:lpstr>id + id * id</vt:lpstr>
      <vt:lpstr>Operator Precedence Grammar Example</vt:lpstr>
      <vt:lpstr>Example 2: </vt:lpstr>
      <vt:lpstr>Traversal</vt:lpstr>
      <vt:lpstr>Comparison Between Top-Down and Bottom-Up Parser</vt:lpstr>
      <vt:lpstr>Symbol Table </vt:lpstr>
      <vt:lpstr>Symbol Table</vt:lpstr>
      <vt:lpstr>Contents of the symbol table</vt:lpstr>
      <vt:lpstr>Interaction between symbol table and the phases of compiler </vt:lpstr>
      <vt:lpstr>Phases of compiler </vt:lpstr>
      <vt:lpstr>Symbol Table</vt:lpstr>
      <vt:lpstr>Operations</vt:lpstr>
      <vt:lpstr>Basic Operation of the Symbol Table</vt:lpstr>
      <vt:lpstr>Symbol Table</vt:lpstr>
      <vt:lpstr>Symbol Table</vt:lpstr>
      <vt:lpstr>Symbol Table Information</vt:lpstr>
      <vt:lpstr>Typical View of Symbol Table</vt:lpstr>
      <vt:lpstr>Symbol Table Organization for Non-Block Structured Languages</vt:lpstr>
      <vt:lpstr>Symbol Table Organization for Non-Block Structured Languages : Structures </vt:lpstr>
      <vt:lpstr>Symbol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Mahzaib</dc:creator>
  <cp:lastModifiedBy>Faryal F. Saud</cp:lastModifiedBy>
  <cp:revision>68</cp:revision>
  <dcterms:created xsi:type="dcterms:W3CDTF">2025-03-13T08:03:11Z</dcterms:created>
  <dcterms:modified xsi:type="dcterms:W3CDTF">2025-03-20T07:45:56Z</dcterms:modified>
</cp:coreProperties>
</file>