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8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9" r:id="rId29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19" autoAdjust="0"/>
  </p:normalViewPr>
  <p:slideViewPr>
    <p:cSldViewPr>
      <p:cViewPr varScale="1">
        <p:scale>
          <a:sx n="56" d="100"/>
          <a:sy n="56" d="100"/>
        </p:scale>
        <p:origin x="158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49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5131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547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5300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0800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7580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3691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578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1313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9682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8307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6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830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1240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7338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0042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6786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7797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90646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904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1897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3303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8710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34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3401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609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6217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4577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12FB4-AF50-42D3-BAAA-160C4F59D077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39BB1-5935-496D-B618-904A9C4B01DC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BDB69-90E1-4EF8-AE65-95A94D84C6EB}" type="datetime1">
              <a:rPr lang="en-US" smtClean="0"/>
              <a:t>4/11/2025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82000" y="6187439"/>
            <a:ext cx="609600" cy="670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0B6D7-65D9-466B-977E-E0C9765312E7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1766-5FC5-4FDF-A175-AB903029E75E}" type="datetime1">
              <a:rPr lang="en-US" smtClean="0"/>
              <a:t>4/11/2025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9577" y="234353"/>
            <a:ext cx="890484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304" y="1542813"/>
            <a:ext cx="8073390" cy="4258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9872" y="6533879"/>
            <a:ext cx="4062095" cy="26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63488-8C05-4A77-BDEC-10ED40B2DF55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28191" y="6475139"/>
            <a:ext cx="342265" cy="287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2940" y="4700107"/>
            <a:ext cx="327977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30" dirty="0">
                <a:solidFill>
                  <a:srgbClr val="C00000"/>
                </a:solidFill>
                <a:latin typeface="Arial"/>
                <a:cs typeface="Arial"/>
              </a:rPr>
              <a:t>SQA</a:t>
            </a:r>
            <a:r>
              <a:rPr sz="4000" b="1" spc="-1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25" dirty="0">
                <a:solidFill>
                  <a:srgbClr val="C00000"/>
                </a:solidFill>
                <a:latin typeface="Arial"/>
                <a:cs typeface="Arial"/>
              </a:rPr>
              <a:t>Reviews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2704" y="1443227"/>
            <a:ext cx="5693663" cy="34335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7776" y="1638300"/>
            <a:ext cx="5105400" cy="28447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899328"/>
            <a:ext cx="899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Software </a:t>
            </a:r>
            <a:r>
              <a:rPr lang="en-US" sz="2400" b="1" i="1" dirty="0">
                <a:solidFill>
                  <a:srgbClr val="FF0000"/>
                </a:solidFill>
                <a:latin typeface="Verdana" panose="020B0604030504040204" pitchFamily="34" charset="0"/>
              </a:rPr>
              <a:t>Inspections</a:t>
            </a:r>
            <a:r>
              <a:rPr 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 are a disciplined engineering practice for detecting and correcting defects in software artifacts, and preventing their leakage into field operations. </a:t>
            </a:r>
            <a:r>
              <a:rPr lang="en-US" sz="24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a </a:t>
            </a:r>
            <a:r>
              <a:rPr lang="en-US" sz="2400" b="1" i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review</a:t>
            </a:r>
            <a:r>
              <a:rPr lang="en-US" sz="2400" b="1" i="1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</a:t>
            </a:r>
            <a:r>
              <a:rPr lang="en-US" sz="24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 work product is examined for defects by individuals other than the person who produced it. . </a:t>
            </a:r>
          </a:p>
          <a:p>
            <a:pPr algn="just"/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06017" y="3576984"/>
            <a:ext cx="8991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endParaRPr lang="en-US" sz="20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In a </a:t>
            </a:r>
            <a:r>
              <a:rPr lang="en-US" sz="2400" b="1" i="1" dirty="0">
                <a:solidFill>
                  <a:srgbClr val="FF0000"/>
                </a:solidFill>
                <a:latin typeface="Verdana" panose="020B0604030504040204" pitchFamily="34" charset="0"/>
              </a:rPr>
              <a:t>Walkthrough</a:t>
            </a:r>
            <a:r>
              <a:rPr lang="en-US" sz="2400" dirty="0">
                <a:solidFill>
                  <a:srgbClr val="333333"/>
                </a:solidFill>
                <a:latin typeface="Verdana" panose="020B0604030504040204" pitchFamily="34" charset="0"/>
              </a:rPr>
              <a:t>, the producer describes the product and asks for comments from the participants.  These gatherings generally serve to inform participants about the product rather than correct it. </a:t>
            </a:r>
          </a:p>
          <a:p>
            <a:pPr algn="just"/>
            <a:endParaRPr lang="en-US" sz="2000" dirty="0">
              <a:solidFill>
                <a:srgbClr val="3333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5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2800" y="4650897"/>
            <a:ext cx="33000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30" dirty="0">
                <a:solidFill>
                  <a:srgbClr val="C00000"/>
                </a:solidFill>
                <a:latin typeface="Arial"/>
                <a:cs typeface="Arial"/>
              </a:rPr>
              <a:t>Re</a:t>
            </a:r>
            <a:r>
              <a:rPr sz="4000" b="1" spc="-40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4000" b="1" spc="-25" dirty="0">
                <a:solidFill>
                  <a:srgbClr val="C00000"/>
                </a:solidFill>
                <a:latin typeface="Arial"/>
                <a:cs typeface="Arial"/>
              </a:rPr>
              <a:t>iew</a:t>
            </a:r>
            <a:r>
              <a:rPr sz="4000" b="1" spc="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3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4000" b="1" spc="-4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4000" b="1" spc="-20" dirty="0">
                <a:solidFill>
                  <a:srgbClr val="C00000"/>
                </a:solidFill>
                <a:latin typeface="Arial"/>
                <a:cs typeface="Arial"/>
              </a:rPr>
              <a:t>les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7064" y="1682495"/>
            <a:ext cx="4506468" cy="2932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12134" y="1877567"/>
            <a:ext cx="4703065" cy="2737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2813"/>
            <a:ext cx="2022475" cy="261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Fa</a:t>
            </a:r>
            <a:r>
              <a:rPr sz="3000" spc="5" dirty="0">
                <a:latin typeface="Arial"/>
                <a:cs typeface="Arial"/>
              </a:rPr>
              <a:t>c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15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itator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Author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R</a:t>
            </a:r>
            <a:r>
              <a:rPr sz="3000" spc="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corder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Rev</a:t>
            </a:r>
            <a:r>
              <a:rPr sz="3000" spc="1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ewer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Observer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</a:pPr>
            <a:r>
              <a:rPr spc="-25" dirty="0"/>
              <a:t>Review</a:t>
            </a:r>
            <a:r>
              <a:rPr spc="20" dirty="0"/>
              <a:t> </a:t>
            </a:r>
            <a:r>
              <a:rPr spc="-25" dirty="0"/>
              <a:t>Roles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3947" y="4512564"/>
            <a:ext cx="1940052" cy="1758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542813"/>
            <a:ext cx="7810500" cy="462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R</a:t>
            </a:r>
            <a:r>
              <a:rPr sz="3000" spc="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spo</a:t>
            </a:r>
            <a:r>
              <a:rPr sz="3000" spc="5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spc="-10" dirty="0">
                <a:latin typeface="Arial"/>
                <a:cs typeface="Arial"/>
              </a:rPr>
              <a:t>b</a:t>
            </a:r>
            <a:r>
              <a:rPr sz="3000" dirty="0">
                <a:latin typeface="Arial"/>
                <a:cs typeface="Arial"/>
              </a:rPr>
              <a:t>le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for </a:t>
            </a:r>
            <a:r>
              <a:rPr sz="3000" spc="5" dirty="0">
                <a:latin typeface="Arial"/>
                <a:cs typeface="Arial"/>
              </a:rPr>
              <a:t>p</a:t>
            </a:r>
            <a:r>
              <a:rPr sz="3000" dirty="0">
                <a:latin typeface="Arial"/>
                <a:cs typeface="Arial"/>
              </a:rPr>
              <a:t>rov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d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ng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background</a:t>
            </a:r>
            <a:r>
              <a:rPr sz="30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 the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work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assign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ng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roles</a:t>
            </a:r>
            <a:r>
              <a:rPr sz="3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to at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endees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  <a:buFont typeface="Wingdings"/>
              <a:buChar char=""/>
            </a:pPr>
            <a:endParaRPr sz="4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En</a:t>
            </a:r>
            <a:r>
              <a:rPr sz="3000" spc="5" dirty="0">
                <a:latin typeface="Arial"/>
                <a:cs typeface="Arial"/>
              </a:rPr>
              <a:t>c</a:t>
            </a:r>
            <a:r>
              <a:rPr sz="3000" dirty="0">
                <a:latin typeface="Arial"/>
                <a:cs typeface="Arial"/>
              </a:rPr>
              <a:t>ourag</a:t>
            </a:r>
            <a:r>
              <a:rPr sz="3000" spc="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all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at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endees</a:t>
            </a:r>
            <a:r>
              <a:rPr sz="30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to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participate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  <a:buFont typeface="Wingdings"/>
              <a:buChar char=""/>
            </a:pPr>
            <a:endParaRPr sz="4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Ke</a:t>
            </a:r>
            <a:r>
              <a:rPr sz="3000" spc="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ps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mee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ing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focused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moving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4350">
              <a:latin typeface="Times New Roman"/>
              <a:cs typeface="Times New Roman"/>
            </a:endParaRPr>
          </a:p>
          <a:p>
            <a:pPr marL="355600" marR="101854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R</a:t>
            </a:r>
            <a:r>
              <a:rPr sz="3000" spc="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spo</a:t>
            </a:r>
            <a:r>
              <a:rPr sz="3000" spc="5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spc="-10" dirty="0">
                <a:latin typeface="Arial"/>
                <a:cs typeface="Arial"/>
              </a:rPr>
              <a:t>b</a:t>
            </a:r>
            <a:r>
              <a:rPr sz="3000" dirty="0">
                <a:latin typeface="Arial"/>
                <a:cs typeface="Arial"/>
              </a:rPr>
              <a:t>le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for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gain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ng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conse</a:t>
            </a:r>
            <a:r>
              <a:rPr sz="3000" spc="-2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sus</a:t>
            </a:r>
            <a:r>
              <a:rPr sz="3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on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prob</a:t>
            </a:r>
            <a:r>
              <a:rPr sz="3000" spc="1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ems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</a:pPr>
            <a:r>
              <a:rPr spc="-25" dirty="0"/>
              <a:t>Respon</a:t>
            </a:r>
            <a:r>
              <a:rPr spc="-10" dirty="0"/>
              <a:t>s</a:t>
            </a:r>
            <a:r>
              <a:rPr spc="-15" dirty="0"/>
              <a:t>ibil</a:t>
            </a:r>
            <a:r>
              <a:rPr spc="-5" dirty="0"/>
              <a:t>i</a:t>
            </a:r>
            <a:r>
              <a:rPr spc="-20" dirty="0"/>
              <a:t>ties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10" dirty="0"/>
              <a:t> </a:t>
            </a:r>
            <a:r>
              <a:rPr spc="-20" dirty="0"/>
              <a:t>Faci</a:t>
            </a:r>
            <a:r>
              <a:rPr spc="-5" dirty="0"/>
              <a:t>l</a:t>
            </a:r>
            <a:r>
              <a:rPr spc="-15" dirty="0"/>
              <a:t>ita</a:t>
            </a:r>
            <a:r>
              <a:rPr dirty="0"/>
              <a:t>t</a:t>
            </a:r>
            <a:r>
              <a:rPr spc="-20" dirty="0"/>
              <a:t>or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2813"/>
            <a:ext cx="7732395" cy="2428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6426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R</a:t>
            </a:r>
            <a:r>
              <a:rPr sz="3000" spc="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spo</a:t>
            </a:r>
            <a:r>
              <a:rPr sz="3000" spc="5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spc="-10" dirty="0">
                <a:latin typeface="Arial"/>
                <a:cs typeface="Arial"/>
              </a:rPr>
              <a:t>b</a:t>
            </a:r>
            <a:r>
              <a:rPr sz="3000" dirty="0">
                <a:latin typeface="Arial"/>
                <a:cs typeface="Arial"/>
              </a:rPr>
              <a:t>le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for the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readiness</a:t>
            </a:r>
            <a:r>
              <a:rPr sz="3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and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strib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tion</a:t>
            </a:r>
            <a:r>
              <a:rPr sz="30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mat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rial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to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be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revie</a:t>
            </a:r>
            <a:r>
              <a:rPr sz="3000" spc="5" dirty="0">
                <a:latin typeface="Arial"/>
                <a:cs typeface="Arial"/>
              </a:rPr>
              <a:t>w</a:t>
            </a:r>
            <a:r>
              <a:rPr sz="3000" dirty="0">
                <a:latin typeface="Arial"/>
                <a:cs typeface="Arial"/>
              </a:rPr>
              <a:t>ed</a:t>
            </a:r>
          </a:p>
          <a:p>
            <a:pPr>
              <a:lnSpc>
                <a:spcPct val="100000"/>
              </a:lnSpc>
              <a:spcBef>
                <a:spcPts val="37"/>
              </a:spcBef>
              <a:buFont typeface="Wingdings"/>
              <a:buChar char=""/>
            </a:pPr>
            <a:endParaRPr sz="43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D</a:t>
            </a:r>
            <a:r>
              <a:rPr sz="3000" spc="5" dirty="0">
                <a:latin typeface="Arial"/>
                <a:cs typeface="Arial"/>
              </a:rPr>
              <a:t>u</a:t>
            </a:r>
            <a:r>
              <a:rPr sz="3000" dirty="0">
                <a:latin typeface="Arial"/>
                <a:cs typeface="Arial"/>
              </a:rPr>
              <a:t>ri</a:t>
            </a:r>
            <a:r>
              <a:rPr sz="3000" spc="5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g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 meeting,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 author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paraphrases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document</a:t>
            </a:r>
            <a:r>
              <a:rPr sz="3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section</a:t>
            </a:r>
            <a:r>
              <a:rPr sz="30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at a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time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</a:pPr>
            <a:r>
              <a:rPr spc="-25" dirty="0"/>
              <a:t>Respon</a:t>
            </a:r>
            <a:r>
              <a:rPr spc="-10" dirty="0"/>
              <a:t>s</a:t>
            </a:r>
            <a:r>
              <a:rPr spc="-15" dirty="0"/>
              <a:t>ibil</a:t>
            </a:r>
            <a:r>
              <a:rPr spc="-5" dirty="0"/>
              <a:t>i</a:t>
            </a:r>
            <a:r>
              <a:rPr spc="-20" dirty="0"/>
              <a:t>ties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-204" dirty="0"/>
              <a:t> </a:t>
            </a:r>
            <a:r>
              <a:rPr spc="-20" dirty="0"/>
              <a:t>Author</a:t>
            </a:r>
          </a:p>
        </p:txBody>
      </p:sp>
      <p:sp>
        <p:nvSpPr>
          <p:cNvPr id="7" name="object 7"/>
          <p:cNvSpPr/>
          <p:nvPr/>
        </p:nvSpPr>
        <p:spPr>
          <a:xfrm>
            <a:off x="7123176" y="4282440"/>
            <a:ext cx="1889759" cy="190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22770" y="3621266"/>
            <a:ext cx="2221230" cy="23985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-19050" y="951306"/>
            <a:ext cx="7943850" cy="4909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R</a:t>
            </a:r>
            <a:r>
              <a:rPr sz="3200" spc="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spo</a:t>
            </a:r>
            <a:r>
              <a:rPr sz="3200" spc="5" dirty="0">
                <a:latin typeface="Arial"/>
                <a:cs typeface="Arial"/>
              </a:rPr>
              <a:t>n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5" dirty="0">
                <a:latin typeface="Arial"/>
                <a:cs typeface="Arial"/>
              </a:rPr>
              <a:t>i</a:t>
            </a:r>
            <a:r>
              <a:rPr sz="3200" spc="-10" dirty="0">
                <a:latin typeface="Arial"/>
                <a:cs typeface="Arial"/>
              </a:rPr>
              <a:t>b</a:t>
            </a:r>
            <a:r>
              <a:rPr sz="3200" dirty="0">
                <a:latin typeface="Arial"/>
                <a:cs typeface="Arial"/>
              </a:rPr>
              <a:t>le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for</a:t>
            </a:r>
          </a:p>
          <a:p>
            <a:pPr marL="756285" lvl="1" indent="-286385">
              <a:lnSpc>
                <a:spcPct val="100000"/>
              </a:lnSpc>
              <a:spcBef>
                <a:spcPts val="640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800" spc="1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ling</a:t>
            </a:r>
            <a:r>
              <a:rPr sz="28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</a:t>
            </a:r>
            <a:r>
              <a:rPr sz="2800" spc="10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iew</a:t>
            </a: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s</a:t>
            </a:r>
            <a:r>
              <a:rPr sz="2800" spc="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le</a:t>
            </a:r>
            <a:r>
              <a:rPr sz="2800" spc="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ting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revi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28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rt</a:t>
            </a:r>
            <a:r>
              <a:rPr sz="2800" spc="-1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ci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ts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termining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if the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try cri</a:t>
            </a:r>
            <a:r>
              <a:rPr sz="2800" spc="-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eria</a:t>
            </a:r>
            <a:r>
              <a:rPr sz="28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 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review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lang="en-IN" sz="28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met</a:t>
            </a:r>
          </a:p>
          <a:p>
            <a:pPr marL="756285" marR="5080" lvl="1" indent="-28638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pro</a:t>
            </a:r>
            <a:r>
              <a:rPr sz="2800" spc="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iding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information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o</a:t>
            </a:r>
            <a:r>
              <a:rPr sz="2800" spc="5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pro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8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10" dirty="0">
                <a:latin typeface="Arial"/>
                <a:cs typeface="Arial"/>
              </a:rPr>
              <a:t>u</a:t>
            </a:r>
            <a:r>
              <a:rPr sz="2800" dirty="0">
                <a:latin typeface="Arial"/>
                <a:cs typeface="Arial"/>
              </a:rPr>
              <a:t>ring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all sta</a:t>
            </a:r>
            <a:r>
              <a:rPr sz="2800" spc="5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es</a:t>
            </a: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cl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ri</a:t>
            </a:r>
            <a:r>
              <a:rPr sz="2800" spc="-15" dirty="0">
                <a:latin typeface="Arial"/>
                <a:cs typeface="Arial"/>
              </a:rPr>
              <a:t>f</a:t>
            </a:r>
            <a:r>
              <a:rPr sz="2800" dirty="0">
                <a:latin typeface="Arial"/>
                <a:cs typeface="Arial"/>
              </a:rPr>
              <a:t>yi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g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cl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ar</a:t>
            </a:r>
            <a:r>
              <a:rPr sz="28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c</a:t>
            </a:r>
            <a:r>
              <a:rPr sz="2800" spc="5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rrecting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dirty="0">
                <a:latin typeface="Arial"/>
                <a:cs typeface="Arial"/>
              </a:rPr>
              <a:t>y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pro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lems</a:t>
            </a:r>
            <a:r>
              <a:rPr sz="28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ide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ti</a:t>
            </a:r>
            <a:r>
              <a:rPr sz="2800" spc="-15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ied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20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pro</a:t>
            </a:r>
            <a:r>
              <a:rPr sz="2800" spc="5" dirty="0">
                <a:latin typeface="Arial"/>
                <a:cs typeface="Arial"/>
              </a:rPr>
              <a:t>v</a:t>
            </a:r>
            <a:r>
              <a:rPr sz="2800" dirty="0">
                <a:latin typeface="Arial"/>
                <a:cs typeface="Arial"/>
              </a:rPr>
              <a:t>iding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5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tes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rew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rk</a:t>
            </a:r>
            <a:r>
              <a:rPr sz="28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res</a:t>
            </a: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lution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</a:pPr>
            <a:r>
              <a:rPr spc="-25" dirty="0"/>
              <a:t>Respon</a:t>
            </a:r>
            <a:r>
              <a:rPr spc="-10" dirty="0"/>
              <a:t>s</a:t>
            </a:r>
            <a:r>
              <a:rPr spc="-15" dirty="0"/>
              <a:t>ibil</a:t>
            </a:r>
            <a:r>
              <a:rPr spc="-5" dirty="0"/>
              <a:t>i</a:t>
            </a:r>
            <a:r>
              <a:rPr spc="-20" dirty="0"/>
              <a:t>ties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-204" dirty="0"/>
              <a:t> </a:t>
            </a:r>
            <a:r>
              <a:rPr spc="-20" dirty="0"/>
              <a:t>Author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</a:pPr>
            <a:r>
              <a:rPr spc="-25" dirty="0"/>
              <a:t>Respon</a:t>
            </a:r>
            <a:r>
              <a:rPr spc="-10" dirty="0"/>
              <a:t>s</a:t>
            </a:r>
            <a:r>
              <a:rPr spc="-15" dirty="0"/>
              <a:t>ibil</a:t>
            </a:r>
            <a:r>
              <a:rPr spc="-5" dirty="0"/>
              <a:t>i</a:t>
            </a:r>
            <a:r>
              <a:rPr spc="-20" dirty="0"/>
              <a:t>ties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10" dirty="0"/>
              <a:t> </a:t>
            </a:r>
            <a:r>
              <a:rPr spc="-25" dirty="0"/>
              <a:t>Recorder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-21590" y="1578610"/>
            <a:ext cx="7793990" cy="489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000" spc="1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ects</a:t>
            </a:r>
            <a:r>
              <a:rPr sz="3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records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each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defect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uncovered </a:t>
            </a:r>
            <a:r>
              <a:rPr sz="3000" dirty="0">
                <a:latin typeface="Arial"/>
                <a:cs typeface="Arial"/>
              </a:rPr>
              <a:t>dur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ng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rev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ew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meeti</a:t>
            </a:r>
            <a:r>
              <a:rPr sz="3000" spc="5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g</a:t>
            </a:r>
          </a:p>
          <a:p>
            <a:pPr>
              <a:lnSpc>
                <a:spcPct val="100000"/>
              </a:lnSpc>
              <a:spcBef>
                <a:spcPts val="37"/>
              </a:spcBef>
              <a:buFont typeface="Wingdings"/>
              <a:buChar char=""/>
            </a:pPr>
            <a:endParaRPr sz="4350" dirty="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D</a:t>
            </a:r>
            <a:r>
              <a:rPr sz="3000" spc="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ve</a:t>
            </a:r>
            <a:r>
              <a:rPr sz="3000" spc="5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ops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an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issues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st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identifies</a:t>
            </a:r>
            <a:r>
              <a:rPr sz="3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whose respo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bility</a:t>
            </a:r>
            <a:r>
              <a:rPr sz="30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it 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s 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 reso</a:t>
            </a:r>
            <a:r>
              <a:rPr sz="3000" spc="5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ve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each issue</a:t>
            </a:r>
          </a:p>
          <a:p>
            <a:pPr>
              <a:lnSpc>
                <a:spcPct val="100000"/>
              </a:lnSpc>
              <a:spcBef>
                <a:spcPts val="37"/>
              </a:spcBef>
              <a:buFont typeface="Wingdings"/>
              <a:buChar char=""/>
            </a:pPr>
            <a:endParaRPr sz="4350" dirty="0">
              <a:latin typeface="Times New Roman"/>
              <a:cs typeface="Times New Roman"/>
            </a:endParaRPr>
          </a:p>
          <a:p>
            <a:pPr marL="355600" marR="469265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R</a:t>
            </a:r>
            <a:r>
              <a:rPr sz="3000" spc="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cords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mee</a:t>
            </a:r>
            <a:r>
              <a:rPr sz="3000" spc="-1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ing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decis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ons</a:t>
            </a:r>
            <a:r>
              <a:rPr sz="3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on issues;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prepar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30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minute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;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publ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es</a:t>
            </a:r>
            <a:r>
              <a:rPr sz="30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 mi</a:t>
            </a:r>
            <a:r>
              <a:rPr sz="3000" spc="5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utes, </a:t>
            </a:r>
            <a:r>
              <a:rPr sz="3000" spc="5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nd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cont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nua</a:t>
            </a:r>
            <a:r>
              <a:rPr sz="3000" spc="10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ly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acks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 action items</a:t>
            </a:r>
          </a:p>
        </p:txBody>
      </p:sp>
      <p:sp>
        <p:nvSpPr>
          <p:cNvPr id="7" name="object 7"/>
          <p:cNvSpPr/>
          <p:nvPr/>
        </p:nvSpPr>
        <p:spPr>
          <a:xfrm>
            <a:off x="7485716" y="40943"/>
            <a:ext cx="1658281" cy="15592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2813"/>
            <a:ext cx="8009890" cy="462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3053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Sp</a:t>
            </a:r>
            <a:r>
              <a:rPr sz="3000" spc="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nds 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ime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prior to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meeti</a:t>
            </a:r>
            <a:r>
              <a:rPr sz="3000" spc="5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g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revie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ing i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formation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  <a:buFont typeface="Wingdings"/>
              <a:buChar char=""/>
            </a:pPr>
            <a:endParaRPr sz="43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Makes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notes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of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defec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30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becom</a:t>
            </a:r>
            <a:r>
              <a:rPr sz="3000" spc="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famil</a:t>
            </a:r>
            <a:r>
              <a:rPr sz="3000" spc="10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ar w</a:t>
            </a:r>
            <a:r>
              <a:rPr sz="3000" spc="1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th the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product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to be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revie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ed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  <a:buFont typeface="Wingdings"/>
              <a:buChar char=""/>
            </a:pPr>
            <a:endParaRPr sz="4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Identif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es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st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engths </a:t>
            </a:r>
            <a:r>
              <a:rPr sz="3000" dirty="0">
                <a:latin typeface="Arial"/>
                <a:cs typeface="Arial"/>
              </a:rPr>
              <a:t>of the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product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4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spc="-165" dirty="0">
                <a:latin typeface="Arial"/>
                <a:cs typeface="Arial"/>
              </a:rPr>
              <a:t>V</a:t>
            </a:r>
            <a:r>
              <a:rPr sz="3000" dirty="0">
                <a:latin typeface="Arial"/>
                <a:cs typeface="Arial"/>
              </a:rPr>
              <a:t>er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fies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that the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rework is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done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</a:pPr>
            <a:r>
              <a:rPr spc="-25" dirty="0"/>
              <a:t>Respon</a:t>
            </a:r>
            <a:r>
              <a:rPr spc="-10" dirty="0"/>
              <a:t>s</a:t>
            </a:r>
            <a:r>
              <a:rPr spc="-15" dirty="0"/>
              <a:t>ibil</a:t>
            </a:r>
            <a:r>
              <a:rPr spc="-5" dirty="0"/>
              <a:t>i</a:t>
            </a:r>
            <a:r>
              <a:rPr spc="-20" dirty="0"/>
              <a:t>ties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10" dirty="0"/>
              <a:t> </a:t>
            </a:r>
            <a:r>
              <a:rPr spc="-25" dirty="0"/>
              <a:t>Reviewer</a:t>
            </a:r>
          </a:p>
        </p:txBody>
      </p:sp>
      <p:sp>
        <p:nvSpPr>
          <p:cNvPr id="7" name="object 7"/>
          <p:cNvSpPr/>
          <p:nvPr/>
        </p:nvSpPr>
        <p:spPr>
          <a:xfrm>
            <a:off x="7303007" y="3802379"/>
            <a:ext cx="1688592" cy="1859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79" y="1542813"/>
            <a:ext cx="9024421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A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new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member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to the project 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eam,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who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arns</a:t>
            </a:r>
            <a:r>
              <a:rPr sz="3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product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observes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rev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ew techn</a:t>
            </a:r>
            <a:r>
              <a:rPr sz="3000" spc="1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ques</a:t>
            </a:r>
            <a:r>
              <a:rPr lang="en-US" sz="3000" dirty="0">
                <a:solidFill>
                  <a:srgbClr val="C00000"/>
                </a:solidFill>
                <a:latin typeface="Arial"/>
                <a:cs typeface="Arial"/>
              </a:rPr>
              <a:t>.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</a:pPr>
            <a:r>
              <a:rPr spc="-25" dirty="0"/>
              <a:t>Respon</a:t>
            </a:r>
            <a:r>
              <a:rPr spc="-10" dirty="0"/>
              <a:t>s</a:t>
            </a:r>
            <a:r>
              <a:rPr spc="-15" dirty="0"/>
              <a:t>ibil</a:t>
            </a:r>
            <a:r>
              <a:rPr spc="-5" dirty="0"/>
              <a:t>i</a:t>
            </a:r>
            <a:r>
              <a:rPr spc="-20" dirty="0"/>
              <a:t>ties</a:t>
            </a:r>
            <a:r>
              <a:rPr spc="30" dirty="0"/>
              <a:t> </a:t>
            </a:r>
            <a:r>
              <a:rPr spc="-20" dirty="0"/>
              <a:t>of</a:t>
            </a:r>
            <a:r>
              <a:rPr spc="10" dirty="0"/>
              <a:t> </a:t>
            </a:r>
            <a:r>
              <a:rPr spc="-25" dirty="0"/>
              <a:t>Obse</a:t>
            </a:r>
            <a:r>
              <a:rPr spc="-5" dirty="0"/>
              <a:t>r</a:t>
            </a:r>
            <a:r>
              <a:rPr spc="-20" dirty="0"/>
              <a:t>ver</a:t>
            </a:r>
          </a:p>
        </p:txBody>
      </p:sp>
      <p:sp>
        <p:nvSpPr>
          <p:cNvPr id="7" name="object 7"/>
          <p:cNvSpPr/>
          <p:nvPr/>
        </p:nvSpPr>
        <p:spPr>
          <a:xfrm>
            <a:off x="5029199" y="2466143"/>
            <a:ext cx="3995221" cy="42966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2813"/>
            <a:ext cx="3141345" cy="370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Pre</a:t>
            </a:r>
            <a:r>
              <a:rPr sz="3000" spc="5" dirty="0">
                <a:latin typeface="Arial"/>
                <a:cs typeface="Arial"/>
              </a:rPr>
              <a:t>p</a:t>
            </a:r>
            <a:r>
              <a:rPr sz="3000" dirty="0">
                <a:latin typeface="Arial"/>
                <a:cs typeface="Arial"/>
              </a:rPr>
              <a:t>arat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on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D</a:t>
            </a:r>
            <a:r>
              <a:rPr sz="3000" spc="1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scu</a:t>
            </a:r>
            <a:r>
              <a:rPr sz="3000" spc="5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ons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R</a:t>
            </a:r>
            <a:r>
              <a:rPr sz="3000" spc="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spe</a:t>
            </a:r>
            <a:r>
              <a:rPr sz="3000" spc="5" dirty="0">
                <a:latin typeface="Arial"/>
                <a:cs typeface="Arial"/>
              </a:rPr>
              <a:t>c</a:t>
            </a:r>
            <a:r>
              <a:rPr sz="3000" dirty="0">
                <a:latin typeface="Arial"/>
                <a:cs typeface="Arial"/>
              </a:rPr>
              <a:t>t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Agenda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R</a:t>
            </a:r>
            <a:r>
              <a:rPr sz="3000" spc="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v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ew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cords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R</a:t>
            </a:r>
            <a:r>
              <a:rPr sz="3000" spc="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sour</a:t>
            </a:r>
            <a:r>
              <a:rPr sz="3000" spc="5" dirty="0">
                <a:latin typeface="Arial"/>
                <a:cs typeface="Arial"/>
              </a:rPr>
              <a:t>c</a:t>
            </a:r>
            <a:r>
              <a:rPr sz="3000" dirty="0">
                <a:latin typeface="Arial"/>
                <a:cs typeface="Arial"/>
              </a:rPr>
              <a:t>es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Attendees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</a:pPr>
            <a:r>
              <a:rPr spc="-25" dirty="0"/>
              <a:t>Review</a:t>
            </a:r>
            <a:r>
              <a:rPr spc="20" dirty="0"/>
              <a:t> </a:t>
            </a:r>
            <a:r>
              <a:rPr spc="-20" dirty="0"/>
              <a:t>Guidel</a:t>
            </a:r>
            <a:r>
              <a:rPr spc="-5" dirty="0"/>
              <a:t>i</a:t>
            </a:r>
            <a:r>
              <a:rPr spc="-25" dirty="0"/>
              <a:t>nes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447800"/>
            <a:ext cx="8229600" cy="4495800"/>
          </a:xfrm>
          <a:custGeom>
            <a:avLst/>
            <a:gdLst/>
            <a:ahLst/>
            <a:cxnLst/>
            <a:rect l="l" t="t" r="r" b="b"/>
            <a:pathLst>
              <a:path w="8229600" h="4495800">
                <a:moveTo>
                  <a:pt x="0" y="4495799"/>
                </a:moveTo>
                <a:lnTo>
                  <a:pt x="8229599" y="4495799"/>
                </a:lnTo>
                <a:lnTo>
                  <a:pt x="8229599" y="0"/>
                </a:lnTo>
                <a:lnTo>
                  <a:pt x="0" y="0"/>
                </a:lnTo>
                <a:lnTo>
                  <a:pt x="0" y="449579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304" y="1542813"/>
            <a:ext cx="8073390" cy="43627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715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  <a:tab pos="2569845" algn="l"/>
              </a:tabLst>
            </a:pPr>
            <a:r>
              <a:rPr dirty="0"/>
              <a:t>A</a:t>
            </a:r>
            <a:r>
              <a:rPr spc="-160" dirty="0"/>
              <a:t> </a:t>
            </a:r>
            <a:r>
              <a:rPr dirty="0">
                <a:solidFill>
                  <a:srgbClr val="C00000"/>
                </a:solidFill>
              </a:rPr>
              <a:t>process</a:t>
            </a:r>
            <a:r>
              <a:rPr spc="-25" dirty="0">
                <a:solidFill>
                  <a:srgbClr val="C00000"/>
                </a:solidFill>
              </a:rPr>
              <a:t> </a:t>
            </a:r>
            <a:r>
              <a:rPr dirty="0"/>
              <a:t>or meeting</a:t>
            </a:r>
            <a:r>
              <a:rPr spc="-20" dirty="0"/>
              <a:t> </a:t>
            </a:r>
            <a:r>
              <a:rPr dirty="0"/>
              <a:t>during</a:t>
            </a:r>
            <a:r>
              <a:rPr spc="-15" dirty="0"/>
              <a:t> </a:t>
            </a:r>
            <a:r>
              <a:rPr dirty="0"/>
              <a:t>wh</a:t>
            </a:r>
            <a:r>
              <a:rPr spc="5" dirty="0"/>
              <a:t>i</a:t>
            </a:r>
            <a:r>
              <a:rPr dirty="0"/>
              <a:t>ch</a:t>
            </a:r>
            <a:r>
              <a:rPr spc="-30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dirty="0">
                <a:solidFill>
                  <a:srgbClr val="C00000"/>
                </a:solidFill>
              </a:rPr>
              <a:t>w</a:t>
            </a:r>
            <a:r>
              <a:rPr spc="5" dirty="0">
                <a:solidFill>
                  <a:srgbClr val="C00000"/>
                </a:solidFill>
              </a:rPr>
              <a:t>o</a:t>
            </a:r>
            <a:r>
              <a:rPr dirty="0">
                <a:solidFill>
                  <a:srgbClr val="C00000"/>
                </a:solidFill>
              </a:rPr>
              <a:t>rk produ</a:t>
            </a:r>
            <a:r>
              <a:rPr spc="5" dirty="0">
                <a:solidFill>
                  <a:srgbClr val="C00000"/>
                </a:solidFill>
              </a:rPr>
              <a:t>c</a:t>
            </a:r>
            <a:r>
              <a:rPr spc="-20" dirty="0">
                <a:solidFill>
                  <a:srgbClr val="C00000"/>
                </a:solidFill>
              </a:rPr>
              <a:t>t</a:t>
            </a:r>
            <a:r>
              <a:rPr dirty="0"/>
              <a:t>, or a set of work produc</a:t>
            </a:r>
            <a:r>
              <a:rPr spc="-15" dirty="0"/>
              <a:t>t</a:t>
            </a:r>
            <a:r>
              <a:rPr dirty="0"/>
              <a:t>s, is pres</a:t>
            </a:r>
            <a:r>
              <a:rPr spc="5" dirty="0"/>
              <a:t>e</a:t>
            </a:r>
            <a:r>
              <a:rPr dirty="0"/>
              <a:t>nted</a:t>
            </a:r>
            <a:r>
              <a:rPr spc="-15" dirty="0"/>
              <a:t> </a:t>
            </a:r>
            <a:r>
              <a:rPr dirty="0"/>
              <a:t>to </a:t>
            </a:r>
            <a:r>
              <a:rPr spc="5" dirty="0"/>
              <a:t>p</a:t>
            </a:r>
            <a:r>
              <a:rPr dirty="0"/>
              <a:t>ro</a:t>
            </a:r>
            <a:r>
              <a:rPr spc="5" dirty="0"/>
              <a:t>j</a:t>
            </a:r>
            <a:r>
              <a:rPr dirty="0"/>
              <a:t>ect</a:t>
            </a:r>
            <a:r>
              <a:rPr spc="-40" dirty="0"/>
              <a:t> </a:t>
            </a:r>
            <a:r>
              <a:rPr dirty="0">
                <a:solidFill>
                  <a:srgbClr val="C00000"/>
                </a:solidFill>
              </a:rPr>
              <a:t>personne</a:t>
            </a:r>
            <a:r>
              <a:rPr spc="5" dirty="0">
                <a:solidFill>
                  <a:srgbClr val="C00000"/>
                </a:solidFill>
              </a:rPr>
              <a:t>l</a:t>
            </a:r>
            <a:r>
              <a:rPr dirty="0"/>
              <a:t>,</a:t>
            </a:r>
            <a:r>
              <a:rPr spc="-40" dirty="0"/>
              <a:t> </a:t>
            </a:r>
            <a:r>
              <a:rPr dirty="0">
                <a:solidFill>
                  <a:srgbClr val="C00000"/>
                </a:solidFill>
              </a:rPr>
              <a:t>manager</a:t>
            </a:r>
            <a:r>
              <a:rPr spc="-5" dirty="0">
                <a:solidFill>
                  <a:srgbClr val="C00000"/>
                </a:solidFill>
              </a:rPr>
              <a:t>s</a:t>
            </a:r>
            <a:r>
              <a:rPr dirty="0"/>
              <a:t>, </a:t>
            </a:r>
            <a:r>
              <a:rPr dirty="0">
                <a:solidFill>
                  <a:srgbClr val="C00000"/>
                </a:solidFill>
              </a:rPr>
              <a:t>user</a:t>
            </a:r>
            <a:r>
              <a:rPr spc="-5" dirty="0">
                <a:solidFill>
                  <a:srgbClr val="C00000"/>
                </a:solidFill>
              </a:rPr>
              <a:t>s</a:t>
            </a:r>
            <a:r>
              <a:rPr dirty="0"/>
              <a:t>, or other</a:t>
            </a:r>
            <a:r>
              <a:rPr spc="-10" dirty="0"/>
              <a:t> </a:t>
            </a:r>
            <a:r>
              <a:rPr dirty="0">
                <a:solidFill>
                  <a:srgbClr val="C00000"/>
                </a:solidFill>
              </a:rPr>
              <a:t>interested</a:t>
            </a:r>
            <a:r>
              <a:rPr spc="-15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parties</a:t>
            </a:r>
            <a:r>
              <a:rPr spc="-10" dirty="0">
                <a:solidFill>
                  <a:srgbClr val="C00000"/>
                </a:solidFill>
              </a:rPr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>
                <a:solidFill>
                  <a:srgbClr val="C00000"/>
                </a:solidFill>
              </a:rPr>
              <a:t>comment </a:t>
            </a:r>
            <a:r>
              <a:rPr dirty="0"/>
              <a:t>or </a:t>
            </a:r>
            <a:r>
              <a:rPr dirty="0">
                <a:solidFill>
                  <a:srgbClr val="C00000"/>
                </a:solidFill>
              </a:rPr>
              <a:t>appr</a:t>
            </a:r>
            <a:r>
              <a:rPr spc="-10" dirty="0">
                <a:solidFill>
                  <a:srgbClr val="C00000"/>
                </a:solidFill>
              </a:rPr>
              <a:t>o</a:t>
            </a:r>
            <a:r>
              <a:rPr dirty="0">
                <a:solidFill>
                  <a:srgbClr val="C00000"/>
                </a:solidFill>
              </a:rPr>
              <a:t>val</a:t>
            </a:r>
            <a:r>
              <a:rPr dirty="0"/>
              <a:t>.	</a:t>
            </a:r>
            <a:r>
              <a:rPr spc="-170" dirty="0"/>
              <a:t>T</a:t>
            </a:r>
            <a:r>
              <a:rPr dirty="0"/>
              <a:t>ypes include</a:t>
            </a:r>
            <a:r>
              <a:rPr spc="-50" dirty="0"/>
              <a:t> </a:t>
            </a:r>
            <a:r>
              <a:rPr spc="-5" dirty="0">
                <a:solidFill>
                  <a:srgbClr val="C00000"/>
                </a:solidFill>
              </a:rPr>
              <a:t>cod</a:t>
            </a:r>
            <a:r>
              <a:rPr dirty="0">
                <a:solidFill>
                  <a:srgbClr val="C00000"/>
                </a:solidFill>
              </a:rPr>
              <a:t>e</a:t>
            </a:r>
            <a:r>
              <a:rPr spc="-10" dirty="0">
                <a:solidFill>
                  <a:srgbClr val="C00000"/>
                </a:solidFill>
              </a:rPr>
              <a:t> </a:t>
            </a:r>
            <a:r>
              <a:rPr dirty="0"/>
              <a:t>revie</a:t>
            </a:r>
            <a:r>
              <a:rPr spc="-165" dirty="0"/>
              <a:t>w</a:t>
            </a:r>
            <a:r>
              <a:rPr dirty="0"/>
              <a:t>, </a:t>
            </a:r>
            <a:r>
              <a:rPr dirty="0">
                <a:solidFill>
                  <a:srgbClr val="C00000"/>
                </a:solidFill>
              </a:rPr>
              <a:t>des</a:t>
            </a:r>
            <a:r>
              <a:rPr spc="10" dirty="0">
                <a:solidFill>
                  <a:srgbClr val="C00000"/>
                </a:solidFill>
              </a:rPr>
              <a:t>i</a:t>
            </a:r>
            <a:r>
              <a:rPr dirty="0">
                <a:solidFill>
                  <a:srgbClr val="C00000"/>
                </a:solidFill>
              </a:rPr>
              <a:t>gn</a:t>
            </a:r>
            <a:r>
              <a:rPr spc="-35" dirty="0">
                <a:solidFill>
                  <a:srgbClr val="C00000"/>
                </a:solidFill>
              </a:rPr>
              <a:t> </a:t>
            </a:r>
            <a:r>
              <a:rPr dirty="0"/>
              <a:t>revie</a:t>
            </a:r>
            <a:r>
              <a:rPr spc="-160" dirty="0"/>
              <a:t>w</a:t>
            </a:r>
            <a:r>
              <a:rPr dirty="0"/>
              <a:t>,</a:t>
            </a:r>
            <a:r>
              <a:rPr spc="-10" dirty="0"/>
              <a:t> </a:t>
            </a:r>
            <a:r>
              <a:rPr dirty="0">
                <a:solidFill>
                  <a:srgbClr val="C00000"/>
                </a:solidFill>
              </a:rPr>
              <a:t>fo</a:t>
            </a:r>
            <a:r>
              <a:rPr spc="-10" dirty="0">
                <a:solidFill>
                  <a:srgbClr val="C00000"/>
                </a:solidFill>
              </a:rPr>
              <a:t>r</a:t>
            </a:r>
            <a:r>
              <a:rPr dirty="0">
                <a:solidFill>
                  <a:srgbClr val="C00000"/>
                </a:solidFill>
              </a:rPr>
              <a:t>mal </a:t>
            </a:r>
            <a:r>
              <a:rPr lang="en-IN" dirty="0">
                <a:solidFill>
                  <a:srgbClr val="C00000"/>
                </a:solidFill>
              </a:rPr>
              <a:t>technical </a:t>
            </a:r>
            <a:r>
              <a:rPr dirty="0"/>
              <a:t>revie</a:t>
            </a:r>
            <a:r>
              <a:rPr spc="-160" dirty="0"/>
              <a:t>w</a:t>
            </a:r>
            <a:r>
              <a:rPr dirty="0"/>
              <a:t>, </a:t>
            </a:r>
            <a:r>
              <a:rPr dirty="0">
                <a:solidFill>
                  <a:srgbClr val="C00000"/>
                </a:solidFill>
              </a:rPr>
              <a:t>requ</a:t>
            </a:r>
            <a:r>
              <a:rPr spc="10" dirty="0">
                <a:solidFill>
                  <a:srgbClr val="C00000"/>
                </a:solidFill>
              </a:rPr>
              <a:t>i</a:t>
            </a:r>
            <a:r>
              <a:rPr dirty="0">
                <a:solidFill>
                  <a:srgbClr val="C00000"/>
                </a:solidFill>
              </a:rPr>
              <a:t>rements</a:t>
            </a:r>
            <a:r>
              <a:rPr spc="-35" dirty="0">
                <a:solidFill>
                  <a:srgbClr val="C00000"/>
                </a:solidFill>
              </a:rPr>
              <a:t> </a:t>
            </a:r>
            <a:r>
              <a:rPr dirty="0"/>
              <a:t>revie</a:t>
            </a:r>
            <a:r>
              <a:rPr spc="-160" dirty="0"/>
              <a:t>w</a:t>
            </a:r>
            <a:r>
              <a:rPr dirty="0"/>
              <a:t>,</a:t>
            </a:r>
            <a:r>
              <a:rPr spc="-15" dirty="0"/>
              <a:t> </a:t>
            </a:r>
            <a:r>
              <a:rPr dirty="0">
                <a:solidFill>
                  <a:srgbClr val="C00000"/>
                </a:solidFill>
              </a:rPr>
              <a:t>test readiness</a:t>
            </a:r>
            <a:r>
              <a:rPr spc="-25" dirty="0">
                <a:solidFill>
                  <a:srgbClr val="C00000"/>
                </a:solidFill>
              </a:rPr>
              <a:t> </a:t>
            </a:r>
            <a:r>
              <a:rPr dirty="0"/>
              <a:t>review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50" dirty="0">
              <a:latin typeface="Times New Roman"/>
              <a:cs typeface="Times New Roman"/>
            </a:endParaRPr>
          </a:p>
          <a:p>
            <a:pPr marL="3949700">
              <a:lnSpc>
                <a:spcPct val="100000"/>
              </a:lnSpc>
            </a:pPr>
            <a:r>
              <a:rPr spc="-10" dirty="0">
                <a:solidFill>
                  <a:srgbClr val="7F7F7F"/>
                </a:solidFill>
              </a:rPr>
              <a:t>[</a:t>
            </a:r>
            <a:r>
              <a:rPr dirty="0">
                <a:solidFill>
                  <a:srgbClr val="7F7F7F"/>
                </a:solidFill>
              </a:rPr>
              <a:t>IEEE</a:t>
            </a:r>
            <a:r>
              <a:rPr spc="10" dirty="0">
                <a:solidFill>
                  <a:srgbClr val="7F7F7F"/>
                </a:solidFill>
              </a:rPr>
              <a:t> </a:t>
            </a:r>
            <a:r>
              <a:rPr dirty="0">
                <a:solidFill>
                  <a:srgbClr val="7F7F7F"/>
                </a:solidFill>
              </a:rPr>
              <a:t>Std.</a:t>
            </a:r>
            <a:r>
              <a:rPr spc="5" dirty="0">
                <a:solidFill>
                  <a:srgbClr val="7F7F7F"/>
                </a:solidFill>
              </a:rPr>
              <a:t> </a:t>
            </a:r>
            <a:r>
              <a:rPr dirty="0">
                <a:solidFill>
                  <a:srgbClr val="7F7F7F"/>
                </a:solidFill>
              </a:rPr>
              <a:t>610.1</a:t>
            </a:r>
            <a:r>
              <a:rPr spc="-5" dirty="0">
                <a:solidFill>
                  <a:srgbClr val="7F7F7F"/>
                </a:solidFill>
              </a:rPr>
              <a:t>2-</a:t>
            </a:r>
            <a:r>
              <a:rPr dirty="0">
                <a:solidFill>
                  <a:srgbClr val="7F7F7F"/>
                </a:solidFill>
              </a:rPr>
              <a:t>1990]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</a:pPr>
            <a:r>
              <a:rPr spc="-25" dirty="0"/>
              <a:t>What</a:t>
            </a:r>
            <a:r>
              <a:rPr spc="20" dirty="0"/>
              <a:t> </a:t>
            </a:r>
            <a:r>
              <a:rPr spc="-15" dirty="0"/>
              <a:t>is</a:t>
            </a:r>
            <a:r>
              <a:rPr spc="-5" dirty="0"/>
              <a:t> </a:t>
            </a:r>
            <a:r>
              <a:rPr spc="-25" dirty="0"/>
              <a:t>a</a:t>
            </a:r>
            <a:r>
              <a:rPr spc="10" dirty="0"/>
              <a:t> </a:t>
            </a:r>
            <a:r>
              <a:rPr spc="-25" dirty="0"/>
              <a:t>Review?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2813"/>
            <a:ext cx="7285355" cy="3068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572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At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beg</a:t>
            </a:r>
            <a:r>
              <a:rPr sz="3000" spc="10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nning</a:t>
            </a:r>
            <a:r>
              <a:rPr sz="3000" spc="-10" dirty="0">
                <a:latin typeface="Arial"/>
                <a:cs typeface="Arial"/>
              </a:rPr>
              <a:t>/</a:t>
            </a:r>
            <a:r>
              <a:rPr sz="3000" dirty="0">
                <a:latin typeface="Arial"/>
                <a:cs typeface="Arial"/>
              </a:rPr>
              <a:t>end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 the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requiremen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s phase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At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 beginnin</a:t>
            </a:r>
            <a:r>
              <a:rPr sz="3000" spc="-15" dirty="0">
                <a:latin typeface="Arial"/>
                <a:cs typeface="Arial"/>
              </a:rPr>
              <a:t>g</a:t>
            </a:r>
            <a:r>
              <a:rPr sz="3000" dirty="0">
                <a:latin typeface="Arial"/>
                <a:cs typeface="Arial"/>
              </a:rPr>
              <a:t>/end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 the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design</a:t>
            </a:r>
            <a:r>
              <a:rPr sz="3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phase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At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 beginnin</a:t>
            </a:r>
            <a:r>
              <a:rPr sz="3000" spc="-15" dirty="0">
                <a:latin typeface="Arial"/>
                <a:cs typeface="Arial"/>
              </a:rPr>
              <a:t>g</a:t>
            </a:r>
            <a:r>
              <a:rPr sz="3000" dirty="0">
                <a:latin typeface="Arial"/>
                <a:cs typeface="Arial"/>
              </a:rPr>
              <a:t>/end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 the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code phase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At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 beginnin</a:t>
            </a:r>
            <a:r>
              <a:rPr sz="3000" spc="-15" dirty="0">
                <a:latin typeface="Arial"/>
                <a:cs typeface="Arial"/>
              </a:rPr>
              <a:t>g</a:t>
            </a:r>
            <a:r>
              <a:rPr sz="3000" dirty="0">
                <a:latin typeface="Arial"/>
                <a:cs typeface="Arial"/>
              </a:rPr>
              <a:t>/end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 the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test phase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Ap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roval</a:t>
            </a:r>
            <a:r>
              <a:rPr sz="30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 the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test plan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</a:pPr>
            <a:r>
              <a:rPr spc="-25" dirty="0"/>
              <a:t>Review</a:t>
            </a:r>
            <a:r>
              <a:rPr spc="20" dirty="0"/>
              <a:t> </a:t>
            </a:r>
            <a:r>
              <a:rPr spc="-25" dirty="0"/>
              <a:t>Frequen</a:t>
            </a:r>
            <a:r>
              <a:rPr spc="-15" dirty="0"/>
              <a:t>c</a:t>
            </a:r>
            <a:r>
              <a:rPr spc="-20" dirty="0"/>
              <a:t>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2813"/>
            <a:ext cx="7555230" cy="452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908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D</a:t>
            </a:r>
            <a:r>
              <a:rPr sz="3000" spc="1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strib</a:t>
            </a:r>
            <a:r>
              <a:rPr sz="3000" spc="5" dirty="0">
                <a:latin typeface="Arial"/>
                <a:cs typeface="Arial"/>
              </a:rPr>
              <a:t>u</a:t>
            </a:r>
            <a:r>
              <a:rPr sz="3000" dirty="0">
                <a:latin typeface="Arial"/>
                <a:cs typeface="Arial"/>
              </a:rPr>
              <a:t>te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rev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ew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pac</a:t>
            </a:r>
            <a:r>
              <a:rPr sz="3000" spc="5" dirty="0">
                <a:latin typeface="Arial"/>
                <a:cs typeface="Arial"/>
              </a:rPr>
              <a:t>k</a:t>
            </a:r>
            <a:r>
              <a:rPr sz="3000" dirty="0">
                <a:latin typeface="Arial"/>
                <a:cs typeface="Arial"/>
              </a:rPr>
              <a:t>age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one </a:t>
            </a:r>
            <a:r>
              <a:rPr sz="3000" spc="5" dirty="0">
                <a:latin typeface="Arial"/>
                <a:cs typeface="Arial"/>
              </a:rPr>
              <a:t>w</a:t>
            </a:r>
            <a:r>
              <a:rPr sz="3000" dirty="0">
                <a:latin typeface="Arial"/>
                <a:cs typeface="Arial"/>
              </a:rPr>
              <a:t>eek in advance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40"/>
              </a:spcBef>
              <a:buClr>
                <a:srgbClr val="C00000"/>
              </a:buClr>
              <a:buFont typeface="Wingdings"/>
              <a:buChar char=""/>
              <a:tabLst>
                <a:tab pos="756920" algn="l"/>
              </a:tabLst>
            </a:pP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me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6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revie</a:t>
            </a:r>
            <a:r>
              <a:rPr sz="2600" spc="5" dirty="0">
                <a:latin typeface="Arial"/>
                <a:cs typeface="Arial"/>
              </a:rPr>
              <a:t>w</a:t>
            </a:r>
            <a:r>
              <a:rPr sz="2600" dirty="0">
                <a:latin typeface="Arial"/>
                <a:cs typeface="Arial"/>
              </a:rPr>
              <a:t>ed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C00000"/>
              </a:buClr>
              <a:buFont typeface="Wingdings"/>
              <a:buChar char="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vi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</a:t>
            </a:r>
            <a:r>
              <a:rPr sz="2600" spc="5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da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C00000"/>
              </a:buClr>
              <a:buFont typeface="Wingdings"/>
              <a:buChar char="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Identi</a:t>
            </a:r>
            <a:r>
              <a:rPr sz="2600" spc="-10" dirty="0">
                <a:latin typeface="Arial"/>
                <a:cs typeface="Arial"/>
              </a:rPr>
              <a:t>f</a:t>
            </a:r>
            <a:r>
              <a:rPr sz="2600" dirty="0">
                <a:latin typeface="Arial"/>
                <a:cs typeface="Arial"/>
              </a:rPr>
              <a:t>ication of the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individ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al</a:t>
            </a:r>
            <a:r>
              <a:rPr sz="26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who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will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man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ge</a:t>
            </a:r>
            <a:endParaRPr sz="2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the a</a:t>
            </a:r>
            <a:r>
              <a:rPr sz="2600" spc="5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n</a:t>
            </a:r>
            <a:r>
              <a:rPr sz="2600" dirty="0">
                <a:latin typeface="Arial"/>
                <a:cs typeface="Arial"/>
              </a:rPr>
              <a:t>da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h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le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C00000"/>
              </a:buClr>
              <a:buFont typeface="Wingdings"/>
              <a:buChar char=""/>
              <a:tabLst>
                <a:tab pos="756920" algn="l"/>
              </a:tabLst>
            </a:pP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it</a:t>
            </a:r>
            <a:r>
              <a:rPr sz="26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trance </a:t>
            </a:r>
            <a:r>
              <a:rPr sz="2600" dirty="0">
                <a:latin typeface="Arial"/>
                <a:cs typeface="Arial"/>
              </a:rPr>
              <a:t>criteria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for the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review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Clr>
                <a:srgbClr val="C00000"/>
              </a:buClr>
              <a:buFont typeface="Wingdings"/>
              <a:buChar char=""/>
              <a:tabLst>
                <a:tab pos="756920" algn="l"/>
              </a:tabLst>
            </a:pP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Obj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ctive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 the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revi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w</a:t>
            </a:r>
            <a:endParaRPr sz="2600">
              <a:latin typeface="Arial"/>
              <a:cs typeface="Arial"/>
            </a:endParaRPr>
          </a:p>
          <a:p>
            <a:pPr marL="756285" marR="1548765" lvl="1" indent="-286385">
              <a:lnSpc>
                <a:spcPct val="100000"/>
              </a:lnSpc>
              <a:spcBef>
                <a:spcPts val="625"/>
              </a:spcBef>
              <a:buClr>
                <a:srgbClr val="C00000"/>
              </a:buClr>
              <a:buFont typeface="Wingdings"/>
              <a:buChar char="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N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mes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atten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spc="1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their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roles</a:t>
            </a:r>
            <a:r>
              <a:rPr sz="26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res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si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ili</a:t>
            </a:r>
            <a:r>
              <a:rPr sz="2600" spc="-1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ies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</a:pPr>
            <a:r>
              <a:rPr spc="-25" dirty="0"/>
              <a:t>Review</a:t>
            </a:r>
            <a:r>
              <a:rPr spc="20" dirty="0"/>
              <a:t> </a:t>
            </a:r>
            <a:r>
              <a:rPr spc="-20" dirty="0"/>
              <a:t>Planning</a:t>
            </a:r>
          </a:p>
        </p:txBody>
      </p:sp>
      <p:sp>
        <p:nvSpPr>
          <p:cNvPr id="7" name="object 7"/>
          <p:cNvSpPr/>
          <p:nvPr/>
        </p:nvSpPr>
        <p:spPr>
          <a:xfrm>
            <a:off x="6935723" y="1981200"/>
            <a:ext cx="2055876" cy="13700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2813"/>
            <a:ext cx="7914640" cy="3966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49655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D</a:t>
            </a:r>
            <a:r>
              <a:rPr sz="3000" spc="1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strib</a:t>
            </a:r>
            <a:r>
              <a:rPr sz="3000" spc="5" dirty="0">
                <a:latin typeface="Arial"/>
                <a:cs typeface="Arial"/>
              </a:rPr>
              <a:t>u</a:t>
            </a:r>
            <a:r>
              <a:rPr sz="3000" dirty="0">
                <a:latin typeface="Arial"/>
                <a:cs typeface="Arial"/>
              </a:rPr>
              <a:t>te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rev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ew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pac</a:t>
            </a:r>
            <a:r>
              <a:rPr sz="3000" spc="5" dirty="0">
                <a:latin typeface="Arial"/>
                <a:cs typeface="Arial"/>
              </a:rPr>
              <a:t>k</a:t>
            </a:r>
            <a:r>
              <a:rPr sz="3000" dirty="0">
                <a:latin typeface="Arial"/>
                <a:cs typeface="Arial"/>
              </a:rPr>
              <a:t>age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one </a:t>
            </a:r>
            <a:r>
              <a:rPr sz="3000" spc="5" dirty="0">
                <a:latin typeface="Arial"/>
                <a:cs typeface="Arial"/>
              </a:rPr>
              <a:t>w</a:t>
            </a:r>
            <a:r>
              <a:rPr sz="3000" dirty="0">
                <a:latin typeface="Arial"/>
                <a:cs typeface="Arial"/>
              </a:rPr>
              <a:t>eek in advance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40"/>
              </a:spcBef>
              <a:buFont typeface="Wingdings"/>
              <a:buChar char="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R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vi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w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lo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ation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756920" algn="l"/>
              </a:tabLst>
            </a:pP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te </a:t>
            </a:r>
            <a:r>
              <a:rPr sz="2600" dirty="0">
                <a:latin typeface="Arial"/>
                <a:cs typeface="Arial"/>
              </a:rPr>
              <a:t>and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time</a:t>
            </a:r>
            <a:r>
              <a:rPr sz="26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revi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w</a:t>
            </a:r>
            <a:endParaRPr sz="2600">
              <a:latin typeface="Arial"/>
              <a:cs typeface="Arial"/>
            </a:endParaRPr>
          </a:p>
          <a:p>
            <a:pPr marL="756285" marR="5080" lvl="1" indent="-286385" algn="just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756920" algn="l"/>
              </a:tabLst>
            </a:pP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List</a:t>
            </a:r>
            <a:r>
              <a:rPr sz="26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las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if</a:t>
            </a:r>
            <a:r>
              <a:rPr sz="2600" spc="-15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cations 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hat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will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be u</a:t>
            </a:r>
            <a:r>
              <a:rPr sz="2600" spc="5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ed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for</a:t>
            </a:r>
            <a:r>
              <a:rPr sz="2600" spc="2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defe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ts di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red</a:t>
            </a:r>
            <a:r>
              <a:rPr sz="26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(d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fe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t ty</a:t>
            </a:r>
            <a:r>
              <a:rPr sz="2600" spc="5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e,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10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fe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t ori</a:t>
            </a:r>
            <a:r>
              <a:rPr sz="2600" spc="5" dirty="0">
                <a:latin typeface="Arial"/>
                <a:cs typeface="Arial"/>
              </a:rPr>
              <a:t>g</a:t>
            </a:r>
            <a:r>
              <a:rPr sz="2600" dirty="0">
                <a:latin typeface="Arial"/>
                <a:cs typeface="Arial"/>
              </a:rPr>
              <a:t>in, </a:t>
            </a:r>
            <a:r>
              <a:rPr sz="2600" spc="5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nd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fe</a:t>
            </a:r>
            <a:r>
              <a:rPr sz="2600" spc="10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t s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v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ri</a:t>
            </a:r>
            <a:r>
              <a:rPr sz="2600" spc="-15" dirty="0">
                <a:latin typeface="Arial"/>
                <a:cs typeface="Arial"/>
              </a:rPr>
              <a:t>t</a:t>
            </a:r>
            <a:r>
              <a:rPr sz="2600" dirty="0">
                <a:latin typeface="Arial"/>
                <a:cs typeface="Arial"/>
              </a:rPr>
              <a:t>y)</a:t>
            </a:r>
            <a:endParaRPr sz="2600">
              <a:latin typeface="Arial"/>
              <a:cs typeface="Arial"/>
            </a:endParaRPr>
          </a:p>
          <a:p>
            <a:pPr marL="756285" marR="54610" lvl="1" indent="-286385" algn="just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Pro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e</a:t>
            </a:r>
            <a:r>
              <a:rPr sz="2600" spc="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ures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for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ling is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6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rais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</a:t>
            </a:r>
            <a:r>
              <a:rPr sz="2600" spc="5" dirty="0">
                <a:latin typeface="Arial"/>
                <a:cs typeface="Arial"/>
              </a:rPr>
              <a:t>u</a:t>
            </a:r>
            <a:r>
              <a:rPr sz="2600" dirty="0">
                <a:latin typeface="Arial"/>
                <a:cs typeface="Arial"/>
              </a:rPr>
              <a:t>ring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revi</a:t>
            </a:r>
            <a:r>
              <a:rPr sz="2600" spc="5" dirty="0">
                <a:latin typeface="Arial"/>
                <a:cs typeface="Arial"/>
              </a:rPr>
              <a:t>e</a:t>
            </a:r>
            <a:r>
              <a:rPr sz="2600" dirty="0">
                <a:latin typeface="Arial"/>
                <a:cs typeface="Arial"/>
              </a:rPr>
              <a:t>w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</a:pPr>
            <a:r>
              <a:rPr spc="-25" dirty="0"/>
              <a:t>Review</a:t>
            </a:r>
            <a:r>
              <a:rPr spc="20" dirty="0"/>
              <a:t> </a:t>
            </a:r>
            <a:r>
              <a:rPr spc="-20" dirty="0"/>
              <a:t>Planning</a:t>
            </a:r>
          </a:p>
        </p:txBody>
      </p:sp>
      <p:sp>
        <p:nvSpPr>
          <p:cNvPr id="7" name="object 7"/>
          <p:cNvSpPr/>
          <p:nvPr/>
        </p:nvSpPr>
        <p:spPr>
          <a:xfrm>
            <a:off x="6935723" y="1981200"/>
            <a:ext cx="2055876" cy="13700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2813"/>
            <a:ext cx="7733665" cy="334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07823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Fa</a:t>
            </a:r>
            <a:r>
              <a:rPr sz="3000" spc="5" dirty="0">
                <a:latin typeface="Arial"/>
                <a:cs typeface="Arial"/>
              </a:rPr>
              <a:t>c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15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itator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beg</a:t>
            </a:r>
            <a:r>
              <a:rPr sz="3000" spc="10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ns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meeti</a:t>
            </a:r>
            <a:r>
              <a:rPr sz="3000" spc="5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g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w</a:t>
            </a:r>
            <a:r>
              <a:rPr sz="3000" spc="1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th an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troduct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on</a:t>
            </a:r>
            <a:r>
              <a:rPr sz="30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</a:t>
            </a:r>
            <a:r>
              <a:rPr sz="3000" spc="1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agenda</a:t>
            </a:r>
            <a:r>
              <a:rPr sz="3000" dirty="0">
                <a:latin typeface="Arial"/>
                <a:cs typeface="Arial"/>
              </a:rPr>
              <a:t>,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peo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le</a:t>
            </a:r>
            <a:r>
              <a:rPr sz="3000" dirty="0">
                <a:latin typeface="Arial"/>
                <a:cs typeface="Arial"/>
              </a:rPr>
              <a:t>,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and des</a:t>
            </a:r>
            <a:r>
              <a:rPr sz="3000" spc="5" dirty="0">
                <a:latin typeface="Arial"/>
                <a:cs typeface="Arial"/>
              </a:rPr>
              <a:t>c</a:t>
            </a:r>
            <a:r>
              <a:rPr sz="3000" dirty="0">
                <a:latin typeface="Arial"/>
                <a:cs typeface="Arial"/>
              </a:rPr>
              <a:t>ri</a:t>
            </a:r>
            <a:r>
              <a:rPr sz="3000" spc="5" dirty="0">
                <a:latin typeface="Arial"/>
                <a:cs typeface="Arial"/>
              </a:rPr>
              <a:t>p</a:t>
            </a:r>
            <a:r>
              <a:rPr sz="3000" dirty="0">
                <a:latin typeface="Arial"/>
                <a:cs typeface="Arial"/>
              </a:rPr>
              <a:t>tion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 the</a:t>
            </a:r>
            <a:r>
              <a:rPr sz="3000" spc="1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roles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  <a:buFont typeface="Wingdings"/>
              <a:buChar char=""/>
            </a:pPr>
            <a:endParaRPr sz="43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Author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 the document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oceeds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to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expla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n the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mat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rial</a:t>
            </a:r>
            <a:r>
              <a:rPr sz="3000" spc="1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,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wh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le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reviewers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raise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issues </a:t>
            </a:r>
            <a:r>
              <a:rPr sz="3000" dirty="0">
                <a:latin typeface="Arial"/>
                <a:cs typeface="Arial"/>
              </a:rPr>
              <a:t>bas</a:t>
            </a:r>
            <a:r>
              <a:rPr sz="3000" spc="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d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on adv</a:t>
            </a:r>
            <a:r>
              <a:rPr sz="3000" spc="5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nce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prepar</a:t>
            </a:r>
            <a:r>
              <a:rPr sz="3000" spc="5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0" y="6187439"/>
            <a:ext cx="609600" cy="670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</a:pPr>
            <a:r>
              <a:rPr spc="-25" dirty="0"/>
              <a:t>Review</a:t>
            </a:r>
            <a:r>
              <a:rPr spc="20" dirty="0"/>
              <a:t> </a:t>
            </a:r>
            <a:r>
              <a:rPr spc="-25" dirty="0"/>
              <a:t>Meeting</a:t>
            </a:r>
          </a:p>
        </p:txBody>
      </p:sp>
      <p:sp>
        <p:nvSpPr>
          <p:cNvPr id="7" name="object 7"/>
          <p:cNvSpPr/>
          <p:nvPr/>
        </p:nvSpPr>
        <p:spPr>
          <a:xfrm>
            <a:off x="7277100" y="5376671"/>
            <a:ext cx="1866900" cy="14813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2813"/>
            <a:ext cx="7959725" cy="380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12090" indent="-342900" algn="just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When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va</a:t>
            </a:r>
            <a:r>
              <a:rPr sz="3000" spc="5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id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prob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em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,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issue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,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or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defec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are d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sco</a:t>
            </a:r>
            <a:r>
              <a:rPr sz="3000" spc="5" dirty="0">
                <a:latin typeface="Arial"/>
                <a:cs typeface="Arial"/>
              </a:rPr>
              <a:t>v</a:t>
            </a:r>
            <a:r>
              <a:rPr sz="3000" dirty="0">
                <a:latin typeface="Arial"/>
                <a:cs typeface="Arial"/>
              </a:rPr>
              <a:t>ered,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they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are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class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fied</a:t>
            </a:r>
            <a:r>
              <a:rPr sz="3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according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to the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r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origin</a:t>
            </a:r>
            <a:r>
              <a:rPr sz="3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or sev</a:t>
            </a:r>
            <a:r>
              <a:rPr sz="3000" spc="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rity and 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hen recorded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</a:t>
            </a:r>
            <a:r>
              <a:rPr sz="3000" spc="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se are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accompanied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with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names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idu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ls</a:t>
            </a:r>
            <a:r>
              <a:rPr sz="3000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who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are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respo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sible</a:t>
            </a:r>
            <a:r>
              <a:rPr sz="30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for resolu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ion </a:t>
            </a:r>
            <a:r>
              <a:rPr sz="3000" dirty="0">
                <a:latin typeface="Arial"/>
                <a:cs typeface="Arial"/>
              </a:rPr>
              <a:t>and 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he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time frame </a:t>
            </a:r>
            <a:r>
              <a:rPr sz="3000" dirty="0">
                <a:latin typeface="Arial"/>
                <a:cs typeface="Arial"/>
              </a:rPr>
              <a:t>during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wh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ch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item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spc="5" dirty="0">
                <a:latin typeface="Arial"/>
                <a:cs typeface="Arial"/>
              </a:rPr>
              <a:t>will </a:t>
            </a:r>
            <a:r>
              <a:rPr sz="3000" dirty="0">
                <a:latin typeface="Arial"/>
                <a:cs typeface="Arial"/>
              </a:rPr>
              <a:t>be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resolved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Re</a:t>
            </a:r>
            <a:r>
              <a:rPr sz="3000" spc="10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ated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reco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mend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tions</a:t>
            </a:r>
            <a:r>
              <a:rPr sz="30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are also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recorded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0" y="6187439"/>
            <a:ext cx="609600" cy="670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</a:pPr>
            <a:r>
              <a:rPr spc="-25" dirty="0"/>
              <a:t>Review</a:t>
            </a:r>
            <a:r>
              <a:rPr spc="20" dirty="0"/>
              <a:t> </a:t>
            </a:r>
            <a:r>
              <a:rPr spc="-25" dirty="0"/>
              <a:t>Meeting</a:t>
            </a:r>
          </a:p>
        </p:txBody>
      </p:sp>
      <p:sp>
        <p:nvSpPr>
          <p:cNvPr id="7" name="object 7"/>
          <p:cNvSpPr/>
          <p:nvPr/>
        </p:nvSpPr>
        <p:spPr>
          <a:xfrm>
            <a:off x="7277100" y="5376671"/>
            <a:ext cx="1866900" cy="14813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2813"/>
            <a:ext cx="7573645" cy="2320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A</a:t>
            </a:r>
            <a:r>
              <a:rPr sz="3000" spc="10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l at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end</a:t>
            </a:r>
            <a:r>
              <a:rPr sz="3000" spc="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es must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dec</a:t>
            </a:r>
            <a:r>
              <a:rPr sz="3000" spc="10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de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w</a:t>
            </a:r>
            <a:r>
              <a:rPr sz="3000" spc="5" dirty="0">
                <a:latin typeface="Arial"/>
                <a:cs typeface="Arial"/>
              </a:rPr>
              <a:t>h</a:t>
            </a:r>
            <a:r>
              <a:rPr sz="3000" dirty="0">
                <a:latin typeface="Arial"/>
                <a:cs typeface="Arial"/>
              </a:rPr>
              <a:t>ether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to</a:t>
            </a:r>
            <a:endParaRPr sz="30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40"/>
              </a:spcBef>
              <a:buFont typeface="Wingdings"/>
              <a:buChar char=""/>
              <a:tabLst>
                <a:tab pos="756920" algn="l"/>
              </a:tabLst>
            </a:pP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pt</a:t>
            </a:r>
            <a:r>
              <a:rPr sz="26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pro</a:t>
            </a:r>
            <a:r>
              <a:rPr sz="2600" spc="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t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witho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6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further modific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tion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756920" algn="l"/>
              </a:tabLst>
            </a:pP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je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6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</a:t>
            </a:r>
            <a:r>
              <a:rPr sz="2600" spc="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pro</a:t>
            </a:r>
            <a:r>
              <a:rPr sz="2600" spc="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t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e to se</a:t>
            </a:r>
            <a:r>
              <a:rPr sz="2600" spc="10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ere</a:t>
            </a:r>
            <a:r>
              <a:rPr sz="26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errors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756920" algn="l"/>
              </a:tabLst>
            </a:pP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pt</a:t>
            </a:r>
            <a:r>
              <a:rPr sz="26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pro</a:t>
            </a:r>
            <a:r>
              <a:rPr sz="2600" spc="5" dirty="0">
                <a:latin typeface="Arial"/>
                <a:cs typeface="Arial"/>
              </a:rPr>
              <a:t>d</a:t>
            </a:r>
            <a:r>
              <a:rPr sz="2600" dirty="0">
                <a:latin typeface="Arial"/>
                <a:cs typeface="Arial"/>
              </a:rPr>
              <a:t>u</a:t>
            </a:r>
            <a:r>
              <a:rPr sz="2600" spc="5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t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pro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isio</a:t>
            </a:r>
            <a:r>
              <a:rPr sz="2600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ally</a:t>
            </a:r>
            <a:endParaRPr sz="2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625"/>
              </a:spcBef>
              <a:buFont typeface="Wingdings"/>
              <a:buChar char="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Hold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 fol</a:t>
            </a:r>
            <a:r>
              <a:rPr sz="2600" spc="-10" dirty="0">
                <a:latin typeface="Arial"/>
                <a:cs typeface="Arial"/>
              </a:rPr>
              <a:t>l</a:t>
            </a:r>
            <a:r>
              <a:rPr sz="2600" dirty="0">
                <a:latin typeface="Arial"/>
                <a:cs typeface="Arial"/>
              </a:rPr>
              <a:t>o</a:t>
            </a:r>
            <a:r>
              <a:rPr sz="2600" spc="5" dirty="0">
                <a:latin typeface="Arial"/>
                <a:cs typeface="Arial"/>
              </a:rPr>
              <a:t>w</a:t>
            </a:r>
            <a:r>
              <a:rPr sz="2600" spc="-5" dirty="0">
                <a:latin typeface="Arial"/>
                <a:cs typeface="Arial"/>
              </a:rPr>
              <a:t>-</a:t>
            </a:r>
            <a:r>
              <a:rPr sz="2600" dirty="0">
                <a:latin typeface="Arial"/>
                <a:cs typeface="Arial"/>
              </a:rPr>
              <a:t>up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review</a:t>
            </a:r>
            <a:r>
              <a:rPr sz="26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se</a:t>
            </a:r>
            <a:r>
              <a:rPr sz="2600" spc="1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C00000"/>
                </a:solidFill>
                <a:latin typeface="Arial"/>
                <a:cs typeface="Arial"/>
              </a:rPr>
              <a:t>sion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  <a:tabLst>
                <a:tab pos="3806825" algn="l"/>
                <a:tab pos="4747895" algn="l"/>
                <a:tab pos="5256530" algn="l"/>
                <a:tab pos="5637530" algn="l"/>
              </a:tabLst>
            </a:pPr>
            <a:r>
              <a:rPr sz="3600" dirty="0"/>
              <a:t>D</a:t>
            </a:r>
            <a:r>
              <a:rPr sz="3600" spc="5" dirty="0"/>
              <a:t>e</a:t>
            </a:r>
            <a:r>
              <a:rPr sz="3600" dirty="0"/>
              <a:t>ci</a:t>
            </a:r>
            <a:r>
              <a:rPr sz="3600" spc="5" dirty="0"/>
              <a:t>s</a:t>
            </a:r>
            <a:r>
              <a:rPr sz="3600" dirty="0"/>
              <a:t>i</a:t>
            </a:r>
            <a:r>
              <a:rPr sz="3600" spc="5" dirty="0"/>
              <a:t>o</a:t>
            </a:r>
            <a:r>
              <a:rPr sz="3600" dirty="0"/>
              <a:t>ns</a:t>
            </a:r>
            <a:r>
              <a:rPr sz="3600" spc="-20" dirty="0"/>
              <a:t> </a:t>
            </a:r>
            <a:r>
              <a:rPr sz="3600" dirty="0"/>
              <a:t>at</a:t>
            </a:r>
            <a:r>
              <a:rPr sz="3600" spc="5" dirty="0"/>
              <a:t> </a:t>
            </a:r>
            <a:r>
              <a:rPr sz="3600" dirty="0"/>
              <a:t>the	E</a:t>
            </a:r>
            <a:r>
              <a:rPr sz="3600" spc="5" dirty="0"/>
              <a:t>n</a:t>
            </a:r>
            <a:r>
              <a:rPr sz="3600" dirty="0"/>
              <a:t>d	of	a	</a:t>
            </a:r>
            <a:r>
              <a:rPr sz="3600" spc="5" dirty="0"/>
              <a:t>R</a:t>
            </a:r>
            <a:r>
              <a:rPr sz="3600" dirty="0"/>
              <a:t>ev</a:t>
            </a:r>
            <a:r>
              <a:rPr sz="3600" spc="10" dirty="0"/>
              <a:t>i</a:t>
            </a:r>
            <a:r>
              <a:rPr sz="3600" dirty="0"/>
              <a:t>ew</a:t>
            </a:r>
            <a:r>
              <a:rPr sz="3600" spc="-20" dirty="0"/>
              <a:t> </a:t>
            </a:r>
            <a:r>
              <a:rPr sz="3600" dirty="0"/>
              <a:t>Me</a:t>
            </a:r>
            <a:r>
              <a:rPr sz="3600" spc="10" dirty="0"/>
              <a:t>e</a:t>
            </a:r>
            <a:r>
              <a:rPr sz="3600" dirty="0"/>
              <a:t>ting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2813"/>
            <a:ext cx="7962265" cy="1331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It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is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 re</a:t>
            </a:r>
            <a:r>
              <a:rPr sz="3000" spc="5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pon</a:t>
            </a:r>
            <a:r>
              <a:rPr sz="3000" spc="5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5" dirty="0">
                <a:latin typeface="Arial"/>
                <a:cs typeface="Arial"/>
              </a:rPr>
              <a:t>b</a:t>
            </a:r>
            <a:r>
              <a:rPr sz="3000" dirty="0">
                <a:latin typeface="Arial"/>
                <a:cs typeface="Arial"/>
              </a:rPr>
              <a:t>ility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pro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j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ect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manag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30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to ens</a:t>
            </a:r>
            <a:r>
              <a:rPr sz="3000" spc="5" dirty="0">
                <a:latin typeface="Arial"/>
                <a:cs typeface="Arial"/>
              </a:rPr>
              <a:t>u</a:t>
            </a:r>
            <a:r>
              <a:rPr sz="3000" dirty="0">
                <a:latin typeface="Arial"/>
                <a:cs typeface="Arial"/>
              </a:rPr>
              <a:t>re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that</a:t>
            </a:r>
            <a:r>
              <a:rPr sz="3000" spc="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5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l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defec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s 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dentified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in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review are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fixed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and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re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ested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</a:pPr>
            <a:r>
              <a:rPr spc="-25" dirty="0"/>
              <a:t>Rework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2813"/>
            <a:ext cx="7960359" cy="2886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D</a:t>
            </a:r>
            <a:r>
              <a:rPr sz="3000" spc="5" dirty="0">
                <a:latin typeface="Arial"/>
                <a:cs typeface="Arial"/>
              </a:rPr>
              <a:t>u</a:t>
            </a:r>
            <a:r>
              <a:rPr sz="3000" dirty="0">
                <a:latin typeface="Arial"/>
                <a:cs typeface="Arial"/>
              </a:rPr>
              <a:t>ri</a:t>
            </a:r>
            <a:r>
              <a:rPr sz="3000" spc="5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g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fol</a:t>
            </a:r>
            <a:r>
              <a:rPr sz="3000" spc="10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15" dirty="0">
                <a:latin typeface="Arial"/>
                <a:cs typeface="Arial"/>
              </a:rPr>
              <a:t>w</a:t>
            </a:r>
            <a:r>
              <a:rPr sz="3000" spc="-5" dirty="0">
                <a:latin typeface="Arial"/>
                <a:cs typeface="Arial"/>
              </a:rPr>
              <a:t>-</a:t>
            </a:r>
            <a:r>
              <a:rPr sz="3000" dirty="0">
                <a:latin typeface="Arial"/>
                <a:cs typeface="Arial"/>
              </a:rPr>
              <a:t>up,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that all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discrepancies i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ent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fied</a:t>
            </a:r>
            <a:r>
              <a:rPr sz="3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are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resolved</a:t>
            </a:r>
            <a:r>
              <a:rPr sz="30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and 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he ex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t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criteria </a:t>
            </a:r>
            <a:r>
              <a:rPr sz="3000" spc="-15" dirty="0">
                <a:latin typeface="Arial"/>
                <a:cs typeface="Arial"/>
              </a:rPr>
              <a:t>f</a:t>
            </a:r>
            <a:r>
              <a:rPr sz="3000" dirty="0">
                <a:latin typeface="Arial"/>
                <a:cs typeface="Arial"/>
              </a:rPr>
              <a:t>or the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rev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ew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have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been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met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  <a:buFont typeface="Wingdings"/>
              <a:buChar char=""/>
            </a:pPr>
            <a:endParaRPr sz="4350">
              <a:latin typeface="Times New Roman"/>
              <a:cs typeface="Times New Roman"/>
            </a:endParaRPr>
          </a:p>
          <a:p>
            <a:pPr marL="355600" marR="490855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D</a:t>
            </a:r>
            <a:r>
              <a:rPr sz="3000" spc="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cume</a:t>
            </a:r>
            <a:r>
              <a:rPr sz="3000" spc="5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t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lessons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learned</a:t>
            </a:r>
            <a:r>
              <a:rPr sz="3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during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final report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also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</a:pPr>
            <a:r>
              <a:rPr spc="-20" dirty="0"/>
              <a:t>Follo</a:t>
            </a:r>
            <a:r>
              <a:rPr spc="-40" dirty="0"/>
              <a:t>w</a:t>
            </a:r>
            <a:r>
              <a:rPr spc="-15" dirty="0"/>
              <a:t>-</a:t>
            </a:r>
            <a:r>
              <a:rPr spc="-40" dirty="0"/>
              <a:t>Up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322" y="1295400"/>
            <a:ext cx="8363677" cy="6494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 small groups, select one software application to review.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Assu</a:t>
            </a:r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me the roles of facilitator, author, recorder and reviewer.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Thoroughly explore the chosen software application, examining aspects such as user interface design, ease of navigation, functionality, performance, and user experience.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Take notes and screenshots to support your analysis.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Present your findings in a brief report, discussing the strengths and weaknesses of the software application based on your analysis.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355600" marR="5080" indent="-342900" algn="just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9577" y="234353"/>
            <a:ext cx="890484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</a:pPr>
            <a:r>
              <a:rPr lang="en-IN" spc="-20" dirty="0"/>
              <a:t>Class Activity: Software Review</a:t>
            </a:r>
            <a:endParaRPr spc="-4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660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2813"/>
            <a:ext cx="7795259" cy="4166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  <a:tab pos="6511290" algn="l"/>
              </a:tabLst>
            </a:pPr>
            <a:r>
              <a:rPr sz="3000" dirty="0">
                <a:latin typeface="Arial"/>
                <a:cs typeface="Arial"/>
              </a:rPr>
              <a:t>Identify</a:t>
            </a:r>
            <a:r>
              <a:rPr sz="3000" spc="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requ</a:t>
            </a:r>
            <a:r>
              <a:rPr sz="3000" spc="10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red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improvements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	product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4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As</a:t>
            </a:r>
            <a:r>
              <a:rPr sz="3000" spc="5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ure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that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del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vera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le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is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complete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  <a:buFont typeface="Wingdings"/>
              <a:buChar char=""/>
            </a:pPr>
            <a:endParaRPr sz="4350">
              <a:latin typeface="Times New Roman"/>
              <a:cs typeface="Times New Roman"/>
            </a:endParaRPr>
          </a:p>
          <a:p>
            <a:pPr marL="355600" marR="659765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As</a:t>
            </a:r>
            <a:r>
              <a:rPr sz="3000" spc="5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ure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that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del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vera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le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is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technical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y correct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4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Measure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progress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 the project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</a:pPr>
            <a:r>
              <a:rPr spc="-25" dirty="0"/>
              <a:t>Obje</a:t>
            </a:r>
            <a:r>
              <a:rPr spc="-10" dirty="0"/>
              <a:t>cti</a:t>
            </a:r>
            <a:r>
              <a:rPr spc="-5" dirty="0"/>
              <a:t>v</a:t>
            </a:r>
            <a:r>
              <a:rPr spc="-25" dirty="0"/>
              <a:t>es</a:t>
            </a:r>
            <a:r>
              <a:rPr spc="10" dirty="0"/>
              <a:t> </a:t>
            </a:r>
            <a:r>
              <a:rPr spc="-20" dirty="0"/>
              <a:t>of</a:t>
            </a:r>
            <a:r>
              <a:rPr spc="10" dirty="0"/>
              <a:t> </a:t>
            </a:r>
            <a:r>
              <a:rPr spc="-25" dirty="0"/>
              <a:t>Reviews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</a:pPr>
            <a:r>
              <a:rPr spc="-25" dirty="0"/>
              <a:t>Obje</a:t>
            </a:r>
            <a:r>
              <a:rPr spc="-10" dirty="0"/>
              <a:t>cti</a:t>
            </a:r>
            <a:r>
              <a:rPr spc="-5" dirty="0"/>
              <a:t>v</a:t>
            </a:r>
            <a:r>
              <a:rPr spc="-25" dirty="0"/>
              <a:t>es</a:t>
            </a:r>
            <a:r>
              <a:rPr spc="10" dirty="0"/>
              <a:t> </a:t>
            </a:r>
            <a:r>
              <a:rPr spc="-20" dirty="0"/>
              <a:t>of</a:t>
            </a:r>
            <a:r>
              <a:rPr spc="10" dirty="0"/>
              <a:t> </a:t>
            </a:r>
            <a:r>
              <a:rPr spc="-25" dirty="0"/>
              <a:t>Reviews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399323" y="951306"/>
            <a:ext cx="7727950" cy="4898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9972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Identify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any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defects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ear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000" spc="-250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3000" dirty="0">
                <a:latin typeface="Arial"/>
                <a:cs typeface="Arial"/>
              </a:rPr>
              <a:t>, thus res</a:t>
            </a:r>
            <a:r>
              <a:rPr sz="3000" spc="5" dirty="0">
                <a:latin typeface="Arial"/>
                <a:cs typeface="Arial"/>
              </a:rPr>
              <a:t>u</a:t>
            </a:r>
            <a:r>
              <a:rPr sz="3000" dirty="0">
                <a:latin typeface="Arial"/>
                <a:cs typeface="Arial"/>
              </a:rPr>
              <a:t>lt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ng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in cost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and time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sav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ngs</a:t>
            </a:r>
          </a:p>
          <a:p>
            <a:pPr>
              <a:lnSpc>
                <a:spcPct val="100000"/>
              </a:lnSpc>
              <a:spcBef>
                <a:spcPts val="37"/>
              </a:spcBef>
              <a:buFont typeface="Wingdings"/>
              <a:buChar char=""/>
            </a:pPr>
            <a:endParaRPr sz="43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As</a:t>
            </a:r>
            <a:r>
              <a:rPr sz="3000" spc="5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ure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qua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ity</a:t>
            </a:r>
            <a:r>
              <a:rPr sz="30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del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verab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000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befo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e 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he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dev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pment</a:t>
            </a:r>
            <a:r>
              <a:rPr sz="3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proc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ss</a:t>
            </a:r>
            <a:r>
              <a:rPr sz="30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is al</a:t>
            </a:r>
            <a:r>
              <a:rPr sz="3000" spc="5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owed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o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continue</a:t>
            </a:r>
          </a:p>
          <a:p>
            <a:pPr>
              <a:lnSpc>
                <a:spcPct val="100000"/>
              </a:lnSpc>
              <a:spcBef>
                <a:spcPts val="37"/>
              </a:spcBef>
              <a:buFont typeface="Wingdings"/>
              <a:buChar char=""/>
            </a:pPr>
            <a:endParaRPr sz="4350" dirty="0">
              <a:latin typeface="Times New Roman"/>
              <a:cs typeface="Times New Roman"/>
            </a:endParaRPr>
          </a:p>
          <a:p>
            <a:pPr marL="355600" marR="15875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Once a deliverable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has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been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revie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w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3000" dirty="0">
                <a:latin typeface="Arial"/>
                <a:cs typeface="Arial"/>
              </a:rPr>
              <a:t>,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rev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sed</a:t>
            </a:r>
            <a:r>
              <a:rPr sz="3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as necessa</a:t>
            </a:r>
            <a:r>
              <a:rPr sz="3000" spc="-10" dirty="0">
                <a:latin typeface="Arial"/>
                <a:cs typeface="Arial"/>
              </a:rPr>
              <a:t>r</a:t>
            </a:r>
            <a:r>
              <a:rPr sz="3000" spc="-229" dirty="0">
                <a:latin typeface="Arial"/>
                <a:cs typeface="Arial"/>
              </a:rPr>
              <a:t>y</a:t>
            </a:r>
            <a:r>
              <a:rPr sz="3000" dirty="0">
                <a:latin typeface="Arial"/>
                <a:cs typeface="Arial"/>
              </a:rPr>
              <a:t>, and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approve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3000" dirty="0">
                <a:latin typeface="Arial"/>
                <a:cs typeface="Arial"/>
              </a:rPr>
              <a:t>,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it can be safe</a:t>
            </a:r>
            <a:r>
              <a:rPr sz="3000" spc="5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y used as a b</a:t>
            </a:r>
            <a:r>
              <a:rPr sz="3000" spc="5" dirty="0">
                <a:latin typeface="Arial"/>
                <a:cs typeface="Arial"/>
              </a:rPr>
              <a:t>a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for further dev</a:t>
            </a:r>
            <a:r>
              <a:rPr sz="3000" spc="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l</a:t>
            </a:r>
            <a:r>
              <a:rPr sz="3000" spc="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2813"/>
            <a:ext cx="3990975" cy="261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Bu</a:t>
            </a:r>
            <a:r>
              <a:rPr sz="3000" spc="5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5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ess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rev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5" dirty="0">
                <a:latin typeface="Arial"/>
                <a:cs typeface="Arial"/>
              </a:rPr>
              <a:t>w</a:t>
            </a:r>
            <a:r>
              <a:rPr sz="3000" dirty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spc="-330" dirty="0">
                <a:latin typeface="Arial"/>
                <a:cs typeface="Arial"/>
              </a:rPr>
              <a:t>T</a:t>
            </a:r>
            <a:r>
              <a:rPr sz="3000" dirty="0">
                <a:latin typeface="Arial"/>
                <a:cs typeface="Arial"/>
              </a:rPr>
              <a:t>ech</a:t>
            </a:r>
            <a:r>
              <a:rPr sz="3000" spc="5" dirty="0">
                <a:latin typeface="Arial"/>
                <a:cs typeface="Arial"/>
              </a:rPr>
              <a:t>n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5" dirty="0">
                <a:latin typeface="Arial"/>
                <a:cs typeface="Arial"/>
              </a:rPr>
              <a:t>c</a:t>
            </a:r>
            <a:r>
              <a:rPr sz="3000" dirty="0">
                <a:latin typeface="Arial"/>
                <a:cs typeface="Arial"/>
              </a:rPr>
              <a:t>al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rev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5" dirty="0">
                <a:latin typeface="Arial"/>
                <a:cs typeface="Arial"/>
              </a:rPr>
              <a:t>w</a:t>
            </a:r>
            <a:r>
              <a:rPr sz="3000" dirty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Manag</a:t>
            </a:r>
            <a:r>
              <a:rPr sz="3000" spc="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ment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rev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5" dirty="0">
                <a:latin typeface="Arial"/>
                <a:cs typeface="Arial"/>
              </a:rPr>
              <a:t>w</a:t>
            </a:r>
            <a:r>
              <a:rPr sz="3000" dirty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spc="-110" dirty="0">
                <a:latin typeface="Arial"/>
                <a:cs typeface="Arial"/>
              </a:rPr>
              <a:t>W</a:t>
            </a:r>
            <a:r>
              <a:rPr sz="3000" dirty="0">
                <a:latin typeface="Arial"/>
                <a:cs typeface="Arial"/>
              </a:rPr>
              <a:t>alk</a:t>
            </a:r>
            <a:r>
              <a:rPr sz="3000" spc="-5" dirty="0">
                <a:latin typeface="Arial"/>
                <a:cs typeface="Arial"/>
              </a:rPr>
              <a:t>-</a:t>
            </a:r>
            <a:r>
              <a:rPr sz="3000" dirty="0">
                <a:latin typeface="Arial"/>
                <a:cs typeface="Arial"/>
              </a:rPr>
              <a:t>th</a:t>
            </a:r>
            <a:r>
              <a:rPr sz="3000" spc="-15" dirty="0">
                <a:latin typeface="Arial"/>
                <a:cs typeface="Arial"/>
              </a:rPr>
              <a:t>r</a:t>
            </a:r>
            <a:r>
              <a:rPr sz="3000" dirty="0">
                <a:latin typeface="Arial"/>
                <a:cs typeface="Arial"/>
              </a:rPr>
              <a:t>oughs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Inspect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</a:pPr>
            <a:r>
              <a:rPr spc="-20" dirty="0"/>
              <a:t>Kinds</a:t>
            </a:r>
            <a:r>
              <a:rPr spc="10" dirty="0"/>
              <a:t> </a:t>
            </a:r>
            <a:r>
              <a:rPr spc="-20" dirty="0"/>
              <a:t>of</a:t>
            </a:r>
            <a:r>
              <a:rPr spc="10" dirty="0"/>
              <a:t> </a:t>
            </a:r>
            <a:r>
              <a:rPr spc="-30" dirty="0"/>
              <a:t>Re</a:t>
            </a:r>
            <a:r>
              <a:rPr spc="-15" dirty="0"/>
              <a:t>v</a:t>
            </a:r>
            <a:r>
              <a:rPr spc="-20" dirty="0"/>
              <a:t>iews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2813"/>
            <a:ext cx="7454900" cy="3854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The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del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vera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le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is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complete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4350" dirty="0">
              <a:latin typeface="Times New Roman"/>
              <a:cs typeface="Times New Roman"/>
            </a:endParaRPr>
          </a:p>
          <a:p>
            <a:pPr marL="355600" marR="324485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The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del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vera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le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provides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informa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ion </a:t>
            </a:r>
            <a:r>
              <a:rPr sz="3000" dirty="0">
                <a:latin typeface="Arial"/>
                <a:cs typeface="Arial"/>
              </a:rPr>
              <a:t>requ</a:t>
            </a:r>
            <a:r>
              <a:rPr sz="3000" spc="10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red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for</a:t>
            </a:r>
            <a:r>
              <a:rPr sz="3000" spc="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next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phase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  <a:buFont typeface="Wingdings"/>
              <a:buChar char=""/>
            </a:pPr>
            <a:endParaRPr sz="43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The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del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vera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le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is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correct</a:t>
            </a:r>
            <a:endParaRPr sz="3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43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</a:pPr>
            <a:r>
              <a:rPr spc="-25" dirty="0"/>
              <a:t>Obje</a:t>
            </a:r>
            <a:r>
              <a:rPr spc="-10" dirty="0"/>
              <a:t>cti</a:t>
            </a:r>
            <a:r>
              <a:rPr spc="-5" dirty="0"/>
              <a:t>v</a:t>
            </a:r>
            <a:r>
              <a:rPr spc="-25" dirty="0"/>
              <a:t>es</a:t>
            </a:r>
            <a:r>
              <a:rPr spc="10" dirty="0"/>
              <a:t> </a:t>
            </a:r>
            <a:r>
              <a:rPr spc="-20" dirty="0"/>
              <a:t>of</a:t>
            </a:r>
            <a:r>
              <a:rPr spc="10" dirty="0"/>
              <a:t> </a:t>
            </a:r>
            <a:r>
              <a:rPr spc="-25" dirty="0"/>
              <a:t>Bus</a:t>
            </a:r>
            <a:r>
              <a:rPr spc="-5" dirty="0"/>
              <a:t>i</a:t>
            </a:r>
            <a:r>
              <a:rPr spc="-25" dirty="0"/>
              <a:t>ness</a:t>
            </a:r>
            <a:r>
              <a:rPr spc="10" dirty="0"/>
              <a:t> </a:t>
            </a:r>
            <a:r>
              <a:rPr spc="-30" dirty="0"/>
              <a:t>Re</a:t>
            </a:r>
            <a:r>
              <a:rPr spc="-15" dirty="0"/>
              <a:t>v</a:t>
            </a:r>
            <a:r>
              <a:rPr spc="-20" dirty="0"/>
              <a:t>iews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val 8"/>
          <p:cNvSpPr/>
          <p:nvPr/>
        </p:nvSpPr>
        <p:spPr>
          <a:xfrm>
            <a:off x="3505200" y="3124200"/>
            <a:ext cx="21336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924299" y="4024596"/>
            <a:ext cx="1638301" cy="9284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2813"/>
            <a:ext cx="7415530" cy="444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43255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Po</a:t>
            </a:r>
            <a:r>
              <a:rPr sz="3000" spc="10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nt out needed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improvements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 produ</a:t>
            </a:r>
            <a:r>
              <a:rPr sz="3000" spc="5" dirty="0">
                <a:latin typeface="Arial"/>
                <a:cs typeface="Arial"/>
              </a:rPr>
              <a:t>c</a:t>
            </a:r>
            <a:r>
              <a:rPr sz="3000" dirty="0">
                <a:latin typeface="Arial"/>
                <a:cs typeface="Arial"/>
              </a:rPr>
              <a:t>t of a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ng</a:t>
            </a:r>
            <a:r>
              <a:rPr sz="3000" spc="5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pers</a:t>
            </a:r>
            <a:r>
              <a:rPr sz="3000" spc="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n or a team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7"/>
              </a:spcBef>
              <a:buFont typeface="Wingdings"/>
              <a:buChar char=""/>
            </a:pPr>
            <a:endParaRPr sz="4350">
              <a:latin typeface="Times New Roman"/>
              <a:cs typeface="Times New Roman"/>
            </a:endParaRPr>
          </a:p>
          <a:p>
            <a:pPr marL="355600" marR="13081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</a:t>
            </a:r>
            <a:r>
              <a:rPr sz="3000" spc="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nfirm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those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parts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 a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produ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in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wh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ch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im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roveme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is either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not desired</a:t>
            </a:r>
            <a:r>
              <a:rPr sz="3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or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not needed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43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Soft</a:t>
            </a:r>
            <a:r>
              <a:rPr sz="3000" spc="5" dirty="0">
                <a:latin typeface="Arial"/>
                <a:cs typeface="Arial"/>
              </a:rPr>
              <a:t>w</a:t>
            </a:r>
            <a:r>
              <a:rPr sz="3000" dirty="0">
                <a:latin typeface="Arial"/>
                <a:cs typeface="Arial"/>
              </a:rPr>
              <a:t>are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revie</a:t>
            </a:r>
            <a:r>
              <a:rPr sz="3000" spc="5" dirty="0">
                <a:latin typeface="Arial"/>
                <a:cs typeface="Arial"/>
              </a:rPr>
              <a:t>w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are a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“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ter”</a:t>
            </a:r>
            <a:r>
              <a:rPr sz="30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for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software eng</a:t>
            </a:r>
            <a:r>
              <a:rPr sz="3000" spc="10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neering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proc</a:t>
            </a:r>
            <a:r>
              <a:rPr sz="3000" spc="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ss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</a:pPr>
            <a:r>
              <a:rPr spc="-25" dirty="0"/>
              <a:t>Obje</a:t>
            </a:r>
            <a:r>
              <a:rPr spc="-10" dirty="0"/>
              <a:t>cti</a:t>
            </a:r>
            <a:r>
              <a:rPr spc="-5" dirty="0"/>
              <a:t>v</a:t>
            </a:r>
            <a:r>
              <a:rPr spc="-25" dirty="0"/>
              <a:t>es</a:t>
            </a:r>
            <a:r>
              <a:rPr spc="10" dirty="0"/>
              <a:t> </a:t>
            </a:r>
            <a:r>
              <a:rPr spc="-20" dirty="0"/>
              <a:t>of</a:t>
            </a:r>
            <a:r>
              <a:rPr spc="-60" dirty="0"/>
              <a:t> </a:t>
            </a:r>
            <a:r>
              <a:rPr spc="-475" dirty="0"/>
              <a:t>T</a:t>
            </a:r>
            <a:r>
              <a:rPr spc="-25" dirty="0"/>
              <a:t>echn</a:t>
            </a:r>
            <a:r>
              <a:rPr spc="-5" dirty="0"/>
              <a:t>i</a:t>
            </a:r>
            <a:r>
              <a:rPr spc="-20" dirty="0"/>
              <a:t>cal</a:t>
            </a:r>
            <a:r>
              <a:rPr spc="20" dirty="0"/>
              <a:t> </a:t>
            </a:r>
            <a:r>
              <a:rPr spc="-25" dirty="0"/>
              <a:t>Reviews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2813"/>
            <a:ext cx="7919720" cy="2245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An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ther</a:t>
            </a:r>
            <a:r>
              <a:rPr sz="30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reason</a:t>
            </a:r>
            <a:r>
              <a:rPr sz="30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we need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technical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revie</a:t>
            </a:r>
            <a:r>
              <a:rPr sz="3000" spc="5" dirty="0">
                <a:latin typeface="Arial"/>
                <a:cs typeface="Arial"/>
              </a:rPr>
              <a:t>w</a:t>
            </a:r>
            <a:r>
              <a:rPr sz="3000" dirty="0">
                <a:latin typeface="Arial"/>
                <a:cs typeface="Arial"/>
              </a:rPr>
              <a:t>s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is that a</a:t>
            </a:r>
            <a:r>
              <a:rPr sz="3000" spc="15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though peop</a:t>
            </a:r>
            <a:r>
              <a:rPr sz="3000" spc="5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e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are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good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at</a:t>
            </a:r>
            <a:r>
              <a:rPr sz="3000" spc="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catch</a:t>
            </a:r>
            <a:r>
              <a:rPr sz="3000" spc="10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ng some of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r </a:t>
            </a:r>
            <a:r>
              <a:rPr sz="3000" spc="5" dirty="0">
                <a:latin typeface="Arial"/>
                <a:cs typeface="Arial"/>
              </a:rPr>
              <a:t>o</a:t>
            </a:r>
            <a:r>
              <a:rPr sz="3000" dirty="0">
                <a:latin typeface="Arial"/>
                <a:cs typeface="Arial"/>
              </a:rPr>
              <a:t>wn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errors,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large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classes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errors</a:t>
            </a:r>
            <a:r>
              <a:rPr sz="3000" spc="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esc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pe</a:t>
            </a:r>
            <a:r>
              <a:rPr sz="30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origina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or</a:t>
            </a:r>
            <a:r>
              <a:rPr sz="30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more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easi</a:t>
            </a:r>
            <a:r>
              <a:rPr sz="3000" spc="5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y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than they e</a:t>
            </a:r>
            <a:r>
              <a:rPr sz="3000" spc="5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cape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anyone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el</a:t>
            </a:r>
            <a:r>
              <a:rPr sz="3000" spc="5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e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</a:pPr>
            <a:r>
              <a:rPr spc="-25" dirty="0"/>
              <a:t>Obje</a:t>
            </a:r>
            <a:r>
              <a:rPr spc="-10" dirty="0"/>
              <a:t>cti</a:t>
            </a:r>
            <a:r>
              <a:rPr spc="-5" dirty="0"/>
              <a:t>v</a:t>
            </a:r>
            <a:r>
              <a:rPr spc="-25" dirty="0"/>
              <a:t>es</a:t>
            </a:r>
            <a:r>
              <a:rPr spc="10" dirty="0"/>
              <a:t> </a:t>
            </a:r>
            <a:r>
              <a:rPr spc="-20" dirty="0"/>
              <a:t>of</a:t>
            </a:r>
            <a:r>
              <a:rPr spc="-60" dirty="0"/>
              <a:t> </a:t>
            </a:r>
            <a:r>
              <a:rPr spc="-475" dirty="0"/>
              <a:t>T</a:t>
            </a:r>
            <a:r>
              <a:rPr spc="-25" dirty="0"/>
              <a:t>echn</a:t>
            </a:r>
            <a:r>
              <a:rPr spc="-5" dirty="0"/>
              <a:t>i</a:t>
            </a:r>
            <a:r>
              <a:rPr spc="-20" dirty="0"/>
              <a:t>cal</a:t>
            </a:r>
            <a:r>
              <a:rPr spc="20" dirty="0"/>
              <a:t> </a:t>
            </a:r>
            <a:r>
              <a:rPr spc="-25" dirty="0"/>
              <a:t>Reviews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42813"/>
            <a:ext cx="8027034" cy="444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spc="-225" dirty="0">
                <a:latin typeface="Arial"/>
                <a:cs typeface="Arial"/>
              </a:rPr>
              <a:t>V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5" dirty="0">
                <a:latin typeface="Arial"/>
                <a:cs typeface="Arial"/>
              </a:rPr>
              <a:t>l</a:t>
            </a:r>
            <a:r>
              <a:rPr sz="3000" dirty="0">
                <a:latin typeface="Arial"/>
                <a:cs typeface="Arial"/>
              </a:rPr>
              <a:t>i</a:t>
            </a:r>
            <a:r>
              <a:rPr sz="3000" spc="5" dirty="0">
                <a:latin typeface="Arial"/>
                <a:cs typeface="Arial"/>
              </a:rPr>
              <a:t>d</a:t>
            </a:r>
            <a:r>
              <a:rPr sz="3000" dirty="0">
                <a:latin typeface="Arial"/>
                <a:cs typeface="Arial"/>
              </a:rPr>
              <a:t>ate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from</a:t>
            </a:r>
            <a:r>
              <a:rPr sz="3000" spc="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 manag</a:t>
            </a:r>
            <a:r>
              <a:rPr sz="3000" spc="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ment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pers</a:t>
            </a:r>
            <a:r>
              <a:rPr sz="3000" spc="5" dirty="0">
                <a:latin typeface="Arial"/>
                <a:cs typeface="Arial"/>
              </a:rPr>
              <a:t>p</a:t>
            </a:r>
            <a:r>
              <a:rPr sz="3000" dirty="0">
                <a:latin typeface="Arial"/>
                <a:cs typeface="Arial"/>
              </a:rPr>
              <a:t>ect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ve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that the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project</a:t>
            </a:r>
            <a:r>
              <a:rPr sz="3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is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making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progress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according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to the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project</a:t>
            </a:r>
            <a:r>
              <a:rPr sz="30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plan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"/>
              </a:spcBef>
              <a:buFont typeface="Wingdings"/>
              <a:buChar char=""/>
            </a:pPr>
            <a:endParaRPr sz="4350">
              <a:latin typeface="Times New Roman"/>
              <a:cs typeface="Times New Roman"/>
            </a:endParaRPr>
          </a:p>
          <a:p>
            <a:pPr marL="355600" marR="2206625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En</a:t>
            </a:r>
            <a:r>
              <a:rPr sz="3000" spc="5" dirty="0">
                <a:latin typeface="Arial"/>
                <a:cs typeface="Arial"/>
              </a:rPr>
              <a:t>s</a:t>
            </a:r>
            <a:r>
              <a:rPr sz="3000" dirty="0">
                <a:latin typeface="Arial"/>
                <a:cs typeface="Arial"/>
              </a:rPr>
              <a:t>ure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del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vera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b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le</a:t>
            </a:r>
            <a:r>
              <a:rPr sz="30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is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ready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for manag</a:t>
            </a:r>
            <a:r>
              <a:rPr sz="3000" spc="5" dirty="0">
                <a:latin typeface="Arial"/>
                <a:cs typeface="Arial"/>
              </a:rPr>
              <a:t>e</a:t>
            </a:r>
            <a:r>
              <a:rPr sz="3000" dirty="0">
                <a:latin typeface="Arial"/>
                <a:cs typeface="Arial"/>
              </a:rPr>
              <a:t>ment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approval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4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so</a:t>
            </a:r>
            <a:r>
              <a:rPr sz="3000" spc="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ve</a:t>
            </a:r>
            <a:r>
              <a:rPr sz="30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issues</a:t>
            </a:r>
            <a:r>
              <a:rPr sz="3000" spc="-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that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requ</a:t>
            </a:r>
            <a:r>
              <a:rPr sz="3000" spc="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re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managemen</a:t>
            </a:r>
            <a:r>
              <a:rPr sz="3000" spc="-15" dirty="0">
                <a:latin typeface="Arial"/>
                <a:cs typeface="Arial"/>
              </a:rPr>
              <a:t>t</a:t>
            </a:r>
            <a:r>
              <a:rPr sz="3000" spc="-45" dirty="0">
                <a:latin typeface="Arial"/>
                <a:cs typeface="Arial"/>
              </a:rPr>
              <a:t>’</a:t>
            </a:r>
            <a:r>
              <a:rPr sz="3000" dirty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attention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084">
              <a:lnSpc>
                <a:spcPct val="100000"/>
              </a:lnSpc>
            </a:pPr>
            <a:r>
              <a:rPr sz="3600" dirty="0"/>
              <a:t>Obj</a:t>
            </a:r>
            <a:r>
              <a:rPr sz="3600" spc="10" dirty="0"/>
              <a:t>e</a:t>
            </a:r>
            <a:r>
              <a:rPr sz="3600" dirty="0"/>
              <a:t>ctiv</a:t>
            </a:r>
            <a:r>
              <a:rPr sz="3600" spc="10" dirty="0"/>
              <a:t>e</a:t>
            </a:r>
            <a:r>
              <a:rPr sz="3600" dirty="0"/>
              <a:t>s</a:t>
            </a:r>
            <a:r>
              <a:rPr sz="3600" spc="-15" dirty="0"/>
              <a:t> </a:t>
            </a:r>
            <a:r>
              <a:rPr sz="3600" dirty="0"/>
              <a:t>of</a:t>
            </a:r>
            <a:r>
              <a:rPr sz="3600" spc="5" dirty="0"/>
              <a:t> </a:t>
            </a:r>
            <a:r>
              <a:rPr sz="3600" dirty="0"/>
              <a:t>Ma</a:t>
            </a:r>
            <a:r>
              <a:rPr sz="3600" spc="10" dirty="0"/>
              <a:t>n</a:t>
            </a:r>
            <a:r>
              <a:rPr sz="3600" dirty="0"/>
              <a:t>ag</a:t>
            </a:r>
            <a:r>
              <a:rPr sz="3600" spc="10" dirty="0"/>
              <a:t>e</a:t>
            </a:r>
            <a:r>
              <a:rPr sz="3600" dirty="0"/>
              <a:t>me</a:t>
            </a:r>
            <a:r>
              <a:rPr sz="3600" spc="10" dirty="0"/>
              <a:t>n</a:t>
            </a:r>
            <a:r>
              <a:rPr sz="3600" dirty="0"/>
              <a:t>t</a:t>
            </a:r>
            <a:r>
              <a:rPr sz="3600" spc="-30" dirty="0"/>
              <a:t> </a:t>
            </a:r>
            <a:r>
              <a:rPr sz="3600" dirty="0"/>
              <a:t>R</a:t>
            </a:r>
            <a:r>
              <a:rPr sz="3600" spc="5" dirty="0"/>
              <a:t>e</a:t>
            </a:r>
            <a:r>
              <a:rPr sz="3600" dirty="0"/>
              <a:t>vi</a:t>
            </a:r>
            <a:r>
              <a:rPr sz="3600" spc="10" dirty="0"/>
              <a:t>e</a:t>
            </a:r>
            <a:r>
              <a:rPr sz="3600" dirty="0"/>
              <a:t>ws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</TotalTime>
  <Words>1034</Words>
  <Application>Microsoft Office PowerPoint</Application>
  <PresentationFormat>On-screen Show (4:3)</PresentationFormat>
  <Paragraphs>178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Söhne</vt:lpstr>
      <vt:lpstr>Times New Roman</vt:lpstr>
      <vt:lpstr>Verdana</vt:lpstr>
      <vt:lpstr>Wingdings</vt:lpstr>
      <vt:lpstr>Office Theme</vt:lpstr>
      <vt:lpstr>PowerPoint Presentation</vt:lpstr>
      <vt:lpstr>What is a Review?</vt:lpstr>
      <vt:lpstr>Objectives of Reviews</vt:lpstr>
      <vt:lpstr>Objectives of Reviews</vt:lpstr>
      <vt:lpstr>Kinds of Reviews</vt:lpstr>
      <vt:lpstr>Objectives of Business Reviews</vt:lpstr>
      <vt:lpstr>Objectives of Technical Reviews</vt:lpstr>
      <vt:lpstr>Objectives of Technical Reviews</vt:lpstr>
      <vt:lpstr>Objectives of Management Reviews</vt:lpstr>
      <vt:lpstr>PowerPoint Presentation</vt:lpstr>
      <vt:lpstr>PowerPoint Presentation</vt:lpstr>
      <vt:lpstr>Review Roles</vt:lpstr>
      <vt:lpstr>Responsibilities of Facilitator</vt:lpstr>
      <vt:lpstr>Responsibilities of Author</vt:lpstr>
      <vt:lpstr>Responsibilities of Author</vt:lpstr>
      <vt:lpstr>Responsibilities of Recorder</vt:lpstr>
      <vt:lpstr>Responsibilities of Reviewer</vt:lpstr>
      <vt:lpstr>Responsibilities of Observer</vt:lpstr>
      <vt:lpstr>Review Guidelines</vt:lpstr>
      <vt:lpstr>Review Frequency</vt:lpstr>
      <vt:lpstr>Review Planning</vt:lpstr>
      <vt:lpstr>Review Planning</vt:lpstr>
      <vt:lpstr>Review Meeting</vt:lpstr>
      <vt:lpstr>Review Meeting</vt:lpstr>
      <vt:lpstr>Decisions at the End of a Review Meeting</vt:lpstr>
      <vt:lpstr>Rework</vt:lpstr>
      <vt:lpstr>Follow-Up</vt:lpstr>
      <vt:lpstr>Class Activity: Software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Ms.Saba Naseem</cp:lastModifiedBy>
  <cp:revision>25</cp:revision>
  <dcterms:created xsi:type="dcterms:W3CDTF">2015-09-23T19:42:47Z</dcterms:created>
  <dcterms:modified xsi:type="dcterms:W3CDTF">2025-04-11T06:23:46Z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2015-09-23T00:00:00Z</vt:filetime>
  </property>
  <property fmtid="{D5CDD505-2E9C-101B-9397-08002B2CF9AE}" pid="3" name="LastSaved">
    <vt:filetime>2015-09-23T00:00:00Z</vt:filetime>
  </property>
</Properties>
</file>