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3.jpg" ContentType="image/jpeg"/>
  <Override PartName="/ppt/media/image4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16.jpg" ContentType="image/jpe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2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sldIdLst>
    <p:sldId id="308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309" r:id="rId15"/>
    <p:sldId id="303" r:id="rId16"/>
    <p:sldId id="304" r:id="rId17"/>
    <p:sldId id="305" r:id="rId18"/>
    <p:sldId id="306" r:id="rId19"/>
    <p:sldId id="307" r:id="rId20"/>
    <p:sldId id="271" r:id="rId21"/>
    <p:sldId id="310" r:id="rId22"/>
    <p:sldId id="311" r:id="rId23"/>
    <p:sldId id="272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285" r:id="rId39"/>
    <p:sldId id="286" r:id="rId40"/>
    <p:sldId id="287" r:id="rId41"/>
    <p:sldId id="270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8655" autoAdjust="0"/>
  </p:normalViewPr>
  <p:slideViewPr>
    <p:cSldViewPr snapToGrid="0">
      <p:cViewPr varScale="1">
        <p:scale>
          <a:sx n="56" d="100"/>
          <a:sy n="56" d="100"/>
        </p:scale>
        <p:origin x="11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7C2A3-EA5E-4611-9ADB-3FA8DA348798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91185-32BF-4B88-A12F-2EAECCDE1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74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691185-32BF-4B88-A12F-2EAECCDE19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79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91185-32BF-4B88-A12F-2EAECCDE19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6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Security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refers to a man made situation while 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safety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refers to a nature based situation.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Safety means no harm is caused, deliberately or not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Security means that no deliberate harm is caused.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691185-32BF-4B88-A12F-2EAECCDE19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57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Redundancy means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having extra or duplicate resources available to support the main system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It is a backup or reserve system that can step in if the primary system fails.</a:t>
            </a:r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691185-32BF-4B88-A12F-2EAECCDE19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8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Krutchen’s</a:t>
            </a:r>
            <a:r>
              <a:rPr lang="en-US"/>
              <a:t> </a:t>
            </a:r>
            <a:r>
              <a:rPr lang="en-US" b="1"/>
              <a:t>4+1 model</a:t>
            </a:r>
            <a:r>
              <a:rPr lang="en-US"/>
              <a:t> helps plan software by considering multiple perspectives, while </a:t>
            </a:r>
            <a:r>
              <a:rPr lang="en-US" b="1"/>
              <a:t>architecture styles</a:t>
            </a:r>
            <a:r>
              <a:rPr lang="en-US"/>
              <a:t> define how system components communicate.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691185-32BF-4B88-A12F-2EAECCDE194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95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691185-32BF-4B88-A12F-2EAECCDE194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0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1D65-E9F0-4170-88BC-85E3C962411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BC51-0F9B-4E4F-9F8A-89F7242FCBE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80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1D65-E9F0-4170-88BC-85E3C962411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BC51-0F9B-4E4F-9F8A-89F7242FC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55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1D65-E9F0-4170-88BC-85E3C962411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BC51-0F9B-4E4F-9F8A-89F7242FC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3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1D65-E9F0-4170-88BC-85E3C962411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BC51-0F9B-4E4F-9F8A-89F7242FC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3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1D65-E9F0-4170-88BC-85E3C962411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BC51-0F9B-4E4F-9F8A-89F7242FCBE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60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6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1D65-E9F0-4170-88BC-85E3C962411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BC51-0F9B-4E4F-9F8A-89F7242FC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1D65-E9F0-4170-88BC-85E3C962411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BC51-0F9B-4E4F-9F8A-89F7242FC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2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1D65-E9F0-4170-88BC-85E3C962411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BC51-0F9B-4E4F-9F8A-89F7242FC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4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1D65-E9F0-4170-88BC-85E3C962411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BC51-0F9B-4E4F-9F8A-89F7242FC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2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6FA81D65-E9F0-4170-88BC-85E3C962411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6EBC51-0F9B-4E4F-9F8A-89F7242FC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4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1D65-E9F0-4170-88BC-85E3C962411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BC51-0F9B-4E4F-9F8A-89F7242FC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1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A81D65-E9F0-4170-88BC-85E3C962411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B6EBC51-0F9B-4E4F-9F8A-89F7242FCBE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3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.cmu.edu/news/archive/2011/May/may2_shawgarlanaward.s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7473" y="1336429"/>
            <a:ext cx="10058400" cy="1203843"/>
          </a:xfr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  <a:prstDash val="dash"/>
          </a:ln>
          <a:scene3d>
            <a:camera prst="perspectiveBelow"/>
            <a:lightRig rig="threePt" dir="t"/>
          </a:scene3d>
        </p:spPr>
        <p:txBody>
          <a:bodyPr/>
          <a:lstStyle/>
          <a:p>
            <a:r>
              <a:rPr lang="en-US" dirty="0"/>
              <a:t>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Fast-nu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99C8-0005-47A7-B08E-732FF71876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68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0211" y="821650"/>
            <a:ext cx="7543800" cy="863313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2700"/>
            <a:r>
              <a:rPr sz="6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ecurity</a:t>
            </a:r>
          </a:p>
        </p:txBody>
      </p:sp>
      <p:sp>
        <p:nvSpPr>
          <p:cNvPr id="3" name="object 3"/>
          <p:cNvSpPr/>
          <p:nvPr/>
        </p:nvSpPr>
        <p:spPr>
          <a:xfrm>
            <a:off x="3944951" y="2953883"/>
            <a:ext cx="3411410" cy="2212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56361" y="4821173"/>
            <a:ext cx="1126490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200" b="1" spc="-5" dirty="0">
                <a:solidFill>
                  <a:srgbClr val="001F5F"/>
                </a:solidFill>
                <a:latin typeface="Arial"/>
                <a:cs typeface="Arial"/>
              </a:rPr>
              <a:t>Integrity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56361" y="5224022"/>
            <a:ext cx="4835639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>
                <a:latin typeface="Arial"/>
                <a:cs typeface="Arial"/>
              </a:rPr>
              <a:t>Only </a:t>
            </a:r>
            <a:r>
              <a:rPr spc="-5" dirty="0">
                <a:latin typeface="Arial"/>
                <a:cs typeface="Arial"/>
              </a:rPr>
              <a:t>authorized</a:t>
            </a:r>
            <a:r>
              <a:rPr spc="-5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users  can </a:t>
            </a:r>
            <a:r>
              <a:rPr spc="-25" dirty="0">
                <a:latin typeface="Arial"/>
                <a:cs typeface="Arial"/>
              </a:rPr>
              <a:t>modify, </a:t>
            </a:r>
            <a:r>
              <a:rPr spc="-5" dirty="0">
                <a:latin typeface="Arial"/>
                <a:cs typeface="Arial"/>
              </a:rPr>
              <a:t>edit or  delete</a:t>
            </a:r>
            <a:r>
              <a:rPr spc="-7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data.</a:t>
            </a:r>
            <a:endParaRPr dirty="0">
              <a:latin typeface="Arial"/>
              <a:cs typeface="Arial"/>
            </a:endParaRPr>
          </a:p>
          <a:p>
            <a:pPr marL="299085" indent="-286385"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>
                <a:latin typeface="Arial"/>
                <a:cs typeface="Arial"/>
              </a:rPr>
              <a:t>E.g. </a:t>
            </a:r>
            <a:r>
              <a:rPr spc="-5" dirty="0">
                <a:latin typeface="Arial"/>
                <a:cs typeface="Arial"/>
              </a:rPr>
              <a:t>bank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systems</a:t>
            </a:r>
            <a:endParaRPr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1476" y="2618932"/>
            <a:ext cx="1966595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200" b="1" spc="-5" dirty="0">
                <a:solidFill>
                  <a:srgbClr val="001F5F"/>
                </a:solidFill>
                <a:latin typeface="Arial"/>
                <a:cs typeface="Arial"/>
              </a:rPr>
              <a:t>Confidentiali</a:t>
            </a:r>
            <a:r>
              <a:rPr sz="2200" b="1" spc="5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2200" b="1" spc="-5" dirty="0">
                <a:solidFill>
                  <a:srgbClr val="001F5F"/>
                </a:solidFill>
                <a:latin typeface="Arial"/>
                <a:cs typeface="Arial"/>
              </a:rPr>
              <a:t>y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51813" y="2554864"/>
            <a:ext cx="5463988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>
                <a:latin typeface="Arial"/>
                <a:cs typeface="Arial"/>
              </a:rPr>
              <a:t>Only </a:t>
            </a:r>
            <a:r>
              <a:rPr spc="-5" dirty="0">
                <a:latin typeface="Arial"/>
                <a:cs typeface="Arial"/>
              </a:rPr>
              <a:t>authorized users</a:t>
            </a:r>
            <a:r>
              <a:rPr spc="-3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can  read </a:t>
            </a:r>
            <a:r>
              <a:rPr dirty="0">
                <a:latin typeface="Arial"/>
                <a:cs typeface="Arial"/>
              </a:rPr>
              <a:t>the</a:t>
            </a:r>
            <a:r>
              <a:rPr spc="-5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information</a:t>
            </a:r>
            <a:endParaRPr dirty="0">
              <a:latin typeface="Arial"/>
              <a:cs typeface="Arial"/>
            </a:endParaRPr>
          </a:p>
          <a:p>
            <a:pPr marL="299085" indent="-286385"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>
                <a:latin typeface="Arial"/>
                <a:cs typeface="Arial"/>
              </a:rPr>
              <a:t>E.g.</a:t>
            </a:r>
            <a:r>
              <a:rPr spc="-8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Military</a:t>
            </a:r>
            <a:endParaRPr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75027" y="4878582"/>
            <a:ext cx="1490345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200" b="1" spc="-10" dirty="0">
                <a:solidFill>
                  <a:srgbClr val="001F5F"/>
                </a:solidFill>
                <a:latin typeface="Arial"/>
                <a:cs typeface="Arial"/>
              </a:rPr>
              <a:t>Availability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0211" y="5427273"/>
            <a:ext cx="586105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pc="-5" dirty="0">
                <a:latin typeface="Arial"/>
                <a:cs typeface="Arial"/>
              </a:rPr>
              <a:t>Right information is  available </a:t>
            </a:r>
            <a:r>
              <a:rPr dirty="0">
                <a:latin typeface="Arial"/>
                <a:cs typeface="Arial"/>
              </a:rPr>
              <a:t>at the </a:t>
            </a:r>
            <a:r>
              <a:rPr spc="-5" dirty="0">
                <a:latin typeface="Arial"/>
                <a:cs typeface="Arial"/>
              </a:rPr>
              <a:t>right</a:t>
            </a:r>
            <a:r>
              <a:rPr spc="-6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time</a:t>
            </a:r>
          </a:p>
          <a:p>
            <a:pPr marL="299085" indent="-286385"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pc="-5" dirty="0">
                <a:latin typeface="Arial"/>
                <a:cs typeface="Arial"/>
              </a:rPr>
              <a:t>Important </a:t>
            </a:r>
            <a:r>
              <a:rPr dirty="0">
                <a:latin typeface="Arial"/>
                <a:cs typeface="Arial"/>
              </a:rPr>
              <a:t>for</a:t>
            </a:r>
            <a:r>
              <a:rPr spc="-4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everyone</a:t>
            </a:r>
            <a:endParaRPr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1903080"/>
            <a:ext cx="12192000" cy="553357"/>
          </a:xfrm>
          <a:prstGeom prst="rect">
            <a:avLst/>
          </a:prstGeom>
          <a:ln w="25400">
            <a:solidFill>
              <a:srgbClr val="7E7E7E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78740" marR="350520">
              <a:spcBef>
                <a:spcPts val="715"/>
              </a:spcBef>
            </a:pP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Use a 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layered architecture 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with 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critical 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assets 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in 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inner</a:t>
            </a:r>
            <a:r>
              <a:rPr sz="30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layers</a:t>
            </a:r>
            <a:endParaRPr sz="3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6292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72356" y="2667000"/>
            <a:ext cx="2976244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445" y="836076"/>
            <a:ext cx="7543800" cy="863313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2700"/>
            <a:r>
              <a:rPr sz="6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afety</a:t>
            </a:r>
          </a:p>
        </p:txBody>
      </p:sp>
      <p:sp>
        <p:nvSpPr>
          <p:cNvPr id="3" name="object 3"/>
          <p:cNvSpPr/>
          <p:nvPr/>
        </p:nvSpPr>
        <p:spPr>
          <a:xfrm>
            <a:off x="8103106" y="1219200"/>
            <a:ext cx="3968731" cy="289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43600" y="5186048"/>
            <a:ext cx="6128238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/>
            <a:r>
              <a:rPr b="1" spc="-5" dirty="0">
                <a:latin typeface="Arial"/>
                <a:cs typeface="Arial"/>
              </a:rPr>
              <a:t>Design </a:t>
            </a:r>
            <a:r>
              <a:rPr b="1" dirty="0">
                <a:latin typeface="Arial"/>
                <a:cs typeface="Arial"/>
              </a:rPr>
              <a:t>so </a:t>
            </a:r>
            <a:r>
              <a:rPr b="1" spc="-5" dirty="0">
                <a:latin typeface="Arial"/>
                <a:cs typeface="Arial"/>
              </a:rPr>
              <a:t>that all safety critical  operations are located in one or </a:t>
            </a:r>
            <a:r>
              <a:rPr b="1" dirty="0">
                <a:latin typeface="Arial"/>
                <a:cs typeface="Arial"/>
              </a:rPr>
              <a:t>few  </a:t>
            </a:r>
            <a:r>
              <a:rPr b="1" spc="-5" dirty="0">
                <a:latin typeface="Arial"/>
                <a:cs typeface="Arial"/>
              </a:rPr>
              <a:t>modules </a:t>
            </a:r>
            <a:r>
              <a:rPr b="1" dirty="0">
                <a:latin typeface="Arial"/>
                <a:cs typeface="Arial"/>
              </a:rPr>
              <a:t>/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subsystems.</a:t>
            </a:r>
            <a:endParaRPr b="1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34257" y="4495803"/>
            <a:ext cx="901700" cy="413575"/>
          </a:xfrm>
          <a:prstGeom prst="rect">
            <a:avLst/>
          </a:prstGeom>
          <a:solidFill>
            <a:srgbClr val="006FC0"/>
          </a:solidFill>
          <a:ln w="25400">
            <a:solidFill>
              <a:srgbClr val="000000"/>
            </a:solidFill>
          </a:ln>
        </p:spPr>
        <p:txBody>
          <a:bodyPr vert="horz" wrap="square" lIns="0" tIns="165735" rIns="0" bIns="0" rtlCol="0">
            <a:spAutoFit/>
          </a:bodyPr>
          <a:lstStyle/>
          <a:p>
            <a:pPr marL="95250">
              <a:spcBef>
                <a:spcPts val="130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Critical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77324" y="2657885"/>
            <a:ext cx="2971276" cy="693138"/>
          </a:xfrm>
          <a:prstGeom prst="rect">
            <a:avLst/>
          </a:prstGeom>
          <a:noFill/>
          <a:ln w="25400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4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306705">
              <a:lnSpc>
                <a:spcPct val="150000"/>
              </a:lnSpc>
            </a:pP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The Whole</a:t>
            </a:r>
            <a:r>
              <a:rPr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600" y="1918323"/>
            <a:ext cx="5715000" cy="591829"/>
          </a:xfrm>
          <a:prstGeom prst="rect">
            <a:avLst/>
          </a:prstGeom>
          <a:ln w="25400">
            <a:solidFill>
              <a:srgbClr val="7E7E7E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78740">
              <a:spcBef>
                <a:spcPts val="1015"/>
              </a:spcBef>
            </a:pP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Isolate 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safe-critical</a:t>
            </a:r>
            <a:r>
              <a:rPr sz="3000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components</a:t>
            </a:r>
            <a:endParaRPr sz="3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1018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860" y="952027"/>
            <a:ext cx="7543800" cy="863313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2700"/>
            <a:r>
              <a:rPr sz="6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vailability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507" y="2074990"/>
            <a:ext cx="11535507" cy="553357"/>
          </a:xfrm>
          <a:prstGeom prst="rect">
            <a:avLst/>
          </a:prstGeom>
          <a:ln w="25400">
            <a:solidFill>
              <a:srgbClr val="7E7E7E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78740" marR="1706880">
              <a:spcBef>
                <a:spcPts val="715"/>
              </a:spcBef>
            </a:pP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Include 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redundant components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in 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the 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architecture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29962" y="3147646"/>
            <a:ext cx="6239235" cy="3071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9884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6269" y="952532"/>
            <a:ext cx="7543800" cy="784830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2700"/>
            <a:r>
              <a:rPr sz="6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aintainability</a:t>
            </a:r>
          </a:p>
        </p:txBody>
      </p:sp>
      <p:sp>
        <p:nvSpPr>
          <p:cNvPr id="4" name="object 4"/>
          <p:cNvSpPr/>
          <p:nvPr/>
        </p:nvSpPr>
        <p:spPr>
          <a:xfrm>
            <a:off x="5328138" y="1737362"/>
            <a:ext cx="6863862" cy="5050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1934282"/>
            <a:ext cx="12192000" cy="668772"/>
          </a:xfrm>
          <a:prstGeom prst="rect">
            <a:avLst/>
          </a:prstGeom>
          <a:ln w="25400">
            <a:solidFill>
              <a:srgbClr val="7E7E7E"/>
            </a:solidFill>
          </a:ln>
        </p:spPr>
        <p:txBody>
          <a:bodyPr vert="horz" wrap="square" lIns="0" tIns="205104" rIns="0" bIns="0" rtlCol="0">
            <a:spAutoFit/>
          </a:bodyPr>
          <a:lstStyle/>
          <a:p>
            <a:pPr marL="78740">
              <a:spcBef>
                <a:spcPts val="1614"/>
              </a:spcBef>
            </a:pP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Use 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fine-grain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, 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self-contained</a:t>
            </a:r>
            <a:r>
              <a:rPr sz="300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components</a:t>
            </a:r>
            <a:endParaRPr sz="3000" dirty="0"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6C6482-BE38-488D-B670-76A52EAA9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6869"/>
            <a:ext cx="5337928" cy="365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5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3494290-817E-4767-BF81-68CAA1F63C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6246" y="263527"/>
            <a:ext cx="10460311" cy="1450757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GB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structuring and Design Process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92BEE23-930A-49C2-B2BB-838F0AAEE0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7877" y="1845734"/>
            <a:ext cx="11315700" cy="4023360"/>
          </a:xfrm>
        </p:spPr>
        <p:txBody>
          <a:bodyPr rtlCol="0">
            <a:normAutofit fontScale="85000" lnSpcReduction="20000"/>
          </a:bodyPr>
          <a:lstStyle/>
          <a:p>
            <a:pPr algn="just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GB" alt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structuring</a:t>
            </a:r>
            <a:endParaRPr lang="en-GB" sz="3800" dirty="0"/>
          </a:p>
          <a:p>
            <a:pPr algn="just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GB" sz="2800" dirty="0"/>
              <a:t>Concerned with decomposing the system into interacting sub-systems</a:t>
            </a:r>
          </a:p>
          <a:p>
            <a:pPr algn="just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GB" sz="2800" dirty="0"/>
          </a:p>
          <a:p>
            <a:pPr algn="just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GB" sz="2800" dirty="0"/>
              <a:t>The architectural design is normally expressed as a </a:t>
            </a:r>
            <a:r>
              <a:rPr lang="en-GB" sz="3200" b="1" dirty="0"/>
              <a:t>block diagram </a:t>
            </a:r>
            <a:r>
              <a:rPr lang="en-GB" sz="2800" dirty="0"/>
              <a:t>presenting an overview of the system structure</a:t>
            </a:r>
          </a:p>
          <a:p>
            <a:pPr algn="just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GB" sz="2800" dirty="0"/>
          </a:p>
          <a:p>
            <a:pPr algn="just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GB" sz="2800" dirty="0"/>
              <a:t>More specific models showing how sub-systems share data, are distributed and interface with each other may also be developed</a:t>
            </a:r>
          </a:p>
          <a:p>
            <a:pPr algn="just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GB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decomposition</a:t>
            </a:r>
          </a:p>
          <a:p>
            <a:pPr marL="0" indent="0" algn="just">
              <a:spcAft>
                <a:spcPts val="0"/>
              </a:spcAft>
              <a:buNone/>
              <a:defRPr/>
            </a:pPr>
            <a:r>
              <a:rPr lang="en-GB" sz="2800" dirty="0"/>
              <a:t>	The identified sub-system are decomposed into modules.</a:t>
            </a:r>
          </a:p>
        </p:txBody>
      </p:sp>
    </p:spTree>
    <p:extLst>
      <p:ext uri="{BB962C8B-B14F-4D97-AF65-F5344CB8AC3E}">
        <p14:creationId xmlns:p14="http://schemas.microsoft.com/office/powerpoint/2010/main" val="375956200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33292" y="5614171"/>
            <a:ext cx="6503377" cy="683788"/>
          </a:xfrm>
        </p:spPr>
        <p:txBody>
          <a:bodyPr>
            <a:noAutofit/>
          </a:bodyPr>
          <a:lstStyle/>
          <a:p>
            <a:r>
              <a:rPr lang="en-US" sz="9600" i="1" dirty="0">
                <a:solidFill>
                  <a:srgbClr val="FF0000"/>
                </a:solidFill>
                <a:latin typeface="Bahnschrift" panose="020B0502040204020203" pitchFamily="34" charset="0"/>
              </a:rPr>
              <a:t>U</a:t>
            </a:r>
            <a:r>
              <a:rPr lang="en-US" sz="6600" i="1" dirty="0">
                <a:solidFill>
                  <a:srgbClr val="FF0000"/>
                </a:solidFill>
                <a:latin typeface="Bahnschrift" panose="020B0502040204020203" pitchFamily="34" charset="0"/>
              </a:rPr>
              <a:t>nified Modeling Language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3"/>
            <a:ext cx="5638800" cy="6285006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984674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841"/>
            <a:ext cx="10972800" cy="90055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for Software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70" y="914400"/>
            <a:ext cx="12082530" cy="498316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The Unified Modeling Language (UML) is a</a:t>
            </a:r>
            <a:r>
              <a:rPr lang="en-US" dirty="0"/>
              <a:t> </a:t>
            </a:r>
            <a:r>
              <a:rPr lang="en-US" sz="5200" b="1" dirty="0">
                <a:solidFill>
                  <a:srgbClr val="FF0000"/>
                </a:solidFill>
              </a:rPr>
              <a:t>graphical language </a:t>
            </a:r>
            <a:r>
              <a:rPr lang="en-US" sz="2800" dirty="0"/>
              <a:t>for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200" dirty="0"/>
              <a:t>visualizing </a:t>
            </a:r>
            <a:r>
              <a:rPr lang="en-US" sz="3000" dirty="0"/>
              <a:t>(pictorially connected components )</a:t>
            </a:r>
            <a:endParaRPr lang="en-US" sz="4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200" dirty="0"/>
              <a:t>specifying,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200" dirty="0"/>
              <a:t>constructing, and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4200" dirty="0"/>
              <a:t>documenting </a:t>
            </a:r>
          </a:p>
          <a:p>
            <a:pPr>
              <a:buNone/>
            </a:pPr>
            <a:r>
              <a:rPr lang="en-US" sz="2400" dirty="0"/>
              <a:t>the </a:t>
            </a:r>
            <a:r>
              <a:rPr lang="en-US" sz="2400" b="1" i="1" u="sng" dirty="0">
                <a:solidFill>
                  <a:srgbClr val="FF0000"/>
                </a:solidFill>
              </a:rPr>
              <a:t>artifacts</a:t>
            </a:r>
            <a:r>
              <a:rPr lang="en-US" sz="2400" dirty="0"/>
              <a:t> of a software-intensive system. </a:t>
            </a:r>
          </a:p>
          <a:p>
            <a:endParaRPr lang="en-US" dirty="0"/>
          </a:p>
          <a:p>
            <a:r>
              <a:rPr lang="en-US" sz="2400" dirty="0"/>
              <a:t>UML offers a </a:t>
            </a:r>
            <a:r>
              <a:rPr lang="en-US" sz="5200" b="1" dirty="0">
                <a:solidFill>
                  <a:srgbClr val="FF0000"/>
                </a:solidFill>
              </a:rPr>
              <a:t>standard way </a:t>
            </a:r>
            <a:r>
              <a:rPr lang="en-US" sz="2400" dirty="0"/>
              <a:t>to draw a </a:t>
            </a:r>
            <a:r>
              <a:rPr lang="en-US" sz="4200" b="1" dirty="0">
                <a:solidFill>
                  <a:srgbClr val="002060"/>
                </a:solidFill>
              </a:rPr>
              <a:t>system's blueprints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27" y="1953420"/>
            <a:ext cx="3686175" cy="29051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cxnSp>
        <p:nvCxnSpPr>
          <p:cNvPr id="6" name="Straight Arrow Connector 5"/>
          <p:cNvCxnSpPr/>
          <p:nvPr/>
        </p:nvCxnSpPr>
        <p:spPr>
          <a:xfrm>
            <a:off x="3168162" y="2649415"/>
            <a:ext cx="5181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ounded Rectangular Callout 7"/>
          <p:cNvSpPr/>
          <p:nvPr/>
        </p:nvSpPr>
        <p:spPr>
          <a:xfrm>
            <a:off x="3429000" y="5897563"/>
            <a:ext cx="3505200" cy="838200"/>
          </a:xfrm>
          <a:prstGeom prst="wedgeRoundRectCallout">
            <a:avLst>
              <a:gd name="adj1" fmla="val -30753"/>
              <a:gd name="adj2" fmla="val -85003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002060"/>
                </a:solidFill>
              </a:rPr>
              <a:t>Same notation for every project</a:t>
            </a:r>
          </a:p>
        </p:txBody>
      </p:sp>
    </p:spTree>
    <p:extLst>
      <p:ext uri="{BB962C8B-B14F-4D97-AF65-F5344CB8AC3E}">
        <p14:creationId xmlns:p14="http://schemas.microsoft.com/office/powerpoint/2010/main" val="1279188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78605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View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2"/>
            <a:ext cx="12192000" cy="4525963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/>
              <a:t> A model is a complete, simplified description of a system from a particular perspective or viewpoint.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/>
              <a:t>There is no single view that can present all aspects of complex software to stakeholders!!!</a:t>
            </a:r>
          </a:p>
        </p:txBody>
      </p:sp>
    </p:spTree>
    <p:extLst>
      <p:ext uri="{BB962C8B-B14F-4D97-AF65-F5344CB8AC3E}">
        <p14:creationId xmlns:p14="http://schemas.microsoft.com/office/powerpoint/2010/main" val="1786659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585" y="817685"/>
            <a:ext cx="10058400" cy="76847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90702"/>
            <a:ext cx="12192000" cy="452596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400" dirty="0"/>
              <a:t>V</a:t>
            </a:r>
            <a:r>
              <a:rPr lang="en-US" sz="3600" dirty="0"/>
              <a:t>iew models </a:t>
            </a:r>
            <a:r>
              <a:rPr lang="en-US" sz="3600" b="1" dirty="0"/>
              <a:t>provide</a:t>
            </a:r>
            <a:r>
              <a:rPr lang="en-US" sz="3600" dirty="0"/>
              <a:t> partial representations of the software    architecture to specific stakeholders such as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dirty="0"/>
              <a:t>the system users,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dirty="0"/>
              <a:t>the analyst/designer,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dirty="0"/>
              <a:t>the developer/programmer,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dirty="0"/>
              <a:t>the system integrator, and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dirty="0"/>
              <a:t>the system engineer.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6521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162" y="2667002"/>
            <a:ext cx="8871438" cy="2392363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designers can organize the description of their architecture decisions in different views.</a:t>
            </a:r>
          </a:p>
        </p:txBody>
      </p:sp>
    </p:spTree>
    <p:extLst>
      <p:ext uri="{BB962C8B-B14F-4D97-AF65-F5344CB8AC3E}">
        <p14:creationId xmlns:p14="http://schemas.microsoft.com/office/powerpoint/2010/main" val="339200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5878" y="951541"/>
            <a:ext cx="8554454" cy="50141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2700"/>
            <a:r>
              <a:rPr sz="3800" spc="-5" dirty="0"/>
              <a:t>Agenda </a:t>
            </a:r>
            <a:r>
              <a:rPr sz="3800" dirty="0"/>
              <a:t>– What will you Learn</a:t>
            </a:r>
            <a:r>
              <a:rPr sz="3800" spc="-165" dirty="0"/>
              <a:t> </a:t>
            </a:r>
            <a:r>
              <a:rPr sz="3800" spc="-70" dirty="0"/>
              <a:t>Today?</a:t>
            </a:r>
            <a:endParaRPr sz="3800" dirty="0"/>
          </a:p>
        </p:txBody>
      </p:sp>
      <p:sp>
        <p:nvSpPr>
          <p:cNvPr id="3" name="object 3"/>
          <p:cNvSpPr txBox="1"/>
          <p:nvPr/>
        </p:nvSpPr>
        <p:spPr>
          <a:xfrm>
            <a:off x="1524000" y="2423160"/>
            <a:ext cx="5707128" cy="425758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886460" marR="674370" indent="-265430">
              <a:spcBef>
                <a:spcPts val="320"/>
              </a:spcBef>
            </a:pPr>
            <a:r>
              <a:rPr sz="2500" spc="-5" dirty="0">
                <a:solidFill>
                  <a:srgbClr val="001F5F"/>
                </a:solidFill>
                <a:latin typeface="Arial"/>
                <a:cs typeface="Arial"/>
              </a:rPr>
              <a:t>What is Software Architecture?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17060" y="2430857"/>
            <a:ext cx="3394836" cy="410369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62890">
              <a:spcBef>
                <a:spcPts val="200"/>
              </a:spcBef>
            </a:pPr>
            <a:r>
              <a:rPr sz="2500" spc="-5" dirty="0">
                <a:solidFill>
                  <a:srgbClr val="001F5F"/>
                </a:solidFill>
                <a:latin typeface="Arial"/>
                <a:cs typeface="Arial"/>
              </a:rPr>
              <a:t>Architecture</a:t>
            </a:r>
            <a:r>
              <a:rPr sz="2500" spc="-1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1F5F"/>
                </a:solidFill>
                <a:latin typeface="Arial"/>
                <a:cs typeface="Arial"/>
              </a:rPr>
              <a:t>Attributes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18275" y="3476187"/>
            <a:ext cx="2666998" cy="2430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31128" y="3052447"/>
            <a:ext cx="3132072" cy="2967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2455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209800" y="2118360"/>
            <a:ext cx="3879850" cy="1256754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453390" marR="502920" algn="ctr">
              <a:spcBef>
                <a:spcPts val="800"/>
              </a:spcBef>
            </a:pPr>
            <a:r>
              <a:rPr sz="2500" spc="-10" dirty="0">
                <a:solidFill>
                  <a:srgbClr val="001F5F"/>
                </a:solidFill>
                <a:latin typeface="Arial"/>
                <a:cs typeface="Arial"/>
              </a:rPr>
              <a:t>Krutchen’s </a:t>
            </a:r>
            <a:r>
              <a:rPr sz="2500" spc="-5" dirty="0">
                <a:solidFill>
                  <a:srgbClr val="001F5F"/>
                </a:solidFill>
                <a:latin typeface="Arial"/>
                <a:cs typeface="Arial"/>
              </a:rPr>
              <a:t>4+1 </a:t>
            </a:r>
            <a:r>
              <a:rPr sz="2500" spc="-15" dirty="0">
                <a:solidFill>
                  <a:srgbClr val="001F5F"/>
                </a:solidFill>
                <a:latin typeface="Arial"/>
                <a:cs typeface="Arial"/>
              </a:rPr>
              <a:t>View  </a:t>
            </a:r>
            <a:r>
              <a:rPr sz="2500" spc="-5" dirty="0">
                <a:solidFill>
                  <a:srgbClr val="001F5F"/>
                </a:solidFill>
                <a:latin typeface="Arial"/>
                <a:cs typeface="Arial"/>
              </a:rPr>
              <a:t>Model of Software  Architecture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27394" y="2133600"/>
            <a:ext cx="3807460" cy="471924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567055">
              <a:spcBef>
                <a:spcPts val="680"/>
              </a:spcBef>
            </a:pPr>
            <a:r>
              <a:rPr sz="2500" spc="-5" dirty="0">
                <a:solidFill>
                  <a:srgbClr val="001F5F"/>
                </a:solidFill>
                <a:latin typeface="Arial"/>
                <a:cs typeface="Arial"/>
              </a:rPr>
              <a:t>Architecture</a:t>
            </a:r>
            <a:r>
              <a:rPr sz="2500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1F5F"/>
                </a:solidFill>
                <a:latin typeface="Arial"/>
                <a:cs typeface="Arial"/>
              </a:rPr>
              <a:t>Styles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5603" y="3505200"/>
            <a:ext cx="2763901" cy="1740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43830" y="3264408"/>
            <a:ext cx="2974467" cy="1981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14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4CAD-4E24-8C83-17FE-CA7F23A1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58B3A-0AE6-9A69-7916-F0DC56743B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49CA6-E70B-1BB1-A340-84D461C22E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95969-3B50-6ACB-7A96-5A0A1BAC8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35" y="693360"/>
            <a:ext cx="11681010" cy="442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37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3E9B2-E711-F338-2A13-245FC8803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6E0B3-64C7-9F89-7A59-34AB659F21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08FC8-F701-A907-BE0D-BFC8F12443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FAC83D-9CCC-5C71-78AE-70F9929A3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4" y="819740"/>
            <a:ext cx="11743815" cy="443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134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8088" y="3123313"/>
            <a:ext cx="7877175" cy="738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800" b="1" spc="-20" dirty="0">
                <a:solidFill>
                  <a:srgbClr val="C00000"/>
                </a:solidFill>
                <a:latin typeface="Arial"/>
                <a:cs typeface="Arial"/>
              </a:rPr>
              <a:t>Krutchen’s </a:t>
            </a:r>
            <a:r>
              <a:rPr sz="4800" b="1" spc="-5" dirty="0">
                <a:solidFill>
                  <a:srgbClr val="C00000"/>
                </a:solidFill>
                <a:latin typeface="Arial"/>
                <a:cs typeface="Arial"/>
              </a:rPr>
              <a:t>4+1 </a:t>
            </a:r>
            <a:r>
              <a:rPr sz="4800" b="1" spc="-20" dirty="0">
                <a:solidFill>
                  <a:srgbClr val="C00000"/>
                </a:solidFill>
                <a:latin typeface="Arial"/>
                <a:cs typeface="Arial"/>
              </a:rPr>
              <a:t>View</a:t>
            </a:r>
            <a:r>
              <a:rPr sz="4800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800" b="1" dirty="0">
                <a:solidFill>
                  <a:srgbClr val="C00000"/>
                </a:solidFill>
                <a:latin typeface="Arial"/>
                <a:cs typeface="Arial"/>
              </a:rPr>
              <a:t>Model</a:t>
            </a:r>
            <a:endParaRPr sz="4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4315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84760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4 +1 View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12192000" cy="45720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The 4+1 view model was originally introduced by Philippe </a:t>
            </a:r>
            <a:r>
              <a:rPr lang="en-US" sz="2800" dirty="0" err="1"/>
              <a:t>Kruchten</a:t>
            </a:r>
            <a:r>
              <a:rPr lang="en-US" sz="2800" dirty="0"/>
              <a:t> (</a:t>
            </a:r>
            <a:r>
              <a:rPr lang="en-US" sz="2800" dirty="0" err="1"/>
              <a:t>Kruchten</a:t>
            </a:r>
            <a:r>
              <a:rPr lang="en-US" sz="2800" dirty="0"/>
              <a:t>, 1995).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The model provides four essential views: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/>
              <a:t>the logical view,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/>
              <a:t>the process view,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/>
              <a:t>the physical view, and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/>
              <a:t>the development view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 and fifth is the scenario view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5175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514"/>
            <a:ext cx="8229600" cy="61555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4+1 view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210127"/>
            <a:ext cx="11998114" cy="3394472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FF0000"/>
                </a:solidFill>
              </a:rPr>
              <a:t>Multiple-view</a:t>
            </a:r>
            <a:r>
              <a:rPr lang="en-US" sz="2800" dirty="0"/>
              <a:t> </a:t>
            </a:r>
            <a:r>
              <a:rPr lang="en-US" sz="3600" b="1" dirty="0">
                <a:solidFill>
                  <a:srgbClr val="FF0000"/>
                </a:solidFill>
              </a:rPr>
              <a:t>model</a:t>
            </a:r>
            <a:r>
              <a:rPr lang="en-US" sz="2800" dirty="0"/>
              <a:t> that addresses </a:t>
            </a:r>
            <a:r>
              <a:rPr lang="en-US" sz="2800" b="1" dirty="0">
                <a:solidFill>
                  <a:srgbClr val="FF0000"/>
                </a:solidFill>
              </a:rPr>
              <a:t>different aspects and concerns </a:t>
            </a:r>
            <a:r>
              <a:rPr lang="en-US" sz="2800" dirty="0"/>
              <a:t>of the system. Standardizes the software design documents and makes the design easy to understand by all stakeholders.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object 8"/>
          <p:cNvSpPr/>
          <p:nvPr/>
        </p:nvSpPr>
        <p:spPr>
          <a:xfrm>
            <a:off x="2954184" y="2728488"/>
            <a:ext cx="5760864" cy="37522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0129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83527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Scenario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130" y="1652954"/>
            <a:ext cx="12158870" cy="472440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The scenario </a:t>
            </a:r>
            <a:r>
              <a:rPr lang="en-US" sz="3200" b="1" dirty="0">
                <a:solidFill>
                  <a:srgbClr val="FF0000"/>
                </a:solidFill>
              </a:rPr>
              <a:t>view describes the functionality </a:t>
            </a:r>
            <a:r>
              <a:rPr lang="en-US" sz="3200" dirty="0"/>
              <a:t>of the system, i.e., </a:t>
            </a:r>
            <a:r>
              <a:rPr lang="en-US" sz="3200" u="sng" dirty="0">
                <a:solidFill>
                  <a:srgbClr val="FF0000"/>
                </a:solidFill>
              </a:rPr>
              <a:t>how </a:t>
            </a:r>
            <a:r>
              <a:rPr lang="en-US" sz="3200" b="1" dirty="0">
                <a:solidFill>
                  <a:schemeClr val="tx1"/>
                </a:solidFill>
              </a:rPr>
              <a:t>the user employs the system</a:t>
            </a:r>
            <a:r>
              <a:rPr lang="en-US" sz="3200" dirty="0"/>
              <a:t> and </a:t>
            </a:r>
            <a:r>
              <a:rPr lang="en-US" sz="3200" b="1" dirty="0"/>
              <a:t>how the system provides services to the users.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It helps designers to discover architecture elements during the design process and to validate the architecture design afterward.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3200" dirty="0"/>
              <a:t>The UML use case diagram and other verbal documents</a:t>
            </a:r>
          </a:p>
        </p:txBody>
      </p:sp>
    </p:spTree>
    <p:extLst>
      <p:ext uri="{BB962C8B-B14F-4D97-AF65-F5344CB8AC3E}">
        <p14:creationId xmlns:p14="http://schemas.microsoft.com/office/powerpoint/2010/main" val="421684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2" y="0"/>
            <a:ext cx="71337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15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04267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Logical or Conceptual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329280"/>
            <a:ext cx="11887200" cy="3394472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The logical view is </a:t>
            </a:r>
            <a:r>
              <a:rPr lang="en-US" sz="2800" b="1" dirty="0">
                <a:solidFill>
                  <a:srgbClr val="FF0000"/>
                </a:solidFill>
              </a:rPr>
              <a:t>based on application domain entities</a:t>
            </a:r>
            <a:r>
              <a:rPr lang="en-US" sz="2800" dirty="0"/>
              <a:t> necessary to implement the functional requirements.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The logical view specifies system decomposition into conceptual entities (such as objects) and connections between them (such as associations). 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8477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logical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990600"/>
            <a:ext cx="11826664" cy="295465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The logical view is typically supported by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dirty="0"/>
              <a:t>UML </a:t>
            </a:r>
            <a:r>
              <a:rPr lang="en-US" sz="4000" b="1" dirty="0"/>
              <a:t>static diagrams</a:t>
            </a:r>
            <a:r>
              <a:rPr lang="en-US" sz="2800" dirty="0"/>
              <a:t> including class diagrams and state diagram.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809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7985" y="3123315"/>
            <a:ext cx="6341110" cy="738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800" b="1" spc="-5" dirty="0">
                <a:solidFill>
                  <a:srgbClr val="C00000"/>
                </a:solidFill>
                <a:latin typeface="Arial"/>
                <a:cs typeface="Arial"/>
              </a:rPr>
              <a:t>Software</a:t>
            </a:r>
            <a:r>
              <a:rPr sz="4800" b="1" spc="-1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800" b="1" spc="-5" dirty="0">
                <a:solidFill>
                  <a:srgbClr val="C00000"/>
                </a:solidFill>
                <a:latin typeface="Arial"/>
                <a:cs typeface="Arial"/>
              </a:rPr>
              <a:t>Architecture</a:t>
            </a:r>
            <a:endParaRPr sz="4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3356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http://s3.amazonaws.com/answer-board-image/2cadd290-c07f-4d4d-be73-b6daac430edf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94252"/>
            <a:ext cx="8146648" cy="5605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0911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6" y="0"/>
            <a:ext cx="10058400" cy="856395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Development or Module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566" y="1371600"/>
            <a:ext cx="12175435" cy="4876800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3200" dirty="0"/>
              <a:t>The development view derives from the logical view and describes the static organization of the system modules.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3200" dirty="0"/>
              <a:t>Modules such as namespaces, class library, subsystem, or packages are building blocks that group classes for further development and implementation.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3200" dirty="0"/>
              <a:t>UML diagrams such as </a:t>
            </a:r>
            <a:r>
              <a:rPr lang="en-US" sz="3200" b="1" dirty="0">
                <a:solidFill>
                  <a:srgbClr val="FF0000"/>
                </a:solidFill>
              </a:rPr>
              <a:t>package diagrams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rgbClr val="FF0000"/>
                </a:solidFill>
              </a:rPr>
              <a:t>component diagrams </a:t>
            </a:r>
            <a:r>
              <a:rPr lang="en-US" sz="3200" dirty="0"/>
              <a:t>are often used to support this view.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56627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/>
          <a:srcRect l="11933" t="14583" r="51757" b="25000"/>
          <a:stretch>
            <a:fillRect/>
          </a:stretch>
        </p:blipFill>
        <p:spPr bwMode="auto">
          <a:xfrm>
            <a:off x="0" y="0"/>
            <a:ext cx="7168054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7168054" y="1573823"/>
            <a:ext cx="433814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/>
              <a:t>Show static behavior</a:t>
            </a:r>
          </a:p>
        </p:txBody>
      </p:sp>
    </p:spTree>
    <p:extLst>
      <p:ext uri="{BB962C8B-B14F-4D97-AF65-F5344CB8AC3E}">
        <p14:creationId xmlns:p14="http://schemas.microsoft.com/office/powerpoint/2010/main" val="6415222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6" y="0"/>
            <a:ext cx="10058400" cy="856395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26" y="1447800"/>
            <a:ext cx="12185374" cy="5257800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The process view focuses on the dynamic aspects of the system, i.e., its </a:t>
            </a:r>
            <a:r>
              <a:rPr lang="en-US" sz="3200" b="1" dirty="0"/>
              <a:t>execution time </a:t>
            </a:r>
            <a:r>
              <a:rPr lang="en-US" sz="3200" b="1" dirty="0">
                <a:solidFill>
                  <a:srgbClr val="FF0000"/>
                </a:solidFill>
              </a:rPr>
              <a:t>behavior</a:t>
            </a:r>
            <a:r>
              <a:rPr lang="en-US" sz="3200" b="1" dirty="0"/>
              <a:t>. 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3200" b="1" dirty="0"/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This view maps functions, activities, and interactions onto runtime implementation.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The process view takes care of the concurrency and synchronization issues between subsystems.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dirty="0"/>
              <a:t>UML </a:t>
            </a:r>
            <a:r>
              <a:rPr lang="en-US" sz="4000" b="1" dirty="0"/>
              <a:t>dynamic diagrams </a:t>
            </a:r>
            <a:r>
              <a:rPr lang="en-US" sz="2800" dirty="0"/>
              <a:t>such as the interaction overview diagram, </a:t>
            </a:r>
            <a:r>
              <a:rPr lang="en-US" sz="2800" b="1" dirty="0">
                <a:solidFill>
                  <a:srgbClr val="FF0000"/>
                </a:solidFill>
              </a:rPr>
              <a:t>sequence diagram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FF0000"/>
                </a:solidFill>
              </a:rPr>
              <a:t>communication diagram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FF0000"/>
                </a:solidFill>
              </a:rPr>
              <a:t>activity diagram.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58341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 l="12884" t="12500" r="53148" b="3125"/>
          <a:stretch>
            <a:fillRect/>
          </a:stretch>
        </p:blipFill>
        <p:spPr bwMode="auto">
          <a:xfrm>
            <a:off x="3962400" y="-3314"/>
            <a:ext cx="4913039" cy="686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5046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78605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Physical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143000"/>
            <a:ext cx="12192000" cy="502920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The physical view </a:t>
            </a:r>
            <a:r>
              <a:rPr lang="en-US" sz="2800" b="1" dirty="0">
                <a:solidFill>
                  <a:srgbClr val="FF0000"/>
                </a:solidFill>
              </a:rPr>
              <a:t>describes installation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FF0000"/>
                </a:solidFill>
              </a:rPr>
              <a:t>configuration</a:t>
            </a:r>
            <a:r>
              <a:rPr lang="en-US" sz="2800" dirty="0"/>
              <a:t>, and </a:t>
            </a:r>
            <a:r>
              <a:rPr lang="en-US" sz="2800" b="1" dirty="0">
                <a:solidFill>
                  <a:srgbClr val="FF0000"/>
                </a:solidFill>
              </a:rPr>
              <a:t>deployment</a:t>
            </a:r>
            <a:r>
              <a:rPr lang="en-US" sz="2800" dirty="0"/>
              <a:t> of the software application.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 It concerns itself with how to deliver the deploy-able system.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The physical view shows the mapping of software onto hardware. 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800" dirty="0"/>
              <a:t>It is particularly of interest in distributed or parallel systems.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The UML </a:t>
            </a:r>
            <a:r>
              <a:rPr lang="en-US" sz="2800" b="1" dirty="0">
                <a:solidFill>
                  <a:srgbClr val="FF0000"/>
                </a:solidFill>
              </a:rPr>
              <a:t>deployment diagrams</a:t>
            </a:r>
            <a:r>
              <a:rPr lang="en-US" sz="2800" dirty="0"/>
              <a:t> and other documentation are often used to support this view.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70542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 l="11713" t="43750" r="39092" b="16667"/>
          <a:stretch>
            <a:fillRect/>
          </a:stretch>
        </p:blipFill>
        <p:spPr bwMode="auto">
          <a:xfrm>
            <a:off x="395656" y="694592"/>
            <a:ext cx="11400688" cy="51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391013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31"/>
            <a:ext cx="10058400" cy="867507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Interface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11963400" cy="3394472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dirty="0"/>
              <a:t>The User Interface (UI) view is an extended view that provides a clear user-computer interface view and hides implementation details.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dirty="0"/>
              <a:t>This view may be provided as a series of screen snapshots or a dynamic, interactive prototype demo.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dirty="0"/>
              <a:t>Any modification on this view will have direct impact on the scenarios view.</a:t>
            </a:r>
          </a:p>
        </p:txBody>
      </p:sp>
    </p:spTree>
    <p:extLst>
      <p:ext uri="{BB962C8B-B14F-4D97-AF65-F5344CB8AC3E}">
        <p14:creationId xmlns:p14="http://schemas.microsoft.com/office/powerpoint/2010/main" val="2762385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9069" y="3123313"/>
            <a:ext cx="5758180" cy="738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800" b="1" spc="-5" dirty="0">
                <a:solidFill>
                  <a:srgbClr val="C00000"/>
                </a:solidFill>
                <a:latin typeface="Arial"/>
                <a:cs typeface="Arial"/>
              </a:rPr>
              <a:t>Architectural</a:t>
            </a:r>
            <a:r>
              <a:rPr sz="4800" b="1" spc="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800" b="1" spc="-5" dirty="0">
                <a:solidFill>
                  <a:srgbClr val="C00000"/>
                </a:solidFill>
                <a:latin typeface="Arial"/>
                <a:cs typeface="Arial"/>
              </a:rPr>
              <a:t>Styles</a:t>
            </a:r>
            <a:endParaRPr sz="4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13486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74650" y="1090246"/>
            <a:ext cx="7543800" cy="63337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2700"/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065" y="2170963"/>
            <a:ext cx="11998113" cy="2516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50850" indent="-342900" algn="just"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architectural model 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of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a 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system may 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conform 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to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a 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generic architectural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model or  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style</a:t>
            </a:r>
            <a:endParaRPr sz="3000" dirty="0">
              <a:latin typeface="Arial"/>
              <a:cs typeface="Arial"/>
            </a:endParaRPr>
          </a:p>
          <a:p>
            <a:pPr algn="just">
              <a:spcBef>
                <a:spcPts val="35"/>
              </a:spcBef>
              <a:buClr>
                <a:srgbClr val="001F5F"/>
              </a:buClr>
              <a:buFont typeface="Wingdings"/>
              <a:buChar char=""/>
            </a:pPr>
            <a:endParaRPr sz="4350" dirty="0">
              <a:latin typeface="Times New Roman"/>
              <a:cs typeface="Times New Roman"/>
            </a:endParaRPr>
          </a:p>
          <a:p>
            <a:pPr marL="355600" marR="5080" indent="-342900" algn="just"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An awareness 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of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these 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styles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can 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simplify</a:t>
            </a:r>
            <a:r>
              <a:rPr sz="30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the 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problem 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of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defining 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system</a:t>
            </a:r>
            <a:r>
              <a:rPr sz="3000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architectures</a:t>
            </a:r>
            <a:endParaRPr sz="3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054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6072" y="1986660"/>
            <a:ext cx="8071484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6072" y="2443860"/>
            <a:ext cx="3698240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657225" algn="l"/>
                <a:tab pos="1198245" algn="l"/>
                <a:tab pos="3367404" algn="l"/>
              </a:tabLst>
            </a:pPr>
            <a:r>
              <a:rPr sz="3000">
                <a:solidFill>
                  <a:srgbClr val="001F5F"/>
                </a:solidFill>
                <a:latin typeface="Arial"/>
                <a:cs typeface="Arial"/>
              </a:rPr>
              <a:t>of	</a:t>
            </a:r>
            <a:r>
              <a:rPr sz="3000" spc="-5">
                <a:solidFill>
                  <a:srgbClr val="001F5F"/>
                </a:solidFill>
                <a:latin typeface="Arial"/>
                <a:cs typeface="Arial"/>
              </a:rPr>
              <a:t>a	</a:t>
            </a:r>
            <a:r>
              <a:rPr sz="3000">
                <a:solidFill>
                  <a:srgbClr val="001F5F"/>
                </a:solidFill>
                <a:latin typeface="Arial"/>
                <a:cs typeface="Arial"/>
              </a:rPr>
              <a:t>d</a:t>
            </a:r>
            <a:r>
              <a:rPr sz="3000" spc="-5">
                <a:solidFill>
                  <a:srgbClr val="001F5F"/>
                </a:solidFill>
                <a:latin typeface="Arial"/>
                <a:cs typeface="Arial"/>
              </a:rPr>
              <a:t>escript</a:t>
            </a:r>
            <a:r>
              <a:rPr sz="3000" spc="-15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sz="3000" spc="-20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sz="3000" spc="-5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3000">
                <a:solidFill>
                  <a:srgbClr val="001F5F"/>
                </a:solidFill>
                <a:latin typeface="Arial"/>
                <a:cs typeface="Arial"/>
              </a:rPr>
              <a:t>	of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6072" y="2901060"/>
            <a:ext cx="3729354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2275840" algn="l"/>
              </a:tabLst>
            </a:pP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interactions	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between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8730" y="2443860"/>
            <a:ext cx="2099310" cy="92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84" marR="5080" indent="-20320">
              <a:tabLst>
                <a:tab pos="869315" algn="l"/>
              </a:tabLst>
            </a:pP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the	system  the</a:t>
            </a:r>
            <a:r>
              <a:rPr lang="en-US" sz="3000" spc="-5" dirty="0">
                <a:solidFill>
                  <a:srgbClr val="001F5F"/>
                </a:solidFill>
                <a:latin typeface="Arial"/>
                <a:cs typeface="Arial"/>
              </a:rPr>
              <a:t> system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90140" y="2443860"/>
            <a:ext cx="1677670" cy="92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 marR="5080" indent="-1905"/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elements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, 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elem</a:t>
            </a:r>
            <a:r>
              <a:rPr sz="3000" spc="-15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nts,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6072" y="3358260"/>
            <a:ext cx="8072120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1586865" algn="l"/>
                <a:tab pos="2418715" algn="l"/>
                <a:tab pos="3548379" algn="l"/>
                <a:tab pos="4275455" algn="l"/>
                <a:tab pos="5679440" algn="l"/>
                <a:tab pos="7423150" algn="l"/>
              </a:tabLst>
            </a:pP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pat</a:t>
            </a:r>
            <a:r>
              <a:rPr sz="3000" spc="-1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erns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that	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guide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	the	system	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elements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	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6072" y="3815842"/>
            <a:ext cx="3658870" cy="92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tabLst>
                <a:tab pos="2271395" algn="l"/>
                <a:tab pos="3115945" algn="l"/>
              </a:tabLst>
            </a:pP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constra</a:t>
            </a:r>
            <a:r>
              <a:rPr sz="3000" spc="-1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000" spc="-2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ts	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on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	the  system</a:t>
            </a:r>
            <a:r>
              <a:rPr sz="30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elements.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49027" y="3815847"/>
            <a:ext cx="4020185" cy="1500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4075" indent="-842010">
              <a:tabLst>
                <a:tab pos="2568575" algn="l"/>
              </a:tabLst>
            </a:pP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la</a:t>
            </a:r>
            <a:r>
              <a:rPr sz="3000" spc="-20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ions</a:t>
            </a:r>
            <a:r>
              <a:rPr sz="3000" spc="-25" dirty="0">
                <a:solidFill>
                  <a:srgbClr val="001F5F"/>
                </a:solidFill>
                <a:latin typeface="Arial"/>
                <a:cs typeface="Arial"/>
              </a:rPr>
              <a:t>h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ips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	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betw</a:t>
            </a:r>
            <a:r>
              <a:rPr sz="3000" spc="-20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en</a:t>
            </a:r>
            <a:endParaRPr sz="3000" dirty="0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3750" dirty="0">
              <a:latin typeface="Times New Roman"/>
              <a:cs typeface="Times New Roman"/>
            </a:endParaRPr>
          </a:p>
          <a:p>
            <a:pPr marL="854075"/>
            <a:r>
              <a:rPr sz="3000" spc="-5" dirty="0">
                <a:solidFill>
                  <a:srgbClr val="7E7E7E"/>
                </a:solidFill>
                <a:latin typeface="Arial"/>
                <a:cs typeface="Arial"/>
              </a:rPr>
              <a:t>[Shaw and</a:t>
            </a:r>
            <a:r>
              <a:rPr sz="3000" spc="-5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7E7E7E"/>
                </a:solidFill>
                <a:latin typeface="Arial"/>
                <a:cs typeface="Arial"/>
              </a:rPr>
              <a:t>Garlan]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822959" y="1103982"/>
            <a:ext cx="10343271" cy="63337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2700"/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Software</a:t>
            </a:r>
            <a:r>
              <a:rPr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D049F5-83C7-4C83-B562-096A4BB4DC11}"/>
              </a:ext>
            </a:extLst>
          </p:cNvPr>
          <p:cNvSpPr/>
          <p:nvPr/>
        </p:nvSpPr>
        <p:spPr>
          <a:xfrm>
            <a:off x="9250169" y="5316258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D7D7D"/>
                </a:solidFill>
                <a:latin typeface="arial" panose="020B0604020202020204" pitchFamily="34" charset="0"/>
                <a:hlinkClick r:id="rId2"/>
              </a:rPr>
              <a:t>Carnegie Mellon University</a:t>
            </a:r>
            <a:endParaRPr lang="en-US" dirty="0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323A0CAB-BF82-4C7E-8A81-5D4231C9D126}"/>
              </a:ext>
            </a:extLst>
          </p:cNvPr>
          <p:cNvSpPr txBox="1"/>
          <p:nvPr/>
        </p:nvSpPr>
        <p:spPr>
          <a:xfrm>
            <a:off x="894984" y="2017225"/>
            <a:ext cx="8071484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Software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Architecture 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of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a 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system</a:t>
            </a:r>
            <a:r>
              <a:rPr sz="3000" spc="7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consists</a:t>
            </a:r>
            <a:endParaRPr sz="3000" dirty="0">
              <a:latin typeface="Arial"/>
              <a:cs typeface="Arial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E66B6E-9B95-41FE-A4FE-FC594E14F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0"/>
            <a:ext cx="1905000" cy="254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6EFCB7-42EB-4814-B184-95B76A0D0D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2540000"/>
            <a:ext cx="1905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047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22960" y="1103982"/>
            <a:ext cx="7543800" cy="63337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2700"/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Styles</a:t>
            </a:r>
            <a:r>
              <a:rPr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(cont.)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5569" y="2530059"/>
            <a:ext cx="11734799" cy="3223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Each 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style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describes a 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system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category</a:t>
            </a:r>
            <a:r>
              <a:rPr sz="3000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that 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encompasses:</a:t>
            </a:r>
            <a:endParaRPr sz="3000" dirty="0">
              <a:latin typeface="Arial"/>
              <a:cs typeface="Arial"/>
            </a:endParaRPr>
          </a:p>
          <a:p>
            <a:pPr marL="984885" marR="933450" lvl="1" indent="-514984">
              <a:spcBef>
                <a:spcPts val="660"/>
              </a:spcBef>
              <a:buAutoNum type="arabicParenR"/>
              <a:tabLst>
                <a:tab pos="984885" algn="l"/>
                <a:tab pos="985519" algn="l"/>
              </a:tabLst>
            </a:pP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A </a:t>
            </a:r>
            <a:r>
              <a:rPr sz="2700" dirty="0">
                <a:solidFill>
                  <a:srgbClr val="C00000"/>
                </a:solidFill>
                <a:latin typeface="Arial"/>
                <a:cs typeface="Arial"/>
              </a:rPr>
              <a:t>set of </a:t>
            </a:r>
            <a:r>
              <a:rPr sz="2700" spc="-5" dirty="0">
                <a:solidFill>
                  <a:srgbClr val="C00000"/>
                </a:solidFill>
                <a:latin typeface="Arial"/>
                <a:cs typeface="Arial"/>
              </a:rPr>
              <a:t>components </a:t>
            </a: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(e.g. </a:t>
            </a:r>
            <a:r>
              <a:rPr sz="2700" spc="-5" dirty="0">
                <a:solidFill>
                  <a:srgbClr val="001F5F"/>
                </a:solidFill>
                <a:latin typeface="Arial"/>
                <a:cs typeface="Arial"/>
              </a:rPr>
              <a:t>database,  computational modules) </a:t>
            </a: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that perform </a:t>
            </a:r>
            <a:r>
              <a:rPr sz="2700" spc="-5" dirty="0">
                <a:solidFill>
                  <a:srgbClr val="001F5F"/>
                </a:solidFill>
                <a:latin typeface="Arial"/>
                <a:cs typeface="Arial"/>
              </a:rPr>
              <a:t>a  </a:t>
            </a: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function </a:t>
            </a:r>
            <a:r>
              <a:rPr sz="2700" spc="-5" dirty="0">
                <a:solidFill>
                  <a:srgbClr val="001F5F"/>
                </a:solidFill>
                <a:latin typeface="Arial"/>
                <a:cs typeface="Arial"/>
              </a:rPr>
              <a:t>required by a</a:t>
            </a:r>
            <a:r>
              <a:rPr sz="2700" spc="-4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system</a:t>
            </a:r>
            <a:endParaRPr sz="2700" dirty="0">
              <a:latin typeface="Arial"/>
              <a:cs typeface="Arial"/>
            </a:endParaRPr>
          </a:p>
          <a:p>
            <a:pPr marL="984885" marR="1657985" lvl="1" indent="-514984">
              <a:spcBef>
                <a:spcPts val="650"/>
              </a:spcBef>
              <a:buAutoNum type="arabicParenR"/>
              <a:tabLst>
                <a:tab pos="984885" algn="l"/>
                <a:tab pos="985519" algn="l"/>
              </a:tabLst>
            </a:pP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A </a:t>
            </a:r>
            <a:r>
              <a:rPr sz="2700" dirty="0">
                <a:solidFill>
                  <a:srgbClr val="C00000"/>
                </a:solidFill>
                <a:latin typeface="Arial"/>
                <a:cs typeface="Arial"/>
              </a:rPr>
              <a:t>set of connectors </a:t>
            </a: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that </a:t>
            </a:r>
            <a:r>
              <a:rPr sz="2700" spc="-5" dirty="0">
                <a:solidFill>
                  <a:srgbClr val="001F5F"/>
                </a:solidFill>
                <a:latin typeface="Arial"/>
                <a:cs typeface="Arial"/>
              </a:rPr>
              <a:t>enable  “communication, </a:t>
            </a: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coordination</a:t>
            </a:r>
            <a:r>
              <a:rPr sz="2700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700" spc="-5" dirty="0">
                <a:solidFill>
                  <a:srgbClr val="001F5F"/>
                </a:solidFill>
                <a:latin typeface="Arial"/>
                <a:cs typeface="Arial"/>
              </a:rPr>
              <a:t>and  cooperation” among</a:t>
            </a:r>
            <a:r>
              <a:rPr sz="2700" spc="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700" spc="-5" dirty="0">
                <a:solidFill>
                  <a:srgbClr val="001F5F"/>
                </a:solidFill>
                <a:latin typeface="Arial"/>
                <a:cs typeface="Arial"/>
              </a:rPr>
              <a:t>components</a:t>
            </a:r>
            <a:endParaRPr sz="2700" dirty="0">
              <a:latin typeface="Arial"/>
              <a:cs typeface="Arial"/>
            </a:endParaRPr>
          </a:p>
          <a:p>
            <a:pPr marL="984885" marR="38735" lvl="1" indent="-514984">
              <a:spcBef>
                <a:spcPts val="650"/>
              </a:spcBef>
              <a:buClr>
                <a:srgbClr val="001F5F"/>
              </a:buClr>
              <a:buAutoNum type="arabicParenR"/>
              <a:tabLst>
                <a:tab pos="984885" algn="l"/>
                <a:tab pos="985519" algn="l"/>
              </a:tabLst>
            </a:pPr>
            <a:r>
              <a:rPr sz="2700" dirty="0">
                <a:solidFill>
                  <a:srgbClr val="C00000"/>
                </a:solidFill>
                <a:latin typeface="Arial"/>
                <a:cs typeface="Arial"/>
              </a:rPr>
              <a:t>Constraints </a:t>
            </a: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that </a:t>
            </a:r>
            <a:r>
              <a:rPr sz="2700" spc="-5" dirty="0">
                <a:solidFill>
                  <a:srgbClr val="001F5F"/>
                </a:solidFill>
                <a:latin typeface="Arial"/>
                <a:cs typeface="Arial"/>
              </a:rPr>
              <a:t>define how components can  be integrated </a:t>
            </a: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to form the</a:t>
            </a:r>
            <a:r>
              <a:rPr sz="2700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001F5F"/>
                </a:solidFill>
                <a:latin typeface="Arial"/>
                <a:cs typeface="Arial"/>
              </a:rPr>
              <a:t>system</a:t>
            </a:r>
            <a:endParaRPr sz="2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82812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2960" y="1103982"/>
            <a:ext cx="7543800" cy="63337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2700"/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546" y="2423160"/>
            <a:ext cx="6034453" cy="425758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886460" marR="674370" indent="-265430">
              <a:spcBef>
                <a:spcPts val="320"/>
              </a:spcBef>
            </a:pPr>
            <a:r>
              <a:rPr sz="2500" spc="-5" dirty="0">
                <a:solidFill>
                  <a:srgbClr val="001F5F"/>
                </a:solidFill>
                <a:latin typeface="Arial"/>
                <a:cs typeface="Arial"/>
              </a:rPr>
              <a:t>What is Software</a:t>
            </a:r>
            <a:r>
              <a:rPr lang="en-US" sz="2500" spc="-5" dirty="0">
                <a:solidFill>
                  <a:srgbClr val="001F5F"/>
                </a:solidFill>
                <a:latin typeface="Arial"/>
                <a:cs typeface="Arial"/>
              </a:rPr>
              <a:t>  Architecture?</a:t>
            </a:r>
            <a:endParaRPr lang="en-US" sz="25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5998" y="2430854"/>
            <a:ext cx="4147039" cy="45653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62890">
              <a:spcBef>
                <a:spcPts val="200"/>
              </a:spcBef>
            </a:pPr>
            <a:r>
              <a:rPr sz="2800" spc="-5" dirty="0">
                <a:solidFill>
                  <a:srgbClr val="001F5F"/>
                </a:solidFill>
                <a:latin typeface="Arial"/>
                <a:cs typeface="Arial"/>
              </a:rPr>
              <a:t>Architecture</a:t>
            </a:r>
            <a:r>
              <a:rPr sz="2800" spc="-1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Arial"/>
                <a:cs typeface="Arial"/>
              </a:rPr>
              <a:t>Attributes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02198" y="3428999"/>
            <a:ext cx="3466617" cy="2488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31131" y="3052444"/>
            <a:ext cx="3178961" cy="2609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4145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0" y="1986660"/>
            <a:ext cx="2401570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948055" algn="l"/>
              </a:tabLst>
            </a:pP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The	software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15382" y="1986660"/>
            <a:ext cx="3101340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2279015" algn="l"/>
                <a:tab pos="2875915" algn="l"/>
              </a:tabLst>
            </a:pP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sz="3000" spc="-20" dirty="0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chitecture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	of	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69960" y="1986660"/>
            <a:ext cx="2061210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1708785" algn="l"/>
              </a:tabLst>
            </a:pP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program	or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9940" y="2443860"/>
            <a:ext cx="8070850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computing 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system is the 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structure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or </a:t>
            </a:r>
            <a:r>
              <a:rPr sz="3000" spc="3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structures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9945" y="2901060"/>
            <a:ext cx="2957195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716915" algn="l"/>
                <a:tab pos="1631314" algn="l"/>
              </a:tabLst>
            </a:pP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of	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the	system,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78322" y="2901060"/>
            <a:ext cx="999490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which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37984" y="2901060"/>
            <a:ext cx="3393440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1943100" algn="l"/>
              </a:tabLst>
            </a:pP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comprise	</a:t>
            </a:r>
            <a:r>
              <a:rPr sz="3000" spc="-15" dirty="0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3000" spc="-15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ware</a:t>
            </a:r>
            <a:endParaRPr sz="3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59940" y="3358260"/>
            <a:ext cx="8071484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components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, 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externally visible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properties </a:t>
            </a:r>
            <a:r>
              <a:rPr sz="3000" spc="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87927" y="3815842"/>
            <a:ext cx="4144645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1057910" algn="l"/>
                <a:tab pos="1997075" algn="l"/>
              </a:tabLst>
            </a:pP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and	the	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relat</a:t>
            </a:r>
            <a:r>
              <a:rPr sz="3000" spc="-1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000" spc="-2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ns</a:t>
            </a:r>
            <a:r>
              <a:rPr sz="3000" spc="-2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ips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59940" y="3815842"/>
            <a:ext cx="3544570" cy="92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tabLst>
                <a:tab pos="1351915" algn="l"/>
              </a:tabLst>
            </a:pP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those	</a:t>
            </a:r>
            <a:r>
              <a:rPr sz="3000" spc="5" dirty="0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omp</a:t>
            </a:r>
            <a:r>
              <a:rPr sz="3000" spc="-20" dirty="0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3000" spc="-20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nts, 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among</a:t>
            </a:r>
            <a:r>
              <a:rPr sz="30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them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.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81921" y="5370576"/>
            <a:ext cx="850900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000" dirty="0">
                <a:solidFill>
                  <a:srgbClr val="7E7E7E"/>
                </a:solidFill>
                <a:latin typeface="Arial"/>
                <a:cs typeface="Arial"/>
              </a:rPr>
              <a:t>[SE</a:t>
            </a:r>
            <a:r>
              <a:rPr sz="3000" spc="-15" dirty="0">
                <a:solidFill>
                  <a:srgbClr val="7E7E7E"/>
                </a:solidFill>
                <a:latin typeface="Arial"/>
                <a:cs typeface="Arial"/>
              </a:rPr>
              <a:t>I</a:t>
            </a:r>
            <a:r>
              <a:rPr sz="3000" dirty="0">
                <a:solidFill>
                  <a:srgbClr val="7E7E7E"/>
                </a:solidFill>
                <a:latin typeface="Arial"/>
                <a:cs typeface="Arial"/>
              </a:rPr>
              <a:t>]</a:t>
            </a:r>
            <a:endParaRPr sz="30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22960" y="1103982"/>
            <a:ext cx="10536702" cy="63337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2700"/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Software</a:t>
            </a:r>
            <a:r>
              <a:rPr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Architecture?</a:t>
            </a:r>
          </a:p>
        </p:txBody>
      </p:sp>
    </p:spTree>
    <p:extLst>
      <p:ext uri="{BB962C8B-B14F-4D97-AF65-F5344CB8AC3E}">
        <p14:creationId xmlns:p14="http://schemas.microsoft.com/office/powerpoint/2010/main" val="331097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0" y="1986660"/>
            <a:ext cx="8073390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Architectural design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: 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process 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of 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defining  </a:t>
            </a:r>
            <a:r>
              <a:rPr sz="3000" spc="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9945" y="2443860"/>
            <a:ext cx="6014085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2218055" algn="l"/>
                <a:tab pos="3157220" algn="l"/>
                <a:tab pos="5365750" algn="l"/>
              </a:tabLst>
            </a:pP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col</a:t>
            </a:r>
            <a:r>
              <a:rPr sz="3000" spc="-2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ecti</a:t>
            </a:r>
            <a:r>
              <a:rPr sz="3000" spc="-2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of	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hardware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9945" y="2901060"/>
            <a:ext cx="5800725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2309495" algn="l"/>
                <a:tab pos="3170555" algn="l"/>
                <a:tab pos="4137025" algn="l"/>
              </a:tabLst>
            </a:pP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components	and	their	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interfaces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62346" y="2443860"/>
            <a:ext cx="2070735" cy="92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06425">
              <a:tabLst>
                <a:tab pos="554990" algn="l"/>
              </a:tabLst>
            </a:pP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sof</a:t>
            </a:r>
            <a:r>
              <a:rPr sz="3000" spc="-1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ware  </a:t>
            </a:r>
            <a:r>
              <a:rPr sz="3000" spc="-10" dirty="0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o	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estab</a:t>
            </a:r>
            <a:r>
              <a:rPr sz="3000" spc="-20" dirty="0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ish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13606" y="3358260"/>
            <a:ext cx="3416935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2531745" algn="l"/>
                <a:tab pos="3191510" algn="l"/>
              </a:tabLst>
            </a:pP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dev</a:t>
            </a:r>
            <a:r>
              <a:rPr sz="3000" spc="-20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lop</a:t>
            </a:r>
            <a:r>
              <a:rPr sz="3000" spc="-15" dirty="0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sz="3000" spc="-20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nt	of	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a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9940" y="3358265"/>
            <a:ext cx="4337050" cy="923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tabLst>
                <a:tab pos="884555" algn="l"/>
                <a:tab pos="3004820" algn="l"/>
                <a:tab pos="3794125" algn="l"/>
              </a:tabLst>
            </a:pP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the	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framework	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for	the  computer</a:t>
            </a:r>
            <a:r>
              <a:rPr sz="3000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system.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17689" y="4913121"/>
            <a:ext cx="2713990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000" spc="-5" dirty="0">
                <a:solidFill>
                  <a:srgbClr val="7E7E7E"/>
                </a:solidFill>
                <a:latin typeface="Arial"/>
                <a:cs typeface="Arial"/>
              </a:rPr>
              <a:t>[IEEE</a:t>
            </a:r>
            <a:r>
              <a:rPr sz="3000" spc="-8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7E7E7E"/>
                </a:solidFill>
                <a:latin typeface="Arial"/>
                <a:cs typeface="Arial"/>
              </a:rPr>
              <a:t>Glossary]</a:t>
            </a:r>
            <a:endParaRPr sz="3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822959" y="1103982"/>
            <a:ext cx="9666263" cy="63337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2700"/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Software</a:t>
            </a:r>
            <a:r>
              <a:rPr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Architecture?</a:t>
            </a:r>
          </a:p>
        </p:txBody>
      </p:sp>
    </p:spTree>
    <p:extLst>
      <p:ext uri="{BB962C8B-B14F-4D97-AF65-F5344CB8AC3E}">
        <p14:creationId xmlns:p14="http://schemas.microsoft.com/office/powerpoint/2010/main" val="522167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531383"/>
            <a:ext cx="9289072" cy="3954929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600" b="1" dirty="0">
                <a:solidFill>
                  <a:srgbClr val="001F5F"/>
                </a:solidFill>
                <a:latin typeface="Arial"/>
                <a:cs typeface="Arial"/>
              </a:rPr>
              <a:t>Communication </a:t>
            </a:r>
            <a:r>
              <a:rPr sz="2600" b="1" spc="5" dirty="0">
                <a:solidFill>
                  <a:srgbClr val="001F5F"/>
                </a:solidFill>
                <a:latin typeface="Arial"/>
                <a:cs typeface="Arial"/>
              </a:rPr>
              <a:t>between</a:t>
            </a:r>
            <a:r>
              <a:rPr sz="2600" b="1" spc="-1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1F5F"/>
                </a:solidFill>
                <a:latin typeface="Arial"/>
                <a:cs typeface="Arial"/>
              </a:rPr>
              <a:t>stakeholders</a:t>
            </a:r>
            <a:endParaRPr sz="2600" dirty="0">
              <a:latin typeface="Arial"/>
              <a:cs typeface="Arial"/>
            </a:endParaRPr>
          </a:p>
          <a:p>
            <a:pPr marL="756285" lvl="1" indent="-286385">
              <a:spcBef>
                <a:spcPts val="58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high-level presentation </a:t>
            </a:r>
            <a:r>
              <a:rPr sz="2400" dirty="0">
                <a:latin typeface="Arial"/>
                <a:cs typeface="Arial"/>
              </a:rPr>
              <a:t>of the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</a:t>
            </a:r>
          </a:p>
          <a:p>
            <a:pPr marL="756285" lvl="1" indent="-286385">
              <a:spcBef>
                <a:spcPts val="57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Use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understanding, negotiation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lang="en-US" sz="2400" spc="-5" dirty="0">
                <a:latin typeface="Arial"/>
                <a:cs typeface="Arial"/>
              </a:rPr>
              <a:t> communication</a:t>
            </a:r>
            <a:endParaRPr lang="en-US" sz="2400" dirty="0">
              <a:latin typeface="Arial"/>
              <a:cs typeface="Arial"/>
            </a:endParaRPr>
          </a:p>
          <a:p>
            <a:pPr marL="355600" indent="-342900">
              <a:spcBef>
                <a:spcPts val="61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600" b="1" dirty="0">
                <a:solidFill>
                  <a:srgbClr val="001F5F"/>
                </a:solidFill>
                <a:latin typeface="Arial"/>
                <a:cs typeface="Arial"/>
              </a:rPr>
              <a:t>Early design</a:t>
            </a:r>
            <a:r>
              <a:rPr sz="2600" b="1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1F5F"/>
                </a:solidFill>
                <a:latin typeface="Arial"/>
                <a:cs typeface="Arial"/>
              </a:rPr>
              <a:t>decisions</a:t>
            </a:r>
            <a:endParaRPr sz="2600" dirty="0">
              <a:latin typeface="Arial"/>
              <a:cs typeface="Arial"/>
            </a:endParaRPr>
          </a:p>
          <a:p>
            <a:pPr marL="756285" marR="287020" lvl="1" indent="-286385">
              <a:spcBef>
                <a:spcPts val="58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Profound </a:t>
            </a:r>
            <a:r>
              <a:rPr sz="2400" spc="-10" dirty="0">
                <a:latin typeface="Arial"/>
                <a:cs typeface="Arial"/>
              </a:rPr>
              <a:t>effect </a:t>
            </a:r>
            <a:r>
              <a:rPr sz="2400" spc="-5" dirty="0">
                <a:latin typeface="Arial"/>
                <a:cs typeface="Arial"/>
              </a:rPr>
              <a:t>on </a:t>
            </a:r>
            <a:r>
              <a:rPr sz="2400" dirty="0">
                <a:latin typeface="Arial"/>
                <a:cs typeface="Arial"/>
              </a:rPr>
              <a:t>the systems </a:t>
            </a:r>
            <a:r>
              <a:rPr sz="2400" spc="-5" dirty="0">
                <a:latin typeface="Arial"/>
                <a:cs typeface="Arial"/>
              </a:rPr>
              <a:t>quality  </a:t>
            </a:r>
            <a:r>
              <a:rPr sz="2400" dirty="0">
                <a:latin typeface="Arial"/>
                <a:cs typeface="Arial"/>
              </a:rPr>
              <a:t>attributes, e.g. </a:t>
            </a:r>
            <a:r>
              <a:rPr sz="2400" b="1" spc="-5" dirty="0">
                <a:latin typeface="Arial"/>
                <a:cs typeface="Arial"/>
              </a:rPr>
              <a:t>performance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b="1" spc="-20" dirty="0">
                <a:latin typeface="Arial"/>
                <a:cs typeface="Arial"/>
              </a:rPr>
              <a:t>availability</a:t>
            </a:r>
            <a:r>
              <a:rPr sz="2400" spc="-20" dirty="0">
                <a:latin typeface="Arial"/>
                <a:cs typeface="Arial"/>
              </a:rPr>
              <a:t>,  </a:t>
            </a:r>
            <a:r>
              <a:rPr sz="2400" b="1" spc="-5" dirty="0">
                <a:latin typeface="Arial"/>
                <a:cs typeface="Arial"/>
              </a:rPr>
              <a:t>maintainability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etc.</a:t>
            </a:r>
          </a:p>
          <a:p>
            <a:pPr marL="355600" indent="-342900">
              <a:spcBef>
                <a:spcPts val="61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600" b="1" dirty="0">
                <a:solidFill>
                  <a:srgbClr val="001F5F"/>
                </a:solidFill>
                <a:latin typeface="Arial"/>
                <a:cs typeface="Arial"/>
              </a:rPr>
              <a:t>Large-scale</a:t>
            </a:r>
            <a:r>
              <a:rPr sz="2600" b="1" spc="-7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1F5F"/>
                </a:solidFill>
                <a:latin typeface="Arial"/>
                <a:cs typeface="Arial"/>
              </a:rPr>
              <a:t>reuse</a:t>
            </a:r>
            <a:endParaRPr sz="2600" dirty="0">
              <a:latin typeface="Arial"/>
              <a:cs typeface="Arial"/>
            </a:endParaRPr>
          </a:p>
          <a:p>
            <a:pPr marL="756285" marR="242570" lvl="1" indent="-286385">
              <a:spcBef>
                <a:spcPts val="58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similar </a:t>
            </a:r>
            <a:r>
              <a:rPr sz="2400" dirty="0">
                <a:latin typeface="Arial"/>
                <a:cs typeface="Arial"/>
              </a:rPr>
              <a:t>system </a:t>
            </a:r>
            <a:r>
              <a:rPr sz="2400" spc="-5" dirty="0">
                <a:latin typeface="Arial"/>
                <a:cs typeface="Arial"/>
              </a:rPr>
              <a:t>have </a:t>
            </a:r>
            <a:r>
              <a:rPr sz="2400" dirty="0">
                <a:latin typeface="Arial"/>
                <a:cs typeface="Arial"/>
              </a:rPr>
              <a:t>common  </a:t>
            </a:r>
            <a:r>
              <a:rPr sz="2400" spc="-5" dirty="0">
                <a:latin typeface="Arial"/>
                <a:cs typeface="Arial"/>
              </a:rPr>
              <a:t>requirements, modules</a:t>
            </a:r>
            <a:endParaRPr lang="en-US" sz="2400" spc="-5" dirty="0">
              <a:latin typeface="Arial"/>
              <a:cs typeface="Arial"/>
            </a:endParaRPr>
          </a:p>
          <a:p>
            <a:pPr marL="469900" marR="242570" lvl="1">
              <a:spcBef>
                <a:spcPts val="585"/>
              </a:spcBef>
              <a:tabLst>
                <a:tab pos="756285" algn="l"/>
                <a:tab pos="756920" algn="l"/>
              </a:tabLst>
            </a:pPr>
            <a:r>
              <a:rPr lang="en-US" sz="2400" spc="-5" dirty="0">
                <a:latin typeface="Arial"/>
                <a:cs typeface="Arial"/>
              </a:rPr>
              <a:t>   </a:t>
            </a:r>
            <a:r>
              <a:rPr sz="2400" spc="-5" dirty="0">
                <a:latin typeface="Arial"/>
                <a:cs typeface="Arial"/>
              </a:rPr>
              <a:t> can be identified  and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reused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3431" y="135495"/>
            <a:ext cx="7543800" cy="863313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2700"/>
            <a:r>
              <a:rPr sz="6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mportance of</a:t>
            </a:r>
            <a:r>
              <a:rPr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sp>
        <p:nvSpPr>
          <p:cNvPr id="9" name="object 9"/>
          <p:cNvSpPr/>
          <p:nvPr/>
        </p:nvSpPr>
        <p:spPr>
          <a:xfrm>
            <a:off x="9289072" y="4980122"/>
            <a:ext cx="2466243" cy="1848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84377" y="29432"/>
            <a:ext cx="5307624" cy="2300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47185" y="2340592"/>
            <a:ext cx="3944815" cy="2628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7782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59785" y="3176069"/>
            <a:ext cx="7890983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7200" b="1" spc="-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4800" b="1" spc="-5" dirty="0">
                <a:solidFill>
                  <a:srgbClr val="C00000"/>
                </a:solidFill>
                <a:latin typeface="Arial"/>
                <a:cs typeface="Arial"/>
              </a:rPr>
              <a:t>rchitecture</a:t>
            </a:r>
            <a:r>
              <a:rPr sz="4800" b="1" spc="-1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800" b="1" spc="-5" dirty="0">
                <a:solidFill>
                  <a:srgbClr val="C00000"/>
                </a:solidFill>
                <a:latin typeface="Arial"/>
                <a:cs typeface="Arial"/>
              </a:rPr>
              <a:t>Attributes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87000" y="0"/>
            <a:ext cx="381000" cy="914400"/>
          </a:xfrm>
          <a:custGeom>
            <a:avLst/>
            <a:gdLst/>
            <a:ahLst/>
            <a:cxnLst/>
            <a:rect l="l" t="t" r="r" b="b"/>
            <a:pathLst>
              <a:path w="381000" h="914400">
                <a:moveTo>
                  <a:pt x="0" y="914400"/>
                </a:moveTo>
                <a:lnTo>
                  <a:pt x="381000" y="914400"/>
                </a:lnTo>
                <a:lnTo>
                  <a:pt x="3810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0" y="0"/>
            <a:ext cx="381000" cy="914400"/>
          </a:xfrm>
          <a:custGeom>
            <a:avLst/>
            <a:gdLst/>
            <a:ahLst/>
            <a:cxnLst/>
            <a:rect l="l" t="t" r="r" b="b"/>
            <a:pathLst>
              <a:path w="381000" h="914400">
                <a:moveTo>
                  <a:pt x="0" y="914400"/>
                </a:moveTo>
                <a:lnTo>
                  <a:pt x="381000" y="914400"/>
                </a:lnTo>
                <a:lnTo>
                  <a:pt x="3810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2192000" cy="914400"/>
          </a:xfrm>
          <a:custGeom>
            <a:avLst/>
            <a:gdLst/>
            <a:ahLst/>
            <a:cxnLst/>
            <a:rect l="l" t="t" r="r" b="b"/>
            <a:pathLst>
              <a:path w="8382000" h="914400">
                <a:moveTo>
                  <a:pt x="0" y="914400"/>
                </a:moveTo>
                <a:lnTo>
                  <a:pt x="8382000" y="914400"/>
                </a:lnTo>
                <a:lnTo>
                  <a:pt x="83820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5496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2960" y="874048"/>
            <a:ext cx="7543800" cy="863313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marL="12700"/>
            <a:r>
              <a:rPr sz="6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erformance</a:t>
            </a:r>
          </a:p>
        </p:txBody>
      </p:sp>
      <p:sp>
        <p:nvSpPr>
          <p:cNvPr id="3" name="object 3"/>
          <p:cNvSpPr/>
          <p:nvPr/>
        </p:nvSpPr>
        <p:spPr>
          <a:xfrm>
            <a:off x="536331" y="2532185"/>
            <a:ext cx="3216144" cy="36839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66596" y="2532185"/>
            <a:ext cx="308559" cy="3182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73428" y="4045335"/>
            <a:ext cx="193394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spc="-5" dirty="0">
                <a:solidFill>
                  <a:srgbClr val="001F5F"/>
                </a:solidFill>
                <a:latin typeface="Arial"/>
                <a:cs typeface="Arial"/>
              </a:rPr>
              <a:t>Scale </a:t>
            </a: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up</a:t>
            </a:r>
            <a:r>
              <a:rPr sz="2400" b="1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…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93142" y="2470339"/>
            <a:ext cx="4071927" cy="28891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72220" y="5774769"/>
            <a:ext cx="4468695" cy="2215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37552" y="5382468"/>
            <a:ext cx="197350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b="1" spc="-5" dirty="0">
                <a:solidFill>
                  <a:srgbClr val="001F5F"/>
                </a:solidFill>
                <a:latin typeface="Arial"/>
                <a:cs typeface="Arial"/>
              </a:rPr>
              <a:t>Scale </a:t>
            </a: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out</a:t>
            </a:r>
            <a:r>
              <a:rPr sz="2400" b="1" spc="-9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1F5F"/>
                </a:solidFill>
                <a:latin typeface="Arial"/>
                <a:cs typeface="Arial"/>
              </a:rPr>
              <a:t>…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715" y="1916982"/>
            <a:ext cx="11254153" cy="553357"/>
          </a:xfrm>
          <a:prstGeom prst="rect">
            <a:avLst/>
          </a:prstGeom>
          <a:ln w="25400">
            <a:solidFill>
              <a:srgbClr val="7E7E7E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78740" marR="97155">
              <a:spcBef>
                <a:spcPts val="715"/>
              </a:spcBef>
            </a:pP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Localize the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operations 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to 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minimize subsystem </a:t>
            </a:r>
            <a:r>
              <a:rPr lang="en-US" sz="30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3000" spc="-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ommunication</a:t>
            </a:r>
            <a:endParaRPr sz="3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82960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4593</TotalTime>
  <Words>1246</Words>
  <Application>Microsoft Office PowerPoint</Application>
  <PresentationFormat>Widescreen</PresentationFormat>
  <Paragraphs>190</Paragraphs>
  <Slides>41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Arial</vt:lpstr>
      <vt:lpstr>Bahnschrift</vt:lpstr>
      <vt:lpstr>Calibri</vt:lpstr>
      <vt:lpstr>Calibri Light</vt:lpstr>
      <vt:lpstr>Courier New</vt:lpstr>
      <vt:lpstr>Times New Roman</vt:lpstr>
      <vt:lpstr>Wingdings</vt:lpstr>
      <vt:lpstr>Retrospect</vt:lpstr>
      <vt:lpstr>Software Engineering</vt:lpstr>
      <vt:lpstr>Agenda – What will you Learn Today?</vt:lpstr>
      <vt:lpstr>PowerPoint Presentation</vt:lpstr>
      <vt:lpstr>What is Software Architecture?</vt:lpstr>
      <vt:lpstr>What is Software Architecture?</vt:lpstr>
      <vt:lpstr>What is Software Architecture?</vt:lpstr>
      <vt:lpstr>Importance of Architecture</vt:lpstr>
      <vt:lpstr>PowerPoint Presentation</vt:lpstr>
      <vt:lpstr>Performance</vt:lpstr>
      <vt:lpstr>Security</vt:lpstr>
      <vt:lpstr>Safety</vt:lpstr>
      <vt:lpstr>Availability</vt:lpstr>
      <vt:lpstr>Maintainability</vt:lpstr>
      <vt:lpstr>System structuring and Design Process</vt:lpstr>
      <vt:lpstr>Unified Modeling Language</vt:lpstr>
      <vt:lpstr>UML for Software Architecture</vt:lpstr>
      <vt:lpstr>Architecture View Models</vt:lpstr>
      <vt:lpstr>View Model</vt:lpstr>
      <vt:lpstr>View Model</vt:lpstr>
      <vt:lpstr>PowerPoint Presentation</vt:lpstr>
      <vt:lpstr>PowerPoint Presentation</vt:lpstr>
      <vt:lpstr>PowerPoint Presentation</vt:lpstr>
      <vt:lpstr>PowerPoint Presentation</vt:lpstr>
      <vt:lpstr>The 4 +1 View Model</vt:lpstr>
      <vt:lpstr>The 4+1 view model</vt:lpstr>
      <vt:lpstr>The Scenario View</vt:lpstr>
      <vt:lpstr>PowerPoint Presentation</vt:lpstr>
      <vt:lpstr>The Logical or Conceptual View</vt:lpstr>
      <vt:lpstr>The logical view</vt:lpstr>
      <vt:lpstr>PowerPoint Presentation</vt:lpstr>
      <vt:lpstr>The Development or Module View</vt:lpstr>
      <vt:lpstr>PowerPoint Presentation</vt:lpstr>
      <vt:lpstr>The Process View</vt:lpstr>
      <vt:lpstr>PowerPoint Presentation</vt:lpstr>
      <vt:lpstr>The Physical View</vt:lpstr>
      <vt:lpstr>PowerPoint Presentation</vt:lpstr>
      <vt:lpstr>The User Interface View</vt:lpstr>
      <vt:lpstr>PowerPoint Presentation</vt:lpstr>
      <vt:lpstr>Architectural Styles</vt:lpstr>
      <vt:lpstr>Architectural Styles (cont.)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Ms.Saba Naseem</cp:lastModifiedBy>
  <cp:revision>28</cp:revision>
  <dcterms:created xsi:type="dcterms:W3CDTF">2018-04-02T06:12:12Z</dcterms:created>
  <dcterms:modified xsi:type="dcterms:W3CDTF">2025-03-03T04:47:46Z</dcterms:modified>
</cp:coreProperties>
</file>