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340" r:id="rId16"/>
    <p:sldId id="342" r:id="rId17"/>
    <p:sldId id="343" r:id="rId18"/>
    <p:sldId id="266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2" r:id="rId39"/>
    <p:sldId id="303" r:id="rId40"/>
    <p:sldId id="304" r:id="rId41"/>
    <p:sldId id="305" r:id="rId42"/>
    <p:sldId id="306" r:id="rId43"/>
    <p:sldId id="345" r:id="rId44"/>
    <p:sldId id="346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4" r:id="rId60"/>
    <p:sldId id="363" r:id="rId61"/>
    <p:sldId id="307" r:id="rId62"/>
    <p:sldId id="308" r:id="rId63"/>
    <p:sldId id="310" r:id="rId64"/>
    <p:sldId id="311" r:id="rId65"/>
    <p:sldId id="318" r:id="rId66"/>
    <p:sldId id="319" r:id="rId67"/>
    <p:sldId id="320" r:id="rId68"/>
    <p:sldId id="321" r:id="rId69"/>
    <p:sldId id="322" r:id="rId70"/>
    <p:sldId id="325" r:id="rId71"/>
    <p:sldId id="326" r:id="rId72"/>
    <p:sldId id="327" r:id="rId73"/>
    <p:sldId id="328" r:id="rId74"/>
    <p:sldId id="329" r:id="rId75"/>
    <p:sldId id="330" r:id="rId76"/>
    <p:sldId id="335" r:id="rId77"/>
    <p:sldId id="336" r:id="rId78"/>
    <p:sldId id="337" r:id="rId79"/>
    <p:sldId id="338" r:id="rId80"/>
    <p:sldId id="339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16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ABBF5-90D2-4B64-9D6E-B36EF9F0559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DC14-790A-4AD6-BBC0-8F994A11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DD8E8-FF2E-4760-9B42-443D609B889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8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online ticket reservations program, in which 2-tier architecture is used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4DC14-790A-4AD6-BBC0-8F994A11D3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Google's Chrome OS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one current example of a browser-based thin client, where the client contains just enough code to run the browser and any minor maintenance required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4DC14-790A-4AD6-BBC0-8F994A11D3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example of a fat client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client PC that is equipped with lots of RAM, a large hard disk, a fast processor, and perhaps a speedy DVD drive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4DC14-790A-4AD6-BBC0-8F994A11D3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4DC14-790A-4AD6-BBC0-8F994A11D3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897F-3BCD-43C9-AA9D-12119184084F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ACA0-B029-4116-B914-558B8F3F34E5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92ED-F82E-4D45-959C-DB2C612089D6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E21B-6C67-4D36-8AC4-187EFE687DA8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DB5-79C5-423A-8C3E-EFF0D7C7C487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07-1626-464A-8952-0AD261C9DBE5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C589-3DC9-423E-8FD4-1FB1EBF66AF9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7971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4000" cap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04A3-4874-446A-92DD-BEB0EC5CBEFF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9617-0B5A-43F4-933D-3C42F2319320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357A-5A0F-4F8E-A2D2-631B28A3AA73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BAC821-5484-4DB4-BDE3-3034028AF7E2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5A05FD-9DCC-464D-8467-50466F20A0F6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200" baseline="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12787"/>
            <a:ext cx="6801612" cy="1239894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FAST-NU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37430"/>
            <a:ext cx="11887200" cy="49069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Lower levels </a:t>
            </a:r>
            <a:r>
              <a:rPr lang="en-US" sz="2800" dirty="0"/>
              <a:t>provide more specific functionality down to fundamental utility services </a:t>
            </a:r>
          </a:p>
          <a:p>
            <a:pPr lvl="1"/>
            <a:r>
              <a:rPr lang="en-US" sz="2400" dirty="0"/>
              <a:t>such as I/O services, transaction, scheduling, and security services, etc. 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</a:rPr>
              <a:t>Middle layers</a:t>
            </a:r>
            <a:r>
              <a:rPr lang="en-US" sz="2800" dirty="0"/>
              <a:t>, in an application setting, provide more domain- dependent functions </a:t>
            </a:r>
          </a:p>
          <a:p>
            <a:pPr lvl="1"/>
            <a:r>
              <a:rPr lang="en-US" sz="2400" dirty="0"/>
              <a:t>such as business logic or core processing services. 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</a:rPr>
              <a:t>Upper layers </a:t>
            </a:r>
            <a:r>
              <a:rPr lang="en-US" sz="2800" dirty="0"/>
              <a:t>provide more abstract functionality in the form of user interfaces </a:t>
            </a:r>
          </a:p>
          <a:p>
            <a:pPr lvl="1"/>
            <a:r>
              <a:rPr lang="en-US" sz="2400" dirty="0"/>
              <a:t>such as command line interpreters, GUIs, Shell programming facilities,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86744"/>
            <a:ext cx="12192000" cy="1645920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2060"/>
                </a:solidFill>
              </a:rPr>
              <a:t>Layered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Organized hierarchically into layers.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Each layer </a:t>
            </a:r>
            <a:r>
              <a:rPr lang="en-US" sz="2800" b="1" dirty="0">
                <a:solidFill>
                  <a:srgbClr val="FF0000"/>
                </a:solidFill>
              </a:rPr>
              <a:t>provides service </a:t>
            </a:r>
            <a:r>
              <a:rPr lang="en-US" sz="2800" dirty="0"/>
              <a:t>to the layer </a:t>
            </a:r>
            <a:r>
              <a:rPr lang="en-US" sz="2800" b="1" dirty="0">
                <a:solidFill>
                  <a:srgbClr val="FF0000"/>
                </a:solidFill>
              </a:rPr>
              <a:t>above</a:t>
            </a:r>
            <a:r>
              <a:rPr lang="en-US" sz="2800" dirty="0"/>
              <a:t> it and serves as a </a:t>
            </a:r>
            <a:r>
              <a:rPr lang="en-US" sz="2800" b="1" dirty="0">
                <a:solidFill>
                  <a:srgbClr val="FF0000"/>
                </a:solidFill>
              </a:rPr>
              <a:t>client</a:t>
            </a:r>
            <a:r>
              <a:rPr lang="en-US" sz="2800" dirty="0"/>
              <a:t> to the layer </a:t>
            </a:r>
            <a:r>
              <a:rPr lang="en-US" sz="2800" b="1" dirty="0">
                <a:solidFill>
                  <a:srgbClr val="FF0000"/>
                </a:solidFill>
              </a:rPr>
              <a:t>below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The connectors are defined by the protocols that determine how the layers will interact.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657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38546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 generic Layered Architecture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2167" t="20538" r="3367" b="5807"/>
          <a:stretch>
            <a:fillRect/>
          </a:stretch>
        </p:blipFill>
        <p:spPr bwMode="auto">
          <a:xfrm>
            <a:off x="1828800" y="1141021"/>
            <a:ext cx="817684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5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Library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3194636"/>
            <a:ext cx="7729728" cy="3101983"/>
          </a:xfrm>
        </p:spPr>
        <p:txBody>
          <a:bodyPr>
            <a:normAutofit/>
          </a:bodyPr>
          <a:lstStyle/>
          <a:p>
            <a:endParaRPr lang="en-US" sz="1050" b="1" i="1" u="sng" dirty="0">
              <a:solidFill>
                <a:srgbClr val="FF0000"/>
              </a:solidFill>
            </a:endParaRPr>
          </a:p>
          <a:p>
            <a:endParaRPr lang="en-US" sz="1050" b="1" i="1" u="sng" dirty="0">
              <a:solidFill>
                <a:srgbClr val="FF0000"/>
              </a:solidFill>
            </a:endParaRPr>
          </a:p>
          <a:p>
            <a:endParaRPr lang="en-US" sz="1050" b="1" i="1" u="sng" dirty="0">
              <a:solidFill>
                <a:srgbClr val="FF0000"/>
              </a:solidFill>
            </a:endParaRPr>
          </a:p>
          <a:p>
            <a:endParaRPr lang="en-US" sz="105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Ref: Software Engineering - </a:t>
            </a:r>
            <a:r>
              <a:rPr lang="en-US" b="1" i="1" u="sng" dirty="0" err="1">
                <a:solidFill>
                  <a:srgbClr val="FF0000"/>
                </a:solidFill>
              </a:rPr>
              <a:t>Sommerville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39239" t="25071" r="22694" b="12606"/>
          <a:stretch>
            <a:fillRect/>
          </a:stretch>
        </p:blipFill>
        <p:spPr bwMode="auto">
          <a:xfrm>
            <a:off x="5486400" y="1188720"/>
            <a:ext cx="6705600" cy="56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2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09" y="1683887"/>
            <a:ext cx="11710151" cy="479642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200" dirty="0"/>
              <a:t>Incremental software development based on increasing levels of abstraction.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Enhanced independence of upper layer to lower layer since there is no impact from the changes of lower layer services as long as their interfaces remain unchanged.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Enhanced flexibility: interchangeability and reusability are enhanced due to the separation of the standard interface and its implementation.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915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10" y="1392339"/>
            <a:ext cx="11776412" cy="498195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Component-based technology is a suitable technology to implement layered architecture; this makes it much easier for the system to allow for plug-and-play of new components.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Promotion of portability: each layer can be an abstract machine deployed independently.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02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87" y="1379087"/>
            <a:ext cx="11975195" cy="51144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Lower runtime performance since a client's request or a response to a client must go through potentially several layers.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There are also performance concerns of data processing and buffering by each layer.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Breach of interlayer communication may cause deadlocks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Exceptions and error handling are issues in the layered architecture, since faults in one layer must propagate upward to all calling layers.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510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346987"/>
            <a:ext cx="12192000" cy="1645920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2060"/>
                </a:solidFill>
              </a:rPr>
              <a:t>Distributed Software Architecture</a:t>
            </a:r>
            <a:endParaRPr lang="en-US" sz="4800" cap="none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4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>
                <a:latin typeface="Baskerville Old Face" panose="02020602080505020303" pitchFamily="18" charset="0"/>
              </a:rPr>
              <a:t>Distributed Software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845734"/>
            <a:ext cx="11887200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distributed system is a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collection</a:t>
            </a:r>
            <a:r>
              <a:rPr lang="en-US" sz="3600" dirty="0"/>
              <a:t> </a:t>
            </a:r>
            <a:r>
              <a:rPr lang="en-US" sz="2800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computational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7030A0"/>
                </a:solidFill>
              </a:rPr>
              <a:t>storage devices </a:t>
            </a:r>
            <a:r>
              <a:rPr lang="en-US" sz="2800" dirty="0"/>
              <a:t>connected through a </a:t>
            </a:r>
            <a:r>
              <a:rPr lang="en-US" sz="2800" b="1" dirty="0">
                <a:solidFill>
                  <a:srgbClr val="FF0000"/>
                </a:solidFill>
              </a:rPr>
              <a:t>communications network</a:t>
            </a:r>
            <a:r>
              <a:rPr lang="en-US" sz="2800" dirty="0"/>
              <a:t>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Data, software, and users are distributed.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Communication</a:t>
            </a:r>
            <a:r>
              <a:rPr lang="en-US" sz="2800" dirty="0"/>
              <a:t> occurs using a number of methods including </a:t>
            </a:r>
            <a:r>
              <a:rPr lang="en-US" sz="2800" b="1" dirty="0"/>
              <a:t>message passing</a:t>
            </a:r>
            <a:r>
              <a:rPr lang="en-US" sz="2800" dirty="0"/>
              <a:t>, </a:t>
            </a:r>
            <a:r>
              <a:rPr lang="en-US" sz="2800" b="1" dirty="0"/>
              <a:t>remote procedure calls</a:t>
            </a:r>
            <a:r>
              <a:rPr lang="en-US" sz="2800" dirty="0"/>
              <a:t>, and </a:t>
            </a:r>
            <a:r>
              <a:rPr lang="en-US" sz="2800" b="1" dirty="0"/>
              <a:t>remote method invocation</a:t>
            </a:r>
            <a:r>
              <a:rPr lang="en-US" sz="28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216910" y="3110058"/>
            <a:ext cx="575818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Architectural</a:t>
            </a:r>
            <a:r>
              <a:rPr sz="4800" b="1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Styles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70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6744"/>
            <a:ext cx="12192000" cy="1645920"/>
          </a:xfrm>
        </p:spPr>
        <p:txBody>
          <a:bodyPr>
            <a:normAutofit/>
          </a:bodyPr>
          <a:lstStyle/>
          <a:p>
            <a:r>
              <a:rPr lang="en-US" sz="6000" cap="none" dirty="0">
                <a:solidFill>
                  <a:srgbClr val="002060"/>
                </a:solidFill>
              </a:rPr>
              <a:t>Client Server Architectural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444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Client Server Architectural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12039600" cy="402336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Client/server architecture illustrates the </a:t>
            </a:r>
            <a:r>
              <a:rPr lang="en-US" sz="2800" b="1" dirty="0">
                <a:solidFill>
                  <a:srgbClr val="FF0000"/>
                </a:solidFill>
              </a:rPr>
              <a:t>relationship between two computer </a:t>
            </a:r>
            <a:r>
              <a:rPr lang="en-US" sz="2800" dirty="0"/>
              <a:t>programs in which one program is a </a:t>
            </a:r>
            <a:r>
              <a:rPr lang="en-US" sz="2800" b="1" dirty="0">
                <a:solidFill>
                  <a:srgbClr val="FF0000"/>
                </a:solidFill>
              </a:rPr>
              <a:t>client</a:t>
            </a:r>
            <a:r>
              <a:rPr lang="en-US" sz="2800" dirty="0"/>
              <a:t>, and the other is </a:t>
            </a:r>
            <a:r>
              <a:rPr lang="en-US" sz="2800" b="1" dirty="0">
                <a:solidFill>
                  <a:srgbClr val="FF0000"/>
                </a:solidFill>
              </a:rPr>
              <a:t>Server</a:t>
            </a:r>
            <a:r>
              <a:rPr lang="en-US" sz="2800" dirty="0"/>
              <a:t>. 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b="1" dirty="0"/>
              <a:t>Client</a:t>
            </a:r>
            <a:r>
              <a:rPr lang="en-US" sz="2800" dirty="0"/>
              <a:t> makes a service request to server.</a:t>
            </a:r>
          </a:p>
          <a:p>
            <a:pPr algn="just">
              <a:lnSpc>
                <a:spcPct val="80000"/>
              </a:lnSpc>
            </a:pPr>
            <a:r>
              <a:rPr lang="en-US" sz="2800" b="1" dirty="0"/>
              <a:t>Server</a:t>
            </a:r>
            <a:r>
              <a:rPr lang="en-US" sz="2800" dirty="0"/>
              <a:t> provides service to the request.</a:t>
            </a:r>
            <a:r>
              <a:rPr lang="en-US" sz="36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611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Client/Server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845365"/>
            <a:ext cx="7368209" cy="3962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Although the client/server architecture can be used within a single computer by programs, but it is a more important idea in a network. 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In a network, the client/server architecture allows efficient way to interconnect programs that are distributed efficiently across different locations. </a:t>
            </a:r>
          </a:p>
          <a:p>
            <a:pPr algn="just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599" y="1737360"/>
            <a:ext cx="4737279" cy="509810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231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Client-server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057400"/>
            <a:ext cx="11963400" cy="4419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Suitable</a:t>
            </a:r>
            <a:r>
              <a:rPr lang="en-US" sz="3200" dirty="0"/>
              <a:t> </a:t>
            </a:r>
            <a:r>
              <a:rPr lang="en-US" sz="2800" dirty="0"/>
              <a:t>for applications that involve </a:t>
            </a:r>
            <a:r>
              <a:rPr lang="en-US" sz="2800" b="1" dirty="0">
                <a:solidFill>
                  <a:srgbClr val="FF0000"/>
                </a:solidFill>
              </a:rPr>
              <a:t>distributed data </a:t>
            </a:r>
            <a:r>
              <a:rPr lang="en-US" sz="2800" dirty="0"/>
              <a:t>and processing across a range of components.</a:t>
            </a:r>
          </a:p>
          <a:p>
            <a:pPr algn="just">
              <a:lnSpc>
                <a:spcPct val="80000"/>
              </a:lnSpc>
            </a:pPr>
            <a:r>
              <a:rPr lang="en-US" sz="2800" b="1" u="sng" dirty="0"/>
              <a:t>Components:</a:t>
            </a:r>
          </a:p>
          <a:p>
            <a:pPr lvl="1" algn="just">
              <a:lnSpc>
                <a:spcPct val="80000"/>
              </a:lnSpc>
            </a:pPr>
            <a:r>
              <a:rPr lang="en-US" sz="2400" b="1" dirty="0"/>
              <a:t>Servers:</a:t>
            </a:r>
            <a:r>
              <a:rPr lang="en-US" sz="2400" dirty="0"/>
              <a:t> Stand-alone components that provide specific services such as printing, data management, etc.</a:t>
            </a:r>
          </a:p>
          <a:p>
            <a:pPr lvl="1" algn="just">
              <a:lnSpc>
                <a:spcPct val="80000"/>
              </a:lnSpc>
            </a:pPr>
            <a:r>
              <a:rPr lang="en-US" sz="2400" b="1" dirty="0"/>
              <a:t>Clients:</a:t>
            </a:r>
            <a:r>
              <a:rPr lang="en-US" sz="2400" dirty="0"/>
              <a:t> Components that call on the services provided by servers.</a:t>
            </a:r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800" b="1" u="sng" dirty="0"/>
              <a:t>Connector:</a:t>
            </a:r>
            <a:r>
              <a:rPr lang="en-US" sz="2800" dirty="0"/>
              <a:t>  The network, which allows clients to access remote servers.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09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Common Example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109989" y="1981200"/>
            <a:ext cx="7391400" cy="45259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u="sng" dirty="0">
                <a:solidFill>
                  <a:srgbClr val="FF0000"/>
                </a:solidFill>
              </a:rPr>
              <a:t>World Wide Web </a:t>
            </a:r>
            <a:r>
              <a:rPr lang="en-US" sz="2800" dirty="0"/>
              <a:t>is an example of client-server architecture. </a:t>
            </a:r>
          </a:p>
          <a:p>
            <a:endParaRPr lang="en-US" sz="2800" dirty="0"/>
          </a:p>
          <a:p>
            <a:r>
              <a:rPr lang="en-US" sz="2800" dirty="0"/>
              <a:t>Each computer that uses a Web browser is a client, and the data on the various Web pages that those clients access is stored on multiple servers. </a:t>
            </a:r>
          </a:p>
        </p:txBody>
      </p:sp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1981200"/>
            <a:ext cx="4495800" cy="4876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73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Another Example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12192000" cy="45720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If you have to check a bank account from your computer, you have to send a request to a server program at the bank. 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That program processes the request and forwards the request to its own client program that sends a request to a database server at another bank computer to retrieve client balance information. 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The balance is sent back to the bank data client, which in turn serves it back to your personal computer, which displays the information of balance on your computer.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85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27" y="2152328"/>
            <a:ext cx="7729728" cy="31019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200" dirty="0"/>
              <a:t>Gmail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/>
              <a:t>Picassa</a:t>
            </a:r>
            <a:r>
              <a:rPr lang="en-US" sz="3200" dirty="0"/>
              <a:t> </a:t>
            </a:r>
            <a:r>
              <a:rPr lang="en-US" sz="3200" dirty="0" err="1"/>
              <a:t>photoviewer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Drop 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Severs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05000"/>
            <a:ext cx="121920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Servers commonly contain data files and applications that can be accessed across the network, by workstations or user computers. </a:t>
            </a:r>
          </a:p>
          <a:p>
            <a:endParaRPr lang="en-US" sz="2800" dirty="0"/>
          </a:p>
          <a:p>
            <a:r>
              <a:rPr lang="en-US" sz="2800" dirty="0"/>
              <a:t>A user who wants to access data files, would use his or her client computer to access the data files on the server.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3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Types Of Servers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2146" y="2003234"/>
            <a:ext cx="12037454" cy="402336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Application Servers:</a:t>
            </a:r>
            <a:endParaRPr lang="en-US" sz="3200" dirty="0"/>
          </a:p>
          <a:p>
            <a:pPr lvl="1"/>
            <a:r>
              <a:rPr lang="en-US" sz="2800" dirty="0"/>
              <a:t>Applications are hosted on these servers</a:t>
            </a:r>
          </a:p>
          <a:p>
            <a:pPr lvl="1"/>
            <a:r>
              <a:rPr lang="en-US" sz="2800" dirty="0"/>
              <a:t>Clients can access various application features over the network</a:t>
            </a:r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5105400"/>
            <a:ext cx="676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Cricinfo</a:t>
            </a:r>
            <a:r>
              <a:rPr lang="en-US" sz="3200" dirty="0">
                <a:solidFill>
                  <a:srgbClr val="FF0000"/>
                </a:solidFill>
              </a:rPr>
              <a:t>, results from university website</a:t>
            </a:r>
          </a:p>
        </p:txBody>
      </p:sp>
    </p:spTree>
    <p:extLst>
      <p:ext uri="{BB962C8B-B14F-4D97-AF65-F5344CB8AC3E}">
        <p14:creationId xmlns:p14="http://schemas.microsoft.com/office/powerpoint/2010/main" val="110395022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Types Of Servers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11224846" cy="402336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File Servers:</a:t>
            </a:r>
            <a:endParaRPr lang="en-US" sz="32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Primitive form of data service.</a:t>
            </a:r>
          </a:p>
          <a:p>
            <a:pPr lvl="1"/>
            <a:r>
              <a:rPr lang="en-US" sz="2800" dirty="0"/>
              <a:t>Useful for sharing files across a network.</a:t>
            </a:r>
          </a:p>
          <a:p>
            <a:pPr lvl="1"/>
            <a:r>
              <a:rPr lang="en-US" sz="2800" dirty="0"/>
              <a:t>The client passes requests for files over the network to the file server.</a:t>
            </a:r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5029200"/>
            <a:ext cx="731520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Facebook save ours </a:t>
            </a:r>
            <a:r>
              <a:rPr lang="en-US" b="1" dirty="0" err="1">
                <a:solidFill>
                  <a:srgbClr val="FF0000"/>
                </a:solidFill>
              </a:rPr>
              <a:t>pictures,videos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</a:p>
          <a:p>
            <a:r>
              <a:rPr lang="en-US" b="1" dirty="0">
                <a:solidFill>
                  <a:srgbClr val="FF0000"/>
                </a:solidFill>
              </a:rPr>
              <a:t>Different servers save our complete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215" y="2406558"/>
            <a:ext cx="4715522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Those file which We create with other software</a:t>
            </a:r>
          </a:p>
        </p:txBody>
      </p:sp>
      <p:sp>
        <p:nvSpPr>
          <p:cNvPr id="6" name="Bent Arrow 5"/>
          <p:cNvSpPr/>
          <p:nvPr/>
        </p:nvSpPr>
        <p:spPr>
          <a:xfrm>
            <a:off x="1097280" y="2435866"/>
            <a:ext cx="3538935" cy="459734"/>
          </a:xfrm>
          <a:prstGeom prst="bentArrow">
            <a:avLst>
              <a:gd name="adj1" fmla="val 6538"/>
              <a:gd name="adj2" fmla="val 20385"/>
              <a:gd name="adj3" fmla="val 50000"/>
              <a:gd name="adj4" fmla="val 65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0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Architectural</a:t>
            </a:r>
            <a:r>
              <a:rPr lang="en-US" spc="-10" dirty="0"/>
              <a:t> </a:t>
            </a:r>
            <a:r>
              <a:rPr lang="en-US" spc="-5" dirty="0"/>
              <a:t>Styles</a:t>
            </a:r>
            <a:endParaRPr lang="en-US" dirty="0"/>
          </a:p>
        </p:txBody>
      </p:sp>
      <p:sp>
        <p:nvSpPr>
          <p:cNvPr id="3" name="object 7"/>
          <p:cNvSpPr txBox="1"/>
          <p:nvPr/>
        </p:nvSpPr>
        <p:spPr>
          <a:xfrm>
            <a:off x="148699" y="1822079"/>
            <a:ext cx="1195053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50850" indent="-342900" algn="just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model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may 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architectural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or 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awareness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sz="3600" spc="-6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</a:t>
            </a:r>
            <a:r>
              <a:rPr sz="360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3600" spc="-20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0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46" y="0"/>
            <a:ext cx="12168554" cy="1003300"/>
          </a:xfrm>
        </p:spPr>
        <p:txBody>
          <a:bodyPr>
            <a:normAutofit/>
          </a:bodyPr>
          <a:lstStyle/>
          <a:p>
            <a:r>
              <a:rPr lang="en-US" sz="4400" cap="none" dirty="0"/>
              <a:t>Types Of Servers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23446" y="1819508"/>
            <a:ext cx="11787554" cy="402336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Database Servers:</a:t>
            </a:r>
            <a:endParaRPr lang="en-US" sz="3200" dirty="0"/>
          </a:p>
          <a:p>
            <a:pPr lvl="1"/>
            <a:r>
              <a:rPr lang="en-US" sz="2800" dirty="0"/>
              <a:t>More efficient use of distributing power than file servers.</a:t>
            </a:r>
          </a:p>
          <a:p>
            <a:pPr lvl="1"/>
            <a:r>
              <a:rPr lang="en-US" sz="2800" dirty="0"/>
              <a:t>Client passes SQL requests as messages to the DB server; results are returned over the network to the client.</a:t>
            </a:r>
          </a:p>
          <a:p>
            <a:pPr lvl="1"/>
            <a:r>
              <a:rPr lang="en-US" sz="2800" dirty="0"/>
              <a:t>Query processing done by the server.</a:t>
            </a:r>
          </a:p>
          <a:p>
            <a:pPr lvl="1"/>
            <a:r>
              <a:rPr lang="en-US" sz="2800" dirty="0"/>
              <a:t>No need for large data transfers.</a:t>
            </a:r>
          </a:p>
          <a:p>
            <a:pPr>
              <a:buFontTx/>
              <a:buNone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451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9370" t="20596" r="15666" b="19783"/>
          <a:stretch>
            <a:fillRect/>
          </a:stretch>
        </p:blipFill>
        <p:spPr bwMode="auto">
          <a:xfrm>
            <a:off x="0" y="0"/>
            <a:ext cx="121823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9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Advantages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203553" y="1617626"/>
            <a:ext cx="11034290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Straightforward distribution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Transparency of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Mix and match heterogeneous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Easy to add new servers or upgrade existing servers.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281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Disadvantages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29872" y="1567439"/>
            <a:ext cx="110947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Performance of the system depends on the performance of the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Tricky to design and implement C/S systems.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Unless there is a central register of names and services, it may be hard to find out what services are available.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682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86744"/>
            <a:ext cx="12192000" cy="1645920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accent3"/>
                </a:solidFill>
              </a:rPr>
              <a:t>Multi-tier Client Server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Types Of Client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25787"/>
            <a:ext cx="11963400" cy="4555066"/>
          </a:xfrm>
        </p:spPr>
        <p:txBody>
          <a:bodyPr>
            <a:normAutofit/>
          </a:bodyPr>
          <a:lstStyle/>
          <a:p>
            <a:r>
              <a:rPr lang="en-US" sz="2800" b="1" dirty="0"/>
              <a:t>Two-tier client–server architecture</a:t>
            </a:r>
          </a:p>
          <a:p>
            <a:pPr lvl="1"/>
            <a:r>
              <a:rPr lang="en-US" sz="2400" dirty="0"/>
              <a:t>which is used for simple client–server systems, and in situations where it is important to centralize the system for security reasons.</a:t>
            </a:r>
          </a:p>
          <a:p>
            <a:pPr lvl="1"/>
            <a:r>
              <a:rPr lang="en-US" sz="2400" dirty="0"/>
              <a:t> In such cases, </a:t>
            </a:r>
            <a:r>
              <a:rPr lang="en-US" sz="3600" b="1" dirty="0">
                <a:solidFill>
                  <a:srgbClr val="FF0000"/>
                </a:solidFill>
              </a:rPr>
              <a:t>communication</a:t>
            </a:r>
            <a:r>
              <a:rPr lang="en-US" sz="2400" dirty="0"/>
              <a:t> between the client and server is normally </a:t>
            </a:r>
            <a:r>
              <a:rPr lang="en-US" sz="4000" b="1" dirty="0">
                <a:solidFill>
                  <a:srgbClr val="002060"/>
                </a:solidFill>
              </a:rPr>
              <a:t>encrypted</a:t>
            </a:r>
            <a:r>
              <a:rPr lang="en-US" sz="2400" dirty="0"/>
              <a:t>.</a:t>
            </a:r>
            <a:endParaRPr lang="en-US" sz="2800" dirty="0"/>
          </a:p>
          <a:p>
            <a:r>
              <a:rPr lang="en-US" sz="2800" b="1" dirty="0"/>
              <a:t>Multitier client–server architecture </a:t>
            </a:r>
          </a:p>
          <a:p>
            <a:pPr lvl="1"/>
            <a:r>
              <a:rPr lang="en-US" sz="2800" dirty="0"/>
              <a:t>which is used when there is a </a:t>
            </a:r>
            <a:r>
              <a:rPr lang="en-US" sz="3200" b="1" dirty="0">
                <a:solidFill>
                  <a:srgbClr val="002060"/>
                </a:solidFill>
              </a:rPr>
              <a:t>high volume of transactions </a:t>
            </a:r>
            <a:r>
              <a:rPr lang="en-US" sz="2800" dirty="0"/>
              <a:t>to be processed by the </a:t>
            </a:r>
            <a:r>
              <a:rPr lang="en-US" sz="3200" b="1" dirty="0">
                <a:solidFill>
                  <a:srgbClr val="002060"/>
                </a:solidFill>
              </a:rPr>
              <a:t>server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2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A Two-tier Client–server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45734"/>
            <a:ext cx="120396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The system is implemented as a single logical server plus an indefinite number of clients that use that server. </a:t>
            </a:r>
          </a:p>
          <a:p>
            <a:endParaRPr lang="en-US" sz="3200" dirty="0"/>
          </a:p>
          <a:p>
            <a:r>
              <a:rPr lang="en-US" sz="3200" dirty="0"/>
              <a:t>Two forms of this architectural model:</a:t>
            </a:r>
          </a:p>
          <a:p>
            <a:pPr lvl="1"/>
            <a:r>
              <a:rPr lang="en-US" sz="2800" dirty="0"/>
              <a:t>A thin-client model,</a:t>
            </a:r>
          </a:p>
          <a:p>
            <a:pPr lvl="1"/>
            <a:r>
              <a:rPr lang="en-US" sz="2800" dirty="0"/>
              <a:t>A fat-client model,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0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Two-tier Client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120396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A thin-client model,</a:t>
            </a:r>
          </a:p>
          <a:p>
            <a:pPr lvl="1"/>
            <a:r>
              <a:rPr lang="en-US" sz="2800" dirty="0"/>
              <a:t> where the </a:t>
            </a:r>
            <a:r>
              <a:rPr lang="en-US" sz="2800" b="1" dirty="0">
                <a:solidFill>
                  <a:srgbClr val="002060"/>
                </a:solidFill>
              </a:rPr>
              <a:t>presentation layer </a:t>
            </a:r>
            <a:r>
              <a:rPr lang="en-US" sz="2800" dirty="0"/>
              <a:t>is implemented on the client and all other layers (data management, application processing, and database) are implemented on a server.</a:t>
            </a:r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29630" t="25328" r="12037" b="47250"/>
          <a:stretch>
            <a:fillRect/>
          </a:stretch>
        </p:blipFill>
        <p:spPr bwMode="auto">
          <a:xfrm>
            <a:off x="1264883" y="3950132"/>
            <a:ext cx="93011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0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Two-tier Client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7" y="1188720"/>
            <a:ext cx="12163023" cy="4754563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4000" b="1" dirty="0">
                <a:solidFill>
                  <a:srgbClr val="002060"/>
                </a:solidFill>
              </a:rPr>
              <a:t>fat-client</a:t>
            </a:r>
            <a:r>
              <a:rPr lang="en-US" sz="3200" dirty="0"/>
              <a:t> model</a:t>
            </a:r>
          </a:p>
          <a:p>
            <a:r>
              <a:rPr lang="en-US" sz="2800" dirty="0"/>
              <a:t>where </a:t>
            </a:r>
            <a:r>
              <a:rPr lang="en-US" sz="7200" b="1" dirty="0">
                <a:solidFill>
                  <a:srgbClr val="FF0000"/>
                </a:solidFill>
              </a:rPr>
              <a:t>s</a:t>
            </a:r>
            <a:r>
              <a:rPr lang="en-US" sz="4800" b="1" dirty="0">
                <a:solidFill>
                  <a:srgbClr val="FF0000"/>
                </a:solidFill>
              </a:rPr>
              <a:t>ome</a:t>
            </a:r>
            <a:r>
              <a:rPr lang="en-US" sz="4800" dirty="0"/>
              <a:t> </a:t>
            </a:r>
            <a:r>
              <a:rPr lang="en-US" sz="2800" dirty="0"/>
              <a:t>or all of the application processing is carried out on the </a:t>
            </a:r>
            <a:r>
              <a:rPr lang="en-US" sz="3200" b="1" u="sng" dirty="0">
                <a:solidFill>
                  <a:srgbClr val="FF0000"/>
                </a:solidFill>
              </a:rPr>
              <a:t>client</a:t>
            </a:r>
            <a:r>
              <a:rPr lang="en-US" sz="2800" dirty="0"/>
              <a:t>. 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Data management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FF0000"/>
                </a:solidFill>
              </a:rPr>
              <a:t>database</a:t>
            </a:r>
            <a:r>
              <a:rPr lang="en-US" sz="2800" dirty="0"/>
              <a:t> functions are implemented on the </a:t>
            </a:r>
            <a:r>
              <a:rPr lang="en-US" sz="3200" b="1" u="sng" dirty="0">
                <a:solidFill>
                  <a:srgbClr val="FF0000"/>
                </a:solidFill>
              </a:rPr>
              <a:t>server</a:t>
            </a:r>
            <a:r>
              <a:rPr lang="en-US" sz="2800" dirty="0"/>
              <a:t>.</a:t>
            </a:r>
          </a:p>
          <a:p>
            <a:endParaRPr 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2518" t="21816" r="14861" b="26152"/>
          <a:stretch>
            <a:fillRect/>
          </a:stretch>
        </p:blipFill>
        <p:spPr bwMode="auto">
          <a:xfrm>
            <a:off x="4648200" y="4110624"/>
            <a:ext cx="7543800" cy="273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l="29630" t="49322" r="12037" b="19829"/>
          <a:stretch>
            <a:fillRect/>
          </a:stretch>
        </p:blipFill>
        <p:spPr bwMode="auto">
          <a:xfrm>
            <a:off x="228600" y="3733800"/>
            <a:ext cx="6743700" cy="192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0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Multi-tier Client–server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5495"/>
            <a:ext cx="12174828" cy="4722425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fundamental problem </a:t>
            </a:r>
            <a:r>
              <a:rPr lang="en-US" sz="2800" dirty="0"/>
              <a:t>with a two-tier client–server approach is that the logical layers in the system—presentation, application processing, data management, and database—must be mapped onto two computer systems: the client and the server.</a:t>
            </a:r>
          </a:p>
          <a:p>
            <a:endParaRPr lang="en-US" sz="2800" dirty="0"/>
          </a:p>
          <a:p>
            <a:r>
              <a:rPr lang="en-US" sz="2800" dirty="0"/>
              <a:t>This may lead to problems with </a:t>
            </a:r>
            <a:r>
              <a:rPr lang="en-US" sz="3600" b="1" dirty="0">
                <a:solidFill>
                  <a:srgbClr val="FF0000"/>
                </a:solidFill>
              </a:rPr>
              <a:t>scalability</a:t>
            </a:r>
            <a:r>
              <a:rPr lang="en-US" sz="3600" dirty="0"/>
              <a:t> </a:t>
            </a:r>
            <a:r>
              <a:rPr lang="en-US" sz="2800" dirty="0"/>
              <a:t>and </a:t>
            </a:r>
            <a:r>
              <a:rPr lang="en-US" sz="3600" b="1" dirty="0">
                <a:solidFill>
                  <a:srgbClr val="FF0000"/>
                </a:solidFill>
              </a:rPr>
              <a:t>performance</a:t>
            </a:r>
            <a:r>
              <a:rPr lang="en-US" sz="3600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if the thin-client model </a:t>
            </a:r>
            <a:r>
              <a:rPr lang="en-US" sz="2800" dirty="0"/>
              <a:t>is chosen, or problems of </a:t>
            </a:r>
            <a:r>
              <a:rPr lang="en-US" sz="3600" b="1" dirty="0">
                <a:solidFill>
                  <a:srgbClr val="FF0000"/>
                </a:solidFill>
              </a:rPr>
              <a:t>system management </a:t>
            </a:r>
            <a:r>
              <a:rPr lang="en-US" sz="3200" b="1" dirty="0">
                <a:solidFill>
                  <a:srgbClr val="002060"/>
                </a:solidFill>
              </a:rPr>
              <a:t>if the fat-client model </a:t>
            </a:r>
            <a:r>
              <a:rPr lang="en-US" sz="2800" dirty="0"/>
              <a:t>is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Architectural</a:t>
            </a:r>
            <a:r>
              <a:rPr lang="en-US" spc="-10" dirty="0"/>
              <a:t> </a:t>
            </a:r>
            <a:r>
              <a:rPr lang="en-US" spc="-5" dirty="0"/>
              <a:t>Styles</a:t>
            </a:r>
            <a:endParaRPr lang="en-US" dirty="0"/>
          </a:p>
        </p:txBody>
      </p:sp>
      <p:sp>
        <p:nvSpPr>
          <p:cNvPr id="3" name="object 7"/>
          <p:cNvSpPr txBox="1"/>
          <p:nvPr/>
        </p:nvSpPr>
        <p:spPr>
          <a:xfrm>
            <a:off x="340857" y="1490775"/>
            <a:ext cx="11510286" cy="334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Each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style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describes a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system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category</a:t>
            </a:r>
            <a:r>
              <a:rPr sz="32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that 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encompasses:</a:t>
            </a:r>
            <a:endParaRPr sz="3200" dirty="0">
              <a:latin typeface="Arial"/>
              <a:cs typeface="Arial"/>
            </a:endParaRPr>
          </a:p>
          <a:p>
            <a:pPr marL="984885" marR="933450" lvl="1" indent="-514984" algn="just">
              <a:lnSpc>
                <a:spcPct val="100000"/>
              </a:lnSpc>
              <a:spcBef>
                <a:spcPts val="660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set of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components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(e.g.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database,  computational modules)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that perform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a 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function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required by a</a:t>
            </a:r>
            <a:r>
              <a:rPr sz="2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  <a:p>
            <a:pPr marL="984885" marR="1657985" lvl="1" indent="-514984" algn="just">
              <a:lnSpc>
                <a:spcPct val="100000"/>
              </a:lnSpc>
              <a:spcBef>
                <a:spcPts val="650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set of connectors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enable  “communication,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coordination</a:t>
            </a:r>
            <a:r>
              <a:rPr sz="28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and  cooperation” among</a:t>
            </a:r>
            <a:r>
              <a:rPr sz="28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components</a:t>
            </a:r>
            <a:endParaRPr sz="2800" dirty="0">
              <a:latin typeface="Arial"/>
              <a:cs typeface="Arial"/>
            </a:endParaRPr>
          </a:p>
          <a:p>
            <a:pPr marL="984885" marR="38735" lvl="1" indent="-514984" algn="just">
              <a:lnSpc>
                <a:spcPct val="100000"/>
              </a:lnSpc>
              <a:spcBef>
                <a:spcPts val="650"/>
              </a:spcBef>
              <a:buClr>
                <a:srgbClr val="001F5F"/>
              </a:buClr>
              <a:buAutoNum type="arabicParenR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Constraints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define how components can  be integrated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to form the</a:t>
            </a:r>
            <a:r>
              <a:rPr sz="28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08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2" y="685800"/>
            <a:ext cx="12180277" cy="17526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/>
              <a:t>Application services such as facilities to transfer cash, generate statements, pay bills, and so on are implemented in the web server and as scripts that are executed by the client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199" t="11924" r="13324" b="30623"/>
          <a:stretch>
            <a:fillRect/>
          </a:stretch>
        </p:blipFill>
        <p:spPr bwMode="auto">
          <a:xfrm>
            <a:off x="3276601" y="2382716"/>
            <a:ext cx="8567530" cy="378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87" y="1295400"/>
            <a:ext cx="11963400" cy="402336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This system is scalable because it is relatively easy to add servers (scale out) as the number of customers increase.</a:t>
            </a:r>
          </a:p>
          <a:p>
            <a:endParaRPr lang="en-US" sz="2800" dirty="0"/>
          </a:p>
          <a:p>
            <a:r>
              <a:rPr lang="en-US" sz="2800" dirty="0"/>
              <a:t>In this case, the use of a three-tier architecture allows the information transfer between the web server and the database server to be optimized.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33600"/>
            <a:ext cx="86106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FF0000"/>
                </a:solidFill>
              </a:rPr>
              <a:t>Security for each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DE92-96A6-471A-9FB7-29D1BE3A80D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2187" y="3773556"/>
            <a:ext cx="1076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Banking System-&gt; need security but they have to handle their  maximum users also</a:t>
            </a:r>
          </a:p>
        </p:txBody>
      </p:sp>
    </p:spTree>
    <p:extLst>
      <p:ext uri="{BB962C8B-B14F-4D97-AF65-F5344CB8AC3E}">
        <p14:creationId xmlns:p14="http://schemas.microsoft.com/office/powerpoint/2010/main" val="1033439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3180521"/>
            <a:ext cx="10058400" cy="194807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cap="none" dirty="0">
                <a:latin typeface="Baskerville Old Face" panose="02020602080505020303" pitchFamily="18" charset="0"/>
              </a:rPr>
              <a:t>Shared Data Software Architecture</a:t>
            </a:r>
            <a:br>
              <a:rPr lang="en-US" sz="5400" cap="none" dirty="0">
                <a:latin typeface="Baskerville Old Face" panose="02020602080505020303" pitchFamily="18" charset="0"/>
              </a:rPr>
            </a:br>
            <a:endParaRPr lang="en-US" sz="5400" cap="none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0425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Software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" y="1737360"/>
            <a:ext cx="11859370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Data-centered software architecture is characterized by a centralized data store that is shared by all surrounding software components.</a:t>
            </a:r>
          </a:p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software system is decomposed into two major partitions: data store and independent software component or agents. </a:t>
            </a:r>
          </a:p>
        </p:txBody>
      </p:sp>
    </p:spTree>
    <p:extLst>
      <p:ext uri="{BB962C8B-B14F-4D97-AF65-F5344CB8AC3E}">
        <p14:creationId xmlns:p14="http://schemas.microsoft.com/office/powerpoint/2010/main" val="3001836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34" y="1845734"/>
            <a:ext cx="110947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 pure data-centered software architecture, the software components </a:t>
            </a:r>
            <a:r>
              <a:rPr lang="en-US" sz="3200" b="1" dirty="0">
                <a:solidFill>
                  <a:srgbClr val="FF0000"/>
                </a:solidFill>
              </a:rPr>
              <a:t>don't communicate </a:t>
            </a:r>
            <a:r>
              <a:rPr lang="en-US" sz="2800" dirty="0"/>
              <a:t>with each other directly; instead, all the communication is conducted via the </a:t>
            </a:r>
            <a:r>
              <a:rPr lang="en-US" sz="3200" b="1" dirty="0">
                <a:solidFill>
                  <a:srgbClr val="FF0000"/>
                </a:solidFill>
              </a:rPr>
              <a:t>data store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shared data module </a:t>
            </a:r>
            <a:r>
              <a:rPr lang="en-US" sz="2800" dirty="0"/>
              <a:t>provides all mechanisms for software components to access it, such as </a:t>
            </a:r>
            <a:r>
              <a:rPr lang="en-US" sz="2800" b="1" dirty="0">
                <a:solidFill>
                  <a:srgbClr val="FF0000"/>
                </a:solidFill>
              </a:rPr>
              <a:t>insertion, deletion, update, and retrieval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8634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597" y="1763401"/>
            <a:ext cx="10901768" cy="31019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The high-level design solution is based on a shared data-store which acts as the “central command” with 2 variations:</a:t>
            </a:r>
          </a:p>
          <a:p>
            <a:pPr lvl="1">
              <a:lnSpc>
                <a:spcPct val="90000"/>
              </a:lnSpc>
            </a:pPr>
            <a:endParaRPr lang="en-US" altLang="zh-TW" sz="3200" dirty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Blackboard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Repository style </a:t>
            </a:r>
          </a:p>
        </p:txBody>
      </p:sp>
    </p:spTree>
    <p:extLst>
      <p:ext uri="{BB962C8B-B14F-4D97-AF65-F5344CB8AC3E}">
        <p14:creationId xmlns:p14="http://schemas.microsoft.com/office/powerpoint/2010/main" val="158110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Repository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37562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923" y="1845734"/>
            <a:ext cx="1202201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repository architecture style is a </a:t>
            </a:r>
            <a:r>
              <a:rPr lang="en-US" sz="3200" b="1" dirty="0">
                <a:solidFill>
                  <a:srgbClr val="FF0000"/>
                </a:solidFill>
              </a:rPr>
              <a:t>data-centered</a:t>
            </a:r>
            <a:r>
              <a:rPr lang="en-US" sz="2800" dirty="0"/>
              <a:t> architecture that </a:t>
            </a:r>
            <a:r>
              <a:rPr lang="en-US" sz="3200" b="1" dirty="0">
                <a:solidFill>
                  <a:srgbClr val="FF0000"/>
                </a:solidFill>
              </a:rPr>
              <a:t>supports user interaction </a:t>
            </a:r>
            <a:r>
              <a:rPr lang="en-US" sz="2800" dirty="0"/>
              <a:t>for data processing.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software component agents of the data store control the computation and flow of logic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674004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737360"/>
            <a:ext cx="12192000" cy="3276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All data in a system is managed in a central repository that is accessible to all system components.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Components do not interact directly, only through the repository.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093677" y="4511041"/>
            <a:ext cx="1447800" cy="762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 b="1" dirty="0">
                <a:ea typeface="新細明體" pitchFamily="18" charset="-120"/>
              </a:rPr>
              <a:t>Patient</a:t>
            </a:r>
          </a:p>
          <a:p>
            <a:pPr algn="ctr"/>
            <a:r>
              <a:rPr lang="en-US" altLang="zh-TW" sz="1600" b="1" dirty="0">
                <a:ea typeface="新細明體" pitchFamily="18" charset="-120"/>
              </a:rPr>
              <a:t>database</a:t>
            </a:r>
            <a:endParaRPr lang="en-US" sz="16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6277" y="4053841"/>
            <a:ext cx="16002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physician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diagnosis</a:t>
            </a: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36277" y="5273041"/>
            <a:ext cx="17526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pharmacy &amp;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drug processing </a:t>
            </a:r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70077" y="3825241"/>
            <a:ext cx="17526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Lab testing </a:t>
            </a:r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98677" y="4968241"/>
            <a:ext cx="17526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accounting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&amp; administration </a:t>
            </a:r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636477" y="4511041"/>
            <a:ext cx="457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6541477" y="4358641"/>
            <a:ext cx="3810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465277" y="5196841"/>
            <a:ext cx="533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788877" y="5273041"/>
            <a:ext cx="3810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Architectural Styles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993827"/>
            <a:ext cx="6081620" cy="530181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>
                <a:solidFill>
                  <a:srgbClr val="0070C0"/>
                </a:solidFill>
              </a:rPr>
              <a:t>Hierarchal Software Architecture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Layered</a:t>
            </a:r>
          </a:p>
          <a:p>
            <a:r>
              <a:rPr lang="en-US" sz="2800" b="1" i="1" dirty="0">
                <a:solidFill>
                  <a:srgbClr val="0070C0"/>
                </a:solidFill>
              </a:rPr>
              <a:t>Distributed Software Architecture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Client Server</a:t>
            </a:r>
          </a:p>
          <a:p>
            <a:pPr lvl="1"/>
            <a:r>
              <a:rPr lang="en-US" sz="2400" dirty="0"/>
              <a:t>SOA</a:t>
            </a:r>
          </a:p>
          <a:p>
            <a:r>
              <a:rPr lang="en-US" sz="2800" b="1" i="1" dirty="0">
                <a:solidFill>
                  <a:srgbClr val="0070C0"/>
                </a:solidFill>
              </a:rPr>
              <a:t>Data Flow Software Architecture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Pipe n Filter</a:t>
            </a:r>
          </a:p>
          <a:p>
            <a:pPr lvl="1"/>
            <a:r>
              <a:rPr lang="en-US" sz="2400" dirty="0"/>
              <a:t>Batch Sequential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1620" y="993827"/>
            <a:ext cx="6110380" cy="530181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>
                <a:solidFill>
                  <a:srgbClr val="0070C0"/>
                </a:solidFill>
              </a:rPr>
              <a:t>Event Based Software Architecture</a:t>
            </a:r>
          </a:p>
          <a:p>
            <a:r>
              <a:rPr lang="en-US" sz="2800" b="1" i="1" dirty="0">
                <a:solidFill>
                  <a:srgbClr val="0070C0"/>
                </a:solidFill>
              </a:rPr>
              <a:t>Data Centered Software Architecture</a:t>
            </a:r>
          </a:p>
          <a:p>
            <a:pPr lvl="1"/>
            <a:r>
              <a:rPr lang="en-US" sz="2400" dirty="0"/>
              <a:t>Black board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Shared Repository</a:t>
            </a:r>
          </a:p>
          <a:p>
            <a:r>
              <a:rPr lang="en-US" sz="2800" b="1" i="1" dirty="0">
                <a:solidFill>
                  <a:srgbClr val="0070C0"/>
                </a:solidFill>
              </a:rPr>
              <a:t>Interaction-Oriented Software Architectures</a:t>
            </a:r>
          </a:p>
          <a:p>
            <a:pPr lvl="1"/>
            <a:r>
              <a:rPr lang="en-US" sz="2400" dirty="0"/>
              <a:t>Model View Controller</a:t>
            </a:r>
          </a:p>
          <a:p>
            <a:r>
              <a:rPr lang="en-US" sz="2800" b="1" i="1" dirty="0">
                <a:solidFill>
                  <a:srgbClr val="0070C0"/>
                </a:solidFill>
              </a:rPr>
              <a:t>Component-Based Software Architecture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16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845734"/>
            <a:ext cx="121920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Organizing tools around a repository is an efficient way to share large amounts of data. </a:t>
            </a:r>
          </a:p>
          <a:p>
            <a:pPr lvl="1"/>
            <a:r>
              <a:rPr lang="en-US" sz="2800" dirty="0"/>
              <a:t>There is no need to transmit data explicitly from one component to another.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2926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However, components must operate around an </a:t>
            </a:r>
            <a:r>
              <a:rPr lang="en-US" sz="3200" b="1" dirty="0">
                <a:solidFill>
                  <a:srgbClr val="FF0000"/>
                </a:solidFill>
              </a:rPr>
              <a:t>agreed repository data model</a:t>
            </a:r>
            <a:r>
              <a:rPr lang="en-US" sz="3200" dirty="0"/>
              <a:t>.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Inevitably</a:t>
            </a:r>
            <a:r>
              <a:rPr lang="en-US" sz="2800" dirty="0"/>
              <a:t>, this is a compromise between the specific needs of each tool and it may be difficult or impossible to integrate new components if their data models do not fit the agreed schema.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2689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45734"/>
            <a:ext cx="1207476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Although it is </a:t>
            </a:r>
            <a:r>
              <a:rPr lang="en-US" sz="3200" dirty="0">
                <a:solidFill>
                  <a:srgbClr val="FF0000"/>
                </a:solidFill>
              </a:rPr>
              <a:t>possible</a:t>
            </a:r>
            <a:r>
              <a:rPr lang="en-US" sz="3200" dirty="0"/>
              <a:t> to </a:t>
            </a:r>
            <a:r>
              <a:rPr lang="en-US" sz="3600" b="1" u="sng" dirty="0">
                <a:solidFill>
                  <a:srgbClr val="FF0000"/>
                </a:solidFill>
              </a:rPr>
              <a:t>distribute a logically centralized repository</a:t>
            </a:r>
            <a:r>
              <a:rPr lang="en-US" sz="3200" dirty="0"/>
              <a:t>, there may be </a:t>
            </a:r>
            <a:r>
              <a:rPr lang="en-US" sz="3600" b="1" dirty="0">
                <a:solidFill>
                  <a:schemeClr val="accent1"/>
                </a:solidFill>
              </a:rPr>
              <a:t>problems</a:t>
            </a:r>
            <a:r>
              <a:rPr lang="en-US" sz="3600" dirty="0"/>
              <a:t> </a:t>
            </a:r>
            <a:r>
              <a:rPr lang="en-US" sz="3200" dirty="0"/>
              <a:t>with data redundancy and inconsistency.</a:t>
            </a:r>
          </a:p>
          <a:p>
            <a:pPr lvl="1"/>
            <a:r>
              <a:rPr lang="en-US" sz="2800" dirty="0"/>
              <a:t>In practice, it may be difficult to distribute the repository over a number of machines.</a:t>
            </a:r>
          </a:p>
        </p:txBody>
      </p:sp>
    </p:spTree>
    <p:extLst>
      <p:ext uri="{BB962C8B-B14F-4D97-AF65-F5344CB8AC3E}">
        <p14:creationId xmlns:p14="http://schemas.microsoft.com/office/powerpoint/2010/main" val="4017674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5190"/>
            <a:ext cx="11875476" cy="27240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 general picture of the repository architecture.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dashed lines pointing toward repository indicate that repository clients have full control over the logic flow.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2474" t="41667" r="38287" b="13542"/>
          <a:stretch>
            <a:fillRect/>
          </a:stretch>
        </p:blipFill>
        <p:spPr bwMode="auto">
          <a:xfrm>
            <a:off x="6885673" y="3452447"/>
            <a:ext cx="5306327" cy="340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9004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2" y="1737360"/>
            <a:ext cx="11904785" cy="2438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Clients can get data from the data store and put data in the data store.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Different clients may have different interfaces and different data access privileges.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2474" t="41667" r="38287" b="13542"/>
          <a:stretch>
            <a:fillRect/>
          </a:stretch>
        </p:blipFill>
        <p:spPr bwMode="auto">
          <a:xfrm>
            <a:off x="5691554" y="3300046"/>
            <a:ext cx="5105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7696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Integrated Development Environment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2299" t="21680" r="15081" b="30623"/>
          <a:stretch>
            <a:fillRect/>
          </a:stretch>
        </p:blipFill>
        <p:spPr bwMode="auto">
          <a:xfrm>
            <a:off x="0" y="1737360"/>
            <a:ext cx="1219200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5064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0510"/>
            <a:ext cx="4916557" cy="838199"/>
          </a:xfrm>
        </p:spPr>
        <p:txBody>
          <a:bodyPr>
            <a:noAutofit/>
          </a:bodyPr>
          <a:lstStyle/>
          <a:p>
            <a:r>
              <a:rPr lang="en-US" sz="2800" dirty="0"/>
              <a:t>There are many CASE tools surrounding the data store 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840" t="31250" r="29722" b="14584"/>
          <a:stretch>
            <a:fillRect/>
          </a:stretch>
        </p:blipFill>
        <p:spPr bwMode="auto">
          <a:xfrm>
            <a:off x="4916557" y="1477108"/>
            <a:ext cx="7162800" cy="45983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2608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user of CASE tools can draw a UML design diagram such as a class diagram, collaboration diagram, or sequence diagram, and store the design blueprints in the CASE data store.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biggest advantage of CASE tools is its centralized data with many supporting software tools which can generate different products for different purposes based on the same set of data.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229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Applicable domains of repository 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45734"/>
            <a:ext cx="12098214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Suitable for large, complex information systems where many software component clients need to access them in different ways</a:t>
            </a:r>
          </a:p>
          <a:p>
            <a:r>
              <a:rPr lang="en-US" sz="2800" dirty="0"/>
              <a:t>Requires data transactions to drive the control flow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3732868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160C-1346-4E50-9D37-D79462D9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1A8D-14F9-4FA0-AC23-081CC14B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" y="1486252"/>
            <a:ext cx="11995025" cy="5483260"/>
          </a:xfrm>
        </p:spPr>
        <p:txBody>
          <a:bodyPr>
            <a:normAutofit/>
          </a:bodyPr>
          <a:lstStyle/>
          <a:p>
            <a:r>
              <a:rPr lang="en-US" sz="2800" dirty="0"/>
              <a:t>Efficient way to share large amount of data</a:t>
            </a:r>
          </a:p>
          <a:p>
            <a:endParaRPr lang="en-US" sz="2800" dirty="0"/>
          </a:p>
          <a:p>
            <a:r>
              <a:rPr lang="en-US" sz="2800" dirty="0"/>
              <a:t>Sub-systems need not be concerns with how data is produced ( Centralized management). E.g. backup, security, etc.</a:t>
            </a:r>
          </a:p>
          <a:p>
            <a:endParaRPr lang="en-US" sz="2800" dirty="0"/>
          </a:p>
          <a:p>
            <a:pPr algn="just"/>
            <a:r>
              <a:rPr lang="en-US" sz="2800" dirty="0"/>
              <a:t>Components can be independent—they do not need to know of the existence of other components.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Changes made by one component can be propagated to all components. 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72A-D44C-4DD3-934B-9DA5E3E4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4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386744"/>
            <a:ext cx="12192000" cy="1645920"/>
          </a:xfrm>
        </p:spPr>
        <p:txBody>
          <a:bodyPr>
            <a:noAutofit/>
          </a:bodyPr>
          <a:lstStyle/>
          <a:p>
            <a:br>
              <a:rPr lang="en-US" sz="4800" cap="none" dirty="0">
                <a:solidFill>
                  <a:srgbClr val="002060"/>
                </a:solidFill>
              </a:rPr>
            </a:br>
            <a:br>
              <a:rPr lang="en-US" sz="4800" cap="none" dirty="0">
                <a:solidFill>
                  <a:srgbClr val="002060"/>
                </a:solidFill>
              </a:rPr>
            </a:br>
            <a:r>
              <a:rPr lang="en-US" sz="4800" cap="none" dirty="0">
                <a:solidFill>
                  <a:srgbClr val="002060"/>
                </a:solidFill>
              </a:rPr>
              <a:t>Hierarchal Software Architecture</a:t>
            </a:r>
            <a:br>
              <a:rPr lang="en-US" sz="4800" cap="none" dirty="0">
                <a:solidFill>
                  <a:srgbClr val="002060"/>
                </a:solidFill>
              </a:rPr>
            </a:br>
            <a:br>
              <a:rPr lang="en-US" sz="4800" cap="none" dirty="0">
                <a:solidFill>
                  <a:srgbClr val="002060"/>
                </a:solidFill>
              </a:rPr>
            </a:br>
            <a:endParaRPr lang="en-US" sz="4400" cap="none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922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10054"/>
            <a:ext cx="12191999" cy="4559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repository is a single point of failure so problems in the repository affect the whole system.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Data evolution is difficult and expensive.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May be inefficiencies in organizing all communication through the repository.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Distributing the repository across several computers may be difficult.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510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86744"/>
            <a:ext cx="12192000" cy="1645920"/>
          </a:xfrm>
        </p:spPr>
        <p:txBody>
          <a:bodyPr>
            <a:normAutofit fontScale="90000"/>
          </a:bodyPr>
          <a:lstStyle/>
          <a:p>
            <a:br>
              <a:rPr lang="en-US" sz="6000" cap="none" dirty="0">
                <a:solidFill>
                  <a:srgbClr val="002060"/>
                </a:solidFill>
              </a:rPr>
            </a:br>
            <a:r>
              <a:rPr lang="en-US" sz="6000" cap="none" dirty="0">
                <a:solidFill>
                  <a:srgbClr val="002060"/>
                </a:solidFill>
              </a:rPr>
              <a:t>Data Flow Software Architecture</a:t>
            </a:r>
            <a:br>
              <a:rPr lang="en-US" sz="6000" cap="none" dirty="0">
                <a:solidFill>
                  <a:srgbClr val="002060"/>
                </a:solidFill>
              </a:rPr>
            </a:br>
            <a:endParaRPr lang="en-US" sz="6000" cap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5855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Architectures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28799"/>
            <a:ext cx="12115800" cy="43978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data flow software architecture style </a:t>
            </a:r>
            <a:r>
              <a:rPr lang="en-US" sz="2800" b="1" dirty="0"/>
              <a:t>views the entire software system </a:t>
            </a:r>
            <a:r>
              <a:rPr lang="en-US" sz="2800" dirty="0"/>
              <a:t>as a series of </a:t>
            </a:r>
            <a:r>
              <a:rPr lang="en-US" sz="2800" b="1" dirty="0">
                <a:solidFill>
                  <a:srgbClr val="FF0000"/>
                </a:solidFill>
              </a:rPr>
              <a:t>transformations on successive </a:t>
            </a:r>
            <a:r>
              <a:rPr lang="en-US" sz="2800" dirty="0"/>
              <a:t>sets of data, where data and operations on it are independent of each other.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software system is decomposed into data processing elements where data directs and controls the order of data computation processing.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Each component </a:t>
            </a:r>
            <a:r>
              <a:rPr lang="en-US" sz="2800" dirty="0"/>
              <a:t>in this architecture </a:t>
            </a:r>
            <a:r>
              <a:rPr lang="en-US" sz="2800" b="1" dirty="0"/>
              <a:t>transforms its input data </a:t>
            </a:r>
            <a:r>
              <a:rPr lang="en-US" sz="2800" dirty="0"/>
              <a:t>into corresponding </a:t>
            </a:r>
            <a:r>
              <a:rPr lang="en-US" sz="2800" b="1" dirty="0"/>
              <a:t>output data.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115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1963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Regardless of the type of topology, the data moves from one subsystem to another. </a:t>
            </a:r>
          </a:p>
          <a:p>
            <a:endParaRPr lang="en-US" sz="2800" dirty="0"/>
          </a:p>
          <a:p>
            <a:r>
              <a:rPr lang="en-US" sz="2800" dirty="0"/>
              <a:t>In general, there is no interaction between the modules except for the output and the input data connections between subsystems.</a:t>
            </a:r>
          </a:p>
        </p:txBody>
      </p:sp>
    </p:spTree>
    <p:extLst>
      <p:ext uri="{BB962C8B-B14F-4D97-AF65-F5344CB8AC3E}">
        <p14:creationId xmlns:p14="http://schemas.microsoft.com/office/powerpoint/2010/main" val="959834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One subsystem can be substituted by another without affecting the rest of the system</a:t>
            </a:r>
          </a:p>
          <a:p>
            <a:endParaRPr lang="en-US" sz="2800" dirty="0"/>
          </a:p>
          <a:p>
            <a:r>
              <a:rPr lang="en-US" sz="2800" dirty="0"/>
              <a:t>Since each subsystem does not need to know the identity of any other subsystem, modifiability and reusability are important property attributes of the data flow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105400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6744"/>
            <a:ext cx="12192000" cy="1645920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002060"/>
                </a:solidFill>
              </a:rPr>
              <a:t>Pipes-and-Filters Style</a:t>
            </a:r>
          </a:p>
        </p:txBody>
      </p:sp>
    </p:spTree>
    <p:extLst>
      <p:ext uri="{BB962C8B-B14F-4D97-AF65-F5344CB8AC3E}">
        <p14:creationId xmlns:p14="http://schemas.microsoft.com/office/powerpoint/2010/main" val="335046238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45734"/>
            <a:ext cx="12115800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This architecture decomposes the whole system into components of data source, filters, pipes.</a:t>
            </a:r>
          </a:p>
          <a:p>
            <a:pPr algn="just"/>
            <a:r>
              <a:rPr lang="en-US" sz="2800" dirty="0"/>
              <a:t>The connections between components are data streams.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particular property attribute of the pipe and filter architecture is its concurrent and incremented execution.</a:t>
            </a:r>
          </a:p>
        </p:txBody>
      </p:sp>
    </p:spTree>
    <p:extLst>
      <p:ext uri="{BB962C8B-B14F-4D97-AF65-F5344CB8AC3E}">
        <p14:creationId xmlns:p14="http://schemas.microsoft.com/office/powerpoint/2010/main" val="77797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Pipes-and-Filters Style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5458" y="1828800"/>
            <a:ext cx="12186541" cy="4023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Suitable for applications that require a defined series of independent computations to be performed on data.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Each component has  a set of inputs and set of outputs.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component reads a stream of data on its input and produces stream of data at its output.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70950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Each filter is an independent </a:t>
            </a:r>
            <a:r>
              <a:rPr lang="en-US" sz="3200" b="1" dirty="0">
                <a:solidFill>
                  <a:srgbClr val="FF0000"/>
                </a:solidFill>
              </a:rPr>
              <a:t>data</a:t>
            </a:r>
            <a:r>
              <a:rPr lang="en-US" sz="3200" dirty="0"/>
              <a:t> stream transformer; </a:t>
            </a:r>
          </a:p>
          <a:p>
            <a:pPr lvl="1"/>
            <a:r>
              <a:rPr lang="en-US" sz="2800" dirty="0"/>
              <a:t>it reads data from its input data stream, transforms and processes it, and then</a:t>
            </a:r>
          </a:p>
          <a:p>
            <a:pPr lvl="1"/>
            <a:r>
              <a:rPr lang="en-US" sz="2800" dirty="0"/>
              <a:t>writes the transformed data stream over a pipe for the next filter to process.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9304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158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A filter does not need to wait for batched data as a whole.</a:t>
            </a:r>
          </a:p>
          <a:p>
            <a:pPr lvl="1"/>
            <a:r>
              <a:rPr lang="en-US" sz="2800" dirty="0"/>
              <a:t>As soon as the data arrives through the connected pipe, the filter can start working right away. </a:t>
            </a:r>
          </a:p>
          <a:p>
            <a:pPr lvl="1"/>
            <a:endParaRPr lang="en-US" sz="2800" dirty="0"/>
          </a:p>
          <a:p>
            <a:r>
              <a:rPr lang="en-US" sz="3200" dirty="0"/>
              <a:t>A filter does not even know the identity of data upstream or data downstream. </a:t>
            </a:r>
          </a:p>
          <a:p>
            <a:pPr lvl="1"/>
            <a:r>
              <a:rPr lang="en-US" sz="2800" dirty="0"/>
              <a:t>A filter is just working in a local incremental mode.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445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Style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2765" y="1600201"/>
            <a:ext cx="1209923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/>
              <a:t>The hierarchical software architecture is characterized by viewing the entire system as a hierarchy structure.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software system is </a:t>
            </a:r>
            <a:r>
              <a:rPr lang="en-US" sz="3600" b="1" dirty="0">
                <a:solidFill>
                  <a:srgbClr val="FF0000"/>
                </a:solidFill>
              </a:rPr>
              <a:t>decomposed</a:t>
            </a:r>
            <a:r>
              <a:rPr lang="en-US" sz="3600" dirty="0"/>
              <a:t> into logical modules (subsystems) at </a:t>
            </a:r>
            <a:r>
              <a:rPr lang="en-US" sz="3600" b="1" dirty="0">
                <a:solidFill>
                  <a:srgbClr val="FF0000"/>
                </a:solidFill>
              </a:rPr>
              <a:t>different levels </a:t>
            </a:r>
            <a:r>
              <a:rPr lang="en-US" sz="3600" dirty="0"/>
              <a:t>in the hierarchy. </a:t>
            </a:r>
          </a:p>
          <a:p>
            <a:pPr algn="just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1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" y="1723644"/>
            <a:ext cx="12081212" cy="3101983"/>
          </a:xfrm>
        </p:spPr>
        <p:txBody>
          <a:bodyPr>
            <a:normAutofit/>
          </a:bodyPr>
          <a:lstStyle/>
          <a:p>
            <a:r>
              <a:rPr lang="en-US" sz="3200" dirty="0"/>
              <a:t>The connectors serve as channels for the streams, transmitting outputs of one filter to inputs of the other.</a:t>
            </a:r>
          </a:p>
          <a:p>
            <a:pPr lvl="1"/>
            <a:r>
              <a:rPr lang="en-US" sz="2800" dirty="0"/>
              <a:t>This makes connectors act as </a:t>
            </a:r>
            <a:r>
              <a:rPr lang="en-US" sz="2800" b="1" dirty="0"/>
              <a:t>Pipes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901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pipe moves a data stream from one filter to another.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pipe can carry binary or character streams.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pipe is placed between two filters; these filters can run in separate threads of the same process.</a:t>
            </a:r>
          </a:p>
        </p:txBody>
      </p:sp>
    </p:spTree>
    <p:extLst>
      <p:ext uri="{BB962C8B-B14F-4D97-AF65-F5344CB8AC3E}">
        <p14:creationId xmlns:p14="http://schemas.microsoft.com/office/powerpoint/2010/main" val="2580483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9144000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737365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are three ways to make the data flow: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039600" cy="4023360"/>
          </a:xfrm>
        </p:spPr>
        <p:txBody>
          <a:bodyPr>
            <a:noAutofit/>
          </a:bodyPr>
          <a:lstStyle/>
          <a:p>
            <a:r>
              <a:rPr lang="en-US" sz="3200" dirty="0"/>
              <a:t>Push only (Write only)</a:t>
            </a:r>
          </a:p>
          <a:p>
            <a:pPr lvl="1"/>
            <a:r>
              <a:rPr lang="en-US" sz="2800" dirty="0"/>
              <a:t>A data source may push data in a downstream.</a:t>
            </a:r>
          </a:p>
          <a:p>
            <a:pPr lvl="1"/>
            <a:r>
              <a:rPr lang="en-US" sz="2800" dirty="0"/>
              <a:t>A filter may push data in a downstream.</a:t>
            </a:r>
            <a:endParaRPr lang="en-US" sz="3200" dirty="0"/>
          </a:p>
          <a:p>
            <a:r>
              <a:rPr lang="en-US" sz="3200" dirty="0"/>
              <a:t>Pull only (Read only)</a:t>
            </a:r>
          </a:p>
          <a:p>
            <a:pPr lvl="1"/>
            <a:r>
              <a:rPr lang="en-US" sz="2800" dirty="0"/>
              <a:t>A data sink may pull data from an upstream.</a:t>
            </a:r>
          </a:p>
          <a:p>
            <a:pPr lvl="1"/>
            <a:r>
              <a:rPr lang="en-US" sz="2800" dirty="0"/>
              <a:t>A filter may pull data from an upstream.</a:t>
            </a:r>
            <a:endParaRPr lang="en-US" sz="3200" dirty="0"/>
          </a:p>
          <a:p>
            <a:r>
              <a:rPr lang="en-US" sz="3200" dirty="0"/>
              <a:t>Pull/Push (Read/Write)</a:t>
            </a:r>
          </a:p>
          <a:p>
            <a:pPr lvl="1"/>
            <a:r>
              <a:rPr lang="en-US" sz="2800" dirty="0"/>
              <a:t>A filter may pull data from an upstream and push transformed data in a downstream.</a:t>
            </a:r>
          </a:p>
        </p:txBody>
      </p:sp>
    </p:spTree>
    <p:extLst>
      <p:ext uri="{BB962C8B-B14F-4D97-AF65-F5344CB8AC3E}">
        <p14:creationId xmlns:p14="http://schemas.microsoft.com/office/powerpoint/2010/main" val="3207522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37360"/>
            <a:ext cx="11811000" cy="42672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Traditional Compilers:</a:t>
            </a:r>
            <a:r>
              <a:rPr lang="en-US" sz="2800" dirty="0"/>
              <a:t>	</a:t>
            </a:r>
          </a:p>
          <a:p>
            <a:r>
              <a:rPr lang="en-US" sz="3600" dirty="0"/>
              <a:t>Compilation phases are pipelined, though the phases are not always incremental.  The phases in the pipeline include:</a:t>
            </a:r>
          </a:p>
          <a:p>
            <a:pPr lvl="1"/>
            <a:r>
              <a:rPr lang="en-US" sz="2400" i="1" dirty="0"/>
              <a:t>lexical analysis + syntax analysis (parsing) + semantic analysis + code optimization + code generation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917238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11252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</a:t>
            </a:r>
            <a:br>
              <a:rPr lang="en-US" sz="4000" dirty="0"/>
            </a:br>
            <a:r>
              <a:rPr lang="en-US" sz="4000" dirty="0"/>
              <a:t>Architecture of a Compiler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328684" y="2010902"/>
            <a:ext cx="11329916" cy="243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Compilation is regarded as a sequential (pipeline)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Every phase is dependent on some data on the preceding phase.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4953000"/>
            <a:ext cx="8775700" cy="914400"/>
            <a:chOff x="192" y="2736"/>
            <a:chExt cx="5528" cy="576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72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Lex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168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Syn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264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Sem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360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Opt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5" name="Rectangle 9"/>
            <p:cNvSpPr>
              <a:spLocks noChangeArrowheads="1"/>
            </p:cNvSpPr>
            <p:nvPr/>
          </p:nvSpPr>
          <p:spPr bwMode="auto">
            <a:xfrm>
              <a:off x="456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CGen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6" name="Text Box 10"/>
            <p:cNvSpPr txBox="1">
              <a:spLocks noChangeArrowheads="1"/>
            </p:cNvSpPr>
            <p:nvPr/>
          </p:nvSpPr>
          <p:spPr bwMode="auto">
            <a:xfrm>
              <a:off x="192" y="2761"/>
              <a:ext cx="5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text</a:t>
              </a:r>
            </a:p>
          </p:txBody>
        </p:sp>
        <p:sp>
          <p:nvSpPr>
            <p:cNvPr id="183307" name="Text Box 11"/>
            <p:cNvSpPr txBox="1">
              <a:spLocks noChangeArrowheads="1"/>
            </p:cNvSpPr>
            <p:nvPr/>
          </p:nvSpPr>
          <p:spPr bwMode="auto">
            <a:xfrm>
              <a:off x="5184" y="2736"/>
              <a:ext cx="5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code</a:t>
              </a:r>
            </a:p>
          </p:txBody>
        </p:sp>
        <p:sp>
          <p:nvSpPr>
            <p:cNvPr id="183308" name="Line 12"/>
            <p:cNvSpPr>
              <a:spLocks noChangeShapeType="1"/>
            </p:cNvSpPr>
            <p:nvPr/>
          </p:nvSpPr>
          <p:spPr bwMode="auto">
            <a:xfrm>
              <a:off x="384" y="3049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>
              <a:off x="1344" y="30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230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>
              <a:off x="326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422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518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20254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System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9956" t="27100" r="9224" b="26287"/>
          <a:stretch>
            <a:fillRect/>
          </a:stretch>
        </p:blipFill>
        <p:spPr bwMode="auto">
          <a:xfrm>
            <a:off x="-1" y="1188720"/>
            <a:ext cx="12206361" cy="551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34721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4" y="286603"/>
            <a:ext cx="12020266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Applicable domains of pipe and filter 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4" y="1908412"/>
            <a:ext cx="12020266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system can be broken into a series of processing steps over data streams, and at each step filters consume and move data incrementally.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data format on the data streams is simple, stable, and adaptable if necessary.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Significant work can be pipelined to gain increased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Producer or consumer-related problems are being addressed.</a:t>
            </a:r>
          </a:p>
        </p:txBody>
      </p:sp>
    </p:spTree>
    <p:extLst>
      <p:ext uri="{BB962C8B-B14F-4D97-AF65-F5344CB8AC3E}">
        <p14:creationId xmlns:p14="http://schemas.microsoft.com/office/powerpoint/2010/main" val="3064202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15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Concurrency: It provides high overall throughput for excessive data processing.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Reusability: Encapsulation of filters makes it easy to plug and play, and to substitute.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Flexibility: It supports both sequential and parallel execution.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9308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0396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Modifiability: It features low coupling between filters, less impact from adding new filters, and modifying the implementation of any existing filters as long as the I/O interfaces are unchanged.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Simplicity: It offers clear division between any two filters connected by a pipe.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2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57" y="152400"/>
            <a:ext cx="11226957" cy="822327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6" y="974727"/>
            <a:ext cx="12005953" cy="4525963"/>
          </a:xfrm>
        </p:spPr>
        <p:txBody>
          <a:bodyPr>
            <a:normAutofit/>
          </a:bodyPr>
          <a:lstStyle/>
          <a:p>
            <a:r>
              <a:rPr lang="en-US" sz="3200" dirty="0"/>
              <a:t>Modules at different levels are connected by explicit or implicit method invocations. </a:t>
            </a:r>
          </a:p>
          <a:p>
            <a:pPr lvl="1"/>
            <a:r>
              <a:rPr lang="en-US" sz="2800" dirty="0"/>
              <a:t>a lower-level module provides services to its adjacent upper-level modules, which invokes the methods or procedures in the lower level.</a:t>
            </a:r>
          </a:p>
          <a:p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9609" y="3048000"/>
            <a:ext cx="761499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7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Not good choice for </a:t>
            </a:r>
            <a:r>
              <a:rPr lang="en-US" sz="2800" b="1" dirty="0"/>
              <a:t>interactive systems</a:t>
            </a:r>
            <a:r>
              <a:rPr lang="en-US" sz="2800" dirty="0"/>
              <a:t>, because of their transformational characteristic.</a:t>
            </a:r>
          </a:p>
        </p:txBody>
      </p:sp>
    </p:spTree>
    <p:extLst>
      <p:ext uri="{BB962C8B-B14F-4D97-AF65-F5344CB8AC3E}">
        <p14:creationId xmlns:p14="http://schemas.microsoft.com/office/powerpoint/2010/main" val="11199242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7896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12039600" cy="49069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System software </a:t>
            </a:r>
            <a:r>
              <a:rPr lang="en-US" sz="3200" dirty="0"/>
              <a:t>is typically designed using the hierarchical architecture style; </a:t>
            </a:r>
          </a:p>
          <a:p>
            <a:pPr lvl="1"/>
            <a:r>
              <a:rPr lang="en-US" sz="2800" dirty="0"/>
              <a:t>examples include Microsoft .NET, Unix operating system, TCP/IP, etc. </a:t>
            </a:r>
          </a:p>
          <a:p>
            <a:pPr lvl="1"/>
            <a:endParaRPr lang="en-US" sz="2800" dirty="0"/>
          </a:p>
        </p:txBody>
      </p:sp>
      <p:pic>
        <p:nvPicPr>
          <p:cNvPr id="4" name="Picture 3" descr="figur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4C"/>
              </a:clrFrom>
              <a:clrTo>
                <a:srgbClr val="FFFF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158648"/>
            <a:ext cx="4419600" cy="342064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83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7427</TotalTime>
  <Words>3042</Words>
  <Application>Microsoft Office PowerPoint</Application>
  <PresentationFormat>Widescreen</PresentationFormat>
  <Paragraphs>396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新細明體</vt:lpstr>
      <vt:lpstr>Arial</vt:lpstr>
      <vt:lpstr>Arial</vt:lpstr>
      <vt:lpstr>Baskerville Old Face</vt:lpstr>
      <vt:lpstr>Calibri</vt:lpstr>
      <vt:lpstr>Comic Sans MS</vt:lpstr>
      <vt:lpstr>Gill Sans MT</vt:lpstr>
      <vt:lpstr>Roboto</vt:lpstr>
      <vt:lpstr>Times New Roman</vt:lpstr>
      <vt:lpstr>Wingdings</vt:lpstr>
      <vt:lpstr>Parcel</vt:lpstr>
      <vt:lpstr>Software Engineering</vt:lpstr>
      <vt:lpstr>PowerPoint Presentation</vt:lpstr>
      <vt:lpstr>Architectural Styles</vt:lpstr>
      <vt:lpstr>Architectural Styles</vt:lpstr>
      <vt:lpstr>Categories of Architectural Styles</vt:lpstr>
      <vt:lpstr>  Hierarchal Software Architecture  </vt:lpstr>
      <vt:lpstr>Hierarchal Style</vt:lpstr>
      <vt:lpstr>Hierarchal Style</vt:lpstr>
      <vt:lpstr>Hierarchal Style</vt:lpstr>
      <vt:lpstr>Hierarchal Style</vt:lpstr>
      <vt:lpstr>Layered Architecture</vt:lpstr>
      <vt:lpstr>Layered Style</vt:lpstr>
      <vt:lpstr>A generic Layered Architecture</vt:lpstr>
      <vt:lpstr>Example: Library System</vt:lpstr>
      <vt:lpstr>Benefits:</vt:lpstr>
      <vt:lpstr>Benefits:</vt:lpstr>
      <vt:lpstr>Limitations:</vt:lpstr>
      <vt:lpstr>Distributed Software Architecture</vt:lpstr>
      <vt:lpstr>Distributed Software Architecture</vt:lpstr>
      <vt:lpstr>Client Server Architectural Style</vt:lpstr>
      <vt:lpstr>Client Server Architectural Style</vt:lpstr>
      <vt:lpstr>Client/Server</vt:lpstr>
      <vt:lpstr>Client-server Style</vt:lpstr>
      <vt:lpstr>Common Example</vt:lpstr>
      <vt:lpstr>Another Example</vt:lpstr>
      <vt:lpstr>Example:</vt:lpstr>
      <vt:lpstr>Severs </vt:lpstr>
      <vt:lpstr>Types Of Servers</vt:lpstr>
      <vt:lpstr>Types Of Servers</vt:lpstr>
      <vt:lpstr>Types Of Servers</vt:lpstr>
      <vt:lpstr>PowerPoint Presentation</vt:lpstr>
      <vt:lpstr>Advantages</vt:lpstr>
      <vt:lpstr>Disadvantages</vt:lpstr>
      <vt:lpstr>Multi-tier Client Server Architecture</vt:lpstr>
      <vt:lpstr>Types Of Client Server</vt:lpstr>
      <vt:lpstr>A Two-tier Client–server Architecture</vt:lpstr>
      <vt:lpstr>Two-tier Client Server</vt:lpstr>
      <vt:lpstr>Two-tier Client Server</vt:lpstr>
      <vt:lpstr>Multi-tier Client–server Architectures</vt:lpstr>
      <vt:lpstr>PowerPoint Presentation</vt:lpstr>
      <vt:lpstr>PowerPoint Presentation</vt:lpstr>
      <vt:lpstr>Issues</vt:lpstr>
      <vt:lpstr>Shared Data Software Architecture </vt:lpstr>
      <vt:lpstr>Shared Data Software Architecture</vt:lpstr>
      <vt:lpstr>Shared Data Software Architecture</vt:lpstr>
      <vt:lpstr>Shared Data:</vt:lpstr>
      <vt:lpstr>Repository architecture</vt:lpstr>
      <vt:lpstr>Repository Architecture</vt:lpstr>
      <vt:lpstr>Repository architecture</vt:lpstr>
      <vt:lpstr>Repository architecture</vt:lpstr>
      <vt:lpstr>Repository architecture</vt:lpstr>
      <vt:lpstr>Repository architecture</vt:lpstr>
      <vt:lpstr>Repository Architecture</vt:lpstr>
      <vt:lpstr>Repository Architecture</vt:lpstr>
      <vt:lpstr>Example: Integrated Development Environment</vt:lpstr>
      <vt:lpstr>CASE Tools</vt:lpstr>
      <vt:lpstr>CASE tools</vt:lpstr>
      <vt:lpstr>Applicable domains of repository architecture:</vt:lpstr>
      <vt:lpstr>Advantages</vt:lpstr>
      <vt:lpstr>Disadvantages </vt:lpstr>
      <vt:lpstr> Data Flow Software Architecture </vt:lpstr>
      <vt:lpstr>Data Flow Architectures</vt:lpstr>
      <vt:lpstr>Data Flow Architectures</vt:lpstr>
      <vt:lpstr>Data Flow Architectures</vt:lpstr>
      <vt:lpstr>Pipes-and-Filters Style</vt:lpstr>
      <vt:lpstr>Pipe and Filter</vt:lpstr>
      <vt:lpstr>Pipes-and-Filters Style</vt:lpstr>
      <vt:lpstr>Filter</vt:lpstr>
      <vt:lpstr>Filter</vt:lpstr>
      <vt:lpstr>Pipes</vt:lpstr>
      <vt:lpstr>Pipes</vt:lpstr>
      <vt:lpstr>Structure</vt:lpstr>
      <vt:lpstr>There are three ways to make the data flow:</vt:lpstr>
      <vt:lpstr>Examples</vt:lpstr>
      <vt:lpstr>Example:  Architecture of a Compiler</vt:lpstr>
      <vt:lpstr>Sales System</vt:lpstr>
      <vt:lpstr>Applicable domains of pipe and filter architecture:</vt:lpstr>
      <vt:lpstr>Benefits:</vt:lpstr>
      <vt:lpstr>Benefits: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TahirFarooq</dc:creator>
  <cp:lastModifiedBy>Ms.Saba Naseem</cp:lastModifiedBy>
  <cp:revision>50</cp:revision>
  <dcterms:created xsi:type="dcterms:W3CDTF">2016-12-31T22:03:24Z</dcterms:created>
  <dcterms:modified xsi:type="dcterms:W3CDTF">2025-03-03T08:06:09Z</dcterms:modified>
</cp:coreProperties>
</file>