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  <p:sldMasterId id="2147483678" r:id="rId2"/>
  </p:sldMasterIdLst>
  <p:notesMasterIdLst>
    <p:notesMasterId r:id="rId22"/>
  </p:notesMasterIdLst>
  <p:handoutMasterIdLst>
    <p:handoutMasterId r:id="rId23"/>
  </p:handoutMasterIdLst>
  <p:sldIdLst>
    <p:sldId id="692" r:id="rId3"/>
    <p:sldId id="769" r:id="rId4"/>
    <p:sldId id="770" r:id="rId5"/>
    <p:sldId id="771" r:id="rId6"/>
    <p:sldId id="772" r:id="rId7"/>
    <p:sldId id="773" r:id="rId8"/>
    <p:sldId id="774" r:id="rId9"/>
    <p:sldId id="775" r:id="rId10"/>
    <p:sldId id="776" r:id="rId11"/>
    <p:sldId id="777" r:id="rId12"/>
    <p:sldId id="778" r:id="rId13"/>
    <p:sldId id="779" r:id="rId14"/>
    <p:sldId id="780" r:id="rId15"/>
    <p:sldId id="781" r:id="rId16"/>
    <p:sldId id="782" r:id="rId17"/>
    <p:sldId id="783" r:id="rId18"/>
    <p:sldId id="784" r:id="rId19"/>
    <p:sldId id="785" r:id="rId20"/>
    <p:sldId id="449" r:id="rId21"/>
  </p:sldIdLst>
  <p:sldSz cx="9144000" cy="6858000" type="screen4x3"/>
  <p:notesSz cx="6831013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95088" autoAdjust="0"/>
  </p:normalViewPr>
  <p:slideViewPr>
    <p:cSldViewPr>
      <p:cViewPr varScale="1">
        <p:scale>
          <a:sx n="107" d="100"/>
          <a:sy n="107" d="100"/>
        </p:scale>
        <p:origin x="20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A4948D-D11C-4B7F-AAB5-F5C9CE6857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F1E9288-8DAC-4782-874C-CB9A6DA05A3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165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094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59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60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97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81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35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00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816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391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30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464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57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1433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3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1434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A3B38F-4BB9-4B84-A718-E701F5F61BF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8694738" y="6553201"/>
            <a:ext cx="4523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2C40EF5C-255D-4934-B9A0-62AEADA2BDE0}" type="slidenum">
              <a:rPr lang="zh-TW" altLang="en-US" sz="1400">
                <a:solidFill>
                  <a:schemeClr val="bg2"/>
                </a:solidFill>
                <a:ea typeface="新細明體" panose="02020500000000000000" pitchFamily="18" charset="-120"/>
              </a:rPr>
              <a:pPr/>
              <a:t>‹#›</a:t>
            </a:fld>
            <a:endParaRPr lang="en-US" altLang="zh-TW" sz="14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8" name="Rectangle 12"/>
          <p:cNvSpPr txBox="1">
            <a:spLocks noChangeArrowheads="1"/>
          </p:cNvSpPr>
          <p:nvPr userDrawn="1"/>
        </p:nvSpPr>
        <p:spPr bwMode="auto">
          <a:xfrm>
            <a:off x="2324100" y="65151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Department of Computer Science | FAST-NU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5532B-B1FB-4F50-B48E-0E45E6C7140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1DDE8-C809-4243-BC3E-2FFFC0BFFA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99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5ED93-B936-4847-88B8-208DA046C83D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250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3ECC-F981-43A4-9CC0-ED6BB3D61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62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034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5ED93-B936-4847-88B8-208DA046C83D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5ED93-B936-4847-88B8-208DA046C83D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17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5ED93-B936-4847-88B8-208DA046C83D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02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5ED93-B936-4847-88B8-208DA046C83D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51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5ED93-B936-4847-88B8-208DA046C83D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49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519D7-72CF-4E2F-9117-DDCEB192D565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15100"/>
            <a:ext cx="51435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42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4E7E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4E7E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2D40FF-3C9D-4978-A896-588A5E15FAFF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4E7E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F4E7E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9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65ED93-B936-4847-88B8-208DA046C83D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12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D7A1D5-53EE-43E5-8933-6300991E60FB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9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5A443-98C7-4A63-BF90-19CA953AB19C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2514600" y="64770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Department of Computer Science | FAST-NU</a:t>
            </a:r>
          </a:p>
        </p:txBody>
      </p:sp>
    </p:spTree>
    <p:extLst>
      <p:ext uri="{BB962C8B-B14F-4D97-AF65-F5344CB8AC3E}">
        <p14:creationId xmlns:p14="http://schemas.microsoft.com/office/powerpoint/2010/main" val="42308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2892"/>
            <a:ext cx="41529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61106-B3C8-457C-BE66-FB62641EC59E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86769" y="6623384"/>
            <a:ext cx="5067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3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30057-D234-4D55-A1B3-F98D83D9281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3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7CD79-CA13-421C-A7C5-683957AB32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44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9F6ED-63A2-45A5-91F4-232D0943B13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36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1A70B-7D97-419F-B4F2-7D4EA747DB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1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739FD-4390-446E-A319-418A3356ACF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2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4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5151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9D7A21D9-DBD1-48E0-8ADF-DA34CCB4A557}" type="slidenum">
              <a:rPr lang="zh-TW" altLang="en-US"/>
              <a:pPr/>
              <a:t>‹#›</a:t>
            </a:fld>
            <a:endParaRPr lang="en-US" altLang="zh-TW"/>
          </a:p>
        </p:txBody>
      </p:sp>
      <p:graphicFrame>
        <p:nvGraphicFramePr>
          <p:cNvPr id="13335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005"/>
            <a:ext cx="1034716" cy="10347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7A21D9-DBD1-48E0-8ADF-DA34CCB4A557}" type="slidenum">
              <a:rPr lang="zh-TW" altLang="en-US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968" y="457200"/>
            <a:ext cx="7723632" cy="2743200"/>
          </a:xfrm>
          <a:solidFill>
            <a:schemeClr val="tx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CS2009-Design </a:t>
            </a:r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an analysis of Algorithm </a:t>
            </a:r>
            <a:b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br>
              <a:rPr lang="en-US" sz="3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3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33400"/>
          </a:xfrm>
        </p:spPr>
        <p:txBody>
          <a:bodyPr/>
          <a:lstStyle/>
          <a:p>
            <a:r>
              <a:rPr lang="en-US" dirty="0"/>
              <a:t>Week 5</a:t>
            </a:r>
          </a:p>
          <a:p>
            <a:r>
              <a:rPr lang="en-US" dirty="0"/>
              <a:t>Dr. Usman Ghous</a:t>
            </a:r>
          </a:p>
        </p:txBody>
      </p:sp>
    </p:spTree>
    <p:extLst>
      <p:ext uri="{BB962C8B-B14F-4D97-AF65-F5344CB8AC3E}">
        <p14:creationId xmlns:p14="http://schemas.microsoft.com/office/powerpoint/2010/main" val="17450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600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99" name="TextBox 7"/>
          <p:cNvSpPr txBox="1">
            <a:spLocks noChangeArrowheads="1"/>
          </p:cNvSpPr>
          <p:nvPr/>
        </p:nvSpPr>
        <p:spPr bwMode="auto">
          <a:xfrm>
            <a:off x="838200" y="1905000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991394" y="1829594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1" name="TextBox 13"/>
          <p:cNvSpPr txBox="1">
            <a:spLocks noChangeArrowheads="1"/>
          </p:cNvSpPr>
          <p:nvPr/>
        </p:nvSpPr>
        <p:spPr bwMode="auto">
          <a:xfrm>
            <a:off x="3913188" y="1871663"/>
            <a:ext cx="582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039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989807" y="2971006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4" name="TextBox 17"/>
          <p:cNvSpPr txBox="1">
            <a:spLocks noChangeArrowheads="1"/>
          </p:cNvSpPr>
          <p:nvPr/>
        </p:nvSpPr>
        <p:spPr bwMode="auto">
          <a:xfrm>
            <a:off x="914400" y="29718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22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3"/>
          <p:cNvGraphicFramePr>
            <a:graphicFrameLocks/>
          </p:cNvGraphicFramePr>
          <p:nvPr/>
        </p:nvGraphicFramePr>
        <p:xfrm>
          <a:off x="98425" y="4648200"/>
          <a:ext cx="8054976" cy="381000"/>
        </p:xfrm>
        <a:graphic>
          <a:graphicData uri="http://schemas.openxmlformats.org/drawingml/2006/table">
            <a:tbl>
              <a:tblPr/>
              <a:tblGrid>
                <a:gridCol w="1006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B7C32-DF68-3EDE-35A3-632AECAD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5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47" name="TextBox 7"/>
          <p:cNvSpPr txBox="1">
            <a:spLocks noChangeArrowheads="1"/>
          </p:cNvSpPr>
          <p:nvPr/>
        </p:nvSpPr>
        <p:spPr bwMode="auto">
          <a:xfrm>
            <a:off x="838200" y="1905000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991394" y="1829594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9" name="TextBox 13"/>
          <p:cNvSpPr txBox="1">
            <a:spLocks noChangeArrowheads="1"/>
          </p:cNvSpPr>
          <p:nvPr/>
        </p:nvSpPr>
        <p:spPr bwMode="auto">
          <a:xfrm>
            <a:off x="4751388" y="1871663"/>
            <a:ext cx="582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8775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751807" y="2971006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52" name="TextBox 17"/>
          <p:cNvSpPr txBox="1">
            <a:spLocks noChangeArrowheads="1"/>
          </p:cNvSpPr>
          <p:nvPr/>
        </p:nvSpPr>
        <p:spPr bwMode="auto">
          <a:xfrm>
            <a:off x="1676400" y="29718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22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E3A29-4CC6-AE07-CC05-616D714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9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95" name="TextBox 7"/>
          <p:cNvSpPr txBox="1">
            <a:spLocks noChangeArrowheads="1"/>
          </p:cNvSpPr>
          <p:nvPr/>
        </p:nvSpPr>
        <p:spPr bwMode="auto">
          <a:xfrm>
            <a:off x="1474788" y="190500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627982" y="1829594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801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25534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9" name="TextBox 17"/>
          <p:cNvSpPr txBox="1">
            <a:spLocks noChangeArrowheads="1"/>
          </p:cNvSpPr>
          <p:nvPr/>
        </p:nvSpPr>
        <p:spPr bwMode="auto">
          <a:xfrm>
            <a:off x="24780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24" name="TextBox 13"/>
          <p:cNvSpPr txBox="1">
            <a:spLocks noChangeArrowheads="1"/>
          </p:cNvSpPr>
          <p:nvPr/>
        </p:nvSpPr>
        <p:spPr bwMode="auto">
          <a:xfrm>
            <a:off x="46751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695AE-69C0-7005-B37E-6ECC1C53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3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43" name="TextBox 7"/>
          <p:cNvSpPr txBox="1">
            <a:spLocks noChangeArrowheads="1"/>
          </p:cNvSpPr>
          <p:nvPr/>
        </p:nvSpPr>
        <p:spPr bwMode="auto">
          <a:xfrm>
            <a:off x="1474788" y="190500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627982" y="1829594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5563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32392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7" name="TextBox 17"/>
          <p:cNvSpPr txBox="1">
            <a:spLocks noChangeArrowheads="1"/>
          </p:cNvSpPr>
          <p:nvPr/>
        </p:nvSpPr>
        <p:spPr bwMode="auto">
          <a:xfrm>
            <a:off x="31638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72" name="TextBox 13"/>
          <p:cNvSpPr txBox="1">
            <a:spLocks noChangeArrowheads="1"/>
          </p:cNvSpPr>
          <p:nvPr/>
        </p:nvSpPr>
        <p:spPr bwMode="auto">
          <a:xfrm>
            <a:off x="54371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33319B-42C2-F266-A4E4-127A6ECB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5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91" name="TextBox 7"/>
          <p:cNvSpPr txBox="1">
            <a:spLocks noChangeArrowheads="1"/>
          </p:cNvSpPr>
          <p:nvPr/>
        </p:nvSpPr>
        <p:spPr bwMode="auto">
          <a:xfrm>
            <a:off x="1474788" y="190500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627982" y="1829594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325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0012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5" name="TextBox 17"/>
          <p:cNvSpPr txBox="1">
            <a:spLocks noChangeArrowheads="1"/>
          </p:cNvSpPr>
          <p:nvPr/>
        </p:nvSpPr>
        <p:spPr bwMode="auto">
          <a:xfrm>
            <a:off x="39258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20" name="TextBox 13"/>
          <p:cNvSpPr txBox="1">
            <a:spLocks noChangeArrowheads="1"/>
          </p:cNvSpPr>
          <p:nvPr/>
        </p:nvSpPr>
        <p:spPr bwMode="auto">
          <a:xfrm>
            <a:off x="61991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C992B-F03B-6620-22B7-31F5AC98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9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39" name="TextBox 7"/>
          <p:cNvSpPr txBox="1">
            <a:spLocks noChangeArrowheads="1"/>
          </p:cNvSpPr>
          <p:nvPr/>
        </p:nvSpPr>
        <p:spPr bwMode="auto">
          <a:xfrm>
            <a:off x="2236788" y="190500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2389982" y="1829594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325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7632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3" name="TextBox 17"/>
          <p:cNvSpPr txBox="1">
            <a:spLocks noChangeArrowheads="1"/>
          </p:cNvSpPr>
          <p:nvPr/>
        </p:nvSpPr>
        <p:spPr bwMode="auto">
          <a:xfrm>
            <a:off x="46878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68" name="TextBox 13"/>
          <p:cNvSpPr txBox="1">
            <a:spLocks noChangeArrowheads="1"/>
          </p:cNvSpPr>
          <p:nvPr/>
        </p:nvSpPr>
        <p:spPr bwMode="auto">
          <a:xfrm>
            <a:off x="61991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452B14-FCF1-0EC8-AD1E-0C4ED723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2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87" name="TextBox 7"/>
          <p:cNvSpPr txBox="1">
            <a:spLocks noChangeArrowheads="1"/>
          </p:cNvSpPr>
          <p:nvPr/>
        </p:nvSpPr>
        <p:spPr bwMode="auto">
          <a:xfrm>
            <a:off x="2998788" y="190500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151982" y="1829594"/>
            <a:ext cx="304800" cy="158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325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4490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1" name="TextBox 17"/>
          <p:cNvSpPr txBox="1">
            <a:spLocks noChangeArrowheads="1"/>
          </p:cNvSpPr>
          <p:nvPr/>
        </p:nvSpPr>
        <p:spPr bwMode="auto">
          <a:xfrm>
            <a:off x="53736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16" name="TextBox 13"/>
          <p:cNvSpPr txBox="1">
            <a:spLocks noChangeArrowheads="1"/>
          </p:cNvSpPr>
          <p:nvPr/>
        </p:nvSpPr>
        <p:spPr bwMode="auto">
          <a:xfrm>
            <a:off x="61991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2F0E8-911D-A1AB-AE46-47CE5857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7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35" name="TextBox 7"/>
          <p:cNvSpPr txBox="1">
            <a:spLocks noChangeArrowheads="1"/>
          </p:cNvSpPr>
          <p:nvPr/>
        </p:nvSpPr>
        <p:spPr bwMode="auto">
          <a:xfrm>
            <a:off x="3476625" y="1905000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629819" y="1829594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3253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2110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9" name="TextBox 17"/>
          <p:cNvSpPr txBox="1">
            <a:spLocks noChangeArrowheads="1"/>
          </p:cNvSpPr>
          <p:nvPr/>
        </p:nvSpPr>
        <p:spPr bwMode="auto">
          <a:xfrm>
            <a:off x="61356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64" name="TextBox 13"/>
          <p:cNvSpPr txBox="1">
            <a:spLocks noChangeArrowheads="1"/>
          </p:cNvSpPr>
          <p:nvPr/>
        </p:nvSpPr>
        <p:spPr bwMode="auto">
          <a:xfrm>
            <a:off x="61991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2AFA6D-5821-EC6B-037F-C3B6B877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8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two arrays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838200" y="24384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83" name="TextBox 7"/>
          <p:cNvSpPr txBox="1">
            <a:spLocks noChangeArrowheads="1"/>
          </p:cNvSpPr>
          <p:nvPr/>
        </p:nvSpPr>
        <p:spPr bwMode="auto">
          <a:xfrm>
            <a:off x="3476625" y="1905000"/>
            <a:ext cx="582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aptr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3629819" y="1829594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782594" y="1828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744494" y="2971006"/>
            <a:ext cx="304800" cy="1588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7" name="TextBox 17"/>
          <p:cNvSpPr txBox="1">
            <a:spLocks noChangeArrowheads="1"/>
          </p:cNvSpPr>
          <p:nvPr/>
        </p:nvSpPr>
        <p:spPr bwMode="auto">
          <a:xfrm>
            <a:off x="6669088" y="2971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cptr</a:t>
            </a:r>
          </a:p>
        </p:txBody>
      </p:sp>
      <p:graphicFrame>
        <p:nvGraphicFramePr>
          <p:cNvPr id="14" name="Group 3"/>
          <p:cNvGraphicFramePr>
            <a:graphicFrameLocks/>
          </p:cNvGraphicFramePr>
          <p:nvPr/>
        </p:nvGraphicFramePr>
        <p:xfrm>
          <a:off x="7620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3"/>
          <p:cNvGraphicFramePr>
            <a:graphicFrameLocks/>
          </p:cNvGraphicFramePr>
          <p:nvPr/>
        </p:nvGraphicFramePr>
        <p:xfrm>
          <a:off x="3962400" y="1295400"/>
          <a:ext cx="29718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12" name="TextBox 13"/>
          <p:cNvSpPr txBox="1">
            <a:spLocks noChangeArrowheads="1"/>
          </p:cNvSpPr>
          <p:nvPr/>
        </p:nvSpPr>
        <p:spPr bwMode="auto">
          <a:xfrm>
            <a:off x="6656388" y="1898650"/>
            <a:ext cx="582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bptr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08B2E-D61D-A74B-730A-3C4BEA8A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01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5BD9-A9F9-46B5-BEED-59B5EA3D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0075"/>
            <a:ext cx="7848600" cy="14573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Time Complexity of merge sort using tree method, Master theorem</a:t>
            </a:r>
          </a:p>
        </p:txBody>
      </p:sp>
      <p:pic>
        <p:nvPicPr>
          <p:cNvPr id="43012" name="Content Placeholder 3">
            <a:extLst>
              <a:ext uri="{FF2B5EF4-FFF2-40B4-BE49-F238E27FC236}">
                <a16:creationId xmlns:a16="http://schemas.microsoft.com/office/drawing/2014/main" id="{56C05AAD-0C52-41CA-AD55-426C4A8EA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3124200"/>
            <a:ext cx="63817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9B46C-3A54-BEA9-08D1-1A997B4B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3ECC-F981-43A4-9CC0-ED6BB3D61A18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Merge Sort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(Divide:) split A down the middle into two subsequences, each of size roughly n/2</a:t>
            </a:r>
          </a:p>
          <a:p>
            <a:pPr algn="just"/>
            <a:r>
              <a:rPr lang="en-US" altLang="en-US"/>
              <a:t>(Conquer:) sort each subsequence by calling merge sort recursively on each.</a:t>
            </a:r>
          </a:p>
          <a:p>
            <a:pPr algn="just"/>
            <a:r>
              <a:rPr lang="en-US" altLang="en-US"/>
              <a:t>(Combine:) merge the two sorted subsequences into a single sorted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207563-6C15-C7C4-5733-23B1A3D3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3ECC-F981-43A4-9CC0-ED6BB3D61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Merge Sort</a:t>
            </a:r>
          </a:p>
        </p:txBody>
      </p:sp>
      <p:pic>
        <p:nvPicPr>
          <p:cNvPr id="13315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25" y="2652713"/>
            <a:ext cx="6705600" cy="240982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56E0FB-BA98-1033-F054-A04F976C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3ECC-F981-43A4-9CC0-ED6BB3D61A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Split part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434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963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077EFB-3987-7ED5-2FFB-5DAE5B95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3ECC-F981-43A4-9CC0-ED6BB3D61A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Merge Part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536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45734"/>
            <a:ext cx="88582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3869E5-1BEC-F519-FD03-4E511542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3ECC-F981-43A4-9CC0-ED6BB3D61A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3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3200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Sort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7239000" cy="4846638"/>
          </a:xfrm>
        </p:spPr>
        <p:txBody>
          <a:bodyPr>
            <a:normAutofit/>
          </a:bodyPr>
          <a:lstStyle/>
          <a:p>
            <a:r>
              <a:rPr lang="en-US" altLang="en-US" sz="1800" cap="none" dirty="0"/>
              <a:t>The fundamental operation in this algorithm is merging two sorted lists.</a:t>
            </a:r>
          </a:p>
          <a:p>
            <a:r>
              <a:rPr lang="en-US" altLang="en-US" sz="1800" cap="none" dirty="0"/>
              <a:t>Because the lists are sorted, this can be done in one pass through the input, if the output is put in a third list. </a:t>
            </a:r>
          </a:p>
          <a:p>
            <a:r>
              <a:rPr lang="en-US" altLang="en-US" sz="1800" cap="none" dirty="0"/>
              <a:t>The basic merging algorithm takes </a:t>
            </a:r>
          </a:p>
          <a:p>
            <a:pPr lvl="1"/>
            <a:r>
              <a:rPr lang="en-US" altLang="en-US" dirty="0"/>
              <a:t>Two input arrays: </a:t>
            </a:r>
            <a:r>
              <a:rPr lang="en-US" altLang="en-US" i="1" dirty="0">
                <a:solidFill>
                  <a:srgbClr val="0000CC"/>
                </a:solidFill>
              </a:rPr>
              <a:t>a</a:t>
            </a:r>
            <a:r>
              <a:rPr lang="en-US" altLang="en-US" dirty="0"/>
              <a:t> and </a:t>
            </a:r>
            <a:r>
              <a:rPr lang="en-US" altLang="en-US" i="1" dirty="0">
                <a:solidFill>
                  <a:srgbClr val="0000CC"/>
                </a:solidFill>
              </a:rPr>
              <a:t>b</a:t>
            </a:r>
            <a:r>
              <a:rPr lang="en-US" altLang="en-US" dirty="0"/>
              <a:t>,</a:t>
            </a:r>
          </a:p>
          <a:p>
            <a:pPr lvl="1"/>
            <a:r>
              <a:rPr lang="en-US" altLang="en-US" dirty="0"/>
              <a:t>An output array: </a:t>
            </a:r>
            <a:r>
              <a:rPr lang="en-US" altLang="en-US" i="1" dirty="0">
                <a:solidFill>
                  <a:srgbClr val="0000CC"/>
                </a:solidFill>
              </a:rPr>
              <a:t>c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Three counters:  </a:t>
            </a:r>
            <a:r>
              <a:rPr lang="en-US" altLang="en-US" i="1" dirty="0" err="1">
                <a:solidFill>
                  <a:srgbClr val="0000CC"/>
                </a:solidFill>
              </a:rPr>
              <a:t>aptr</a:t>
            </a:r>
            <a:r>
              <a:rPr lang="en-US" altLang="en-US" dirty="0"/>
              <a:t>, </a:t>
            </a:r>
            <a:r>
              <a:rPr lang="en-US" altLang="en-US" i="1" dirty="0" err="1">
                <a:solidFill>
                  <a:srgbClr val="0000CC"/>
                </a:solidFill>
              </a:rPr>
              <a:t>bptr</a:t>
            </a:r>
            <a:r>
              <a:rPr lang="en-US" altLang="en-US" dirty="0"/>
              <a:t>, and </a:t>
            </a:r>
            <a:r>
              <a:rPr lang="en-US" altLang="en-US" i="1" dirty="0" err="1">
                <a:solidFill>
                  <a:srgbClr val="0000CC"/>
                </a:solidFill>
              </a:rPr>
              <a:t>cptr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sz="1800" dirty="0"/>
              <a:t>Which are initially set to the beginning of their respective arrays.</a:t>
            </a:r>
          </a:p>
          <a:p>
            <a:endParaRPr lang="en-US" altLang="en-US" sz="1800" cap="none" dirty="0"/>
          </a:p>
          <a:p>
            <a:r>
              <a:rPr lang="en-US" altLang="en-US" sz="1800" cap="none" dirty="0"/>
              <a:t>The smaller of </a:t>
            </a:r>
            <a:r>
              <a:rPr lang="en-US" altLang="en-US" sz="1800" i="1" cap="none" dirty="0">
                <a:solidFill>
                  <a:srgbClr val="0000CC"/>
                </a:solidFill>
              </a:rPr>
              <a:t>a</a:t>
            </a:r>
            <a:r>
              <a:rPr lang="en-US" altLang="en-US" sz="1800" cap="none" dirty="0">
                <a:solidFill>
                  <a:srgbClr val="0000CC"/>
                </a:solidFill>
              </a:rPr>
              <a:t>[</a:t>
            </a:r>
            <a:r>
              <a:rPr lang="en-US" altLang="en-US" sz="1800" i="1" cap="none" dirty="0" err="1">
                <a:solidFill>
                  <a:srgbClr val="0000CC"/>
                </a:solidFill>
              </a:rPr>
              <a:t>aptr</a:t>
            </a:r>
            <a:r>
              <a:rPr lang="en-US" altLang="en-US" sz="1800" cap="none" dirty="0">
                <a:solidFill>
                  <a:srgbClr val="0000CC"/>
                </a:solidFill>
              </a:rPr>
              <a:t>] </a:t>
            </a:r>
            <a:r>
              <a:rPr lang="en-US" altLang="en-US" sz="1800" cap="none" dirty="0"/>
              <a:t>and </a:t>
            </a:r>
            <a:r>
              <a:rPr lang="en-US" altLang="en-US" sz="1800" i="1" cap="none" dirty="0">
                <a:solidFill>
                  <a:srgbClr val="0000CC"/>
                </a:solidFill>
              </a:rPr>
              <a:t>b</a:t>
            </a:r>
            <a:r>
              <a:rPr lang="en-US" altLang="en-US" sz="1800" cap="none" dirty="0">
                <a:solidFill>
                  <a:srgbClr val="0000CC"/>
                </a:solidFill>
              </a:rPr>
              <a:t>[</a:t>
            </a:r>
            <a:r>
              <a:rPr lang="en-US" altLang="en-US" sz="1800" i="1" cap="none" dirty="0" err="1">
                <a:solidFill>
                  <a:srgbClr val="0000CC"/>
                </a:solidFill>
              </a:rPr>
              <a:t>bptr</a:t>
            </a:r>
            <a:r>
              <a:rPr lang="en-US" altLang="en-US" sz="1800" cap="none" dirty="0">
                <a:solidFill>
                  <a:srgbClr val="0000CC"/>
                </a:solidFill>
              </a:rPr>
              <a:t>] </a:t>
            </a:r>
            <a:r>
              <a:rPr lang="en-US" altLang="en-US" sz="1800" cap="none" dirty="0"/>
              <a:t>is copied to the next entry in </a:t>
            </a:r>
            <a:r>
              <a:rPr lang="en-US" altLang="en-US" sz="1800" i="1" cap="none" dirty="0">
                <a:solidFill>
                  <a:srgbClr val="0000CC"/>
                </a:solidFill>
              </a:rPr>
              <a:t>c</a:t>
            </a:r>
            <a:r>
              <a:rPr lang="en-US" altLang="en-US" sz="1800" cap="none" dirty="0"/>
              <a:t>, and the appropriate counters are advanced. </a:t>
            </a:r>
          </a:p>
          <a:p>
            <a:r>
              <a:rPr lang="en-US" altLang="en-US" sz="1800" cap="none" dirty="0"/>
              <a:t>When either input list is exhausted, the remainder of the other list is copied to </a:t>
            </a:r>
            <a:r>
              <a:rPr lang="en-US" altLang="en-US" sz="1800" i="1" cap="none" dirty="0">
                <a:solidFill>
                  <a:srgbClr val="0000CC"/>
                </a:solidFill>
              </a:rPr>
              <a:t>c</a:t>
            </a:r>
            <a:r>
              <a:rPr lang="en-US" altLang="en-US" sz="1800" cap="none" dirty="0"/>
              <a:t>.</a:t>
            </a:r>
            <a:endParaRPr lang="en-US" altLang="en-US" sz="1800" cap="none" dirty="0">
              <a:latin typeface="Trebuchet MS" panose="020B0603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9E0B6-4F51-7F6F-7C2B-664DA532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58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96888" y="3810000"/>
            <a:ext cx="4379912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3713" y="4114800"/>
            <a:ext cx="4724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888" y="3416300"/>
            <a:ext cx="3922712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000" y="2971800"/>
            <a:ext cx="29718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sz="32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Merge Sort</a:t>
            </a:r>
          </a:p>
        </p:txBody>
      </p:sp>
      <p:sp>
        <p:nvSpPr>
          <p:cNvPr id="18439" name="Rectangle 3"/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7924800" cy="4846638"/>
          </a:xfrm>
        </p:spPr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1400" dirty="0">
                <a:solidFill>
                  <a:srgbClr val="0000CC"/>
                </a:solidFill>
              </a:rPr>
              <a:t>void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m_sort</a:t>
            </a:r>
            <a:r>
              <a:rPr lang="en-US" altLang="en-US" sz="1400" dirty="0"/>
              <a:t>( </a:t>
            </a:r>
            <a:r>
              <a:rPr lang="en-US" altLang="en-US" sz="1400" dirty="0" err="1"/>
              <a:t>input_type</a:t>
            </a:r>
            <a:r>
              <a:rPr lang="en-US" altLang="en-US" sz="1400" dirty="0"/>
              <a:t> a[], </a:t>
            </a:r>
            <a:r>
              <a:rPr lang="en-US" altLang="en-US" sz="1400" dirty="0" err="1"/>
              <a:t>input_type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tmp_array</a:t>
            </a:r>
            <a:r>
              <a:rPr lang="en-US" altLang="en-US" sz="1400" dirty="0"/>
              <a:t>[ ], int left, int right 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400" dirty="0"/>
              <a:t>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400" dirty="0"/>
              <a:t>int center;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400" dirty="0">
                <a:solidFill>
                  <a:srgbClr val="0000CC"/>
                </a:solidFill>
              </a:rPr>
              <a:t>if</a:t>
            </a:r>
            <a:r>
              <a:rPr lang="en-US" altLang="en-US" sz="1400" dirty="0"/>
              <a:t>( left </a:t>
            </a:r>
            <a:r>
              <a:rPr lang="en-US" altLang="en-US" sz="1400" b="1" dirty="0"/>
              <a:t>&lt;</a:t>
            </a:r>
            <a:r>
              <a:rPr lang="en-US" altLang="en-US" sz="1400" dirty="0"/>
              <a:t> right 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400" dirty="0"/>
              <a:t>	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400" dirty="0"/>
              <a:t>	center = (left + right) / 2;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m_sort</a:t>
            </a:r>
            <a:r>
              <a:rPr lang="en-US" altLang="en-US" sz="1400" dirty="0"/>
              <a:t>( a, </a:t>
            </a:r>
            <a:r>
              <a:rPr lang="en-US" altLang="en-US" sz="1400" dirty="0" err="1"/>
              <a:t>tmp_array</a:t>
            </a:r>
            <a:r>
              <a:rPr lang="en-US" altLang="en-US" sz="1400" dirty="0"/>
              <a:t>, left, center );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400" dirty="0"/>
              <a:t>	</a:t>
            </a:r>
            <a:r>
              <a:rPr lang="en-US" altLang="en-US" sz="1400" dirty="0" err="1"/>
              <a:t>m_sort</a:t>
            </a:r>
            <a:r>
              <a:rPr lang="en-US" altLang="en-US" sz="1400" dirty="0"/>
              <a:t>( a, </a:t>
            </a:r>
            <a:r>
              <a:rPr lang="en-US" altLang="en-US" sz="1400" dirty="0" err="1"/>
              <a:t>tmp_array</a:t>
            </a:r>
            <a:r>
              <a:rPr lang="en-US" altLang="en-US" sz="1400" dirty="0"/>
              <a:t>, center+1, right );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400" dirty="0"/>
              <a:t>	merge( a, </a:t>
            </a:r>
            <a:r>
              <a:rPr lang="en-US" altLang="en-US" sz="1400" dirty="0" err="1"/>
              <a:t>tmp_array</a:t>
            </a:r>
            <a:r>
              <a:rPr lang="en-US" altLang="en-US" sz="1400" dirty="0"/>
              <a:t>, left, center+1, right );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400" dirty="0"/>
              <a:t>	}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1400" dirty="0"/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24250" y="2921000"/>
            <a:ext cx="44545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Calculate the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centre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index of the input list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71975" y="3200400"/>
            <a:ext cx="410845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Recursively call the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m_sort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procedure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the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left-half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the input data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2350" y="3505200"/>
            <a:ext cx="4173538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Recursively call the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m_sort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procedure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the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right-half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the input data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64150" y="4154488"/>
            <a:ext cx="28130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 two sorted lists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4FC66-46F0-F94B-277C-A5351FB1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1" grpId="0" animBg="1"/>
      <p:bldP spid="11" grpId="1" animBg="1"/>
      <p:bldP spid="10" grpId="0" animBg="1"/>
      <p:bldP spid="10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 bwMode="auto">
          <a:xfrm>
            <a:off x="228600" y="0"/>
            <a:ext cx="7924800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28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Merge Sort Example (recursive Function Calls)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0" y="1295400"/>
          <a:ext cx="8054976" cy="381000"/>
        </p:xfrm>
        <a:graphic>
          <a:graphicData uri="http://schemas.openxmlformats.org/drawingml/2006/table">
            <a:tbl>
              <a:tblPr/>
              <a:tblGrid>
                <a:gridCol w="1006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819400" y="566738"/>
            <a:ext cx="2057400" cy="2714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8)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0" y="914400"/>
            <a:ext cx="3581400" cy="27622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0, 7 )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2243138"/>
            <a:ext cx="4038600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0, 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14800" y="2230438"/>
            <a:ext cx="4038600" cy="3937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4, 7)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63" y="3849688"/>
            <a:ext cx="1981200" cy="41592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(0, 1)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85975" y="3843338"/>
            <a:ext cx="20574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(2, 3 )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33863" y="3814763"/>
            <a:ext cx="1981200" cy="4572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(4, 5)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32538" y="3810000"/>
            <a:ext cx="1905000" cy="46355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(6, 7 )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33600" y="1724025"/>
            <a:ext cx="4038600" cy="442913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0, 4, 7 )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5548313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(0,0)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0600" y="5548313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(1,1)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05025" y="5548313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(2,2)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95625" y="5548313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(3,3)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38625" y="5543550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(4,4)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29225" y="5543550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(5,5)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45238" y="5543550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(6,6)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35838" y="5543550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(7,7)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8600" y="4357688"/>
            <a:ext cx="3581400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0, 2, 3 )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67200" y="4343400"/>
            <a:ext cx="3581400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4, 6, 7 )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6110288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Merge(0, 1, 1 )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81225" y="6124575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Merge(2, 3, 3 )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6124575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Merge(4, 5, 5 )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72225" y="6124575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Merge(6, 7, 7 )</a:t>
            </a:r>
          </a:p>
        </p:txBody>
      </p:sp>
      <p:graphicFrame>
        <p:nvGraphicFramePr>
          <p:cNvPr id="42" name="Group 3"/>
          <p:cNvGraphicFramePr>
            <a:graphicFrameLocks/>
          </p:cNvGraphicFramePr>
          <p:nvPr/>
        </p:nvGraphicFramePr>
        <p:xfrm>
          <a:off x="73025" y="2700338"/>
          <a:ext cx="3875088" cy="381000"/>
        </p:xfrm>
        <a:graphic>
          <a:graphicData uri="http://schemas.openxmlformats.org/drawingml/2006/table">
            <a:tbl>
              <a:tblPr/>
              <a:tblGrid>
                <a:gridCol w="96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3"/>
          <p:cNvGraphicFramePr>
            <a:graphicFrameLocks/>
          </p:cNvGraphicFramePr>
          <p:nvPr/>
        </p:nvGraphicFramePr>
        <p:xfrm>
          <a:off x="4252913" y="2700338"/>
          <a:ext cx="3886200" cy="38100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52400" y="3352800"/>
          <a:ext cx="1600200" cy="3810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057400" y="3352800"/>
          <a:ext cx="1905000" cy="3810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289425" y="3332163"/>
          <a:ext cx="1752600" cy="3810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138863" y="3346450"/>
          <a:ext cx="1943100" cy="38100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23825" y="5133975"/>
          <a:ext cx="800100" cy="352425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1076325" y="5133975"/>
          <a:ext cx="800100" cy="352425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2111375" y="5119688"/>
          <a:ext cx="952500" cy="35242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157538" y="5119688"/>
          <a:ext cx="952500" cy="35242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95775" y="5105400"/>
          <a:ext cx="876300" cy="35242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5334000" y="5091113"/>
          <a:ext cx="876300" cy="35242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6413500" y="5099050"/>
          <a:ext cx="847725" cy="3810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L="91487" marR="914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7399338" y="5091113"/>
          <a:ext cx="811212" cy="3810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L="91470" marR="914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5E535-F714-D922-334C-7DBAA2E6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2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>
          <a:xfrm>
            <a:off x="685800" y="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Merge Sort Example (Merging process)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0" y="1295400"/>
          <a:ext cx="8054976" cy="381000"/>
        </p:xfrm>
        <a:graphic>
          <a:graphicData uri="http://schemas.openxmlformats.org/drawingml/2006/table">
            <a:tbl>
              <a:tblPr/>
              <a:tblGrid>
                <a:gridCol w="1006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819400" y="566738"/>
            <a:ext cx="2057400" cy="2714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(a, 8)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0" y="914400"/>
            <a:ext cx="3581400" cy="27622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0, 7 )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2159000"/>
            <a:ext cx="4038600" cy="271463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0, 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14800" y="2146300"/>
            <a:ext cx="4038600" cy="284163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4, 7)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63" y="3468688"/>
            <a:ext cx="1981200" cy="2460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(0, 1)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85975" y="3462338"/>
            <a:ext cx="2057400" cy="25082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(2, 3 )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33863" y="3433763"/>
            <a:ext cx="1981200" cy="2714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(4, 5)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32538" y="3429000"/>
            <a:ext cx="1905000" cy="274638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(6, 7 )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33600" y="1724025"/>
            <a:ext cx="4038600" cy="3333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0, 4, 7 )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5284788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(0,0)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0600" y="5284788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(1,1)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05025" y="5284788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(2,2)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95625" y="5284788"/>
            <a:ext cx="1066800" cy="423862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(3,3)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238625" y="5280025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(4,4)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29225" y="5280025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(5,5)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45238" y="5280025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(6,6)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35838" y="5280025"/>
            <a:ext cx="1066800" cy="422275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m_sort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(7,7)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28600" y="4433888"/>
            <a:ext cx="3581400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0, 2, 3 )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343400" y="4419600"/>
            <a:ext cx="3581400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Merge(a,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tmp_array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4, 6, 7 )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5846763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Merge(0, 1, 1 )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181225" y="5861050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Merge(2, 3, 3 )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67200" y="5861050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Merge(4, 5, 5 )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72225" y="5861050"/>
            <a:ext cx="1933575" cy="3810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Merge(6, 7, 7 )</a:t>
            </a:r>
          </a:p>
        </p:txBody>
      </p:sp>
      <p:graphicFrame>
        <p:nvGraphicFramePr>
          <p:cNvPr id="42" name="Group 3"/>
          <p:cNvGraphicFramePr>
            <a:graphicFrameLocks/>
          </p:cNvGraphicFramePr>
          <p:nvPr/>
        </p:nvGraphicFramePr>
        <p:xfrm>
          <a:off x="73025" y="2532063"/>
          <a:ext cx="3875088" cy="320675"/>
        </p:xfrm>
        <a:graphic>
          <a:graphicData uri="http://schemas.openxmlformats.org/drawingml/2006/table">
            <a:tbl>
              <a:tblPr/>
              <a:tblGrid>
                <a:gridCol w="96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roup 3"/>
          <p:cNvGraphicFramePr>
            <a:graphicFrameLocks/>
          </p:cNvGraphicFramePr>
          <p:nvPr/>
        </p:nvGraphicFramePr>
        <p:xfrm>
          <a:off x="4252913" y="2532063"/>
          <a:ext cx="3886200" cy="320675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152400" y="3068638"/>
          <a:ext cx="1600200" cy="320675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2057400" y="3068638"/>
          <a:ext cx="1905000" cy="32067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289425" y="3048000"/>
          <a:ext cx="1752600" cy="32067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6138863" y="3062288"/>
          <a:ext cx="1943100" cy="320675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123825" y="4872038"/>
          <a:ext cx="800100" cy="352425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1076325" y="4872038"/>
          <a:ext cx="800100" cy="352425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2111375" y="4857750"/>
          <a:ext cx="952500" cy="35242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3157538" y="4857750"/>
          <a:ext cx="952500" cy="35242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295775" y="4843463"/>
          <a:ext cx="876300" cy="35242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5334000" y="4829175"/>
          <a:ext cx="876300" cy="35242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663" marB="4566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6413500" y="4837113"/>
          <a:ext cx="847725" cy="3810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L="91487" marR="9148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7399338" y="4829175"/>
          <a:ext cx="811212" cy="381000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L="91470" marR="9147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76200" y="6384925"/>
          <a:ext cx="1600200" cy="320675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2209800" y="6400800"/>
          <a:ext cx="1905000" cy="32067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3"/>
          <p:cNvGraphicFramePr>
            <a:graphicFrameLocks/>
          </p:cNvGraphicFramePr>
          <p:nvPr/>
        </p:nvGraphicFramePr>
        <p:xfrm>
          <a:off x="152400" y="3981450"/>
          <a:ext cx="3875088" cy="320675"/>
        </p:xfrm>
        <a:graphic>
          <a:graphicData uri="http://schemas.openxmlformats.org/drawingml/2006/table">
            <a:tbl>
              <a:tblPr/>
              <a:tblGrid>
                <a:gridCol w="96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3"/>
          <p:cNvGraphicFramePr>
            <a:graphicFrameLocks/>
          </p:cNvGraphicFramePr>
          <p:nvPr/>
        </p:nvGraphicFramePr>
        <p:xfrm>
          <a:off x="4267200" y="3960813"/>
          <a:ext cx="3886200" cy="320675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4267200" y="6384925"/>
          <a:ext cx="1752600" cy="32067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6116638" y="6372225"/>
          <a:ext cx="1943100" cy="320675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roup 3"/>
          <p:cNvGraphicFramePr>
            <a:graphicFrameLocks/>
          </p:cNvGraphicFramePr>
          <p:nvPr/>
        </p:nvGraphicFramePr>
        <p:xfrm>
          <a:off x="76200" y="1316038"/>
          <a:ext cx="8054976" cy="381000"/>
        </p:xfrm>
        <a:graphic>
          <a:graphicData uri="http://schemas.openxmlformats.org/drawingml/2006/table">
            <a:tbl>
              <a:tblPr/>
              <a:tblGrid>
                <a:gridCol w="1006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6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 rot="16200000" flipV="1">
            <a:off x="114300" y="4305300"/>
            <a:ext cx="152400" cy="76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810000" y="4267200"/>
            <a:ext cx="228600" cy="152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229100" y="4305300"/>
            <a:ext cx="152400" cy="76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924800" y="4267200"/>
            <a:ext cx="228600" cy="152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76200" y="1676400"/>
            <a:ext cx="2057400" cy="381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172200" y="1676400"/>
            <a:ext cx="1981200" cy="381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D5B41-E014-FEDA-1C40-51F76635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CD5507-436D-4462-8333-7847D0C739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2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1656</Words>
  <Application>Microsoft Office PowerPoint</Application>
  <PresentationFormat>On-screen Show (4:3)</PresentationFormat>
  <Paragraphs>346</Paragraphs>
  <Slides>19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Times New Roman</vt:lpstr>
      <vt:lpstr>Trebuchet MS</vt:lpstr>
      <vt:lpstr>Wingdings</vt:lpstr>
      <vt:lpstr>Wingdings 2</vt:lpstr>
      <vt:lpstr>Blends</vt:lpstr>
      <vt:lpstr>Retrospect</vt:lpstr>
      <vt:lpstr>Clip</vt:lpstr>
      <vt:lpstr>CS2009-Design an analysis of Algorithm   </vt:lpstr>
      <vt:lpstr>Merge Sort </vt:lpstr>
      <vt:lpstr>Merge Sort</vt:lpstr>
      <vt:lpstr>Split part</vt:lpstr>
      <vt:lpstr>Merge Part</vt:lpstr>
      <vt:lpstr>Merge Sort</vt:lpstr>
      <vt:lpstr>Merge Sort</vt:lpstr>
      <vt:lpstr>Merge Sort Example (recursive Function Calls)</vt:lpstr>
      <vt:lpstr>Merge Sort Example (Merging process)</vt:lpstr>
      <vt:lpstr>Merge two arrays</vt:lpstr>
      <vt:lpstr>Merge two arrays</vt:lpstr>
      <vt:lpstr>Merge two arrays</vt:lpstr>
      <vt:lpstr>Merge two arrays</vt:lpstr>
      <vt:lpstr>Merge two arrays</vt:lpstr>
      <vt:lpstr>Merge two arrays</vt:lpstr>
      <vt:lpstr>Merge two arrays</vt:lpstr>
      <vt:lpstr>Merge two arrays</vt:lpstr>
      <vt:lpstr>Merge two arrays</vt:lpstr>
      <vt:lpstr>Time Complexity of merge sort using tree method, Master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2019-09-09T04:49:07Z</dcterms:created>
  <dcterms:modified xsi:type="dcterms:W3CDTF">2024-09-09T06:33:42Z</dcterms:modified>
</cp:coreProperties>
</file>