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9" r:id="rId1"/>
    <p:sldMasterId id="2147483661" r:id="rId2"/>
  </p:sldMasterIdLst>
  <p:notesMasterIdLst>
    <p:notesMasterId r:id="rId43"/>
  </p:notesMasterIdLst>
  <p:handoutMasterIdLst>
    <p:handoutMasterId r:id="rId44"/>
  </p:handoutMasterIdLst>
  <p:sldIdLst>
    <p:sldId id="692" r:id="rId3"/>
    <p:sldId id="744" r:id="rId4"/>
    <p:sldId id="769" r:id="rId5"/>
    <p:sldId id="770" r:id="rId6"/>
    <p:sldId id="771" r:id="rId7"/>
    <p:sldId id="772" r:id="rId8"/>
    <p:sldId id="773" r:id="rId9"/>
    <p:sldId id="774" r:id="rId10"/>
    <p:sldId id="775" r:id="rId11"/>
    <p:sldId id="776" r:id="rId12"/>
    <p:sldId id="777" r:id="rId13"/>
    <p:sldId id="778" r:id="rId14"/>
    <p:sldId id="779" r:id="rId15"/>
    <p:sldId id="780" r:id="rId16"/>
    <p:sldId id="781" r:id="rId17"/>
    <p:sldId id="782" r:id="rId18"/>
    <p:sldId id="783" r:id="rId19"/>
    <p:sldId id="784" r:id="rId20"/>
    <p:sldId id="785" r:id="rId21"/>
    <p:sldId id="786" r:id="rId22"/>
    <p:sldId id="787" r:id="rId23"/>
    <p:sldId id="818" r:id="rId24"/>
    <p:sldId id="788" r:id="rId25"/>
    <p:sldId id="789" r:id="rId26"/>
    <p:sldId id="790" r:id="rId27"/>
    <p:sldId id="791" r:id="rId28"/>
    <p:sldId id="792" r:id="rId29"/>
    <p:sldId id="793" r:id="rId30"/>
    <p:sldId id="794" r:id="rId31"/>
    <p:sldId id="795" r:id="rId32"/>
    <p:sldId id="796" r:id="rId33"/>
    <p:sldId id="797" r:id="rId34"/>
    <p:sldId id="798" r:id="rId35"/>
    <p:sldId id="799" r:id="rId36"/>
    <p:sldId id="800" r:id="rId37"/>
    <p:sldId id="801" r:id="rId38"/>
    <p:sldId id="802" r:id="rId39"/>
    <p:sldId id="815" r:id="rId40"/>
    <p:sldId id="816" r:id="rId41"/>
    <p:sldId id="817" r:id="rId42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8" autoAdjust="0"/>
    <p:restoredTop sz="93447" autoAdjust="0"/>
  </p:normalViewPr>
  <p:slideViewPr>
    <p:cSldViewPr>
      <p:cViewPr varScale="1">
        <p:scale>
          <a:sx n="105" d="100"/>
          <a:sy n="105" d="100"/>
        </p:scale>
        <p:origin x="2106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35967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8678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0104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3084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263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9085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5836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96013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5789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35119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7952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71500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8919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42910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9845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2965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6500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0471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7853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2903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33982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4646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39376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6993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57788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919259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34560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746004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623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360870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96467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13082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467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6104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99923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918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6760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2"/>
          <p:cNvGrpSpPr>
            <a:grpSpLocks/>
          </p:cNvGrpSpPr>
          <p:nvPr/>
        </p:nvGrpSpPr>
        <p:grpSpPr bwMode="auto">
          <a:xfrm>
            <a:off x="1" y="2438402"/>
            <a:ext cx="9009063" cy="1052513"/>
            <a:chOff x="0" y="1536"/>
            <a:chExt cx="5675" cy="663"/>
          </a:xfrm>
        </p:grpSpPr>
        <p:grpSp>
          <p:nvGrpSpPr>
            <p:cNvPr id="14339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4340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1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grpSp>
          <p:nvGrpSpPr>
            <p:cNvPr id="14342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4343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  <p:sp>
            <p:nvSpPr>
              <p:cNvPr id="14344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800"/>
              </a:p>
            </p:txBody>
          </p:sp>
        </p:grpSp>
        <p:sp>
          <p:nvSpPr>
            <p:cNvPr id="14345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6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  <p:sp>
          <p:nvSpPr>
            <p:cNvPr id="14347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800"/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14352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2A3B38F-4BB9-4B84-A718-E701F5F61BFF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14353" name="Rectangle 17"/>
          <p:cNvSpPr>
            <a:spLocks noChangeArrowheads="1"/>
          </p:cNvSpPr>
          <p:nvPr/>
        </p:nvSpPr>
        <p:spPr bwMode="auto">
          <a:xfrm>
            <a:off x="8694738" y="6553201"/>
            <a:ext cx="45236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fld id="{2C40EF5C-255D-4934-B9A0-62AEADA2BDE0}" type="slidenum">
              <a:rPr lang="zh-TW" altLang="en-US" sz="1400">
                <a:solidFill>
                  <a:schemeClr val="bg2"/>
                </a:solidFill>
                <a:ea typeface="新細明體" panose="02020500000000000000" pitchFamily="18" charset="-120"/>
              </a:rPr>
              <a:pPr/>
              <a:t>‹#›</a:t>
            </a:fld>
            <a:endParaRPr lang="en-US" altLang="zh-TW" sz="1400">
              <a:solidFill>
                <a:schemeClr val="bg2"/>
              </a:solidFill>
              <a:ea typeface="新細明體" panose="02020500000000000000" pitchFamily="18" charset="-120"/>
            </a:endParaRPr>
          </a:p>
        </p:txBody>
      </p:sp>
      <p:sp>
        <p:nvSpPr>
          <p:cNvPr id="18" name="Rectangle 12"/>
          <p:cNvSpPr txBox="1">
            <a:spLocks noChangeArrowheads="1"/>
          </p:cNvSpPr>
          <p:nvPr userDrawn="1"/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5532B-B1FB-4F50-B48E-0E45E6C71404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91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41DDE8-C809-4243-BC3E-2FFFC0BFFA79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4999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anchor="t"/>
          <a:lstStyle>
            <a:lvl1pPr algn="r">
              <a:buNone/>
              <a:defRPr sz="42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400" y="6556375"/>
            <a:ext cx="2001838" cy="22701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138" y="6556375"/>
            <a:ext cx="2895600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M.Haris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Fast-NU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4175" y="6554788"/>
            <a:ext cx="587375" cy="2286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2CB68-2FB7-4327-B3D6-13F7994717F8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4177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21240000">
            <a:off x="598488" y="1004888"/>
            <a:ext cx="4319587" cy="4311650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 rot="21420000">
            <a:off x="596900" y="998538"/>
            <a:ext cx="4319588" cy="4313237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lIns="82296" tIns="0" rIns="0" bIns="0" spcCol="0" rtlCol="0" fromWordArt="0" forceAA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4246563" y="6557963"/>
            <a:ext cx="2001837" cy="227012"/>
          </a:xfrm>
        </p:spPr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557963"/>
            <a:ext cx="3657600" cy="228600"/>
          </a:xfrm>
        </p:spPr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M.Haris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Fast-NU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251575" y="6556375"/>
            <a:ext cx="588963" cy="2286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7B40F94-52CC-4F9D-A25C-46398F690601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F4E7ED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F4E7ED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630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M.Haris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Fast-NU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FD3A1B7-FDB9-4301-9DDC-8D0473C8DEDB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8274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501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519D7-72CF-4E2F-9117-DDCEB192D565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76400" y="6515100"/>
            <a:ext cx="51435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1842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85A443-98C7-4A63-BF90-19CA953AB19C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7" name="Rectangle 12"/>
          <p:cNvSpPr txBox="1">
            <a:spLocks noChangeArrowheads="1"/>
          </p:cNvSpPr>
          <p:nvPr userDrawn="1"/>
        </p:nvSpPr>
        <p:spPr bwMode="auto">
          <a:xfrm>
            <a:off x="2514600" y="64770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Tahom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r>
              <a:rPr lang="en-US" altLang="zh-TW" sz="1200" dirty="0"/>
              <a:t>Department of Computer Science | FAST-NU</a:t>
            </a:r>
          </a:p>
        </p:txBody>
      </p:sp>
    </p:spTree>
    <p:extLst>
      <p:ext uri="{BB962C8B-B14F-4D97-AF65-F5344CB8AC3E}">
        <p14:creationId xmlns:p14="http://schemas.microsoft.com/office/powerpoint/2010/main" val="423089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3850" y="1482892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447800"/>
            <a:ext cx="4152900" cy="5105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561106-B3C8-457C-BE66-FB62641EC59E}" type="slidenum">
              <a:rPr lang="zh-TW" altLang="en-US"/>
              <a:pPr/>
              <a:t>‹#›</a:t>
            </a:fld>
            <a:endParaRPr lang="en-US" altLang="zh-TW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86769" y="6623384"/>
            <a:ext cx="50673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13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7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30057-D234-4D55-A1B3-F98D83D92812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2322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27CD79-CA13-421C-A7C5-683957AB32AC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4410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9F6ED-63A2-45A5-91F4-232D0943B13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0360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D1A70B-7D97-419F-B4F2-7D4EA747DB1B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81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9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7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E739FD-4390-446E-A319-418A3356ACF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4928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754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332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447800"/>
            <a:ext cx="8458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1332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24100" y="6515100"/>
            <a:ext cx="449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新細明體" panose="02020500000000000000" pitchFamily="18" charset="-120"/>
              </a:defRPr>
            </a:lvl1pPr>
          </a:lstStyle>
          <a:p>
            <a:r>
              <a:rPr lang="en-US" altLang="zh-TW"/>
              <a:t>Algorithm Lecture by M.Haris Fast-NU</a:t>
            </a:r>
            <a:endParaRPr lang="en-US" altLang="zh-TW" dirty="0"/>
          </a:p>
        </p:txBody>
      </p:sp>
      <p:sp>
        <p:nvSpPr>
          <p:cNvPr id="133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ea typeface="新細明體" panose="02020500000000000000" pitchFamily="18" charset="-120"/>
              </a:defRPr>
            </a:lvl1pPr>
          </a:lstStyle>
          <a:p>
            <a:fld id="{9D7A21D9-DBD1-48E0-8ADF-DA34CCB4A557}" type="slidenum">
              <a:rPr lang="zh-TW" altLang="en-US"/>
              <a:pPr/>
              <a:t>‹#›</a:t>
            </a:fld>
            <a:endParaRPr lang="en-US" altLang="zh-TW"/>
          </a:p>
        </p:txBody>
      </p:sp>
      <p:graphicFrame>
        <p:nvGraphicFramePr>
          <p:cNvPr id="13335" name="Object 23"/>
          <p:cNvGraphicFramePr>
            <a:graphicFrameLocks/>
          </p:cNvGraphicFramePr>
          <p:nvPr userDrawn="1"/>
        </p:nvGraphicFramePr>
        <p:xfrm>
          <a:off x="381000" y="1143000"/>
          <a:ext cx="83820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Clip" r:id="rId14" imgW="6857143" imgH="48963" progId="MS_ClipArt_Gallery.5">
                  <p:embed/>
                </p:oleObj>
              </mc:Choice>
              <mc:Fallback>
                <p:oleObj name="Clip" r:id="rId14" imgW="6857143" imgH="48963" progId="MS_ClipArt_Gallery.5">
                  <p:embed/>
                  <p:pic>
                    <p:nvPicPr>
                      <p:cNvPr id="0" name="Object 23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83820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2005"/>
            <a:ext cx="1034716" cy="103471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8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675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27" name="Text Placeholder 30"/>
          <p:cNvSpPr>
            <a:spLocks noGrp="1"/>
          </p:cNvSpPr>
          <p:nvPr>
            <p:ph type="body" idx="1"/>
          </p:nvPr>
        </p:nvSpPr>
        <p:spPr bwMode="auto">
          <a:xfrm>
            <a:off x="457200" y="1609725"/>
            <a:ext cx="7239000" cy="4846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5097463" y="6557963"/>
            <a:ext cx="2001837" cy="227012"/>
          </a:xfrm>
          <a:prstGeom prst="rect">
            <a:avLst/>
          </a:prstGeom>
        </p:spPr>
        <p:txBody>
          <a:bodyPr vert="horz" tIns="0" bIns="0" anchor="b"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553200"/>
            <a:ext cx="4419600" cy="231775"/>
          </a:xfrm>
          <a:prstGeom prst="rect">
            <a:avLst/>
          </a:prstGeom>
        </p:spPr>
        <p:txBody>
          <a:bodyPr vert="horz" tIns="0" bIns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cs typeface="+mn-cs"/>
              </a:defRPr>
            </a:lvl1pPr>
            <a:extLst/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Algorithm Lecture by </a:t>
            </a:r>
            <a:r>
              <a:rPr kumimoji="0" 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M.Haris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Fast-NU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8825" y="6553200"/>
            <a:ext cx="587375" cy="22860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100">
                <a:solidFill>
                  <a:schemeClr val="tx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FFD2E2-323D-462C-B802-EFDB3C9E2AC3}" type="slidenum">
              <a:rPr kumimoji="0" lang="en-US" altLang="en-US" sz="1100" b="0" i="0" u="none" strike="noStrike" kern="1200" cap="none" spc="0" normalizeH="0" baseline="0" noProof="0">
                <a:ln>
                  <a:noFill/>
                </a:ln>
                <a:solidFill>
                  <a:srgbClr val="B13F9A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100" b="0" i="0" u="none" strike="noStrike" kern="1200" cap="none" spc="0" normalizeH="0" baseline="0" noProof="0">
              <a:ln>
                <a:noFill/>
              </a:ln>
              <a:solidFill>
                <a:srgbClr val="B13F9A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9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 b="1" kern="1200" cap="all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latin typeface="Arial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 b="1">
          <a:solidFill>
            <a:schemeClr val="tx1"/>
          </a:solidFill>
          <a:latin typeface="Trebuchet MS" pitchFamily="34" charset="0"/>
        </a:defRPr>
      </a:lvl9pPr>
      <a:extLst/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tx2"/>
        </a:buClr>
        <a:buSzPct val="73000"/>
        <a:buFont typeface="Wingdings 2" panose="05020102010507070707" pitchFamily="18" charset="2"/>
        <a:buChar char=""/>
        <a:defRPr sz="2600" kern="120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520700" indent="-228600" algn="l" rtl="0" eaLnBrk="0" fontAlgn="base" hangingPunct="0">
        <a:spcBef>
          <a:spcPts val="5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"/>
        <a:defRPr sz="2300" kern="1200">
          <a:solidFill>
            <a:srgbClr val="6C6C6C"/>
          </a:solidFill>
          <a:latin typeface="Arial" pitchFamily="34" charset="0"/>
          <a:ea typeface="+mn-ea"/>
          <a:cs typeface="+mn-cs"/>
        </a:defRPr>
      </a:lvl2pPr>
      <a:lvl3pPr marL="7588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60000"/>
        <a:buFont typeface="Wingdings" panose="05000000000000000000" pitchFamily="2" charset="2"/>
        <a:buChar char="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F9B639"/>
        </a:buClr>
        <a:buSzPct val="80000"/>
        <a:buFont typeface="Wingdings 2" panose="05020102010507070707" pitchFamily="18" charset="2"/>
        <a:buChar char=""/>
        <a:defRPr sz="2000" kern="1200">
          <a:solidFill>
            <a:srgbClr val="6C6C6C"/>
          </a:solidFill>
          <a:latin typeface="Arial" pitchFamily="34" charset="0"/>
          <a:ea typeface="+mn-ea"/>
          <a:cs typeface="+mn-cs"/>
        </a:defRPr>
      </a:lvl4pPr>
      <a:lvl5pPr marL="1279525" indent="-228600" algn="l" rtl="0" eaLnBrk="0" fontAlgn="base" hangingPunct="0">
        <a:spcBef>
          <a:spcPts val="400"/>
        </a:spcBef>
        <a:spcAft>
          <a:spcPct val="0"/>
        </a:spcAft>
        <a:buClr>
          <a:srgbClr val="F9B639"/>
        </a:buClr>
        <a:buSzPct val="70000"/>
        <a:buFont typeface="Wingdings" panose="05000000000000000000" pitchFamily="2" charset="2"/>
        <a:buChar char=""/>
        <a:defRPr sz="2000" kern="120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7968" y="457200"/>
            <a:ext cx="7723632" cy="2743200"/>
          </a:xfrm>
          <a:solidFill>
            <a:schemeClr val="tx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  <a:t>CS2009-Design an analysis of Algorithm </a:t>
            </a:r>
            <a:br>
              <a:rPr lang="en-US" b="0" dirty="0">
                <a:solidFill>
                  <a:schemeClr val="bg1">
                    <a:lumMod val="95000"/>
                    <a:lumOff val="5000"/>
                  </a:schemeClr>
                </a:solidFill>
                <a:effectLst/>
              </a:rPr>
            </a:br>
            <a:br>
              <a:rPr lang="en-US" sz="3100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endParaRPr lang="en-US" sz="31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EEBA9F-E64F-DA03-4FE1-13F50B46CA54}"/>
              </a:ext>
            </a:extLst>
          </p:cNvPr>
          <p:cNvSpPr txBox="1"/>
          <p:nvPr/>
        </p:nvSpPr>
        <p:spPr>
          <a:xfrm>
            <a:off x="2590800" y="4191000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Week 05</a:t>
            </a:r>
          </a:p>
          <a:p>
            <a:pPr algn="ctr"/>
            <a:r>
              <a:rPr lang="en-US" dirty="0"/>
              <a:t>Dr. </a:t>
            </a:r>
            <a:r>
              <a:rPr lang="en-US"/>
              <a:t>Usman Ghous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0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: Partitioning strategy 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Example</a:t>
            </a:r>
          </a:p>
        </p:txBody>
      </p:sp>
      <p:graphicFrame>
        <p:nvGraphicFramePr>
          <p:cNvPr id="160860" name="Group 92"/>
          <p:cNvGraphicFramePr>
            <a:graphicFrameLocks noGrp="1"/>
          </p:cNvGraphicFramePr>
          <p:nvPr/>
        </p:nvGraphicFramePr>
        <p:xfrm>
          <a:off x="152400" y="12954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5803" name="Straight Arrow Connector 16"/>
          <p:cNvCxnSpPr>
            <a:cxnSpLocks noChangeShapeType="1"/>
          </p:cNvCxnSpPr>
          <p:nvPr/>
        </p:nvCxnSpPr>
        <p:spPr bwMode="auto">
          <a:xfrm flipV="1">
            <a:off x="457200" y="17526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4" name="Text Box 93"/>
          <p:cNvSpPr txBox="1">
            <a:spLocks noChangeArrowheads="1"/>
          </p:cNvSpPr>
          <p:nvPr/>
        </p:nvSpPr>
        <p:spPr bwMode="auto">
          <a:xfrm>
            <a:off x="350838" y="20685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76829" name="Rectangle 3"/>
          <p:cNvSpPr>
            <a:spLocks/>
          </p:cNvSpPr>
          <p:nvPr/>
        </p:nvSpPr>
        <p:spPr bwMode="auto">
          <a:xfrm>
            <a:off x="304800" y="2392363"/>
            <a:ext cx="7848600" cy="423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basic algorithm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While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to the left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move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right, skipping over elements smaller than the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We move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left, skipping over elements larger than the pivot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stopped,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430086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pointing at a large element, and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pointing at a small element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If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to the left of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9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those elements are swapped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effect is to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push a large element to the right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a 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 element to the left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 the example above,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would not move and same for</a:t>
            </a:r>
            <a:r>
              <a:rPr kumimoji="0" lang="en-US" altLang="en-US" sz="20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the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75806" name="Straight Arrow Connector 16"/>
          <p:cNvCxnSpPr>
            <a:cxnSpLocks noChangeShapeType="1"/>
          </p:cNvCxnSpPr>
          <p:nvPr/>
        </p:nvCxnSpPr>
        <p:spPr bwMode="auto">
          <a:xfrm flipV="1">
            <a:off x="3579813" y="16764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7" name="Text Box 107"/>
          <p:cNvSpPr txBox="1">
            <a:spLocks noChangeArrowheads="1"/>
          </p:cNvSpPr>
          <p:nvPr/>
        </p:nvSpPr>
        <p:spPr bwMode="auto">
          <a:xfrm>
            <a:off x="3248025" y="1992313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75808" name="Straight Arrow Connector 16"/>
          <p:cNvCxnSpPr>
            <a:cxnSpLocks noChangeShapeType="1"/>
          </p:cNvCxnSpPr>
          <p:nvPr/>
        </p:nvCxnSpPr>
        <p:spPr bwMode="auto">
          <a:xfrm flipV="1">
            <a:off x="7396163" y="172402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5809" name="Text Box 109"/>
          <p:cNvSpPr txBox="1">
            <a:spLocks noChangeArrowheads="1"/>
          </p:cNvSpPr>
          <p:nvPr/>
        </p:nvSpPr>
        <p:spPr bwMode="auto">
          <a:xfrm>
            <a:off x="7289800" y="20399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45614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8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6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6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68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6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682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: Partitioning strategy 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Step 1</a:t>
            </a:r>
          </a:p>
        </p:txBody>
      </p:sp>
      <p:graphicFrame>
        <p:nvGraphicFramePr>
          <p:cNvPr id="162819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7851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2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7853" name="Straight Arrow Connector 16"/>
          <p:cNvCxnSpPr>
            <a:cxnSpLocks noChangeShapeType="1"/>
          </p:cNvCxnSpPr>
          <p:nvPr/>
        </p:nvCxnSpPr>
        <p:spPr bwMode="auto">
          <a:xfrm flipV="1">
            <a:off x="6591300" y="234315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4" name="Text Box 30"/>
          <p:cNvSpPr txBox="1">
            <a:spLocks noChangeArrowheads="1"/>
          </p:cNvSpPr>
          <p:nvPr/>
        </p:nvSpPr>
        <p:spPr bwMode="auto">
          <a:xfrm>
            <a:off x="6484938" y="265906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77855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856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77857" name="Freeform 184"/>
          <p:cNvSpPr>
            <a:spLocks/>
          </p:cNvSpPr>
          <p:nvPr/>
        </p:nvSpPr>
        <p:spPr bwMode="auto">
          <a:xfrm flipV="1">
            <a:off x="3486150" y="1581150"/>
            <a:ext cx="3848100" cy="37147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6964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: Partitioning strategy 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1</a:t>
            </a:r>
          </a:p>
        </p:txBody>
      </p:sp>
      <p:graphicFrame>
        <p:nvGraphicFramePr>
          <p:cNvPr id="168963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9899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0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79901" name="Straight Arrow Connector 16"/>
          <p:cNvCxnSpPr>
            <a:cxnSpLocks noChangeShapeType="1"/>
          </p:cNvCxnSpPr>
          <p:nvPr/>
        </p:nvCxnSpPr>
        <p:spPr bwMode="auto">
          <a:xfrm flipV="1">
            <a:off x="6591300" y="234315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2" name="Text Box 30"/>
          <p:cNvSpPr txBox="1">
            <a:spLocks noChangeArrowheads="1"/>
          </p:cNvSpPr>
          <p:nvPr/>
        </p:nvSpPr>
        <p:spPr bwMode="auto">
          <a:xfrm>
            <a:off x="6484938" y="265906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68991" name="Rectangle 3"/>
          <p:cNvSpPr>
            <a:spLocks/>
          </p:cNvSpPr>
          <p:nvPr/>
        </p:nvSpPr>
        <p:spPr bwMode="auto">
          <a:xfrm>
            <a:off x="138113" y="3154363"/>
            <a:ext cx="80010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 by swapping the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with the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starting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at </a:t>
            </a: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-1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8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cxnSp>
        <p:nvCxnSpPr>
          <p:cNvPr id="79904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9905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79906" name="Freeform 184"/>
          <p:cNvSpPr>
            <a:spLocks/>
          </p:cNvSpPr>
          <p:nvPr/>
        </p:nvSpPr>
        <p:spPr bwMode="auto">
          <a:xfrm flipV="1">
            <a:off x="3486150" y="1581150"/>
            <a:ext cx="3848100" cy="371475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3219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8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8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: Partitioning strategy 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1</a:t>
            </a:r>
          </a:p>
        </p:txBody>
      </p:sp>
      <p:graphicFrame>
        <p:nvGraphicFramePr>
          <p:cNvPr id="164867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1947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48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H="1" flipV="1">
            <a:off x="6592888" y="2343150"/>
            <a:ext cx="19050" cy="315913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894" name="Text Box 30"/>
          <p:cNvSpPr txBox="1">
            <a:spLocks noChangeArrowheads="1"/>
          </p:cNvSpPr>
          <p:nvPr/>
        </p:nvSpPr>
        <p:spPr bwMode="auto">
          <a:xfrm>
            <a:off x="6484938" y="265906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64895" name="Rectangle 3"/>
          <p:cNvSpPr>
            <a:spLocks/>
          </p:cNvSpPr>
          <p:nvPr/>
        </p:nvSpPr>
        <p:spPr bwMode="auto">
          <a:xfrm>
            <a:off x="304800" y="3154363"/>
            <a:ext cx="7848600" cy="2408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7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81952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1953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5900738" y="23574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4900" name="Text Box 36"/>
          <p:cNvSpPr txBox="1">
            <a:spLocks noChangeArrowheads="1"/>
          </p:cNvSpPr>
          <p:nvPr/>
        </p:nvSpPr>
        <p:spPr bwMode="auto">
          <a:xfrm>
            <a:off x="5794375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64901" name="Freeform 184"/>
          <p:cNvSpPr>
            <a:spLocks/>
          </p:cNvSpPr>
          <p:nvPr/>
        </p:nvSpPr>
        <p:spPr bwMode="auto">
          <a:xfrm flipV="1">
            <a:off x="342900" y="1581150"/>
            <a:ext cx="54483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1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48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48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649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48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4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48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4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48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4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94" grpId="0"/>
      <p:bldP spid="1649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: Partitioning strategy 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1</a:t>
            </a:r>
          </a:p>
        </p:txBody>
      </p:sp>
      <p:graphicFrame>
        <p:nvGraphicFramePr>
          <p:cNvPr id="166915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3995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6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83997" name="Rectangle 3"/>
          <p:cNvSpPr>
            <a:spLocks/>
          </p:cNvSpPr>
          <p:nvPr/>
        </p:nvSpPr>
        <p:spPr bwMode="auto">
          <a:xfrm>
            <a:off x="304800" y="3154363"/>
            <a:ext cx="7848600" cy="2560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7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83998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3999" name="Text Box 33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84000" name="Straight Arrow Connector 16"/>
          <p:cNvCxnSpPr>
            <a:cxnSpLocks noChangeShapeType="1"/>
          </p:cNvCxnSpPr>
          <p:nvPr/>
        </p:nvCxnSpPr>
        <p:spPr bwMode="auto">
          <a:xfrm flipV="1">
            <a:off x="5900738" y="23574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4001" name="Text Box 35"/>
          <p:cNvSpPr txBox="1">
            <a:spLocks noChangeArrowheads="1"/>
          </p:cNvSpPr>
          <p:nvPr/>
        </p:nvSpPr>
        <p:spPr bwMode="auto">
          <a:xfrm>
            <a:off x="5794375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84002" name="Freeform 184"/>
          <p:cNvSpPr>
            <a:spLocks/>
          </p:cNvSpPr>
          <p:nvPr/>
        </p:nvSpPr>
        <p:spPr bwMode="auto">
          <a:xfrm flipV="1">
            <a:off x="342900" y="1581150"/>
            <a:ext cx="54483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21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2</a:t>
            </a:r>
          </a:p>
        </p:txBody>
      </p:sp>
      <p:graphicFrame>
        <p:nvGraphicFramePr>
          <p:cNvPr id="171011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457200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36" name="Text Box 28"/>
          <p:cNvSpPr txBox="1">
            <a:spLocks noChangeArrowheads="1"/>
          </p:cNvSpPr>
          <p:nvPr/>
        </p:nvSpPr>
        <p:spPr bwMode="auto">
          <a:xfrm>
            <a:off x="350838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1037" name="Rectangle 3"/>
          <p:cNvSpPr>
            <a:spLocks/>
          </p:cNvSpPr>
          <p:nvPr/>
        </p:nvSpPr>
        <p:spPr bwMode="auto">
          <a:xfrm>
            <a:off x="304800" y="3154363"/>
            <a:ext cx="32004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1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4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cxnSp>
        <p:nvCxnSpPr>
          <p:cNvPr id="86046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6047" name="Text Box 31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3" name="Straight Arrow Connector 16"/>
          <p:cNvCxnSpPr>
            <a:cxnSpLocks noChangeShapeType="1"/>
          </p:cNvCxnSpPr>
          <p:nvPr/>
        </p:nvCxnSpPr>
        <p:spPr bwMode="auto">
          <a:xfrm flipV="1">
            <a:off x="5900738" y="23574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1" name="Text Box 33"/>
          <p:cNvSpPr txBox="1">
            <a:spLocks noChangeArrowheads="1"/>
          </p:cNvSpPr>
          <p:nvPr/>
        </p:nvSpPr>
        <p:spPr bwMode="auto">
          <a:xfrm>
            <a:off x="5794375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71042" name="Freeform 184"/>
          <p:cNvSpPr>
            <a:spLocks/>
          </p:cNvSpPr>
          <p:nvPr/>
        </p:nvSpPr>
        <p:spPr bwMode="auto">
          <a:xfrm flipV="1">
            <a:off x="2819400" y="1581150"/>
            <a:ext cx="21336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1190625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4" name="Text Box 36"/>
          <p:cNvSpPr txBox="1">
            <a:spLocks noChangeArrowheads="1"/>
          </p:cNvSpPr>
          <p:nvPr/>
        </p:nvSpPr>
        <p:spPr bwMode="auto">
          <a:xfrm>
            <a:off x="1084263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5" name="Straight Arrow Connector 16"/>
          <p:cNvCxnSpPr>
            <a:cxnSpLocks noChangeShapeType="1"/>
          </p:cNvCxnSpPr>
          <p:nvPr/>
        </p:nvCxnSpPr>
        <p:spPr bwMode="auto">
          <a:xfrm flipV="1">
            <a:off x="19859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6" name="Text Box 38"/>
          <p:cNvSpPr txBox="1">
            <a:spLocks noChangeArrowheads="1"/>
          </p:cNvSpPr>
          <p:nvPr/>
        </p:nvSpPr>
        <p:spPr bwMode="auto">
          <a:xfrm>
            <a:off x="18796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6" name="Straight Arrow Connector 16"/>
          <p:cNvCxnSpPr>
            <a:cxnSpLocks noChangeShapeType="1"/>
          </p:cNvCxnSpPr>
          <p:nvPr/>
        </p:nvCxnSpPr>
        <p:spPr bwMode="auto">
          <a:xfrm flipV="1">
            <a:off x="2695575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48" name="Text Box 40"/>
          <p:cNvSpPr txBox="1">
            <a:spLocks noChangeArrowheads="1"/>
          </p:cNvSpPr>
          <p:nvPr/>
        </p:nvSpPr>
        <p:spPr bwMode="auto">
          <a:xfrm>
            <a:off x="2589213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71049" name="Rectangle 3"/>
          <p:cNvSpPr>
            <a:spLocks/>
          </p:cNvSpPr>
          <p:nvPr/>
        </p:nvSpPr>
        <p:spPr bwMode="auto">
          <a:xfrm>
            <a:off x="4419600" y="3154363"/>
            <a:ext cx="32766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8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</p:txBody>
      </p:sp>
      <p:cxnSp>
        <p:nvCxnSpPr>
          <p:cNvPr id="7" name="Straight Arrow Connector 16"/>
          <p:cNvCxnSpPr>
            <a:cxnSpLocks noChangeShapeType="1"/>
          </p:cNvCxnSpPr>
          <p:nvPr/>
        </p:nvCxnSpPr>
        <p:spPr bwMode="auto">
          <a:xfrm flipV="1">
            <a:off x="5135563" y="2347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1051" name="Text Box 43"/>
          <p:cNvSpPr txBox="1">
            <a:spLocks noChangeArrowheads="1"/>
          </p:cNvSpPr>
          <p:nvPr/>
        </p:nvSpPr>
        <p:spPr bwMode="auto">
          <a:xfrm>
            <a:off x="5029200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93781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10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10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10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10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10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10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10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10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7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71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7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71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7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7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710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7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710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710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1041" grpId="0"/>
      <p:bldP spid="171044" grpId="0"/>
      <p:bldP spid="171044" grpId="1"/>
      <p:bldP spid="171046" grpId="0"/>
      <p:bldP spid="171046" grpId="1"/>
      <p:bldP spid="171048" grpId="0"/>
      <p:bldP spid="1710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2</a:t>
            </a:r>
          </a:p>
        </p:txBody>
      </p:sp>
      <p:graphicFrame>
        <p:nvGraphicFramePr>
          <p:cNvPr id="173059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8091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2" name="Text Box 31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88093" name="Straight Arrow Connector 16"/>
          <p:cNvCxnSpPr>
            <a:cxnSpLocks noChangeShapeType="1"/>
          </p:cNvCxnSpPr>
          <p:nvPr/>
        </p:nvCxnSpPr>
        <p:spPr bwMode="auto">
          <a:xfrm flipV="1">
            <a:off x="2695575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4" name="Text Box 40"/>
          <p:cNvSpPr txBox="1">
            <a:spLocks noChangeArrowheads="1"/>
          </p:cNvSpPr>
          <p:nvPr/>
        </p:nvSpPr>
        <p:spPr bwMode="auto">
          <a:xfrm>
            <a:off x="2589213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88095" name="Straight Arrow Connector 16"/>
          <p:cNvCxnSpPr>
            <a:cxnSpLocks noChangeShapeType="1"/>
          </p:cNvCxnSpPr>
          <p:nvPr/>
        </p:nvCxnSpPr>
        <p:spPr bwMode="auto">
          <a:xfrm flipV="1">
            <a:off x="5135563" y="2347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096" name="Text Box 43"/>
          <p:cNvSpPr txBox="1">
            <a:spLocks noChangeArrowheads="1"/>
          </p:cNvSpPr>
          <p:nvPr/>
        </p:nvSpPr>
        <p:spPr bwMode="auto">
          <a:xfrm>
            <a:off x="5029200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88097" name="Freeform 184"/>
          <p:cNvSpPr>
            <a:spLocks/>
          </p:cNvSpPr>
          <p:nvPr/>
        </p:nvSpPr>
        <p:spPr bwMode="auto">
          <a:xfrm flipV="1">
            <a:off x="2819400" y="1581150"/>
            <a:ext cx="21336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8098" name="Rectangle 3"/>
          <p:cNvSpPr>
            <a:spLocks/>
          </p:cNvSpPr>
          <p:nvPr/>
        </p:nvSpPr>
        <p:spPr bwMode="auto">
          <a:xfrm>
            <a:off x="304800" y="3154363"/>
            <a:ext cx="3200400" cy="286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2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1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4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sp>
        <p:nvSpPr>
          <p:cNvPr id="88099" name="Rectangle 3"/>
          <p:cNvSpPr>
            <a:spLocks/>
          </p:cNvSpPr>
          <p:nvPr/>
        </p:nvSpPr>
        <p:spPr bwMode="auto">
          <a:xfrm>
            <a:off x="4419600" y="3154363"/>
            <a:ext cx="3276600" cy="2179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8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endParaRPr kumimoji="0" lang="en-US" altLang="en-US" sz="20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Swap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4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40820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3</a:t>
            </a:r>
          </a:p>
        </p:txBody>
      </p:sp>
      <p:graphicFrame>
        <p:nvGraphicFramePr>
          <p:cNvPr id="175107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5131" name="Rectangle 3"/>
          <p:cNvSpPr>
            <a:spLocks/>
          </p:cNvSpPr>
          <p:nvPr/>
        </p:nvSpPr>
        <p:spPr bwMode="auto">
          <a:xfrm>
            <a:off x="304800" y="3154363"/>
            <a:ext cx="32766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0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cxnSp>
        <p:nvCxnSpPr>
          <p:cNvPr id="90140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41" name="Text Box 29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V="1">
            <a:off x="2695575" y="23622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35" name="Text Box 31"/>
          <p:cNvSpPr txBox="1">
            <a:spLocks noChangeArrowheads="1"/>
          </p:cNvSpPr>
          <p:nvPr/>
        </p:nvSpPr>
        <p:spPr bwMode="auto">
          <a:xfrm>
            <a:off x="2589213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90144" name="Straight Arrow Connector 16"/>
          <p:cNvCxnSpPr>
            <a:cxnSpLocks noChangeShapeType="1"/>
          </p:cNvCxnSpPr>
          <p:nvPr/>
        </p:nvCxnSpPr>
        <p:spPr bwMode="auto">
          <a:xfrm flipV="1">
            <a:off x="5135563" y="2347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0145" name="Text Box 34"/>
          <p:cNvSpPr txBox="1">
            <a:spLocks noChangeArrowheads="1"/>
          </p:cNvSpPr>
          <p:nvPr/>
        </p:nvSpPr>
        <p:spPr bwMode="auto">
          <a:xfrm>
            <a:off x="5029200" y="26638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90146" name="Freeform 184"/>
          <p:cNvSpPr>
            <a:spLocks/>
          </p:cNvSpPr>
          <p:nvPr/>
        </p:nvSpPr>
        <p:spPr bwMode="auto">
          <a:xfrm flipV="1">
            <a:off x="2819400" y="1581150"/>
            <a:ext cx="21336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3524250" y="2357438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1" name="Text Box 37"/>
          <p:cNvSpPr txBox="1">
            <a:spLocks noChangeArrowheads="1"/>
          </p:cNvSpPr>
          <p:nvPr/>
        </p:nvSpPr>
        <p:spPr bwMode="auto">
          <a:xfrm>
            <a:off x="3417888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5" name="Straight Arrow Connector 16"/>
          <p:cNvCxnSpPr>
            <a:cxnSpLocks noChangeShapeType="1"/>
          </p:cNvCxnSpPr>
          <p:nvPr/>
        </p:nvCxnSpPr>
        <p:spPr bwMode="auto">
          <a:xfrm flipV="1">
            <a:off x="4286250" y="2357438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3" name="Text Box 39"/>
          <p:cNvSpPr txBox="1">
            <a:spLocks noChangeArrowheads="1"/>
          </p:cNvSpPr>
          <p:nvPr/>
        </p:nvSpPr>
        <p:spPr bwMode="auto">
          <a:xfrm>
            <a:off x="4179888" y="26733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cxnSp>
        <p:nvCxnSpPr>
          <p:cNvPr id="6" name="Straight Arrow Connector 16"/>
          <p:cNvCxnSpPr>
            <a:cxnSpLocks noChangeShapeType="1"/>
          </p:cNvCxnSpPr>
          <p:nvPr/>
        </p:nvCxnSpPr>
        <p:spPr bwMode="auto">
          <a:xfrm flipV="1">
            <a:off x="541496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5145" name="Text Box 41"/>
          <p:cNvSpPr txBox="1">
            <a:spLocks noChangeArrowheads="1"/>
          </p:cNvSpPr>
          <p:nvPr/>
        </p:nvSpPr>
        <p:spPr bwMode="auto">
          <a:xfrm>
            <a:off x="5308600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4884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5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5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5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5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5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5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2" presetClass="exit" presetSubtype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5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7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75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35" grpId="0"/>
      <p:bldP spid="175141" grpId="0"/>
      <p:bldP spid="175141" grpId="1"/>
      <p:bldP spid="175143" grpId="0"/>
      <p:bldP spid="175143" grpId="1"/>
      <p:bldP spid="1751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3</a:t>
            </a:r>
          </a:p>
        </p:txBody>
      </p:sp>
      <p:graphicFrame>
        <p:nvGraphicFramePr>
          <p:cNvPr id="177155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2187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88" name="Text Box 29"/>
          <p:cNvSpPr txBox="1">
            <a:spLocks noChangeArrowheads="1"/>
          </p:cNvSpPr>
          <p:nvPr/>
        </p:nvSpPr>
        <p:spPr bwMode="auto">
          <a:xfrm>
            <a:off x="71342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77184" name="Rectangle 3"/>
          <p:cNvSpPr>
            <a:spLocks/>
          </p:cNvSpPr>
          <p:nvPr/>
        </p:nvSpPr>
        <p:spPr bwMode="auto">
          <a:xfrm>
            <a:off x="4114800" y="3154363"/>
            <a:ext cx="38862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crossed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no swap for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Instead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Swap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V="1">
            <a:off x="5135563" y="233362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86" name="Text Box 34"/>
          <p:cNvSpPr txBox="1">
            <a:spLocks noChangeArrowheads="1"/>
          </p:cNvSpPr>
          <p:nvPr/>
        </p:nvSpPr>
        <p:spPr bwMode="auto">
          <a:xfrm>
            <a:off x="5029200" y="2649538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sp>
        <p:nvSpPr>
          <p:cNvPr id="177187" name="Freeform 184"/>
          <p:cNvSpPr>
            <a:spLocks/>
          </p:cNvSpPr>
          <p:nvPr/>
        </p:nvSpPr>
        <p:spPr bwMode="auto">
          <a:xfrm flipH="1" flipV="1">
            <a:off x="4953000" y="1581150"/>
            <a:ext cx="24384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3" name="Straight Arrow Connector 16"/>
          <p:cNvCxnSpPr>
            <a:cxnSpLocks noChangeShapeType="1"/>
          </p:cNvCxnSpPr>
          <p:nvPr/>
        </p:nvCxnSpPr>
        <p:spPr bwMode="auto">
          <a:xfrm flipV="1">
            <a:off x="4264025" y="232886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7195" name="Text Box 43"/>
          <p:cNvSpPr txBox="1">
            <a:spLocks noChangeArrowheads="1"/>
          </p:cNvSpPr>
          <p:nvPr/>
        </p:nvSpPr>
        <p:spPr bwMode="auto">
          <a:xfrm>
            <a:off x="4157663" y="264477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92195" name="Straight Arrow Connector 16"/>
          <p:cNvCxnSpPr>
            <a:cxnSpLocks noChangeShapeType="1"/>
          </p:cNvCxnSpPr>
          <p:nvPr/>
        </p:nvCxnSpPr>
        <p:spPr bwMode="auto">
          <a:xfrm flipV="1">
            <a:off x="541496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96" name="Text Box 45"/>
          <p:cNvSpPr txBox="1">
            <a:spLocks noChangeArrowheads="1"/>
          </p:cNvSpPr>
          <p:nvPr/>
        </p:nvSpPr>
        <p:spPr bwMode="auto">
          <a:xfrm>
            <a:off x="5308600" y="2678113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92198" name="Rectangle 3"/>
          <p:cNvSpPr>
            <a:spLocks/>
          </p:cNvSpPr>
          <p:nvPr/>
        </p:nvSpPr>
        <p:spPr bwMode="auto">
          <a:xfrm>
            <a:off x="304800" y="3154363"/>
            <a:ext cx="32766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0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</p:spTree>
    <p:extLst>
      <p:ext uri="{BB962C8B-B14F-4D97-AF65-F5344CB8AC3E}">
        <p14:creationId xmlns:p14="http://schemas.microsoft.com/office/powerpoint/2010/main" val="140838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7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7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7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7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7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7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7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7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6" grpId="0"/>
      <p:bldP spid="17719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:Partitioning strategy 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Step 3</a:t>
            </a:r>
          </a:p>
        </p:txBody>
      </p:sp>
      <p:graphicFrame>
        <p:nvGraphicFramePr>
          <p:cNvPr id="179203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4235" name="Straight Arrow Connector 16"/>
          <p:cNvCxnSpPr>
            <a:cxnSpLocks noChangeShapeType="1"/>
          </p:cNvCxnSpPr>
          <p:nvPr/>
        </p:nvCxnSpPr>
        <p:spPr bwMode="auto">
          <a:xfrm flipV="1">
            <a:off x="7542213" y="23352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36" name="Freeform 184"/>
          <p:cNvSpPr>
            <a:spLocks/>
          </p:cNvSpPr>
          <p:nvPr/>
        </p:nvSpPr>
        <p:spPr bwMode="auto">
          <a:xfrm flipH="1" flipV="1">
            <a:off x="4953000" y="1581150"/>
            <a:ext cx="2438400" cy="323850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94237" name="Straight Arrow Connector 16"/>
          <p:cNvCxnSpPr>
            <a:cxnSpLocks noChangeShapeType="1"/>
          </p:cNvCxnSpPr>
          <p:nvPr/>
        </p:nvCxnSpPr>
        <p:spPr bwMode="auto">
          <a:xfrm flipV="1">
            <a:off x="4264025" y="232886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38" name="Text Box 35"/>
          <p:cNvSpPr txBox="1">
            <a:spLocks noChangeArrowheads="1"/>
          </p:cNvSpPr>
          <p:nvPr/>
        </p:nvSpPr>
        <p:spPr bwMode="auto">
          <a:xfrm>
            <a:off x="4157663" y="264477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94239" name="Straight Arrow Connector 16"/>
          <p:cNvCxnSpPr>
            <a:cxnSpLocks noChangeShapeType="1"/>
          </p:cNvCxnSpPr>
          <p:nvPr/>
        </p:nvCxnSpPr>
        <p:spPr bwMode="auto">
          <a:xfrm flipV="1">
            <a:off x="5441950" y="2308225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4241" name="Rectangle 3"/>
          <p:cNvSpPr>
            <a:spLocks/>
          </p:cNvSpPr>
          <p:nvPr/>
        </p:nvSpPr>
        <p:spPr bwMode="auto">
          <a:xfrm>
            <a:off x="304800" y="3154363"/>
            <a:ext cx="32766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5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0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Right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</p:txBody>
      </p:sp>
      <p:sp>
        <p:nvSpPr>
          <p:cNvPr id="94242" name="Rectangle 3"/>
          <p:cNvSpPr>
            <a:spLocks/>
          </p:cNvSpPr>
          <p:nvPr/>
        </p:nvSpPr>
        <p:spPr bwMode="auto">
          <a:xfrm>
            <a:off x="4114800" y="3154363"/>
            <a:ext cx="3886200" cy="294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9 &gt;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Left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= 3 &lt; 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Stop </a:t>
            </a:r>
            <a:r>
              <a:rPr kumimoji="0" lang="en-US" altLang="en-US" sz="20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right over here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22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2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have crossed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no swap for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C2A5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 typeface="Wingdings 2" panose="05020102010507070707" pitchFamily="18" charset="2"/>
              <a:buChar char=""/>
              <a:tabLst/>
              <a:defRPr/>
            </a:pP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Instead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Swap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 and 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</a:t>
            </a:r>
            <a:r>
              <a:rPr kumimoji="0" lang="en-US" altLang="en-US" sz="20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]</a:t>
            </a:r>
          </a:p>
        </p:txBody>
      </p:sp>
      <p:sp>
        <p:nvSpPr>
          <p:cNvPr id="94243" name="Text Box 45"/>
          <p:cNvSpPr txBox="1">
            <a:spLocks noChangeArrowheads="1"/>
          </p:cNvSpPr>
          <p:nvPr/>
        </p:nvSpPr>
        <p:spPr bwMode="auto">
          <a:xfrm>
            <a:off x="5308600" y="25908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94244" name="Text Box 29"/>
          <p:cNvSpPr txBox="1">
            <a:spLocks noChangeArrowheads="1"/>
          </p:cNvSpPr>
          <p:nvPr/>
        </p:nvSpPr>
        <p:spPr bwMode="auto">
          <a:xfrm>
            <a:off x="5076825" y="2849563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</p:spTree>
    <p:extLst>
      <p:ext uri="{BB962C8B-B14F-4D97-AF65-F5344CB8AC3E}">
        <p14:creationId xmlns:p14="http://schemas.microsoft.com/office/powerpoint/2010/main" val="265643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Home Task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533400" y="1676400"/>
            <a:ext cx="78486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 sz="2800">
                <a:solidFill>
                  <a:srgbClr val="000000"/>
                </a:solidFill>
              </a:rPr>
              <a:t>Solve </a:t>
            </a:r>
            <a:r>
              <a:rPr lang="en-US" altLang="en-US" sz="2800" i="1">
                <a:solidFill>
                  <a:srgbClr val="009999"/>
                </a:solidFill>
              </a:rPr>
              <a:t>T</a:t>
            </a:r>
            <a:r>
              <a:rPr lang="en-US" altLang="en-US" sz="2800">
                <a:solidFill>
                  <a:srgbClr val="009999"/>
                </a:solidFill>
              </a:rPr>
              <a:t>(</a:t>
            </a:r>
            <a:r>
              <a:rPr lang="en-US" altLang="en-US" sz="2800" i="1">
                <a:solidFill>
                  <a:srgbClr val="009999"/>
                </a:solidFill>
              </a:rPr>
              <a:t>n</a:t>
            </a:r>
            <a:r>
              <a:rPr lang="en-US" altLang="en-US" sz="2800">
                <a:solidFill>
                  <a:srgbClr val="009999"/>
                </a:solidFill>
              </a:rPr>
              <a:t>) = </a:t>
            </a:r>
            <a:r>
              <a:rPr lang="en-US" altLang="en-US" sz="2800" i="1">
                <a:solidFill>
                  <a:srgbClr val="009999"/>
                </a:solidFill>
              </a:rPr>
              <a:t>2T</a:t>
            </a:r>
            <a:r>
              <a:rPr lang="en-US" altLang="en-US" sz="2800">
                <a:solidFill>
                  <a:srgbClr val="009999"/>
                </a:solidFill>
              </a:rPr>
              <a:t>(</a:t>
            </a:r>
            <a:r>
              <a:rPr lang="en-US" altLang="en-US" sz="2800" i="1">
                <a:solidFill>
                  <a:srgbClr val="009999"/>
                </a:solidFill>
              </a:rPr>
              <a:t>n/</a:t>
            </a:r>
            <a:r>
              <a:rPr lang="en-US" altLang="en-US" sz="2800">
                <a:solidFill>
                  <a:srgbClr val="009999"/>
                </a:solidFill>
              </a:rPr>
              <a:t>2)</a:t>
            </a:r>
            <a:r>
              <a:rPr lang="en-US" altLang="en-US" sz="2800" i="1">
                <a:solidFill>
                  <a:srgbClr val="009999"/>
                </a:solidFill>
              </a:rPr>
              <a:t> + n</a:t>
            </a:r>
            <a:r>
              <a:rPr lang="en-US" altLang="en-US" sz="2800" baseline="30000">
                <a:solidFill>
                  <a:srgbClr val="009999"/>
                </a:solidFill>
              </a:rPr>
              <a:t>2</a:t>
            </a:r>
            <a:r>
              <a:rPr lang="en-US" altLang="en-US" sz="2800">
                <a:solidFill>
                  <a:srgbClr val="000000"/>
                </a:solidFill>
              </a:rPr>
              <a:t>:</a:t>
            </a:r>
          </a:p>
          <a:p>
            <a:endParaRPr lang="en-US" altLang="en-US" sz="2800">
              <a:solidFill>
                <a:srgbClr val="000000"/>
              </a:solidFill>
            </a:endParaRPr>
          </a:p>
          <a:p>
            <a:endParaRPr lang="en-US" altLang="en-US" sz="2800">
              <a:solidFill>
                <a:srgbClr val="000000"/>
              </a:solidFill>
            </a:endParaRPr>
          </a:p>
          <a:p>
            <a:endParaRPr lang="en-US" altLang="en-US" sz="2800">
              <a:solidFill>
                <a:srgbClr val="000000"/>
              </a:solidFill>
            </a:endParaRPr>
          </a:p>
          <a:p>
            <a:endParaRPr lang="en-US" altLang="en-US" sz="2800">
              <a:solidFill>
                <a:srgbClr val="000000"/>
              </a:solidFill>
            </a:endParaRPr>
          </a:p>
          <a:p>
            <a:endParaRPr lang="en-US" altLang="en-US" sz="2800">
              <a:solidFill>
                <a:srgbClr val="000000"/>
              </a:solidFill>
            </a:endParaRPr>
          </a:p>
          <a:p>
            <a:endParaRPr lang="en-US" altLang="en-US" sz="280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0063" y="35004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endParaRPr lang="en-US" sz="3000" kern="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0708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QuickSort : Recursive calls</a:t>
            </a:r>
          </a:p>
        </p:txBody>
      </p:sp>
      <p:graphicFrame>
        <p:nvGraphicFramePr>
          <p:cNvPr id="183299" name="Group 3"/>
          <p:cNvGraphicFramePr>
            <a:graphicFrameLocks noGrp="1"/>
          </p:cNvGraphicFramePr>
          <p:nvPr/>
        </p:nvGraphicFramePr>
        <p:xfrm>
          <a:off x="152400" y="1905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6283" name="Straight Arrow Connector 16"/>
          <p:cNvCxnSpPr>
            <a:cxnSpLocks noChangeShapeType="1"/>
          </p:cNvCxnSpPr>
          <p:nvPr/>
        </p:nvCxnSpPr>
        <p:spPr bwMode="auto">
          <a:xfrm flipV="1">
            <a:off x="521176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183332" name="Group 36"/>
          <p:cNvGraphicFramePr>
            <a:graphicFrameLocks noGrp="1"/>
          </p:cNvGraphicFramePr>
          <p:nvPr/>
        </p:nvGraphicFramePr>
        <p:xfrm>
          <a:off x="152400" y="38862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2" name="Straight Arrow Connector 16"/>
          <p:cNvCxnSpPr>
            <a:cxnSpLocks noChangeShapeType="1"/>
          </p:cNvCxnSpPr>
          <p:nvPr/>
        </p:nvCxnSpPr>
        <p:spPr bwMode="auto">
          <a:xfrm flipV="1">
            <a:off x="5948363" y="429577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59" name="Text Box 63"/>
          <p:cNvSpPr txBox="1">
            <a:spLocks noChangeArrowheads="1"/>
          </p:cNvSpPr>
          <p:nvPr/>
        </p:nvSpPr>
        <p:spPr bwMode="auto">
          <a:xfrm>
            <a:off x="5715000" y="4541838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+ 1</a:t>
            </a:r>
          </a:p>
        </p:txBody>
      </p:sp>
      <p:cxnSp>
        <p:nvCxnSpPr>
          <p:cNvPr id="3" name="Straight Arrow Connector 16"/>
          <p:cNvCxnSpPr>
            <a:cxnSpLocks noChangeShapeType="1"/>
          </p:cNvCxnSpPr>
          <p:nvPr/>
        </p:nvCxnSpPr>
        <p:spPr bwMode="auto">
          <a:xfrm flipV="1">
            <a:off x="4297363" y="428783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61" name="Text Box 65"/>
          <p:cNvSpPr txBox="1">
            <a:spLocks noChangeArrowheads="1"/>
          </p:cNvSpPr>
          <p:nvPr/>
        </p:nvSpPr>
        <p:spPr bwMode="auto">
          <a:xfrm>
            <a:off x="4038600" y="4527550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-1</a:t>
            </a:r>
          </a:p>
        </p:txBody>
      </p:sp>
      <p:sp>
        <p:nvSpPr>
          <p:cNvPr id="183362" name="Text Box 66"/>
          <p:cNvSpPr txBox="1">
            <a:spLocks noChangeArrowheads="1"/>
          </p:cNvSpPr>
          <p:nvPr/>
        </p:nvSpPr>
        <p:spPr bwMode="auto">
          <a:xfrm>
            <a:off x="212725" y="4576763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83363" name="Text Box 67"/>
          <p:cNvSpPr txBox="1">
            <a:spLocks noChangeArrowheads="1"/>
          </p:cNvSpPr>
          <p:nvPr/>
        </p:nvSpPr>
        <p:spPr bwMode="auto">
          <a:xfrm>
            <a:off x="7239000" y="4498975"/>
            <a:ext cx="66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 -1</a:t>
            </a:r>
          </a:p>
        </p:txBody>
      </p:sp>
      <p:sp>
        <p:nvSpPr>
          <p:cNvPr id="183364" name="Line 68"/>
          <p:cNvSpPr>
            <a:spLocks noChangeShapeType="1"/>
          </p:cNvSpPr>
          <p:nvPr/>
        </p:nvSpPr>
        <p:spPr bwMode="auto">
          <a:xfrm>
            <a:off x="3962400" y="2928938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4" name="Straight Arrow Connector 16"/>
          <p:cNvCxnSpPr>
            <a:cxnSpLocks noChangeShapeType="1"/>
          </p:cNvCxnSpPr>
          <p:nvPr/>
        </p:nvCxnSpPr>
        <p:spPr bwMode="auto">
          <a:xfrm flipV="1">
            <a:off x="381000" y="43053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3366" name="Rectangle 70"/>
          <p:cNvSpPr>
            <a:spLocks noChangeArrowheads="1"/>
          </p:cNvSpPr>
          <p:nvPr/>
        </p:nvSpPr>
        <p:spPr bwMode="auto">
          <a:xfrm>
            <a:off x="166688" y="3881438"/>
            <a:ext cx="4710112" cy="3857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83367" name="Rectangle 71"/>
          <p:cNvSpPr>
            <a:spLocks noChangeArrowheads="1"/>
          </p:cNvSpPr>
          <p:nvPr/>
        </p:nvSpPr>
        <p:spPr bwMode="auto">
          <a:xfrm>
            <a:off x="5638800" y="3886200"/>
            <a:ext cx="2362200" cy="3857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9" name="Straight Arrow Connector 16"/>
          <p:cNvCxnSpPr>
            <a:cxnSpLocks noChangeShapeType="1"/>
          </p:cNvCxnSpPr>
          <p:nvPr/>
        </p:nvCxnSpPr>
        <p:spPr bwMode="auto">
          <a:xfrm flipV="1">
            <a:off x="7542213" y="4267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320" name="Text Box 29"/>
          <p:cNvSpPr txBox="1">
            <a:spLocks noChangeArrowheads="1"/>
          </p:cNvSpPr>
          <p:nvPr/>
        </p:nvSpPr>
        <p:spPr bwMode="auto">
          <a:xfrm>
            <a:off x="4800600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5078413" y="41910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99831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3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33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3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3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83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3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3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59" grpId="0"/>
      <p:bldP spid="183361" grpId="0"/>
      <p:bldP spid="183362" grpId="0"/>
      <p:bldP spid="183363" grpId="0"/>
      <p:bldP spid="183366" grpId="0" animBg="1"/>
      <p:bldP spid="183367" grpId="0" animBg="1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QuickSort : Left Recursive call</a:t>
            </a:r>
          </a:p>
        </p:txBody>
      </p:sp>
      <p:graphicFrame>
        <p:nvGraphicFramePr>
          <p:cNvPr id="185404" name="Group 60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230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3429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Always select pivot in one manner. </a:t>
            </a:r>
            <a:b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If you select pivot as first/middle/Last element always select that element as pivot in recursive calls</a:t>
            </a:r>
            <a:br>
              <a:rPr lang="en-US" altLang="en-US" cap="none" dirty="0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</a:br>
            <a:r>
              <a:rPr lang="en-US" altLang="en-US" cap="none" dirty="0">
                <a:ln>
                  <a:noFill/>
                </a:ln>
                <a:solidFill>
                  <a:srgbClr val="FF0000"/>
                </a:solidFill>
                <a:latin typeface="Trebuchet MS" panose="020B0603020202020204" pitchFamily="34" charset="0"/>
              </a:rPr>
              <a:t>Better approach. Select pivot as Array[(L+R)/2] as pivot</a:t>
            </a:r>
          </a:p>
        </p:txBody>
      </p:sp>
    </p:spTree>
    <p:extLst>
      <p:ext uri="{BB962C8B-B14F-4D97-AF65-F5344CB8AC3E}">
        <p14:creationId xmlns:p14="http://schemas.microsoft.com/office/powerpoint/2010/main" val="3818879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0999"/>
            <a:ext cx="7239000" cy="1322387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An example to select last element as pivot   </a:t>
            </a:r>
          </a:p>
        </p:txBody>
      </p:sp>
      <p:graphicFrame>
        <p:nvGraphicFramePr>
          <p:cNvPr id="18739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221394"/>
              </p:ext>
            </p:extLst>
          </p:nvPr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0371" name="Straight Arrow Connector 16"/>
          <p:cNvCxnSpPr>
            <a:cxnSpLocks noChangeShapeType="1"/>
          </p:cNvCxnSpPr>
          <p:nvPr/>
        </p:nvCxnSpPr>
        <p:spPr bwMode="auto">
          <a:xfrm flipV="1">
            <a:off x="990600" y="23352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0372" name="Text Box 20"/>
          <p:cNvSpPr txBox="1">
            <a:spLocks noChangeArrowheads="1"/>
          </p:cNvSpPr>
          <p:nvPr/>
        </p:nvSpPr>
        <p:spPr bwMode="auto">
          <a:xfrm>
            <a:off x="884238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0373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0374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0375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376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502784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Movements</a:t>
            </a:r>
          </a:p>
        </p:txBody>
      </p:sp>
      <p:graphicFrame>
        <p:nvGraphicFramePr>
          <p:cNvPr id="189443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>
            <a:cxnSpLocks noChangeShapeType="1"/>
          </p:cNvCxnSpPr>
          <p:nvPr/>
        </p:nvCxnSpPr>
        <p:spPr bwMode="auto">
          <a:xfrm flipV="1">
            <a:off x="990600" y="23352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9460" name="Text Box 20"/>
          <p:cNvSpPr txBox="1">
            <a:spLocks noChangeArrowheads="1"/>
          </p:cNvSpPr>
          <p:nvPr/>
        </p:nvSpPr>
        <p:spPr bwMode="auto">
          <a:xfrm>
            <a:off x="884238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2421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2423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424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650945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4.07031E-6 L 0.175 0.00393 " pathEditMode="relative" rAng="0" ptsTypes="AA">
                                      <p:cBhvr>
                                        <p:cTn id="6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50" y="18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0.00416 L 0.17274 0.00255 " pathEditMode="relative" rAng="0" ptsTypes="AA">
                                      <p:cBhvr>
                                        <p:cTn id="8" dur="3000" fill="hold"/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28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6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Swap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4467" name="Straight Arrow Connector 16"/>
          <p:cNvCxnSpPr>
            <a:cxnSpLocks noChangeShapeType="1"/>
          </p:cNvCxnSpPr>
          <p:nvPr/>
        </p:nvCxnSpPr>
        <p:spPr bwMode="auto">
          <a:xfrm flipV="1">
            <a:off x="25447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68" name="Text Box 20"/>
          <p:cNvSpPr txBox="1">
            <a:spLocks noChangeArrowheads="1"/>
          </p:cNvSpPr>
          <p:nvPr/>
        </p:nvSpPr>
        <p:spPr bwMode="auto">
          <a:xfrm>
            <a:off x="24384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4469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4471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4472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4473" name="Freeform 184"/>
          <p:cNvSpPr>
            <a:spLocks/>
          </p:cNvSpPr>
          <p:nvPr/>
        </p:nvSpPr>
        <p:spPr bwMode="auto">
          <a:xfrm flipH="1" flipV="1">
            <a:off x="2514600" y="1624013"/>
            <a:ext cx="1524000" cy="35718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367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 : Left Recursive call</a:t>
            </a:r>
            <a:b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Step 1: Swap</a:t>
            </a: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6515" name="Straight Arrow Connector 16"/>
          <p:cNvCxnSpPr>
            <a:cxnSpLocks noChangeShapeType="1"/>
          </p:cNvCxnSpPr>
          <p:nvPr/>
        </p:nvCxnSpPr>
        <p:spPr bwMode="auto">
          <a:xfrm flipV="1">
            <a:off x="25447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16" name="Text Box 20"/>
          <p:cNvSpPr txBox="1">
            <a:spLocks noChangeArrowheads="1"/>
          </p:cNvSpPr>
          <p:nvPr/>
        </p:nvSpPr>
        <p:spPr bwMode="auto">
          <a:xfrm>
            <a:off x="24384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6517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06518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6519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6520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6521" name="Freeform 184"/>
          <p:cNvSpPr>
            <a:spLocks/>
          </p:cNvSpPr>
          <p:nvPr/>
        </p:nvSpPr>
        <p:spPr bwMode="auto">
          <a:xfrm flipH="1" flipV="1">
            <a:off x="2514600" y="1624013"/>
            <a:ext cx="1524000" cy="357187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6860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Movements</a:t>
            </a:r>
            <a:endParaRPr lang="en-US" sz="3400" cap="none" dirty="0">
              <a:ln>
                <a:noFill/>
              </a:ln>
              <a:solidFill>
                <a:schemeClr val="tx1"/>
              </a:solidFill>
              <a:latin typeface="Trebuchet MS" pitchFamily="34" charset="0"/>
            </a:endParaRPr>
          </a:p>
        </p:txBody>
      </p:sp>
      <p:graphicFrame>
        <p:nvGraphicFramePr>
          <p:cNvPr id="191491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95251" name="Straight Arrow Connector 16"/>
          <p:cNvCxnSpPr>
            <a:cxnSpLocks noChangeShapeType="1"/>
          </p:cNvCxnSpPr>
          <p:nvPr/>
        </p:nvCxnSpPr>
        <p:spPr bwMode="auto">
          <a:xfrm flipV="1">
            <a:off x="25447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5252" name="Text Box 20"/>
          <p:cNvSpPr txBox="1">
            <a:spLocks noChangeArrowheads="1"/>
          </p:cNvSpPr>
          <p:nvPr/>
        </p:nvSpPr>
        <p:spPr bwMode="auto">
          <a:xfrm>
            <a:off x="24384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08565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95254" name="Text Box 22"/>
          <p:cNvSpPr txBox="1">
            <a:spLocks noChangeArrowheads="1"/>
          </p:cNvSpPr>
          <p:nvPr/>
        </p:nvSpPr>
        <p:spPr bwMode="auto">
          <a:xfrm>
            <a:off x="3886200" y="2651125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</a:p>
        </p:txBody>
      </p:sp>
      <p:cxnSp>
        <p:nvCxnSpPr>
          <p:cNvPr id="108567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256" name="Straight Arrow Connector 16"/>
          <p:cNvCxnSpPr>
            <a:cxnSpLocks noChangeShapeType="1"/>
          </p:cNvCxnSpPr>
          <p:nvPr/>
        </p:nvCxnSpPr>
        <p:spPr bwMode="auto">
          <a:xfrm flipV="1">
            <a:off x="4019550" y="2347913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447800" y="35814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" panose="02020603050405020304" pitchFamily="18" charset="0"/>
                <a:ea typeface="+mn-ea"/>
                <a:cs typeface="Arial" panose="020B0604020202020204" pitchFamily="34" charset="0"/>
              </a:rPr>
              <a:t>i &amp; j crossed</a:t>
            </a:r>
          </a:p>
        </p:txBody>
      </p:sp>
    </p:spTree>
    <p:extLst>
      <p:ext uri="{BB962C8B-B14F-4D97-AF65-F5344CB8AC3E}">
        <p14:creationId xmlns:p14="http://schemas.microsoft.com/office/powerpoint/2010/main" val="3334094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1.25809E-6 L 0.08003 -0.0002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952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93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0342E-6 L 0.07777 0.00254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52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89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17 0.00671 L -0.16059 0.0023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952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44" y="-23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024 L -0.16129 0.00232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95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13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52" grpId="0"/>
      <p:bldP spid="95254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Swap with the pivot</a:t>
            </a: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0611" name="Straight Arrow Connector 16"/>
          <p:cNvCxnSpPr>
            <a:cxnSpLocks noChangeShapeType="1"/>
          </p:cNvCxnSpPr>
          <p:nvPr/>
        </p:nvCxnSpPr>
        <p:spPr bwMode="auto">
          <a:xfrm flipV="1">
            <a:off x="32051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12" name="Text Box 20"/>
          <p:cNvSpPr txBox="1">
            <a:spLocks noChangeArrowheads="1"/>
          </p:cNvSpPr>
          <p:nvPr/>
        </p:nvSpPr>
        <p:spPr bwMode="auto">
          <a:xfrm>
            <a:off x="30988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0613" name="Text Box 21"/>
          <p:cNvSpPr txBox="1">
            <a:spLocks noChangeArrowheads="1"/>
          </p:cNvSpPr>
          <p:nvPr/>
        </p:nvSpPr>
        <p:spPr bwMode="auto">
          <a:xfrm>
            <a:off x="4391025" y="2651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110614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0615" name="Freeform 184"/>
          <p:cNvSpPr>
            <a:spLocks/>
          </p:cNvSpPr>
          <p:nvPr/>
        </p:nvSpPr>
        <p:spPr bwMode="auto">
          <a:xfrm flipH="1" flipV="1">
            <a:off x="3352800" y="1627188"/>
            <a:ext cx="1600200" cy="34766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6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: Left Recursive call</a:t>
            </a:r>
            <a:b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</a:br>
            <a:r>
              <a:rPr lang="en-US" sz="3400" cap="none" dirty="0">
                <a:ln>
                  <a:noFill/>
                </a:ln>
                <a:solidFill>
                  <a:srgbClr val="FF0000"/>
                </a:solidFill>
                <a:latin typeface="Trebuchet MS" pitchFamily="34" charset="0"/>
              </a:rPr>
              <a:t>Swap with the pivot</a:t>
            </a:r>
            <a:endParaRPr lang="en-US" sz="3400" cap="none" dirty="0">
              <a:ln>
                <a:noFill/>
              </a:ln>
              <a:solidFill>
                <a:schemeClr val="tx1"/>
              </a:solidFill>
              <a:latin typeface="Trebuchet MS" pitchFamily="34" charset="0"/>
            </a:endParaRP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2659" name="Straight Arrow Connector 16"/>
          <p:cNvCxnSpPr>
            <a:cxnSpLocks noChangeShapeType="1"/>
          </p:cNvCxnSpPr>
          <p:nvPr/>
        </p:nvCxnSpPr>
        <p:spPr bwMode="auto">
          <a:xfrm flipV="1">
            <a:off x="32051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0" name="Text Box 20"/>
          <p:cNvSpPr txBox="1">
            <a:spLocks noChangeArrowheads="1"/>
          </p:cNvSpPr>
          <p:nvPr/>
        </p:nvSpPr>
        <p:spPr bwMode="auto">
          <a:xfrm>
            <a:off x="30988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2661" name="Text Box 21"/>
          <p:cNvSpPr txBox="1">
            <a:spLocks noChangeArrowheads="1"/>
          </p:cNvSpPr>
          <p:nvPr/>
        </p:nvSpPr>
        <p:spPr bwMode="auto">
          <a:xfrm>
            <a:off x="2895600" y="3032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cxnSp>
        <p:nvCxnSpPr>
          <p:cNvPr id="112662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663" name="Freeform 184"/>
          <p:cNvSpPr>
            <a:spLocks/>
          </p:cNvSpPr>
          <p:nvPr/>
        </p:nvSpPr>
        <p:spPr bwMode="auto">
          <a:xfrm flipH="1" flipV="1">
            <a:off x="3352800" y="1627188"/>
            <a:ext cx="1600200" cy="34766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84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9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3810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QuickSort :Recursive Calls</a:t>
            </a:r>
            <a:endParaRPr lang="en-US" altLang="en-US" cap="none">
              <a:ln>
                <a:noFill/>
              </a:ln>
              <a:solidFill>
                <a:srgbClr val="FF0000"/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203804" name="Group 28"/>
          <p:cNvGraphicFramePr>
            <a:graphicFrameLocks noGrp="1"/>
          </p:cNvGraphicFramePr>
          <p:nvPr/>
        </p:nvGraphicFramePr>
        <p:xfrm>
          <a:off x="838200" y="4314825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3822" name="Text Box 46"/>
          <p:cNvSpPr txBox="1">
            <a:spLocks noChangeArrowheads="1"/>
          </p:cNvSpPr>
          <p:nvPr/>
        </p:nvSpPr>
        <p:spPr bwMode="auto">
          <a:xfrm>
            <a:off x="2438400" y="5013325"/>
            <a:ext cx="549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-1</a:t>
            </a:r>
          </a:p>
        </p:txBody>
      </p:sp>
      <p:sp>
        <p:nvSpPr>
          <p:cNvPr id="203823" name="Text Box 47"/>
          <p:cNvSpPr txBox="1">
            <a:spLocks noChangeArrowheads="1"/>
          </p:cNvSpPr>
          <p:nvPr/>
        </p:nvSpPr>
        <p:spPr bwMode="auto">
          <a:xfrm>
            <a:off x="914400" y="5013325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</a:t>
            </a:r>
          </a:p>
        </p:txBody>
      </p:sp>
      <p:cxnSp>
        <p:nvCxnSpPr>
          <p:cNvPr id="114709" name="Straight Arrow Connector 16"/>
          <p:cNvCxnSpPr>
            <a:cxnSpLocks noChangeShapeType="1"/>
          </p:cNvCxnSpPr>
          <p:nvPr/>
        </p:nvCxnSpPr>
        <p:spPr bwMode="auto">
          <a:xfrm flipV="1">
            <a:off x="2649538" y="47101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10" name="Straight Arrow Connector 16"/>
          <p:cNvCxnSpPr>
            <a:cxnSpLocks noChangeShapeType="1"/>
          </p:cNvCxnSpPr>
          <p:nvPr/>
        </p:nvCxnSpPr>
        <p:spPr bwMode="auto">
          <a:xfrm flipV="1">
            <a:off x="1076325" y="4724400"/>
            <a:ext cx="1588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11" name="Straight Arrow Connector 16"/>
          <p:cNvCxnSpPr>
            <a:cxnSpLocks noChangeShapeType="1"/>
          </p:cNvCxnSpPr>
          <p:nvPr/>
        </p:nvCxnSpPr>
        <p:spPr bwMode="auto">
          <a:xfrm flipV="1">
            <a:off x="4325938" y="4648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2" name="Text Box 51"/>
          <p:cNvSpPr txBox="1">
            <a:spLocks noChangeArrowheads="1"/>
          </p:cNvSpPr>
          <p:nvPr/>
        </p:nvSpPr>
        <p:spPr bwMode="auto">
          <a:xfrm>
            <a:off x="3867150" y="4964113"/>
            <a:ext cx="682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+ 1</a:t>
            </a:r>
          </a:p>
        </p:txBody>
      </p:sp>
      <p:cxnSp>
        <p:nvCxnSpPr>
          <p:cNvPr id="114713" name="Straight Arrow Connector 16"/>
          <p:cNvCxnSpPr>
            <a:cxnSpLocks noChangeShapeType="1"/>
          </p:cNvCxnSpPr>
          <p:nvPr/>
        </p:nvCxnSpPr>
        <p:spPr bwMode="auto">
          <a:xfrm flipV="1">
            <a:off x="5332413" y="4648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14" name="Rectangle 53"/>
          <p:cNvSpPr>
            <a:spLocks noChangeArrowheads="1"/>
          </p:cNvSpPr>
          <p:nvPr/>
        </p:nvSpPr>
        <p:spPr bwMode="auto">
          <a:xfrm>
            <a:off x="5111750" y="4967288"/>
            <a:ext cx="831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</p:txBody>
      </p:sp>
      <p:graphicFrame>
        <p:nvGraphicFramePr>
          <p:cNvPr id="17" name="Group 3"/>
          <p:cNvGraphicFramePr>
            <a:graphicFrameLocks noGrp="1"/>
          </p:cNvGraphicFramePr>
          <p:nvPr/>
        </p:nvGraphicFramePr>
        <p:xfrm>
          <a:off x="685800" y="1981200"/>
          <a:ext cx="47085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14732" name="Straight Arrow Connector 16"/>
          <p:cNvCxnSpPr>
            <a:cxnSpLocks noChangeShapeType="1"/>
          </p:cNvCxnSpPr>
          <p:nvPr/>
        </p:nvCxnSpPr>
        <p:spPr bwMode="auto">
          <a:xfrm flipV="1">
            <a:off x="3205163" y="2363788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4733" name="Straight Arrow Connector 16"/>
          <p:cNvCxnSpPr>
            <a:cxnSpLocks noChangeShapeType="1"/>
          </p:cNvCxnSpPr>
          <p:nvPr/>
        </p:nvCxnSpPr>
        <p:spPr bwMode="auto">
          <a:xfrm flipV="1">
            <a:off x="4799013" y="2362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4734" name="Freeform 184"/>
          <p:cNvSpPr>
            <a:spLocks/>
          </p:cNvSpPr>
          <p:nvPr/>
        </p:nvSpPr>
        <p:spPr bwMode="auto">
          <a:xfrm flipH="1" flipV="1">
            <a:off x="3352800" y="1627188"/>
            <a:ext cx="1600200" cy="347662"/>
          </a:xfrm>
          <a:custGeom>
            <a:avLst/>
            <a:gdLst>
              <a:gd name="T0" fmla="*/ 0 w 384"/>
              <a:gd name="T1" fmla="*/ 0 h 112"/>
              <a:gd name="T2" fmla="*/ 2147483646 w 384"/>
              <a:gd name="T3" fmla="*/ 2147483646 h 112"/>
              <a:gd name="T4" fmla="*/ 2147483646 w 384"/>
              <a:gd name="T5" fmla="*/ 2147483646 h 112"/>
              <a:gd name="T6" fmla="*/ 2147483646 w 384"/>
              <a:gd name="T7" fmla="*/ 0 h 112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12"/>
              <a:gd name="T14" fmla="*/ 384 w 384"/>
              <a:gd name="T15" fmla="*/ 112 h 11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12">
                <a:moveTo>
                  <a:pt x="0" y="0"/>
                </a:moveTo>
                <a:cubicBezTo>
                  <a:pt x="20" y="40"/>
                  <a:pt x="40" y="80"/>
                  <a:pt x="96" y="96"/>
                </a:cubicBezTo>
                <a:cubicBezTo>
                  <a:pt x="152" y="112"/>
                  <a:pt x="288" y="112"/>
                  <a:pt x="336" y="96"/>
                </a:cubicBezTo>
                <a:cubicBezTo>
                  <a:pt x="384" y="80"/>
                  <a:pt x="384" y="4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rot="108000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14735" name="Text Box 20"/>
          <p:cNvSpPr txBox="1">
            <a:spLocks noChangeArrowheads="1"/>
          </p:cNvSpPr>
          <p:nvPr/>
        </p:nvSpPr>
        <p:spPr bwMode="auto">
          <a:xfrm>
            <a:off x="3098800" y="267970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  <p:sp>
        <p:nvSpPr>
          <p:cNvPr id="114736" name="Text Box 21"/>
          <p:cNvSpPr txBox="1">
            <a:spLocks noChangeArrowheads="1"/>
          </p:cNvSpPr>
          <p:nvPr/>
        </p:nvSpPr>
        <p:spPr bwMode="auto">
          <a:xfrm>
            <a:off x="2895600" y="3032125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14737" name="Text Box 21"/>
          <p:cNvSpPr txBox="1">
            <a:spLocks noChangeArrowheads="1"/>
          </p:cNvSpPr>
          <p:nvPr/>
        </p:nvSpPr>
        <p:spPr bwMode="auto">
          <a:xfrm>
            <a:off x="3048000" y="3962400"/>
            <a:ext cx="790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114738" name="Text Box 20"/>
          <p:cNvSpPr txBox="1">
            <a:spLocks noChangeArrowheads="1"/>
          </p:cNvSpPr>
          <p:nvPr/>
        </p:nvSpPr>
        <p:spPr bwMode="auto">
          <a:xfrm>
            <a:off x="3251200" y="4591050"/>
            <a:ext cx="25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1670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822" grpId="0"/>
      <p:bldP spid="2038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>
                <a:solidFill>
                  <a:srgbClr val="0000CC"/>
                </a:solidFill>
              </a:rPr>
              <a:t>void</a:t>
            </a:r>
            <a:r>
              <a:rPr lang="en-US" altLang="en-US"/>
              <a:t> quick_sort( input_type a[ ], unsigned int n )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 q_sort( a, 0, n-1 );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807996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Core Function</a:t>
            </a:r>
          </a:p>
        </p:txBody>
      </p:sp>
      <p:sp>
        <p:nvSpPr>
          <p:cNvPr id="1187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68363"/>
            <a:ext cx="7467600" cy="48466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void</a:t>
            </a:r>
            <a:r>
              <a:rPr lang="en-US" altLang="en-US" sz="1700"/>
              <a:t> q_sort(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i, j;  </a:t>
            </a: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pivot;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if</a:t>
            </a:r>
            <a:r>
              <a:rPr lang="en-US" altLang="en-US" sz="1700"/>
              <a:t>( left + CUTOFF </a:t>
            </a:r>
            <a:r>
              <a:rPr lang="en-US" altLang="en-US" sz="1700" b="1"/>
              <a:t>&lt;</a:t>
            </a:r>
            <a:r>
              <a:rPr lang="en-US" altLang="en-US" sz="1700"/>
              <a:t>=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pivot = median3( a, left, right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i = left; j = right - 1;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     for </a:t>
            </a:r>
            <a:r>
              <a:rPr lang="en-US" altLang="en-US" sz="1700"/>
              <a:t>( ; ;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       {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/>
              <a:t>     </a:t>
            </a:r>
            <a:r>
              <a:rPr lang="en-US" altLang="en-US" sz="1800">
                <a:solidFill>
                  <a:srgbClr val="0000CC"/>
                </a:solidFill>
              </a:rPr>
              <a:t>while</a:t>
            </a:r>
            <a:r>
              <a:rPr lang="en-US" altLang="en-US" sz="1800">
                <a:solidFill>
                  <a:srgbClr val="6C2A5E"/>
                </a:solidFill>
              </a:rPr>
              <a:t>( a[++i]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while</a:t>
            </a:r>
            <a:r>
              <a:rPr lang="en-US" altLang="en-US" sz="1800">
                <a:solidFill>
                  <a:srgbClr val="6C2A5E"/>
                </a:solidFill>
              </a:rPr>
              <a:t>( a[--j] </a:t>
            </a:r>
            <a:r>
              <a:rPr lang="en-US" altLang="en-US" sz="1800" b="1">
                <a:solidFill>
                  <a:srgbClr val="6C2A5E"/>
                </a:solidFill>
              </a:rPr>
              <a:t>&gt;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if</a:t>
            </a:r>
            <a:r>
              <a:rPr lang="en-US" altLang="en-US" sz="1800">
                <a:solidFill>
                  <a:srgbClr val="6C2A5E"/>
                </a:solidFill>
              </a:rPr>
              <a:t>( i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j )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swap( &amp;a[i], &amp;a[j]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0000CC"/>
                </a:solidFill>
              </a:rPr>
              <a:t>else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 break;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} </a:t>
            </a:r>
            <a:r>
              <a:rPr lang="en-US" altLang="en-US" sz="1800">
                <a:solidFill>
                  <a:srgbClr val="FF0000"/>
                </a:solidFill>
              </a:rPr>
              <a:t>//end for loop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swap( &amp;a[i], &amp;a[right-1] ); </a:t>
            </a:r>
            <a:r>
              <a:rPr lang="en-US" altLang="en-US" sz="1700">
                <a:solidFill>
                  <a:srgbClr val="FF0000"/>
                </a:solidFill>
              </a:rPr>
              <a:t>/*restore pivot*/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left, i -1 ); </a:t>
            </a:r>
            <a:r>
              <a:rPr lang="en-US" altLang="en-US" sz="1700">
                <a:solidFill>
                  <a:srgbClr val="FF0000"/>
                </a:solidFill>
              </a:rPr>
              <a:t>// left recursive call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i +1, right ); </a:t>
            </a:r>
            <a:r>
              <a:rPr lang="en-US" altLang="en-US" sz="1700">
                <a:solidFill>
                  <a:srgbClr val="FF0000"/>
                </a:solidFill>
              </a:rPr>
              <a:t>// lright recursive call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FF0000"/>
                </a:solidFill>
              </a:rPr>
              <a:t>    </a:t>
            </a:r>
            <a:r>
              <a:rPr lang="en-US" altLang="en-US" sz="1700"/>
              <a:t>}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438075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Medians</a:t>
            </a:r>
          </a:p>
        </p:txBody>
      </p:sp>
      <p:sp>
        <p:nvSpPr>
          <p:cNvPr id="120835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Return median of left, center, and right.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Order these and hide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median3(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center;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center = (left + right) / 2;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a[center]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&amp;a[center]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a[center]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&amp;a[center],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/* a[left]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a[center]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a[right]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swap( &amp;a[center], &amp;a[right-1] ); </a:t>
            </a:r>
            <a:endParaRPr lang="en-US" altLang="en-US" sz="21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return</a:t>
            </a:r>
            <a:r>
              <a:rPr lang="en-US" altLang="en-US" sz="2100"/>
              <a:t> a[right-1]; /* return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74382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Medians</a:t>
            </a:r>
          </a:p>
        </p:txBody>
      </p:sp>
      <p:sp>
        <p:nvSpPr>
          <p:cNvPr id="122883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Return median of left, center, and right.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/* Order these and hide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median3(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int</a:t>
            </a:r>
            <a:r>
              <a:rPr lang="en-US" altLang="en-US" sz="2100"/>
              <a:t> center;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center = (left + right) / 2;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a[center]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&amp;a[center]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a[left]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&amp;a[left],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if </a:t>
            </a:r>
            <a:r>
              <a:rPr lang="en-US" altLang="en-US" sz="2100"/>
              <a:t>( a[center] </a:t>
            </a:r>
            <a:r>
              <a:rPr lang="en-US" altLang="en-US" sz="2100" b="1"/>
              <a:t>&gt;</a:t>
            </a:r>
            <a:r>
              <a:rPr lang="en-US" altLang="en-US" sz="2100"/>
              <a:t> a[right]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      swap( &amp;a[center], &amp;a[right]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FF0000"/>
                </a:solidFill>
              </a:rPr>
              <a:t>/* a[left]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a[center] </a:t>
            </a:r>
            <a:r>
              <a:rPr lang="en-US" altLang="en-US" sz="2100" b="1">
                <a:solidFill>
                  <a:srgbClr val="FF0000"/>
                </a:solidFill>
              </a:rPr>
              <a:t>&lt;</a:t>
            </a:r>
            <a:r>
              <a:rPr lang="en-US" altLang="en-US" sz="2100">
                <a:solidFill>
                  <a:srgbClr val="FF0000"/>
                </a:solidFill>
              </a:rPr>
              <a:t>= a[right]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swap( &amp;a[center], &amp;a[right-1] ); </a:t>
            </a:r>
            <a:endParaRPr lang="en-US" altLang="en-US" sz="21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>
                <a:solidFill>
                  <a:srgbClr val="0000CC"/>
                </a:solidFill>
              </a:rPr>
              <a:t>return</a:t>
            </a:r>
            <a:r>
              <a:rPr lang="en-US" altLang="en-US" sz="2100"/>
              <a:t> a[right-1]; </a:t>
            </a:r>
            <a:r>
              <a:rPr lang="en-US" altLang="en-US" sz="2100">
                <a:solidFill>
                  <a:srgbClr val="FF0000"/>
                </a:solidFill>
              </a:rPr>
              <a:t>/* return pivot */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2100"/>
              <a:t>} </a:t>
            </a:r>
          </a:p>
        </p:txBody>
      </p:sp>
      <p:graphicFrame>
        <p:nvGraphicFramePr>
          <p:cNvPr id="6" name="Group 92"/>
          <p:cNvGraphicFramePr>
            <a:graphicFrameLocks noGrp="1"/>
          </p:cNvGraphicFramePr>
          <p:nvPr/>
        </p:nvGraphicFramePr>
        <p:xfrm>
          <a:off x="304800" y="16002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909" name="Text Box 93"/>
          <p:cNvSpPr txBox="1">
            <a:spLocks noChangeArrowheads="1"/>
          </p:cNvSpPr>
          <p:nvPr/>
        </p:nvSpPr>
        <p:spPr bwMode="auto">
          <a:xfrm>
            <a:off x="503238" y="2373313"/>
            <a:ext cx="1749425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</a:p>
        </p:txBody>
      </p:sp>
      <p:cxnSp>
        <p:nvCxnSpPr>
          <p:cNvPr id="9" name="Straight Arrow Connector 16"/>
          <p:cNvCxnSpPr>
            <a:cxnSpLocks noChangeShapeType="1"/>
          </p:cNvCxnSpPr>
          <p:nvPr/>
        </p:nvCxnSpPr>
        <p:spPr bwMode="auto">
          <a:xfrm flipV="1">
            <a:off x="3732213" y="1981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Text Box 107"/>
          <p:cNvSpPr txBox="1">
            <a:spLocks noChangeArrowheads="1"/>
          </p:cNvSpPr>
          <p:nvPr/>
        </p:nvSpPr>
        <p:spPr bwMode="auto">
          <a:xfrm>
            <a:off x="3400425" y="2297113"/>
            <a:ext cx="1443038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</a:t>
            </a:r>
          </a:p>
        </p:txBody>
      </p:sp>
      <p:cxnSp>
        <p:nvCxnSpPr>
          <p:cNvPr id="122912" name="Straight Arrow Connector 16"/>
          <p:cNvCxnSpPr>
            <a:cxnSpLocks noChangeShapeType="1"/>
          </p:cNvCxnSpPr>
          <p:nvPr/>
        </p:nvCxnSpPr>
        <p:spPr bwMode="auto">
          <a:xfrm flipV="1">
            <a:off x="7548563" y="202882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913" name="Text Box 109"/>
          <p:cNvSpPr txBox="1">
            <a:spLocks noChangeArrowheads="1"/>
          </p:cNvSpPr>
          <p:nvPr/>
        </p:nvSpPr>
        <p:spPr bwMode="auto">
          <a:xfrm>
            <a:off x="7162800" y="2344738"/>
            <a:ext cx="982663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</a:p>
        </p:txBody>
      </p:sp>
      <p:cxnSp>
        <p:nvCxnSpPr>
          <p:cNvPr id="122914" name="Straight Arrow Connector 16"/>
          <p:cNvCxnSpPr>
            <a:cxnSpLocks noChangeShapeType="1"/>
          </p:cNvCxnSpPr>
          <p:nvPr/>
        </p:nvCxnSpPr>
        <p:spPr bwMode="auto">
          <a:xfrm flipV="1">
            <a:off x="760413" y="20574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3903663" y="2924175"/>
            <a:ext cx="87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&gt; 6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304800" y="16002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3922713" y="3700463"/>
            <a:ext cx="8778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 &gt; 0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377113" y="160655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>
            <a:spLocks noChangeArrowheads="1"/>
          </p:cNvSpPr>
          <p:nvPr/>
        </p:nvSpPr>
        <p:spPr bwMode="auto">
          <a:xfrm>
            <a:off x="3903663" y="4343400"/>
            <a:ext cx="8778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8 &gt; 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3429000" y="16002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2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0.00555 L 0.34201 4.34783E-7 " pathEditMode="relative" rAng="0" ptsTypes="AA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4" y="-27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0416 L -0.34253 0.00139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22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4409 0.00139 L 0.429 0.00139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4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-0.00416 L -0.77031 -4.6346E-6 " pathEditMode="relative" rAng="0" ptsTypes="AA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68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4826 0.00624 L 0.7717 0.00069 " pathEditMode="relative" rAng="0" ptsTypes="AA">
                                      <p:cBhvr>
                                        <p:cTn id="4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63" y="-278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431 0.00763 L 0.00243 0.00069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94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/>
      <p:bldP spid="17" grpId="0"/>
      <p:bldP spid="1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Core Function</a:t>
            </a:r>
          </a:p>
        </p:txBody>
      </p:sp>
      <p:sp>
        <p:nvSpPr>
          <p:cNvPr id="12493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68363"/>
            <a:ext cx="7467600" cy="48466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void</a:t>
            </a:r>
            <a:r>
              <a:rPr lang="en-US" altLang="en-US" sz="1700"/>
              <a:t> q_sort(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i, j;  </a:t>
            </a: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pivot;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if</a:t>
            </a:r>
            <a:r>
              <a:rPr lang="en-US" altLang="en-US" sz="1700"/>
              <a:t>( left + CUTOFF </a:t>
            </a:r>
            <a:r>
              <a:rPr lang="en-US" altLang="en-US" sz="1700" b="1"/>
              <a:t>&lt;</a:t>
            </a:r>
            <a:r>
              <a:rPr lang="en-US" altLang="en-US" sz="1700"/>
              <a:t>=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pivot = median3( a, left, right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i=left; j=right-1;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     for </a:t>
            </a:r>
            <a:r>
              <a:rPr lang="en-US" altLang="en-US" sz="1700"/>
              <a:t>( ; ;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       {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/>
              <a:t>     </a:t>
            </a:r>
            <a:r>
              <a:rPr lang="en-US" altLang="en-US" sz="1800">
                <a:solidFill>
                  <a:srgbClr val="0000CC"/>
                </a:solidFill>
              </a:rPr>
              <a:t>while </a:t>
            </a:r>
            <a:r>
              <a:rPr lang="en-US" altLang="en-US" sz="1800">
                <a:solidFill>
                  <a:srgbClr val="6C2A5E"/>
                </a:solidFill>
              </a:rPr>
              <a:t>( a[++i]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pivot );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while </a:t>
            </a:r>
            <a:r>
              <a:rPr lang="en-US" altLang="en-US" sz="1800">
                <a:solidFill>
                  <a:srgbClr val="6C2A5E"/>
                </a:solidFill>
              </a:rPr>
              <a:t>( a[--j] </a:t>
            </a:r>
            <a:r>
              <a:rPr lang="en-US" altLang="en-US" sz="1800" b="1">
                <a:solidFill>
                  <a:srgbClr val="6C2A5E"/>
                </a:solidFill>
              </a:rPr>
              <a:t>&gt;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if </a:t>
            </a:r>
            <a:r>
              <a:rPr lang="en-US" altLang="en-US" sz="1800">
                <a:solidFill>
                  <a:srgbClr val="6C2A5E"/>
                </a:solidFill>
              </a:rPr>
              <a:t>( i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j )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    </a:t>
            </a:r>
            <a:r>
              <a:rPr lang="en-US" altLang="en-US" sz="1800">
                <a:solidFill>
                  <a:srgbClr val="6C2A5E"/>
                </a:solidFill>
              </a:rPr>
              <a:t>swap( &amp;a[i], &amp;a[j] </a:t>
            </a:r>
            <a:r>
              <a:rPr lang="en-US" altLang="en-US" sz="1800"/>
              <a:t>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0000CC"/>
                </a:solidFill>
              </a:rPr>
              <a:t>else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 break;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} </a:t>
            </a:r>
            <a:r>
              <a:rPr lang="en-US" altLang="en-US" sz="1800">
                <a:solidFill>
                  <a:srgbClr val="FF0000"/>
                </a:solidFill>
              </a:rPr>
              <a:t>//end for loop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swap( &amp;a[i], &amp;a[right-1]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left, i-1 );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i+1, right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FF0000"/>
                </a:solidFill>
              </a:rPr>
              <a:t>    </a:t>
            </a:r>
            <a:r>
              <a:rPr lang="en-US" altLang="en-US" sz="1700"/>
              <a:t>}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} </a:t>
            </a:r>
          </a:p>
        </p:txBody>
      </p:sp>
      <p:graphicFrame>
        <p:nvGraphicFramePr>
          <p:cNvPr id="16" name="Group 92"/>
          <p:cNvGraphicFramePr>
            <a:graphicFrameLocks noGrp="1"/>
          </p:cNvGraphicFramePr>
          <p:nvPr/>
        </p:nvGraphicFramePr>
        <p:xfrm>
          <a:off x="304800" y="1143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93"/>
          <p:cNvSpPr txBox="1">
            <a:spLocks noChangeArrowheads="1"/>
          </p:cNvSpPr>
          <p:nvPr/>
        </p:nvSpPr>
        <p:spPr bwMode="auto">
          <a:xfrm>
            <a:off x="392113" y="1552575"/>
            <a:ext cx="296068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 = left</a:t>
            </a:r>
          </a:p>
        </p:txBody>
      </p:sp>
      <p:sp>
        <p:nvSpPr>
          <p:cNvPr id="21" name="Text Box 109"/>
          <p:cNvSpPr txBox="1">
            <a:spLocks noChangeArrowheads="1"/>
          </p:cNvSpPr>
          <p:nvPr/>
        </p:nvSpPr>
        <p:spPr bwMode="auto">
          <a:xfrm>
            <a:off x="6400800" y="1690688"/>
            <a:ext cx="1447800" cy="3698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j = right -1</a:t>
            </a:r>
          </a:p>
        </p:txBody>
      </p:sp>
      <p:cxnSp>
        <p:nvCxnSpPr>
          <p:cNvPr id="22" name="Straight Arrow Connector 16"/>
          <p:cNvCxnSpPr>
            <a:cxnSpLocks noChangeShapeType="1"/>
          </p:cNvCxnSpPr>
          <p:nvPr/>
        </p:nvCxnSpPr>
        <p:spPr bwMode="auto">
          <a:xfrm flipV="1">
            <a:off x="760413" y="1600200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377113" y="114935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4290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6705600" y="2209800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3581400" y="2724150"/>
            <a:ext cx="4572000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/*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while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to the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of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skipping over elements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smaller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the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move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skipping over elements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larger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than the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6C6C6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   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*/</a:t>
            </a:r>
          </a:p>
        </p:txBody>
      </p:sp>
      <p:cxnSp>
        <p:nvCxnSpPr>
          <p:cNvPr id="20" name="Straight Arrow Connector 16"/>
          <p:cNvCxnSpPr>
            <a:cxnSpLocks noChangeShapeType="1"/>
          </p:cNvCxnSpPr>
          <p:nvPr/>
        </p:nvCxnSpPr>
        <p:spPr bwMode="auto">
          <a:xfrm flipV="1">
            <a:off x="6856413" y="1524000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16"/>
          <p:cNvCxnSpPr>
            <a:cxnSpLocks noChangeShapeType="1"/>
          </p:cNvCxnSpPr>
          <p:nvPr/>
        </p:nvCxnSpPr>
        <p:spPr bwMode="auto">
          <a:xfrm flipV="1">
            <a:off x="7091363" y="2033588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3733800" y="4284663"/>
            <a:ext cx="3962400" cy="66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73050" indent="-273050"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20700" indent="-22860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73050" marR="0" lvl="0" indent="-273050" algn="l" defTabSz="914400" rtl="0" eaLnBrk="0" fontAlgn="base" latinLnBrk="0" hangingPunct="0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Clr>
                <a:srgbClr val="B13F9A"/>
              </a:buClr>
              <a:buSzPct val="73000"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/* If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to the left of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</a:t>
            </a:r>
          </a:p>
          <a:p>
            <a:pPr marL="520700" marR="0" lvl="1" indent="-228600" algn="l" defTabSz="914400" rtl="0" eaLnBrk="0" fontAlgn="base" latinLnBrk="0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those elements are swapped  */ </a:t>
            </a:r>
          </a:p>
        </p:txBody>
      </p:sp>
      <p:cxnSp>
        <p:nvCxnSpPr>
          <p:cNvPr id="33" name="Straight Arrow Connector 16"/>
          <p:cNvCxnSpPr>
            <a:cxnSpLocks noChangeShapeType="1"/>
          </p:cNvCxnSpPr>
          <p:nvPr/>
        </p:nvCxnSpPr>
        <p:spPr bwMode="auto">
          <a:xfrm flipV="1">
            <a:off x="3732213" y="15351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 Box 107"/>
          <p:cNvSpPr txBox="1">
            <a:spLocks noChangeArrowheads="1"/>
          </p:cNvSpPr>
          <p:nvPr/>
        </p:nvSpPr>
        <p:spPr bwMode="auto">
          <a:xfrm>
            <a:off x="3400425" y="1773238"/>
            <a:ext cx="1443038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</a:t>
            </a:r>
          </a:p>
        </p:txBody>
      </p: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34290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592888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80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  <p:bldP spid="27" grpId="0" animBg="1"/>
      <p:bldP spid="28" grpId="0"/>
      <p:bldP spid="32" grpId="0"/>
      <p:bldP spid="3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cap="none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QuickSort: Core Function</a:t>
            </a:r>
          </a:p>
        </p:txBody>
      </p:sp>
      <p:sp>
        <p:nvSpPr>
          <p:cNvPr id="1269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868363"/>
            <a:ext cx="7467600" cy="4846637"/>
          </a:xfrm>
        </p:spPr>
        <p:txBody>
          <a:bodyPr/>
          <a:lstStyle/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void</a:t>
            </a:r>
            <a:r>
              <a:rPr lang="en-US" altLang="en-US" sz="1700"/>
              <a:t> q_sort( input_type a[], int left, int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i, j;  </a:t>
            </a:r>
            <a:r>
              <a:rPr lang="en-US" altLang="en-US" sz="1700">
                <a:solidFill>
                  <a:srgbClr val="0000CC"/>
                </a:solidFill>
              </a:rPr>
              <a:t>int</a:t>
            </a:r>
            <a:r>
              <a:rPr lang="en-US" altLang="en-US" sz="1700"/>
              <a:t> pivot;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if</a:t>
            </a:r>
            <a:r>
              <a:rPr lang="en-US" altLang="en-US" sz="1700"/>
              <a:t>( left + CUTOFF </a:t>
            </a:r>
            <a:r>
              <a:rPr lang="en-US" altLang="en-US" sz="1700" b="1"/>
              <a:t>&lt;</a:t>
            </a:r>
            <a:r>
              <a:rPr lang="en-US" altLang="en-US" sz="1700"/>
              <a:t>= right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{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pivot = median3( a, left, right );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i=left; j=right-1;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0000CC"/>
                </a:solidFill>
              </a:rPr>
              <a:t>     for </a:t>
            </a:r>
            <a:r>
              <a:rPr lang="en-US" altLang="en-US" sz="1700"/>
              <a:t>( ; ; )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       {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600"/>
              <a:t>     </a:t>
            </a:r>
            <a:r>
              <a:rPr lang="en-US" altLang="en-US" sz="1800">
                <a:solidFill>
                  <a:srgbClr val="0000CC"/>
                </a:solidFill>
              </a:rPr>
              <a:t>while </a:t>
            </a:r>
            <a:r>
              <a:rPr lang="en-US" altLang="en-US" sz="1800">
                <a:solidFill>
                  <a:srgbClr val="6C2A5E"/>
                </a:solidFill>
              </a:rPr>
              <a:t>( a[++i]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while</a:t>
            </a:r>
            <a:r>
              <a:rPr lang="en-US" altLang="en-US" sz="1800">
                <a:solidFill>
                  <a:srgbClr val="6C2A5E"/>
                </a:solidFill>
              </a:rPr>
              <a:t> ( a[--j] </a:t>
            </a:r>
            <a:r>
              <a:rPr lang="en-US" altLang="en-US" sz="1800" b="1">
                <a:solidFill>
                  <a:srgbClr val="6C2A5E"/>
                </a:solidFill>
              </a:rPr>
              <a:t>&gt;</a:t>
            </a:r>
            <a:r>
              <a:rPr lang="en-US" altLang="en-US" sz="1800">
                <a:solidFill>
                  <a:srgbClr val="6C2A5E"/>
                </a:solidFill>
              </a:rPr>
              <a:t> pivot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0000CC"/>
                </a:solidFill>
              </a:rPr>
              <a:t>      if </a:t>
            </a:r>
            <a:r>
              <a:rPr lang="en-US" altLang="en-US" sz="1800">
                <a:solidFill>
                  <a:srgbClr val="6C2A5E"/>
                </a:solidFill>
              </a:rPr>
              <a:t>( i </a:t>
            </a:r>
            <a:r>
              <a:rPr lang="en-US" altLang="en-US" sz="1800" b="1">
                <a:solidFill>
                  <a:srgbClr val="6C2A5E"/>
                </a:solidFill>
              </a:rPr>
              <a:t>&lt;</a:t>
            </a:r>
            <a:r>
              <a:rPr lang="en-US" altLang="en-US" sz="1800">
                <a:solidFill>
                  <a:srgbClr val="6C2A5E"/>
                </a:solidFill>
              </a:rPr>
              <a:t> j )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    </a:t>
            </a:r>
            <a:r>
              <a:rPr lang="en-US" altLang="en-US" sz="1800">
                <a:solidFill>
                  <a:srgbClr val="6C2A5E"/>
                </a:solidFill>
              </a:rPr>
              <a:t>swap( &amp;a[i], &amp;a[j] );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0000CC"/>
                </a:solidFill>
              </a:rPr>
              <a:t>else</a:t>
            </a:r>
            <a:r>
              <a:rPr lang="en-US" altLang="en-US" sz="1800"/>
              <a:t>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>
                <a:solidFill>
                  <a:srgbClr val="6C2A5E"/>
                </a:solidFill>
              </a:rPr>
              <a:t>           break; </a:t>
            </a:r>
          </a:p>
          <a:p>
            <a:pPr marL="742950" lvl="1" indent="-285750"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800"/>
              <a:t>      </a:t>
            </a:r>
            <a:r>
              <a:rPr lang="en-US" altLang="en-US" sz="1800">
                <a:solidFill>
                  <a:srgbClr val="6C2A5E"/>
                </a:solidFill>
              </a:rPr>
              <a:t>} </a:t>
            </a:r>
            <a:r>
              <a:rPr lang="en-US" altLang="en-US" sz="1800">
                <a:solidFill>
                  <a:srgbClr val="FF0000"/>
                </a:solidFill>
              </a:rPr>
              <a:t>//end for loop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swap( &amp;a[i], &amp;a[right-1]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left, i-1 );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      q_sort( a, i+1, right ); </a:t>
            </a:r>
            <a:endParaRPr lang="en-US" altLang="en-US" sz="17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>
                <a:solidFill>
                  <a:srgbClr val="FF0000"/>
                </a:solidFill>
              </a:rPr>
              <a:t>    </a:t>
            </a:r>
            <a:r>
              <a:rPr lang="en-US" altLang="en-US" sz="1700"/>
              <a:t>} </a:t>
            </a:r>
          </a:p>
          <a:p>
            <a:pPr>
              <a:lnSpc>
                <a:spcPct val="80000"/>
              </a:lnSpc>
              <a:buFont typeface="Wingdings 2" panose="05020102010507070707" pitchFamily="18" charset="2"/>
              <a:buNone/>
            </a:pPr>
            <a:r>
              <a:rPr lang="en-US" altLang="en-US" sz="1700"/>
              <a:t>} </a:t>
            </a:r>
          </a:p>
        </p:txBody>
      </p:sp>
      <p:graphicFrame>
        <p:nvGraphicFramePr>
          <p:cNvPr id="16" name="Group 92"/>
          <p:cNvGraphicFramePr>
            <a:graphicFrameLocks noGrp="1"/>
          </p:cNvGraphicFramePr>
          <p:nvPr/>
        </p:nvGraphicFramePr>
        <p:xfrm>
          <a:off x="304800" y="1143000"/>
          <a:ext cx="7848600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858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858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84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1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4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2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5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3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9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Text Box 93"/>
          <p:cNvSpPr txBox="1">
            <a:spLocks noChangeArrowheads="1"/>
          </p:cNvSpPr>
          <p:nvPr/>
        </p:nvSpPr>
        <p:spPr bwMode="auto">
          <a:xfrm>
            <a:off x="5345113" y="1566863"/>
            <a:ext cx="446087" cy="6461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i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 </a:t>
            </a:r>
          </a:p>
        </p:txBody>
      </p:sp>
      <p:sp>
        <p:nvSpPr>
          <p:cNvPr id="21" name="Text Box 109"/>
          <p:cNvSpPr txBox="1">
            <a:spLocks noChangeArrowheads="1"/>
          </p:cNvSpPr>
          <p:nvPr/>
        </p:nvSpPr>
        <p:spPr bwMode="auto">
          <a:xfrm>
            <a:off x="6470650" y="1746250"/>
            <a:ext cx="1447800" cy="3698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right -1</a:t>
            </a:r>
          </a:p>
        </p:txBody>
      </p:sp>
      <p:cxnSp>
        <p:nvCxnSpPr>
          <p:cNvPr id="127007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5328444" y="1696244"/>
            <a:ext cx="304800" cy="1588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304800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0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7377113" y="114935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8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(9)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Text Box 109"/>
          <p:cNvSpPr txBox="1">
            <a:spLocks noChangeArrowheads="1"/>
          </p:cNvSpPr>
          <p:nvPr/>
        </p:nvSpPr>
        <p:spPr bwMode="auto">
          <a:xfrm>
            <a:off x="6705600" y="2209800"/>
            <a:ext cx="838200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3355975" y="5345113"/>
            <a:ext cx="195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/*restore pivot*/ 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2890838" y="5653088"/>
            <a:ext cx="226218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left recursive call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2868613" y="5929313"/>
            <a:ext cx="24939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// lright recursive call</a:t>
            </a:r>
            <a:endParaRPr kumimoji="0" lang="en-US" altLang="en-US" sz="18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27024" name="Straight Arrow Connector 16"/>
          <p:cNvCxnSpPr>
            <a:cxnSpLocks noChangeShapeType="1"/>
          </p:cNvCxnSpPr>
          <p:nvPr/>
        </p:nvCxnSpPr>
        <p:spPr bwMode="auto">
          <a:xfrm flipV="1">
            <a:off x="6856413" y="1524000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Straight Arrow Connector 16"/>
          <p:cNvCxnSpPr>
            <a:cxnSpLocks noChangeShapeType="1"/>
          </p:cNvCxnSpPr>
          <p:nvPr/>
        </p:nvCxnSpPr>
        <p:spPr bwMode="auto">
          <a:xfrm flipV="1">
            <a:off x="7091363" y="2033588"/>
            <a:ext cx="1587" cy="2286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5014913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7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/>
        </p:nvGraphicFramePr>
        <p:xfrm>
          <a:off x="6592888" y="1143000"/>
          <a:ext cx="784225" cy="381000"/>
        </p:xfrm>
        <a:graphic>
          <a:graphicData uri="http://schemas.openxmlformats.org/drawingml/2006/table">
            <a:tbl>
              <a:tblPr/>
              <a:tblGrid>
                <a:gridCol w="78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3000"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6 </a:t>
                      </a:r>
                      <a:r>
                        <a:rPr kumimoji="0" lang="en-US" sz="15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Trebuchet MS" pitchFamily="34" charset="0"/>
                          <a:cs typeface="Arial" pitchFamily="34" charset="0"/>
                        </a:rPr>
                        <a:t>(8)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Rectangle 37"/>
          <p:cNvSpPr/>
          <p:nvPr/>
        </p:nvSpPr>
        <p:spPr>
          <a:xfrm>
            <a:off x="304800" y="1143000"/>
            <a:ext cx="4648200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791200" y="1143000"/>
            <a:ext cx="2376488" cy="381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" name="Text Box 93"/>
          <p:cNvSpPr txBox="1">
            <a:spLocks noChangeArrowheads="1"/>
          </p:cNvSpPr>
          <p:nvPr/>
        </p:nvSpPr>
        <p:spPr bwMode="auto">
          <a:xfrm>
            <a:off x="468313" y="1552575"/>
            <a:ext cx="2960687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left</a:t>
            </a:r>
          </a:p>
        </p:txBody>
      </p:sp>
      <p:cxnSp>
        <p:nvCxnSpPr>
          <p:cNvPr id="127041" name="Straight Arrow Connector 16"/>
          <p:cNvCxnSpPr>
            <a:cxnSpLocks noChangeShapeType="1"/>
          </p:cNvCxnSpPr>
          <p:nvPr/>
        </p:nvCxnSpPr>
        <p:spPr bwMode="auto">
          <a:xfrm flipV="1">
            <a:off x="760413" y="1585913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7042" name="Straight Arrow Connector 16"/>
          <p:cNvCxnSpPr>
            <a:cxnSpLocks noChangeShapeType="1"/>
          </p:cNvCxnSpPr>
          <p:nvPr/>
        </p:nvCxnSpPr>
        <p:spPr bwMode="auto">
          <a:xfrm flipV="1">
            <a:off x="7853363" y="1501775"/>
            <a:ext cx="1587" cy="304800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043" name="Text Box 109"/>
          <p:cNvSpPr txBox="1">
            <a:spLocks noChangeArrowheads="1"/>
          </p:cNvSpPr>
          <p:nvPr/>
        </p:nvSpPr>
        <p:spPr bwMode="auto">
          <a:xfrm>
            <a:off x="7424738" y="1724025"/>
            <a:ext cx="72866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</a:p>
        </p:txBody>
      </p:sp>
      <p:sp>
        <p:nvSpPr>
          <p:cNvPr id="45" name="Text Box 93"/>
          <p:cNvSpPr txBox="1">
            <a:spLocks noChangeArrowheads="1"/>
          </p:cNvSpPr>
          <p:nvPr/>
        </p:nvSpPr>
        <p:spPr bwMode="auto">
          <a:xfrm>
            <a:off x="3581400" y="1574800"/>
            <a:ext cx="446088" cy="6461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Times New Roman" pitchFamily="18" charset="0"/>
              </a:rPr>
              <a:t>j </a:t>
            </a:r>
          </a:p>
        </p:txBody>
      </p:sp>
      <p:cxnSp>
        <p:nvCxnSpPr>
          <p:cNvPr id="127045" name="Straight Arrow Connector 16"/>
          <p:cNvCxnSpPr>
            <a:cxnSpLocks noChangeShapeType="1"/>
          </p:cNvCxnSpPr>
          <p:nvPr/>
        </p:nvCxnSpPr>
        <p:spPr bwMode="auto">
          <a:xfrm rot="5400000" flipH="1" flipV="1">
            <a:off x="3564732" y="1704181"/>
            <a:ext cx="304800" cy="1587"/>
          </a:xfrm>
          <a:prstGeom prst="straightConnector1">
            <a:avLst/>
          </a:prstGeom>
          <a:noFill/>
          <a:ln w="25400" algn="ctr">
            <a:solidFill>
              <a:srgbClr val="0000CC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7046" name="Rectangle 46"/>
          <p:cNvSpPr>
            <a:spLocks noChangeArrowheads="1"/>
          </p:cNvSpPr>
          <p:nvPr/>
        </p:nvSpPr>
        <p:spPr bwMode="auto">
          <a:xfrm>
            <a:off x="3200400" y="4572000"/>
            <a:ext cx="5029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/* loop terminated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when (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 &gt; j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i.e.,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and </a:t>
            </a:r>
            <a:r>
              <a:rPr kumimoji="0" lang="en-US" altLang="en-US" sz="1800" b="1" i="1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  have crossed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 no swap is performed  */</a:t>
            </a:r>
          </a:p>
        </p:txBody>
      </p:sp>
    </p:spTree>
    <p:extLst>
      <p:ext uri="{BB962C8B-B14F-4D97-AF65-F5344CB8AC3E}">
        <p14:creationId xmlns:p14="http://schemas.microsoft.com/office/powerpoint/2010/main" val="282763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71 -0.00138 L 0.1717 -4.56984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6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-0.00555 L -0.17257 -4.56984E-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94" y="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1665 L -0.17709 0.01203 " pathEditMode="relative" rAng="0" ptsTypes="AA">
                                      <p:cBhvr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542" y="-231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625 0.01666 L -0.17344 0.01457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68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1" grpId="0"/>
      <p:bldP spid="38" grpId="0" animBg="1"/>
      <p:bldP spid="3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r>
              <a:rPr lang="en-US" altLang="en-US" dirty="0"/>
              <a:t>2 cases of Quick sort</a:t>
            </a:r>
          </a:p>
          <a:p>
            <a:pPr lvl="1"/>
            <a:r>
              <a:rPr lang="en-US" altLang="en-US" dirty="0"/>
              <a:t>Best/average case </a:t>
            </a:r>
          </a:p>
          <a:p>
            <a:pPr lvl="2"/>
            <a:r>
              <a:rPr lang="en-US" altLang="en-US" dirty="0"/>
              <a:t>where the partition of array is in middle like merge sort</a:t>
            </a:r>
          </a:p>
          <a:p>
            <a:pPr lvl="1"/>
            <a:r>
              <a:rPr lang="en-US" altLang="en-US" dirty="0"/>
              <a:t>Worst case (Imaginary)</a:t>
            </a:r>
          </a:p>
          <a:p>
            <a:pPr lvl="2"/>
            <a:r>
              <a:rPr lang="en-US" altLang="en-US" dirty="0"/>
              <a:t>Array is partition into two parts ( 1 items &amp; n-1 items) in division </a:t>
            </a:r>
          </a:p>
          <a:p>
            <a:r>
              <a:rPr lang="en-US" altLang="en-US" dirty="0"/>
              <a:t>For best/Average case mathematical function?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For worst case mathematical function?</a:t>
            </a:r>
          </a:p>
          <a:p>
            <a:endParaRPr lang="en-US" altLang="en-US" dirty="0"/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20569" y="3916001"/>
                <a:ext cx="3112262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69" y="3916001"/>
                <a:ext cx="3112262" cy="503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981200" y="5334000"/>
                <a:ext cx="46201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334000"/>
                <a:ext cx="462011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713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r>
              <a:rPr lang="en-US" altLang="en-US" dirty="0"/>
              <a:t>For best/Average case mathematical function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This is exactly same as merge sort algorithm </a:t>
            </a:r>
          </a:p>
          <a:p>
            <a:r>
              <a:rPr lang="en-US" altLang="en-US" dirty="0"/>
              <a:t>Try to solve is again by al of the three method discuss last week </a:t>
            </a:r>
          </a:p>
          <a:p>
            <a:endParaRPr lang="en-US" altLang="en-US" dirty="0"/>
          </a:p>
          <a:p>
            <a:r>
              <a:rPr lang="en-US" altLang="en-US" dirty="0"/>
              <a:t>Complexity?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20569" y="1905000"/>
                <a:ext cx="3112262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box>
                            <m:box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box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569" y="1905000"/>
                <a:ext cx="3112262" cy="5035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93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 Worst case</a:t>
            </a:r>
          </a:p>
        </p:txBody>
      </p:sp>
      <p:sp>
        <p:nvSpPr>
          <p:cNvPr id="11673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066800"/>
            <a:ext cx="7467600" cy="4846638"/>
          </a:xfrm>
        </p:spPr>
        <p:txBody>
          <a:bodyPr/>
          <a:lstStyle/>
          <a:p>
            <a:r>
              <a:rPr lang="en-US" altLang="en-US" dirty="0"/>
              <a:t>For worst case mathematical equation will be</a:t>
            </a:r>
          </a:p>
          <a:p>
            <a:endParaRPr lang="en-US" altLang="en-US" dirty="0"/>
          </a:p>
          <a:p>
            <a:r>
              <a:rPr lang="en-US" altLang="en-US" dirty="0"/>
              <a:t>By iterative method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676400" y="1524000"/>
                <a:ext cx="46201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524000"/>
                <a:ext cx="4620111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209750" y="2433757"/>
                <a:ext cx="35534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50" y="2433757"/>
                <a:ext cx="355340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209750" y="2977123"/>
                <a:ext cx="4938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50" y="2977123"/>
                <a:ext cx="49384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209750" y="3573725"/>
                <a:ext cx="49384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750" y="3573725"/>
                <a:ext cx="493846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129953" y="4137534"/>
                <a:ext cx="5098062" cy="2585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953" y="4137534"/>
                <a:ext cx="5098062" cy="2585323"/>
              </a:xfrm>
              <a:prstGeom prst="rect">
                <a:avLst/>
              </a:prstGeom>
              <a:blipFill>
                <a:blip r:embed="rId7"/>
                <a:stretch>
                  <a:fillRect l="-4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208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7239000" cy="4846638"/>
          </a:xfrm>
        </p:spPr>
        <p:txBody>
          <a:bodyPr/>
          <a:lstStyle/>
          <a:p>
            <a:r>
              <a:rPr lang="en-US" altLang="en-US" dirty="0"/>
              <a:t>As its name implies, </a:t>
            </a:r>
            <a:r>
              <a:rPr lang="en-US" altLang="en-US" i="1" dirty="0"/>
              <a:t>quicksort</a:t>
            </a:r>
            <a:r>
              <a:rPr lang="en-US" altLang="en-US" dirty="0"/>
              <a:t> is the fastest known sorting algorithm in practice.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It is very fast, mainly due to a very tight and highly optimized inner loop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Its average running time is </a:t>
            </a:r>
            <a:r>
              <a:rPr lang="en-US" altLang="en-US" b="1" i="1" dirty="0">
                <a:solidFill>
                  <a:srgbClr val="0000CC"/>
                </a:solidFill>
              </a:rPr>
              <a:t>O</a:t>
            </a:r>
            <a:r>
              <a:rPr lang="en-US" altLang="en-US" b="1" dirty="0">
                <a:solidFill>
                  <a:srgbClr val="0000CC"/>
                </a:solidFill>
              </a:rPr>
              <a:t>(</a:t>
            </a:r>
            <a:r>
              <a:rPr lang="en-US" altLang="en-US" b="1" i="1" dirty="0">
                <a:solidFill>
                  <a:srgbClr val="0000CC"/>
                </a:solidFill>
              </a:rPr>
              <a:t>n </a:t>
            </a:r>
            <a:r>
              <a:rPr lang="en-US" altLang="en-US" b="1" dirty="0">
                <a:solidFill>
                  <a:srgbClr val="0000CC"/>
                </a:solidFill>
              </a:rPr>
              <a:t>log </a:t>
            </a:r>
            <a:r>
              <a:rPr lang="en-US" altLang="en-US" b="1" i="1" dirty="0">
                <a:solidFill>
                  <a:srgbClr val="0000CC"/>
                </a:solidFill>
              </a:rPr>
              <a:t>n</a:t>
            </a:r>
            <a:r>
              <a:rPr lang="en-US" altLang="en-US" b="1" dirty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It has </a:t>
            </a:r>
            <a:r>
              <a:rPr lang="en-US" altLang="en-US" b="1" i="1" dirty="0">
                <a:solidFill>
                  <a:srgbClr val="0000CC"/>
                </a:solidFill>
              </a:rPr>
              <a:t>O</a:t>
            </a:r>
            <a:r>
              <a:rPr lang="en-US" altLang="en-US" b="1" dirty="0">
                <a:solidFill>
                  <a:srgbClr val="0000CC"/>
                </a:solidFill>
              </a:rPr>
              <a:t>(</a:t>
            </a:r>
            <a:r>
              <a:rPr lang="en-US" altLang="en-US" b="1" i="1" dirty="0">
                <a:solidFill>
                  <a:srgbClr val="0000CC"/>
                </a:solidFill>
              </a:rPr>
              <a:t>n</a:t>
            </a:r>
            <a:r>
              <a:rPr lang="en-US" altLang="en-US" b="1" baseline="30000" dirty="0">
                <a:solidFill>
                  <a:srgbClr val="0000CC"/>
                </a:solidFill>
              </a:rPr>
              <a:t>2</a:t>
            </a:r>
            <a:r>
              <a:rPr lang="en-US" altLang="en-US" b="1" dirty="0">
                <a:solidFill>
                  <a:srgbClr val="0000CC"/>
                </a:solidFill>
              </a:rPr>
              <a:t>)</a:t>
            </a:r>
            <a:r>
              <a:rPr lang="en-US" altLang="en-US" dirty="0">
                <a:solidFill>
                  <a:srgbClr val="002060"/>
                </a:solidFill>
              </a:rPr>
              <a:t> worst-case performance,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The quicksort algorithm is simple to understand and prove correct </a:t>
            </a:r>
          </a:p>
          <a:p>
            <a:pPr lvl="1"/>
            <a:r>
              <a:rPr lang="en-US" altLang="en-US" dirty="0">
                <a:solidFill>
                  <a:srgbClr val="002060"/>
                </a:solidFill>
              </a:rPr>
              <a:t>Like </a:t>
            </a:r>
            <a:r>
              <a:rPr lang="en-US" altLang="en-US" dirty="0" err="1">
                <a:solidFill>
                  <a:srgbClr val="002060"/>
                </a:solidFill>
              </a:rPr>
              <a:t>mergesort</a:t>
            </a:r>
            <a:r>
              <a:rPr lang="en-US" altLang="en-US" dirty="0">
                <a:solidFill>
                  <a:srgbClr val="002060"/>
                </a:solidFill>
              </a:rPr>
              <a:t>, quicksort is a divide-and-conquer recursive algorithm </a:t>
            </a:r>
            <a:endParaRPr lang="en-US" altLang="en-US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6681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517525"/>
          </a:xfrm>
        </p:spPr>
        <p:txBody>
          <a:bodyPr wrap="square" numCol="1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sz="3400" cap="none" dirty="0" err="1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QuickSort</a:t>
            </a:r>
            <a:r>
              <a:rPr lang="en-US" sz="3400" cap="none" dirty="0">
                <a:ln>
                  <a:noFill/>
                </a:ln>
                <a:solidFill>
                  <a:schemeClr val="tx1"/>
                </a:solidFill>
                <a:latin typeface="Trebuchet MS" pitchFamily="34" charset="0"/>
              </a:rPr>
              <a:t> Analysis  Worst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3796" y="2115234"/>
                <a:ext cx="528125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6" y="2115234"/>
                <a:ext cx="5281254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3796" y="1079957"/>
                <a:ext cx="347486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6" y="1079957"/>
                <a:ext cx="347486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3796" y="1597595"/>
                <a:ext cx="363836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96" y="1597595"/>
                <a:ext cx="363836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43840" y="3150783"/>
                <a:ext cx="709578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−3)+ 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−2)]+[(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3150783"/>
                <a:ext cx="709578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28600" y="2633145"/>
                <a:ext cx="52027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633145"/>
                <a:ext cx="520270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3840" y="3668421"/>
                <a:ext cx="6767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" y="3668421"/>
                <a:ext cx="6767044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28600" y="4186059"/>
                <a:ext cx="83313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−4)+[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−2)+(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−1)+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86059"/>
                <a:ext cx="833138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08089" y="4941908"/>
                <a:ext cx="7677807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b="1" i="1" dirty="0">
                    <a:latin typeface="Cambria Math" panose="02040503050406030204" pitchFamily="18" charset="0"/>
                  </a:rPr>
                  <a:t>..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…+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]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89" y="4941908"/>
                <a:ext cx="7677807" cy="861774"/>
              </a:xfrm>
              <a:prstGeom prst="rect">
                <a:avLst/>
              </a:prstGeom>
              <a:blipFill>
                <a:blip r:embed="rId10"/>
                <a:stretch>
                  <a:fillRect t="-12766" r="-2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/>
          <p:cNvSpPr/>
          <p:nvPr/>
        </p:nvSpPr>
        <p:spPr>
          <a:xfrm>
            <a:off x="914400" y="5867400"/>
            <a:ext cx="6779505" cy="95410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dirty="0"/>
              <a:t>Put k = n</a:t>
            </a:r>
            <a:br>
              <a:rPr lang="en-US" altLang="en-US" dirty="0"/>
            </a:br>
            <a:r>
              <a:rPr lang="en-US" altLang="en-US" dirty="0"/>
              <a:t>this will make series 1+2+3 … + n = ?</a:t>
            </a:r>
          </a:p>
        </p:txBody>
      </p:sp>
    </p:spTree>
    <p:extLst>
      <p:ext uri="{BB962C8B-B14F-4D97-AF65-F5344CB8AC3E}">
        <p14:creationId xmlns:p14="http://schemas.microsoft.com/office/powerpoint/2010/main" val="170120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7391400" cy="4846638"/>
          </a:xfrm>
        </p:spPr>
        <p:txBody>
          <a:bodyPr/>
          <a:lstStyle/>
          <a:p>
            <a:r>
              <a:rPr lang="en-US" altLang="en-US"/>
              <a:t>The basic algorithm to sort an array </a:t>
            </a:r>
            <a:r>
              <a:rPr lang="en-US" altLang="en-US" i="1"/>
              <a:t>S</a:t>
            </a:r>
            <a:r>
              <a:rPr lang="en-US" altLang="en-US"/>
              <a:t> consists of the following four easy steps: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If the number of elements in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>
                <a:solidFill>
                  <a:srgbClr val="002060"/>
                </a:solidFill>
              </a:rPr>
              <a:t> is </a:t>
            </a:r>
            <a:r>
              <a:rPr lang="en-US" altLang="en-US" b="1">
                <a:solidFill>
                  <a:srgbClr val="0000CC"/>
                </a:solidFill>
              </a:rPr>
              <a:t>0</a:t>
            </a:r>
            <a:r>
              <a:rPr lang="en-US" altLang="en-US">
                <a:solidFill>
                  <a:srgbClr val="002060"/>
                </a:solidFill>
              </a:rPr>
              <a:t> or </a:t>
            </a:r>
            <a:r>
              <a:rPr lang="en-US" altLang="en-US" b="1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2060"/>
                </a:solidFill>
              </a:rPr>
              <a:t>, then return 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2. Pick any element </a:t>
            </a:r>
            <a:r>
              <a:rPr lang="en-US" altLang="en-US" b="1" i="1">
                <a:solidFill>
                  <a:srgbClr val="0000CC"/>
                </a:solidFill>
              </a:rPr>
              <a:t>v</a:t>
            </a:r>
            <a:r>
              <a:rPr lang="en-US" altLang="en-US">
                <a:solidFill>
                  <a:srgbClr val="002060"/>
                </a:solidFill>
              </a:rPr>
              <a:t> in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>
                <a:solidFill>
                  <a:srgbClr val="002060"/>
                </a:solidFill>
              </a:rPr>
              <a:t>. This is called the </a:t>
            </a:r>
            <a:r>
              <a:rPr lang="en-US" altLang="en-US" b="1" i="1">
                <a:solidFill>
                  <a:srgbClr val="0000CC"/>
                </a:solidFill>
              </a:rPr>
              <a:t>pivot</a:t>
            </a:r>
            <a:r>
              <a:rPr lang="en-US" altLang="en-US">
                <a:solidFill>
                  <a:srgbClr val="002060"/>
                </a:solidFill>
              </a:rPr>
              <a:t>. 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3. </a:t>
            </a:r>
            <a:r>
              <a:rPr lang="en-US" altLang="en-US" i="1">
                <a:solidFill>
                  <a:srgbClr val="002060"/>
                </a:solidFill>
              </a:rPr>
              <a:t>Partition</a:t>
            </a:r>
            <a:r>
              <a:rPr lang="en-US" altLang="en-US">
                <a:solidFill>
                  <a:srgbClr val="002060"/>
                </a:solidFill>
              </a:rPr>
              <a:t>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>
                <a:solidFill>
                  <a:srgbClr val="0000CC"/>
                </a:solidFill>
              </a:rPr>
              <a:t> - {</a:t>
            </a:r>
            <a:r>
              <a:rPr lang="en-US" altLang="en-US" b="1" i="1">
                <a:solidFill>
                  <a:srgbClr val="0000CC"/>
                </a:solidFill>
              </a:rPr>
              <a:t>v</a:t>
            </a:r>
            <a:r>
              <a:rPr lang="en-US" altLang="en-US" b="1">
                <a:solidFill>
                  <a:srgbClr val="0000CC"/>
                </a:solidFill>
              </a:rPr>
              <a:t>}</a:t>
            </a:r>
            <a:r>
              <a:rPr lang="en-US" altLang="en-US">
                <a:solidFill>
                  <a:srgbClr val="002060"/>
                </a:solidFill>
              </a:rPr>
              <a:t> (the remaining elements in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>
                <a:solidFill>
                  <a:srgbClr val="002060"/>
                </a:solidFill>
              </a:rPr>
              <a:t>) into two disjoint groups:</a:t>
            </a:r>
            <a:r>
              <a:rPr lang="en-US" altLang="en-US"/>
              <a:t>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 baseline="-25000">
                <a:solidFill>
                  <a:srgbClr val="0000CC"/>
                </a:solidFill>
              </a:rPr>
              <a:t>1</a:t>
            </a:r>
            <a:r>
              <a:rPr lang="en-US" altLang="en-US" b="1">
                <a:solidFill>
                  <a:srgbClr val="0000CC"/>
                </a:solidFill>
              </a:rPr>
              <a:t> = {</a:t>
            </a:r>
            <a:r>
              <a:rPr lang="en-US" altLang="en-US" b="1" i="1">
                <a:solidFill>
                  <a:srgbClr val="0000CC"/>
                </a:solidFill>
              </a:rPr>
              <a:t>x</a:t>
            </a:r>
            <a:r>
              <a:rPr lang="en-US" altLang="en-US" b="1">
                <a:solidFill>
                  <a:srgbClr val="0000CC"/>
                </a:solidFill>
              </a:rPr>
              <a:t> </a:t>
            </a:r>
            <a:r>
              <a:rPr lang="ru-RU" altLang="en-US" b="1">
                <a:solidFill>
                  <a:srgbClr val="0000CC"/>
                </a:solidFill>
                <a:latin typeface="MS UI Gothic" panose="020B0600070205080204" pitchFamily="34" charset="-128"/>
                <a:ea typeface="MS UI Gothic" panose="020B0600070205080204" pitchFamily="34" charset="-128"/>
                <a:cs typeface="Arial" panose="020B0604020202020204" pitchFamily="34" charset="0"/>
              </a:rPr>
              <a:t>∈</a:t>
            </a:r>
            <a:r>
              <a:rPr lang="en-US" altLang="en-US" b="1">
                <a:solidFill>
                  <a:srgbClr val="0000CC"/>
                </a:solidFill>
              </a:rPr>
              <a:t>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>
                <a:solidFill>
                  <a:srgbClr val="0000CC"/>
                </a:solidFill>
              </a:rPr>
              <a:t> - {</a:t>
            </a:r>
            <a:r>
              <a:rPr lang="en-US" altLang="en-US" b="1" i="1">
                <a:solidFill>
                  <a:srgbClr val="0000CC"/>
                </a:solidFill>
              </a:rPr>
              <a:t>v</a:t>
            </a:r>
            <a:r>
              <a:rPr lang="en-US" altLang="en-US" b="1">
                <a:solidFill>
                  <a:srgbClr val="0000CC"/>
                </a:solidFill>
              </a:rPr>
              <a:t>}| </a:t>
            </a:r>
            <a:r>
              <a:rPr lang="en-US" altLang="en-US" b="1" i="1">
                <a:solidFill>
                  <a:srgbClr val="0000CC"/>
                </a:solidFill>
              </a:rPr>
              <a:t>x </a:t>
            </a:r>
            <a:r>
              <a:rPr lang="en-US" altLang="en-US" b="1" i="1">
                <a:solidFill>
                  <a:srgbClr val="0000CC"/>
                </a:solidFill>
                <a:cs typeface="Arial" panose="020B0604020202020204" pitchFamily="34" charset="0"/>
              </a:rPr>
              <a:t>≤</a:t>
            </a:r>
            <a:r>
              <a:rPr lang="en-US" altLang="en-US" b="1">
                <a:solidFill>
                  <a:srgbClr val="0000CC"/>
                </a:solidFill>
              </a:rPr>
              <a:t> v</a:t>
            </a:r>
            <a:r>
              <a:rPr lang="en-US" altLang="en-US" b="1" i="1">
                <a:solidFill>
                  <a:srgbClr val="0000CC"/>
                </a:solidFill>
              </a:rPr>
              <a:t>}</a:t>
            </a:r>
            <a:r>
              <a:rPr lang="en-US" altLang="en-US" i="1">
                <a:solidFill>
                  <a:srgbClr val="0000CC"/>
                </a:solidFill>
              </a:rPr>
              <a:t> </a:t>
            </a:r>
            <a:r>
              <a:rPr lang="en-US" altLang="en-US" i="1">
                <a:solidFill>
                  <a:srgbClr val="002060"/>
                </a:solidFill>
              </a:rPr>
              <a:t>and</a:t>
            </a:r>
            <a:r>
              <a:rPr lang="en-US" altLang="en-US" i="1"/>
              <a:t> </a:t>
            </a:r>
            <a:r>
              <a:rPr lang="en-US" altLang="en-US" b="1">
                <a:solidFill>
                  <a:srgbClr val="0000CC"/>
                </a:solidFill>
              </a:rPr>
              <a:t>S</a:t>
            </a:r>
            <a:r>
              <a:rPr lang="en-US" altLang="en-US" b="1" i="1" baseline="-25000">
                <a:solidFill>
                  <a:srgbClr val="0000CC"/>
                </a:solidFill>
              </a:rPr>
              <a:t>2</a:t>
            </a:r>
            <a:r>
              <a:rPr lang="en-US" altLang="en-US" b="1" i="1">
                <a:solidFill>
                  <a:srgbClr val="0000CC"/>
                </a:solidFill>
              </a:rPr>
              <a:t> = </a:t>
            </a:r>
            <a:r>
              <a:rPr lang="en-US" altLang="en-US" b="1">
                <a:solidFill>
                  <a:srgbClr val="0000CC"/>
                </a:solidFill>
              </a:rPr>
              <a:t>{x</a:t>
            </a:r>
            <a:r>
              <a:rPr lang="en-US" altLang="en-US" b="1" i="1">
                <a:solidFill>
                  <a:srgbClr val="0000CC"/>
                </a:solidFill>
              </a:rPr>
              <a:t> </a:t>
            </a:r>
            <a:r>
              <a:rPr lang="ru-RU" altLang="en-US" b="1">
                <a:solidFill>
                  <a:srgbClr val="0000CC"/>
                </a:solidFill>
                <a:latin typeface="MS UI Gothic" panose="020B0600070205080204" pitchFamily="34" charset="-128"/>
                <a:ea typeface="MS UI Gothic" panose="020B0600070205080204" pitchFamily="34" charset="-128"/>
              </a:rPr>
              <a:t>∈</a:t>
            </a:r>
            <a:r>
              <a:rPr lang="en-US" altLang="en-US" b="1" i="1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</a:rPr>
              <a:t>S</a:t>
            </a:r>
            <a:r>
              <a:rPr lang="en-US" altLang="en-US" b="1" i="1">
                <a:solidFill>
                  <a:srgbClr val="0000CC"/>
                </a:solidFill>
              </a:rPr>
              <a:t> - </a:t>
            </a:r>
            <a:r>
              <a:rPr lang="en-US" altLang="en-US" b="1">
                <a:solidFill>
                  <a:srgbClr val="0000CC"/>
                </a:solidFill>
              </a:rPr>
              <a:t>{v}</a:t>
            </a:r>
            <a:r>
              <a:rPr lang="en-US" altLang="en-US" b="1" i="1">
                <a:solidFill>
                  <a:srgbClr val="0000CC"/>
                </a:solidFill>
              </a:rPr>
              <a:t>| </a:t>
            </a:r>
            <a:r>
              <a:rPr lang="en-US" altLang="en-US" b="1">
                <a:solidFill>
                  <a:srgbClr val="0000CC"/>
                </a:solidFill>
              </a:rPr>
              <a:t>x</a:t>
            </a:r>
            <a:r>
              <a:rPr lang="en-US" altLang="en-US" b="1" i="1">
                <a:solidFill>
                  <a:srgbClr val="0000CC"/>
                </a:solidFill>
              </a:rPr>
              <a:t> </a:t>
            </a:r>
            <a:r>
              <a:rPr lang="en-US" altLang="en-US" b="1" i="1">
                <a:solidFill>
                  <a:srgbClr val="0000CC"/>
                </a:solidFill>
                <a:cs typeface="Arial" panose="020B0604020202020204" pitchFamily="34" charset="0"/>
              </a:rPr>
              <a:t>≥</a:t>
            </a:r>
            <a:r>
              <a:rPr lang="en-US" altLang="en-US" b="1" i="1">
                <a:solidFill>
                  <a:srgbClr val="0000CC"/>
                </a:solidFill>
              </a:rPr>
              <a:t> </a:t>
            </a:r>
            <a:r>
              <a:rPr lang="en-US" altLang="en-US" b="1">
                <a:solidFill>
                  <a:srgbClr val="0000CC"/>
                </a:solidFill>
              </a:rPr>
              <a:t>v}</a:t>
            </a:r>
            <a:r>
              <a:rPr lang="en-US" altLang="en-US">
                <a:solidFill>
                  <a:srgbClr val="0000CC"/>
                </a:solidFill>
              </a:rPr>
              <a:t> 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4.</a:t>
            </a:r>
            <a:r>
              <a:rPr lang="en-US" altLang="en-US"/>
              <a:t> </a:t>
            </a:r>
            <a:r>
              <a:rPr lang="en-US" altLang="en-US">
                <a:solidFill>
                  <a:srgbClr val="002060"/>
                </a:solidFill>
              </a:rPr>
              <a:t>Return</a:t>
            </a:r>
            <a:r>
              <a:rPr lang="en-US" altLang="en-US"/>
              <a:t> </a:t>
            </a:r>
            <a:r>
              <a:rPr lang="en-US" altLang="en-US">
                <a:solidFill>
                  <a:srgbClr val="002060"/>
                </a:solidFill>
              </a:rPr>
              <a:t>{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CC"/>
                </a:solidFill>
              </a:rPr>
              <a:t>quicksort(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 baseline="-25000">
                <a:solidFill>
                  <a:srgbClr val="0000CC"/>
                </a:solidFill>
              </a:rPr>
              <a:t>1</a:t>
            </a:r>
            <a:r>
              <a:rPr lang="en-US" altLang="en-US" b="1">
                <a:solidFill>
                  <a:srgbClr val="0000CC"/>
                </a:solidFill>
              </a:rPr>
              <a:t>)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>
                <a:solidFill>
                  <a:srgbClr val="002060"/>
                </a:solidFill>
              </a:rPr>
              <a:t>followed by</a:t>
            </a:r>
            <a:r>
              <a:rPr lang="en-US" altLang="en-US"/>
              <a:t> </a:t>
            </a:r>
            <a:r>
              <a:rPr lang="en-US" altLang="en-US" b="1" i="1">
                <a:solidFill>
                  <a:srgbClr val="0000CC"/>
                </a:solidFill>
              </a:rPr>
              <a:t>v</a:t>
            </a:r>
            <a:r>
              <a:rPr lang="en-US" altLang="en-US"/>
              <a:t> </a:t>
            </a:r>
            <a:r>
              <a:rPr lang="en-US" altLang="en-US">
                <a:solidFill>
                  <a:srgbClr val="002060"/>
                </a:solidFill>
              </a:rPr>
              <a:t>followed by</a:t>
            </a:r>
            <a:r>
              <a:rPr lang="en-US" altLang="en-US"/>
              <a:t> </a:t>
            </a:r>
            <a:r>
              <a:rPr lang="en-US" altLang="en-US" b="1">
                <a:solidFill>
                  <a:srgbClr val="0000CC"/>
                </a:solidFill>
              </a:rPr>
              <a:t>quicksort(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 baseline="-25000">
                <a:solidFill>
                  <a:srgbClr val="0000CC"/>
                </a:solidFill>
              </a:rPr>
              <a:t>2</a:t>
            </a:r>
            <a:r>
              <a:rPr lang="en-US" altLang="en-US" b="1">
                <a:solidFill>
                  <a:srgbClr val="0000CC"/>
                </a:solidFill>
              </a:rPr>
              <a:t>)</a:t>
            </a:r>
            <a:r>
              <a:rPr lang="en-US" altLang="en-US">
                <a:solidFill>
                  <a:srgbClr val="002060"/>
                </a:solidFill>
              </a:rPr>
              <a:t> }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697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15240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</a:t>
            </a:r>
          </a:p>
        </p:txBody>
      </p:sp>
      <p:sp>
        <p:nvSpPr>
          <p:cNvPr id="67587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1143000"/>
            <a:ext cx="7239000" cy="4846638"/>
          </a:xfrm>
        </p:spPr>
        <p:txBody>
          <a:bodyPr/>
          <a:lstStyle/>
          <a:p>
            <a:r>
              <a:rPr lang="en-US" altLang="en-US"/>
              <a:t>Since the partition step ambiguously describes what to do with elements equal to the pivot, this becomes a design decision.</a:t>
            </a:r>
          </a:p>
          <a:p>
            <a:r>
              <a:rPr lang="en-US" altLang="en-US"/>
              <a:t>Part of a good implementation is handling this case as efficiently as possible. </a:t>
            </a:r>
          </a:p>
          <a:p>
            <a:r>
              <a:rPr lang="en-US" altLang="en-US"/>
              <a:t>Intuitively, we would hope that 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about half the keys that are equal to the pivot go into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altLang="en-US">
                <a:solidFill>
                  <a:srgbClr val="002060"/>
                </a:solidFill>
              </a:rPr>
              <a:t>while the other half into </a:t>
            </a:r>
            <a:r>
              <a:rPr lang="en-US" altLang="en-US" b="1" i="1">
                <a:solidFill>
                  <a:srgbClr val="0000CC"/>
                </a:solidFill>
              </a:rPr>
              <a:t>S</a:t>
            </a:r>
            <a:r>
              <a:rPr lang="en-US" altLang="en-US" b="1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2060"/>
                </a:solidFill>
              </a:rPr>
              <a:t>, much as we like binary search trees to be balanced.</a:t>
            </a:r>
          </a:p>
        </p:txBody>
      </p:sp>
    </p:spTree>
    <p:extLst>
      <p:ext uri="{BB962C8B-B14F-4D97-AF65-F5344CB8AC3E}">
        <p14:creationId xmlns:p14="http://schemas.microsoft.com/office/powerpoint/2010/main" val="3748866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0"/>
            <a:ext cx="47910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2"/>
          <p:cNvSpPr>
            <a:spLocks/>
          </p:cNvSpPr>
          <p:nvPr/>
        </p:nvSpPr>
        <p:spPr bwMode="auto">
          <a:xfrm>
            <a:off x="152400" y="1066800"/>
            <a:ext cx="7239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5720" tIns="0" rIns="45720" bIns="0" anchor="b"/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Quick Sort – </a:t>
            </a:r>
            <a:b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Selecting </a:t>
            </a:r>
            <a:b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altLang="en-US" sz="3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Arial" panose="020B0604020202020204" pitchFamily="34" charset="0"/>
              </a:rPr>
              <a:t>the Pivot</a:t>
            </a:r>
          </a:p>
        </p:txBody>
      </p:sp>
    </p:spTree>
    <p:extLst>
      <p:ext uri="{BB962C8B-B14F-4D97-AF65-F5344CB8AC3E}">
        <p14:creationId xmlns:p14="http://schemas.microsoft.com/office/powerpoint/2010/main" val="373197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 – Selecting the Pivot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4294967295"/>
          </p:nvPr>
        </p:nvSpPr>
        <p:spPr>
          <a:xfrm>
            <a:off x="304800" y="868363"/>
            <a:ext cx="7772400" cy="5532437"/>
          </a:xfrm>
        </p:spPr>
        <p:txBody>
          <a:bodyPr/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1- The popular, uninformed choice: 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Use the first element as the pivot</a:t>
            </a:r>
            <a:endParaRPr lang="en-US" altLang="en-US" sz="220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This is acceptable if the input is random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But, if the input is presorted or in reverse order, then the pivot provides a poor partition, because virtually all the elements go into </a:t>
            </a:r>
            <a:r>
              <a:rPr lang="en-US" altLang="en-US" sz="2000" b="1" i="1">
                <a:solidFill>
                  <a:srgbClr val="0000CC"/>
                </a:solidFill>
              </a:rPr>
              <a:t>S</a:t>
            </a:r>
            <a:r>
              <a:rPr lang="en-US" altLang="en-US" sz="2000" b="1" baseline="-25000">
                <a:solidFill>
                  <a:srgbClr val="0000CC"/>
                </a:solidFill>
              </a:rPr>
              <a:t>1</a:t>
            </a:r>
            <a:r>
              <a:rPr lang="en-US" altLang="en-US" sz="2000">
                <a:solidFill>
                  <a:srgbClr val="002060"/>
                </a:solidFill>
              </a:rPr>
              <a:t> or </a:t>
            </a:r>
            <a:r>
              <a:rPr lang="en-US" altLang="en-US" sz="2000" b="1" i="1">
                <a:solidFill>
                  <a:srgbClr val="0000CC"/>
                </a:solidFill>
              </a:rPr>
              <a:t>S</a:t>
            </a:r>
            <a:r>
              <a:rPr lang="en-US" altLang="en-US" sz="2000" b="1" baseline="-25000">
                <a:solidFill>
                  <a:srgbClr val="0000CC"/>
                </a:solidFill>
              </a:rPr>
              <a:t>2</a:t>
            </a:r>
            <a:endParaRPr lang="en-US" altLang="en-US" sz="2000">
              <a:solidFill>
                <a:srgbClr val="00206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It happens consistently throughout the recursive calls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200">
                <a:solidFill>
                  <a:srgbClr val="002060"/>
                </a:solidFill>
                <a:sym typeface="Wingdings" panose="05000000000000000000" pitchFamily="2" charset="2"/>
              </a:rPr>
              <a:t> </a:t>
            </a:r>
            <a:r>
              <a:rPr lang="en-US" altLang="en-US" sz="2200"/>
              <a:t>Quicksort will take quadratic time to do essentially   nothing at all, which is quite embarrassing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400" b="1">
                <a:solidFill>
                  <a:srgbClr val="0000CC"/>
                </a:solidFill>
              </a:rPr>
              <a:t>2- A Safe Maneuver</a:t>
            </a:r>
          </a:p>
          <a:p>
            <a:pPr>
              <a:lnSpc>
                <a:spcPct val="90000"/>
              </a:lnSpc>
            </a:pPr>
            <a:r>
              <a:rPr lang="en-US" altLang="en-US" sz="2200"/>
              <a:t>A safe course is merely to choose the pivot randomly 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002060"/>
                </a:solidFill>
              </a:rPr>
              <a:t>This strategy is generally perfectly safe, unless the random number generator has a flaw</a:t>
            </a:r>
          </a:p>
          <a:p>
            <a:pPr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H</a:t>
            </a:r>
            <a:r>
              <a:rPr lang="en-US" altLang="en-US" sz="2200"/>
              <a:t>owever, random number generation is generally an expensive commodity and does not reduce the average running time of the rest of the algorithm at all</a:t>
            </a:r>
            <a:endParaRPr lang="en-US" altLang="en-US" sz="2200" b="1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1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 idx="4294967295"/>
          </p:nvPr>
        </p:nvSpPr>
        <p:spPr bwMode="auto">
          <a:xfrm>
            <a:off x="457200" y="0"/>
            <a:ext cx="7239000" cy="838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en-US" altLang="en-US" cap="none">
                <a:ln>
                  <a:noFill/>
                </a:ln>
                <a:solidFill>
                  <a:schemeClr val="tx1"/>
                </a:solidFill>
                <a:latin typeface="Trebuchet MS" panose="020B0603020202020204" pitchFamily="34" charset="0"/>
              </a:rPr>
              <a:t>Quick Sort – Selecting the Pivot</a:t>
            </a:r>
          </a:p>
        </p:txBody>
      </p:sp>
      <p:sp>
        <p:nvSpPr>
          <p:cNvPr id="75779" name="Rectangle 3"/>
          <p:cNvSpPr>
            <a:spLocks noGrp="1"/>
          </p:cNvSpPr>
          <p:nvPr>
            <p:ph type="body" idx="4294967295"/>
          </p:nvPr>
        </p:nvSpPr>
        <p:spPr>
          <a:xfrm>
            <a:off x="457200" y="990600"/>
            <a:ext cx="7543800" cy="48466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The best choice of pivot would be the median of the file.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The median of a group of </a:t>
            </a:r>
            <a:r>
              <a:rPr lang="en-US" altLang="en-US" sz="2200" b="1" i="1">
                <a:solidFill>
                  <a:srgbClr val="0000CC"/>
                </a:solidFill>
              </a:rPr>
              <a:t>n</a:t>
            </a:r>
            <a:r>
              <a:rPr lang="en-US" altLang="en-US" sz="2200">
                <a:solidFill>
                  <a:srgbClr val="002060"/>
                </a:solidFill>
              </a:rPr>
              <a:t> numbers is the </a:t>
            </a:r>
            <a:r>
              <a:rPr lang="en-US" altLang="en-US" sz="2200">
                <a:solidFill>
                  <a:srgbClr val="0000CC"/>
                </a:solidFill>
              </a:rPr>
              <a:t>(</a:t>
            </a:r>
            <a:r>
              <a:rPr lang="en-US" altLang="en-US" sz="2200" i="1">
                <a:solidFill>
                  <a:srgbClr val="0000CC"/>
                </a:solidFill>
              </a:rPr>
              <a:t>n</a:t>
            </a:r>
            <a:r>
              <a:rPr lang="en-US" altLang="en-US" sz="2200">
                <a:solidFill>
                  <a:srgbClr val="0000CC"/>
                </a:solidFill>
              </a:rPr>
              <a:t>/2)-th</a:t>
            </a:r>
            <a:r>
              <a:rPr lang="en-US" altLang="en-US" sz="2200">
                <a:solidFill>
                  <a:srgbClr val="002060"/>
                </a:solidFill>
              </a:rPr>
              <a:t> largest number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Unfortunately, this is hard to calculate and would slow down quicksort considerably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 A good estimate can be obtained by picking three elements randomly and using the median of these three as pivot.</a:t>
            </a:r>
          </a:p>
          <a:p>
            <a:pPr lvl="1">
              <a:lnSpc>
                <a:spcPct val="90000"/>
              </a:lnSpc>
            </a:pPr>
            <a:r>
              <a:rPr lang="en-US" altLang="en-US" sz="2200">
                <a:solidFill>
                  <a:srgbClr val="002060"/>
                </a:solidFill>
              </a:rPr>
              <a:t>The randomness turns out not to help much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0000CC"/>
                </a:solidFill>
              </a:rPr>
              <a:t>So, the common course is to use as pivot the median of the left, right and center elements </a:t>
            </a:r>
          </a:p>
        </p:txBody>
      </p:sp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685800" y="5334000"/>
            <a:ext cx="326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 = {8, 1, 4, 9, 6, 3, 5, 2, 7, 0} </a:t>
            </a:r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810000" y="556736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5782" name="Text Box 6"/>
          <p:cNvSpPr txBox="1">
            <a:spLocks noChangeArrowheads="1"/>
          </p:cNvSpPr>
          <p:nvPr/>
        </p:nvSpPr>
        <p:spPr bwMode="auto">
          <a:xfrm>
            <a:off x="4159250" y="5356225"/>
            <a:ext cx="31210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center = A[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left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</a:t>
            </a:r>
            <a:r>
              <a:rPr kumimoji="0" lang="en-US" altLang="en-US" sz="18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right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)/2]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A [(0+9)/2] =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A[4] = 6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pivot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 v= median(8, 6, 0) = </a:t>
            </a:r>
            <a:r>
              <a:rPr kumimoji="0" lang="en-US" altLang="en-US" sz="1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952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75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0" grpId="0"/>
      <p:bldP spid="75782" grpId="0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5_Opulen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>
    <a:extraClrScheme>
      <a:clrScheme name="Opulent 1">
        <a:dk1>
          <a:srgbClr val="000000"/>
        </a:dk1>
        <a:lt1>
          <a:srgbClr val="FFFFFF"/>
        </a:lt1>
        <a:dk2>
          <a:srgbClr val="B13F9A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FFFFFF"/>
        </a:accent3>
        <a:accent4>
          <a:srgbClr val="000000"/>
        </a:accent4>
        <a:accent5>
          <a:srgbClr val="D8AFB9"/>
        </a:accent5>
        <a:accent6>
          <a:srgbClr val="9B5CA9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pulent 2">
        <a:dk1>
          <a:srgbClr val="000000"/>
        </a:dk1>
        <a:lt1>
          <a:srgbClr val="FFFFFF"/>
        </a:lt1>
        <a:dk2>
          <a:srgbClr val="B4AB3C"/>
        </a:dk2>
        <a:lt2>
          <a:srgbClr val="F4E7ED"/>
        </a:lt2>
        <a:accent1>
          <a:srgbClr val="B83D68"/>
        </a:accent1>
        <a:accent2>
          <a:srgbClr val="AC66BB"/>
        </a:accent2>
        <a:accent3>
          <a:srgbClr val="FFFFFF"/>
        </a:accent3>
        <a:accent4>
          <a:srgbClr val="000000"/>
        </a:accent4>
        <a:accent5>
          <a:srgbClr val="D8AFB9"/>
        </a:accent5>
        <a:accent6>
          <a:srgbClr val="9B5CA9"/>
        </a:accent6>
        <a:hlink>
          <a:srgbClr val="FFDE66"/>
        </a:hlink>
        <a:folHlink>
          <a:srgbClr val="D490C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pulent">
    <a:dk1>
      <a:sysClr val="windowText" lastClr="000000"/>
    </a:dk1>
    <a:lt1>
      <a:sysClr val="window" lastClr="FFFFFF"/>
    </a:lt1>
    <a:dk2>
      <a:srgbClr val="B13F9A"/>
    </a:dk2>
    <a:lt2>
      <a:srgbClr val="F4E7ED"/>
    </a:lt2>
    <a:accent1>
      <a:srgbClr val="B83D68"/>
    </a:accent1>
    <a:accent2>
      <a:srgbClr val="AC66BB"/>
    </a:accent2>
    <a:accent3>
      <a:srgbClr val="DE6C36"/>
    </a:accent3>
    <a:accent4>
      <a:srgbClr val="F9B639"/>
    </a:accent4>
    <a:accent5>
      <a:srgbClr val="CF6DA4"/>
    </a:accent5>
    <a:accent6>
      <a:srgbClr val="FA8D3D"/>
    </a:accent6>
    <a:hlink>
      <a:srgbClr val="FFDE66"/>
    </a:hlink>
    <a:folHlink>
      <a:srgbClr val="D490C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3633</Words>
  <Application>Microsoft Office PowerPoint</Application>
  <PresentationFormat>On-screen Show (4:3)</PresentationFormat>
  <Paragraphs>641</Paragraphs>
  <Slides>40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2" baseType="lpstr">
      <vt:lpstr>MS UI Gothic</vt:lpstr>
      <vt:lpstr>Arial</vt:lpstr>
      <vt:lpstr>Cambria Math</vt:lpstr>
      <vt:lpstr>Tahoma</vt:lpstr>
      <vt:lpstr>Times</vt:lpstr>
      <vt:lpstr>Times New Roman</vt:lpstr>
      <vt:lpstr>Trebuchet MS</vt:lpstr>
      <vt:lpstr>Wingdings</vt:lpstr>
      <vt:lpstr>Wingdings 2</vt:lpstr>
      <vt:lpstr>Blends</vt:lpstr>
      <vt:lpstr>5_Opulent</vt:lpstr>
      <vt:lpstr>Clip</vt:lpstr>
      <vt:lpstr>CS2009-Design an analysis of Algorithm   </vt:lpstr>
      <vt:lpstr>Home Task</vt:lpstr>
      <vt:lpstr>Quick sort</vt:lpstr>
      <vt:lpstr>Quick Sort</vt:lpstr>
      <vt:lpstr>Quick Sort</vt:lpstr>
      <vt:lpstr>Quick Sort</vt:lpstr>
      <vt:lpstr>PowerPoint Presentation</vt:lpstr>
      <vt:lpstr>Quick Sort – Selecting the Pivot</vt:lpstr>
      <vt:lpstr>Quick Sort – Selecting the Pivot</vt:lpstr>
      <vt:lpstr>QuickSort: Partitioning strategy  Example</vt:lpstr>
      <vt:lpstr>QuickSort: Partitioning strategy  Step 1</vt:lpstr>
      <vt:lpstr>QuickSort: Partitioning strategy   Step 1</vt:lpstr>
      <vt:lpstr>QuickSort: Partitioning strategy   Step 1</vt:lpstr>
      <vt:lpstr>QuickSort: Partitioning strategy   Step 1</vt:lpstr>
      <vt:lpstr>QuickSort :Partitioning strategy   Step 2</vt:lpstr>
      <vt:lpstr>QuickSort :Partitioning strategy   Step 2</vt:lpstr>
      <vt:lpstr>QuickSort :Partitioning strategy   Step 3</vt:lpstr>
      <vt:lpstr>QuickSort :Partitioning strategy   Step 3</vt:lpstr>
      <vt:lpstr>QuickSort :Partitioning strategy   Step 3</vt:lpstr>
      <vt:lpstr>QuickSort : Recursive calls</vt:lpstr>
      <vt:lpstr>QuickSort : Left Recursive call</vt:lpstr>
      <vt:lpstr>Always select pivot in one manner.  If you select pivot as first/middle/Last element always select that element as pivot in recursive calls Better approach. Select pivot as Array[(L+R)/2] as pivot</vt:lpstr>
      <vt:lpstr>QuickSort : Left Recursive call An example to select last element as pivot   </vt:lpstr>
      <vt:lpstr>QuickSort : Left Recursive call Movements</vt:lpstr>
      <vt:lpstr>QuickSort : Left Recursive call Swap</vt:lpstr>
      <vt:lpstr>QuickSort : Left Recursive call Step 1: Swap</vt:lpstr>
      <vt:lpstr>QuickSort : Left Recursive call Movements</vt:lpstr>
      <vt:lpstr>QuickSort : Left Recursive call Swap with the pivot</vt:lpstr>
      <vt:lpstr>QuickSort : Left Recursive call Swap with the pivot</vt:lpstr>
      <vt:lpstr>QuickSort :Recursive Calls</vt:lpstr>
      <vt:lpstr>QuickSort</vt:lpstr>
      <vt:lpstr>QuickSort: Core Function</vt:lpstr>
      <vt:lpstr>QuickSort: Medians</vt:lpstr>
      <vt:lpstr>QuickSort: Medians</vt:lpstr>
      <vt:lpstr>QuickSort: Core Function</vt:lpstr>
      <vt:lpstr>QuickSort: Core Function</vt:lpstr>
      <vt:lpstr>QuickSort Analysis </vt:lpstr>
      <vt:lpstr>QuickSort Analysis </vt:lpstr>
      <vt:lpstr>QuickSort Analysis  Worst case</vt:lpstr>
      <vt:lpstr>QuickSort Analysis  Worst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2019-09-13T05:31:15Z</dcterms:created>
  <dcterms:modified xsi:type="dcterms:W3CDTF">2024-09-12T05:48:14Z</dcterms:modified>
</cp:coreProperties>
</file>