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9" r:id="rId2"/>
    <p:sldId id="310" r:id="rId3"/>
    <p:sldId id="315" r:id="rId4"/>
    <p:sldId id="316" r:id="rId5"/>
    <p:sldId id="317" r:id="rId6"/>
    <p:sldId id="318" r:id="rId7"/>
    <p:sldId id="331" r:id="rId8"/>
    <p:sldId id="332" r:id="rId9"/>
    <p:sldId id="335" r:id="rId10"/>
    <p:sldId id="334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261" r:id="rId19"/>
    <p:sldId id="262" r:id="rId20"/>
    <p:sldId id="298" r:id="rId21"/>
    <p:sldId id="329" r:id="rId22"/>
    <p:sldId id="265" r:id="rId23"/>
    <p:sldId id="279" r:id="rId24"/>
    <p:sldId id="287" r:id="rId25"/>
    <p:sldId id="280" r:id="rId26"/>
    <p:sldId id="296" r:id="rId27"/>
    <p:sldId id="281" r:id="rId28"/>
    <p:sldId id="328" r:id="rId29"/>
    <p:sldId id="300" r:id="rId30"/>
    <p:sldId id="282" r:id="rId31"/>
    <p:sldId id="290" r:id="rId32"/>
    <p:sldId id="291" r:id="rId33"/>
    <p:sldId id="266" r:id="rId34"/>
    <p:sldId id="264" r:id="rId35"/>
    <p:sldId id="336" r:id="rId36"/>
    <p:sldId id="337" r:id="rId3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0199" autoAdjust="0"/>
  </p:normalViewPr>
  <p:slideViewPr>
    <p:cSldViewPr>
      <p:cViewPr varScale="1">
        <p:scale>
          <a:sx n="50" d="100"/>
          <a:sy n="50" d="100"/>
        </p:scale>
        <p:origin x="1260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3D2FB-7F4D-4EA1-8280-41F8FE2EC7AA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8EBEF-0E7E-465A-B3F7-8E98CEACB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9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Make a quality plan</a:t>
            </a:r>
            <a:br>
              <a:rPr lang="en-US" dirty="0"/>
            </a:br>
            <a:r>
              <a:rPr lang="en-US" dirty="0"/>
              <a:t>– Create a plan to ensure software quality in a project.</a:t>
            </a:r>
          </a:p>
          <a:p>
            <a:pPr>
              <a:buNone/>
            </a:pPr>
            <a:r>
              <a:rPr lang="en-US" b="1" dirty="0"/>
              <a:t>Help define the software process</a:t>
            </a:r>
            <a:br>
              <a:rPr lang="en-US" dirty="0"/>
            </a:br>
            <a:r>
              <a:rPr lang="en-US" dirty="0"/>
              <a:t>– Be involved in setting up how the software will be developed and managed.</a:t>
            </a:r>
          </a:p>
          <a:p>
            <a:pPr>
              <a:buNone/>
            </a:pPr>
            <a:r>
              <a:rPr lang="en-US" b="1" dirty="0"/>
              <a:t>Review work to check if rules are followed</a:t>
            </a:r>
            <a:br>
              <a:rPr lang="en-US" dirty="0"/>
            </a:br>
            <a:r>
              <a:rPr lang="en-US" dirty="0"/>
              <a:t>– Go through activities to make sure they follow the planned process.</a:t>
            </a:r>
          </a:p>
          <a:p>
            <a:pPr>
              <a:buNone/>
            </a:pPr>
            <a:r>
              <a:rPr lang="en-US" b="1" dirty="0"/>
              <a:t>Audit work products</a:t>
            </a:r>
            <a:br>
              <a:rPr lang="en-US" dirty="0"/>
            </a:br>
            <a:r>
              <a:rPr lang="en-US" dirty="0"/>
              <a:t>– Check completed work to ensure it matches the defined process.</a:t>
            </a:r>
          </a:p>
          <a:p>
            <a:pPr>
              <a:buNone/>
            </a:pPr>
            <a:r>
              <a:rPr lang="en-US" b="1" dirty="0"/>
              <a:t>Handle deviations (errors or issues)</a:t>
            </a:r>
            <a:br>
              <a:rPr lang="en-US" dirty="0"/>
            </a:br>
            <a:r>
              <a:rPr lang="en-US" dirty="0"/>
              <a:t>– Make sure any mistakes or differences from the process are documented and fixed properly.</a:t>
            </a:r>
          </a:p>
          <a:p>
            <a:r>
              <a:rPr lang="en-US" b="1" dirty="0"/>
              <a:t>Report problems</a:t>
            </a:r>
            <a:br>
              <a:rPr lang="en-US" dirty="0"/>
            </a:br>
            <a:r>
              <a:rPr lang="en-US" dirty="0"/>
              <a:t>– Record any issues and inform higher management.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8EBEF-0E7E-465A-B3F7-8E98CEACB7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5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Left Side: No Reviews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Defects are not caught early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Errors from the early stages (like design) pass to later stages (like testing).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work progresses, </a:t>
            </a:r>
            <a:r>
              <a:rPr lang="en-US" b="1" dirty="0"/>
              <a:t>defects keep growing (amplifying)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Final stage (System Test) still has </a:t>
            </a:r>
            <a:r>
              <a:rPr lang="en-US" b="1" dirty="0"/>
              <a:t>12 latent (hidden) defects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94 defects</a:t>
            </a:r>
            <a:r>
              <a:rPr lang="en-US" dirty="0"/>
              <a:t> entered testing = very high.</a:t>
            </a:r>
          </a:p>
          <a:p>
            <a:pPr>
              <a:buNone/>
            </a:pPr>
            <a:r>
              <a:rPr lang="en-US" b="1" dirty="0"/>
              <a:t>✅ Right Side: With Reviews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Each phase is reviewed</a:t>
            </a:r>
            <a:r>
              <a:rPr lang="en-US" dirty="0"/>
              <a:t>, so defects are caught early.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Fewer defects move to the next phase.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Final stage has only </a:t>
            </a:r>
            <a:r>
              <a:rPr lang="en-US" b="1" dirty="0"/>
              <a:t>3 latent defects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Only </a:t>
            </a:r>
            <a:r>
              <a:rPr lang="en-US" b="1" dirty="0"/>
              <a:t>24 defects</a:t>
            </a:r>
            <a:r>
              <a:rPr lang="en-US" dirty="0"/>
              <a:t> entered testing = much better.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8EBEF-0E7E-465A-B3F7-8E98CEACB74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2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. Preparation Effort (Ep)</a:t>
            </a:r>
          </a:p>
          <a:p>
            <a:pPr>
              <a:buNone/>
            </a:pPr>
            <a:r>
              <a:rPr lang="en-US" b="1" dirty="0"/>
              <a:t>Time spent getting ready for the review.</a:t>
            </a:r>
            <a:endParaRPr lang="en-US" dirty="0"/>
          </a:p>
          <a:p>
            <a:pPr>
              <a:buNone/>
            </a:pPr>
            <a:r>
              <a:rPr lang="en-US" dirty="0"/>
              <a:t>🧠 </a:t>
            </a:r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Ali reads and understands the code before a review meeting. He spends </a:t>
            </a:r>
            <a:r>
              <a:rPr lang="en-US" b="1" dirty="0"/>
              <a:t>2 hours</a:t>
            </a:r>
            <a:r>
              <a:rPr lang="en-US" dirty="0"/>
              <a:t> doing that.</a:t>
            </a:r>
            <a:br>
              <a:rPr lang="en-US" dirty="0"/>
            </a:br>
            <a:r>
              <a:rPr lang="en-US" dirty="0"/>
              <a:t>➡️ </a:t>
            </a:r>
            <a:r>
              <a:rPr lang="en-US" b="1" dirty="0"/>
              <a:t>Ep = 2 hours</a:t>
            </a:r>
            <a:endParaRPr lang="en-US" dirty="0"/>
          </a:p>
          <a:p>
            <a:pPr>
              <a:buNone/>
            </a:pPr>
            <a:r>
              <a:rPr lang="en-US" b="1" dirty="0"/>
              <a:t>👀 2. Assessment Effort (</a:t>
            </a:r>
            <a:r>
              <a:rPr lang="en-US" b="1" dirty="0" err="1"/>
              <a:t>Ea</a:t>
            </a:r>
            <a:r>
              <a:rPr lang="en-US" b="1" dirty="0"/>
              <a:t>)</a:t>
            </a:r>
          </a:p>
          <a:p>
            <a:pPr>
              <a:buNone/>
            </a:pPr>
            <a:r>
              <a:rPr lang="en-US" b="1" dirty="0"/>
              <a:t>Time spent actually doing the review.</a:t>
            </a:r>
            <a:endParaRPr lang="en-US" dirty="0"/>
          </a:p>
          <a:p>
            <a:pPr>
              <a:buNone/>
            </a:pPr>
            <a:r>
              <a:rPr lang="en-US" dirty="0"/>
              <a:t>🧠 </a:t>
            </a:r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The review meeting takes </a:t>
            </a:r>
            <a:r>
              <a:rPr lang="en-US" b="1" dirty="0"/>
              <a:t>3 hours</a:t>
            </a:r>
            <a:r>
              <a:rPr lang="en-US" dirty="0"/>
              <a:t> where the team checks the work and finds issues.</a:t>
            </a:r>
            <a:br>
              <a:rPr lang="en-US" dirty="0"/>
            </a:br>
            <a:r>
              <a:rPr lang="en-US" dirty="0"/>
              <a:t>➡️ </a:t>
            </a:r>
            <a:r>
              <a:rPr lang="en-US" b="1" dirty="0" err="1"/>
              <a:t>Ea</a:t>
            </a:r>
            <a:r>
              <a:rPr lang="en-US" b="1" dirty="0"/>
              <a:t> = 3 hours</a:t>
            </a:r>
            <a:endParaRPr lang="en-US" dirty="0"/>
          </a:p>
          <a:p>
            <a:pPr>
              <a:buNone/>
            </a:pPr>
            <a:r>
              <a:rPr lang="en-US" b="1" dirty="0"/>
              <a:t>🔁 3. Rework Effort (Er)</a:t>
            </a:r>
          </a:p>
          <a:p>
            <a:pPr>
              <a:buNone/>
            </a:pPr>
            <a:r>
              <a:rPr lang="en-US" b="1" dirty="0"/>
              <a:t>Time spent fixing the problems found in the review.</a:t>
            </a:r>
            <a:endParaRPr lang="en-US" dirty="0"/>
          </a:p>
          <a:p>
            <a:pPr>
              <a:buNone/>
            </a:pPr>
            <a:r>
              <a:rPr lang="en-US" dirty="0"/>
              <a:t>🧠 </a:t>
            </a:r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After the review, Zara fixes bugs and it takes her </a:t>
            </a:r>
            <a:r>
              <a:rPr lang="en-US" b="1" dirty="0"/>
              <a:t>4 hours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➡️ </a:t>
            </a:r>
            <a:r>
              <a:rPr lang="en-US" b="1" dirty="0"/>
              <a:t>Er = 4 hours</a:t>
            </a:r>
            <a:endParaRPr lang="en-US" dirty="0"/>
          </a:p>
          <a:p>
            <a:pPr>
              <a:buNone/>
            </a:pPr>
            <a:r>
              <a:rPr lang="en-US" b="1" dirty="0"/>
              <a:t>📦 4. Work Product Size (WPS)</a:t>
            </a:r>
          </a:p>
          <a:p>
            <a:pPr>
              <a:buNone/>
            </a:pPr>
            <a:r>
              <a:rPr lang="en-US" b="1" dirty="0"/>
              <a:t>Size of the document or code being reviewed.</a:t>
            </a:r>
            <a:r>
              <a:rPr lang="en-US" dirty="0"/>
              <a:t> Usually measured in </a:t>
            </a:r>
            <a:r>
              <a:rPr lang="en-US" b="1" dirty="0"/>
              <a:t>lines of code (LOC)</a:t>
            </a:r>
            <a:r>
              <a:rPr lang="en-US" dirty="0"/>
              <a:t> or </a:t>
            </a:r>
            <a:r>
              <a:rPr lang="en-US" b="1" dirty="0"/>
              <a:t>pages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🧠 </a:t>
            </a:r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The team reviews a document that is </a:t>
            </a:r>
            <a:r>
              <a:rPr lang="en-US" b="1" dirty="0"/>
              <a:t>100 lines of code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➡️ </a:t>
            </a:r>
            <a:r>
              <a:rPr lang="en-US" b="1" dirty="0"/>
              <a:t>WPS = 100 LOC</a:t>
            </a:r>
            <a:endParaRPr lang="en-US" dirty="0"/>
          </a:p>
          <a:p>
            <a:pPr>
              <a:buNone/>
            </a:pPr>
            <a:r>
              <a:rPr lang="en-US" b="1" dirty="0"/>
              <a:t>⚠️ 5. Minor Errors Found (Errₘᵢₙₒᵣ)</a:t>
            </a:r>
          </a:p>
          <a:p>
            <a:pPr>
              <a:buNone/>
            </a:pPr>
            <a:r>
              <a:rPr lang="en-US" b="1" dirty="0"/>
              <a:t>Small mistakes</a:t>
            </a:r>
            <a:r>
              <a:rPr lang="en-US" dirty="0"/>
              <a:t> that don’t affect functionality much (e.g., typos, naming issues).</a:t>
            </a:r>
          </a:p>
          <a:p>
            <a:pPr>
              <a:buNone/>
            </a:pPr>
            <a:r>
              <a:rPr lang="en-US" dirty="0"/>
              <a:t>🧠 </a:t>
            </a:r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During the review, 5 small mistakes were found.</a:t>
            </a:r>
            <a:br>
              <a:rPr lang="en-US" dirty="0"/>
            </a:br>
            <a:r>
              <a:rPr lang="en-US" dirty="0"/>
              <a:t>➡️ </a:t>
            </a:r>
            <a:r>
              <a:rPr lang="en-US" b="1" dirty="0"/>
              <a:t>Errₘᵢₙₒᵣ = 5</a:t>
            </a:r>
            <a:endParaRPr lang="en-US" dirty="0"/>
          </a:p>
          <a:p>
            <a:pPr>
              <a:buNone/>
            </a:pPr>
            <a:r>
              <a:rPr lang="en-US" b="1" dirty="0"/>
              <a:t>❗6. Major Errors Found (Errₘₐⱼₒᵣ)</a:t>
            </a:r>
          </a:p>
          <a:p>
            <a:pPr>
              <a:buNone/>
            </a:pPr>
            <a:r>
              <a:rPr lang="en-US" b="1" dirty="0"/>
              <a:t>Serious mistakes</a:t>
            </a:r>
            <a:r>
              <a:rPr lang="en-US" dirty="0"/>
              <a:t> that can break the system or cause wrong results.</a:t>
            </a:r>
          </a:p>
          <a:p>
            <a:r>
              <a:rPr lang="en-US" dirty="0"/>
              <a:t>🧠 </a:t>
            </a:r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The review finds 2 critical bugs in the logic.</a:t>
            </a:r>
            <a:br>
              <a:rPr lang="en-US" dirty="0"/>
            </a:br>
            <a:r>
              <a:rPr lang="en-US" dirty="0"/>
              <a:t>➡️ </a:t>
            </a:r>
            <a:r>
              <a:rPr lang="en-US" b="1" dirty="0"/>
              <a:t>Errₘₐⱼₒᵣ = 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8EBEF-0E7E-465A-B3F7-8E98CEACB74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36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Software availability</a:t>
            </a:r>
            <a:r>
              <a:rPr lang="en-US" dirty="0"/>
              <a:t> means:</a:t>
            </a:r>
          </a:p>
          <a:p>
            <a:r>
              <a:rPr lang="en-US" i="1" dirty="0"/>
              <a:t>How likely is the software running properly at any random point in time?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8EBEF-0E7E-465A-B3F7-8E98CEACB74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68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8EBEF-0E7E-465A-B3F7-8E98CEACB74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7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EAF54D-BD2D-5C2C-7BEE-BD94FCAD3B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96F46B-B11D-BF9B-BA70-CA6E6FD76E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7D3FB8-F0C8-C9E9-8B13-4B64B543A8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9AF5A-FE19-48B3-9A9C-813174FBCF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025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DC2EBF-A09F-862B-7745-1C557B4AD2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88E106-2C77-5554-49FD-DDC4A7C7C1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BAA2AC-AF22-41AB-00F2-A72863E6A1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2A523-2C1E-460A-8EA7-FCBAE65426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64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D87899-2129-067F-04D3-F5A9F83E48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B5665C-19E1-73FF-82A9-D98E55039D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DED14D-CB6D-BDEF-79AB-78BA5CFE05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F92EB-C447-4F49-A045-F72C1B093F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1375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0BCEA-1532-0F26-DB2B-09E3FA11DF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5F9100-CB94-F610-7351-7F21EEFC94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F52B24-9EDC-CD9C-9118-688F064F94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48EC5-5BDF-400C-93DF-FD28276C92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87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  <a:blipFill>
            <a:blip r:embed="rId2"/>
            <a:tile tx="0" ty="0" sx="100000" sy="100000" flip="none" algn="tl"/>
          </a:blipFill>
          <a:ln>
            <a:solidFill>
              <a:schemeClr val="accent5">
                <a:lumMod val="10000"/>
              </a:schemeClr>
            </a:solidFill>
          </a:ln>
        </p:spPr>
        <p:txBody>
          <a:bodyPr/>
          <a:lstStyle>
            <a:lvl1pPr>
              <a:defRPr sz="4400" b="1" i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 i="0">
                <a:latin typeface="Calibri" panose="020F0502020204030204" pitchFamily="34" charset="0"/>
              </a:defRPr>
            </a:lvl1pPr>
            <a:lvl2pPr>
              <a:defRPr sz="2800" b="0" i="0">
                <a:latin typeface="Calibri" panose="020F0502020204030204" pitchFamily="34" charset="0"/>
              </a:defRPr>
            </a:lvl2pPr>
            <a:lvl3pPr>
              <a:defRPr sz="2800" b="0" i="0">
                <a:latin typeface="Calibri" panose="020F0502020204030204" pitchFamily="34" charset="0"/>
              </a:defRPr>
            </a:lvl3pPr>
            <a:lvl4pPr>
              <a:defRPr sz="2800" b="0" i="0">
                <a:latin typeface="Calibri" panose="020F0502020204030204" pitchFamily="34" charset="0"/>
              </a:defRPr>
            </a:lvl4pPr>
            <a:lvl5pPr>
              <a:defRPr sz="2800" b="0" i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74FA42-3FF2-6CED-C5ED-ADC9658B83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0937EF-04E4-C1B5-1494-604E247964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3DFCEC-7D33-D091-AE71-ADE8968368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A1ABF-E527-4C06-BCFE-F2856D2E19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24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C65370-74B4-5974-BC80-9A5A2CEA04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4E07FB-A594-3818-5C54-E7B3401981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F4F600-5BA6-9980-68BA-C872B967BA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2DD64-073B-40A6-9234-A94498ADA3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9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558D8-0049-B175-C8C6-AD52AC51BA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AE90F-61CA-03BF-D3C0-B0474707CA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735011-A920-6ADA-5083-57BFA01619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62532-D851-44A7-9D34-FF6A1023E0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70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C319485-8906-B438-7241-DFCA086392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DA56B15-6DD4-53AC-7E47-C9BB3A3930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15A5220-3EDE-313A-4DF5-C1E769E442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9C65C-06D9-48B3-A2E1-72A56F1A26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97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 i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FB6937C-0659-410D-AEF6-DAA31420C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1993E70-03A2-ED24-C1B8-A604B61F6F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7FD7DF-A047-382A-8262-F91EE1901C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B12B5-86B0-4201-A197-CCE84F2D8C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55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549BED8-FF33-AB9A-FFDF-701BAAE4C3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858FF7E-8399-80B5-1F29-3119D46FE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E0D900C-6F88-9350-4519-60F518EAB9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795CC-CE21-4B20-8D6F-BB358D372A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07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D0409B-403A-4166-6BE3-F84412FF82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43000-5253-B368-E0C5-EA4C17659F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A6CF09-7BA6-8BD2-E270-9FF6419CF7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6B9D9-92CC-45DB-8857-C94814B30C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97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17D9B-8E10-9140-9A5D-6F60743547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4120DD-056E-3A51-3597-91915DA490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3EC1E-3EC2-1D30-83C3-F7660C6EFE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BF973-81B8-41F1-9144-D55070DA6F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78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6D762B1-BC73-FEFE-AEB2-3B674CD79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140B29E-0E6B-D352-6614-14B9FF7D0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348F333-9A0A-30AE-743C-9175E79BE8B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A2C22D1-F4BF-25D6-C85A-40D759BF3EA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868F32F-2C24-50C8-25B1-EFB8E5D09C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5B6BB75F-F4D4-446F-905E-C4384232CF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5E54A4-52A3-A3BB-5DBA-18232D671337}"/>
              </a:ext>
            </a:extLst>
          </p:cNvPr>
          <p:cNvSpPr/>
          <p:nvPr/>
        </p:nvSpPr>
        <p:spPr>
          <a:xfrm>
            <a:off x="5086350" y="2743200"/>
            <a:ext cx="2019300" cy="1108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/>
              </a:rPr>
              <a:t>SQA</a:t>
            </a:r>
            <a:endParaRPr lang="en-US" sz="40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DCFC93-9887-FFF4-B7A9-09007795C0A2}"/>
              </a:ext>
            </a:extLst>
          </p:cNvPr>
          <p:cNvSpPr/>
          <p:nvPr/>
        </p:nvSpPr>
        <p:spPr>
          <a:xfrm>
            <a:off x="593725" y="657225"/>
            <a:ext cx="487363" cy="1189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25E9C5E-3077-80B0-DD60-D96F5E851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/>
              <a:t>What is SQA?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CC6C15B-BA94-30C5-278F-2A4D2861E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11506200" cy="4525963"/>
          </a:xfrm>
        </p:spPr>
        <p:txBody>
          <a:bodyPr/>
          <a:lstStyle/>
          <a:p>
            <a:pPr eaLnBrk="1" hangingPunct="1"/>
            <a:r>
              <a:rPr lang="en-US" altLang="en-US"/>
              <a:t>Software Quality Assurance is an </a:t>
            </a:r>
            <a:r>
              <a:rPr lang="en-US" altLang="en-US" sz="4000" b="1">
                <a:solidFill>
                  <a:srgbClr val="FF0000"/>
                </a:solidFill>
              </a:rPr>
              <a:t>umbrella activity </a:t>
            </a:r>
            <a:r>
              <a:rPr lang="en-US" altLang="en-US"/>
              <a:t>that is applied throughout the software process...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925D2E-E520-2EC6-F4E0-FAD24D943024}"/>
              </a:ext>
            </a:extLst>
          </p:cNvPr>
          <p:cNvSpPr/>
          <p:nvPr/>
        </p:nvSpPr>
        <p:spPr>
          <a:xfrm>
            <a:off x="0" y="746125"/>
            <a:ext cx="12192000" cy="56324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endParaRPr lang="en-US" sz="3200" dirty="0">
              <a:solidFill>
                <a:srgbClr val="00000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Due to the </a:t>
            </a: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widespread acceptance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, and use of software systems software bugs are proving to be costly, and sometimes fatal.</a:t>
            </a:r>
          </a:p>
          <a:p>
            <a:pPr algn="just">
              <a:defRPr/>
            </a:pPr>
            <a:endParaRPr 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It is </a:t>
            </a: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estimated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 that 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buggy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 or 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flawed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 software cost businesses </a:t>
            </a:r>
            <a:r>
              <a:rPr lang="en-US" sz="4400" dirty="0">
                <a:solidFill>
                  <a:srgbClr val="FF0000"/>
                </a:solidFill>
                <a:latin typeface="Calibri" panose="020F0502020204030204" pitchFamily="34" charset="0"/>
              </a:rPr>
              <a:t>$175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billion worldwide in </a:t>
            </a:r>
            <a:r>
              <a:rPr lang="en-US" sz="4400" dirty="0">
                <a:solidFill>
                  <a:srgbClr val="FF0000"/>
                </a:solidFill>
                <a:latin typeface="Calibri" panose="020F0502020204030204" pitchFamily="34" charset="0"/>
              </a:rPr>
              <a:t>2001.</a:t>
            </a:r>
          </a:p>
          <a:p>
            <a:pPr algn="just">
              <a:defRPr/>
            </a:pPr>
            <a:endParaRPr lang="en-US" sz="44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Bugs have affected 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</a:rPr>
              <a:t>banking systems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stock exchanges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medical institutions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educational institutions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and even the Social Security Administration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EEC1C8-BF25-6B1D-0E0E-A99ED2A306CD}"/>
              </a:ext>
            </a:extLst>
          </p:cNvPr>
          <p:cNvSpPr/>
          <p:nvPr/>
        </p:nvSpPr>
        <p:spPr>
          <a:xfrm>
            <a:off x="0" y="-23813"/>
            <a:ext cx="5473700" cy="7699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Importance of SQA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B3D3AB-487A-7927-E0E1-43BD17DC2852}"/>
              </a:ext>
            </a:extLst>
          </p:cNvPr>
          <p:cNvSpPr/>
          <p:nvPr/>
        </p:nvSpPr>
        <p:spPr>
          <a:xfrm>
            <a:off x="0" y="11113"/>
            <a:ext cx="80010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7200" b="1" dirty="0">
                <a:solidFill>
                  <a:srgbClr val="0070C0"/>
                </a:solidFill>
                <a:latin typeface="+mj-lt"/>
              </a:rPr>
              <a:t>I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mportance of SQA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79001EE-E53C-A0D0-CC07-91FEFBA5E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76400"/>
            <a:ext cx="11811000" cy="46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en-US" altLang="en-US" sz="900">
              <a:solidFill>
                <a:srgbClr val="000000"/>
              </a:solidFill>
            </a:endParaRPr>
          </a:p>
          <a:p>
            <a:pPr algn="just"/>
            <a:r>
              <a:rPr lang="en-US" altLang="en-US" sz="4400" b="1">
                <a:solidFill>
                  <a:srgbClr val="000000"/>
                </a:solidFill>
                <a:latin typeface="Calibri" panose="020F0502020204030204" pitchFamily="34" charset="0"/>
              </a:rPr>
              <a:t>M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ost bugs, </a:t>
            </a:r>
            <a:r>
              <a:rPr lang="en-US" altLang="en-US" sz="2800" b="1">
                <a:solidFill>
                  <a:srgbClr val="000000"/>
                </a:solidFill>
                <a:latin typeface="Calibri" panose="020F0502020204030204" pitchFamily="34" charset="0"/>
              </a:rPr>
              <a:t>encountered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during </a:t>
            </a:r>
            <a:r>
              <a:rPr lang="en-US" altLang="en-US" sz="3600" b="1">
                <a:solidFill>
                  <a:srgbClr val="0070C0"/>
                </a:solidFill>
                <a:latin typeface="Calibri" panose="020F0502020204030204" pitchFamily="34" charset="0"/>
              </a:rPr>
              <a:t>software development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</a:p>
          <a:p>
            <a:pPr algn="just"/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         </a:t>
            </a:r>
            <a:r>
              <a:rPr lang="en-US" altLang="en-US" sz="4000" b="1">
                <a:solidFill>
                  <a:srgbClr val="000000"/>
                </a:solidFill>
                <a:latin typeface="Calibri" panose="020F0502020204030204" pitchFamily="34" charset="0"/>
              </a:rPr>
              <a:t>can be avoided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</a:p>
          <a:p>
            <a:pPr algn="just"/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  </a:t>
            </a:r>
          </a:p>
          <a:p>
            <a:pPr algn="just"/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            by adopting a sound software </a:t>
            </a:r>
            <a:r>
              <a:rPr lang="en-US" altLang="en-US" sz="3200" b="1">
                <a:solidFill>
                  <a:srgbClr val="FF0000"/>
                </a:solidFill>
                <a:latin typeface="Calibri" panose="020F0502020204030204" pitchFamily="34" charset="0"/>
              </a:rPr>
              <a:t>development process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</a:p>
          <a:p>
            <a:pPr algn="just"/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						</a:t>
            </a:r>
          </a:p>
          <a:p>
            <a:pPr algn="just"/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					   and </a:t>
            </a:r>
          </a:p>
          <a:p>
            <a:pPr algn="just"/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     </a:t>
            </a:r>
          </a:p>
          <a:p>
            <a:pPr algn="just"/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having strict </a:t>
            </a:r>
            <a:r>
              <a:rPr lang="en-US" altLang="en-US" sz="3200" b="1">
                <a:solidFill>
                  <a:srgbClr val="FF0000"/>
                </a:solidFill>
                <a:latin typeface="Calibri" panose="020F0502020204030204" pitchFamily="34" charset="0"/>
              </a:rPr>
              <a:t>software quality control 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using Software Quality Assurance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2B91B8-27CE-85A6-C957-03BB7619CEDD}"/>
              </a:ext>
            </a:extLst>
          </p:cNvPr>
          <p:cNvSpPr/>
          <p:nvPr/>
        </p:nvSpPr>
        <p:spPr>
          <a:xfrm>
            <a:off x="838200" y="1304925"/>
            <a:ext cx="10515600" cy="4248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    </a:t>
            </a:r>
            <a:r>
              <a:rPr lang="en-US" sz="6000" b="1" dirty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oftware </a:t>
            </a:r>
            <a:r>
              <a:rPr lang="en-US" sz="6000" b="1" dirty="0">
                <a:solidFill>
                  <a:srgbClr val="0070C0"/>
                </a:solidFill>
                <a:latin typeface="+mj-lt"/>
              </a:rPr>
              <a:t>Q</a:t>
            </a: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uality </a:t>
            </a:r>
            <a:r>
              <a:rPr lang="en-US" sz="6000" b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ssurance</a:t>
            </a:r>
          </a:p>
          <a:p>
            <a:pPr>
              <a:defRPr/>
            </a:pPr>
            <a:endParaRPr lang="en-US" sz="4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                        VS</a:t>
            </a:r>
          </a:p>
          <a:p>
            <a:pPr>
              <a:defRPr/>
            </a:pPr>
            <a:endParaRPr lang="en-US" sz="4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          </a:t>
            </a:r>
            <a:r>
              <a:rPr lang="en-US" sz="6000" b="1" dirty="0">
                <a:solidFill>
                  <a:srgbClr val="FF0000"/>
                </a:solidFill>
                <a:latin typeface="+mj-lt"/>
              </a:rPr>
              <a:t>S</a:t>
            </a: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oftware </a:t>
            </a:r>
            <a:r>
              <a:rPr lang="en-US" sz="6000" b="1" dirty="0">
                <a:solidFill>
                  <a:srgbClr val="FF0000"/>
                </a:solidFill>
                <a:latin typeface="+mj-lt"/>
              </a:rPr>
              <a:t>T</a:t>
            </a: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esting</a:t>
            </a:r>
            <a:endParaRPr lang="en-US" sz="4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3A4D33-932C-BED8-F288-18731CBF059A}"/>
              </a:ext>
            </a:extLst>
          </p:cNvPr>
          <p:cNvSpPr/>
          <p:nvPr/>
        </p:nvSpPr>
        <p:spPr>
          <a:xfrm>
            <a:off x="12700" y="152400"/>
            <a:ext cx="7616825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SQA vs. Software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B4B086-B954-912D-D9F0-A479CC2BAE42}"/>
              </a:ext>
            </a:extLst>
          </p:cNvPr>
          <p:cNvSpPr/>
          <p:nvPr/>
        </p:nvSpPr>
        <p:spPr>
          <a:xfrm>
            <a:off x="239713" y="1277938"/>
            <a:ext cx="11952287" cy="47085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endParaRPr 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Software Testing involves </a:t>
            </a:r>
            <a:r>
              <a:rPr lang="en-US" sz="4400" b="1" dirty="0">
                <a:solidFill>
                  <a:srgbClr val="0070C0"/>
                </a:solidFill>
                <a:latin typeface="Calibri" panose="020F0502020204030204" pitchFamily="34" charset="0"/>
              </a:rPr>
              <a:t>operating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 a system, or an application, under 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controlled conditions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, and 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evaluating the results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.</a:t>
            </a:r>
          </a:p>
          <a:p>
            <a:pPr algn="just">
              <a:defRPr/>
            </a:pPr>
            <a:endParaRPr lang="en-US" sz="32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Software testing is normally carried out under controlled conditions</a:t>
            </a:r>
          </a:p>
          <a:p>
            <a:pPr algn="just">
              <a:defRPr/>
            </a:pPr>
            <a:endParaRPr 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aim of testing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is to try to 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break the software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, and find the 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bugs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 in it.</a:t>
            </a:r>
          </a:p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Testing is oriented towards "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detection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 "of bugs in the software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873401-4DE6-6113-0AD2-B54B2DF9153C}"/>
              </a:ext>
            </a:extLst>
          </p:cNvPr>
          <p:cNvSpPr/>
          <p:nvPr/>
        </p:nvSpPr>
        <p:spPr>
          <a:xfrm>
            <a:off x="0" y="1143000"/>
            <a:ext cx="12192000" cy="43545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endParaRPr lang="en-US" sz="90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latin typeface="Calibri" panose="020F0502020204030204" pitchFamily="34" charset="0"/>
              </a:rPr>
              <a:t>SQA is aimed at 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</a:rPr>
              <a:t>Avoiding Bugs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.</a:t>
            </a:r>
          </a:p>
          <a:p>
            <a:pPr algn="just">
              <a:defRPr/>
            </a:pPr>
            <a:endParaRPr lang="en-US" sz="36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Software Quality Assurance is oriented towards "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prevention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 "of bugs in the software, by following a software development methodology.</a:t>
            </a:r>
          </a:p>
          <a:p>
            <a:pPr algn="just">
              <a:defRPr/>
            </a:pPr>
            <a:endParaRPr 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SQA is more concerned with developing a quality process for software development, which will prevent the generation of bugs, and will result in the production of quality software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53E4C5-1B5E-D089-1EBA-7DDF01FCA592}"/>
              </a:ext>
            </a:extLst>
          </p:cNvPr>
          <p:cNvSpPr/>
          <p:nvPr/>
        </p:nvSpPr>
        <p:spPr>
          <a:xfrm>
            <a:off x="0" y="84138"/>
            <a:ext cx="7616825" cy="8302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SQA vs. Software Testing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7E4EA3-6438-E1F3-4971-97E08471B1EA}"/>
              </a:ext>
            </a:extLst>
          </p:cNvPr>
          <p:cNvSpPr/>
          <p:nvPr/>
        </p:nvSpPr>
        <p:spPr>
          <a:xfrm>
            <a:off x="228600" y="228600"/>
            <a:ext cx="7616825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SQA vs. Software Testing</a:t>
            </a:r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E78959E5-E953-BFD3-9970-9E43A12D3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3038"/>
            <a:ext cx="10342563" cy="531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79D1A33-28AD-CD03-A24C-4945B242DDCA}"/>
              </a:ext>
            </a:extLst>
          </p:cNvPr>
          <p:cNvSpPr/>
          <p:nvPr/>
        </p:nvSpPr>
        <p:spPr>
          <a:xfrm>
            <a:off x="7778750" y="612775"/>
            <a:ext cx="2846388" cy="106838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Maintenance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>
            <a:extLst>
              <a:ext uri="{FF2B5EF4-FFF2-40B4-BE49-F238E27FC236}">
                <a16:creationId xmlns:a16="http://schemas.microsoft.com/office/drawing/2014/main" id="{B701FE51-D66B-0B15-62A7-0F5D284B9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444625"/>
            <a:ext cx="10342563" cy="531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2E23C29-F9E1-3A05-9479-7105F7E0F488}"/>
              </a:ext>
            </a:extLst>
          </p:cNvPr>
          <p:cNvSpPr/>
          <p:nvPr/>
        </p:nvSpPr>
        <p:spPr>
          <a:xfrm>
            <a:off x="7778750" y="612775"/>
            <a:ext cx="2846388" cy="106838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Maintenance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87ADAC1-E32F-5BD3-2383-C166ADCFC90A}"/>
              </a:ext>
            </a:extLst>
          </p:cNvPr>
          <p:cNvSpPr/>
          <p:nvPr/>
        </p:nvSpPr>
        <p:spPr>
          <a:xfrm>
            <a:off x="398463" y="1273175"/>
            <a:ext cx="10844212" cy="550862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CA54D3-4EE2-65F8-AA1D-0D841729AF70}"/>
              </a:ext>
            </a:extLst>
          </p:cNvPr>
          <p:cNvSpPr/>
          <p:nvPr/>
        </p:nvSpPr>
        <p:spPr>
          <a:xfrm>
            <a:off x="4211638" y="860425"/>
            <a:ext cx="2768600" cy="93186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Software Quality Assurance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3FC799-FEC0-6090-E195-09733BA647C5}"/>
              </a:ext>
            </a:extLst>
          </p:cNvPr>
          <p:cNvSpPr/>
          <p:nvPr/>
        </p:nvSpPr>
        <p:spPr>
          <a:xfrm rot="2071698">
            <a:off x="6272213" y="835025"/>
            <a:ext cx="3773487" cy="6413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6F337B-37F7-A468-3087-4D368B6B4615}"/>
              </a:ext>
            </a:extLst>
          </p:cNvPr>
          <p:cNvSpPr/>
          <p:nvPr/>
        </p:nvSpPr>
        <p:spPr>
          <a:xfrm>
            <a:off x="9544050" y="3846513"/>
            <a:ext cx="2162175" cy="7461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Software Testing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CEE6D7-B856-7AD5-DC42-E9B932C88587}"/>
              </a:ext>
            </a:extLst>
          </p:cNvPr>
          <p:cNvSpPr/>
          <p:nvPr/>
        </p:nvSpPr>
        <p:spPr>
          <a:xfrm>
            <a:off x="193675" y="63500"/>
            <a:ext cx="7616825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SQA vs. Software Testing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9BD86C5-A0A8-0C29-795C-CDCC6D272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dirty="0"/>
              <a:t>Elements of S/W Quality Assurance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AB0BBE7-351A-7A3A-A44C-A53A993BB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12039600" cy="5791200"/>
          </a:xfrm>
        </p:spPr>
        <p:txBody>
          <a:bodyPr/>
          <a:lstStyle/>
          <a:p>
            <a:pPr eaLnBrk="1" hangingPunct="1"/>
            <a:r>
              <a:rPr lang="en-US" altLang="en-US" sz="3200" i="1"/>
              <a:t>Standards		(ISO 9001, CMMI)</a:t>
            </a:r>
          </a:p>
          <a:p>
            <a:pPr eaLnBrk="1" hangingPunct="1"/>
            <a:r>
              <a:rPr lang="en-US" altLang="en-US" sz="3200" i="1"/>
              <a:t>Reviews and audits</a:t>
            </a:r>
          </a:p>
          <a:p>
            <a:pPr eaLnBrk="1" hangingPunct="1"/>
            <a:r>
              <a:rPr lang="en-US" altLang="en-US" sz="3200" i="1"/>
              <a:t>Testing</a:t>
            </a:r>
          </a:p>
          <a:p>
            <a:pPr eaLnBrk="1" hangingPunct="1"/>
            <a:r>
              <a:rPr lang="en-US" altLang="en-US" sz="3200" i="1"/>
              <a:t>Error/defect collection and analysis</a:t>
            </a:r>
          </a:p>
          <a:p>
            <a:pPr eaLnBrk="1" hangingPunct="1"/>
            <a:r>
              <a:rPr lang="en-US" altLang="en-US" sz="3200" i="1"/>
              <a:t>Change management</a:t>
            </a:r>
          </a:p>
          <a:p>
            <a:pPr eaLnBrk="1" hangingPunct="1"/>
            <a:r>
              <a:rPr lang="en-US" altLang="en-US" sz="3200" i="1"/>
              <a:t>Education</a:t>
            </a:r>
          </a:p>
          <a:p>
            <a:pPr eaLnBrk="1" hangingPunct="1"/>
            <a:r>
              <a:rPr lang="en-US" altLang="en-US" sz="3200" i="1"/>
              <a:t>Vendor management</a:t>
            </a:r>
          </a:p>
          <a:p>
            <a:pPr eaLnBrk="1" hangingPunct="1"/>
            <a:r>
              <a:rPr lang="en-US" altLang="en-US" sz="3200" i="1"/>
              <a:t>Security management</a:t>
            </a:r>
          </a:p>
          <a:p>
            <a:pPr eaLnBrk="1" hangingPunct="1"/>
            <a:r>
              <a:rPr lang="en-US" altLang="en-US" sz="3200" i="1"/>
              <a:t>Safety</a:t>
            </a:r>
          </a:p>
          <a:p>
            <a:pPr eaLnBrk="1" hangingPunct="1"/>
            <a:r>
              <a:rPr lang="en-US" altLang="en-US" sz="3200" i="1"/>
              <a:t>Risk management</a:t>
            </a:r>
            <a:endParaRPr lang="en-US" altLang="en-US" sz="3200"/>
          </a:p>
          <a:p>
            <a:pPr eaLnBrk="1" hangingPunct="1"/>
            <a:endParaRPr lang="en-US" altLang="en-US" sz="32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822161A-1892-25FD-C989-5E21C0399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SQA tasks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ABE186F-35AB-C49D-0B39-0777AB383A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12192000" cy="4525963"/>
          </a:xfrm>
        </p:spPr>
        <p:txBody>
          <a:bodyPr/>
          <a:lstStyle/>
          <a:p>
            <a:pPr eaLnBrk="1" hangingPunct="1"/>
            <a:r>
              <a:rPr lang="en-US" altLang="en-US" sz="3200" i="1"/>
              <a:t>Prepares an </a:t>
            </a:r>
            <a:r>
              <a:rPr lang="en-US" altLang="en-US" sz="3200" i="1">
                <a:solidFill>
                  <a:srgbClr val="FF0000"/>
                </a:solidFill>
              </a:rPr>
              <a:t>SQA plan </a:t>
            </a:r>
            <a:r>
              <a:rPr lang="en-US" altLang="en-US" sz="3200" i="1"/>
              <a:t>for a project</a:t>
            </a:r>
          </a:p>
          <a:p>
            <a:pPr algn="just" eaLnBrk="1" hangingPunct="1"/>
            <a:r>
              <a:rPr lang="en-US" altLang="en-US" sz="3200" i="1"/>
              <a:t>Participates in the development of the project’s software process description</a:t>
            </a:r>
          </a:p>
          <a:p>
            <a:pPr eaLnBrk="1" hangingPunct="1"/>
            <a:r>
              <a:rPr lang="en-US" altLang="en-US" sz="3200" i="1">
                <a:solidFill>
                  <a:srgbClr val="FF0000"/>
                </a:solidFill>
              </a:rPr>
              <a:t>Reviews</a:t>
            </a:r>
            <a:r>
              <a:rPr lang="en-US" altLang="en-US" sz="3200" i="1"/>
              <a:t> software engineering activities to </a:t>
            </a:r>
            <a:r>
              <a:rPr lang="en-US" altLang="en-US" sz="3200" i="1">
                <a:solidFill>
                  <a:srgbClr val="FF0000"/>
                </a:solidFill>
              </a:rPr>
              <a:t>verify compliance </a:t>
            </a:r>
            <a:r>
              <a:rPr lang="en-US" altLang="en-US" sz="3200" i="1"/>
              <a:t>with the defined software process</a:t>
            </a:r>
          </a:p>
          <a:p>
            <a:pPr eaLnBrk="1" hangingPunct="1"/>
            <a:r>
              <a:rPr lang="en-US" altLang="en-US" sz="3200" i="1">
                <a:solidFill>
                  <a:srgbClr val="FF0000"/>
                </a:solidFill>
              </a:rPr>
              <a:t>Audits</a:t>
            </a:r>
            <a:r>
              <a:rPr lang="en-US" altLang="en-US" sz="3200" i="1"/>
              <a:t> designated software work products to </a:t>
            </a:r>
            <a:r>
              <a:rPr lang="en-US" altLang="en-US" sz="3200" i="1">
                <a:solidFill>
                  <a:srgbClr val="FF0000"/>
                </a:solidFill>
              </a:rPr>
              <a:t>verify compliance </a:t>
            </a:r>
            <a:r>
              <a:rPr lang="en-US" altLang="en-US" sz="3200" i="1"/>
              <a:t>with those defined as part of the software process</a:t>
            </a:r>
          </a:p>
          <a:p>
            <a:pPr eaLnBrk="1" hangingPunct="1"/>
            <a:r>
              <a:rPr lang="en-US" altLang="en-US" sz="3200" i="1">
                <a:solidFill>
                  <a:srgbClr val="FF0000"/>
                </a:solidFill>
              </a:rPr>
              <a:t>Ensures</a:t>
            </a:r>
            <a:r>
              <a:rPr lang="en-US" altLang="en-US" sz="3200" i="1"/>
              <a:t> that </a:t>
            </a:r>
            <a:r>
              <a:rPr lang="en-US" altLang="en-US" sz="3200" i="1">
                <a:solidFill>
                  <a:srgbClr val="FF0000"/>
                </a:solidFill>
              </a:rPr>
              <a:t>deviations</a:t>
            </a:r>
            <a:r>
              <a:rPr lang="en-US" altLang="en-US" sz="3200" i="1"/>
              <a:t> in </a:t>
            </a:r>
            <a:r>
              <a:rPr lang="en-US" altLang="en-US" sz="3200" i="1">
                <a:solidFill>
                  <a:srgbClr val="FF0000"/>
                </a:solidFill>
              </a:rPr>
              <a:t>software work </a:t>
            </a:r>
            <a:r>
              <a:rPr lang="en-US" altLang="en-US" sz="3200" i="1"/>
              <a:t>and </a:t>
            </a:r>
            <a:r>
              <a:rPr lang="en-US" altLang="en-US" sz="3200" i="1">
                <a:solidFill>
                  <a:srgbClr val="FF0000"/>
                </a:solidFill>
              </a:rPr>
              <a:t>work products </a:t>
            </a:r>
            <a:r>
              <a:rPr lang="en-US" altLang="en-US" sz="3200" i="1"/>
              <a:t>are documented and handled according to a documented procedure</a:t>
            </a:r>
          </a:p>
          <a:p>
            <a:pPr eaLnBrk="1" hangingPunct="1"/>
            <a:r>
              <a:rPr lang="en-US" altLang="en-US" sz="3200" i="1"/>
              <a:t>Records any noncompliance and reports to senior management</a:t>
            </a:r>
            <a:endParaRPr lang="en-US" altLang="en-US" sz="32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E4B4E3-3DB9-FCBC-ED76-9083208CD872}"/>
              </a:ext>
            </a:extLst>
          </p:cNvPr>
          <p:cNvSpPr/>
          <p:nvPr/>
        </p:nvSpPr>
        <p:spPr>
          <a:xfrm>
            <a:off x="128588" y="1346200"/>
            <a:ext cx="11809412" cy="32305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Deficiencies in software quality often results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7030A0"/>
                </a:solidFill>
              </a:rPr>
              <a:t>In costly emergency fixes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7030A0"/>
                </a:solidFill>
              </a:rPr>
              <a:t>Damage to a </a:t>
            </a:r>
            <a:r>
              <a:rPr lang="en-US" sz="2800" dirty="0">
                <a:solidFill>
                  <a:srgbClr val="FF0000"/>
                </a:solidFill>
              </a:rPr>
              <a:t>brand’s reputation</a:t>
            </a:r>
            <a:r>
              <a:rPr lang="en-US" sz="2400" dirty="0">
                <a:solidFill>
                  <a:srgbClr val="7030A0"/>
                </a:solidFill>
              </a:rPr>
              <a:t>, software company defaulters–large repayments</a:t>
            </a:r>
          </a:p>
          <a:p>
            <a:pPr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Software defects are extremely costly in term of 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7030A0"/>
                </a:solidFill>
              </a:rPr>
              <a:t>Money 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7030A0"/>
                </a:solidFill>
              </a:rPr>
              <a:t>Loss of life 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7030A0"/>
                </a:solidFill>
              </a:rPr>
              <a:t>Reputation 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3AE68F5-690F-80EC-596C-07EB14FDB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/>
              <a:t>SQA plan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D9D5492-7A03-BFB5-C10B-F4F070F33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12192000" cy="5791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3200" b="1">
                <a:cs typeface="Times New Roman" panose="02020603050405020304" pitchFamily="18" charset="0"/>
              </a:rPr>
              <a:t>Management section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3200">
                <a:cs typeface="Times New Roman" panose="02020603050405020304" pitchFamily="18" charset="0"/>
              </a:rPr>
              <a:t>describes the place of SQA in the structure of the organization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3200" b="1">
                <a:cs typeface="Times New Roman" panose="02020603050405020304" pitchFamily="18" charset="0"/>
              </a:rPr>
              <a:t>Documentation section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3200">
                <a:cs typeface="Times New Roman" panose="02020603050405020304" pitchFamily="18" charset="0"/>
              </a:rPr>
              <a:t>describes each work product produced as part of the software process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3200" b="1">
                <a:cs typeface="Times New Roman" panose="02020603050405020304" pitchFamily="18" charset="0"/>
              </a:rPr>
              <a:t>Standards, practices, and conventions section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3200">
                <a:cs typeface="Times New Roman" panose="02020603050405020304" pitchFamily="18" charset="0"/>
              </a:rPr>
              <a:t>lists all applicable standards/practices applied during the software process and any metrics to be collected as part of the software engineering work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3200" b="1">
                <a:cs typeface="Times New Roman" panose="02020603050405020304" pitchFamily="18" charset="0"/>
              </a:rPr>
              <a:t>Reviews and audits section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3200">
                <a:cs typeface="Times New Roman" panose="02020603050405020304" pitchFamily="18" charset="0"/>
              </a:rPr>
              <a:t>provides an overview of the approach used in the reviews and audits to be conducted during the project </a:t>
            </a:r>
          </a:p>
          <a:p>
            <a:pPr algn="just" eaLnBrk="1" hangingPunct="1">
              <a:lnSpc>
                <a:spcPct val="80000"/>
              </a:lnSpc>
            </a:pPr>
            <a:endParaRPr lang="en-US" altLang="en-US" sz="320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C610B98-14FE-2E26-2A36-4FA06B0EA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/>
              <a:t>SQA plan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834C46F-222B-2680-6C30-FA6807CA24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11887200" cy="5791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3600" b="1">
                <a:cs typeface="Times New Roman" panose="02020603050405020304" pitchFamily="18" charset="0"/>
              </a:rPr>
              <a:t>Test section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3600">
                <a:cs typeface="Times New Roman" panose="02020603050405020304" pitchFamily="18" charset="0"/>
              </a:rPr>
              <a:t>references the test plan and procedure document and defines test record keeping requirements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3600" b="1">
                <a:cs typeface="Times New Roman" panose="02020603050405020304" pitchFamily="18" charset="0"/>
              </a:rPr>
              <a:t>Problem reporting and corrective action section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3600">
                <a:cs typeface="Times New Roman" panose="02020603050405020304" pitchFamily="18" charset="0"/>
              </a:rPr>
              <a:t>defines procedures for reporting, tracking, and resolving errors or defects, identifies organizational responsibilities for these activities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3600" b="1">
                <a:cs typeface="Times New Roman" panose="02020603050405020304" pitchFamily="18" charset="0"/>
              </a:rPr>
              <a:t>Other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3600">
                <a:cs typeface="Times New Roman" panose="02020603050405020304" pitchFamily="18" charset="0"/>
              </a:rPr>
              <a:t>tools, SQA methods, change control, record keeping, training, and risk management</a:t>
            </a:r>
            <a:endParaRPr lang="en-US" altLang="en-US" sz="360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45E8DB8-3B9E-BD39-96BA-837723E24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/>
              <a:t>Statistical SQA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51A37E7-55B2-B9C8-7567-6DAD482468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11582400" cy="4525963"/>
          </a:xfrm>
        </p:spPr>
        <p:txBody>
          <a:bodyPr/>
          <a:lstStyle/>
          <a:p>
            <a:pPr eaLnBrk="1" hangingPunct="1"/>
            <a:r>
              <a:rPr lang="en-US" altLang="en-US"/>
              <a:t>Information about software defects are collected and categorized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An attempt is made to trace each defect to its underlying cause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Isolate the vital few causes of  the major source of all errors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Then move to correct the problems that have caused the defects</a:t>
            </a:r>
          </a:p>
          <a:p>
            <a:pPr eaLnBrk="1" hangingPunct="1"/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D2DC0-3BC4-5C06-2E98-660325B2E580}"/>
              </a:ext>
            </a:extLst>
          </p:cNvPr>
          <p:cNvSpPr txBox="1"/>
          <p:nvPr/>
        </p:nvSpPr>
        <p:spPr>
          <a:xfrm>
            <a:off x="10210800" y="1038567"/>
            <a:ext cx="18288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Severity level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0EF6B03-9ED8-C54C-4ACD-BEA83DBA4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 dirty="0"/>
              <a:t>Reviews </a:t>
            </a:r>
            <a:r>
              <a:rPr lang="en-US" altLang="en-US" sz="3600" dirty="0">
                <a:sym typeface="Wingdings" panose="05000000000000000000" pitchFamily="2" charset="2"/>
              </a:rPr>
              <a:t>T</a:t>
            </a:r>
            <a:r>
              <a:rPr lang="en-US" altLang="en-US" sz="3600" dirty="0"/>
              <a:t>o uncover errors/defects</a:t>
            </a:r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AA57F479-E374-71C4-1407-063D8F565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118872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en-US" sz="4400" b="1"/>
              <a:t>T</a:t>
            </a:r>
            <a:r>
              <a:rPr lang="en-US" altLang="en-US" sz="2800"/>
              <a:t>o </a:t>
            </a:r>
            <a:r>
              <a:rPr lang="en-US" altLang="en-US" sz="2800" b="1">
                <a:solidFill>
                  <a:srgbClr val="FF0000"/>
                </a:solidFill>
              </a:rPr>
              <a:t>uncover errors </a:t>
            </a:r>
            <a:r>
              <a:rPr lang="en-US" altLang="en-US" sz="2800"/>
              <a:t>in function, logic, or implementation for any representation of the software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en-US" sz="2800"/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en-US" sz="3600" b="1"/>
              <a:t>T</a:t>
            </a:r>
            <a:r>
              <a:rPr lang="en-US" altLang="en-US" sz="2800"/>
              <a:t>o </a:t>
            </a:r>
            <a:r>
              <a:rPr lang="en-US" altLang="en-US" sz="2800" b="1">
                <a:solidFill>
                  <a:srgbClr val="FF0000"/>
                </a:solidFill>
              </a:rPr>
              <a:t>verify</a:t>
            </a:r>
            <a:r>
              <a:rPr lang="en-US" altLang="en-US" sz="2800"/>
              <a:t> that software </a:t>
            </a:r>
            <a:r>
              <a:rPr lang="en-US" altLang="en-US" sz="2800" b="1">
                <a:solidFill>
                  <a:srgbClr val="FF0000"/>
                </a:solidFill>
              </a:rPr>
              <a:t>meets its requirements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en-US" sz="2800"/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en-US" sz="3600" b="1"/>
              <a:t>T</a:t>
            </a:r>
            <a:r>
              <a:rPr lang="en-US" altLang="en-US" sz="2800"/>
              <a:t>o </a:t>
            </a:r>
            <a:r>
              <a:rPr lang="en-US" altLang="en-US" sz="2800" b="1">
                <a:solidFill>
                  <a:srgbClr val="FF0000"/>
                </a:solidFill>
              </a:rPr>
              <a:t>ensure</a:t>
            </a:r>
            <a:r>
              <a:rPr lang="en-US" altLang="en-US" sz="2800"/>
              <a:t> that software representation meets </a:t>
            </a:r>
            <a:r>
              <a:rPr lang="en-US" altLang="en-US" sz="2800" b="1">
                <a:solidFill>
                  <a:srgbClr val="FF0000"/>
                </a:solidFill>
              </a:rPr>
              <a:t>predefined standards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en-US" sz="2800"/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en-US" sz="3600" b="1"/>
              <a:t>T</a:t>
            </a:r>
            <a:r>
              <a:rPr lang="en-US" altLang="en-US" sz="2800"/>
              <a:t>o </a:t>
            </a:r>
            <a:r>
              <a:rPr lang="en-US" altLang="en-US" sz="2800" b="1">
                <a:solidFill>
                  <a:srgbClr val="FF0000"/>
                </a:solidFill>
              </a:rPr>
              <a:t>achieve</a:t>
            </a:r>
            <a:r>
              <a:rPr lang="en-US" altLang="en-US" sz="2800"/>
              <a:t> software </a:t>
            </a:r>
            <a:r>
              <a:rPr lang="en-US" altLang="en-US" sz="2800" b="1">
                <a:solidFill>
                  <a:srgbClr val="FF0000"/>
                </a:solidFill>
              </a:rPr>
              <a:t>development in a uniform manner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en-US" sz="2800"/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en-US" sz="4000" b="1"/>
              <a:t>T</a:t>
            </a:r>
            <a:r>
              <a:rPr lang="en-US" altLang="en-US" sz="2800"/>
              <a:t>o </a:t>
            </a:r>
            <a:r>
              <a:rPr lang="en-US" altLang="en-US" sz="2800" b="1">
                <a:solidFill>
                  <a:srgbClr val="FF0000"/>
                </a:solidFill>
              </a:rPr>
              <a:t>make</a:t>
            </a:r>
            <a:r>
              <a:rPr lang="en-US" altLang="en-US" sz="2800"/>
              <a:t> projects more </a:t>
            </a:r>
            <a:r>
              <a:rPr lang="en-US" altLang="en-US" sz="2800" b="1">
                <a:solidFill>
                  <a:srgbClr val="FF0000"/>
                </a:solidFill>
              </a:rPr>
              <a:t>manageable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1F0C87E-78D8-7FF7-A72C-2C3E58D88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 dirty="0"/>
              <a:t>Why do peer reviews?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F081E53-19AE-A6DB-06BE-4004C26AD0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10972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/>
              <a:t>To improve quality.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/>
              <a:t>Catches 80% of all errors if done properly.</a:t>
            </a:r>
            <a:endParaRPr lang="en-US" altLang="en-US" sz="320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3200"/>
              <a:t>Catches both coding errors and design errors.</a:t>
            </a:r>
            <a:endParaRPr lang="en-US" altLang="en-US" sz="320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3200"/>
              <a:t>Enforce the spirit of any organization standards.</a:t>
            </a:r>
            <a:endParaRPr lang="en-US" altLang="en-US" sz="320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3200"/>
              <a:t>Training and insurance.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3EEF291-854C-9E49-00CD-04458D829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Review Guidelines..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3548D1C-F17E-C9B7-CC19-F73B852D2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90588"/>
            <a:ext cx="5791200" cy="5943600"/>
          </a:xfrm>
          <a:ln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10000"/>
              </a:spcBef>
            </a:pPr>
            <a:r>
              <a:rPr lang="en-US" altLang="en-US" sz="2000"/>
              <a:t>Review the product, not producer</a:t>
            </a:r>
          </a:p>
          <a:p>
            <a:pPr algn="just" eaLnBrk="1" hangingPunct="1">
              <a:lnSpc>
                <a:spcPct val="150000"/>
              </a:lnSpc>
              <a:spcBef>
                <a:spcPct val="10000"/>
              </a:spcBef>
            </a:pPr>
            <a:r>
              <a:rPr lang="en-US" altLang="en-US" sz="2000"/>
              <a:t>Set an agenda and maintain it</a:t>
            </a:r>
          </a:p>
          <a:p>
            <a:pPr algn="just" eaLnBrk="1" hangingPunct="1">
              <a:lnSpc>
                <a:spcPct val="150000"/>
              </a:lnSpc>
              <a:spcBef>
                <a:spcPct val="10000"/>
              </a:spcBef>
            </a:pPr>
            <a:r>
              <a:rPr lang="en-US" altLang="en-US" sz="2000"/>
              <a:t>Limit the debate </a:t>
            </a:r>
          </a:p>
          <a:p>
            <a:pPr algn="just" eaLnBrk="1" hangingPunct="1">
              <a:lnSpc>
                <a:spcPct val="150000"/>
              </a:lnSpc>
              <a:spcBef>
                <a:spcPct val="10000"/>
              </a:spcBef>
            </a:pPr>
            <a:r>
              <a:rPr lang="en-US" altLang="en-US" sz="2000"/>
              <a:t>Enunciate problem areas, not to solve every problem noted</a:t>
            </a:r>
          </a:p>
          <a:p>
            <a:pPr algn="just" eaLnBrk="1" hangingPunct="1">
              <a:lnSpc>
                <a:spcPct val="150000"/>
              </a:lnSpc>
              <a:spcBef>
                <a:spcPct val="10000"/>
              </a:spcBef>
            </a:pPr>
            <a:r>
              <a:rPr lang="en-US" altLang="en-US" sz="2000"/>
              <a:t>Take written notes</a:t>
            </a:r>
          </a:p>
          <a:p>
            <a:pPr algn="just" eaLnBrk="1" hangingPunct="1">
              <a:lnSpc>
                <a:spcPct val="150000"/>
              </a:lnSpc>
              <a:spcBef>
                <a:spcPct val="10000"/>
              </a:spcBef>
            </a:pPr>
            <a:r>
              <a:rPr lang="en-US" altLang="en-US" sz="2000"/>
              <a:t>Allocate resources and time schedule for FTR’s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000"/>
              <a:t>Use standards to avoid style disagreements.</a:t>
            </a:r>
            <a:endParaRPr lang="en-US" altLang="en-US" sz="200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000"/>
              <a:t>Let the coordinator run the meeting and maintain order</a:t>
            </a:r>
            <a:r>
              <a:rPr lang="en-US" altLang="en-US"/>
              <a:t>.</a:t>
            </a:r>
          </a:p>
          <a:p>
            <a:pPr algn="just" eaLnBrk="1" hangingPunct="1">
              <a:lnSpc>
                <a:spcPct val="80000"/>
              </a:lnSpc>
              <a:spcBef>
                <a:spcPct val="10000"/>
              </a:spcBef>
            </a:pPr>
            <a:endParaRPr lang="en-US" altLang="en-US"/>
          </a:p>
          <a:p>
            <a:pPr algn="just" eaLnBrk="1" hangingPunct="1">
              <a:lnSpc>
                <a:spcPct val="80000"/>
              </a:lnSpc>
            </a:pPr>
            <a:endParaRPr lang="en-US" altLang="en-US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F1FEACC2-0211-3C11-11E9-3C7D54999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338" y="890588"/>
            <a:ext cx="5605462" cy="59436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10000"/>
              </a:spcBef>
            </a:pPr>
            <a:r>
              <a:rPr lang="en-US" altLang="en-US" sz="2000"/>
              <a:t>Limit the number of participants and insist upon advance preparation</a:t>
            </a:r>
          </a:p>
          <a:p>
            <a:pPr algn="just" eaLnBrk="1" hangingPunct="1">
              <a:lnSpc>
                <a:spcPct val="150000"/>
              </a:lnSpc>
              <a:spcBef>
                <a:spcPct val="10000"/>
              </a:spcBef>
            </a:pPr>
            <a:r>
              <a:rPr lang="en-US" altLang="en-US" sz="2000"/>
              <a:t>Develop a checklist for each work product to be reviewed</a:t>
            </a:r>
          </a:p>
          <a:p>
            <a:pPr algn="just" eaLnBrk="1" hangingPunct="1">
              <a:lnSpc>
                <a:spcPct val="150000"/>
              </a:lnSpc>
              <a:spcBef>
                <a:spcPct val="10000"/>
              </a:spcBef>
            </a:pPr>
            <a:r>
              <a:rPr lang="en-US" altLang="en-US" sz="2000"/>
              <a:t>Training for all reviewer’s</a:t>
            </a:r>
          </a:p>
          <a:p>
            <a:pPr algn="just" eaLnBrk="1" hangingPunct="1">
              <a:lnSpc>
                <a:spcPct val="150000"/>
              </a:lnSpc>
              <a:spcBef>
                <a:spcPct val="10000"/>
              </a:spcBef>
            </a:pPr>
            <a:r>
              <a:rPr lang="en-US" altLang="en-US" sz="2000"/>
              <a:t>Reviewing earlier reviews Keep it short (&lt; 30 minutes).</a:t>
            </a:r>
            <a:endParaRPr lang="en-US" altLang="en-US" sz="200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000"/>
              <a:t>Don’t schedule two in a row.</a:t>
            </a:r>
            <a:endParaRPr lang="en-US" altLang="en-US" sz="200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000"/>
              <a:t>Don’t review product fragments</a:t>
            </a:r>
            <a:r>
              <a:rPr lang="en-US" altLang="en-US"/>
              <a:t>.</a:t>
            </a:r>
            <a:endParaRPr lang="en-US" altLang="en-US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6C42421-AEC1-486E-A962-6C9468A0E5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 dirty="0">
                <a:solidFill>
                  <a:srgbClr val="FF0000"/>
                </a:solidFill>
              </a:rPr>
              <a:t>Effectiveness</a:t>
            </a:r>
            <a:r>
              <a:rPr lang="en-US" altLang="en-US" sz="3600" dirty="0"/>
              <a:t> of review </a:t>
            </a:r>
            <a:r>
              <a:rPr lang="en-US" altLang="en-US" sz="3600" dirty="0">
                <a:sym typeface="Wingdings" panose="05000000000000000000" pitchFamily="2" charset="2"/>
              </a:rPr>
              <a:t> </a:t>
            </a:r>
            <a:r>
              <a:rPr lang="en-US" altLang="en-US" sz="3600" dirty="0"/>
              <a:t>Defect Amplification and Removal</a:t>
            </a:r>
          </a:p>
        </p:txBody>
      </p:sp>
      <p:grpSp>
        <p:nvGrpSpPr>
          <p:cNvPr id="62481" name="Group 17">
            <a:extLst>
              <a:ext uri="{FF2B5EF4-FFF2-40B4-BE49-F238E27FC236}">
                <a16:creationId xmlns:a16="http://schemas.microsoft.com/office/drawing/2014/main" id="{DB169DBD-3435-7C5A-92BB-9CB1C0A8E33D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590800"/>
            <a:ext cx="6667500" cy="2552700"/>
            <a:chOff x="192" y="1248"/>
            <a:chExt cx="4992" cy="1440"/>
          </a:xfrm>
        </p:grpSpPr>
        <p:sp>
          <p:nvSpPr>
            <p:cNvPr id="27653" name="Rectangle 4">
              <a:extLst>
                <a:ext uri="{FF2B5EF4-FFF2-40B4-BE49-F238E27FC236}">
                  <a16:creationId xmlns:a16="http://schemas.microsoft.com/office/drawing/2014/main" id="{0BCDFF00-FDFE-4AA4-F218-57B576FDA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680"/>
              <a:ext cx="2160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7654" name="Rectangle 5">
              <a:extLst>
                <a:ext uri="{FF2B5EF4-FFF2-40B4-BE49-F238E27FC236}">
                  <a16:creationId xmlns:a16="http://schemas.microsoft.com/office/drawing/2014/main" id="{814C154B-C4A4-FC06-EBE9-F798BFCB9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680"/>
              <a:ext cx="139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Errors passed through</a:t>
              </a:r>
            </a:p>
          </p:txBody>
        </p:sp>
        <p:sp>
          <p:nvSpPr>
            <p:cNvPr id="27655" name="Rectangle 6">
              <a:extLst>
                <a:ext uri="{FF2B5EF4-FFF2-40B4-BE49-F238E27FC236}">
                  <a16:creationId xmlns:a16="http://schemas.microsoft.com/office/drawing/2014/main" id="{5753CB27-FFF8-522A-9660-B226ED4B4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016"/>
              <a:ext cx="139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Amplified errors 1:x</a:t>
              </a:r>
            </a:p>
          </p:txBody>
        </p:sp>
        <p:sp>
          <p:nvSpPr>
            <p:cNvPr id="27656" name="Rectangle 7">
              <a:extLst>
                <a:ext uri="{FF2B5EF4-FFF2-40B4-BE49-F238E27FC236}">
                  <a16:creationId xmlns:a16="http://schemas.microsoft.com/office/drawing/2014/main" id="{6B93B646-1D36-1283-ED6C-F92658743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352"/>
              <a:ext cx="139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Newly identified errors</a:t>
              </a:r>
            </a:p>
          </p:txBody>
        </p:sp>
        <p:sp>
          <p:nvSpPr>
            <p:cNvPr id="27657" name="Rectangle 8">
              <a:extLst>
                <a:ext uri="{FF2B5EF4-FFF2-40B4-BE49-F238E27FC236}">
                  <a16:creationId xmlns:a16="http://schemas.microsoft.com/office/drawing/2014/main" id="{9DC07379-CAA3-7AB6-8458-F8AC7F4F2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680"/>
              <a:ext cx="768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Percent efficiency for error detection</a:t>
              </a:r>
            </a:p>
          </p:txBody>
        </p:sp>
        <p:sp>
          <p:nvSpPr>
            <p:cNvPr id="27658" name="Text Box 9">
              <a:extLst>
                <a:ext uri="{FF2B5EF4-FFF2-40B4-BE49-F238E27FC236}">
                  <a16:creationId xmlns:a16="http://schemas.microsoft.com/office/drawing/2014/main" id="{5D59A567-141A-47C7-4CCD-7ACA65111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824"/>
              <a:ext cx="1008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Errors from previous steps</a:t>
              </a:r>
            </a:p>
          </p:txBody>
        </p:sp>
        <p:sp>
          <p:nvSpPr>
            <p:cNvPr id="27659" name="Line 10">
              <a:extLst>
                <a:ext uri="{FF2B5EF4-FFF2-40B4-BE49-F238E27FC236}">
                  <a16:creationId xmlns:a16="http://schemas.microsoft.com/office/drawing/2014/main" id="{F6319271-6BC6-6085-A426-823D47CEAC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824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Line 11">
              <a:extLst>
                <a:ext uri="{FF2B5EF4-FFF2-40B4-BE49-F238E27FC236}">
                  <a16:creationId xmlns:a16="http://schemas.microsoft.com/office/drawing/2014/main" id="{438A2D91-4778-C25C-482C-83DB20E54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6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Line 12">
              <a:extLst>
                <a:ext uri="{FF2B5EF4-FFF2-40B4-BE49-F238E27FC236}">
                  <a16:creationId xmlns:a16="http://schemas.microsoft.com/office/drawing/2014/main" id="{AADCDF8E-9F78-FEBB-4303-E2C75046B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Text Box 13">
              <a:extLst>
                <a:ext uri="{FF2B5EF4-FFF2-40B4-BE49-F238E27FC236}">
                  <a16:creationId xmlns:a16="http://schemas.microsoft.com/office/drawing/2014/main" id="{47B8DF17-7125-0456-83CD-91EDA74F9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968"/>
              <a:ext cx="1008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Errors passed to next step</a:t>
              </a:r>
            </a:p>
          </p:txBody>
        </p:sp>
        <p:sp>
          <p:nvSpPr>
            <p:cNvPr id="27663" name="Text Box 14">
              <a:extLst>
                <a:ext uri="{FF2B5EF4-FFF2-40B4-BE49-F238E27FC236}">
                  <a16:creationId xmlns:a16="http://schemas.microsoft.com/office/drawing/2014/main" id="{455B6688-46B5-D7A1-F821-9781B8915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248"/>
              <a:ext cx="1248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Development step</a:t>
              </a:r>
            </a:p>
          </p:txBody>
        </p:sp>
        <p:sp>
          <p:nvSpPr>
            <p:cNvPr id="27664" name="Text Box 15">
              <a:extLst>
                <a:ext uri="{FF2B5EF4-FFF2-40B4-BE49-F238E27FC236}">
                  <a16:creationId xmlns:a16="http://schemas.microsoft.com/office/drawing/2014/main" id="{D680EDE5-A75A-4A4E-6CC8-4744E877E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488"/>
              <a:ext cx="1008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Defects</a:t>
              </a:r>
            </a:p>
          </p:txBody>
        </p:sp>
        <p:sp>
          <p:nvSpPr>
            <p:cNvPr id="27665" name="Text Box 16">
              <a:extLst>
                <a:ext uri="{FF2B5EF4-FFF2-40B4-BE49-F238E27FC236}">
                  <a16:creationId xmlns:a16="http://schemas.microsoft.com/office/drawing/2014/main" id="{C8F4CD42-8229-1AF7-195E-01439EA9E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488"/>
              <a:ext cx="768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Detection</a:t>
              </a:r>
            </a:p>
          </p:txBody>
        </p:sp>
      </p:grpSp>
      <p:sp>
        <p:nvSpPr>
          <p:cNvPr id="27652" name="Rectangle 18">
            <a:extLst>
              <a:ext uri="{FF2B5EF4-FFF2-40B4-BE49-F238E27FC236}">
                <a16:creationId xmlns:a16="http://schemas.microsoft.com/office/drawing/2014/main" id="{8F0A89E8-B786-9644-93F9-F0801FB8F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925513"/>
            <a:ext cx="11182350" cy="1314450"/>
          </a:xfrm>
          <a:noFill/>
        </p:spPr>
        <p:txBody>
          <a:bodyPr/>
          <a:lstStyle/>
          <a:p>
            <a:pPr eaLnBrk="1" hangingPunct="1"/>
            <a:r>
              <a:rPr lang="en-US" altLang="en-US" sz="2400"/>
              <a:t>Used to illustrate the generation and detection of errors during design and code generation</a:t>
            </a:r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C107AE0-2DE1-3DF7-69F6-FD2BD5D21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dirty="0">
                <a:solidFill>
                  <a:srgbClr val="C00000"/>
                </a:solidFill>
              </a:rPr>
              <a:t>Effectiveness of review </a:t>
            </a:r>
            <a:r>
              <a:rPr lang="en-US" altLang="en-US" sz="3200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3200" dirty="0">
                <a:solidFill>
                  <a:srgbClr val="C00000"/>
                </a:solidFill>
              </a:rPr>
              <a:t>Defect Amplification and Removal</a:t>
            </a:r>
          </a:p>
        </p:txBody>
      </p:sp>
      <p:pic>
        <p:nvPicPr>
          <p:cNvPr id="43014" name="Picture 6" descr="volz">
            <a:extLst>
              <a:ext uri="{FF2B5EF4-FFF2-40B4-BE49-F238E27FC236}">
                <a16:creationId xmlns:a16="http://schemas.microsoft.com/office/drawing/2014/main" id="{C73FE560-8323-241C-19B3-DE578AF9F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1"/>
          <a:stretch>
            <a:fillRect/>
          </a:stretch>
        </p:blipFill>
        <p:spPr bwMode="auto">
          <a:xfrm>
            <a:off x="0" y="869950"/>
            <a:ext cx="9448800" cy="617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Text Box 7">
            <a:extLst>
              <a:ext uri="{FF2B5EF4-FFF2-40B4-BE49-F238E27FC236}">
                <a16:creationId xmlns:a16="http://schemas.microsoft.com/office/drawing/2014/main" id="{ADC904A6-2B88-0AF7-C8D0-0C1C39019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518150"/>
            <a:ext cx="2082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0000"/>
                </a:solidFill>
              </a:rPr>
              <a:t>No reviews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B2A2-6929-8CD3-1CE7-49D43F4C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4" name="Picture 5" descr="volz">
            <a:extLst>
              <a:ext uri="{FF2B5EF4-FFF2-40B4-BE49-F238E27FC236}">
                <a16:creationId xmlns:a16="http://schemas.microsoft.com/office/drawing/2014/main" id="{A8A3FC01-1D6C-8130-3DED-F621AB666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/>
          <a:stretch>
            <a:fillRect/>
          </a:stretch>
        </p:blipFill>
        <p:spPr bwMode="auto">
          <a:xfrm>
            <a:off x="609600" y="762000"/>
            <a:ext cx="877887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>
            <a:extLst>
              <a:ext uri="{FF2B5EF4-FFF2-40B4-BE49-F238E27FC236}">
                <a16:creationId xmlns:a16="http://schemas.microsoft.com/office/drawing/2014/main" id="{BA1D120F-15E3-71E5-3DC6-9ED9B867C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986463"/>
            <a:ext cx="26860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b="1">
                <a:solidFill>
                  <a:srgbClr val="C00000"/>
                </a:solidFill>
              </a:rPr>
              <a:t>With reviews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A6262DD-EE74-BB90-B129-F83BF22E1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858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accent5">
                <a:lumMod val="10000"/>
              </a:schemeClr>
            </a:solidFill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i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kern="0">
                <a:solidFill>
                  <a:srgbClr val="C00000"/>
                </a:solidFill>
              </a:rPr>
              <a:t>Effectiveness of review </a:t>
            </a:r>
            <a:r>
              <a:rPr lang="en-US" altLang="en-US" sz="3200" ker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3200" kern="0">
                <a:solidFill>
                  <a:srgbClr val="C00000"/>
                </a:solidFill>
              </a:rPr>
              <a:t>Defect Amplification and Removal</a:t>
            </a:r>
            <a:endParaRPr lang="en-US" altLang="en-US" sz="3200" kern="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4E09BB1-916C-226B-F570-A2514B6AA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400"/>
              <a:t>Effectiveness of review </a:t>
            </a:r>
            <a:r>
              <a:rPr lang="en-US" altLang="en-US" sz="2400">
                <a:sym typeface="Wingdings" panose="05000000000000000000" pitchFamily="2" charset="2"/>
              </a:rPr>
              <a:t> </a:t>
            </a:r>
            <a:r>
              <a:rPr lang="en-US" altLang="en-US" sz="2400"/>
              <a:t>Defect Amplification and Removal</a:t>
            </a:r>
          </a:p>
        </p:txBody>
      </p:sp>
      <p:pic>
        <p:nvPicPr>
          <p:cNvPr id="66563" name="Picture 3" descr="volz">
            <a:extLst>
              <a:ext uri="{FF2B5EF4-FFF2-40B4-BE49-F238E27FC236}">
                <a16:creationId xmlns:a16="http://schemas.microsoft.com/office/drawing/2014/main" id="{CECF484C-5669-8F9C-CA2B-4FEEB6321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/>
          <a:stretch>
            <a:fillRect/>
          </a:stretch>
        </p:blipFill>
        <p:spPr bwMode="auto">
          <a:xfrm>
            <a:off x="5727700" y="1524000"/>
            <a:ext cx="6440488" cy="3913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4" name="Picture 4" descr="volz">
            <a:extLst>
              <a:ext uri="{FF2B5EF4-FFF2-40B4-BE49-F238E27FC236}">
                <a16:creationId xmlns:a16="http://schemas.microsoft.com/office/drawing/2014/main" id="{D7E9BD69-8C75-F130-AF50-CFADEB16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1"/>
          <a:stretch>
            <a:fillRect/>
          </a:stretch>
        </p:blipFill>
        <p:spPr bwMode="auto">
          <a:xfrm>
            <a:off x="144463" y="838200"/>
            <a:ext cx="53657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65" name="Text Box 5">
            <a:extLst>
              <a:ext uri="{FF2B5EF4-FFF2-40B4-BE49-F238E27FC236}">
                <a16:creationId xmlns:a16="http://schemas.microsoft.com/office/drawing/2014/main" id="{9910146C-F53D-FFB3-9F0F-6AB2E57CC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33900"/>
            <a:ext cx="1325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No reviews</a:t>
            </a:r>
          </a:p>
        </p:txBody>
      </p:sp>
      <p:sp>
        <p:nvSpPr>
          <p:cNvPr id="66566" name="Text Box 6">
            <a:extLst>
              <a:ext uri="{FF2B5EF4-FFF2-40B4-BE49-F238E27FC236}">
                <a16:creationId xmlns:a16="http://schemas.microsoft.com/office/drawing/2014/main" id="{836D3741-1338-A9A3-712C-9C9B51E26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5657850"/>
            <a:ext cx="14922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With reviews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/>
      <p:bldP spid="665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E44F693-EF08-292C-66AC-122A87BD6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282575"/>
            <a:ext cx="10425112" cy="633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DD4365A-85C7-04E3-6071-DB1568C59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/>
              <a:t>Effectiveness of review </a:t>
            </a:r>
            <a:r>
              <a:rPr lang="en-US" altLang="en-US" sz="3600">
                <a:sym typeface="Wingdings" panose="05000000000000000000" pitchFamily="2" charset="2"/>
              </a:rPr>
              <a:t> </a:t>
            </a:r>
            <a:r>
              <a:rPr lang="en-US" altLang="en-US" sz="3600"/>
              <a:t>Defect Amplification and Removal</a:t>
            </a:r>
          </a:p>
        </p:txBody>
      </p:sp>
      <p:pic>
        <p:nvPicPr>
          <p:cNvPr id="31747" name="Picture 4" descr="volz">
            <a:extLst>
              <a:ext uri="{FF2B5EF4-FFF2-40B4-BE49-F238E27FC236}">
                <a16:creationId xmlns:a16="http://schemas.microsoft.com/office/drawing/2014/main" id="{DC61210D-D47E-37AE-FACF-D92F33364CD9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6"/>
          <a:stretch>
            <a:fillRect/>
          </a:stretch>
        </p:blipFill>
        <p:spPr>
          <a:xfrm>
            <a:off x="1371600" y="1143000"/>
            <a:ext cx="9220200" cy="5541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A5156F0-3479-23DE-FC61-C93BEFF9A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/>
              <a:t>Review metrics and their use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15817B8-AFF8-CE6D-78EE-9C746469C6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10972800" cy="4525963"/>
          </a:xfrm>
        </p:spPr>
        <p:txBody>
          <a:bodyPr/>
          <a:lstStyle/>
          <a:p>
            <a:pPr eaLnBrk="1" hangingPunct="1"/>
            <a:r>
              <a:rPr lang="en-US" altLang="en-US" sz="3200"/>
              <a:t>Many metrics can be defined for technical reviews</a:t>
            </a:r>
          </a:p>
          <a:p>
            <a:pPr eaLnBrk="1" hangingPunct="1"/>
            <a:r>
              <a:rPr lang="en-US" altLang="en-US" sz="3200"/>
              <a:t>The following can be calculated for each review conducted:</a:t>
            </a:r>
          </a:p>
          <a:p>
            <a:pPr lvl="1" eaLnBrk="1" hangingPunct="1"/>
            <a:r>
              <a:rPr lang="en-US" altLang="en-US" sz="2400"/>
              <a:t>Preparation effort (E</a:t>
            </a:r>
            <a:r>
              <a:rPr lang="en-US" altLang="en-US" sz="2400" baseline="-25000"/>
              <a:t>p</a:t>
            </a:r>
            <a:r>
              <a:rPr lang="en-US" altLang="en-US" sz="2400"/>
              <a:t>)</a:t>
            </a:r>
          </a:p>
          <a:p>
            <a:pPr lvl="1" eaLnBrk="1" hangingPunct="1"/>
            <a:r>
              <a:rPr lang="en-US" altLang="en-US" sz="2400"/>
              <a:t>Assessment effort (E</a:t>
            </a:r>
            <a:r>
              <a:rPr lang="en-US" altLang="en-US" sz="2400" baseline="-25000"/>
              <a:t>a</a:t>
            </a:r>
            <a:r>
              <a:rPr lang="en-US" altLang="en-US" sz="2400"/>
              <a:t>)</a:t>
            </a:r>
          </a:p>
          <a:p>
            <a:pPr lvl="1" eaLnBrk="1" hangingPunct="1"/>
            <a:r>
              <a:rPr lang="en-US" altLang="en-US" sz="2400"/>
              <a:t>Rework effort (E</a:t>
            </a:r>
            <a:r>
              <a:rPr lang="en-US" altLang="en-US" sz="2400" baseline="-25000"/>
              <a:t>r</a:t>
            </a:r>
            <a:r>
              <a:rPr lang="en-US" altLang="en-US" sz="2400"/>
              <a:t>)</a:t>
            </a:r>
          </a:p>
          <a:p>
            <a:pPr lvl="1" eaLnBrk="1" hangingPunct="1"/>
            <a:r>
              <a:rPr lang="en-US" altLang="en-US" sz="2400"/>
              <a:t>Work product size (WPS)</a:t>
            </a:r>
          </a:p>
          <a:p>
            <a:pPr lvl="1" eaLnBrk="1" hangingPunct="1"/>
            <a:r>
              <a:rPr lang="en-US" altLang="en-US" sz="2400"/>
              <a:t>Minor errors found (Err</a:t>
            </a:r>
            <a:r>
              <a:rPr lang="en-US" altLang="en-US" sz="2400" baseline="-25000"/>
              <a:t>minor</a:t>
            </a:r>
            <a:r>
              <a:rPr lang="en-US" altLang="en-US" sz="2400"/>
              <a:t>)</a:t>
            </a:r>
          </a:p>
          <a:p>
            <a:pPr lvl="1" eaLnBrk="1" hangingPunct="1"/>
            <a:r>
              <a:rPr lang="en-US" altLang="en-US" sz="2400"/>
              <a:t>Major errors found (Err</a:t>
            </a:r>
            <a:r>
              <a:rPr lang="en-US" altLang="en-US" sz="2400" baseline="-25000"/>
              <a:t>major</a:t>
            </a:r>
            <a:r>
              <a:rPr lang="en-US" altLang="en-US" sz="2400"/>
              <a:t>)</a:t>
            </a:r>
          </a:p>
          <a:p>
            <a:pPr lvl="1" eaLnBrk="1" hangingPunct="1"/>
            <a:endParaRPr lang="en-US" altLang="en-US" sz="2400"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3419548-DFBA-B0E6-D0F0-FEC3F49E7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8255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Analyzing review metrics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6DEACC6-B67B-0E25-93F4-C8AD7B2C9E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10972800" cy="4525963"/>
          </a:xfrm>
        </p:spPr>
        <p:txBody>
          <a:bodyPr/>
          <a:lstStyle/>
          <a:p>
            <a:pPr eaLnBrk="1" hangingPunct="1"/>
            <a:r>
              <a:rPr lang="en-US" altLang="en-US"/>
              <a:t>Total review effort (E</a:t>
            </a:r>
            <a:r>
              <a:rPr lang="en-US" altLang="en-US" baseline="-25000"/>
              <a:t>review</a:t>
            </a:r>
            <a:r>
              <a:rPr lang="en-US" altLang="en-US"/>
              <a:t>)</a:t>
            </a:r>
          </a:p>
          <a:p>
            <a:pPr lvl="1" eaLnBrk="1" hangingPunct="1"/>
            <a:r>
              <a:rPr lang="en-US" altLang="en-US" sz="2400"/>
              <a:t>E</a:t>
            </a:r>
            <a:r>
              <a:rPr lang="en-US" altLang="en-US" sz="2400" baseline="-25000"/>
              <a:t>review</a:t>
            </a:r>
            <a:r>
              <a:rPr lang="en-US" altLang="en-US" sz="2400"/>
              <a:t> = E</a:t>
            </a:r>
            <a:r>
              <a:rPr lang="en-US" altLang="en-US" sz="2400" baseline="-25000"/>
              <a:t>p</a:t>
            </a:r>
            <a:r>
              <a:rPr lang="en-US" altLang="en-US" sz="2400"/>
              <a:t> + E</a:t>
            </a:r>
            <a:r>
              <a:rPr lang="en-US" altLang="en-US" sz="2400" baseline="-25000"/>
              <a:t>a</a:t>
            </a:r>
            <a:r>
              <a:rPr lang="en-US" altLang="en-US" sz="2400"/>
              <a:t> + E</a:t>
            </a:r>
            <a:r>
              <a:rPr lang="en-US" altLang="en-US" sz="2400" baseline="-25000"/>
              <a:t>r</a:t>
            </a:r>
          </a:p>
          <a:p>
            <a:pPr eaLnBrk="1" hangingPunct="1"/>
            <a:r>
              <a:rPr lang="en-US" altLang="en-US"/>
              <a:t>Total number of errors (Err</a:t>
            </a:r>
            <a:r>
              <a:rPr lang="en-US" altLang="en-US" sz="2400" baseline="-25000"/>
              <a:t>tot</a:t>
            </a:r>
            <a:r>
              <a:rPr lang="en-US" altLang="en-US"/>
              <a:t>)</a:t>
            </a:r>
          </a:p>
          <a:p>
            <a:pPr lvl="1" eaLnBrk="1" hangingPunct="1"/>
            <a:r>
              <a:rPr lang="en-US" altLang="en-US" sz="2400"/>
              <a:t>Err</a:t>
            </a:r>
            <a:r>
              <a:rPr lang="en-US" altLang="en-US" sz="2400" baseline="-25000"/>
              <a:t>tot </a:t>
            </a:r>
            <a:r>
              <a:rPr lang="en-US" altLang="en-US" sz="2400"/>
              <a:t>= Err</a:t>
            </a:r>
            <a:r>
              <a:rPr lang="en-US" altLang="en-US" sz="2400" baseline="-25000"/>
              <a:t>minor</a:t>
            </a:r>
            <a:r>
              <a:rPr lang="en-US" altLang="en-US" sz="2400"/>
              <a:t> + Err</a:t>
            </a:r>
            <a:r>
              <a:rPr lang="en-US" altLang="en-US" sz="2400" baseline="-25000"/>
              <a:t>major</a:t>
            </a:r>
          </a:p>
          <a:p>
            <a:pPr eaLnBrk="1" hangingPunct="1"/>
            <a:r>
              <a:rPr lang="en-US" altLang="en-US" b="1"/>
              <a:t>Error density </a:t>
            </a:r>
            <a:r>
              <a:rPr lang="en-US" altLang="en-US"/>
              <a:t>represents the errors found per unit of work product reviewed</a:t>
            </a:r>
          </a:p>
          <a:p>
            <a:pPr lvl="1" eaLnBrk="1" hangingPunct="1"/>
            <a:r>
              <a:rPr lang="en-US" altLang="en-US" sz="2400"/>
              <a:t>Error density = Err</a:t>
            </a:r>
            <a:r>
              <a:rPr lang="en-US" altLang="en-US" sz="2400" baseline="-25000"/>
              <a:t>tot </a:t>
            </a:r>
            <a:r>
              <a:rPr lang="en-US" altLang="en-US" sz="2400"/>
              <a:t>/ WPS </a:t>
            </a:r>
            <a:r>
              <a:rPr lang="en-US" altLang="en-US" sz="1800"/>
              <a:t>(work product size)</a:t>
            </a:r>
            <a:endParaRPr lang="en-US" altLang="en-US" sz="2400"/>
          </a:p>
          <a:p>
            <a:pPr eaLnBrk="1" hangingPunct="1"/>
            <a:r>
              <a:rPr lang="en-US" altLang="en-US"/>
              <a:t>Cost effectiveness of reviews</a:t>
            </a:r>
          </a:p>
          <a:p>
            <a:pPr lvl="1" eaLnBrk="1" hangingPunct="1"/>
            <a:r>
              <a:rPr lang="en-US" altLang="en-US" sz="2400"/>
              <a:t>Effort saved per error = E</a:t>
            </a:r>
            <a:r>
              <a:rPr lang="en-US" altLang="en-US" sz="2400" baseline="-25000"/>
              <a:t>testing</a:t>
            </a:r>
            <a:r>
              <a:rPr lang="en-US" altLang="en-US" sz="2400"/>
              <a:t> – E</a:t>
            </a:r>
            <a:r>
              <a:rPr lang="en-US" altLang="en-US" sz="2400" baseline="-25000"/>
              <a:t>reviews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2790421-084F-D72E-846E-D95415137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dirty="0"/>
              <a:t>Software reliability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410E798-8FA7-C1F6-D020-AE23D90F8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12192000" cy="45259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3200"/>
              <a:t>Defined as the probability of failure free operation of a computer program in a specified environment for a specified time.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3200">
                <a:cs typeface="Times New Roman" panose="02020603050405020304" pitchFamily="18" charset="0"/>
              </a:rPr>
              <a:t>Can be measured directly and estimated using historical and developmental data (unlike many other software quality factors)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3200">
                <a:cs typeface="Times New Roman" panose="02020603050405020304" pitchFamily="18" charset="0"/>
              </a:rPr>
              <a:t>Software reliability problems can usually be traced back to errors in design or implementation.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3200"/>
              <a:t>Reliability metrics are units of measure for system reliability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3200"/>
              <a:t>System reliability is measured by counting the number of operational failures and relating these to demands made on the system at the time of failure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3200"/>
              <a:t>A long-term measurement program is required to assess the reliability of critical systems 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320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56986C5-2DF1-E801-8A6B-24BFC6193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/>
              <a:t>Measuring S/W reliability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0233309-AE6F-A29B-04AB-39ECDFCE7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11963400" cy="45259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 measure of software reliability is </a:t>
            </a:r>
            <a:r>
              <a:rPr lang="en-US" altLang="en-US" sz="2400" i="1" dirty="0">
                <a:highlight>
                  <a:srgbClr val="FFFF00"/>
                </a:highlight>
              </a:rPr>
              <a:t>mean time between failures</a:t>
            </a:r>
            <a:r>
              <a:rPr lang="en-US" altLang="en-US" sz="2400" dirty="0"/>
              <a:t> where</a:t>
            </a:r>
          </a:p>
          <a:p>
            <a:pPr eaLnBrk="1" hangingPunct="1"/>
            <a:r>
              <a:rPr lang="en-US" altLang="en-US" sz="2400" dirty="0"/>
              <a:t>MTBF =  MTTF + MTTR</a:t>
            </a:r>
          </a:p>
          <a:p>
            <a:pPr eaLnBrk="1" hangingPunct="1"/>
            <a:r>
              <a:rPr lang="en-US" altLang="en-US" sz="2400" dirty="0"/>
              <a:t>MTTF =  </a:t>
            </a:r>
            <a:r>
              <a:rPr lang="en-US" altLang="en-US" sz="2400" i="1" dirty="0"/>
              <a:t>mean time to failure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MTTR =  </a:t>
            </a:r>
            <a:r>
              <a:rPr lang="en-US" altLang="en-US" sz="2400" i="1" dirty="0"/>
              <a:t>mean time to repair</a:t>
            </a:r>
          </a:p>
          <a:p>
            <a:pPr eaLnBrk="1" hangingPunct="1"/>
            <a:r>
              <a:rPr lang="en-US" altLang="en-US" sz="2400" dirty="0"/>
              <a:t>Availability =MTTF/(MTTF + MTTR) * 100%</a:t>
            </a:r>
          </a:p>
          <a:p>
            <a:pPr eaLnBrk="1" hangingPunct="1"/>
            <a:r>
              <a:rPr lang="en-US" altLang="en-US" sz="2400" i="1" dirty="0"/>
              <a:t>Software availability</a:t>
            </a:r>
            <a:r>
              <a:rPr lang="en-US" altLang="en-US" sz="2400" dirty="0"/>
              <a:t> is  the probability that a program is operating according to requirements at a given point in time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DE07-6D6F-B7F8-9760-BD9087E9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34781FB-E7EB-8B39-ABAF-83E92261E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0" y="838200"/>
            <a:ext cx="10287000" cy="5625019"/>
          </a:xfrm>
        </p:spPr>
      </p:pic>
    </p:spTree>
    <p:extLst>
      <p:ext uri="{BB962C8B-B14F-4D97-AF65-F5344CB8AC3E}">
        <p14:creationId xmlns:p14="http://schemas.microsoft.com/office/powerpoint/2010/main" val="1755544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BB35-FFC7-5F17-5EAB-DFAF0543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F1B21-F0AF-D9B8-893E-97868FA4D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05B11-A246-96D0-969D-281828BF1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930515"/>
            <a:ext cx="10477500" cy="586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4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4F70C8-138A-2833-DDF9-98C5625E906C}"/>
              </a:ext>
            </a:extLst>
          </p:cNvPr>
          <p:cNvSpPr/>
          <p:nvPr/>
        </p:nvSpPr>
        <p:spPr>
          <a:xfrm>
            <a:off x="152400" y="60325"/>
            <a:ext cx="7094538" cy="923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Tw Cen MT Condensed (Headings)"/>
              </a:rPr>
              <a:t>S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w Cen MT Condensed (Headings)"/>
              </a:rPr>
              <a:t>OME </a:t>
            </a:r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Tw Cen MT Condensed (Headings)"/>
              </a:rPr>
              <a:t>F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w Cen MT Condensed (Headings)"/>
              </a:rPr>
              <a:t>AMOUS </a:t>
            </a:r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Tw Cen MT Condensed (Headings)"/>
              </a:rPr>
              <a:t>S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w Cen MT Condensed (Headings)"/>
              </a:rPr>
              <a:t>OFTWARE </a:t>
            </a:r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Tw Cen MT Condensed (Headings)"/>
              </a:rPr>
              <a:t>E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Tw Cen MT Condensed (Headings)"/>
              </a:rPr>
              <a:t>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449CBE-9A2D-90B5-5ADC-AD73F2DA41DC}"/>
              </a:ext>
            </a:extLst>
          </p:cNvPr>
          <p:cNvSpPr/>
          <p:nvPr/>
        </p:nvSpPr>
        <p:spPr>
          <a:xfrm>
            <a:off x="411163" y="1219200"/>
            <a:ext cx="6096000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Therac-25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Patriot Missile System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NASA's Mars Polar Lander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ESA's Ariane5 Launch System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2003 Blackout</a:t>
            </a:r>
          </a:p>
          <a:p>
            <a:pPr>
              <a:defRPr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FE15F20-142E-2F93-C4CE-BD8EA42C0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838" y="1803400"/>
            <a:ext cx="6656387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21CB72-6505-195A-3998-56A85F5DDD79}"/>
              </a:ext>
            </a:extLst>
          </p:cNvPr>
          <p:cNvSpPr/>
          <p:nvPr/>
        </p:nvSpPr>
        <p:spPr>
          <a:xfrm>
            <a:off x="152400" y="152400"/>
            <a:ext cx="7675563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Standish Group Chaos Report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E3FC23-A3E1-8186-1838-7BD7F0E3F3E0}"/>
              </a:ext>
            </a:extLst>
          </p:cNvPr>
          <p:cNvSpPr/>
          <p:nvPr/>
        </p:nvSpPr>
        <p:spPr>
          <a:xfrm>
            <a:off x="242888" y="228600"/>
            <a:ext cx="9159875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Standish Group Chaos Report (2007)</a:t>
            </a: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F1FA9FDD-AA83-835B-FE96-C93B3AFC7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350963"/>
            <a:ext cx="4183063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9DDCED3-0D61-8CA5-0930-8D255139B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4176713"/>
            <a:ext cx="3881437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2F04A8-1B16-E0CE-9DBC-8D3C41B08079}"/>
              </a:ext>
            </a:extLst>
          </p:cNvPr>
          <p:cNvSpPr/>
          <p:nvPr/>
        </p:nvSpPr>
        <p:spPr>
          <a:xfrm>
            <a:off x="4713288" y="1714500"/>
            <a:ext cx="7340600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35%of all software projects are now completed successful (1995: 16.2 %)</a:t>
            </a:r>
          </a:p>
          <a:p>
            <a:pPr>
              <a:defRPr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19% of projects fail (1995: 31.1%) </a:t>
            </a:r>
          </a:p>
          <a:p>
            <a:pPr>
              <a:defRPr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46%where described as challenged, meaning they had cost or time overruns or didn’t fully meet the user’s needs (1995: 52.7%)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893DD07D-76AB-3B8C-92BB-3DB6CAC66C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685800"/>
            <a:ext cx="80010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Quality?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D62913A-4806-3B57-ECC5-4D673E89E4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9200" y="2362200"/>
            <a:ext cx="9753600" cy="5181600"/>
          </a:xfrm>
        </p:spPr>
        <p:txBody>
          <a:bodyPr/>
          <a:lstStyle/>
          <a:p>
            <a:pPr algn="just" eaLnBrk="1" hangingPunct="1">
              <a:spcBef>
                <a:spcPct val="60000"/>
              </a:spcBef>
            </a:pPr>
            <a:r>
              <a:rPr lang="en-US" altLang="en-US" sz="2400"/>
              <a:t>Experts define quality based on:</a:t>
            </a:r>
          </a:p>
          <a:p>
            <a:pPr lvl="1" algn="just" eaLnBrk="1" hangingPunct="1">
              <a:spcBef>
                <a:spcPct val="60000"/>
              </a:spcBef>
            </a:pPr>
            <a:r>
              <a:rPr lang="en-US" altLang="en-US" sz="2400">
                <a:solidFill>
                  <a:srgbClr val="002060"/>
                </a:solidFill>
              </a:rPr>
              <a:t>Conformance to requirements: </a:t>
            </a:r>
            <a:r>
              <a:rPr lang="en-US" altLang="en-US" sz="2400">
                <a:solidFill>
                  <a:srgbClr val="C00000"/>
                </a:solidFill>
              </a:rPr>
              <a:t>The project’s processes and products meet written specifications.</a:t>
            </a:r>
          </a:p>
          <a:p>
            <a:pPr lvl="1" algn="just" eaLnBrk="1" hangingPunct="1">
              <a:spcBef>
                <a:spcPct val="60000"/>
              </a:spcBef>
            </a:pPr>
            <a:r>
              <a:rPr lang="en-US" altLang="en-US" sz="2400">
                <a:solidFill>
                  <a:srgbClr val="002060"/>
                </a:solidFill>
              </a:rPr>
              <a:t>Fitness for use: </a:t>
            </a:r>
            <a:r>
              <a:rPr lang="en-US" altLang="en-US" sz="2400">
                <a:solidFill>
                  <a:srgbClr val="C00000"/>
                </a:solidFill>
              </a:rPr>
              <a:t>A product can be used as it was intended.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C1AC-8812-EB05-23B2-A6481A3E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185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defRPr/>
            </a:pPr>
            <a:r>
              <a:rPr lang="en-US" dirty="0"/>
              <a:t>What is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AB1DB-15E6-C136-80FA-D5A8F778B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831850"/>
            <a:ext cx="12192000" cy="59499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In general, people’s quality expectations for software system they use and rely upon are two-fold: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/>
          </a:p>
          <a:p>
            <a:pPr>
              <a:buFontTx/>
              <a:buAutoNum type="arabicPeriod"/>
            </a:pPr>
            <a:r>
              <a:rPr lang="en-US" altLang="en-US"/>
              <a:t>The software systems must do what they are supposed to do. In other words, they must </a:t>
            </a:r>
            <a:r>
              <a:rPr lang="en-US" altLang="en-US" sz="4800" b="1">
                <a:solidFill>
                  <a:srgbClr val="FF0000"/>
                </a:solidFill>
              </a:rPr>
              <a:t>do the right things</a:t>
            </a:r>
            <a:r>
              <a:rPr lang="en-US" altLang="en-US"/>
              <a:t>.</a:t>
            </a:r>
          </a:p>
          <a:p>
            <a:pPr>
              <a:buFontTx/>
              <a:buAutoNum type="arabicPeriod"/>
            </a:pPr>
            <a:endParaRPr lang="en-US" altLang="en-US"/>
          </a:p>
          <a:p>
            <a:pPr>
              <a:buFontTx/>
              <a:buAutoNum type="arabicPeriod"/>
            </a:pPr>
            <a:r>
              <a:rPr lang="en-US" altLang="en-US"/>
              <a:t>They must perform these specific tasks correctly or satisfactorily. In other words, they must </a:t>
            </a:r>
            <a:r>
              <a:rPr lang="en-US" altLang="en-US" sz="4800" b="1">
                <a:solidFill>
                  <a:srgbClr val="FF0000"/>
                </a:solidFill>
              </a:rPr>
              <a:t>do the things right</a:t>
            </a:r>
            <a:r>
              <a:rPr lang="en-US" altLang="en-US" sz="4800">
                <a:solidFill>
                  <a:srgbClr val="FF0000"/>
                </a:solidFill>
              </a:rPr>
              <a:t>.</a:t>
            </a:r>
          </a:p>
          <a:p>
            <a:pPr>
              <a:buFontTx/>
              <a:buAutoNum type="arabicPeriod"/>
            </a:pPr>
            <a:endParaRPr lang="en-US" altLang="en-US"/>
          </a:p>
          <a:p>
            <a:pPr>
              <a:buFontTx/>
              <a:buNone/>
            </a:pPr>
            <a:r>
              <a:rPr lang="en-US" altLang="en-US" sz="3200">
                <a:solidFill>
                  <a:srgbClr val="002060"/>
                </a:solidFill>
              </a:rPr>
              <a:t>Now you can define Software Quality Assurance.</a:t>
            </a:r>
          </a:p>
          <a:p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51572EE-451F-098F-D8EA-EBCFD4D97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/>
              <a:t>What is quality?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5D04AC4-9A59-194A-38EC-E6E4E1397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11811000" cy="4525963"/>
          </a:xfrm>
        </p:spPr>
        <p:txBody>
          <a:bodyPr/>
          <a:lstStyle/>
          <a:p>
            <a:pPr algn="just" eaLnBrk="1" hangingPunct="1"/>
            <a:r>
              <a:rPr lang="en-US" altLang="en-US" sz="3600" i="1"/>
              <a:t>Quality</a:t>
            </a:r>
            <a:r>
              <a:rPr lang="en-US" altLang="en-US" sz="3600"/>
              <a:t> refers to any measurable characteristics such as </a:t>
            </a:r>
            <a:r>
              <a:rPr lang="en-US" altLang="en-US" sz="3600" b="1">
                <a:solidFill>
                  <a:srgbClr val="FF0000"/>
                </a:solidFill>
              </a:rPr>
              <a:t>correctness</a:t>
            </a:r>
            <a:r>
              <a:rPr lang="en-US" altLang="en-US" sz="3600"/>
              <a:t>, </a:t>
            </a:r>
            <a:r>
              <a:rPr lang="en-US" altLang="en-US" sz="3600" b="1">
                <a:solidFill>
                  <a:srgbClr val="FF0000"/>
                </a:solidFill>
              </a:rPr>
              <a:t>maintainability</a:t>
            </a:r>
            <a:r>
              <a:rPr lang="en-US" altLang="en-US" sz="3600"/>
              <a:t>, </a:t>
            </a:r>
            <a:r>
              <a:rPr lang="en-US" altLang="en-US" sz="3600" b="1">
                <a:solidFill>
                  <a:srgbClr val="FF0000"/>
                </a:solidFill>
              </a:rPr>
              <a:t>portability</a:t>
            </a:r>
            <a:r>
              <a:rPr lang="en-US" altLang="en-US" sz="3600"/>
              <a:t>, </a:t>
            </a:r>
            <a:r>
              <a:rPr lang="en-US" altLang="en-US" sz="3600" b="1">
                <a:solidFill>
                  <a:srgbClr val="FF0000"/>
                </a:solidFill>
              </a:rPr>
              <a:t>testability</a:t>
            </a:r>
            <a:r>
              <a:rPr lang="en-US" altLang="en-US" sz="3600"/>
              <a:t>, </a:t>
            </a:r>
            <a:r>
              <a:rPr lang="en-US" altLang="en-US" sz="3600" b="1">
                <a:solidFill>
                  <a:srgbClr val="FF0000"/>
                </a:solidFill>
              </a:rPr>
              <a:t>usability</a:t>
            </a:r>
            <a:r>
              <a:rPr lang="en-US" altLang="en-US" sz="3600"/>
              <a:t>, </a:t>
            </a:r>
            <a:r>
              <a:rPr lang="en-US" altLang="en-US" sz="3600" b="1">
                <a:solidFill>
                  <a:srgbClr val="FF0000"/>
                </a:solidFill>
              </a:rPr>
              <a:t>reliability</a:t>
            </a:r>
            <a:r>
              <a:rPr lang="en-US" altLang="en-US" sz="3600"/>
              <a:t>, </a:t>
            </a:r>
            <a:r>
              <a:rPr lang="en-US" altLang="en-US" sz="3600" b="1">
                <a:solidFill>
                  <a:srgbClr val="FF0000"/>
                </a:solidFill>
              </a:rPr>
              <a:t>efficiency</a:t>
            </a:r>
            <a:r>
              <a:rPr lang="en-US" altLang="en-US" sz="3600"/>
              <a:t>, </a:t>
            </a:r>
            <a:r>
              <a:rPr lang="en-US" altLang="en-US" sz="3600" b="1">
                <a:solidFill>
                  <a:srgbClr val="FF0000"/>
                </a:solidFill>
              </a:rPr>
              <a:t>integrity</a:t>
            </a:r>
            <a:r>
              <a:rPr lang="en-US" altLang="en-US" sz="3600"/>
              <a:t>, </a:t>
            </a:r>
            <a:r>
              <a:rPr lang="en-US" altLang="en-US" sz="3600" b="1">
                <a:solidFill>
                  <a:srgbClr val="FF0000"/>
                </a:solidFill>
              </a:rPr>
              <a:t>reusability</a:t>
            </a:r>
            <a:r>
              <a:rPr lang="en-US" altLang="en-US" sz="3600"/>
              <a:t> and </a:t>
            </a:r>
            <a:r>
              <a:rPr lang="en-US" altLang="en-US" sz="3600" b="1">
                <a:solidFill>
                  <a:srgbClr val="FF0000"/>
                </a:solidFill>
              </a:rPr>
              <a:t>interoperability</a:t>
            </a:r>
            <a:r>
              <a:rPr lang="en-US" altLang="en-US" sz="3600"/>
              <a:t>.</a:t>
            </a:r>
          </a:p>
          <a:p>
            <a:pPr algn="just" eaLnBrk="1" hangingPunct="1"/>
            <a:endParaRPr lang="en-US" altLang="en-US" sz="360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4517</TotalTime>
  <Words>1924</Words>
  <Application>Microsoft Office PowerPoint</Application>
  <PresentationFormat>Widescreen</PresentationFormat>
  <Paragraphs>257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Andalus</vt:lpstr>
      <vt:lpstr>Aptos</vt:lpstr>
      <vt:lpstr>Arial</vt:lpstr>
      <vt:lpstr>Calibri</vt:lpstr>
      <vt:lpstr>Times New Roman</vt:lpstr>
      <vt:lpstr>Tw Cen MT Condensed (Headings)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Quality?</vt:lpstr>
      <vt:lpstr>What is Quality</vt:lpstr>
      <vt:lpstr>What is quality?</vt:lpstr>
      <vt:lpstr>What is SQA?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Elements of S/W Quality Assurance</vt:lpstr>
      <vt:lpstr>SQA tasks</vt:lpstr>
      <vt:lpstr>SQA plan</vt:lpstr>
      <vt:lpstr>SQA plan</vt:lpstr>
      <vt:lpstr>Statistical SQA</vt:lpstr>
      <vt:lpstr>Reviews To uncover errors/defects</vt:lpstr>
      <vt:lpstr>Why do peer reviews?</vt:lpstr>
      <vt:lpstr>Review Guidelines..</vt:lpstr>
      <vt:lpstr>Effectiveness of review  Defect Amplification and Removal</vt:lpstr>
      <vt:lpstr>Effectiveness of review  Defect Amplification and Removal</vt:lpstr>
      <vt:lpstr>PowerPoint Presentation</vt:lpstr>
      <vt:lpstr>Effectiveness of review  Defect Amplification and Removal</vt:lpstr>
      <vt:lpstr>Effectiveness of review  Defect Amplification and Removal</vt:lpstr>
      <vt:lpstr>Review metrics and their use</vt:lpstr>
      <vt:lpstr>Analyzing review metrics</vt:lpstr>
      <vt:lpstr>Software reliability</vt:lpstr>
      <vt:lpstr>Measuring S/W reliability</vt:lpstr>
      <vt:lpstr>Example:</vt:lpstr>
      <vt:lpstr>Cont…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Naveed</dc:creator>
  <cp:lastModifiedBy>Ms.Saba Naseem</cp:lastModifiedBy>
  <cp:revision>120</cp:revision>
  <cp:lastPrinted>1601-01-01T00:00:00Z</cp:lastPrinted>
  <dcterms:created xsi:type="dcterms:W3CDTF">2011-09-27T06:16:44Z</dcterms:created>
  <dcterms:modified xsi:type="dcterms:W3CDTF">2025-04-10T05:10:18Z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