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6" r:id="rId2"/>
    <p:sldId id="297" r:id="rId3"/>
    <p:sldId id="298" r:id="rId4"/>
    <p:sldId id="299" r:id="rId5"/>
    <p:sldId id="300" r:id="rId6"/>
    <p:sldId id="301" r:id="rId7"/>
    <p:sldId id="259" r:id="rId8"/>
    <p:sldId id="260" r:id="rId9"/>
    <p:sldId id="261" r:id="rId10"/>
    <p:sldId id="269" r:id="rId11"/>
    <p:sldId id="270" r:id="rId12"/>
    <p:sldId id="271" r:id="rId13"/>
    <p:sldId id="303" r:id="rId14"/>
    <p:sldId id="304" r:id="rId15"/>
    <p:sldId id="305" r:id="rId16"/>
    <p:sldId id="306" r:id="rId17"/>
    <p:sldId id="308" r:id="rId18"/>
    <p:sldId id="307" r:id="rId19"/>
    <p:sldId id="310" r:id="rId20"/>
    <p:sldId id="311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2" r:id="rId32"/>
  </p:sldIdLst>
  <p:sldSz cx="12192000" cy="6858000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5" autoAdjust="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06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5B546-A91B-4696-8556-E48089A26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7F10C-CEAD-4998-B63B-B9F544753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A83A3-07E8-4E5D-AD02-D8693963F19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FF416-9096-4C61-A603-2B67AA2EA2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833E0-A0AC-4D0E-81CF-C0AF79B160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9A053-4A45-4EB8-A6EE-DA1A568E4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7-04-24T06:24:42.8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3 177 2,'-2'1'1,"2"1"0,-2-2 0,2 0 0,0 0 0,0 0 0,0 0 0,0-2 0,0 1 0,2-2 0,0-2 0,2-1-1,0 0 0,-2-2 1,5-1-1,-3 0 0,2-3 1,-2 2-1,2-3 0,3 0 0,-3-1-1,2 2 0,-1 0 1,1 0-1,-2-1 1,3 3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39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6506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9670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12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15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692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06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1357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831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84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560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844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6639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187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501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896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098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846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935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38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27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769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187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0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22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/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E0CF-ADC6-4430-B1DC-BE0DAD5E38D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2865"/>
            <a:fld id="{81D60167-4931-47E6-BA6A-407CBD079E47}" type="slidenum">
              <a:rPr lang="en-US" smtClean="0"/>
              <a:pPr marL="62865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/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2A68C-4660-416A-AEA9-6192F5326585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2865"/>
            <a:fld id="{81D60167-4931-47E6-BA6A-407CBD079E47}" type="slidenum">
              <a:rPr lang="en-US" smtClean="0"/>
              <a:pPr marL="62865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/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002A8-120B-46E8-BD82-D61049EA93EF}" type="datetime1">
              <a:rPr lang="en-US" smtClean="0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2865"/>
            <a:fld id="{81D60167-4931-47E6-BA6A-407CBD079E47}" type="slidenum">
              <a:rPr lang="en-US" smtClean="0"/>
              <a:pPr marL="62865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/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F588-3E6D-48EC-ABCA-6F8164678FE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2865"/>
            <a:fld id="{81D60167-4931-47E6-BA6A-407CBD079E47}" type="slidenum">
              <a:rPr lang="en-US" smtClean="0"/>
              <a:pPr marL="62865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/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7D5C-F2EE-41E0-8BCE-3005248FD3BE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2865"/>
            <a:fld id="{81D60167-4931-47E6-BA6A-407CBD079E47}" type="slidenum">
              <a:rPr lang="en-US" smtClean="0"/>
              <a:pPr marL="62865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8" y="1542813"/>
            <a:ext cx="1076282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3163" y="6533880"/>
            <a:ext cx="54161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/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76C0-E2B8-4004-A925-DBCCD32832DC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04255" y="6475139"/>
            <a:ext cx="457200" cy="28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62865"/>
            <a:fld id="{81D60167-4931-47E6-BA6A-407CBD079E47}" type="slidenum">
              <a:rPr lang="en-US" smtClean="0"/>
              <a:pPr marL="62865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Contents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255" y="3097966"/>
            <a:ext cx="11176809" cy="677108"/>
          </a:xfrm>
        </p:spPr>
        <p:txBody>
          <a:bodyPr/>
          <a:lstStyle/>
          <a:p>
            <a:pPr algn="ctr" eaLnBrk="1" hangingPunct="1"/>
            <a:r>
              <a:rPr lang="en-US" altLang="en-US" sz="4400" dirty="0"/>
              <a:t>Software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/>
            <a:fld id="{81D60167-4931-47E6-BA6A-407CBD079E47}" type="slidenum">
              <a:rPr lang="en-US" smtClean="0"/>
              <a:pPr marL="62865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58" y="1127636"/>
            <a:ext cx="11937642" cy="2054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6050" indent="-342900">
              <a:buFont typeface="Wingdings"/>
              <a:buChar char=""/>
              <a:tabLst>
                <a:tab pos="355600" algn="l"/>
              </a:tabLst>
            </a:pPr>
            <a:r>
              <a:rPr sz="3000" spc="-3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est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ng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obviously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concerned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th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error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fau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failure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inc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ts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37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"A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test is the act of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exercis</a:t>
            </a:r>
            <a:r>
              <a:rPr sz="3000" u="heavy" spc="5" dirty="0">
                <a:latin typeface="Arial"/>
                <a:cs typeface="Arial"/>
              </a:rPr>
              <a:t>i</a:t>
            </a:r>
            <a:r>
              <a:rPr sz="3000" u="heavy" dirty="0">
                <a:latin typeface="Arial"/>
                <a:cs typeface="Arial"/>
              </a:rPr>
              <a:t>ng</a:t>
            </a:r>
            <a:r>
              <a:rPr sz="3000" u="heavy" spc="-30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sof</a:t>
            </a:r>
            <a:r>
              <a:rPr sz="3000" u="heavy" spc="-15" dirty="0">
                <a:latin typeface="Arial"/>
                <a:cs typeface="Arial"/>
              </a:rPr>
              <a:t>t</a:t>
            </a:r>
            <a:r>
              <a:rPr sz="3000" u="heavy" dirty="0">
                <a:latin typeface="Arial"/>
                <a:cs typeface="Arial"/>
              </a:rPr>
              <a:t>ware with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test</a:t>
            </a:r>
            <a:r>
              <a:rPr sz="3000" u="heavy" spc="5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ases"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027" y="3383450"/>
            <a:ext cx="558292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 indent="-342900">
              <a:buFont typeface="Wingdings"/>
              <a:buChar char=""/>
              <a:tabLst>
                <a:tab pos="782955" algn="l"/>
              </a:tabLst>
            </a:pPr>
            <a:r>
              <a:rPr sz="3000" dirty="0">
                <a:latin typeface="Arial"/>
                <a:cs typeface="Arial"/>
              </a:rPr>
              <a:t>A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test has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two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distinct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goal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:</a:t>
            </a:r>
          </a:p>
          <a:p>
            <a:pPr marL="527685" indent="-514984">
              <a:spcBef>
                <a:spcPts val="640"/>
              </a:spcBef>
              <a:buFont typeface="Arial"/>
              <a:buAutoNum type="arabicParenR"/>
              <a:tabLst>
                <a:tab pos="528320" algn="l"/>
              </a:tabLst>
            </a:pPr>
            <a:r>
              <a:rPr sz="2600" spc="-28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find failures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</a:p>
          <a:p>
            <a:pPr marL="527685" indent="-514984">
              <a:spcBef>
                <a:spcPts val="620"/>
              </a:spcBef>
              <a:buFont typeface="Arial"/>
              <a:buAutoNum type="arabicParenR"/>
              <a:tabLst>
                <a:tab pos="528320" algn="l"/>
              </a:tabLst>
            </a:pP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mo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strate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rrect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ution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Bas</a:t>
            </a:r>
            <a:r>
              <a:rPr spc="-5" dirty="0"/>
              <a:t>i</a:t>
            </a:r>
            <a:r>
              <a:rPr spc="-20" dirty="0"/>
              <a:t>c</a:t>
            </a:r>
            <a:r>
              <a:rPr spc="-5" dirty="0"/>
              <a:t> </a:t>
            </a:r>
            <a:r>
              <a:rPr spc="-25" dirty="0"/>
              <a:t>Def</a:t>
            </a:r>
            <a:r>
              <a:rPr spc="-5" dirty="0"/>
              <a:t>i</a:t>
            </a:r>
            <a:r>
              <a:rPr spc="-15" dirty="0"/>
              <a:t>nit</a:t>
            </a:r>
            <a:r>
              <a:rPr dirty="0"/>
              <a:t>i</a:t>
            </a:r>
            <a:r>
              <a:rPr spc="-25" dirty="0"/>
              <a:t>ons</a:t>
            </a:r>
            <a:r>
              <a:rPr dirty="0"/>
              <a:t> </a:t>
            </a:r>
            <a:r>
              <a:rPr spc="-25" dirty="0"/>
              <a:t>–</a:t>
            </a:r>
            <a:r>
              <a:rPr spc="-70" dirty="0"/>
              <a:t> </a:t>
            </a:r>
            <a:r>
              <a:rPr spc="-480" dirty="0"/>
              <a:t>T</a:t>
            </a:r>
            <a:r>
              <a:rPr spc="-20" dirty="0"/>
              <a:t>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17692" y="5624179"/>
            <a:ext cx="42418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10</a:t>
            </a:fld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667653" y="5354312"/>
            <a:ext cx="1640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just"/>
            <a:r>
              <a:rPr lang="en-US" sz="4000" spc="-10" dirty="0">
                <a:solidFill>
                  <a:srgbClr val="7F7F7F"/>
                </a:solidFill>
                <a:latin typeface="Arial"/>
                <a:cs typeface="Arial"/>
              </a:rPr>
              <a:t>[</a:t>
            </a:r>
            <a:r>
              <a:rPr lang="en-US" sz="4000" dirty="0">
                <a:solidFill>
                  <a:srgbClr val="7F7F7F"/>
                </a:solidFill>
                <a:latin typeface="Arial"/>
                <a:cs typeface="Arial"/>
              </a:rPr>
              <a:t>IEEE]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8" y="1208066"/>
            <a:ext cx="11949301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81305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spc="-33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est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case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has an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identity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associated w</a:t>
            </a:r>
            <a:r>
              <a:rPr sz="3200" spc="1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th a program</a:t>
            </a:r>
            <a:r>
              <a:rPr sz="32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behavior</a:t>
            </a:r>
            <a:endParaRPr sz="3200" dirty="0">
              <a:latin typeface="Arial"/>
              <a:cs typeface="Arial"/>
            </a:endParaRPr>
          </a:p>
          <a:p>
            <a:pPr algn="just">
              <a:spcBef>
                <a:spcPts val="37"/>
              </a:spcBef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508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 case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also has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set of inputs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 of 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xpe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ted</a:t>
            </a:r>
            <a:r>
              <a:rPr sz="32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outputs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Bas</a:t>
            </a:r>
            <a:r>
              <a:rPr spc="-5" dirty="0"/>
              <a:t>i</a:t>
            </a:r>
            <a:r>
              <a:rPr spc="-20" dirty="0"/>
              <a:t>c</a:t>
            </a:r>
            <a:r>
              <a:rPr spc="-5" dirty="0"/>
              <a:t> </a:t>
            </a:r>
            <a:r>
              <a:rPr spc="-25" dirty="0"/>
              <a:t>Def</a:t>
            </a:r>
            <a:r>
              <a:rPr spc="-5" dirty="0"/>
              <a:t>i</a:t>
            </a:r>
            <a:r>
              <a:rPr spc="-15" dirty="0"/>
              <a:t>nit</a:t>
            </a:r>
            <a:r>
              <a:rPr dirty="0"/>
              <a:t>i</a:t>
            </a:r>
            <a:r>
              <a:rPr spc="-25" dirty="0"/>
              <a:t>ons</a:t>
            </a:r>
            <a:r>
              <a:rPr dirty="0"/>
              <a:t> </a:t>
            </a:r>
            <a:r>
              <a:rPr spc="-25" dirty="0"/>
              <a:t>–</a:t>
            </a:r>
            <a:r>
              <a:rPr spc="-70" dirty="0"/>
              <a:t> </a:t>
            </a:r>
            <a:r>
              <a:rPr spc="-480" dirty="0"/>
              <a:t>T</a:t>
            </a:r>
            <a:r>
              <a:rPr spc="-20" dirty="0"/>
              <a:t>est</a:t>
            </a:r>
            <a:r>
              <a:rPr spc="10" dirty="0"/>
              <a:t> </a:t>
            </a:r>
            <a:r>
              <a:rPr spc="-25" dirty="0"/>
              <a:t>Case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49239" y="5053949"/>
            <a:ext cx="988694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11</a:t>
            </a:fld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667653" y="5354312"/>
            <a:ext cx="1640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just"/>
            <a:r>
              <a:rPr lang="en-US" sz="4000" spc="-10" dirty="0">
                <a:solidFill>
                  <a:srgbClr val="7F7F7F"/>
                </a:solidFill>
                <a:latin typeface="Arial"/>
                <a:cs typeface="Arial"/>
              </a:rPr>
              <a:t>[</a:t>
            </a:r>
            <a:r>
              <a:rPr lang="en-US" sz="4000" dirty="0">
                <a:solidFill>
                  <a:srgbClr val="7F7F7F"/>
                </a:solidFill>
                <a:latin typeface="Arial"/>
                <a:cs typeface="Arial"/>
              </a:rPr>
              <a:t>IEEE]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179674"/>
            <a:ext cx="12192000" cy="3135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3345" indent="-342900"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"</a:t>
            </a:r>
            <a:r>
              <a:rPr sz="3600" spc="5" dirty="0">
                <a:latin typeface="Arial"/>
                <a:cs typeface="Arial"/>
              </a:rPr>
              <a:t>B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l</a:t>
            </a:r>
            <a:r>
              <a:rPr sz="3600" spc="5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rpl</a:t>
            </a:r>
            <a:r>
              <a:rPr sz="3600" spc="-15" dirty="0">
                <a:latin typeface="Arial"/>
                <a:cs typeface="Arial"/>
              </a:rPr>
              <a:t>a</a:t>
            </a:r>
            <a:r>
              <a:rPr sz="3600" dirty="0">
                <a:latin typeface="Arial"/>
                <a:cs typeface="Arial"/>
              </a:rPr>
              <a:t>te":</a:t>
            </a:r>
            <a:r>
              <a:rPr sz="3600" spc="-2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Autho</a:t>
            </a:r>
            <a:r>
              <a:rPr sz="3600" spc="-175" dirty="0">
                <a:latin typeface="Arial"/>
                <a:cs typeface="Arial"/>
              </a:rPr>
              <a:t>r</a:t>
            </a:r>
            <a:r>
              <a:rPr sz="3600" dirty="0">
                <a:latin typeface="Arial"/>
                <a:cs typeface="Arial"/>
              </a:rPr>
              <a:t>, Date, Purpose,</a:t>
            </a:r>
            <a:r>
              <a:rPr sz="3600" spc="-75" dirty="0">
                <a:latin typeface="Arial"/>
                <a:cs typeface="Arial"/>
              </a:rPr>
              <a:t> </a:t>
            </a:r>
            <a:r>
              <a:rPr sz="3600" spc="-33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est C</a:t>
            </a:r>
            <a:r>
              <a:rPr sz="3600" spc="5" dirty="0">
                <a:latin typeface="Arial"/>
                <a:cs typeface="Arial"/>
              </a:rPr>
              <a:t>a</a:t>
            </a:r>
            <a:r>
              <a:rPr sz="3600" dirty="0">
                <a:latin typeface="Arial"/>
                <a:cs typeface="Arial"/>
              </a:rPr>
              <a:t>se </a:t>
            </a:r>
            <a:r>
              <a:rPr sz="3600" spc="-10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D</a:t>
            </a:r>
          </a:p>
          <a:p>
            <a:pPr marL="12700" marR="5080" algn="just">
              <a:lnSpc>
                <a:spcPct val="96100"/>
              </a:lnSpc>
              <a:spcBef>
                <a:spcPts val="86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Pre</a:t>
            </a:r>
            <a:r>
              <a:rPr sz="3600" spc="-5" dirty="0">
                <a:latin typeface="Arial"/>
                <a:cs typeface="Arial"/>
              </a:rPr>
              <a:t>-</a:t>
            </a:r>
            <a:r>
              <a:rPr sz="3600" dirty="0">
                <a:latin typeface="Arial"/>
                <a:cs typeface="Arial"/>
              </a:rPr>
              <a:t>Cond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ti</a:t>
            </a:r>
            <a:r>
              <a:rPr sz="3600" spc="-15" dirty="0">
                <a:latin typeface="Arial"/>
                <a:cs typeface="Arial"/>
              </a:rPr>
              <a:t>o</a:t>
            </a:r>
            <a:r>
              <a:rPr sz="3600" dirty="0">
                <a:latin typeface="Arial"/>
                <a:cs typeface="Arial"/>
              </a:rPr>
              <a:t>ns</a:t>
            </a:r>
            <a:r>
              <a:rPr sz="3600" spc="-25" dirty="0">
                <a:latin typeface="Arial"/>
                <a:cs typeface="Arial"/>
              </a:rPr>
              <a:t> </a:t>
            </a:r>
            <a:endParaRPr lang="en-IN" sz="3600" spc="-25" dirty="0">
              <a:latin typeface="Arial"/>
              <a:cs typeface="Arial"/>
            </a:endParaRPr>
          </a:p>
          <a:p>
            <a:pPr marL="12700" marR="5080" algn="just">
              <a:lnSpc>
                <a:spcPct val="96100"/>
              </a:lnSpc>
              <a:spcBef>
                <a:spcPts val="86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Inputs</a:t>
            </a:r>
          </a:p>
          <a:p>
            <a:pPr marL="355600" indent="-342900" algn="just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Ex</a:t>
            </a:r>
            <a:r>
              <a:rPr sz="3600" spc="5" dirty="0">
                <a:latin typeface="Arial"/>
                <a:cs typeface="Arial"/>
              </a:rPr>
              <a:t>p</a:t>
            </a:r>
            <a:r>
              <a:rPr sz="3600" dirty="0">
                <a:latin typeface="Arial"/>
                <a:cs typeface="Arial"/>
              </a:rPr>
              <a:t>ected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Outputs</a:t>
            </a:r>
          </a:p>
          <a:p>
            <a:pPr marL="355600" indent="-342900" algn="just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Observed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Outputs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Conten</a:t>
            </a:r>
            <a:r>
              <a:rPr spc="-5" dirty="0"/>
              <a:t>t</a:t>
            </a:r>
            <a:r>
              <a:rPr spc="-20" dirty="0"/>
              <a:t>s</a:t>
            </a:r>
            <a:r>
              <a:rPr spc="2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5" dirty="0"/>
              <a:t>a</a:t>
            </a:r>
            <a:r>
              <a:rPr spc="-65" dirty="0"/>
              <a:t> </a:t>
            </a:r>
            <a:r>
              <a:rPr spc="-475" dirty="0"/>
              <a:t>T</a:t>
            </a:r>
            <a:r>
              <a:rPr spc="-20" dirty="0"/>
              <a:t>est</a:t>
            </a:r>
            <a:r>
              <a:rPr spc="10" dirty="0"/>
              <a:t> </a:t>
            </a:r>
            <a:r>
              <a:rPr spc="-30" dirty="0"/>
              <a:t>Ca</a:t>
            </a:r>
            <a:r>
              <a:rPr spc="-15" dirty="0"/>
              <a:t>s</a:t>
            </a:r>
            <a:r>
              <a:rPr spc="-25" dirty="0"/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49239" y="5053949"/>
            <a:ext cx="988694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12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667653" y="5354312"/>
            <a:ext cx="16408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just"/>
            <a:r>
              <a:rPr lang="en-US" sz="4000" spc="-10" dirty="0">
                <a:solidFill>
                  <a:srgbClr val="7F7F7F"/>
                </a:solidFill>
                <a:latin typeface="Arial"/>
                <a:cs typeface="Arial"/>
              </a:rPr>
              <a:t>[</a:t>
            </a:r>
            <a:r>
              <a:rPr lang="en-US" sz="4000" dirty="0">
                <a:solidFill>
                  <a:srgbClr val="7F7F7F"/>
                </a:solidFill>
                <a:latin typeface="Arial"/>
                <a:cs typeface="Arial"/>
              </a:rPr>
              <a:t>IEEE]</a:t>
            </a:r>
            <a:endParaRPr lang="en-US"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S/W Testing lifecycle phases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13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219200" y="6248400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28600" y="1275613"/>
            <a:ext cx="10972800" cy="452596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600" kern="0" dirty="0">
                <a:solidFill>
                  <a:sysClr val="windowText" lastClr="000000"/>
                </a:solidFill>
              </a:rPr>
              <a:t>Requirements study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600" kern="0" dirty="0">
                <a:solidFill>
                  <a:sysClr val="windowText" lastClr="000000"/>
                </a:solidFill>
              </a:rPr>
              <a:t>Analysis and planning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600" kern="0" dirty="0">
                <a:solidFill>
                  <a:sysClr val="windowText" lastClr="000000"/>
                </a:solidFill>
              </a:rPr>
              <a:t>Test Case Design and Development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600" kern="0" dirty="0">
                <a:solidFill>
                  <a:sysClr val="windowText" lastClr="000000"/>
                </a:solidFill>
              </a:rPr>
              <a:t>Test Execution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600" kern="0" dirty="0">
                <a:solidFill>
                  <a:sysClr val="windowText" lastClr="000000"/>
                </a:solidFill>
              </a:rPr>
              <a:t>Test Closure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600" kern="0" dirty="0">
                <a:solidFill>
                  <a:sysClr val="windowText" lastClr="000000"/>
                </a:solidFill>
              </a:rPr>
              <a:t>Test Process Analysis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36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8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Requirements study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14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219200" y="6248400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252" y="1524000"/>
            <a:ext cx="12026348" cy="167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/>
              <a:t>Testing Cycle starts with the study of client’s requirements.</a:t>
            </a:r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3200" dirty="0"/>
              <a:t>Understanding of the requirements is very essential for testing the product – Why?.</a:t>
            </a:r>
          </a:p>
        </p:txBody>
      </p:sp>
    </p:spTree>
    <p:extLst>
      <p:ext uri="{BB962C8B-B14F-4D97-AF65-F5344CB8AC3E}">
        <p14:creationId xmlns:p14="http://schemas.microsoft.com/office/powerpoint/2010/main" val="313908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Analysis &amp; Planning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15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219200" y="6248400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29817" y="990600"/>
            <a:ext cx="118871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200" dirty="0"/>
              <a:t>Test </a:t>
            </a:r>
            <a:r>
              <a:rPr lang="en-US" altLang="en-US" sz="3200" b="1" dirty="0">
                <a:solidFill>
                  <a:srgbClr val="FF0000"/>
                </a:solidFill>
              </a:rPr>
              <a:t>objective</a:t>
            </a:r>
            <a:r>
              <a:rPr lang="en-US" altLang="en-US" sz="3200" dirty="0"/>
              <a:t> and </a:t>
            </a:r>
            <a:r>
              <a:rPr lang="en-US" altLang="en-US" sz="3200" b="1" dirty="0">
                <a:solidFill>
                  <a:srgbClr val="FF0000"/>
                </a:solidFill>
              </a:rPr>
              <a:t>coverage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3200" b="1" dirty="0">
              <a:solidFill>
                <a:srgbClr val="FF0000"/>
              </a:solidFill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200" dirty="0"/>
              <a:t>Overall </a:t>
            </a:r>
            <a:r>
              <a:rPr lang="en-US" altLang="en-US" sz="3200" b="1" dirty="0">
                <a:solidFill>
                  <a:srgbClr val="FF0000"/>
                </a:solidFill>
              </a:rPr>
              <a:t>schedule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3200" b="1" dirty="0">
              <a:solidFill>
                <a:srgbClr val="FF0000"/>
              </a:solidFill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FF0000"/>
                </a:solidFill>
              </a:rPr>
              <a:t>Standards</a:t>
            </a:r>
            <a:r>
              <a:rPr lang="en-US" altLang="en-US" sz="3200" dirty="0"/>
              <a:t> and </a:t>
            </a:r>
            <a:r>
              <a:rPr lang="en-US" altLang="en-US" sz="3200" b="1" dirty="0">
                <a:solidFill>
                  <a:srgbClr val="FF0000"/>
                </a:solidFill>
              </a:rPr>
              <a:t>Methodologies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3200" b="1" dirty="0">
              <a:solidFill>
                <a:srgbClr val="FF0000"/>
              </a:solidFill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FF0000"/>
                </a:solidFill>
              </a:rPr>
              <a:t>Resources</a:t>
            </a:r>
            <a:r>
              <a:rPr lang="en-US" altLang="en-US" sz="3200" dirty="0"/>
              <a:t> required, including necessary </a:t>
            </a:r>
            <a:r>
              <a:rPr lang="en-US" altLang="en-US" sz="3200" b="1" dirty="0">
                <a:solidFill>
                  <a:srgbClr val="FF0000"/>
                </a:solidFill>
              </a:rPr>
              <a:t>training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3200" b="1" dirty="0">
              <a:solidFill>
                <a:srgbClr val="FF0000"/>
              </a:solidFill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FF0000"/>
                </a:solidFill>
              </a:rPr>
              <a:t>Roles</a:t>
            </a:r>
            <a:r>
              <a:rPr lang="en-US" altLang="en-US" sz="3200" dirty="0"/>
              <a:t> and </a:t>
            </a:r>
            <a:r>
              <a:rPr lang="en-US" altLang="en-US" sz="3200" b="1" dirty="0">
                <a:solidFill>
                  <a:srgbClr val="FF0000"/>
                </a:solidFill>
              </a:rPr>
              <a:t>responsibilities</a:t>
            </a:r>
            <a:r>
              <a:rPr lang="en-US" altLang="en-US" sz="3200" dirty="0"/>
              <a:t> of the team members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FF0000"/>
                </a:solidFill>
              </a:rPr>
              <a:t>Tools</a:t>
            </a:r>
            <a:r>
              <a:rPr lang="en-US" altLang="en-US" sz="3200" dirty="0"/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159771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9939" y="915262"/>
            <a:ext cx="8087139" cy="44949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Test Case Design and Development 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16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219200" y="6248400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6351" y="216089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Component Identification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Test Specification Design</a:t>
            </a:r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Test Specification Review</a:t>
            </a:r>
          </a:p>
        </p:txBody>
      </p:sp>
      <p:sp>
        <p:nvSpPr>
          <p:cNvPr id="4" name="Oval 3"/>
          <p:cNvSpPr/>
          <p:nvPr/>
        </p:nvSpPr>
        <p:spPr>
          <a:xfrm>
            <a:off x="7239000" y="3915224"/>
            <a:ext cx="3429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 Maximize the Coverage</a:t>
            </a:r>
          </a:p>
        </p:txBody>
      </p:sp>
    </p:spTree>
    <p:extLst>
      <p:ext uri="{BB962C8B-B14F-4D97-AF65-F5344CB8AC3E}">
        <p14:creationId xmlns:p14="http://schemas.microsoft.com/office/powerpoint/2010/main" val="316892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Test Execution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17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219200" y="6248400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4316" y="22098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Code Review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Test execution and evaluation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Performance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244956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Test Closure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18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219200" y="6248400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254" y="1676400"/>
            <a:ext cx="92207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Test summary report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Project De-brief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3600" dirty="0"/>
              <a:t>Project Documentation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34288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937" y="213236"/>
            <a:ext cx="1077012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Test Process Analysis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19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219200" y="6248400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78" y="1371600"/>
            <a:ext cx="119435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dirty="0"/>
              <a:t>On the reports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dirty="0"/>
              <a:t>To improve the application’s performance by implementing new technology and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35888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Common software problems!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812" y="1091193"/>
            <a:ext cx="11582400" cy="6217087"/>
          </a:xfrm>
        </p:spPr>
        <p:txBody>
          <a:bodyPr/>
          <a:lstStyle/>
          <a:p>
            <a:pPr algn="just" eaLnBrk="1" hangingPunct="1"/>
            <a:r>
              <a:rPr lang="en-US" altLang="en-US" sz="2400" b="1" dirty="0"/>
              <a:t>What are the problems you encounter as software users?</a:t>
            </a:r>
          </a:p>
          <a:p>
            <a:pPr algn="just" eaLnBrk="1" hangingPunct="1"/>
            <a:endParaRPr lang="en-US" alt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Incorrect calculation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Incorrect data edits &amp; ineffective data edits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Incorrect matching and merging of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Data searches that yield incorrect results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Incorrect processing of data relationship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Incorrect coding/processing of business rules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Inadequate software performance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Confusing or misleading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Inconsistent processing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Unreliable results or performance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Incorrect or inadequate interfaces with other systems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Incorrect file handling</a:t>
            </a:r>
          </a:p>
          <a:p>
            <a:pPr algn="just" eaLnBrk="1" hangingPunct="1"/>
            <a:endParaRPr lang="en-US" altLang="en-US" sz="4400" dirty="0"/>
          </a:p>
          <a:p>
            <a:pPr algn="just"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/>
            <a:fld id="{81D60167-4931-47E6-BA6A-407CBD079E47}" type="slidenum">
              <a:rPr lang="en-US" smtClean="0"/>
              <a:pPr marL="62865"/>
              <a:t>2</a:t>
            </a:fld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altLang="en-US" sz="4800" b="1" kern="0" dirty="0">
                <a:solidFill>
                  <a:schemeClr val="bg1"/>
                </a:solidFill>
              </a:rPr>
              <a:t> Common software problems!</a:t>
            </a:r>
          </a:p>
        </p:txBody>
      </p:sp>
    </p:spTree>
    <p:extLst>
      <p:ext uri="{BB962C8B-B14F-4D97-AF65-F5344CB8AC3E}">
        <p14:creationId xmlns:p14="http://schemas.microsoft.com/office/powerpoint/2010/main" val="16085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1" y="213236"/>
            <a:ext cx="1140486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en-US" b="1" dirty="0"/>
              <a:t>A Strategy for Testing Conventional Software</a:t>
            </a: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20</a:t>
            </a:fld>
            <a:endParaRPr dirty="0"/>
          </a:p>
        </p:txBody>
      </p:sp>
      <p:sp>
        <p:nvSpPr>
          <p:cNvPr id="16" name="Rectangle 15"/>
          <p:cNvSpPr/>
          <p:nvPr/>
        </p:nvSpPr>
        <p:spPr>
          <a:xfrm>
            <a:off x="1308099" y="6195631"/>
            <a:ext cx="9448800" cy="226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972800" y="594360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81200" y="1209789"/>
            <a:ext cx="7620000" cy="5343411"/>
            <a:chOff x="1152" y="1536"/>
            <a:chExt cx="3600" cy="220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152" y="1536"/>
              <a:ext cx="3600" cy="2208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488" y="1776"/>
              <a:ext cx="2976" cy="16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28" y="2016"/>
              <a:ext cx="2496" cy="115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34" y="2232"/>
              <a:ext cx="1920" cy="72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00" y="2640"/>
              <a:ext cx="35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31287" y="3989065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Code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393095" y="471323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Design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136458" y="5238011"/>
            <a:ext cx="156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Requirements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842627" y="5922735"/>
            <a:ext cx="21531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System Engineering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18640870">
            <a:off x="2671668" y="4556772"/>
            <a:ext cx="2685680" cy="1219200"/>
          </a:xfrm>
          <a:prstGeom prst="rightArrow">
            <a:avLst>
              <a:gd name="adj1" fmla="val 50000"/>
              <a:gd name="adj2" fmla="val 390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Abstract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concrete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8926" y="5770564"/>
              <a:ext cx="36513" cy="65087"/>
            </p14:xfrm>
          </p:contentPart>
        </mc:Choice>
        <mc:Fallback xmlns="">
          <p:pic>
            <p:nvPicPr>
              <p:cNvPr id="2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9619" y="5761214"/>
                <a:ext cx="55127" cy="8378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795832" y="1951203"/>
            <a:ext cx="1965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Validation Testing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759347" y="2495154"/>
            <a:ext cx="20637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Integration Testing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340483" y="3471105"/>
            <a:ext cx="1384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Unit Testing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951965" y="1291469"/>
            <a:ext cx="1653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System Testing</a:t>
            </a: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 rot="18640870">
            <a:off x="6450841" y="1710935"/>
            <a:ext cx="2685680" cy="1219200"/>
          </a:xfrm>
          <a:prstGeom prst="rightArrow">
            <a:avLst>
              <a:gd name="adj1" fmla="val 50000"/>
              <a:gd name="adj2" fmla="val 390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Narrow to Broader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095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8" grpId="0"/>
      <p:bldP spid="19" grpId="0" animBg="1"/>
      <p:bldP spid="21" grpId="0"/>
      <p:bldP spid="22" grpId="0"/>
      <p:bldP spid="23" grpId="0"/>
      <p:bldP spid="24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75" y="1157687"/>
            <a:ext cx="9148125" cy="429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225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write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 the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right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colo</a:t>
            </a:r>
            <a:r>
              <a:rPr sz="3200" spc="-16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, w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th the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right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ne</a:t>
            </a:r>
            <a:r>
              <a:rPr sz="32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thicknes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?</a:t>
            </a:r>
          </a:p>
          <a:p>
            <a:pPr marL="355600" marR="1040130" indent="-342900" algn="just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logo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 pen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according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comp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ny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standar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200" spc="-2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?</a:t>
            </a:r>
          </a:p>
          <a:p>
            <a:pPr marL="355600" indent="-342900" algn="just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Is</a:t>
            </a:r>
            <a:r>
              <a:rPr sz="3200" spc="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safe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chew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he pen?</a:t>
            </a:r>
          </a:p>
          <a:p>
            <a:pPr marL="355600" marR="5080" indent="-342900" algn="just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cl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mechanism</a:t>
            </a:r>
            <a:r>
              <a:rPr sz="32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still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work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af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er 100 000 cl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ck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?</a:t>
            </a:r>
          </a:p>
          <a:p>
            <a:pPr marL="355600" marR="83185" indent="-342900" algn="just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still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write </a:t>
            </a:r>
            <a:r>
              <a:rPr sz="3200" dirty="0">
                <a:latin typeface="Arial"/>
                <a:cs typeface="Arial"/>
              </a:rPr>
              <a:t>af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er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car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run over 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475" dirty="0"/>
              <a:t>T</a:t>
            </a:r>
            <a:r>
              <a:rPr spc="-25" dirty="0"/>
              <a:t>es</a:t>
            </a:r>
            <a:r>
              <a:rPr spc="-5" dirty="0"/>
              <a:t>t</a:t>
            </a:r>
            <a:r>
              <a:rPr spc="-20" dirty="0"/>
              <a:t>ing</a:t>
            </a:r>
            <a:r>
              <a:rPr spc="5" dirty="0"/>
              <a:t> </a:t>
            </a:r>
            <a:r>
              <a:rPr spc="-25" dirty="0"/>
              <a:t>a</a:t>
            </a:r>
            <a:r>
              <a:rPr spc="5" dirty="0"/>
              <a:t> </a:t>
            </a:r>
            <a:r>
              <a:rPr spc="-20" dirty="0"/>
              <a:t>Ballpoint</a:t>
            </a:r>
            <a:r>
              <a:rPr spc="-5" dirty="0"/>
              <a:t> </a:t>
            </a:r>
            <a:r>
              <a:rPr spc="-25" dirty="0"/>
              <a:t>Pen</a:t>
            </a:r>
          </a:p>
        </p:txBody>
      </p:sp>
      <p:sp>
        <p:nvSpPr>
          <p:cNvPr id="7" name="object 7"/>
          <p:cNvSpPr/>
          <p:nvPr/>
        </p:nvSpPr>
        <p:spPr>
          <a:xfrm>
            <a:off x="9448800" y="1676400"/>
            <a:ext cx="2443743" cy="388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542814"/>
            <a:ext cx="7233920" cy="248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D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es</a:t>
            </a:r>
            <a:r>
              <a:rPr sz="30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the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pen write 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n the right co</a:t>
            </a:r>
            <a:r>
              <a:rPr sz="3000" spc="10" dirty="0">
                <a:solidFill>
                  <a:srgbClr val="BEBEBE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o</a:t>
            </a:r>
            <a:r>
              <a:rPr sz="3000" spc="-165" dirty="0">
                <a:solidFill>
                  <a:srgbClr val="BEBEBE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, 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w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ith the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ri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g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ht l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ne</a:t>
            </a:r>
            <a:r>
              <a:rPr sz="3000" spc="-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thi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c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kne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s?</a:t>
            </a:r>
            <a:endParaRPr sz="3000" dirty="0">
              <a:latin typeface="Arial"/>
              <a:cs typeface="Arial"/>
            </a:endParaRPr>
          </a:p>
          <a:p>
            <a:pPr marL="355600" marR="1024255" indent="-342900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Is</a:t>
            </a:r>
            <a:r>
              <a:rPr sz="3000" spc="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the lo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g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o</a:t>
            </a:r>
            <a:r>
              <a:rPr sz="30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on the pen ac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c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ord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ng</a:t>
            </a:r>
            <a:r>
              <a:rPr sz="3000" spc="-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to comp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ny</a:t>
            </a:r>
            <a:r>
              <a:rPr sz="30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standar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d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s?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Is</a:t>
            </a:r>
            <a:r>
              <a:rPr sz="3000" spc="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it safe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to 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c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hew</a:t>
            </a:r>
            <a:r>
              <a:rPr sz="3000" spc="-10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on the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pen?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4103771"/>
            <a:ext cx="510603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D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es</a:t>
            </a:r>
            <a:r>
              <a:rPr sz="30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the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c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i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c</a:t>
            </a:r>
            <a:r>
              <a:rPr sz="3000" spc="-20" dirty="0">
                <a:solidFill>
                  <a:srgbClr val="BEBEBE"/>
                </a:solidFill>
                <a:latin typeface="Arial"/>
                <a:cs typeface="Arial"/>
              </a:rPr>
              <a:t>k</a:t>
            </a:r>
            <a:r>
              <a:rPr sz="3000" spc="-5" dirty="0">
                <a:solidFill>
                  <a:srgbClr val="BEBEBE"/>
                </a:solidFill>
                <a:latin typeface="Arial"/>
                <a:cs typeface="Arial"/>
              </a:rPr>
              <a:t>-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mechanism</a:t>
            </a:r>
            <a:r>
              <a:rPr sz="3000" spc="-4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0" y="4126540"/>
            <a:ext cx="34137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/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till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work</a:t>
            </a:r>
            <a:r>
              <a:rPr sz="3000" spc="-2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af</a:t>
            </a:r>
            <a:r>
              <a:rPr sz="3000" spc="-15" dirty="0">
                <a:solidFill>
                  <a:srgbClr val="BEBEBE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4571040"/>
            <a:ext cx="7171690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/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100 000 cl</a:t>
            </a:r>
            <a:r>
              <a:rPr sz="3000" spc="10" dirty="0">
                <a:solidFill>
                  <a:srgbClr val="BEBEBE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cks?</a:t>
            </a:r>
            <a:endParaRPr sz="3000" dirty="0">
              <a:latin typeface="Arial"/>
              <a:cs typeface="Arial"/>
            </a:endParaRPr>
          </a:p>
          <a:p>
            <a:pPr marL="355600" marR="5080" indent="-342900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D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es</a:t>
            </a:r>
            <a:r>
              <a:rPr sz="3000" spc="-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it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sti</a:t>
            </a:r>
            <a:r>
              <a:rPr sz="3000" spc="10" dirty="0">
                <a:solidFill>
                  <a:srgbClr val="BEBEBE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l write after</a:t>
            </a:r>
            <a:r>
              <a:rPr sz="3000" spc="1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a car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has run o</a:t>
            </a:r>
            <a:r>
              <a:rPr sz="3000" spc="5" dirty="0">
                <a:solidFill>
                  <a:srgbClr val="BEBEBE"/>
                </a:solidFill>
                <a:latin typeface="Arial"/>
                <a:cs typeface="Arial"/>
              </a:rPr>
              <a:t>v</a:t>
            </a:r>
            <a:r>
              <a:rPr sz="3000" dirty="0">
                <a:solidFill>
                  <a:srgbClr val="BEBEBE"/>
                </a:solidFill>
                <a:latin typeface="Arial"/>
                <a:cs typeface="Arial"/>
              </a:rPr>
              <a:t>er it?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475" dirty="0"/>
              <a:t>T</a:t>
            </a:r>
            <a:r>
              <a:rPr spc="-25" dirty="0"/>
              <a:t>es</a:t>
            </a:r>
            <a:r>
              <a:rPr spc="-5" dirty="0"/>
              <a:t>t</a:t>
            </a:r>
            <a:r>
              <a:rPr spc="-20" dirty="0"/>
              <a:t>ing</a:t>
            </a:r>
            <a:r>
              <a:rPr spc="5" dirty="0"/>
              <a:t> </a:t>
            </a:r>
            <a:r>
              <a:rPr spc="-25" dirty="0"/>
              <a:t>a</a:t>
            </a:r>
            <a:r>
              <a:rPr spc="10" dirty="0"/>
              <a:t> </a:t>
            </a:r>
            <a:r>
              <a:rPr spc="-40" dirty="0"/>
              <a:t>B</a:t>
            </a:r>
            <a:r>
              <a:rPr spc="-20" dirty="0"/>
              <a:t>allpoint</a:t>
            </a:r>
            <a:r>
              <a:rPr spc="-5" dirty="0"/>
              <a:t> </a:t>
            </a:r>
            <a:r>
              <a:rPr spc="-25" dirty="0"/>
              <a:t>Pen</a:t>
            </a:r>
          </a:p>
        </p:txBody>
      </p:sp>
      <p:sp>
        <p:nvSpPr>
          <p:cNvPr id="10" name="object 10"/>
          <p:cNvSpPr/>
          <p:nvPr/>
        </p:nvSpPr>
        <p:spPr>
          <a:xfrm>
            <a:off x="9342120" y="2209800"/>
            <a:ext cx="822959" cy="1697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8112" y="1275954"/>
            <a:ext cx="5483860" cy="3037205"/>
          </a:xfrm>
          <a:custGeom>
            <a:avLst/>
            <a:gdLst/>
            <a:ahLst/>
            <a:cxnLst/>
            <a:rect l="l" t="t" r="r" b="b"/>
            <a:pathLst>
              <a:path w="5483860" h="3037204">
                <a:moveTo>
                  <a:pt x="5235195" y="0"/>
                </a:moveTo>
                <a:lnTo>
                  <a:pt x="0" y="2520574"/>
                </a:lnTo>
                <a:lnTo>
                  <a:pt x="248460" y="3036585"/>
                </a:lnTo>
                <a:lnTo>
                  <a:pt x="5483729" y="516026"/>
                </a:lnTo>
                <a:lnTo>
                  <a:pt x="52351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8112" y="1275954"/>
            <a:ext cx="5483860" cy="3037205"/>
          </a:xfrm>
          <a:custGeom>
            <a:avLst/>
            <a:gdLst/>
            <a:ahLst/>
            <a:cxnLst/>
            <a:rect l="l" t="t" r="r" b="b"/>
            <a:pathLst>
              <a:path w="5483860" h="3037204">
                <a:moveTo>
                  <a:pt x="0" y="2520574"/>
                </a:moveTo>
                <a:lnTo>
                  <a:pt x="5235195" y="0"/>
                </a:lnTo>
                <a:lnTo>
                  <a:pt x="5483729" y="516026"/>
                </a:lnTo>
                <a:lnTo>
                  <a:pt x="248460" y="3036585"/>
                </a:lnTo>
                <a:lnTo>
                  <a:pt x="0" y="25205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1297" y="1993149"/>
            <a:ext cx="4123547" cy="2064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1017" y="1516091"/>
            <a:ext cx="747395" cy="640080"/>
          </a:xfrm>
          <a:custGeom>
            <a:avLst/>
            <a:gdLst/>
            <a:ahLst/>
            <a:cxnLst/>
            <a:rect l="l" t="t" r="r" b="b"/>
            <a:pathLst>
              <a:path w="747395" h="640080">
                <a:moveTo>
                  <a:pt x="27431" y="380282"/>
                </a:moveTo>
                <a:lnTo>
                  <a:pt x="0" y="393480"/>
                </a:lnTo>
                <a:lnTo>
                  <a:pt x="118475" y="639728"/>
                </a:lnTo>
                <a:lnTo>
                  <a:pt x="148711" y="625128"/>
                </a:lnTo>
                <a:lnTo>
                  <a:pt x="113747" y="541325"/>
                </a:lnTo>
                <a:lnTo>
                  <a:pt x="156944" y="541325"/>
                </a:lnTo>
                <a:lnTo>
                  <a:pt x="165641" y="537990"/>
                </a:lnTo>
                <a:lnTo>
                  <a:pt x="175184" y="532266"/>
                </a:lnTo>
                <a:lnTo>
                  <a:pt x="184164" y="524671"/>
                </a:lnTo>
                <a:lnTo>
                  <a:pt x="189161" y="518969"/>
                </a:lnTo>
                <a:lnTo>
                  <a:pt x="130055" y="518969"/>
                </a:lnTo>
                <a:lnTo>
                  <a:pt x="117669" y="516872"/>
                </a:lnTo>
                <a:lnTo>
                  <a:pt x="86010" y="495559"/>
                </a:lnTo>
                <a:lnTo>
                  <a:pt x="65036" y="457377"/>
                </a:lnTo>
                <a:lnTo>
                  <a:pt x="58723" y="421027"/>
                </a:lnTo>
                <a:lnTo>
                  <a:pt x="60349" y="410164"/>
                </a:lnTo>
                <a:lnTo>
                  <a:pt x="62789" y="403386"/>
                </a:lnTo>
                <a:lnTo>
                  <a:pt x="38587" y="403386"/>
                </a:lnTo>
                <a:lnTo>
                  <a:pt x="27431" y="380282"/>
                </a:lnTo>
                <a:close/>
              </a:path>
              <a:path w="747395" h="640080">
                <a:moveTo>
                  <a:pt x="156944" y="541325"/>
                </a:moveTo>
                <a:lnTo>
                  <a:pt x="113747" y="541325"/>
                </a:lnTo>
                <a:lnTo>
                  <a:pt x="125251" y="543934"/>
                </a:lnTo>
                <a:lnTo>
                  <a:pt x="140779" y="545006"/>
                </a:lnTo>
                <a:lnTo>
                  <a:pt x="152929" y="542865"/>
                </a:lnTo>
                <a:lnTo>
                  <a:pt x="156944" y="541325"/>
                </a:lnTo>
                <a:close/>
              </a:path>
              <a:path w="747395" h="640080">
                <a:moveTo>
                  <a:pt x="172965" y="372225"/>
                </a:moveTo>
                <a:lnTo>
                  <a:pt x="106102" y="372225"/>
                </a:lnTo>
                <a:lnTo>
                  <a:pt x="118493" y="374527"/>
                </a:lnTo>
                <a:lnTo>
                  <a:pt x="132861" y="380252"/>
                </a:lnTo>
                <a:lnTo>
                  <a:pt x="163243" y="417912"/>
                </a:lnTo>
                <a:lnTo>
                  <a:pt x="178006" y="460046"/>
                </a:lnTo>
                <a:lnTo>
                  <a:pt x="178322" y="471263"/>
                </a:lnTo>
                <a:lnTo>
                  <a:pt x="176732" y="481637"/>
                </a:lnTo>
                <a:lnTo>
                  <a:pt x="141101" y="518004"/>
                </a:lnTo>
                <a:lnTo>
                  <a:pt x="130055" y="518969"/>
                </a:lnTo>
                <a:lnTo>
                  <a:pt x="189161" y="518969"/>
                </a:lnTo>
                <a:lnTo>
                  <a:pt x="208546" y="480478"/>
                </a:lnTo>
                <a:lnTo>
                  <a:pt x="209907" y="466807"/>
                </a:lnTo>
                <a:lnTo>
                  <a:pt x="209840" y="450347"/>
                </a:lnTo>
                <a:lnTo>
                  <a:pt x="193381" y="400161"/>
                </a:lnTo>
                <a:lnTo>
                  <a:pt x="179841" y="379936"/>
                </a:lnTo>
                <a:lnTo>
                  <a:pt x="172965" y="372225"/>
                </a:lnTo>
                <a:close/>
              </a:path>
              <a:path w="747395" h="640080">
                <a:moveTo>
                  <a:pt x="112083" y="342975"/>
                </a:moveTo>
                <a:lnTo>
                  <a:pt x="74846" y="352496"/>
                </a:lnTo>
                <a:lnTo>
                  <a:pt x="46860" y="378751"/>
                </a:lnTo>
                <a:lnTo>
                  <a:pt x="38587" y="403386"/>
                </a:lnTo>
                <a:lnTo>
                  <a:pt x="62789" y="403386"/>
                </a:lnTo>
                <a:lnTo>
                  <a:pt x="64458" y="398752"/>
                </a:lnTo>
                <a:lnTo>
                  <a:pt x="71034" y="388968"/>
                </a:lnTo>
                <a:lnTo>
                  <a:pt x="80963" y="380500"/>
                </a:lnTo>
                <a:lnTo>
                  <a:pt x="95129" y="373037"/>
                </a:lnTo>
                <a:lnTo>
                  <a:pt x="106102" y="372225"/>
                </a:lnTo>
                <a:lnTo>
                  <a:pt x="172965" y="372225"/>
                </a:lnTo>
                <a:lnTo>
                  <a:pt x="171172" y="370214"/>
                </a:lnTo>
                <a:lnTo>
                  <a:pt x="160895" y="360465"/>
                </a:lnTo>
                <a:lnTo>
                  <a:pt x="151626" y="354219"/>
                </a:lnTo>
                <a:lnTo>
                  <a:pt x="140874" y="349266"/>
                </a:lnTo>
                <a:lnTo>
                  <a:pt x="127929" y="345541"/>
                </a:lnTo>
                <a:lnTo>
                  <a:pt x="112083" y="342975"/>
                </a:lnTo>
                <a:close/>
              </a:path>
              <a:path w="747395" h="640080">
                <a:moveTo>
                  <a:pt x="304293" y="253096"/>
                </a:moveTo>
                <a:lnTo>
                  <a:pt x="252737" y="267383"/>
                </a:lnTo>
                <a:lnTo>
                  <a:pt x="224657" y="293593"/>
                </a:lnTo>
                <a:lnTo>
                  <a:pt x="210224" y="338284"/>
                </a:lnTo>
                <a:lnTo>
                  <a:pt x="210619" y="349614"/>
                </a:lnTo>
                <a:lnTo>
                  <a:pt x="220531" y="387628"/>
                </a:lnTo>
                <a:lnTo>
                  <a:pt x="241923" y="425088"/>
                </a:lnTo>
                <a:lnTo>
                  <a:pt x="281697" y="454133"/>
                </a:lnTo>
                <a:lnTo>
                  <a:pt x="304578" y="458591"/>
                </a:lnTo>
                <a:lnTo>
                  <a:pt x="316491" y="458278"/>
                </a:lnTo>
                <a:lnTo>
                  <a:pt x="354486" y="446944"/>
                </a:lnTo>
                <a:lnTo>
                  <a:pt x="380653" y="428566"/>
                </a:lnTo>
                <a:lnTo>
                  <a:pt x="319809" y="428566"/>
                </a:lnTo>
                <a:lnTo>
                  <a:pt x="307595" y="427851"/>
                </a:lnTo>
                <a:lnTo>
                  <a:pt x="266492" y="400647"/>
                </a:lnTo>
                <a:lnTo>
                  <a:pt x="258561" y="388146"/>
                </a:lnTo>
                <a:lnTo>
                  <a:pt x="311873" y="362482"/>
                </a:lnTo>
                <a:lnTo>
                  <a:pt x="248290" y="362482"/>
                </a:lnTo>
                <a:lnTo>
                  <a:pt x="245178" y="353358"/>
                </a:lnTo>
                <a:lnTo>
                  <a:pt x="242991" y="340962"/>
                </a:lnTo>
                <a:lnTo>
                  <a:pt x="243353" y="328875"/>
                </a:lnTo>
                <a:lnTo>
                  <a:pt x="269268" y="290904"/>
                </a:lnTo>
                <a:lnTo>
                  <a:pt x="296493" y="281424"/>
                </a:lnTo>
                <a:lnTo>
                  <a:pt x="364062" y="281424"/>
                </a:lnTo>
                <a:lnTo>
                  <a:pt x="358887" y="276178"/>
                </a:lnTo>
                <a:lnTo>
                  <a:pt x="349083" y="268475"/>
                </a:lnTo>
                <a:lnTo>
                  <a:pt x="338130" y="261927"/>
                </a:lnTo>
                <a:lnTo>
                  <a:pt x="325900" y="256492"/>
                </a:lnTo>
                <a:lnTo>
                  <a:pt x="315283" y="254009"/>
                </a:lnTo>
                <a:lnTo>
                  <a:pt x="304293" y="253096"/>
                </a:lnTo>
                <a:close/>
              </a:path>
              <a:path w="747395" h="640080">
                <a:moveTo>
                  <a:pt x="403859" y="352454"/>
                </a:moveTo>
                <a:lnTo>
                  <a:pt x="370819" y="363640"/>
                </a:lnTo>
                <a:lnTo>
                  <a:pt x="371101" y="366871"/>
                </a:lnTo>
                <a:lnTo>
                  <a:pt x="371028" y="379719"/>
                </a:lnTo>
                <a:lnTo>
                  <a:pt x="347061" y="418749"/>
                </a:lnTo>
                <a:lnTo>
                  <a:pt x="319809" y="428566"/>
                </a:lnTo>
                <a:lnTo>
                  <a:pt x="380653" y="428566"/>
                </a:lnTo>
                <a:lnTo>
                  <a:pt x="403352" y="390702"/>
                </a:lnTo>
                <a:lnTo>
                  <a:pt x="405492" y="365811"/>
                </a:lnTo>
                <a:lnTo>
                  <a:pt x="403859" y="352454"/>
                </a:lnTo>
                <a:close/>
              </a:path>
              <a:path w="747395" h="640080">
                <a:moveTo>
                  <a:pt x="408797" y="196640"/>
                </a:moveTo>
                <a:lnTo>
                  <a:pt x="381761" y="209716"/>
                </a:lnTo>
                <a:lnTo>
                  <a:pt x="467350" y="387628"/>
                </a:lnTo>
                <a:lnTo>
                  <a:pt x="497585" y="373150"/>
                </a:lnTo>
                <a:lnTo>
                  <a:pt x="447075" y="267870"/>
                </a:lnTo>
                <a:lnTo>
                  <a:pt x="442391" y="254353"/>
                </a:lnTo>
                <a:lnTo>
                  <a:pt x="440115" y="242198"/>
                </a:lnTo>
                <a:lnTo>
                  <a:pt x="440292" y="231311"/>
                </a:lnTo>
                <a:lnTo>
                  <a:pt x="442878" y="221908"/>
                </a:lnTo>
                <a:lnTo>
                  <a:pt x="420989" y="221908"/>
                </a:lnTo>
                <a:lnTo>
                  <a:pt x="408797" y="196640"/>
                </a:lnTo>
                <a:close/>
              </a:path>
              <a:path w="747395" h="640080">
                <a:moveTo>
                  <a:pt x="364062" y="281424"/>
                </a:moveTo>
                <a:lnTo>
                  <a:pt x="296493" y="281424"/>
                </a:lnTo>
                <a:lnTo>
                  <a:pt x="308616" y="282634"/>
                </a:lnTo>
                <a:lnTo>
                  <a:pt x="321034" y="286880"/>
                </a:lnTo>
                <a:lnTo>
                  <a:pt x="330326" y="293119"/>
                </a:lnTo>
                <a:lnTo>
                  <a:pt x="339171" y="302363"/>
                </a:lnTo>
                <a:lnTo>
                  <a:pt x="347593" y="314598"/>
                </a:lnTo>
                <a:lnTo>
                  <a:pt x="248290" y="362482"/>
                </a:lnTo>
                <a:lnTo>
                  <a:pt x="311873" y="362482"/>
                </a:lnTo>
                <a:lnTo>
                  <a:pt x="391271" y="324260"/>
                </a:lnTo>
                <a:lnTo>
                  <a:pt x="389625" y="320572"/>
                </a:lnTo>
                <a:lnTo>
                  <a:pt x="388498" y="317920"/>
                </a:lnTo>
                <a:lnTo>
                  <a:pt x="382652" y="306627"/>
                </a:lnTo>
                <a:lnTo>
                  <a:pt x="375545" y="295213"/>
                </a:lnTo>
                <a:lnTo>
                  <a:pt x="367666" y="285077"/>
                </a:lnTo>
                <a:lnTo>
                  <a:pt x="364062" y="281424"/>
                </a:lnTo>
                <a:close/>
              </a:path>
              <a:path w="747395" h="640080">
                <a:moveTo>
                  <a:pt x="549044" y="189142"/>
                </a:moveTo>
                <a:lnTo>
                  <a:pt x="485759" y="189142"/>
                </a:lnTo>
                <a:lnTo>
                  <a:pt x="501121" y="190666"/>
                </a:lnTo>
                <a:lnTo>
                  <a:pt x="507735" y="193440"/>
                </a:lnTo>
                <a:lnTo>
                  <a:pt x="515801" y="201377"/>
                </a:lnTo>
                <a:lnTo>
                  <a:pt x="522623" y="210975"/>
                </a:lnTo>
                <a:lnTo>
                  <a:pt x="529711" y="224316"/>
                </a:lnTo>
                <a:lnTo>
                  <a:pt x="581893" y="332520"/>
                </a:lnTo>
                <a:lnTo>
                  <a:pt x="612007" y="318042"/>
                </a:lnTo>
                <a:lnTo>
                  <a:pt x="553055" y="196025"/>
                </a:lnTo>
                <a:lnTo>
                  <a:pt x="549044" y="189142"/>
                </a:lnTo>
                <a:close/>
              </a:path>
              <a:path w="747395" h="640080">
                <a:moveTo>
                  <a:pt x="730757" y="218586"/>
                </a:moveTo>
                <a:lnTo>
                  <a:pt x="696346" y="235106"/>
                </a:lnTo>
                <a:lnTo>
                  <a:pt x="712957" y="269518"/>
                </a:lnTo>
                <a:lnTo>
                  <a:pt x="747247" y="252876"/>
                </a:lnTo>
                <a:lnTo>
                  <a:pt x="730757" y="218586"/>
                </a:lnTo>
                <a:close/>
              </a:path>
              <a:path w="747395" h="640080">
                <a:moveTo>
                  <a:pt x="493200" y="157046"/>
                </a:moveTo>
                <a:lnTo>
                  <a:pt x="456202" y="169195"/>
                </a:lnTo>
                <a:lnTo>
                  <a:pt x="429013" y="196828"/>
                </a:lnTo>
                <a:lnTo>
                  <a:pt x="420989" y="221908"/>
                </a:lnTo>
                <a:lnTo>
                  <a:pt x="442878" y="221908"/>
                </a:lnTo>
                <a:lnTo>
                  <a:pt x="442963" y="221600"/>
                </a:lnTo>
                <a:lnTo>
                  <a:pt x="449547" y="210525"/>
                </a:lnTo>
                <a:lnTo>
                  <a:pt x="458487" y="201494"/>
                </a:lnTo>
                <a:lnTo>
                  <a:pt x="469757" y="194476"/>
                </a:lnTo>
                <a:lnTo>
                  <a:pt x="477895" y="190666"/>
                </a:lnTo>
                <a:lnTo>
                  <a:pt x="485759" y="189142"/>
                </a:lnTo>
                <a:lnTo>
                  <a:pt x="549044" y="189142"/>
                </a:lnTo>
                <a:lnTo>
                  <a:pt x="546849" y="185375"/>
                </a:lnTo>
                <a:lnTo>
                  <a:pt x="540046" y="175885"/>
                </a:lnTo>
                <a:lnTo>
                  <a:pt x="531278" y="167780"/>
                </a:lnTo>
                <a:lnTo>
                  <a:pt x="519243" y="160306"/>
                </a:lnTo>
                <a:lnTo>
                  <a:pt x="507900" y="157449"/>
                </a:lnTo>
                <a:lnTo>
                  <a:pt x="493200" y="157046"/>
                </a:lnTo>
                <a:close/>
              </a:path>
              <a:path w="747395" h="640080">
                <a:moveTo>
                  <a:pt x="715424" y="30479"/>
                </a:moveTo>
                <a:lnTo>
                  <a:pt x="651253" y="30479"/>
                </a:lnTo>
                <a:lnTo>
                  <a:pt x="663978" y="33316"/>
                </a:lnTo>
                <a:lnTo>
                  <a:pt x="675511" y="39122"/>
                </a:lnTo>
                <a:lnTo>
                  <a:pt x="684812" y="47552"/>
                </a:lnTo>
                <a:lnTo>
                  <a:pt x="692083" y="59061"/>
                </a:lnTo>
                <a:lnTo>
                  <a:pt x="694538" y="69242"/>
                </a:lnTo>
                <a:lnTo>
                  <a:pt x="693971" y="84589"/>
                </a:lnTo>
                <a:lnTo>
                  <a:pt x="690419" y="96199"/>
                </a:lnTo>
                <a:lnTo>
                  <a:pt x="684340" y="111800"/>
                </a:lnTo>
                <a:lnTo>
                  <a:pt x="679499" y="123981"/>
                </a:lnTo>
                <a:lnTo>
                  <a:pt x="675595" y="135494"/>
                </a:lnTo>
                <a:lnTo>
                  <a:pt x="672409" y="147672"/>
                </a:lnTo>
                <a:lnTo>
                  <a:pt x="671529" y="159153"/>
                </a:lnTo>
                <a:lnTo>
                  <a:pt x="672513" y="174347"/>
                </a:lnTo>
                <a:lnTo>
                  <a:pt x="675814" y="186402"/>
                </a:lnTo>
                <a:lnTo>
                  <a:pt x="681106" y="199170"/>
                </a:lnTo>
                <a:lnTo>
                  <a:pt x="682111" y="201212"/>
                </a:lnTo>
                <a:lnTo>
                  <a:pt x="683635" y="204108"/>
                </a:lnTo>
                <a:lnTo>
                  <a:pt x="685678" y="208070"/>
                </a:lnTo>
                <a:lnTo>
                  <a:pt x="712605" y="189579"/>
                </a:lnTo>
                <a:lnTo>
                  <a:pt x="707325" y="176442"/>
                </a:lnTo>
                <a:lnTo>
                  <a:pt x="704575" y="166770"/>
                </a:lnTo>
                <a:lnTo>
                  <a:pt x="703447" y="160674"/>
                </a:lnTo>
                <a:lnTo>
                  <a:pt x="703325" y="154852"/>
                </a:lnTo>
                <a:lnTo>
                  <a:pt x="704418" y="148839"/>
                </a:lnTo>
                <a:lnTo>
                  <a:pt x="706471" y="141615"/>
                </a:lnTo>
                <a:lnTo>
                  <a:pt x="710644" y="130083"/>
                </a:lnTo>
                <a:lnTo>
                  <a:pt x="717644" y="112557"/>
                </a:lnTo>
                <a:lnTo>
                  <a:pt x="721827" y="100596"/>
                </a:lnTo>
                <a:lnTo>
                  <a:pt x="724923" y="88789"/>
                </a:lnTo>
                <a:lnTo>
                  <a:pt x="726917" y="76525"/>
                </a:lnTo>
                <a:lnTo>
                  <a:pt x="727791" y="63195"/>
                </a:lnTo>
                <a:lnTo>
                  <a:pt x="725360" y="51081"/>
                </a:lnTo>
                <a:lnTo>
                  <a:pt x="720335" y="38372"/>
                </a:lnTo>
                <a:lnTo>
                  <a:pt x="715424" y="30479"/>
                </a:lnTo>
                <a:close/>
              </a:path>
              <a:path w="747395" h="640080">
                <a:moveTo>
                  <a:pt x="657322" y="0"/>
                </a:moveTo>
                <a:lnTo>
                  <a:pt x="606825" y="12771"/>
                </a:lnTo>
                <a:lnTo>
                  <a:pt x="576121" y="36653"/>
                </a:lnTo>
                <a:lnTo>
                  <a:pt x="558325" y="81487"/>
                </a:lnTo>
                <a:lnTo>
                  <a:pt x="558621" y="93882"/>
                </a:lnTo>
                <a:lnTo>
                  <a:pt x="560686" y="106869"/>
                </a:lnTo>
                <a:lnTo>
                  <a:pt x="564520" y="120440"/>
                </a:lnTo>
                <a:lnTo>
                  <a:pt x="597082" y="108449"/>
                </a:lnTo>
                <a:lnTo>
                  <a:pt x="594062" y="95427"/>
                </a:lnTo>
                <a:lnTo>
                  <a:pt x="593065" y="83114"/>
                </a:lnTo>
                <a:lnTo>
                  <a:pt x="613809" y="41285"/>
                </a:lnTo>
                <a:lnTo>
                  <a:pt x="651253" y="30479"/>
                </a:lnTo>
                <a:lnTo>
                  <a:pt x="715424" y="30479"/>
                </a:lnTo>
                <a:lnTo>
                  <a:pt x="714206" y="28522"/>
                </a:lnTo>
                <a:lnTo>
                  <a:pt x="706324" y="19962"/>
                </a:lnTo>
                <a:lnTo>
                  <a:pt x="696320" y="12601"/>
                </a:lnTo>
                <a:lnTo>
                  <a:pt x="683825" y="6346"/>
                </a:lnTo>
                <a:lnTo>
                  <a:pt x="668470" y="1106"/>
                </a:lnTo>
                <a:lnTo>
                  <a:pt x="657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0400" y="4149852"/>
            <a:ext cx="3413760" cy="546100"/>
          </a:xfrm>
          <a:custGeom>
            <a:avLst/>
            <a:gdLst/>
            <a:ahLst/>
            <a:cxnLst/>
            <a:rect l="l" t="t" r="r" b="b"/>
            <a:pathLst>
              <a:path w="3413759" h="546100">
                <a:moveTo>
                  <a:pt x="0" y="545591"/>
                </a:moveTo>
                <a:lnTo>
                  <a:pt x="3413759" y="545591"/>
                </a:lnTo>
                <a:lnTo>
                  <a:pt x="3413759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solidFill>
            <a:srgbClr val="91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10400" y="4149852"/>
            <a:ext cx="3413760" cy="546100"/>
          </a:xfrm>
          <a:custGeom>
            <a:avLst/>
            <a:gdLst/>
            <a:ahLst/>
            <a:cxnLst/>
            <a:rect l="l" t="t" r="r" b="b"/>
            <a:pathLst>
              <a:path w="3413759" h="546100">
                <a:moveTo>
                  <a:pt x="0" y="545591"/>
                </a:moveTo>
                <a:lnTo>
                  <a:pt x="3413759" y="545591"/>
                </a:lnTo>
                <a:lnTo>
                  <a:pt x="3413759" y="0"/>
                </a:lnTo>
                <a:lnTo>
                  <a:pt x="0" y="0"/>
                </a:lnTo>
                <a:lnTo>
                  <a:pt x="0" y="5455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00370" y="4191000"/>
            <a:ext cx="24384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000" dirty="0">
                <a:latin typeface="Arial"/>
                <a:cs typeface="Arial"/>
              </a:rPr>
              <a:t>In</a:t>
            </a:r>
            <a:r>
              <a:rPr lang="en-US" sz="3000" spc="-15" dirty="0">
                <a:latin typeface="Arial"/>
                <a:cs typeface="Arial"/>
              </a:rPr>
              <a:t>t</a:t>
            </a:r>
            <a:r>
              <a:rPr lang="en-US" sz="3000" dirty="0">
                <a:latin typeface="Arial"/>
                <a:cs typeface="Arial"/>
              </a:rPr>
              <a:t>ended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use!!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302" y="4491387"/>
            <a:ext cx="2452897" cy="1983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4255" y="1188463"/>
            <a:ext cx="7898130" cy="3257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469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Soft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are testi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 is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not that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spc="-5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ferent from testing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other d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sc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p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</a:t>
            </a:r>
          </a:p>
          <a:p>
            <a:pPr marL="756285" marR="1437005" lvl="1" indent="-286385">
              <a:spcBef>
                <a:spcPts val="660"/>
              </a:spcBef>
              <a:buFont typeface="Arial"/>
              <a:buChar char="–"/>
              <a:tabLst>
                <a:tab pos="756920" algn="l"/>
              </a:tabLst>
            </a:pPr>
            <a:r>
              <a:rPr sz="2700" b="1" dirty="0">
                <a:latin typeface="Arial"/>
                <a:cs typeface="Arial"/>
              </a:rPr>
              <a:t>Bridge</a:t>
            </a:r>
            <a:r>
              <a:rPr sz="2700" b="1" spc="-10" dirty="0">
                <a:latin typeface="Arial"/>
                <a:cs typeface="Arial"/>
              </a:rPr>
              <a:t>s</a:t>
            </a:r>
            <a:r>
              <a:rPr sz="2700" b="1" dirty="0">
                <a:latin typeface="Arial"/>
                <a:cs typeface="Arial"/>
              </a:rPr>
              <a:t>: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veri</a:t>
            </a:r>
            <a:r>
              <a:rPr sz="2700" spc="5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y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requirements,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sign, con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tru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dirty="0">
                <a:latin typeface="Arial"/>
                <a:cs typeface="Arial"/>
              </a:rPr>
              <a:t>tion</a:t>
            </a:r>
          </a:p>
          <a:p>
            <a:pPr marL="756285" lvl="1" indent="-286385"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700" b="1" dirty="0">
                <a:latin typeface="Arial"/>
                <a:cs typeface="Arial"/>
              </a:rPr>
              <a:t>C</a:t>
            </a:r>
            <a:r>
              <a:rPr sz="2700" b="1" spc="-15" dirty="0">
                <a:latin typeface="Arial"/>
                <a:cs typeface="Arial"/>
              </a:rPr>
              <a:t>a</a:t>
            </a:r>
            <a:r>
              <a:rPr sz="2700" b="1" dirty="0">
                <a:latin typeface="Arial"/>
                <a:cs typeface="Arial"/>
              </a:rPr>
              <a:t>rs: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verify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</a:t>
            </a:r>
            <a:r>
              <a:rPr sz="2700" spc="-15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quire</a:t>
            </a:r>
            <a:r>
              <a:rPr sz="2700" spc="-15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ents,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design, construc</a:t>
            </a:r>
            <a:r>
              <a:rPr sz="2700" spc="5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ion</a:t>
            </a:r>
          </a:p>
          <a:p>
            <a:pPr marL="756285" marR="1259840" lvl="1" indent="-286385"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700" b="1" dirty="0">
                <a:latin typeface="Arial"/>
                <a:cs typeface="Arial"/>
              </a:rPr>
              <a:t>Softwar</a:t>
            </a:r>
            <a:r>
              <a:rPr sz="2700" b="1" spc="-5" dirty="0">
                <a:latin typeface="Arial"/>
                <a:cs typeface="Arial"/>
              </a:rPr>
              <a:t>e</a:t>
            </a:r>
            <a:r>
              <a:rPr sz="2700" b="1" dirty="0">
                <a:latin typeface="Arial"/>
                <a:cs typeface="Arial"/>
              </a:rPr>
              <a:t>:</a:t>
            </a:r>
            <a:r>
              <a:rPr sz="2700" b="1" spc="5" dirty="0">
                <a:latin typeface="Arial"/>
                <a:cs typeface="Arial"/>
              </a:rPr>
              <a:t> </a:t>
            </a:r>
            <a:r>
              <a:rPr sz="2700" spc="5" dirty="0">
                <a:latin typeface="Arial"/>
                <a:cs typeface="Arial"/>
              </a:rPr>
              <a:t>v</a:t>
            </a:r>
            <a:r>
              <a:rPr sz="2700" dirty="0">
                <a:latin typeface="Arial"/>
                <a:cs typeface="Arial"/>
              </a:rPr>
              <a:t>eri</a:t>
            </a:r>
            <a:r>
              <a:rPr sz="2700" spc="10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y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requ</a:t>
            </a:r>
            <a:r>
              <a:rPr sz="2700" spc="5" dirty="0">
                <a:latin typeface="Arial"/>
                <a:cs typeface="Arial"/>
              </a:rPr>
              <a:t>i</a:t>
            </a:r>
            <a:r>
              <a:rPr sz="2700" dirty="0">
                <a:latin typeface="Arial"/>
                <a:cs typeface="Arial"/>
              </a:rPr>
              <a:t>remen</a:t>
            </a:r>
            <a:r>
              <a:rPr sz="2700" spc="5" dirty="0">
                <a:latin typeface="Arial"/>
                <a:cs typeface="Arial"/>
              </a:rPr>
              <a:t>ts</a:t>
            </a:r>
            <a:r>
              <a:rPr sz="2700" dirty="0">
                <a:latin typeface="Arial"/>
                <a:cs typeface="Arial"/>
              </a:rPr>
              <a:t>,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de</a:t>
            </a:r>
            <a:r>
              <a:rPr sz="2700" spc="5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ign, imple</a:t>
            </a:r>
            <a:r>
              <a:rPr sz="2700" spc="-15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entation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475" dirty="0"/>
              <a:t>T</a:t>
            </a:r>
            <a:r>
              <a:rPr spc="-25" dirty="0"/>
              <a:t>es</a:t>
            </a:r>
            <a:r>
              <a:rPr spc="-5" dirty="0"/>
              <a:t>t</a:t>
            </a:r>
            <a:r>
              <a:rPr spc="-20" dirty="0"/>
              <a:t>ing</a:t>
            </a:r>
            <a:r>
              <a:rPr spc="5" dirty="0"/>
              <a:t> </a:t>
            </a:r>
            <a:r>
              <a:rPr spc="-25" dirty="0"/>
              <a:t>a</a:t>
            </a:r>
            <a:r>
              <a:rPr spc="10" dirty="0"/>
              <a:t> </a:t>
            </a:r>
            <a:r>
              <a:rPr spc="-20" dirty="0"/>
              <a:t>Sof</a:t>
            </a:r>
            <a:r>
              <a:rPr spc="-5" dirty="0"/>
              <a:t>t</a:t>
            </a:r>
            <a:r>
              <a:rPr spc="-25" dirty="0"/>
              <a:t>ware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24961" y="5334762"/>
            <a:ext cx="6096000" cy="461665"/>
          </a:xfrm>
          <a:prstGeom prst="rect">
            <a:avLst/>
          </a:prstGeom>
          <a:ln w="2285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/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But software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is of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en much</a:t>
            </a:r>
            <a:r>
              <a:rPr sz="3000" spc="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harder!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09290" y="1038805"/>
            <a:ext cx="2920732" cy="2935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71093" y="5033967"/>
            <a:ext cx="2781576" cy="17256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7783" y="3374090"/>
            <a:ext cx="65290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TESTING</a:t>
            </a:r>
            <a:r>
              <a:rPr sz="4400" b="1" spc="-1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APPROACHES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42025"/>
            <a:ext cx="12192000" cy="361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U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it testi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g</a:t>
            </a:r>
          </a:p>
          <a:p>
            <a:pPr marL="756285" lvl="1" indent="-286385"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8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indi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idu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fun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tion</a:t>
            </a:r>
            <a:r>
              <a:rPr sz="2800" spc="2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cl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r>
              <a:rPr sz="2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d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mo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ules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Do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not catch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faults related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interactions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705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Integration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testing</a:t>
            </a:r>
          </a:p>
          <a:p>
            <a:pPr marL="756285" lvl="1" indent="-286385"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8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intera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tions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twe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its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Ba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sp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cification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its 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re e</a:t>
            </a:r>
            <a:r>
              <a:rPr sz="2800" spc="1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 to c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mm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nicate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tch </a:t>
            </a:r>
            <a:r>
              <a:rPr sz="2800" dirty="0">
                <a:latin typeface="Arial"/>
                <a:cs typeface="Arial"/>
              </a:rPr>
              <a:t>faults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related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1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475" dirty="0"/>
              <a:t>T</a:t>
            </a:r>
            <a:r>
              <a:rPr spc="-25" dirty="0"/>
              <a:t>es</a:t>
            </a:r>
            <a:r>
              <a:rPr spc="-5" dirty="0"/>
              <a:t>t</a:t>
            </a:r>
            <a:r>
              <a:rPr spc="-20" dirty="0"/>
              <a:t>ing</a:t>
            </a:r>
            <a:r>
              <a:rPr spc="-5" dirty="0"/>
              <a:t> </a:t>
            </a:r>
            <a:r>
              <a:rPr spc="-20" dirty="0"/>
              <a:t>Levels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11811000" cy="5027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3600" dirty="0"/>
              <a:t>Sy</a:t>
            </a:r>
            <a:r>
              <a:rPr sz="3600" spc="5" dirty="0"/>
              <a:t>s</a:t>
            </a:r>
            <a:r>
              <a:rPr sz="3600" dirty="0"/>
              <a:t>tem</a:t>
            </a:r>
            <a:r>
              <a:rPr sz="3600" spc="-5" dirty="0"/>
              <a:t> </a:t>
            </a:r>
            <a:r>
              <a:rPr sz="3600" dirty="0"/>
              <a:t>tes</a:t>
            </a:r>
            <a:r>
              <a:rPr sz="3600" spc="-15" dirty="0"/>
              <a:t>t</a:t>
            </a:r>
            <a:r>
              <a:rPr sz="3600" dirty="0"/>
              <a:t>ing</a:t>
            </a:r>
          </a:p>
          <a:p>
            <a:pPr marL="756285" marR="612775" lvl="1" indent="-286385"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28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ts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 s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stem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a w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ole</a:t>
            </a:r>
            <a:r>
              <a:rPr sz="320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foc</a:t>
            </a:r>
            <a:r>
              <a:rPr sz="3200" spc="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 on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req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ireme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ts</a:t>
            </a:r>
            <a:endParaRPr sz="3200" dirty="0"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Arial"/>
                <a:cs typeface="Arial"/>
              </a:rPr>
              <a:t>C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hard to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test e</a:t>
            </a:r>
            <a:r>
              <a:rPr sz="3200" spc="5" dirty="0">
                <a:latin typeface="Arial"/>
                <a:cs typeface="Arial"/>
              </a:rPr>
              <a:t>x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ption</a:t>
            </a:r>
            <a:r>
              <a:rPr sz="3200" spc="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it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this</a:t>
            </a:r>
          </a:p>
          <a:p>
            <a:pPr marL="756285"/>
            <a:r>
              <a:rPr sz="3200" dirty="0"/>
              <a:t>lev</a:t>
            </a:r>
            <a:r>
              <a:rPr sz="3200" spc="5" dirty="0"/>
              <a:t>el</a:t>
            </a:r>
            <a:endParaRPr sz="2000" dirty="0"/>
          </a:p>
          <a:p>
            <a:pPr marL="355600" indent="-342900">
              <a:spcBef>
                <a:spcPts val="705"/>
              </a:spcBef>
              <a:buFont typeface="Wingdings"/>
              <a:buChar char=""/>
              <a:tabLst>
                <a:tab pos="355600" algn="l"/>
              </a:tabLst>
            </a:pPr>
            <a:endParaRPr lang="en-US" sz="3600" dirty="0"/>
          </a:p>
          <a:p>
            <a:pPr marL="355600" indent="-342900">
              <a:spcBef>
                <a:spcPts val="705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/>
              <a:t>Ac</a:t>
            </a:r>
            <a:r>
              <a:rPr sz="3600" spc="5" dirty="0"/>
              <a:t>c</a:t>
            </a:r>
            <a:r>
              <a:rPr sz="3600" dirty="0"/>
              <a:t>eptance</a:t>
            </a:r>
            <a:r>
              <a:rPr sz="3600" spc="-25" dirty="0"/>
              <a:t> </a:t>
            </a:r>
            <a:r>
              <a:rPr sz="3600" dirty="0"/>
              <a:t>testing</a:t>
            </a:r>
          </a:p>
          <a:p>
            <a:pPr marL="756285" marR="187960" lvl="1" indent="-286385"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28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that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10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stem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ts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sto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32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req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ireme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, often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rformed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sto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475" dirty="0"/>
              <a:t>T</a:t>
            </a:r>
            <a:r>
              <a:rPr spc="-25" dirty="0"/>
              <a:t>es</a:t>
            </a:r>
            <a:r>
              <a:rPr spc="-5" dirty="0"/>
              <a:t>t</a:t>
            </a:r>
            <a:r>
              <a:rPr spc="-20" dirty="0"/>
              <a:t>ing</a:t>
            </a:r>
            <a:r>
              <a:rPr spc="-5" dirty="0"/>
              <a:t> </a:t>
            </a:r>
            <a:r>
              <a:rPr spc="-20" dirty="0"/>
              <a:t>Levels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Bas</a:t>
            </a:r>
            <a:r>
              <a:rPr spc="-5" dirty="0"/>
              <a:t>i</a:t>
            </a:r>
            <a:r>
              <a:rPr spc="-20" dirty="0"/>
              <a:t>c</a:t>
            </a:r>
            <a:r>
              <a:rPr spc="-70" dirty="0"/>
              <a:t> </a:t>
            </a:r>
            <a:r>
              <a:rPr spc="-475" dirty="0"/>
              <a:t>T</a:t>
            </a:r>
            <a:r>
              <a:rPr spc="-25" dirty="0"/>
              <a:t>es</a:t>
            </a:r>
            <a:r>
              <a:rPr spc="-5" dirty="0"/>
              <a:t>t</a:t>
            </a:r>
            <a:r>
              <a:rPr spc="-20" dirty="0"/>
              <a:t>ing</a:t>
            </a:r>
            <a:r>
              <a:rPr spc="-204" dirty="0"/>
              <a:t> </a:t>
            </a:r>
            <a:r>
              <a:rPr spc="-25" dirty="0"/>
              <a:t>Approa</a:t>
            </a:r>
            <a:r>
              <a:rPr spc="-10" dirty="0"/>
              <a:t>c</a:t>
            </a:r>
            <a:r>
              <a:rPr spc="-25" dirty="0"/>
              <a:t>hes</a:t>
            </a:r>
          </a:p>
        </p:txBody>
      </p:sp>
      <p:sp>
        <p:nvSpPr>
          <p:cNvPr id="6" name="object 6"/>
          <p:cNvSpPr/>
          <p:nvPr/>
        </p:nvSpPr>
        <p:spPr>
          <a:xfrm>
            <a:off x="4339590" y="2416303"/>
            <a:ext cx="2181333" cy="30913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9590" y="2416301"/>
            <a:ext cx="2181468" cy="3091359"/>
          </a:xfrm>
          <a:custGeom>
            <a:avLst/>
            <a:gdLst/>
            <a:ahLst/>
            <a:cxnLst/>
            <a:rect l="l" t="t" r="r" b="b"/>
            <a:pathLst>
              <a:path w="2068195" h="2133600">
                <a:moveTo>
                  <a:pt x="0" y="1066799"/>
                </a:moveTo>
                <a:lnTo>
                  <a:pt x="3427" y="979309"/>
                </a:lnTo>
                <a:lnTo>
                  <a:pt x="13533" y="893766"/>
                </a:lnTo>
                <a:lnTo>
                  <a:pt x="30050" y="810445"/>
                </a:lnTo>
                <a:lnTo>
                  <a:pt x="52713" y="729619"/>
                </a:lnTo>
                <a:lnTo>
                  <a:pt x="81256" y="651565"/>
                </a:lnTo>
                <a:lnTo>
                  <a:pt x="115412" y="576556"/>
                </a:lnTo>
                <a:lnTo>
                  <a:pt x="154916" y="504868"/>
                </a:lnTo>
                <a:lnTo>
                  <a:pt x="199502" y="436774"/>
                </a:lnTo>
                <a:lnTo>
                  <a:pt x="248902" y="372550"/>
                </a:lnTo>
                <a:lnTo>
                  <a:pt x="302853" y="312469"/>
                </a:lnTo>
                <a:lnTo>
                  <a:pt x="361086" y="256807"/>
                </a:lnTo>
                <a:lnTo>
                  <a:pt x="423337" y="205838"/>
                </a:lnTo>
                <a:lnTo>
                  <a:pt x="489339" y="159838"/>
                </a:lnTo>
                <a:lnTo>
                  <a:pt x="558825" y="119079"/>
                </a:lnTo>
                <a:lnTo>
                  <a:pt x="631531" y="83838"/>
                </a:lnTo>
                <a:lnTo>
                  <a:pt x="707190" y="54388"/>
                </a:lnTo>
                <a:lnTo>
                  <a:pt x="785536" y="31005"/>
                </a:lnTo>
                <a:lnTo>
                  <a:pt x="866302" y="13963"/>
                </a:lnTo>
                <a:lnTo>
                  <a:pt x="949224" y="3536"/>
                </a:lnTo>
                <a:lnTo>
                  <a:pt x="1034033" y="0"/>
                </a:lnTo>
                <a:lnTo>
                  <a:pt x="1118848" y="3536"/>
                </a:lnTo>
                <a:lnTo>
                  <a:pt x="1201772" y="13963"/>
                </a:lnTo>
                <a:lnTo>
                  <a:pt x="1282541" y="31005"/>
                </a:lnTo>
                <a:lnTo>
                  <a:pt x="1360889" y="54388"/>
                </a:lnTo>
                <a:lnTo>
                  <a:pt x="1436549" y="83838"/>
                </a:lnTo>
                <a:lnTo>
                  <a:pt x="1509255" y="119079"/>
                </a:lnTo>
                <a:lnTo>
                  <a:pt x="1578742" y="159838"/>
                </a:lnTo>
                <a:lnTo>
                  <a:pt x="1644743" y="205838"/>
                </a:lnTo>
                <a:lnTo>
                  <a:pt x="1706993" y="256807"/>
                </a:lnTo>
                <a:lnTo>
                  <a:pt x="1765226" y="312469"/>
                </a:lnTo>
                <a:lnTo>
                  <a:pt x="1819175" y="372550"/>
                </a:lnTo>
                <a:lnTo>
                  <a:pt x="1868574" y="436774"/>
                </a:lnTo>
                <a:lnTo>
                  <a:pt x="1913158" y="504868"/>
                </a:lnTo>
                <a:lnTo>
                  <a:pt x="1952660" y="576556"/>
                </a:lnTo>
                <a:lnTo>
                  <a:pt x="1986815" y="651565"/>
                </a:lnTo>
                <a:lnTo>
                  <a:pt x="2015357" y="729619"/>
                </a:lnTo>
                <a:lnTo>
                  <a:pt x="2038019" y="810445"/>
                </a:lnTo>
                <a:lnTo>
                  <a:pt x="2054535" y="893766"/>
                </a:lnTo>
                <a:lnTo>
                  <a:pt x="2064640" y="979309"/>
                </a:lnTo>
                <a:lnTo>
                  <a:pt x="2068067" y="1066799"/>
                </a:lnTo>
                <a:lnTo>
                  <a:pt x="2064640" y="1154291"/>
                </a:lnTo>
                <a:lnTo>
                  <a:pt x="2054535" y="1239835"/>
                </a:lnTo>
                <a:lnTo>
                  <a:pt x="2038019" y="1323157"/>
                </a:lnTo>
                <a:lnTo>
                  <a:pt x="2015357" y="1403983"/>
                </a:lnTo>
                <a:lnTo>
                  <a:pt x="1986815" y="1482038"/>
                </a:lnTo>
                <a:lnTo>
                  <a:pt x="1952660" y="1557047"/>
                </a:lnTo>
                <a:lnTo>
                  <a:pt x="1913158" y="1628735"/>
                </a:lnTo>
                <a:lnTo>
                  <a:pt x="1868574" y="1696829"/>
                </a:lnTo>
                <a:lnTo>
                  <a:pt x="1819175" y="1761053"/>
                </a:lnTo>
                <a:lnTo>
                  <a:pt x="1765226" y="1821133"/>
                </a:lnTo>
                <a:lnTo>
                  <a:pt x="1706993" y="1876795"/>
                </a:lnTo>
                <a:lnTo>
                  <a:pt x="1644743" y="1927763"/>
                </a:lnTo>
                <a:lnTo>
                  <a:pt x="1578742" y="1973763"/>
                </a:lnTo>
                <a:lnTo>
                  <a:pt x="1509255" y="2014521"/>
                </a:lnTo>
                <a:lnTo>
                  <a:pt x="1436549" y="2049762"/>
                </a:lnTo>
                <a:lnTo>
                  <a:pt x="1360889" y="2079211"/>
                </a:lnTo>
                <a:lnTo>
                  <a:pt x="1282541" y="2102594"/>
                </a:lnTo>
                <a:lnTo>
                  <a:pt x="1201772" y="2119636"/>
                </a:lnTo>
                <a:lnTo>
                  <a:pt x="1118848" y="2130063"/>
                </a:lnTo>
                <a:lnTo>
                  <a:pt x="1034033" y="2133599"/>
                </a:lnTo>
                <a:lnTo>
                  <a:pt x="949224" y="2130063"/>
                </a:lnTo>
                <a:lnTo>
                  <a:pt x="866302" y="2119636"/>
                </a:lnTo>
                <a:lnTo>
                  <a:pt x="785536" y="2102594"/>
                </a:lnTo>
                <a:lnTo>
                  <a:pt x="707190" y="2079211"/>
                </a:lnTo>
                <a:lnTo>
                  <a:pt x="631531" y="2049762"/>
                </a:lnTo>
                <a:lnTo>
                  <a:pt x="558825" y="2014521"/>
                </a:lnTo>
                <a:lnTo>
                  <a:pt x="489339" y="1973763"/>
                </a:lnTo>
                <a:lnTo>
                  <a:pt x="423337" y="1927763"/>
                </a:lnTo>
                <a:lnTo>
                  <a:pt x="361086" y="1876795"/>
                </a:lnTo>
                <a:lnTo>
                  <a:pt x="302853" y="1821133"/>
                </a:lnTo>
                <a:lnTo>
                  <a:pt x="248902" y="1761053"/>
                </a:lnTo>
                <a:lnTo>
                  <a:pt x="199502" y="1696829"/>
                </a:lnTo>
                <a:lnTo>
                  <a:pt x="154916" y="1628735"/>
                </a:lnTo>
                <a:lnTo>
                  <a:pt x="115412" y="1557047"/>
                </a:lnTo>
                <a:lnTo>
                  <a:pt x="81256" y="1482038"/>
                </a:lnTo>
                <a:lnTo>
                  <a:pt x="52713" y="1403983"/>
                </a:lnTo>
                <a:lnTo>
                  <a:pt x="30050" y="1323157"/>
                </a:lnTo>
                <a:lnTo>
                  <a:pt x="13533" y="1239835"/>
                </a:lnTo>
                <a:lnTo>
                  <a:pt x="3427" y="1154291"/>
                </a:lnTo>
                <a:lnTo>
                  <a:pt x="0" y="1066799"/>
                </a:lnTo>
                <a:close/>
              </a:path>
            </a:pathLst>
          </a:custGeom>
          <a:ln w="25907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2400" y="2405633"/>
            <a:ext cx="2183477" cy="3091359"/>
          </a:xfrm>
          <a:custGeom>
            <a:avLst/>
            <a:gdLst/>
            <a:ahLst/>
            <a:cxnLst/>
            <a:rect l="l" t="t" r="r" b="b"/>
            <a:pathLst>
              <a:path w="2070100" h="2133600">
                <a:moveTo>
                  <a:pt x="0" y="1066799"/>
                </a:moveTo>
                <a:lnTo>
                  <a:pt x="3430" y="979309"/>
                </a:lnTo>
                <a:lnTo>
                  <a:pt x="13543" y="893766"/>
                </a:lnTo>
                <a:lnTo>
                  <a:pt x="30074" y="810445"/>
                </a:lnTo>
                <a:lnTo>
                  <a:pt x="52754" y="729619"/>
                </a:lnTo>
                <a:lnTo>
                  <a:pt x="81319" y="651565"/>
                </a:lnTo>
                <a:lnTo>
                  <a:pt x="115502" y="576556"/>
                </a:lnTo>
                <a:lnTo>
                  <a:pt x="155036" y="504868"/>
                </a:lnTo>
                <a:lnTo>
                  <a:pt x="199656" y="436774"/>
                </a:lnTo>
                <a:lnTo>
                  <a:pt x="249094" y="372550"/>
                </a:lnTo>
                <a:lnTo>
                  <a:pt x="303085" y="312469"/>
                </a:lnTo>
                <a:lnTo>
                  <a:pt x="361362" y="256807"/>
                </a:lnTo>
                <a:lnTo>
                  <a:pt x="423659" y="205838"/>
                </a:lnTo>
                <a:lnTo>
                  <a:pt x="489710" y="159838"/>
                </a:lnTo>
                <a:lnTo>
                  <a:pt x="559248" y="119079"/>
                </a:lnTo>
                <a:lnTo>
                  <a:pt x="632007" y="83838"/>
                </a:lnTo>
                <a:lnTo>
                  <a:pt x="707721" y="54388"/>
                </a:lnTo>
                <a:lnTo>
                  <a:pt x="786123" y="31005"/>
                </a:lnTo>
                <a:lnTo>
                  <a:pt x="866947" y="13963"/>
                </a:lnTo>
                <a:lnTo>
                  <a:pt x="949926" y="3536"/>
                </a:lnTo>
                <a:lnTo>
                  <a:pt x="1034795" y="0"/>
                </a:lnTo>
                <a:lnTo>
                  <a:pt x="1119665" y="3536"/>
                </a:lnTo>
                <a:lnTo>
                  <a:pt x="1202644" y="13963"/>
                </a:lnTo>
                <a:lnTo>
                  <a:pt x="1283468" y="31005"/>
                </a:lnTo>
                <a:lnTo>
                  <a:pt x="1361870" y="54388"/>
                </a:lnTo>
                <a:lnTo>
                  <a:pt x="1437584" y="83838"/>
                </a:lnTo>
                <a:lnTo>
                  <a:pt x="1510343" y="119079"/>
                </a:lnTo>
                <a:lnTo>
                  <a:pt x="1579881" y="159838"/>
                </a:lnTo>
                <a:lnTo>
                  <a:pt x="1645932" y="205838"/>
                </a:lnTo>
                <a:lnTo>
                  <a:pt x="1708229" y="256807"/>
                </a:lnTo>
                <a:lnTo>
                  <a:pt x="1766506" y="312469"/>
                </a:lnTo>
                <a:lnTo>
                  <a:pt x="1820497" y="372550"/>
                </a:lnTo>
                <a:lnTo>
                  <a:pt x="1869935" y="436774"/>
                </a:lnTo>
                <a:lnTo>
                  <a:pt x="1914555" y="504868"/>
                </a:lnTo>
                <a:lnTo>
                  <a:pt x="1954089" y="576556"/>
                </a:lnTo>
                <a:lnTo>
                  <a:pt x="1988272" y="651565"/>
                </a:lnTo>
                <a:lnTo>
                  <a:pt x="2016837" y="729619"/>
                </a:lnTo>
                <a:lnTo>
                  <a:pt x="2039517" y="810445"/>
                </a:lnTo>
                <a:lnTo>
                  <a:pt x="2056048" y="893766"/>
                </a:lnTo>
                <a:lnTo>
                  <a:pt x="2066161" y="979309"/>
                </a:lnTo>
                <a:lnTo>
                  <a:pt x="2069591" y="1066799"/>
                </a:lnTo>
                <a:lnTo>
                  <a:pt x="2066161" y="1154291"/>
                </a:lnTo>
                <a:lnTo>
                  <a:pt x="2056048" y="1239835"/>
                </a:lnTo>
                <a:lnTo>
                  <a:pt x="2039517" y="1323157"/>
                </a:lnTo>
                <a:lnTo>
                  <a:pt x="2016837" y="1403983"/>
                </a:lnTo>
                <a:lnTo>
                  <a:pt x="1988272" y="1482038"/>
                </a:lnTo>
                <a:lnTo>
                  <a:pt x="1954089" y="1557047"/>
                </a:lnTo>
                <a:lnTo>
                  <a:pt x="1914555" y="1628735"/>
                </a:lnTo>
                <a:lnTo>
                  <a:pt x="1869935" y="1696829"/>
                </a:lnTo>
                <a:lnTo>
                  <a:pt x="1820497" y="1761053"/>
                </a:lnTo>
                <a:lnTo>
                  <a:pt x="1766506" y="1821133"/>
                </a:lnTo>
                <a:lnTo>
                  <a:pt x="1708229" y="1876795"/>
                </a:lnTo>
                <a:lnTo>
                  <a:pt x="1645932" y="1927763"/>
                </a:lnTo>
                <a:lnTo>
                  <a:pt x="1579881" y="1973763"/>
                </a:lnTo>
                <a:lnTo>
                  <a:pt x="1510343" y="2014521"/>
                </a:lnTo>
                <a:lnTo>
                  <a:pt x="1437584" y="2049762"/>
                </a:lnTo>
                <a:lnTo>
                  <a:pt x="1361870" y="2079211"/>
                </a:lnTo>
                <a:lnTo>
                  <a:pt x="1283468" y="2102594"/>
                </a:lnTo>
                <a:lnTo>
                  <a:pt x="1202644" y="2119636"/>
                </a:lnTo>
                <a:lnTo>
                  <a:pt x="1119665" y="2130063"/>
                </a:lnTo>
                <a:lnTo>
                  <a:pt x="1034795" y="2133599"/>
                </a:lnTo>
                <a:lnTo>
                  <a:pt x="949926" y="2130063"/>
                </a:lnTo>
                <a:lnTo>
                  <a:pt x="866947" y="2119636"/>
                </a:lnTo>
                <a:lnTo>
                  <a:pt x="786123" y="2102594"/>
                </a:lnTo>
                <a:lnTo>
                  <a:pt x="707721" y="2079211"/>
                </a:lnTo>
                <a:lnTo>
                  <a:pt x="632007" y="2049762"/>
                </a:lnTo>
                <a:lnTo>
                  <a:pt x="559248" y="2014521"/>
                </a:lnTo>
                <a:lnTo>
                  <a:pt x="489710" y="1973763"/>
                </a:lnTo>
                <a:lnTo>
                  <a:pt x="423659" y="1927763"/>
                </a:lnTo>
                <a:lnTo>
                  <a:pt x="361362" y="1876795"/>
                </a:lnTo>
                <a:lnTo>
                  <a:pt x="303085" y="1821133"/>
                </a:lnTo>
                <a:lnTo>
                  <a:pt x="249094" y="1761053"/>
                </a:lnTo>
                <a:lnTo>
                  <a:pt x="199656" y="1696829"/>
                </a:lnTo>
                <a:lnTo>
                  <a:pt x="155036" y="1628735"/>
                </a:lnTo>
                <a:lnTo>
                  <a:pt x="115502" y="1557047"/>
                </a:lnTo>
                <a:lnTo>
                  <a:pt x="81319" y="1482038"/>
                </a:lnTo>
                <a:lnTo>
                  <a:pt x="52754" y="1403983"/>
                </a:lnTo>
                <a:lnTo>
                  <a:pt x="30074" y="1323157"/>
                </a:lnTo>
                <a:lnTo>
                  <a:pt x="13543" y="1239835"/>
                </a:lnTo>
                <a:lnTo>
                  <a:pt x="3430" y="1154291"/>
                </a:lnTo>
                <a:lnTo>
                  <a:pt x="0" y="1066799"/>
                </a:lnTo>
                <a:close/>
              </a:path>
            </a:pathLst>
          </a:custGeom>
          <a:ln w="25907">
            <a:solidFill>
              <a:srgbClr val="37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9045" y="1869268"/>
            <a:ext cx="13911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pc="-1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ec</a:t>
            </a:r>
            <a:r>
              <a:rPr spc="-1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ficati</a:t>
            </a:r>
            <a:r>
              <a:rPr spc="-1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7288" y="1932395"/>
            <a:ext cx="9504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Pro</a:t>
            </a:r>
            <a:r>
              <a:rPr spc="-10" dirty="0">
                <a:solidFill>
                  <a:srgbClr val="001F5F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ram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44572" y="3744467"/>
            <a:ext cx="1276597" cy="1093016"/>
          </a:xfrm>
          <a:custGeom>
            <a:avLst/>
            <a:gdLst/>
            <a:ahLst/>
            <a:cxnLst/>
            <a:rect l="l" t="t" r="r" b="b"/>
            <a:pathLst>
              <a:path w="1210310" h="754379">
                <a:moveTo>
                  <a:pt x="1141965" y="34788"/>
                </a:moveTo>
                <a:lnTo>
                  <a:pt x="0" y="743330"/>
                </a:lnTo>
                <a:lnTo>
                  <a:pt x="6595" y="754130"/>
                </a:lnTo>
                <a:lnTo>
                  <a:pt x="1148623" y="45532"/>
                </a:lnTo>
                <a:lnTo>
                  <a:pt x="1141965" y="34788"/>
                </a:lnTo>
                <a:close/>
              </a:path>
              <a:path w="1210310" h="754379">
                <a:moveTo>
                  <a:pt x="1192753" y="28072"/>
                </a:moveTo>
                <a:lnTo>
                  <a:pt x="1152790" y="28072"/>
                </a:lnTo>
                <a:lnTo>
                  <a:pt x="1159373" y="38861"/>
                </a:lnTo>
                <a:lnTo>
                  <a:pt x="1148623" y="45532"/>
                </a:lnTo>
                <a:lnTo>
                  <a:pt x="1165347" y="72521"/>
                </a:lnTo>
                <a:lnTo>
                  <a:pt x="1192753" y="28072"/>
                </a:lnTo>
                <a:close/>
              </a:path>
              <a:path w="1210310" h="754379">
                <a:moveTo>
                  <a:pt x="1152790" y="28072"/>
                </a:moveTo>
                <a:lnTo>
                  <a:pt x="1141965" y="34788"/>
                </a:lnTo>
                <a:lnTo>
                  <a:pt x="1148623" y="45532"/>
                </a:lnTo>
                <a:lnTo>
                  <a:pt x="1159373" y="38861"/>
                </a:lnTo>
                <a:lnTo>
                  <a:pt x="1152790" y="28072"/>
                </a:lnTo>
                <a:close/>
              </a:path>
              <a:path w="1210310" h="754379">
                <a:moveTo>
                  <a:pt x="1210062" y="0"/>
                </a:moveTo>
                <a:lnTo>
                  <a:pt x="1125205" y="7741"/>
                </a:lnTo>
                <a:lnTo>
                  <a:pt x="1141965" y="34788"/>
                </a:lnTo>
                <a:lnTo>
                  <a:pt x="1152790" y="28072"/>
                </a:lnTo>
                <a:lnTo>
                  <a:pt x="1192753" y="28072"/>
                </a:lnTo>
                <a:lnTo>
                  <a:pt x="1210062" y="0"/>
                </a:lnTo>
                <a:close/>
              </a:path>
            </a:pathLst>
          </a:custGeom>
          <a:solidFill>
            <a:srgbClr val="007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55164" y="4612723"/>
            <a:ext cx="125650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880"/>
            <a:r>
              <a:rPr dirty="0">
                <a:solidFill>
                  <a:srgbClr val="007434"/>
                </a:solidFill>
                <a:latin typeface="Arial"/>
                <a:cs typeface="Arial"/>
              </a:rPr>
              <a:t>Fu</a:t>
            </a:r>
            <a:r>
              <a:rPr spc="-10" dirty="0">
                <a:solidFill>
                  <a:srgbClr val="007434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7434"/>
                </a:solidFill>
                <a:latin typeface="Arial"/>
                <a:cs typeface="Arial"/>
              </a:rPr>
              <a:t>ctio</a:t>
            </a:r>
            <a:r>
              <a:rPr spc="-10" dirty="0">
                <a:solidFill>
                  <a:srgbClr val="007434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7434"/>
                </a:solidFill>
                <a:latin typeface="Arial"/>
                <a:cs typeface="Arial"/>
              </a:rPr>
              <a:t>al (Bl</a:t>
            </a:r>
            <a:r>
              <a:rPr spc="-10" dirty="0">
                <a:solidFill>
                  <a:srgbClr val="007434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7434"/>
                </a:solidFill>
                <a:latin typeface="Arial"/>
                <a:cs typeface="Arial"/>
              </a:rPr>
              <a:t>ck Bo</a:t>
            </a:r>
            <a:r>
              <a:rPr spc="-15" dirty="0">
                <a:solidFill>
                  <a:srgbClr val="007434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7434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79919" y="3739653"/>
            <a:ext cx="1673106" cy="1003772"/>
          </a:xfrm>
          <a:custGeom>
            <a:avLst/>
            <a:gdLst/>
            <a:ahLst/>
            <a:cxnLst/>
            <a:rect l="l" t="t" r="r" b="b"/>
            <a:pathLst>
              <a:path w="1586229" h="692785">
                <a:moveTo>
                  <a:pt x="72506" y="29134"/>
                </a:moveTo>
                <a:lnTo>
                  <a:pt x="67443" y="40849"/>
                </a:lnTo>
                <a:lnTo>
                  <a:pt x="1581028" y="692520"/>
                </a:lnTo>
                <a:lnTo>
                  <a:pt x="1586118" y="680959"/>
                </a:lnTo>
                <a:lnTo>
                  <a:pt x="72506" y="29134"/>
                </a:lnTo>
                <a:close/>
              </a:path>
              <a:path w="1586229" h="692785">
                <a:moveTo>
                  <a:pt x="85100" y="0"/>
                </a:moveTo>
                <a:lnTo>
                  <a:pt x="0" y="4815"/>
                </a:lnTo>
                <a:lnTo>
                  <a:pt x="54863" y="69951"/>
                </a:lnTo>
                <a:lnTo>
                  <a:pt x="67443" y="40849"/>
                </a:lnTo>
                <a:lnTo>
                  <a:pt x="55747" y="35813"/>
                </a:lnTo>
                <a:lnTo>
                  <a:pt x="60838" y="24109"/>
                </a:lnTo>
                <a:lnTo>
                  <a:pt x="74678" y="24109"/>
                </a:lnTo>
                <a:lnTo>
                  <a:pt x="85100" y="0"/>
                </a:lnTo>
                <a:close/>
              </a:path>
              <a:path w="1586229" h="692785">
                <a:moveTo>
                  <a:pt x="60838" y="24109"/>
                </a:moveTo>
                <a:lnTo>
                  <a:pt x="55747" y="35813"/>
                </a:lnTo>
                <a:lnTo>
                  <a:pt x="67443" y="40849"/>
                </a:lnTo>
                <a:lnTo>
                  <a:pt x="72506" y="29134"/>
                </a:lnTo>
                <a:lnTo>
                  <a:pt x="60838" y="24109"/>
                </a:lnTo>
                <a:close/>
              </a:path>
              <a:path w="1586229" h="692785">
                <a:moveTo>
                  <a:pt x="74678" y="24109"/>
                </a:moveTo>
                <a:lnTo>
                  <a:pt x="60838" y="24109"/>
                </a:lnTo>
                <a:lnTo>
                  <a:pt x="72506" y="29134"/>
                </a:lnTo>
                <a:lnTo>
                  <a:pt x="74678" y="2410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88635" y="4607516"/>
            <a:ext cx="12839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6680"/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Structur</a:t>
            </a:r>
            <a:r>
              <a:rPr spc="-1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l (Wh</a:t>
            </a:r>
            <a:r>
              <a:rPr spc="-10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te Bo</a:t>
            </a:r>
            <a:r>
              <a:rPr spc="-15" dirty="0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52" y="1168198"/>
            <a:ext cx="1206664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Fu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cti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unders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ood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only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ms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it's 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puts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outpu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, w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th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no kno</a:t>
            </a:r>
            <a:r>
              <a:rPr sz="3000" spc="1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ge</a:t>
            </a:r>
            <a:r>
              <a:rPr sz="3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its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im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mentati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0" dirty="0"/>
              <a:t>Bla</a:t>
            </a:r>
            <a:r>
              <a:rPr spc="-15" dirty="0"/>
              <a:t>c</a:t>
            </a:r>
            <a:r>
              <a:rPr spc="-20" dirty="0"/>
              <a:t>k</a:t>
            </a:r>
            <a:r>
              <a:rPr spc="-5" dirty="0"/>
              <a:t> </a:t>
            </a:r>
            <a:r>
              <a:rPr spc="-25" dirty="0"/>
              <a:t>Box</a:t>
            </a:r>
          </a:p>
        </p:txBody>
      </p:sp>
      <p:sp>
        <p:nvSpPr>
          <p:cNvPr id="7" name="object 7"/>
          <p:cNvSpPr/>
          <p:nvPr/>
        </p:nvSpPr>
        <p:spPr>
          <a:xfrm>
            <a:off x="3778757" y="4169664"/>
            <a:ext cx="1600200" cy="160020"/>
          </a:xfrm>
          <a:custGeom>
            <a:avLst/>
            <a:gdLst/>
            <a:ahLst/>
            <a:cxnLst/>
            <a:rect l="l" t="t" r="r" b="b"/>
            <a:pathLst>
              <a:path w="1600200" h="160020">
                <a:moveTo>
                  <a:pt x="1504187" y="80009"/>
                </a:moveTo>
                <a:lnTo>
                  <a:pt x="1440179" y="160019"/>
                </a:lnTo>
                <a:lnTo>
                  <a:pt x="1568195" y="96011"/>
                </a:lnTo>
                <a:lnTo>
                  <a:pt x="1504187" y="96011"/>
                </a:lnTo>
                <a:lnTo>
                  <a:pt x="1504187" y="80009"/>
                </a:lnTo>
                <a:close/>
              </a:path>
              <a:path w="1600200" h="160020">
                <a:moveTo>
                  <a:pt x="1491386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491386" y="96011"/>
                </a:lnTo>
                <a:lnTo>
                  <a:pt x="1504187" y="80009"/>
                </a:lnTo>
                <a:lnTo>
                  <a:pt x="1491386" y="64007"/>
                </a:lnTo>
                <a:close/>
              </a:path>
              <a:path w="1600200" h="160020">
                <a:moveTo>
                  <a:pt x="1568195" y="64007"/>
                </a:moveTo>
                <a:lnTo>
                  <a:pt x="1504187" y="64007"/>
                </a:lnTo>
                <a:lnTo>
                  <a:pt x="1504187" y="96011"/>
                </a:lnTo>
                <a:lnTo>
                  <a:pt x="1568195" y="96011"/>
                </a:lnTo>
                <a:lnTo>
                  <a:pt x="1600199" y="80009"/>
                </a:lnTo>
                <a:lnTo>
                  <a:pt x="1568195" y="64007"/>
                </a:lnTo>
                <a:close/>
              </a:path>
              <a:path w="1600200" h="160020">
                <a:moveTo>
                  <a:pt x="1440179" y="0"/>
                </a:moveTo>
                <a:lnTo>
                  <a:pt x="1504187" y="80009"/>
                </a:lnTo>
                <a:lnTo>
                  <a:pt x="1504187" y="64007"/>
                </a:lnTo>
                <a:lnTo>
                  <a:pt x="1568195" y="64007"/>
                </a:lnTo>
                <a:lnTo>
                  <a:pt x="144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8757" y="4511040"/>
            <a:ext cx="1600200" cy="160020"/>
          </a:xfrm>
          <a:custGeom>
            <a:avLst/>
            <a:gdLst/>
            <a:ahLst/>
            <a:cxnLst/>
            <a:rect l="l" t="t" r="r" b="b"/>
            <a:pathLst>
              <a:path w="1600200" h="160020">
                <a:moveTo>
                  <a:pt x="1504187" y="80009"/>
                </a:moveTo>
                <a:lnTo>
                  <a:pt x="1440179" y="160019"/>
                </a:lnTo>
                <a:lnTo>
                  <a:pt x="1568195" y="96011"/>
                </a:lnTo>
                <a:lnTo>
                  <a:pt x="1504187" y="96011"/>
                </a:lnTo>
                <a:lnTo>
                  <a:pt x="1504187" y="80009"/>
                </a:lnTo>
                <a:close/>
              </a:path>
              <a:path w="1600200" h="160020">
                <a:moveTo>
                  <a:pt x="1491386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491386" y="96011"/>
                </a:lnTo>
                <a:lnTo>
                  <a:pt x="1504187" y="80009"/>
                </a:lnTo>
                <a:lnTo>
                  <a:pt x="1491386" y="64007"/>
                </a:lnTo>
                <a:close/>
              </a:path>
              <a:path w="1600200" h="160020">
                <a:moveTo>
                  <a:pt x="1568195" y="64007"/>
                </a:moveTo>
                <a:lnTo>
                  <a:pt x="1504187" y="64007"/>
                </a:lnTo>
                <a:lnTo>
                  <a:pt x="1504187" y="96011"/>
                </a:lnTo>
                <a:lnTo>
                  <a:pt x="1568195" y="96011"/>
                </a:lnTo>
                <a:lnTo>
                  <a:pt x="1600199" y="80009"/>
                </a:lnTo>
                <a:lnTo>
                  <a:pt x="1568195" y="64007"/>
                </a:lnTo>
                <a:close/>
              </a:path>
              <a:path w="1600200" h="160020">
                <a:moveTo>
                  <a:pt x="1440179" y="0"/>
                </a:moveTo>
                <a:lnTo>
                  <a:pt x="1504187" y="80009"/>
                </a:lnTo>
                <a:lnTo>
                  <a:pt x="1504187" y="64007"/>
                </a:lnTo>
                <a:lnTo>
                  <a:pt x="1568195" y="64007"/>
                </a:lnTo>
                <a:lnTo>
                  <a:pt x="144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8757" y="4855464"/>
            <a:ext cx="1600200" cy="160020"/>
          </a:xfrm>
          <a:custGeom>
            <a:avLst/>
            <a:gdLst/>
            <a:ahLst/>
            <a:cxnLst/>
            <a:rect l="l" t="t" r="r" b="b"/>
            <a:pathLst>
              <a:path w="1600200" h="160020">
                <a:moveTo>
                  <a:pt x="1504187" y="80009"/>
                </a:moveTo>
                <a:lnTo>
                  <a:pt x="1440179" y="160019"/>
                </a:lnTo>
                <a:lnTo>
                  <a:pt x="1568195" y="96011"/>
                </a:lnTo>
                <a:lnTo>
                  <a:pt x="1504187" y="96011"/>
                </a:lnTo>
                <a:lnTo>
                  <a:pt x="1504187" y="80009"/>
                </a:lnTo>
                <a:close/>
              </a:path>
              <a:path w="1600200" h="160020">
                <a:moveTo>
                  <a:pt x="1491386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491386" y="96011"/>
                </a:lnTo>
                <a:lnTo>
                  <a:pt x="1504187" y="80009"/>
                </a:lnTo>
                <a:lnTo>
                  <a:pt x="1491386" y="64007"/>
                </a:lnTo>
                <a:close/>
              </a:path>
              <a:path w="1600200" h="160020">
                <a:moveTo>
                  <a:pt x="1568195" y="64007"/>
                </a:moveTo>
                <a:lnTo>
                  <a:pt x="1504187" y="64007"/>
                </a:lnTo>
                <a:lnTo>
                  <a:pt x="1504187" y="96011"/>
                </a:lnTo>
                <a:lnTo>
                  <a:pt x="1568195" y="96011"/>
                </a:lnTo>
                <a:lnTo>
                  <a:pt x="1600199" y="80009"/>
                </a:lnTo>
                <a:lnTo>
                  <a:pt x="1568195" y="64007"/>
                </a:lnTo>
                <a:close/>
              </a:path>
              <a:path w="1600200" h="160020">
                <a:moveTo>
                  <a:pt x="1440179" y="0"/>
                </a:moveTo>
                <a:lnTo>
                  <a:pt x="1504187" y="80009"/>
                </a:lnTo>
                <a:lnTo>
                  <a:pt x="1504187" y="64007"/>
                </a:lnTo>
                <a:lnTo>
                  <a:pt x="1568195" y="64007"/>
                </a:lnTo>
                <a:lnTo>
                  <a:pt x="144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30973" y="4125467"/>
            <a:ext cx="1381760" cy="160020"/>
          </a:xfrm>
          <a:custGeom>
            <a:avLst/>
            <a:gdLst/>
            <a:ahLst/>
            <a:cxnLst/>
            <a:rect l="l" t="t" r="r" b="b"/>
            <a:pathLst>
              <a:path w="1381759" h="160020">
                <a:moveTo>
                  <a:pt x="1285737" y="80009"/>
                </a:moveTo>
                <a:lnTo>
                  <a:pt x="1221729" y="160019"/>
                </a:lnTo>
                <a:lnTo>
                  <a:pt x="1349745" y="96011"/>
                </a:lnTo>
                <a:lnTo>
                  <a:pt x="1285737" y="96011"/>
                </a:lnTo>
                <a:lnTo>
                  <a:pt x="1285737" y="80009"/>
                </a:lnTo>
                <a:close/>
              </a:path>
              <a:path w="1381759" h="160020">
                <a:moveTo>
                  <a:pt x="1272936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272936" y="96011"/>
                </a:lnTo>
                <a:lnTo>
                  <a:pt x="1285737" y="80009"/>
                </a:lnTo>
                <a:lnTo>
                  <a:pt x="1272936" y="64007"/>
                </a:lnTo>
                <a:close/>
              </a:path>
              <a:path w="1381759" h="160020">
                <a:moveTo>
                  <a:pt x="1349745" y="64007"/>
                </a:moveTo>
                <a:lnTo>
                  <a:pt x="1285737" y="64007"/>
                </a:lnTo>
                <a:lnTo>
                  <a:pt x="1285737" y="96011"/>
                </a:lnTo>
                <a:lnTo>
                  <a:pt x="1349745" y="96011"/>
                </a:lnTo>
                <a:lnTo>
                  <a:pt x="1381749" y="80009"/>
                </a:lnTo>
                <a:lnTo>
                  <a:pt x="1349745" y="64007"/>
                </a:lnTo>
                <a:close/>
              </a:path>
              <a:path w="1381759" h="160020">
                <a:moveTo>
                  <a:pt x="1221729" y="0"/>
                </a:moveTo>
                <a:lnTo>
                  <a:pt x="1285737" y="80009"/>
                </a:lnTo>
                <a:lnTo>
                  <a:pt x="1285737" y="64007"/>
                </a:lnTo>
                <a:lnTo>
                  <a:pt x="1349745" y="64007"/>
                </a:lnTo>
                <a:lnTo>
                  <a:pt x="1221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30973" y="4735067"/>
            <a:ext cx="1381760" cy="160020"/>
          </a:xfrm>
          <a:custGeom>
            <a:avLst/>
            <a:gdLst/>
            <a:ahLst/>
            <a:cxnLst/>
            <a:rect l="l" t="t" r="r" b="b"/>
            <a:pathLst>
              <a:path w="1381759" h="160020">
                <a:moveTo>
                  <a:pt x="1285737" y="80009"/>
                </a:moveTo>
                <a:lnTo>
                  <a:pt x="1221729" y="160019"/>
                </a:lnTo>
                <a:lnTo>
                  <a:pt x="1349745" y="96011"/>
                </a:lnTo>
                <a:lnTo>
                  <a:pt x="1285737" y="96011"/>
                </a:lnTo>
                <a:lnTo>
                  <a:pt x="1285737" y="80009"/>
                </a:lnTo>
                <a:close/>
              </a:path>
              <a:path w="1381759" h="160020">
                <a:moveTo>
                  <a:pt x="1272936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272936" y="96011"/>
                </a:lnTo>
                <a:lnTo>
                  <a:pt x="1285737" y="80009"/>
                </a:lnTo>
                <a:lnTo>
                  <a:pt x="1272936" y="64007"/>
                </a:lnTo>
                <a:close/>
              </a:path>
              <a:path w="1381759" h="160020">
                <a:moveTo>
                  <a:pt x="1349745" y="64007"/>
                </a:moveTo>
                <a:lnTo>
                  <a:pt x="1285737" y="64007"/>
                </a:lnTo>
                <a:lnTo>
                  <a:pt x="1285737" y="96011"/>
                </a:lnTo>
                <a:lnTo>
                  <a:pt x="1349745" y="96011"/>
                </a:lnTo>
                <a:lnTo>
                  <a:pt x="1381749" y="80009"/>
                </a:lnTo>
                <a:lnTo>
                  <a:pt x="1349745" y="64007"/>
                </a:lnTo>
                <a:close/>
              </a:path>
              <a:path w="1381759" h="160020">
                <a:moveTo>
                  <a:pt x="1221729" y="0"/>
                </a:moveTo>
                <a:lnTo>
                  <a:pt x="1285737" y="80009"/>
                </a:lnTo>
                <a:lnTo>
                  <a:pt x="1285737" y="64007"/>
                </a:lnTo>
                <a:lnTo>
                  <a:pt x="1349745" y="64007"/>
                </a:lnTo>
                <a:lnTo>
                  <a:pt x="1221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9439" y="3765042"/>
            <a:ext cx="1618615" cy="1653539"/>
          </a:xfrm>
          <a:custGeom>
            <a:avLst/>
            <a:gdLst/>
            <a:ahLst/>
            <a:cxnLst/>
            <a:rect l="l" t="t" r="r" b="b"/>
            <a:pathLst>
              <a:path w="1618614" h="1653539">
                <a:moveTo>
                  <a:pt x="0" y="1653539"/>
                </a:moveTo>
                <a:lnTo>
                  <a:pt x="1618487" y="1653539"/>
                </a:lnTo>
                <a:lnTo>
                  <a:pt x="1618487" y="0"/>
                </a:lnTo>
                <a:lnTo>
                  <a:pt x="0" y="0"/>
                </a:lnTo>
                <a:lnTo>
                  <a:pt x="0" y="1653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9439" y="3765042"/>
            <a:ext cx="1618615" cy="1653539"/>
          </a:xfrm>
          <a:custGeom>
            <a:avLst/>
            <a:gdLst/>
            <a:ahLst/>
            <a:cxnLst/>
            <a:rect l="l" t="t" r="r" b="b"/>
            <a:pathLst>
              <a:path w="1618614" h="1653539">
                <a:moveTo>
                  <a:pt x="0" y="1653539"/>
                </a:moveTo>
                <a:lnTo>
                  <a:pt x="1618487" y="1653539"/>
                </a:lnTo>
                <a:lnTo>
                  <a:pt x="1618487" y="0"/>
                </a:lnTo>
                <a:lnTo>
                  <a:pt x="0" y="0"/>
                </a:lnTo>
                <a:lnTo>
                  <a:pt x="0" y="1653539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49651" y="3527783"/>
            <a:ext cx="7048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319903" y="3527783"/>
            <a:ext cx="916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Outputs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24" y="1401911"/>
            <a:ext cx="11930076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Fu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cti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unders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ood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only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ms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its im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mentati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White</a:t>
            </a:r>
            <a:r>
              <a:rPr spc="20" dirty="0"/>
              <a:t> </a:t>
            </a:r>
            <a:r>
              <a:rPr spc="-25" dirty="0"/>
              <a:t>Box</a:t>
            </a:r>
          </a:p>
        </p:txBody>
      </p:sp>
      <p:sp>
        <p:nvSpPr>
          <p:cNvPr id="7" name="object 7"/>
          <p:cNvSpPr/>
          <p:nvPr/>
        </p:nvSpPr>
        <p:spPr>
          <a:xfrm>
            <a:off x="4727448" y="3462528"/>
            <a:ext cx="2659380" cy="2124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7541" y="3452623"/>
            <a:ext cx="2679700" cy="2144395"/>
          </a:xfrm>
          <a:custGeom>
            <a:avLst/>
            <a:gdLst/>
            <a:ahLst/>
            <a:cxnLst/>
            <a:rect l="l" t="t" r="r" b="b"/>
            <a:pathLst>
              <a:path w="2679700" h="2144395">
                <a:moveTo>
                  <a:pt x="0" y="2144267"/>
                </a:moveTo>
                <a:lnTo>
                  <a:pt x="2679191" y="2144267"/>
                </a:lnTo>
                <a:lnTo>
                  <a:pt x="2679191" y="0"/>
                </a:lnTo>
                <a:lnTo>
                  <a:pt x="0" y="0"/>
                </a:lnTo>
                <a:lnTo>
                  <a:pt x="0" y="2144267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0139" y="3959352"/>
            <a:ext cx="1337945" cy="160020"/>
          </a:xfrm>
          <a:custGeom>
            <a:avLst/>
            <a:gdLst/>
            <a:ahLst/>
            <a:cxnLst/>
            <a:rect l="l" t="t" r="r" b="b"/>
            <a:pathLst>
              <a:path w="1337945" h="160020">
                <a:moveTo>
                  <a:pt x="1241419" y="80009"/>
                </a:moveTo>
                <a:lnTo>
                  <a:pt x="1177421" y="160019"/>
                </a:lnTo>
                <a:lnTo>
                  <a:pt x="1305429" y="96011"/>
                </a:lnTo>
                <a:lnTo>
                  <a:pt x="1241419" y="96011"/>
                </a:lnTo>
                <a:lnTo>
                  <a:pt x="1241419" y="80009"/>
                </a:lnTo>
                <a:close/>
              </a:path>
              <a:path w="1337945" h="160020">
                <a:moveTo>
                  <a:pt x="1228620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228620" y="96011"/>
                </a:lnTo>
                <a:lnTo>
                  <a:pt x="1241419" y="80009"/>
                </a:lnTo>
                <a:lnTo>
                  <a:pt x="1228620" y="64007"/>
                </a:lnTo>
                <a:close/>
              </a:path>
              <a:path w="1337945" h="160020">
                <a:moveTo>
                  <a:pt x="1305429" y="64007"/>
                </a:moveTo>
                <a:lnTo>
                  <a:pt x="1241419" y="64007"/>
                </a:lnTo>
                <a:lnTo>
                  <a:pt x="1241419" y="96011"/>
                </a:lnTo>
                <a:lnTo>
                  <a:pt x="1305429" y="96011"/>
                </a:lnTo>
                <a:lnTo>
                  <a:pt x="1337431" y="80009"/>
                </a:lnTo>
                <a:lnTo>
                  <a:pt x="1305429" y="64007"/>
                </a:lnTo>
                <a:close/>
              </a:path>
              <a:path w="1337945" h="160020">
                <a:moveTo>
                  <a:pt x="1177421" y="0"/>
                </a:moveTo>
                <a:lnTo>
                  <a:pt x="1241419" y="80009"/>
                </a:lnTo>
                <a:lnTo>
                  <a:pt x="1241419" y="64007"/>
                </a:lnTo>
                <a:lnTo>
                  <a:pt x="1305429" y="64007"/>
                </a:lnTo>
                <a:lnTo>
                  <a:pt x="1177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0139" y="4492752"/>
            <a:ext cx="1337945" cy="160020"/>
          </a:xfrm>
          <a:custGeom>
            <a:avLst/>
            <a:gdLst/>
            <a:ahLst/>
            <a:cxnLst/>
            <a:rect l="l" t="t" r="r" b="b"/>
            <a:pathLst>
              <a:path w="1337945" h="160020">
                <a:moveTo>
                  <a:pt x="1241419" y="80009"/>
                </a:moveTo>
                <a:lnTo>
                  <a:pt x="1177421" y="160019"/>
                </a:lnTo>
                <a:lnTo>
                  <a:pt x="1305429" y="96011"/>
                </a:lnTo>
                <a:lnTo>
                  <a:pt x="1241419" y="96011"/>
                </a:lnTo>
                <a:lnTo>
                  <a:pt x="1241419" y="80009"/>
                </a:lnTo>
                <a:close/>
              </a:path>
              <a:path w="1337945" h="160020">
                <a:moveTo>
                  <a:pt x="1228620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228620" y="96011"/>
                </a:lnTo>
                <a:lnTo>
                  <a:pt x="1241419" y="80009"/>
                </a:lnTo>
                <a:lnTo>
                  <a:pt x="1228620" y="64007"/>
                </a:lnTo>
                <a:close/>
              </a:path>
              <a:path w="1337945" h="160020">
                <a:moveTo>
                  <a:pt x="1305429" y="64007"/>
                </a:moveTo>
                <a:lnTo>
                  <a:pt x="1241419" y="64007"/>
                </a:lnTo>
                <a:lnTo>
                  <a:pt x="1241419" y="96011"/>
                </a:lnTo>
                <a:lnTo>
                  <a:pt x="1305429" y="96011"/>
                </a:lnTo>
                <a:lnTo>
                  <a:pt x="1337431" y="80009"/>
                </a:lnTo>
                <a:lnTo>
                  <a:pt x="1305429" y="64007"/>
                </a:lnTo>
                <a:close/>
              </a:path>
              <a:path w="1337945" h="160020">
                <a:moveTo>
                  <a:pt x="1177421" y="0"/>
                </a:moveTo>
                <a:lnTo>
                  <a:pt x="1241419" y="80009"/>
                </a:lnTo>
                <a:lnTo>
                  <a:pt x="1241419" y="64007"/>
                </a:lnTo>
                <a:lnTo>
                  <a:pt x="1305429" y="64007"/>
                </a:lnTo>
                <a:lnTo>
                  <a:pt x="1177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90139" y="5026152"/>
            <a:ext cx="1337945" cy="160020"/>
          </a:xfrm>
          <a:custGeom>
            <a:avLst/>
            <a:gdLst/>
            <a:ahLst/>
            <a:cxnLst/>
            <a:rect l="l" t="t" r="r" b="b"/>
            <a:pathLst>
              <a:path w="1337945" h="160020">
                <a:moveTo>
                  <a:pt x="1241419" y="80009"/>
                </a:moveTo>
                <a:lnTo>
                  <a:pt x="1177421" y="160019"/>
                </a:lnTo>
                <a:lnTo>
                  <a:pt x="1305429" y="96011"/>
                </a:lnTo>
                <a:lnTo>
                  <a:pt x="1241419" y="96011"/>
                </a:lnTo>
                <a:lnTo>
                  <a:pt x="1241419" y="80009"/>
                </a:lnTo>
                <a:close/>
              </a:path>
              <a:path w="1337945" h="160020">
                <a:moveTo>
                  <a:pt x="1228620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228620" y="96011"/>
                </a:lnTo>
                <a:lnTo>
                  <a:pt x="1241419" y="80009"/>
                </a:lnTo>
                <a:lnTo>
                  <a:pt x="1228620" y="64007"/>
                </a:lnTo>
                <a:close/>
              </a:path>
              <a:path w="1337945" h="160020">
                <a:moveTo>
                  <a:pt x="1305429" y="64007"/>
                </a:moveTo>
                <a:lnTo>
                  <a:pt x="1241419" y="64007"/>
                </a:lnTo>
                <a:lnTo>
                  <a:pt x="1241419" y="96011"/>
                </a:lnTo>
                <a:lnTo>
                  <a:pt x="1305429" y="96011"/>
                </a:lnTo>
                <a:lnTo>
                  <a:pt x="1337431" y="80009"/>
                </a:lnTo>
                <a:lnTo>
                  <a:pt x="1305429" y="64007"/>
                </a:lnTo>
                <a:close/>
              </a:path>
              <a:path w="1337945" h="160020">
                <a:moveTo>
                  <a:pt x="1177421" y="0"/>
                </a:moveTo>
                <a:lnTo>
                  <a:pt x="1241419" y="80009"/>
                </a:lnTo>
                <a:lnTo>
                  <a:pt x="1241419" y="64007"/>
                </a:lnTo>
                <a:lnTo>
                  <a:pt x="1305429" y="64007"/>
                </a:lnTo>
                <a:lnTo>
                  <a:pt x="1177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87590" y="4145279"/>
            <a:ext cx="1414145" cy="160020"/>
          </a:xfrm>
          <a:custGeom>
            <a:avLst/>
            <a:gdLst/>
            <a:ahLst/>
            <a:cxnLst/>
            <a:rect l="l" t="t" r="r" b="b"/>
            <a:pathLst>
              <a:path w="1414145" h="160020">
                <a:moveTo>
                  <a:pt x="1317619" y="80009"/>
                </a:moveTo>
                <a:lnTo>
                  <a:pt x="1253611" y="160019"/>
                </a:lnTo>
                <a:lnTo>
                  <a:pt x="1381627" y="96011"/>
                </a:lnTo>
                <a:lnTo>
                  <a:pt x="1317619" y="96011"/>
                </a:lnTo>
                <a:lnTo>
                  <a:pt x="1317619" y="80009"/>
                </a:lnTo>
                <a:close/>
              </a:path>
              <a:path w="1414145" h="160020">
                <a:moveTo>
                  <a:pt x="1304818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304818" y="96011"/>
                </a:lnTo>
                <a:lnTo>
                  <a:pt x="1317619" y="80009"/>
                </a:lnTo>
                <a:lnTo>
                  <a:pt x="1304818" y="64007"/>
                </a:lnTo>
                <a:close/>
              </a:path>
              <a:path w="1414145" h="160020">
                <a:moveTo>
                  <a:pt x="1381627" y="64007"/>
                </a:moveTo>
                <a:lnTo>
                  <a:pt x="1317619" y="64007"/>
                </a:lnTo>
                <a:lnTo>
                  <a:pt x="1317619" y="96011"/>
                </a:lnTo>
                <a:lnTo>
                  <a:pt x="1381627" y="96011"/>
                </a:lnTo>
                <a:lnTo>
                  <a:pt x="1413631" y="80009"/>
                </a:lnTo>
                <a:lnTo>
                  <a:pt x="1381627" y="64007"/>
                </a:lnTo>
                <a:close/>
              </a:path>
              <a:path w="1414145" h="160020">
                <a:moveTo>
                  <a:pt x="1253611" y="0"/>
                </a:moveTo>
                <a:lnTo>
                  <a:pt x="1317619" y="80009"/>
                </a:lnTo>
                <a:lnTo>
                  <a:pt x="1317619" y="64007"/>
                </a:lnTo>
                <a:lnTo>
                  <a:pt x="1381627" y="64007"/>
                </a:lnTo>
                <a:lnTo>
                  <a:pt x="1253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7590" y="4754879"/>
            <a:ext cx="1414145" cy="160020"/>
          </a:xfrm>
          <a:custGeom>
            <a:avLst/>
            <a:gdLst/>
            <a:ahLst/>
            <a:cxnLst/>
            <a:rect l="l" t="t" r="r" b="b"/>
            <a:pathLst>
              <a:path w="1414145" h="160020">
                <a:moveTo>
                  <a:pt x="1317619" y="80009"/>
                </a:moveTo>
                <a:lnTo>
                  <a:pt x="1253611" y="160019"/>
                </a:lnTo>
                <a:lnTo>
                  <a:pt x="1381627" y="96011"/>
                </a:lnTo>
                <a:lnTo>
                  <a:pt x="1317619" y="96011"/>
                </a:lnTo>
                <a:lnTo>
                  <a:pt x="1317619" y="80009"/>
                </a:lnTo>
                <a:close/>
              </a:path>
              <a:path w="1414145" h="160020">
                <a:moveTo>
                  <a:pt x="1304818" y="64007"/>
                </a:moveTo>
                <a:lnTo>
                  <a:pt x="0" y="64007"/>
                </a:lnTo>
                <a:lnTo>
                  <a:pt x="0" y="96011"/>
                </a:lnTo>
                <a:lnTo>
                  <a:pt x="1304818" y="96011"/>
                </a:lnTo>
                <a:lnTo>
                  <a:pt x="1317619" y="80009"/>
                </a:lnTo>
                <a:lnTo>
                  <a:pt x="1304818" y="64007"/>
                </a:lnTo>
                <a:close/>
              </a:path>
              <a:path w="1414145" h="160020">
                <a:moveTo>
                  <a:pt x="1381627" y="64007"/>
                </a:moveTo>
                <a:lnTo>
                  <a:pt x="1317619" y="64007"/>
                </a:lnTo>
                <a:lnTo>
                  <a:pt x="1317619" y="96011"/>
                </a:lnTo>
                <a:lnTo>
                  <a:pt x="1381627" y="96011"/>
                </a:lnTo>
                <a:lnTo>
                  <a:pt x="1413631" y="80009"/>
                </a:lnTo>
                <a:lnTo>
                  <a:pt x="1381627" y="64007"/>
                </a:lnTo>
                <a:close/>
              </a:path>
              <a:path w="1414145" h="160020">
                <a:moveTo>
                  <a:pt x="1253611" y="0"/>
                </a:moveTo>
                <a:lnTo>
                  <a:pt x="1317619" y="80009"/>
                </a:lnTo>
                <a:lnTo>
                  <a:pt x="1317619" y="64007"/>
                </a:lnTo>
                <a:lnTo>
                  <a:pt x="1381627" y="64007"/>
                </a:lnTo>
                <a:lnTo>
                  <a:pt x="1253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48203" y="3479015"/>
            <a:ext cx="7048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29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632324" y="3495529"/>
            <a:ext cx="916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Outputs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Who is responsible for testing?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514600" y="2514600"/>
            <a:ext cx="12192000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en-US" sz="8800" b="1" kern="0" dirty="0">
                <a:solidFill>
                  <a:schemeClr val="tx1"/>
                </a:solidFill>
              </a:rPr>
              <a:t>W</a:t>
            </a:r>
            <a:r>
              <a:rPr lang="en-US" altLang="en-US" sz="3600" b="1" kern="0" dirty="0">
                <a:solidFill>
                  <a:schemeClr val="tx1"/>
                </a:solidFill>
              </a:rPr>
              <a:t>ho is responsible for testing?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/>
            <a:fld id="{81D60167-4931-47E6-BA6A-407CBD079E47}" type="slidenum">
              <a:rPr lang="en-US" smtClean="0"/>
              <a:pPr marL="62865"/>
              <a:t>3</a:t>
            </a:fld>
            <a:endParaRPr lang="en-US" dirty="0"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93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45" dirty="0"/>
              <a:t>T</a:t>
            </a:r>
            <a:r>
              <a:rPr spc="-25" dirty="0"/>
              <a:t>ypes</a:t>
            </a:r>
            <a:r>
              <a:rPr spc="10" dirty="0"/>
              <a:t> </a:t>
            </a:r>
            <a:r>
              <a:rPr spc="-20" dirty="0"/>
              <a:t>(Strateg</a:t>
            </a:r>
            <a:r>
              <a:rPr spc="-10" dirty="0"/>
              <a:t>y</a:t>
            </a:r>
            <a:r>
              <a:rPr spc="-15" dirty="0"/>
              <a:t>)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-5" dirty="0"/>
              <a:t> </a:t>
            </a:r>
            <a:r>
              <a:rPr spc="-10" dirty="0"/>
              <a:t>t</a:t>
            </a:r>
            <a:r>
              <a:rPr spc="-20" dirty="0"/>
              <a:t>esting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0" y="1127636"/>
            <a:ext cx="1219200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Bla</a:t>
            </a:r>
            <a:r>
              <a:rPr sz="3200" b="1" spc="5" dirty="0">
                <a:latin typeface="Arial"/>
                <a:cs typeface="Arial"/>
              </a:rPr>
              <a:t>c</a:t>
            </a:r>
            <a:r>
              <a:rPr sz="3200" b="1" spc="-5" dirty="0">
                <a:latin typeface="Arial"/>
                <a:cs typeface="Arial"/>
              </a:rPr>
              <a:t>k-</a:t>
            </a:r>
            <a:r>
              <a:rPr sz="3200" b="1" dirty="0">
                <a:latin typeface="Arial"/>
                <a:cs typeface="Arial"/>
              </a:rPr>
              <a:t>box: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ategy in wh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ch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ing is based on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require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en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specifica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ions</a:t>
            </a:r>
            <a:endParaRPr sz="3200" dirty="0">
              <a:latin typeface="Arial"/>
              <a:cs typeface="Arial"/>
            </a:endParaRPr>
          </a:p>
          <a:p>
            <a:pPr marL="35560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Whit</a:t>
            </a:r>
            <a:r>
              <a:rPr sz="3200" b="1" spc="-5" dirty="0">
                <a:latin typeface="Arial"/>
                <a:cs typeface="Arial"/>
              </a:rPr>
              <a:t>e-</a:t>
            </a:r>
            <a:r>
              <a:rPr sz="3200" b="1" dirty="0">
                <a:latin typeface="Arial"/>
                <a:cs typeface="Arial"/>
              </a:rPr>
              <a:t>box: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st</a:t>
            </a:r>
            <a:r>
              <a:rPr sz="3200" spc="-1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ategy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wh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ch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tes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ing is also</a:t>
            </a:r>
          </a:p>
          <a:p>
            <a:pPr marL="354965" algn="just"/>
            <a:r>
              <a:rPr sz="3200" dirty="0">
                <a:latin typeface="Arial"/>
                <a:cs typeface="Arial"/>
              </a:rPr>
              <a:t>based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on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intern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2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pa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structur</a:t>
            </a:r>
            <a:r>
              <a:rPr sz="3200" spc="-3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Arial"/>
                <a:cs typeface="Arial"/>
              </a:rPr>
              <a:t>im</a:t>
            </a:r>
            <a:r>
              <a:rPr sz="3200" spc="5" dirty="0" err="1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200" dirty="0" err="1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200" spc="5" dirty="0" err="1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200" dirty="0" err="1">
                <a:solidFill>
                  <a:srgbClr val="C00000"/>
                </a:solidFill>
                <a:latin typeface="Arial"/>
                <a:cs typeface="Arial"/>
              </a:rPr>
              <a:t>mentat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dirty="0"/>
              <a:pPr marL="2540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450-5273-6A59-9861-D3DF9F93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51DD-3F94-7C2E-222B-250B94D30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237" y="381000"/>
            <a:ext cx="10762825" cy="615553"/>
          </a:xfrm>
        </p:spPr>
        <p:txBody>
          <a:bodyPr/>
          <a:lstStyle/>
          <a:p>
            <a:r>
              <a:rPr lang="en-US" sz="4000" b="1" dirty="0"/>
              <a:t>Difference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C4BF6-893B-F0BC-0C77-1D5281527B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/>
            <a:fld id="{81D60167-4931-47E6-BA6A-407CBD079E47}" type="slidenum">
              <a:rPr lang="en-US" smtClean="0"/>
              <a:pPr marL="62865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13490-580C-B8AF-AD92-3DC6E356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1" y="1600200"/>
            <a:ext cx="11568405" cy="39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3866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eaLnBrk="1" hangingPunct="1"/>
            <a:r>
              <a:rPr lang="en-US" altLang="en-US" sz="4800" b="1" dirty="0"/>
              <a:t>Objectives of a software tester</a:t>
            </a:r>
          </a:p>
        </p:txBody>
      </p:sp>
      <p:sp>
        <p:nvSpPr>
          <p:cNvPr id="3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254" y="1295400"/>
            <a:ext cx="11278145" cy="5539978"/>
          </a:xfrm>
        </p:spPr>
        <p:txBody>
          <a:bodyPr/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Find bugs as </a:t>
            </a:r>
            <a:r>
              <a:rPr lang="en-US" altLang="en-US" sz="4000" b="1" dirty="0">
                <a:solidFill>
                  <a:srgbClr val="FF0000"/>
                </a:solidFill>
              </a:rPr>
              <a:t>early as possible </a:t>
            </a:r>
            <a:r>
              <a:rPr lang="en-US" altLang="en-US" sz="3200" dirty="0"/>
              <a:t>and make sure they get fixed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To </a:t>
            </a:r>
            <a:r>
              <a:rPr lang="en-US" altLang="en-US" sz="3200" b="1" dirty="0">
                <a:solidFill>
                  <a:srgbClr val="FF0000"/>
                </a:solidFill>
              </a:rPr>
              <a:t>understand</a:t>
            </a:r>
            <a:r>
              <a:rPr lang="en-US" altLang="en-US" sz="3200" dirty="0"/>
              <a:t> the application well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Study the functionality in detail to find </a:t>
            </a:r>
            <a:r>
              <a:rPr lang="en-US" altLang="en-US" sz="3200" b="1" dirty="0">
                <a:solidFill>
                  <a:srgbClr val="FF0000"/>
                </a:solidFill>
              </a:rPr>
              <a:t>where the bugs </a:t>
            </a:r>
            <a:r>
              <a:rPr lang="en-US" altLang="en-US" sz="3200" dirty="0"/>
              <a:t>are likely to occur.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Study the code to </a:t>
            </a:r>
            <a:r>
              <a:rPr lang="en-US" altLang="en-US" sz="3200" b="1" dirty="0">
                <a:solidFill>
                  <a:srgbClr val="FF0000"/>
                </a:solidFill>
              </a:rPr>
              <a:t>ensure</a:t>
            </a:r>
            <a:r>
              <a:rPr lang="en-US" altLang="en-US" sz="3200" dirty="0"/>
              <a:t> that each and every line of </a:t>
            </a:r>
            <a:r>
              <a:rPr lang="en-US" altLang="en-US" sz="3200" b="1" dirty="0">
                <a:solidFill>
                  <a:srgbClr val="FF0000"/>
                </a:solidFill>
              </a:rPr>
              <a:t>code is tested</a:t>
            </a:r>
            <a:r>
              <a:rPr lang="en-US" altLang="en-US" sz="3200" dirty="0"/>
              <a:t>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Create test cases in such a way that testing is done to uncover the hidden bugs and also ensure that the software is usable and reliable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/>
            <a:fld id="{81D60167-4931-47E6-BA6A-407CBD079E47}" type="slidenum">
              <a:rPr lang="en-US" smtClean="0"/>
              <a:pPr marL="62865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0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878"/>
            <a:ext cx="12192000" cy="73866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eaLnBrk="1" hangingPunct="1"/>
            <a:r>
              <a:rPr lang="en-US" altLang="en-US" sz="4800" b="1" dirty="0"/>
              <a:t>Objectives of testing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5262979"/>
          </a:xfrm>
        </p:spPr>
        <p:txBody>
          <a:bodyPr/>
          <a:lstStyle/>
          <a:p>
            <a:pPr marL="468000" indent="-457200" algn="just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Executing a program with the intent of finding an </a:t>
            </a:r>
            <a:r>
              <a:rPr lang="en-US" altLang="en-US" sz="2800" i="1" dirty="0"/>
              <a:t>error</a:t>
            </a:r>
          </a:p>
          <a:p>
            <a:pPr marL="468000" indent="-457200" algn="just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To check if the system meets the requirements and be executed successfully in the Intended environment</a:t>
            </a:r>
          </a:p>
          <a:p>
            <a:pPr marL="468000" indent="-457200" algn="just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To check if the system is “ Fit for purpose”</a:t>
            </a:r>
          </a:p>
          <a:p>
            <a:pPr marL="468000" indent="-457200" algn="just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To check if the </a:t>
            </a:r>
            <a:r>
              <a:rPr lang="en-US" altLang="en-US" sz="2800" b="1" dirty="0">
                <a:solidFill>
                  <a:srgbClr val="FF0000"/>
                </a:solidFill>
              </a:rPr>
              <a:t>system does </a:t>
            </a:r>
            <a:r>
              <a:rPr lang="en-US" altLang="en-US" sz="2800" dirty="0"/>
              <a:t>what it is </a:t>
            </a:r>
            <a:r>
              <a:rPr lang="en-US" altLang="en-US" sz="2800" b="1" dirty="0">
                <a:solidFill>
                  <a:srgbClr val="FF0000"/>
                </a:solidFill>
              </a:rPr>
              <a:t>expected</a:t>
            </a:r>
            <a:r>
              <a:rPr lang="en-US" altLang="en-US" sz="2800" dirty="0"/>
              <a:t> to do</a:t>
            </a:r>
          </a:p>
          <a:p>
            <a:pPr marL="468000" indent="-457200" algn="just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 </a:t>
            </a:r>
            <a:r>
              <a:rPr lang="en-US" altLang="en-US" sz="2800" b="1" dirty="0">
                <a:solidFill>
                  <a:srgbClr val="FF0000"/>
                </a:solidFill>
              </a:rPr>
              <a:t>good test case </a:t>
            </a:r>
            <a:r>
              <a:rPr lang="en-US" altLang="en-US" sz="2800" dirty="0"/>
              <a:t>is one that has a probability of finding an as yet undiscovered error</a:t>
            </a:r>
          </a:p>
          <a:p>
            <a:pPr marL="468000" indent="-457200" algn="just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 good test is not redundant</a:t>
            </a:r>
          </a:p>
          <a:p>
            <a:pPr marL="468000" indent="-457200" algn="just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A good test should neither be too simple nor too complex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/>
            <a:fld id="{81D60167-4931-47E6-BA6A-407CBD079E47}" type="slidenum">
              <a:rPr lang="en-US" smtClean="0"/>
              <a:pPr marL="62865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38664"/>
          </a:xfrm>
          <a:solidFill>
            <a:srgbClr val="660066"/>
          </a:solidFill>
        </p:spPr>
        <p:txBody>
          <a:bodyPr/>
          <a:lstStyle/>
          <a:p>
            <a:pPr eaLnBrk="1" hangingPunct="1"/>
            <a:r>
              <a:rPr lang="en-US" altLang="en-US" sz="4800" b="1" dirty="0"/>
              <a:t>Confusing but related!!!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43000"/>
            <a:ext cx="11963400" cy="521989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/>
              <a:t>Verification</a:t>
            </a:r>
            <a:r>
              <a:rPr lang="en-US" altLang="en-US" sz="2800" dirty="0"/>
              <a:t> (</a:t>
            </a:r>
            <a:r>
              <a:rPr lang="en-US" altLang="en-US" sz="2800" b="1" i="1" u="sng" dirty="0">
                <a:solidFill>
                  <a:schemeClr val="accent2"/>
                </a:solidFill>
              </a:rPr>
              <a:t>Are the algorithms coded correctly?)</a:t>
            </a:r>
          </a:p>
          <a:p>
            <a:pPr marL="800100" lvl="1" indent="-342900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set of activities that ensure that software correctly implements a specific function or algorithm</a:t>
            </a:r>
          </a:p>
          <a:p>
            <a:pPr marL="800100" lvl="1" indent="-342900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Involves reviews and meeting to evaluate documents, plans, code, requirements, and specifications. </a:t>
            </a:r>
          </a:p>
          <a:p>
            <a:pPr marL="800100" lvl="1" indent="-342900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Usually done with checklists, walkthroughs, and inspection meeting.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	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/>
              <a:t>Validation</a:t>
            </a:r>
            <a:r>
              <a:rPr lang="en-US" altLang="en-US" sz="2800" dirty="0"/>
              <a:t> (</a:t>
            </a:r>
            <a:r>
              <a:rPr lang="en-US" altLang="en-US" sz="2800" b="1" i="1" u="sng" dirty="0">
                <a:solidFill>
                  <a:schemeClr val="accent2"/>
                </a:solidFill>
              </a:rPr>
              <a:t>Does it meet user requirements?)</a:t>
            </a:r>
          </a:p>
          <a:p>
            <a:pPr marL="914400" lvl="1" indent="-457200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set of activities that ensure that the software that has been built is traceable to customer requirements</a:t>
            </a:r>
          </a:p>
          <a:p>
            <a:pPr marL="800100" lvl="1" indent="-342900" algn="just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Involves actual testing and takes place after verifications are completed.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      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dirty="0"/>
              <a:t>Validation and Verification process continue in a cycle till the software becomes defects free.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 algn="just"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62865"/>
            <a:fld id="{81D60167-4931-47E6-BA6A-407CBD079E47}" type="slidenum">
              <a:rPr lang="en-US" smtClean="0"/>
              <a:pPr marL="62865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2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6038" y="2934689"/>
            <a:ext cx="7633334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SOF</a:t>
            </a:r>
            <a:r>
              <a:rPr sz="4400" b="1" spc="-2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4400" b="1" spc="-25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endParaRPr sz="4400" dirty="0">
              <a:latin typeface="Arial"/>
              <a:cs typeface="Arial"/>
            </a:endParaRPr>
          </a:p>
          <a:p>
            <a:pPr marL="1270" algn="ctr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TESTING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371600"/>
            <a:ext cx="11582400" cy="3757815"/>
          </a:xfrm>
          <a:custGeom>
            <a:avLst/>
            <a:gdLst/>
            <a:ahLst/>
            <a:cxnLst/>
            <a:rect l="l" t="t" r="r" b="b"/>
            <a:pathLst>
              <a:path w="8229600" h="3733800">
                <a:moveTo>
                  <a:pt x="0" y="3733799"/>
                </a:moveTo>
                <a:lnTo>
                  <a:pt x="8229599" y="3733799"/>
                </a:lnTo>
                <a:lnTo>
                  <a:pt x="8229599" y="0"/>
                </a:lnTo>
                <a:lnTo>
                  <a:pt x="0" y="0"/>
                </a:lnTo>
                <a:lnTo>
                  <a:pt x="0" y="373379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1542814"/>
            <a:ext cx="11582399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862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roce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analyz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32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sof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ware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item to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detect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di</a:t>
            </a:r>
            <a:r>
              <a:rPr sz="3200" spc="-5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fe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ences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between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existing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requ</a:t>
            </a:r>
            <a:r>
              <a:rPr sz="3200" spc="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red</a:t>
            </a:r>
            <a:r>
              <a:rPr sz="32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conditions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hat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defec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/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errors </a:t>
            </a:r>
            <a:r>
              <a:rPr sz="3200" dirty="0">
                <a:latin typeface="Arial"/>
                <a:cs typeface="Arial"/>
              </a:rPr>
              <a:t>/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bug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evaluate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fea</a:t>
            </a:r>
            <a:r>
              <a:rPr sz="32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ures </a:t>
            </a:r>
            <a:r>
              <a:rPr sz="3200" dirty="0">
                <a:latin typeface="Arial"/>
                <a:cs typeface="Arial"/>
              </a:rPr>
              <a:t>of the software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item</a:t>
            </a:r>
          </a:p>
          <a:p>
            <a:pPr algn="just">
              <a:spcBef>
                <a:spcPts val="39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R="5080" algn="just"/>
            <a:r>
              <a:rPr sz="3200" spc="-10" dirty="0">
                <a:solidFill>
                  <a:srgbClr val="7F7F7F"/>
                </a:solidFill>
                <a:latin typeface="Arial"/>
                <a:cs typeface="Arial"/>
              </a:rPr>
              <a:t>[</a:t>
            </a:r>
            <a:r>
              <a:rPr sz="3200" dirty="0">
                <a:solidFill>
                  <a:srgbClr val="7F7F7F"/>
                </a:solidFill>
                <a:latin typeface="Arial"/>
                <a:cs typeface="Arial"/>
              </a:rPr>
              <a:t>IEEE]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What</a:t>
            </a:r>
            <a:r>
              <a:rPr spc="20" dirty="0"/>
              <a:t> </a:t>
            </a:r>
            <a:r>
              <a:rPr spc="-15" dirty="0"/>
              <a:t>is</a:t>
            </a:r>
            <a:r>
              <a:rPr spc="-5" dirty="0"/>
              <a:t> </a:t>
            </a:r>
            <a:r>
              <a:rPr spc="-25" dirty="0"/>
              <a:t>So</a:t>
            </a:r>
            <a:r>
              <a:rPr spc="-5" dirty="0"/>
              <a:t>f</a:t>
            </a:r>
            <a:r>
              <a:rPr spc="-20" dirty="0"/>
              <a:t>tware</a:t>
            </a:r>
            <a:r>
              <a:rPr spc="-45" dirty="0"/>
              <a:t> </a:t>
            </a:r>
            <a:r>
              <a:rPr spc="-475" dirty="0"/>
              <a:t>T</a:t>
            </a:r>
            <a:r>
              <a:rPr spc="-25" dirty="0"/>
              <a:t>es</a:t>
            </a:r>
            <a:r>
              <a:rPr spc="-5" dirty="0"/>
              <a:t>t</a:t>
            </a:r>
            <a:r>
              <a:rPr spc="-20" dirty="0"/>
              <a:t>ing?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2218" y="3374090"/>
            <a:ext cx="78003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DEFINITIONS</a:t>
            </a:r>
            <a:r>
              <a:rPr sz="44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AND PR</a:t>
            </a:r>
            <a:r>
              <a:rPr sz="4400" b="1" spc="-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CESS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/>
            <a:fld id="{81D60167-4931-47E6-BA6A-407CBD079E47}" type="slidenum">
              <a:rPr dirty="0"/>
              <a:pPr marL="62865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</TotalTime>
  <Words>1052</Words>
  <Application>Microsoft Office PowerPoint</Application>
  <PresentationFormat>Widescreen</PresentationFormat>
  <Paragraphs>216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Contents</vt:lpstr>
      <vt:lpstr>Common software problems!</vt:lpstr>
      <vt:lpstr>Who is responsible for testing?</vt:lpstr>
      <vt:lpstr>Objectives of a software tester</vt:lpstr>
      <vt:lpstr>Objectives of testing</vt:lpstr>
      <vt:lpstr>Confusing but related!!!</vt:lpstr>
      <vt:lpstr>PowerPoint Presentation</vt:lpstr>
      <vt:lpstr>What is Software Testing?</vt:lpstr>
      <vt:lpstr>PowerPoint Presentation</vt:lpstr>
      <vt:lpstr>Basic Definitions – Test</vt:lpstr>
      <vt:lpstr>Basic Definitions – Test Case</vt:lpstr>
      <vt:lpstr>Contents of a Test Case</vt:lpstr>
      <vt:lpstr>S/W Testing lifecycle phases</vt:lpstr>
      <vt:lpstr>Requirements study</vt:lpstr>
      <vt:lpstr>Analysis &amp; Planning</vt:lpstr>
      <vt:lpstr>Test Case Design and Development </vt:lpstr>
      <vt:lpstr>Test Execution</vt:lpstr>
      <vt:lpstr>Test Closure</vt:lpstr>
      <vt:lpstr>Test Process Analysis</vt:lpstr>
      <vt:lpstr>A Strategy for Testing Conventional Software</vt:lpstr>
      <vt:lpstr>Testing a Ballpoint Pen</vt:lpstr>
      <vt:lpstr>Testing a Ballpoint Pen</vt:lpstr>
      <vt:lpstr>Testing a Software</vt:lpstr>
      <vt:lpstr>PowerPoint Presentation</vt:lpstr>
      <vt:lpstr>Testing Levels</vt:lpstr>
      <vt:lpstr>Testing Levels</vt:lpstr>
      <vt:lpstr>Basic Testing Approaches</vt:lpstr>
      <vt:lpstr>Black Box</vt:lpstr>
      <vt:lpstr>White Box</vt:lpstr>
      <vt:lpstr>Types (Strategy) of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Ms.Saba Naseem</cp:lastModifiedBy>
  <cp:revision>47</cp:revision>
  <dcterms:created xsi:type="dcterms:W3CDTF">2015-09-23T19:44:43Z</dcterms:created>
  <dcterms:modified xsi:type="dcterms:W3CDTF">2025-04-14T05:00:30Z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2015-09-23T00:00:00Z</vt:filetime>
  </property>
  <property fmtid="{D5CDD505-2E9C-101B-9397-08002B2CF9AE}" pid="3" name="LastSaved">
    <vt:filetime>2015-09-23T00:00:00Z</vt:filetime>
  </property>
</Properties>
</file>