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3"/>
  </p:notesMasterIdLst>
  <p:sldIdLst>
    <p:sldId id="259" r:id="rId2"/>
    <p:sldId id="260" r:id="rId3"/>
    <p:sldId id="261" r:id="rId4"/>
    <p:sldId id="262" r:id="rId5"/>
    <p:sldId id="263" r:id="rId6"/>
    <p:sldId id="285" r:id="rId7"/>
    <p:sldId id="286" r:id="rId8"/>
    <p:sldId id="287" r:id="rId9"/>
    <p:sldId id="288" r:id="rId10"/>
    <p:sldId id="296" r:id="rId11"/>
    <p:sldId id="289" r:id="rId12"/>
    <p:sldId id="290" r:id="rId13"/>
    <p:sldId id="295" r:id="rId14"/>
    <p:sldId id="292" r:id="rId15"/>
    <p:sldId id="309" r:id="rId16"/>
    <p:sldId id="310" r:id="rId17"/>
    <p:sldId id="291" r:id="rId18"/>
    <p:sldId id="265" r:id="rId19"/>
    <p:sldId id="264" r:id="rId20"/>
    <p:sldId id="266" r:id="rId21"/>
    <p:sldId id="267" r:id="rId22"/>
    <p:sldId id="268" r:id="rId23"/>
    <p:sldId id="340" r:id="rId24"/>
    <p:sldId id="269" r:id="rId25"/>
    <p:sldId id="270" r:id="rId26"/>
    <p:sldId id="271" r:id="rId27"/>
    <p:sldId id="272" r:id="rId28"/>
    <p:sldId id="273" r:id="rId29"/>
    <p:sldId id="274" r:id="rId30"/>
    <p:sldId id="275" r:id="rId31"/>
    <p:sldId id="276" r:id="rId32"/>
    <p:sldId id="277" r:id="rId33"/>
    <p:sldId id="278" r:id="rId34"/>
    <p:sldId id="297" r:id="rId35"/>
    <p:sldId id="298" r:id="rId36"/>
    <p:sldId id="299" r:id="rId37"/>
    <p:sldId id="300" r:id="rId38"/>
    <p:sldId id="301" r:id="rId39"/>
    <p:sldId id="302" r:id="rId40"/>
    <p:sldId id="303" r:id="rId41"/>
    <p:sldId id="304" r:id="rId42"/>
    <p:sldId id="305" r:id="rId43"/>
    <p:sldId id="279" r:id="rId44"/>
    <p:sldId id="280" r:id="rId45"/>
    <p:sldId id="281" r:id="rId46"/>
    <p:sldId id="282" r:id="rId47"/>
    <p:sldId id="306" r:id="rId48"/>
    <p:sldId id="311" r:id="rId49"/>
    <p:sldId id="321" r:id="rId50"/>
    <p:sldId id="322" r:id="rId51"/>
    <p:sldId id="323" r:id="rId52"/>
    <p:sldId id="324" r:id="rId53"/>
    <p:sldId id="325" r:id="rId54"/>
    <p:sldId id="326" r:id="rId55"/>
    <p:sldId id="327" r:id="rId56"/>
    <p:sldId id="328" r:id="rId57"/>
    <p:sldId id="329" r:id="rId58"/>
    <p:sldId id="330" r:id="rId59"/>
    <p:sldId id="331" r:id="rId60"/>
    <p:sldId id="332" r:id="rId61"/>
    <p:sldId id="333" r:id="rId62"/>
    <p:sldId id="334" r:id="rId63"/>
    <p:sldId id="335" r:id="rId64"/>
    <p:sldId id="336" r:id="rId65"/>
    <p:sldId id="337" r:id="rId66"/>
    <p:sldId id="338" r:id="rId67"/>
    <p:sldId id="339" r:id="rId68"/>
    <p:sldId id="312" r:id="rId69"/>
    <p:sldId id="313" r:id="rId70"/>
    <p:sldId id="314" r:id="rId71"/>
    <p:sldId id="315" r:id="rId72"/>
  </p:sldIdLst>
  <p:sldSz cx="9144000" cy="6858000" type="screen4x3"/>
  <p:notesSz cx="9144000" cy="6858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1738" autoAdjust="0"/>
  </p:normalViewPr>
  <p:slideViewPr>
    <p:cSldViewPr>
      <p:cViewPr varScale="1">
        <p:scale>
          <a:sx n="58" d="100"/>
          <a:sy n="58" d="100"/>
        </p:scale>
        <p:origin x="1520" y="5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494297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22383083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13607154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Notes Placeholder">
            <a:extLst>
              <a:ext uri="{FF2B5EF4-FFF2-40B4-BE49-F238E27FC236}">
                <a16:creationId xmlns:a16="http://schemas.microsoft.com/office/drawing/2014/main" id="{43549D46-27BF-C743-C5E0-9A976DC9AEC8}"/>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PK" altLang="en-PK"/>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35066372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41381874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31534480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22395998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34807122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13036553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318407197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7049996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18480509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82399384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211952675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14738124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113502905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2022548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376476019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12B3CF-1366-4028-8224-500753FA570C}" type="slidenum">
              <a:rPr lang="en-US" smtClean="0"/>
              <a:t>67</a:t>
            </a:fld>
            <a:endParaRPr lang="en-US"/>
          </a:p>
        </p:txBody>
      </p:sp>
    </p:spTree>
    <p:extLst>
      <p:ext uri="{BB962C8B-B14F-4D97-AF65-F5344CB8AC3E}">
        <p14:creationId xmlns:p14="http://schemas.microsoft.com/office/powerpoint/2010/main" val="30548016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21705352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29512998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14898573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27449406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32266101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6449611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fontScale="25000" lnSpcReduction="20000"/>
          </a:bodyPr>
          <a:lstStyle/>
          <a:p>
            <a:endParaRPr/>
          </a:p>
        </p:txBody>
      </p:sp>
    </p:spTree>
    <p:extLst>
      <p:ext uri="{BB962C8B-B14F-4D97-AF65-F5344CB8AC3E}">
        <p14:creationId xmlns:p14="http://schemas.microsoft.com/office/powerpoint/2010/main" val="8314902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2"/>
            <a:ext cx="7772400" cy="615553"/>
          </a:xfrm>
          <a:prstGeom prst="rect">
            <a:avLst/>
          </a:prstGeom>
        </p:spPr>
        <p:txBody>
          <a:bodyPr wrap="square" lIns="0" tIns="0" rIns="0" bIns="0">
            <a:spAutoFit/>
          </a:bodyPr>
          <a:lstStyle>
            <a:lvl1pPr>
              <a:defRPr/>
            </a:lvl1pPr>
          </a:lstStyle>
          <a:p>
            <a:endParaRPr dirty="0"/>
          </a:p>
        </p:txBody>
      </p:sp>
      <p:sp>
        <p:nvSpPr>
          <p:cNvPr id="3" name="Holder 3"/>
          <p:cNvSpPr>
            <a:spLocks noGrp="1"/>
          </p:cNvSpPr>
          <p:nvPr>
            <p:ph type="subTitle" idx="4"/>
          </p:nvPr>
        </p:nvSpPr>
        <p:spPr>
          <a:xfrm>
            <a:off x="1371601" y="3840481"/>
            <a:ext cx="6400799" cy="46166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1800" b="0" i="0">
                <a:solidFill>
                  <a:srgbClr val="7F7F7F"/>
                </a:solidFill>
                <a:latin typeface="Arial"/>
                <a:cs typeface="Arial"/>
              </a:defRPr>
            </a:lvl1pPr>
          </a:lstStyle>
          <a:p>
            <a:pPr marL="12700"/>
            <a:endParaRPr lang="en-US"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FD90C231-53CE-4D4C-9030-20964FB41A2C}" type="datetime1">
              <a:rPr lang="en-US" smtClean="0"/>
              <a:t>4/20/2025</a:t>
            </a:fld>
            <a:endParaRPr lang="en-US"/>
          </a:p>
        </p:txBody>
      </p:sp>
      <p:sp>
        <p:nvSpPr>
          <p:cNvPr id="6" name="Holder 6"/>
          <p:cNvSpPr>
            <a:spLocks noGrp="1"/>
          </p:cNvSpPr>
          <p:nvPr>
            <p:ph type="sldNum" sz="quarter" idx="7"/>
          </p:nvPr>
        </p:nvSpPr>
        <p:spPr/>
        <p:txBody>
          <a:bodyPr lIns="0" tIns="0" rIns="0" bIns="0"/>
          <a:lstStyle>
            <a:lvl1pPr>
              <a:defRPr sz="1800" b="0" i="0">
                <a:solidFill>
                  <a:srgbClr val="7F7F7F"/>
                </a:solidFill>
                <a:latin typeface="Arial"/>
                <a:cs typeface="Arial"/>
              </a:defRPr>
            </a:lvl1pPr>
          </a:lstStyle>
          <a:p>
            <a:pPr marL="63500"/>
            <a:fld id="{81D60167-4931-47E6-BA6A-407CBD079E47}" type="slidenum">
              <a:rPr lang="en-US" smtClean="0"/>
              <a:pPr marL="6350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0" y="0"/>
            <a:ext cx="9144000" cy="738664"/>
          </a:xfrm>
          <a:solidFill>
            <a:srgbClr val="002060"/>
          </a:solidFill>
        </p:spPr>
        <p:txBody>
          <a:bodyPr lIns="0" tIns="0" rIns="0" bIns="0"/>
          <a:lstStyle>
            <a:lvl1pPr>
              <a:defRPr sz="4800" b="1" i="0">
                <a:solidFill>
                  <a:schemeClr val="bg1"/>
                </a:solidFill>
                <a:latin typeface="Arial"/>
                <a:cs typeface="Arial"/>
              </a:defRPr>
            </a:lvl1pPr>
          </a:lstStyle>
          <a:p>
            <a:endParaRPr dirty="0"/>
          </a:p>
        </p:txBody>
      </p:sp>
      <p:sp>
        <p:nvSpPr>
          <p:cNvPr id="3" name="Holder 3"/>
          <p:cNvSpPr>
            <a:spLocks noGrp="1"/>
          </p:cNvSpPr>
          <p:nvPr>
            <p:ph type="body" idx="1"/>
          </p:nvPr>
        </p:nvSpPr>
        <p:spPr/>
        <p:txBody>
          <a:bodyPr lIns="0" tIns="0" rIns="0" bIns="0"/>
          <a:lstStyle>
            <a:lvl1pPr>
              <a:defRPr sz="3000" b="1" i="0">
                <a:solidFill>
                  <a:schemeClr val="tx1"/>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defRPr sz="1800" b="0" i="0">
                <a:solidFill>
                  <a:srgbClr val="7F7F7F"/>
                </a:solidFill>
                <a:latin typeface="Arial"/>
                <a:cs typeface="Arial"/>
              </a:defRPr>
            </a:lvl1pPr>
          </a:lstStyle>
          <a:p>
            <a:pPr marL="12700"/>
            <a:endParaRPr lang="en-US"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40133863-7399-4AA4-AA56-264526AD814B}" type="datetime1">
              <a:rPr lang="en-US" smtClean="0"/>
              <a:t>4/20/2025</a:t>
            </a:fld>
            <a:endParaRPr lang="en-US"/>
          </a:p>
        </p:txBody>
      </p:sp>
      <p:sp>
        <p:nvSpPr>
          <p:cNvPr id="6" name="Holder 6"/>
          <p:cNvSpPr>
            <a:spLocks noGrp="1"/>
          </p:cNvSpPr>
          <p:nvPr>
            <p:ph type="sldNum" sz="quarter" idx="7"/>
          </p:nvPr>
        </p:nvSpPr>
        <p:spPr/>
        <p:txBody>
          <a:bodyPr lIns="0" tIns="0" rIns="0" bIns="0"/>
          <a:lstStyle>
            <a:lvl1pPr>
              <a:defRPr sz="1800" b="0" i="0">
                <a:solidFill>
                  <a:srgbClr val="7F7F7F"/>
                </a:solidFill>
                <a:latin typeface="Arial"/>
                <a:cs typeface="Arial"/>
              </a:defRPr>
            </a:lvl1pPr>
          </a:lstStyle>
          <a:p>
            <a:pPr marL="63500"/>
            <a:fld id="{81D60167-4931-47E6-BA6A-407CBD079E47}" type="slidenum">
              <a:rPr lang="en-US" smtClean="0"/>
              <a:pPr marL="6350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wo Content">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0" y="0"/>
            <a:ext cx="9144000" cy="615553"/>
          </a:xfrm>
        </p:spPr>
        <p:txBody>
          <a:bodyPr lIns="0" tIns="0" rIns="0" bIns="0"/>
          <a:lstStyle>
            <a:lvl1pPr>
              <a:defRPr sz="4000" b="0" i="0">
                <a:solidFill>
                  <a:schemeClr val="bg1"/>
                </a:solidFill>
                <a:latin typeface="Arial"/>
                <a:cs typeface="Arial"/>
              </a:defRPr>
            </a:lvl1pPr>
          </a:lstStyle>
          <a:p>
            <a:endParaRPr dirty="0"/>
          </a:p>
        </p:txBody>
      </p:sp>
      <p:sp>
        <p:nvSpPr>
          <p:cNvPr id="3" name="Holder 3"/>
          <p:cNvSpPr>
            <a:spLocks noGrp="1"/>
          </p:cNvSpPr>
          <p:nvPr>
            <p:ph sz="half" idx="2"/>
          </p:nvPr>
        </p:nvSpPr>
        <p:spPr>
          <a:xfrm>
            <a:off x="457200" y="1577340"/>
            <a:ext cx="3977640" cy="461665"/>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59" y="1577340"/>
            <a:ext cx="3977640" cy="461665"/>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800" b="0" i="0">
                <a:solidFill>
                  <a:srgbClr val="7F7F7F"/>
                </a:solidFill>
                <a:latin typeface="Arial"/>
                <a:cs typeface="Arial"/>
              </a:defRPr>
            </a:lvl1pPr>
          </a:lstStyle>
          <a:p>
            <a:pPr marL="12700"/>
            <a:endParaRPr lang="en-US" dirty="0"/>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6A5B3E4C-8343-43E1-9982-CFD36AA452F6}" type="datetime1">
              <a:rPr lang="en-US" smtClean="0"/>
              <a:t>4/20/2025</a:t>
            </a:fld>
            <a:endParaRPr lang="en-US"/>
          </a:p>
        </p:txBody>
      </p:sp>
      <p:sp>
        <p:nvSpPr>
          <p:cNvPr id="7" name="Holder 7"/>
          <p:cNvSpPr>
            <a:spLocks noGrp="1"/>
          </p:cNvSpPr>
          <p:nvPr>
            <p:ph type="sldNum" sz="quarter" idx="7"/>
          </p:nvPr>
        </p:nvSpPr>
        <p:spPr/>
        <p:txBody>
          <a:bodyPr lIns="0" tIns="0" rIns="0" bIns="0"/>
          <a:lstStyle>
            <a:lvl1pPr>
              <a:defRPr sz="1800" b="0" i="0">
                <a:solidFill>
                  <a:srgbClr val="7F7F7F"/>
                </a:solidFill>
                <a:latin typeface="Arial"/>
                <a:cs typeface="Arial"/>
              </a:defRPr>
            </a:lvl1pPr>
          </a:lstStyle>
          <a:p>
            <a:pPr marL="63500"/>
            <a:fld id="{81D60167-4931-47E6-BA6A-407CBD079E47}" type="slidenum">
              <a:rPr lang="en-US" smtClean="0"/>
              <a:pPr marL="6350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0" i="0">
                <a:solidFill>
                  <a:schemeClr val="bg1"/>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defRPr sz="1800" b="0" i="0">
                <a:solidFill>
                  <a:srgbClr val="7F7F7F"/>
                </a:solidFill>
                <a:latin typeface="Arial"/>
                <a:cs typeface="Arial"/>
              </a:defRPr>
            </a:lvl1pPr>
          </a:lstStyle>
          <a:p>
            <a:pPr marL="12700"/>
            <a:endParaRPr lang="en-US" dirty="0"/>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796846BB-B285-4CB3-A3E6-0AB576F96569}" type="datetime1">
              <a:rPr lang="en-US" smtClean="0"/>
              <a:t>4/20/2025</a:t>
            </a:fld>
            <a:endParaRPr lang="en-US"/>
          </a:p>
        </p:txBody>
      </p:sp>
      <p:sp>
        <p:nvSpPr>
          <p:cNvPr id="5" name="Holder 5"/>
          <p:cNvSpPr>
            <a:spLocks noGrp="1"/>
          </p:cNvSpPr>
          <p:nvPr>
            <p:ph type="sldNum" sz="quarter" idx="7"/>
          </p:nvPr>
        </p:nvSpPr>
        <p:spPr/>
        <p:txBody>
          <a:bodyPr lIns="0" tIns="0" rIns="0" bIns="0"/>
          <a:lstStyle>
            <a:lvl1pPr>
              <a:defRPr sz="1800" b="0" i="0">
                <a:solidFill>
                  <a:srgbClr val="7F7F7F"/>
                </a:solidFill>
                <a:latin typeface="Arial"/>
                <a:cs typeface="Arial"/>
              </a:defRPr>
            </a:lvl1pPr>
          </a:lstStyle>
          <a:p>
            <a:pPr marL="63500"/>
            <a:fld id="{81D60167-4931-47E6-BA6A-407CBD079E47}" type="slidenum">
              <a:rPr lang="en-US" smtClean="0"/>
              <a:pPr marL="6350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800" b="0" i="0">
                <a:solidFill>
                  <a:srgbClr val="7F7F7F"/>
                </a:solidFill>
                <a:latin typeface="Arial"/>
                <a:cs typeface="Arial"/>
              </a:defRPr>
            </a:lvl1pPr>
          </a:lstStyle>
          <a:p>
            <a:pPr marL="12700"/>
            <a:endParaRPr lang="en-US" dirty="0"/>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6F03B4EC-4E8B-4312-ADB5-B0D869658772}" type="datetime1">
              <a:rPr lang="en-US" smtClean="0"/>
              <a:t>4/20/2025</a:t>
            </a:fld>
            <a:endParaRPr lang="en-US"/>
          </a:p>
        </p:txBody>
      </p:sp>
      <p:sp>
        <p:nvSpPr>
          <p:cNvPr id="4" name="Holder 4"/>
          <p:cNvSpPr>
            <a:spLocks noGrp="1"/>
          </p:cNvSpPr>
          <p:nvPr>
            <p:ph type="sldNum" sz="quarter" idx="7"/>
          </p:nvPr>
        </p:nvSpPr>
        <p:spPr/>
        <p:txBody>
          <a:bodyPr lIns="0" tIns="0" rIns="0" bIns="0"/>
          <a:lstStyle>
            <a:lvl1pPr>
              <a:defRPr sz="1800" b="0" i="0">
                <a:solidFill>
                  <a:srgbClr val="7F7F7F"/>
                </a:solidFill>
                <a:latin typeface="Arial"/>
                <a:cs typeface="Arial"/>
              </a:defRPr>
            </a:lvl1pPr>
          </a:lstStyle>
          <a:p>
            <a:pPr marL="63500"/>
            <a:fld id="{81D60167-4931-47E6-BA6A-407CBD079E47}" type="slidenum">
              <a:rPr lang="en-US" smtClean="0"/>
              <a:pPr marL="6350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20515" y="0"/>
            <a:ext cx="8077595" cy="615553"/>
          </a:xfrm>
          <a:prstGeom prst="rect">
            <a:avLst/>
          </a:prstGeom>
        </p:spPr>
        <p:txBody>
          <a:bodyPr wrap="square" lIns="0" tIns="0" rIns="0" bIns="0">
            <a:spAutoFit/>
          </a:bodyPr>
          <a:lstStyle>
            <a:lvl1pPr>
              <a:defRPr sz="4000" b="0" i="0">
                <a:solidFill>
                  <a:schemeClr val="bg1"/>
                </a:solidFill>
                <a:latin typeface="Arial"/>
                <a:cs typeface="Arial"/>
              </a:defRPr>
            </a:lvl1pPr>
          </a:lstStyle>
          <a:p>
            <a:endParaRPr dirty="0"/>
          </a:p>
        </p:txBody>
      </p:sp>
      <p:sp>
        <p:nvSpPr>
          <p:cNvPr id="3" name="Holder 3"/>
          <p:cNvSpPr>
            <a:spLocks noGrp="1"/>
          </p:cNvSpPr>
          <p:nvPr>
            <p:ph type="body" idx="1"/>
          </p:nvPr>
        </p:nvSpPr>
        <p:spPr>
          <a:xfrm>
            <a:off x="535941" y="1542814"/>
            <a:ext cx="8072119" cy="461665"/>
          </a:xfrm>
          <a:prstGeom prst="rect">
            <a:avLst/>
          </a:prstGeom>
        </p:spPr>
        <p:txBody>
          <a:bodyPr wrap="square" lIns="0" tIns="0" rIns="0" bIns="0">
            <a:spAutoFit/>
          </a:bodyPr>
          <a:lstStyle>
            <a:lvl1pPr>
              <a:defRPr sz="3000" b="1" i="0">
                <a:solidFill>
                  <a:schemeClr val="tx1"/>
                </a:solidFill>
                <a:latin typeface="Arial"/>
                <a:cs typeface="Arial"/>
              </a:defRPr>
            </a:lvl1pPr>
          </a:lstStyle>
          <a:p>
            <a:endParaRPr/>
          </a:p>
        </p:txBody>
      </p:sp>
      <p:sp>
        <p:nvSpPr>
          <p:cNvPr id="4" name="Holder 4"/>
          <p:cNvSpPr>
            <a:spLocks noGrp="1"/>
          </p:cNvSpPr>
          <p:nvPr>
            <p:ph type="ftr" sz="quarter" idx="5"/>
          </p:nvPr>
        </p:nvSpPr>
        <p:spPr>
          <a:xfrm>
            <a:off x="2769873" y="6533881"/>
            <a:ext cx="4062095" cy="276999"/>
          </a:xfrm>
          <a:prstGeom prst="rect">
            <a:avLst/>
          </a:prstGeom>
        </p:spPr>
        <p:txBody>
          <a:bodyPr wrap="square" lIns="0" tIns="0" rIns="0" bIns="0">
            <a:spAutoFit/>
          </a:bodyPr>
          <a:lstStyle>
            <a:lvl1pPr>
              <a:defRPr sz="1800" b="0" i="0">
                <a:solidFill>
                  <a:srgbClr val="7F7F7F"/>
                </a:solidFill>
                <a:latin typeface="Arial"/>
                <a:cs typeface="Arial"/>
              </a:defRPr>
            </a:lvl1pPr>
          </a:lstStyle>
          <a:p>
            <a:pPr marL="12700"/>
            <a:endParaRPr lang="en-US" dirty="0"/>
          </a:p>
        </p:txBody>
      </p:sp>
      <p:sp>
        <p:nvSpPr>
          <p:cNvPr id="5" name="Holder 5"/>
          <p:cNvSpPr>
            <a:spLocks noGrp="1"/>
          </p:cNvSpPr>
          <p:nvPr>
            <p:ph type="dt" sz="half" idx="6"/>
          </p:nvPr>
        </p:nvSpPr>
        <p:spPr>
          <a:xfrm>
            <a:off x="457200" y="6377941"/>
            <a:ext cx="2103120" cy="276999"/>
          </a:xfrm>
          <a:prstGeom prst="rect">
            <a:avLst/>
          </a:prstGeom>
        </p:spPr>
        <p:txBody>
          <a:bodyPr wrap="square" lIns="0" tIns="0" rIns="0" bIns="0">
            <a:spAutoFit/>
          </a:bodyPr>
          <a:lstStyle>
            <a:lvl1pPr algn="l">
              <a:defRPr>
                <a:solidFill>
                  <a:schemeClr val="tx1">
                    <a:tint val="75000"/>
                  </a:schemeClr>
                </a:solidFill>
              </a:defRPr>
            </a:lvl1pPr>
          </a:lstStyle>
          <a:p>
            <a:fld id="{675A1C4B-B332-45F6-AC8A-63011065AF52}" type="datetime1">
              <a:rPr lang="en-US" smtClean="0"/>
              <a:t>4/20/2025</a:t>
            </a:fld>
            <a:endParaRPr lang="en-US"/>
          </a:p>
        </p:txBody>
      </p:sp>
      <p:sp>
        <p:nvSpPr>
          <p:cNvPr id="6" name="Holder 6"/>
          <p:cNvSpPr>
            <a:spLocks noGrp="1"/>
          </p:cNvSpPr>
          <p:nvPr>
            <p:ph type="sldNum" sz="quarter" idx="7"/>
          </p:nvPr>
        </p:nvSpPr>
        <p:spPr>
          <a:xfrm>
            <a:off x="228192" y="6475140"/>
            <a:ext cx="342265" cy="553998"/>
          </a:xfrm>
          <a:prstGeom prst="rect">
            <a:avLst/>
          </a:prstGeom>
        </p:spPr>
        <p:txBody>
          <a:bodyPr wrap="square" lIns="0" tIns="0" rIns="0" bIns="0">
            <a:spAutoFit/>
          </a:bodyPr>
          <a:lstStyle>
            <a:lvl1pPr>
              <a:defRPr sz="1800" b="0" i="0">
                <a:solidFill>
                  <a:srgbClr val="7F7F7F"/>
                </a:solidFill>
                <a:latin typeface="Arial"/>
                <a:cs typeface="Arial"/>
              </a:defRPr>
            </a:lvl1pPr>
          </a:lstStyle>
          <a:p>
            <a:pPr marL="63500"/>
            <a:fld id="{81D60167-4931-47E6-BA6A-407CBD079E47}" type="slidenum">
              <a:rPr lang="en-US" smtClean="0"/>
              <a:pPr marL="63500"/>
              <a:t>‹#›</a:t>
            </a:fld>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hf sldNum="0" hdr="0" ftr="0" dt="0"/>
  <p:txStyles>
    <p:titleStyle>
      <a:lvl1pPr>
        <a:defRPr>
          <a:solidFill>
            <a:schemeClr val="bg1"/>
          </a:solidFill>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6.jp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6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6.jp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6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6.jp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67.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26.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0.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2138937" y="3038322"/>
            <a:ext cx="4863465" cy="1354217"/>
          </a:xfrm>
          <a:prstGeom prst="rect">
            <a:avLst/>
          </a:prstGeom>
        </p:spPr>
        <p:txBody>
          <a:bodyPr vert="horz" wrap="square" lIns="0" tIns="0" rIns="0" bIns="0" rtlCol="0">
            <a:spAutoFit/>
          </a:bodyPr>
          <a:lstStyle/>
          <a:p>
            <a:pPr algn="ctr">
              <a:lnSpc>
                <a:spcPct val="100000"/>
              </a:lnSpc>
            </a:pPr>
            <a:r>
              <a:rPr sz="4400" b="1" dirty="0">
                <a:solidFill>
                  <a:srgbClr val="C00000"/>
                </a:solidFill>
                <a:latin typeface="Arial"/>
                <a:cs typeface="Arial"/>
              </a:rPr>
              <a:t>Blac</a:t>
            </a:r>
            <a:r>
              <a:rPr sz="4400" b="1" spc="-15" dirty="0">
                <a:solidFill>
                  <a:srgbClr val="C00000"/>
                </a:solidFill>
                <a:latin typeface="Arial"/>
                <a:cs typeface="Arial"/>
              </a:rPr>
              <a:t>k</a:t>
            </a:r>
            <a:r>
              <a:rPr sz="4400" b="1" spc="-5" dirty="0">
                <a:solidFill>
                  <a:srgbClr val="C00000"/>
                </a:solidFill>
                <a:latin typeface="Arial"/>
                <a:cs typeface="Arial"/>
              </a:rPr>
              <a:t>-</a:t>
            </a:r>
            <a:r>
              <a:rPr sz="4400" b="1" dirty="0">
                <a:solidFill>
                  <a:srgbClr val="C00000"/>
                </a:solidFill>
                <a:latin typeface="Arial"/>
                <a:cs typeface="Arial"/>
              </a:rPr>
              <a:t>Box</a:t>
            </a:r>
            <a:r>
              <a:rPr sz="4400" b="1" spc="-5" dirty="0">
                <a:solidFill>
                  <a:srgbClr val="C00000"/>
                </a:solidFill>
                <a:latin typeface="Arial"/>
                <a:cs typeface="Arial"/>
              </a:rPr>
              <a:t> </a:t>
            </a:r>
            <a:r>
              <a:rPr sz="4400" b="1" spc="-335" dirty="0">
                <a:solidFill>
                  <a:srgbClr val="C00000"/>
                </a:solidFill>
                <a:latin typeface="Arial"/>
                <a:cs typeface="Arial"/>
              </a:rPr>
              <a:t>T</a:t>
            </a:r>
            <a:r>
              <a:rPr sz="4400" b="1" dirty="0">
                <a:solidFill>
                  <a:srgbClr val="C00000"/>
                </a:solidFill>
                <a:latin typeface="Arial"/>
                <a:cs typeface="Arial"/>
              </a:rPr>
              <a:t>esting</a:t>
            </a:r>
            <a:endParaRPr sz="4400">
              <a:latin typeface="Arial"/>
              <a:cs typeface="Arial"/>
            </a:endParaRPr>
          </a:p>
          <a:p>
            <a:pPr algn="ctr">
              <a:lnSpc>
                <a:spcPct val="100000"/>
              </a:lnSpc>
            </a:pPr>
            <a:r>
              <a:rPr sz="4400" b="1" spc="-330" dirty="0">
                <a:solidFill>
                  <a:srgbClr val="C00000"/>
                </a:solidFill>
                <a:latin typeface="Arial"/>
                <a:cs typeface="Arial"/>
              </a:rPr>
              <a:t>T</a:t>
            </a:r>
            <a:r>
              <a:rPr sz="4400" b="1" dirty="0">
                <a:solidFill>
                  <a:srgbClr val="C00000"/>
                </a:solidFill>
                <a:latin typeface="Arial"/>
                <a:cs typeface="Arial"/>
              </a:rPr>
              <a:t>echniqu</a:t>
            </a:r>
            <a:r>
              <a:rPr sz="4400" b="1" spc="-15" dirty="0">
                <a:solidFill>
                  <a:srgbClr val="C00000"/>
                </a:solidFill>
                <a:latin typeface="Arial"/>
                <a:cs typeface="Arial"/>
              </a:rPr>
              <a:t>e</a:t>
            </a:r>
            <a:r>
              <a:rPr sz="4400" b="1" dirty="0">
                <a:solidFill>
                  <a:srgbClr val="C00000"/>
                </a:solidFill>
                <a:latin typeface="Arial"/>
                <a:cs typeface="Arial"/>
              </a:rPr>
              <a:t>s</a:t>
            </a:r>
            <a:endParaRPr sz="4400">
              <a:latin typeface="Arial"/>
              <a:cs typeface="Arial"/>
            </a:endParaRPr>
          </a:p>
        </p:txBody>
      </p:sp>
      <p:sp>
        <p:nvSpPr>
          <p:cNvPr id="4" name="object 4"/>
          <p:cNvSpPr/>
          <p:nvPr/>
        </p:nvSpPr>
        <p:spPr>
          <a:xfrm>
            <a:off x="0" y="0"/>
            <a:ext cx="9144000" cy="914400"/>
          </a:xfrm>
          <a:prstGeom prst="rect">
            <a:avLst/>
          </a:prstGeom>
          <a:solidFill>
            <a:srgbClr val="002060"/>
          </a:solidFill>
        </p:spPr>
        <p:txBody>
          <a:bodyPr wrap="square" lIns="0" tIns="0" rIns="0" bIns="0" rtlCol="0"/>
          <a:lstStyle/>
          <a:p>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1723"/>
            <a:ext cx="9144000" cy="830997"/>
          </a:xfrm>
          <a:prstGeom prst="rect">
            <a:avLst/>
          </a:prstGeom>
          <a:solidFill>
            <a:srgbClr val="002060"/>
          </a:solidFill>
        </p:spPr>
        <p:txBody>
          <a:bodyPr wrap="square">
            <a:spAutoFit/>
          </a:bodyPr>
          <a:lstStyle/>
          <a:p>
            <a:r>
              <a:rPr lang="en-US" sz="4800" b="1" dirty="0">
                <a:solidFill>
                  <a:schemeClr val="bg1"/>
                </a:solidFill>
              </a:rPr>
              <a:t>Equivalence Class -Limitations </a:t>
            </a:r>
          </a:p>
        </p:txBody>
      </p:sp>
      <p:sp>
        <p:nvSpPr>
          <p:cNvPr id="3" name="Rectangle 2"/>
          <p:cNvSpPr/>
          <p:nvPr/>
        </p:nvSpPr>
        <p:spPr>
          <a:xfrm>
            <a:off x="0" y="1981200"/>
            <a:ext cx="9144000" cy="2846933"/>
          </a:xfrm>
          <a:prstGeom prst="rect">
            <a:avLst/>
          </a:prstGeom>
        </p:spPr>
        <p:txBody>
          <a:bodyPr wrap="square">
            <a:spAutoFit/>
          </a:bodyPr>
          <a:lstStyle/>
          <a:p>
            <a:pPr marL="171450" indent="-171450" algn="just">
              <a:buFont typeface="Arial" panose="020B0604020202020204" pitchFamily="34" charset="0"/>
              <a:buChar char="•"/>
            </a:pPr>
            <a:endParaRPr lang="en-US" sz="1100" dirty="0">
              <a:solidFill>
                <a:srgbClr val="000000"/>
              </a:solidFill>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sz="2800" dirty="0">
                <a:solidFill>
                  <a:srgbClr val="000000"/>
                </a:solidFill>
                <a:latin typeface="Arial" panose="020B0604020202020204" pitchFamily="34" charset="0"/>
                <a:cs typeface="Arial" panose="020B0604020202020204" pitchFamily="34" charset="0"/>
              </a:rPr>
              <a:t>It is most suited to systems in which much of the input data takes on values within    ranges or within sets.</a:t>
            </a:r>
          </a:p>
          <a:p>
            <a:pPr marL="285750" indent="-285750" algn="just">
              <a:buFont typeface="Arial" panose="020B0604020202020204" pitchFamily="34" charset="0"/>
              <a:buChar char="•"/>
            </a:pPr>
            <a:endParaRPr lang="en-US" sz="2800" dirty="0">
              <a:solidFill>
                <a:srgbClr val="000000"/>
              </a:solidFill>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sz="2800" dirty="0">
                <a:solidFill>
                  <a:srgbClr val="000000"/>
                </a:solidFill>
                <a:latin typeface="Arial" panose="020B0604020202020204" pitchFamily="34" charset="0"/>
                <a:cs typeface="Arial" panose="020B0604020202020204" pitchFamily="34" charset="0"/>
              </a:rPr>
              <a:t>It makes the assumption that data in the same equivalence class is processed in the same way by the system</a:t>
            </a:r>
          </a:p>
        </p:txBody>
      </p:sp>
    </p:spTree>
    <p:extLst>
      <p:ext uri="{BB962C8B-B14F-4D97-AF65-F5344CB8AC3E}">
        <p14:creationId xmlns:p14="http://schemas.microsoft.com/office/powerpoint/2010/main" val="10570814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5638800"/>
            <a:ext cx="6291274" cy="707886"/>
          </a:xfrm>
          <a:prstGeom prst="rect">
            <a:avLst/>
          </a:prstGeom>
        </p:spPr>
        <p:txBody>
          <a:bodyPr wrap="none">
            <a:spAutoFit/>
          </a:bodyPr>
          <a:lstStyle/>
          <a:p>
            <a:r>
              <a:rPr lang="en-US" sz="4000" b="1" dirty="0">
                <a:solidFill>
                  <a:srgbClr val="0070C0"/>
                </a:solidFill>
                <a:latin typeface="Arial" panose="020B0604020202020204" pitchFamily="34" charset="0"/>
              </a:rPr>
              <a:t>Boundary Value Analysis</a:t>
            </a:r>
            <a:endParaRPr lang="en-US" sz="4000" dirty="0">
              <a:solidFill>
                <a:srgbClr val="0070C0"/>
              </a:solidFill>
            </a:endParaRPr>
          </a:p>
        </p:txBody>
      </p:sp>
      <p:sp>
        <p:nvSpPr>
          <p:cNvPr id="2" name="Oval 1"/>
          <p:cNvSpPr/>
          <p:nvPr/>
        </p:nvSpPr>
        <p:spPr>
          <a:xfrm>
            <a:off x="1143000" y="1219200"/>
            <a:ext cx="6858000" cy="441960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4800" dirty="0">
                <a:solidFill>
                  <a:srgbClr val="002060"/>
                </a:solidFill>
              </a:rPr>
              <a:t>Maximum Defects occurs on Boundaries </a:t>
            </a:r>
          </a:p>
        </p:txBody>
      </p:sp>
    </p:spTree>
    <p:extLst>
      <p:ext uri="{BB962C8B-B14F-4D97-AF65-F5344CB8AC3E}">
        <p14:creationId xmlns:p14="http://schemas.microsoft.com/office/powerpoint/2010/main" val="13208358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270" y="1447800"/>
            <a:ext cx="9110730" cy="4216539"/>
          </a:xfrm>
          <a:prstGeom prst="rect">
            <a:avLst/>
          </a:prstGeom>
        </p:spPr>
        <p:txBody>
          <a:bodyPr wrap="square">
            <a:spAutoFit/>
          </a:bodyPr>
          <a:lstStyle/>
          <a:p>
            <a:pPr algn="just"/>
            <a:endParaRPr lang="en-US" sz="1200" dirty="0">
              <a:solidFill>
                <a:srgbClr val="000000"/>
              </a:solidFill>
              <a:latin typeface="+mj-lt"/>
              <a:cs typeface="Arial" panose="020B0604020202020204" pitchFamily="34" charset="0"/>
            </a:endParaRPr>
          </a:p>
          <a:p>
            <a:pPr algn="just"/>
            <a:r>
              <a:rPr lang="en-US" sz="3200" dirty="0">
                <a:solidFill>
                  <a:srgbClr val="000000"/>
                </a:solidFill>
                <a:latin typeface="+mj-lt"/>
                <a:cs typeface="Arial" panose="020B0604020202020204" pitchFamily="34" charset="0"/>
              </a:rPr>
              <a:t>Boundary value testing focuses on the boundaries simply because that is where so many defects hide. The defects can be in the requirements or in the code.</a:t>
            </a:r>
          </a:p>
          <a:p>
            <a:pPr algn="just"/>
            <a:endParaRPr lang="en-US" sz="3200" dirty="0">
              <a:solidFill>
                <a:srgbClr val="000000"/>
              </a:solidFill>
              <a:latin typeface="+mj-lt"/>
              <a:cs typeface="Arial" panose="020B0604020202020204" pitchFamily="34" charset="0"/>
            </a:endParaRPr>
          </a:p>
          <a:p>
            <a:pPr algn="just"/>
            <a:r>
              <a:rPr lang="en-US" sz="3200" dirty="0">
                <a:solidFill>
                  <a:srgbClr val="000000"/>
                </a:solidFill>
                <a:latin typeface="+mj-lt"/>
                <a:cs typeface="Arial" panose="020B0604020202020204" pitchFamily="34" charset="0"/>
              </a:rPr>
              <a:t>The most </a:t>
            </a:r>
            <a:r>
              <a:rPr lang="en-US" sz="3200" b="1" dirty="0">
                <a:solidFill>
                  <a:srgbClr val="00B050"/>
                </a:solidFill>
                <a:latin typeface="+mj-lt"/>
                <a:cs typeface="Arial" panose="020B0604020202020204" pitchFamily="34" charset="0"/>
              </a:rPr>
              <a:t>efficient</a:t>
            </a:r>
            <a:r>
              <a:rPr lang="en-US" sz="3200" dirty="0">
                <a:solidFill>
                  <a:srgbClr val="000000"/>
                </a:solidFill>
                <a:latin typeface="+mj-lt"/>
                <a:cs typeface="Arial" panose="020B0604020202020204" pitchFamily="34" charset="0"/>
              </a:rPr>
              <a:t> way of finding such defects, either in the requirements or the code, is through </a:t>
            </a:r>
            <a:r>
              <a:rPr lang="en-US" sz="3200" b="1" u="sng" dirty="0">
                <a:solidFill>
                  <a:srgbClr val="00B050"/>
                </a:solidFill>
                <a:latin typeface="+mj-lt"/>
                <a:cs typeface="Arial" panose="020B0604020202020204" pitchFamily="34" charset="0"/>
              </a:rPr>
              <a:t>inspection</a:t>
            </a:r>
          </a:p>
        </p:txBody>
      </p:sp>
      <p:sp>
        <p:nvSpPr>
          <p:cNvPr id="3" name="Rectangle 2"/>
          <p:cNvSpPr/>
          <p:nvPr/>
        </p:nvSpPr>
        <p:spPr>
          <a:xfrm>
            <a:off x="0" y="0"/>
            <a:ext cx="9144000" cy="830997"/>
          </a:xfrm>
          <a:prstGeom prst="rect">
            <a:avLst/>
          </a:prstGeom>
          <a:solidFill>
            <a:srgbClr val="002060"/>
          </a:solidFill>
        </p:spPr>
        <p:txBody>
          <a:bodyPr wrap="square">
            <a:spAutoFit/>
          </a:bodyPr>
          <a:lstStyle/>
          <a:p>
            <a:r>
              <a:rPr lang="en-US" sz="4800" b="1" dirty="0">
                <a:solidFill>
                  <a:schemeClr val="bg1"/>
                </a:solidFill>
                <a:latin typeface="Arial" panose="020B0604020202020204" pitchFamily="34" charset="0"/>
              </a:rPr>
              <a:t>Boundary Value Analysis</a:t>
            </a:r>
            <a:endParaRPr lang="en-US" sz="4800" b="1" dirty="0">
              <a:solidFill>
                <a:schemeClr val="bg1"/>
              </a:solidFill>
            </a:endParaRPr>
          </a:p>
        </p:txBody>
      </p:sp>
    </p:spTree>
    <p:extLst>
      <p:ext uri="{BB962C8B-B14F-4D97-AF65-F5344CB8AC3E}">
        <p14:creationId xmlns:p14="http://schemas.microsoft.com/office/powerpoint/2010/main" val="17931496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 y="872028"/>
            <a:ext cx="8991600" cy="4139595"/>
          </a:xfrm>
          <a:prstGeom prst="rect">
            <a:avLst/>
          </a:prstGeom>
        </p:spPr>
        <p:txBody>
          <a:bodyPr wrap="square">
            <a:spAutoFit/>
          </a:bodyPr>
          <a:lstStyle/>
          <a:p>
            <a:pPr algn="just"/>
            <a:endParaRPr lang="en-US" sz="1100" dirty="0">
              <a:solidFill>
                <a:srgbClr val="000000"/>
              </a:solidFill>
              <a:latin typeface="Arial" panose="020B0604020202020204" pitchFamily="34" charset="0"/>
            </a:endParaRPr>
          </a:p>
          <a:p>
            <a:pPr algn="just"/>
            <a:r>
              <a:rPr lang="en-US" sz="2800" dirty="0">
                <a:solidFill>
                  <a:srgbClr val="000000"/>
                </a:solidFill>
                <a:latin typeface="Arial" panose="020B0604020202020204" pitchFamily="34" charset="0"/>
              </a:rPr>
              <a:t>1.Identify the </a:t>
            </a:r>
            <a:r>
              <a:rPr lang="en-US" sz="2800" dirty="0" err="1">
                <a:solidFill>
                  <a:srgbClr val="FF0000"/>
                </a:solidFill>
                <a:latin typeface="Arial" panose="020B0604020202020204" pitchFamily="34" charset="0"/>
              </a:rPr>
              <a:t>Ecs</a:t>
            </a:r>
            <a:endParaRPr lang="en-US" sz="2800" dirty="0">
              <a:solidFill>
                <a:srgbClr val="FF0000"/>
              </a:solidFill>
              <a:latin typeface="Arial" panose="020B0604020202020204" pitchFamily="34" charset="0"/>
            </a:endParaRPr>
          </a:p>
          <a:p>
            <a:pPr algn="just"/>
            <a:endParaRPr lang="en-US" sz="2800" dirty="0">
              <a:solidFill>
                <a:srgbClr val="FF0000"/>
              </a:solidFill>
              <a:latin typeface="Arial" panose="020B0604020202020204" pitchFamily="34" charset="0"/>
            </a:endParaRPr>
          </a:p>
          <a:p>
            <a:pPr algn="just"/>
            <a:r>
              <a:rPr lang="en-US" sz="2800" dirty="0">
                <a:solidFill>
                  <a:srgbClr val="000000"/>
                </a:solidFill>
                <a:latin typeface="Arial" panose="020B0604020202020204" pitchFamily="34" charset="0"/>
              </a:rPr>
              <a:t>2.Identify the </a:t>
            </a:r>
            <a:r>
              <a:rPr lang="en-US" sz="2800" dirty="0">
                <a:solidFill>
                  <a:srgbClr val="FF0000"/>
                </a:solidFill>
                <a:latin typeface="Arial" panose="020B0604020202020204" pitchFamily="34" charset="0"/>
              </a:rPr>
              <a:t>boundaries</a:t>
            </a:r>
            <a:r>
              <a:rPr lang="en-US" sz="2800" dirty="0">
                <a:solidFill>
                  <a:srgbClr val="000000"/>
                </a:solidFill>
                <a:latin typeface="Arial" panose="020B0604020202020204" pitchFamily="34" charset="0"/>
              </a:rPr>
              <a:t> of each </a:t>
            </a:r>
            <a:r>
              <a:rPr lang="en-US" sz="2800" dirty="0">
                <a:solidFill>
                  <a:srgbClr val="FF0000"/>
                </a:solidFill>
                <a:latin typeface="Arial" panose="020B0604020202020204" pitchFamily="34" charset="0"/>
              </a:rPr>
              <a:t>EC</a:t>
            </a:r>
          </a:p>
          <a:p>
            <a:pPr algn="just"/>
            <a:endParaRPr lang="en-US" sz="2800" dirty="0">
              <a:solidFill>
                <a:srgbClr val="FF0000"/>
              </a:solidFill>
              <a:latin typeface="Arial" panose="020B0604020202020204" pitchFamily="34" charset="0"/>
            </a:endParaRPr>
          </a:p>
          <a:p>
            <a:pPr algn="just"/>
            <a:r>
              <a:rPr lang="en-US" sz="2800" dirty="0">
                <a:solidFill>
                  <a:srgbClr val="000000"/>
                </a:solidFill>
                <a:latin typeface="Arial" panose="020B0604020202020204" pitchFamily="34" charset="0"/>
              </a:rPr>
              <a:t>3.Create </a:t>
            </a:r>
            <a:r>
              <a:rPr lang="en-US" sz="2800" dirty="0">
                <a:solidFill>
                  <a:srgbClr val="FF0000"/>
                </a:solidFill>
                <a:latin typeface="Arial" panose="020B0604020202020204" pitchFamily="34" charset="0"/>
              </a:rPr>
              <a:t>test cases </a:t>
            </a:r>
            <a:r>
              <a:rPr lang="en-US" sz="2800" dirty="0">
                <a:solidFill>
                  <a:srgbClr val="000000"/>
                </a:solidFill>
                <a:latin typeface="Arial" panose="020B0604020202020204" pitchFamily="34" charset="0"/>
              </a:rPr>
              <a:t>for each </a:t>
            </a:r>
            <a:r>
              <a:rPr lang="en-US" sz="2800" dirty="0">
                <a:solidFill>
                  <a:srgbClr val="FF0000"/>
                </a:solidFill>
                <a:latin typeface="Arial" panose="020B0604020202020204" pitchFamily="34" charset="0"/>
              </a:rPr>
              <a:t>boundary value </a:t>
            </a:r>
            <a:r>
              <a:rPr lang="en-US" sz="2800" dirty="0">
                <a:solidFill>
                  <a:srgbClr val="000000"/>
                </a:solidFill>
                <a:latin typeface="Arial" panose="020B0604020202020204" pitchFamily="34" charset="0"/>
              </a:rPr>
              <a:t>by choosing </a:t>
            </a:r>
            <a:r>
              <a:rPr lang="en-US" sz="2800" dirty="0">
                <a:solidFill>
                  <a:srgbClr val="FF0000"/>
                </a:solidFill>
                <a:latin typeface="Arial" panose="020B0604020202020204" pitchFamily="34" charset="0"/>
              </a:rPr>
              <a:t>one point </a:t>
            </a:r>
            <a:r>
              <a:rPr lang="en-US" sz="2800" dirty="0">
                <a:solidFill>
                  <a:srgbClr val="000000"/>
                </a:solidFill>
                <a:latin typeface="Arial" panose="020B0604020202020204" pitchFamily="34" charset="0"/>
              </a:rPr>
              <a:t>on the boundary, </a:t>
            </a:r>
            <a:r>
              <a:rPr lang="en-US" sz="2800" dirty="0">
                <a:solidFill>
                  <a:srgbClr val="FF0000"/>
                </a:solidFill>
                <a:latin typeface="Arial" panose="020B0604020202020204" pitchFamily="34" charset="0"/>
              </a:rPr>
              <a:t>one point </a:t>
            </a:r>
            <a:r>
              <a:rPr lang="en-US" sz="2800" dirty="0">
                <a:solidFill>
                  <a:srgbClr val="000000"/>
                </a:solidFill>
                <a:latin typeface="Arial" panose="020B0604020202020204" pitchFamily="34" charset="0"/>
              </a:rPr>
              <a:t>just </a:t>
            </a:r>
            <a:r>
              <a:rPr lang="en-US" sz="2800" dirty="0">
                <a:solidFill>
                  <a:srgbClr val="FF0000"/>
                </a:solidFill>
                <a:latin typeface="Arial" panose="020B0604020202020204" pitchFamily="34" charset="0"/>
              </a:rPr>
              <a:t>below</a:t>
            </a:r>
            <a:r>
              <a:rPr lang="en-US" sz="2800" dirty="0">
                <a:solidFill>
                  <a:srgbClr val="000000"/>
                </a:solidFill>
                <a:latin typeface="Arial" panose="020B0604020202020204" pitchFamily="34" charset="0"/>
              </a:rPr>
              <a:t> the boundary, and </a:t>
            </a:r>
            <a:r>
              <a:rPr lang="en-US" sz="2800" dirty="0">
                <a:solidFill>
                  <a:srgbClr val="FF0000"/>
                </a:solidFill>
                <a:latin typeface="Arial" panose="020B0604020202020204" pitchFamily="34" charset="0"/>
              </a:rPr>
              <a:t>one point </a:t>
            </a:r>
            <a:r>
              <a:rPr lang="en-US" sz="2800" dirty="0">
                <a:solidFill>
                  <a:srgbClr val="000000"/>
                </a:solidFill>
                <a:latin typeface="Arial" panose="020B0604020202020204" pitchFamily="34" charset="0"/>
              </a:rPr>
              <a:t>just above the boundary</a:t>
            </a:r>
          </a:p>
          <a:p>
            <a:pPr algn="just"/>
            <a:endParaRPr lang="en-US" sz="2800" dirty="0">
              <a:solidFill>
                <a:srgbClr val="000000"/>
              </a:solidFill>
              <a:latin typeface="Arial" panose="020B0604020202020204" pitchFamily="34" charset="0"/>
            </a:endParaRPr>
          </a:p>
        </p:txBody>
      </p:sp>
      <p:sp>
        <p:nvSpPr>
          <p:cNvPr id="3" name="Rectangle 2"/>
          <p:cNvSpPr/>
          <p:nvPr/>
        </p:nvSpPr>
        <p:spPr>
          <a:xfrm>
            <a:off x="0" y="5862"/>
            <a:ext cx="9144000" cy="830997"/>
          </a:xfrm>
          <a:prstGeom prst="rect">
            <a:avLst/>
          </a:prstGeom>
          <a:solidFill>
            <a:srgbClr val="002060"/>
          </a:solidFill>
        </p:spPr>
        <p:txBody>
          <a:bodyPr wrap="square">
            <a:spAutoFit/>
          </a:bodyPr>
          <a:lstStyle/>
          <a:p>
            <a:r>
              <a:rPr lang="en-US" sz="4800" b="1" dirty="0">
                <a:solidFill>
                  <a:schemeClr val="bg1"/>
                </a:solidFill>
                <a:latin typeface="Arial" panose="020B0604020202020204" pitchFamily="34" charset="0"/>
              </a:rPr>
              <a:t>Boundary Value Analysis</a:t>
            </a:r>
            <a:endParaRPr lang="en-US" sz="4800" b="1" dirty="0">
              <a:solidFill>
                <a:schemeClr val="bg1"/>
              </a:solidFill>
            </a:endParaRPr>
          </a:p>
        </p:txBody>
      </p:sp>
    </p:spTree>
    <p:extLst>
      <p:ext uri="{BB962C8B-B14F-4D97-AF65-F5344CB8AC3E}">
        <p14:creationId xmlns:p14="http://schemas.microsoft.com/office/powerpoint/2010/main" val="41860436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68017"/>
            <a:ext cx="9126016" cy="5151783"/>
          </a:xfrm>
          <a:prstGeom prst="rect">
            <a:avLst/>
          </a:prstGeom>
        </p:spPr>
      </p:pic>
    </p:spTree>
    <p:extLst>
      <p:ext uri="{BB962C8B-B14F-4D97-AF65-F5344CB8AC3E}">
        <p14:creationId xmlns:p14="http://schemas.microsoft.com/office/powerpoint/2010/main" val="40441518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932" y="0"/>
            <a:ext cx="9146931" cy="707886"/>
          </a:xfrm>
          <a:prstGeom prst="rect">
            <a:avLst/>
          </a:prstGeom>
          <a:solidFill>
            <a:srgbClr val="002060"/>
          </a:solidFill>
        </p:spPr>
        <p:txBody>
          <a:bodyPr wrap="square">
            <a:spAutoFit/>
          </a:bodyPr>
          <a:lstStyle/>
          <a:p>
            <a:r>
              <a:rPr lang="en-US" sz="4000" b="1" dirty="0">
                <a:solidFill>
                  <a:schemeClr val="bg1"/>
                </a:solidFill>
                <a:latin typeface="Arial" panose="020B0604020202020204" pitchFamily="34" charset="0"/>
              </a:rPr>
              <a:t>Boundary Value Analysis -Example</a:t>
            </a:r>
            <a:endParaRPr lang="en-US" sz="4000" b="1" dirty="0">
              <a:solidFill>
                <a:schemeClr val="bg1"/>
              </a:solidFill>
            </a:endParaRPr>
          </a:p>
        </p:txBody>
      </p:sp>
      <p:sp>
        <p:nvSpPr>
          <p:cNvPr id="3" name="Rectangle 2"/>
          <p:cNvSpPr/>
          <p:nvPr/>
        </p:nvSpPr>
        <p:spPr>
          <a:xfrm>
            <a:off x="20392" y="1066800"/>
            <a:ext cx="8895008" cy="2354491"/>
          </a:xfrm>
          <a:prstGeom prst="rect">
            <a:avLst/>
          </a:prstGeom>
        </p:spPr>
        <p:txBody>
          <a:bodyPr wrap="square">
            <a:spAutoFit/>
          </a:bodyPr>
          <a:lstStyle/>
          <a:p>
            <a:endParaRPr lang="en-US" sz="1100" dirty="0">
              <a:solidFill>
                <a:srgbClr val="000000"/>
              </a:solidFill>
              <a:latin typeface="Arial" panose="020B0604020202020204" pitchFamily="34" charset="0"/>
            </a:endParaRPr>
          </a:p>
          <a:p>
            <a:r>
              <a:rPr lang="en-US" sz="2800" b="1" dirty="0">
                <a:solidFill>
                  <a:srgbClr val="000000"/>
                </a:solidFill>
                <a:latin typeface="Arial" panose="020B0604020202020204" pitchFamily="34" charset="0"/>
              </a:rPr>
              <a:t>Specification: </a:t>
            </a:r>
            <a:r>
              <a:rPr lang="en-US" sz="2800" dirty="0">
                <a:solidFill>
                  <a:srgbClr val="000000"/>
                </a:solidFill>
                <a:latin typeface="Arial" panose="020B0604020202020204" pitchFamily="34" charset="0"/>
              </a:rPr>
              <a:t>the program accepts three to six inputs which are 5 digit integers equal to or greater than 10000.</a:t>
            </a:r>
          </a:p>
          <a:p>
            <a:endParaRPr lang="en-US" sz="2800" dirty="0">
              <a:solidFill>
                <a:srgbClr val="000000"/>
              </a:solidFill>
              <a:latin typeface="Arial" panose="020B0604020202020204" pitchFamily="34" charset="0"/>
            </a:endParaRPr>
          </a:p>
          <a:p>
            <a:r>
              <a:rPr lang="en-US" sz="2400" dirty="0">
                <a:solidFill>
                  <a:srgbClr val="000000"/>
                </a:solidFill>
                <a:latin typeface="Arial" panose="020B0604020202020204" pitchFamily="34" charset="0"/>
              </a:rPr>
              <a:t>Input Values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392" y="3051958"/>
            <a:ext cx="8971208" cy="2815441"/>
          </a:xfrm>
          <a:prstGeom prst="rect">
            <a:avLst/>
          </a:prstGeom>
        </p:spPr>
      </p:pic>
    </p:spTree>
    <p:extLst>
      <p:ext uri="{BB962C8B-B14F-4D97-AF65-F5344CB8AC3E}">
        <p14:creationId xmlns:p14="http://schemas.microsoft.com/office/powerpoint/2010/main" val="36513037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85800"/>
            <a:ext cx="9144000" cy="4563112"/>
          </a:xfrm>
          <a:prstGeom prst="rect">
            <a:avLst/>
          </a:prstGeom>
        </p:spPr>
      </p:pic>
      <p:sp>
        <p:nvSpPr>
          <p:cNvPr id="4" name="Rectangle 3">
            <a:extLst>
              <a:ext uri="{FF2B5EF4-FFF2-40B4-BE49-F238E27FC236}">
                <a16:creationId xmlns:a16="http://schemas.microsoft.com/office/drawing/2014/main" id="{5A4E3138-DF60-404F-A3B7-36A5CA1EA7AD}"/>
              </a:ext>
            </a:extLst>
          </p:cNvPr>
          <p:cNvSpPr/>
          <p:nvPr/>
        </p:nvSpPr>
        <p:spPr>
          <a:xfrm>
            <a:off x="-2932" y="0"/>
            <a:ext cx="9146931" cy="707886"/>
          </a:xfrm>
          <a:prstGeom prst="rect">
            <a:avLst/>
          </a:prstGeom>
          <a:solidFill>
            <a:srgbClr val="002060"/>
          </a:solidFill>
        </p:spPr>
        <p:txBody>
          <a:bodyPr wrap="square">
            <a:spAutoFit/>
          </a:bodyPr>
          <a:lstStyle/>
          <a:p>
            <a:r>
              <a:rPr lang="en-US" sz="4000" b="1" dirty="0">
                <a:solidFill>
                  <a:schemeClr val="bg1"/>
                </a:solidFill>
                <a:latin typeface="Arial" panose="020B0604020202020204" pitchFamily="34" charset="0"/>
              </a:rPr>
              <a:t>Boundary Value Analysis -Example</a:t>
            </a:r>
            <a:endParaRPr lang="en-US" sz="4000" b="1" dirty="0">
              <a:solidFill>
                <a:schemeClr val="bg1"/>
              </a:solidFill>
            </a:endParaRPr>
          </a:p>
        </p:txBody>
      </p:sp>
    </p:spTree>
    <p:extLst>
      <p:ext uri="{BB962C8B-B14F-4D97-AF65-F5344CB8AC3E}">
        <p14:creationId xmlns:p14="http://schemas.microsoft.com/office/powerpoint/2010/main" val="36537046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1371600"/>
            <a:ext cx="9144000" cy="3231654"/>
          </a:xfrm>
          <a:prstGeom prst="rect">
            <a:avLst/>
          </a:prstGeom>
        </p:spPr>
        <p:txBody>
          <a:bodyPr wrap="square">
            <a:spAutoFit/>
          </a:bodyPr>
          <a:lstStyle/>
          <a:p>
            <a:pPr marL="171450" indent="-171450" algn="just">
              <a:buFont typeface="Arial" panose="020B0604020202020204" pitchFamily="34" charset="0"/>
              <a:buChar char="•"/>
            </a:pPr>
            <a:endParaRPr lang="en-US" sz="1200" dirty="0">
              <a:solidFill>
                <a:srgbClr val="000000"/>
              </a:solidFill>
              <a:latin typeface="+mj-lt"/>
              <a:cs typeface="Arial" panose="020B0604020202020204" pitchFamily="34" charset="0"/>
            </a:endParaRPr>
          </a:p>
          <a:p>
            <a:pPr marL="285750" indent="-285750" algn="just">
              <a:buFont typeface="Arial" panose="020B0604020202020204" pitchFamily="34" charset="0"/>
              <a:buChar char="•"/>
            </a:pPr>
            <a:r>
              <a:rPr lang="en-US" sz="3200" dirty="0">
                <a:solidFill>
                  <a:srgbClr val="000000"/>
                </a:solidFill>
                <a:latin typeface="+mj-lt"/>
                <a:cs typeface="Arial" panose="020B0604020202020204" pitchFamily="34" charset="0"/>
              </a:rPr>
              <a:t>Boundary value testing is equally applicable at the </a:t>
            </a:r>
            <a:r>
              <a:rPr lang="en-US" sz="3200" b="1" dirty="0">
                <a:solidFill>
                  <a:srgbClr val="FF0000"/>
                </a:solidFill>
                <a:latin typeface="+mj-lt"/>
                <a:cs typeface="Arial" panose="020B0604020202020204" pitchFamily="34" charset="0"/>
              </a:rPr>
              <a:t>unit</a:t>
            </a:r>
            <a:r>
              <a:rPr lang="en-US" sz="3200" dirty="0">
                <a:solidFill>
                  <a:srgbClr val="000000"/>
                </a:solidFill>
                <a:latin typeface="+mj-lt"/>
                <a:cs typeface="Arial" panose="020B0604020202020204" pitchFamily="34" charset="0"/>
              </a:rPr>
              <a:t>, </a:t>
            </a:r>
            <a:r>
              <a:rPr lang="en-US" sz="3200" b="1" dirty="0">
                <a:solidFill>
                  <a:srgbClr val="FF0000"/>
                </a:solidFill>
                <a:latin typeface="+mj-lt"/>
                <a:cs typeface="Arial" panose="020B0604020202020204" pitchFamily="34" charset="0"/>
              </a:rPr>
              <a:t>integration</a:t>
            </a:r>
            <a:r>
              <a:rPr lang="en-US" sz="3200" dirty="0">
                <a:solidFill>
                  <a:srgbClr val="000000"/>
                </a:solidFill>
                <a:latin typeface="+mj-lt"/>
                <a:cs typeface="Arial" panose="020B0604020202020204" pitchFamily="34" charset="0"/>
              </a:rPr>
              <a:t>, </a:t>
            </a:r>
            <a:r>
              <a:rPr lang="en-US" sz="3200" b="1" dirty="0">
                <a:solidFill>
                  <a:srgbClr val="FF0000"/>
                </a:solidFill>
                <a:latin typeface="+mj-lt"/>
                <a:cs typeface="Arial" panose="020B0604020202020204" pitchFamily="34" charset="0"/>
              </a:rPr>
              <a:t>system</a:t>
            </a:r>
            <a:r>
              <a:rPr lang="en-US" sz="3200" dirty="0">
                <a:solidFill>
                  <a:srgbClr val="000000"/>
                </a:solidFill>
                <a:latin typeface="+mj-lt"/>
                <a:cs typeface="Arial" panose="020B0604020202020204" pitchFamily="34" charset="0"/>
              </a:rPr>
              <a:t>, and </a:t>
            </a:r>
            <a:r>
              <a:rPr lang="en-US" sz="3200" b="1" dirty="0">
                <a:solidFill>
                  <a:srgbClr val="FF0000"/>
                </a:solidFill>
                <a:latin typeface="+mj-lt"/>
                <a:cs typeface="Arial" panose="020B0604020202020204" pitchFamily="34" charset="0"/>
              </a:rPr>
              <a:t>acceptance</a:t>
            </a:r>
            <a:r>
              <a:rPr lang="en-US" sz="3200" dirty="0">
                <a:solidFill>
                  <a:srgbClr val="000000"/>
                </a:solidFill>
                <a:latin typeface="+mj-lt"/>
                <a:cs typeface="Arial" panose="020B0604020202020204" pitchFamily="34" charset="0"/>
              </a:rPr>
              <a:t> test levels</a:t>
            </a:r>
          </a:p>
          <a:p>
            <a:pPr marL="285750" indent="-285750" algn="just">
              <a:buFont typeface="Arial" panose="020B0604020202020204" pitchFamily="34" charset="0"/>
              <a:buChar char="•"/>
            </a:pPr>
            <a:endParaRPr lang="en-US" sz="3200" dirty="0">
              <a:solidFill>
                <a:srgbClr val="000000"/>
              </a:solidFill>
              <a:latin typeface="+mj-lt"/>
              <a:cs typeface="Arial" panose="020B0604020202020204" pitchFamily="34" charset="0"/>
            </a:endParaRPr>
          </a:p>
          <a:p>
            <a:pPr marL="285750" indent="-285750" algn="just">
              <a:buFont typeface="Arial" panose="020B0604020202020204" pitchFamily="34" charset="0"/>
              <a:buChar char="•"/>
            </a:pPr>
            <a:r>
              <a:rPr lang="en-US" sz="3200" dirty="0">
                <a:solidFill>
                  <a:srgbClr val="000000"/>
                </a:solidFill>
                <a:latin typeface="+mj-lt"/>
                <a:cs typeface="Arial" panose="020B0604020202020204" pitchFamily="34" charset="0"/>
              </a:rPr>
              <a:t>All it requires are inputs that can be partitioned and boundaries that can be identified based on the system’s requirements</a:t>
            </a:r>
          </a:p>
        </p:txBody>
      </p:sp>
      <p:sp>
        <p:nvSpPr>
          <p:cNvPr id="4" name="Rectangle 3">
            <a:extLst>
              <a:ext uri="{FF2B5EF4-FFF2-40B4-BE49-F238E27FC236}">
                <a16:creationId xmlns:a16="http://schemas.microsoft.com/office/drawing/2014/main" id="{9F247641-CCAB-490B-A318-0B031474CFE0}"/>
              </a:ext>
            </a:extLst>
          </p:cNvPr>
          <p:cNvSpPr/>
          <p:nvPr/>
        </p:nvSpPr>
        <p:spPr>
          <a:xfrm>
            <a:off x="-5862" y="0"/>
            <a:ext cx="9146931" cy="707886"/>
          </a:xfrm>
          <a:prstGeom prst="rect">
            <a:avLst/>
          </a:prstGeom>
          <a:solidFill>
            <a:srgbClr val="002060"/>
          </a:solidFill>
        </p:spPr>
        <p:txBody>
          <a:bodyPr wrap="square">
            <a:spAutoFit/>
          </a:bodyPr>
          <a:lstStyle/>
          <a:p>
            <a:r>
              <a:rPr lang="en-US" sz="4000" b="1" dirty="0">
                <a:solidFill>
                  <a:schemeClr val="bg1"/>
                </a:solidFill>
                <a:latin typeface="Arial" panose="020B0604020202020204" pitchFamily="34" charset="0"/>
              </a:rPr>
              <a:t>Boundary Value </a:t>
            </a:r>
            <a:endParaRPr lang="en-US" sz="4000" b="1" dirty="0">
              <a:solidFill>
                <a:schemeClr val="bg1"/>
              </a:solidFill>
            </a:endParaRPr>
          </a:p>
        </p:txBody>
      </p:sp>
    </p:spTree>
    <p:extLst>
      <p:ext uri="{BB962C8B-B14F-4D97-AF65-F5344CB8AC3E}">
        <p14:creationId xmlns:p14="http://schemas.microsoft.com/office/powerpoint/2010/main" val="29391632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505200" y="4114800"/>
            <a:ext cx="1255776" cy="1997964"/>
          </a:xfrm>
          <a:prstGeom prst="rect">
            <a:avLst/>
          </a:prstGeom>
          <a:blipFill>
            <a:blip r:embed="rId3" cstate="print"/>
            <a:stretch>
              <a:fillRect/>
            </a:stretch>
          </a:blipFill>
        </p:spPr>
        <p:txBody>
          <a:bodyPr wrap="square" lIns="0" tIns="0" rIns="0" bIns="0" rtlCol="0"/>
          <a:lstStyle/>
          <a:p>
            <a:endParaRPr/>
          </a:p>
        </p:txBody>
      </p:sp>
      <p:sp>
        <p:nvSpPr>
          <p:cNvPr id="3" name="object 3"/>
          <p:cNvSpPr txBox="1"/>
          <p:nvPr/>
        </p:nvSpPr>
        <p:spPr>
          <a:xfrm>
            <a:off x="152400" y="2418590"/>
            <a:ext cx="8839200" cy="1231106"/>
          </a:xfrm>
          <a:prstGeom prst="rect">
            <a:avLst/>
          </a:prstGeom>
          <a:solidFill>
            <a:srgbClr val="F9F679"/>
          </a:solidFill>
          <a:ln w="9143">
            <a:solidFill>
              <a:srgbClr val="000000"/>
            </a:solidFill>
          </a:ln>
        </p:spPr>
        <p:txBody>
          <a:bodyPr vert="horz" wrap="square" lIns="0" tIns="0" rIns="0" bIns="0" rtlCol="0">
            <a:spAutoFit/>
          </a:bodyPr>
          <a:lstStyle/>
          <a:p>
            <a:pPr marL="1052195" marR="176530" indent="-866140"/>
            <a:r>
              <a:rPr sz="4800" dirty="0">
                <a:latin typeface="Arial"/>
                <a:cs typeface="Arial"/>
              </a:rPr>
              <a:t>D</a:t>
            </a:r>
            <a:r>
              <a:rPr sz="3200" dirty="0">
                <a:latin typeface="Arial"/>
                <a:cs typeface="Arial"/>
              </a:rPr>
              <a:t>on</a:t>
            </a:r>
            <a:r>
              <a:rPr sz="3200" spc="-15" dirty="0">
                <a:latin typeface="Arial"/>
                <a:cs typeface="Arial"/>
              </a:rPr>
              <a:t>’</a:t>
            </a:r>
            <a:r>
              <a:rPr sz="3200" dirty="0">
                <a:latin typeface="Arial"/>
                <a:cs typeface="Arial"/>
              </a:rPr>
              <a:t>t</a:t>
            </a:r>
            <a:r>
              <a:rPr sz="3200" spc="-5" dirty="0">
                <a:latin typeface="Arial"/>
                <a:cs typeface="Arial"/>
              </a:rPr>
              <a:t> </a:t>
            </a:r>
            <a:r>
              <a:rPr sz="3200" dirty="0">
                <a:latin typeface="Arial"/>
                <a:cs typeface="Arial"/>
              </a:rPr>
              <a:t>let</a:t>
            </a:r>
            <a:r>
              <a:rPr sz="3200" spc="-15" dirty="0">
                <a:latin typeface="Arial"/>
                <a:cs typeface="Arial"/>
              </a:rPr>
              <a:t> </a:t>
            </a:r>
            <a:r>
              <a:rPr sz="3200" dirty="0">
                <a:latin typeface="Arial"/>
                <a:cs typeface="Arial"/>
              </a:rPr>
              <a:t>your</a:t>
            </a:r>
            <a:r>
              <a:rPr sz="3200" spc="-20" dirty="0">
                <a:latin typeface="Arial"/>
                <a:cs typeface="Arial"/>
              </a:rPr>
              <a:t> </a:t>
            </a:r>
            <a:r>
              <a:rPr sz="4000" b="1" dirty="0">
                <a:solidFill>
                  <a:srgbClr val="FF0000"/>
                </a:solidFill>
                <a:latin typeface="Arial"/>
                <a:cs typeface="Arial"/>
              </a:rPr>
              <a:t>pr</a:t>
            </a:r>
            <a:r>
              <a:rPr sz="4000" b="1" spc="-10" dirty="0">
                <a:solidFill>
                  <a:srgbClr val="FF0000"/>
                </a:solidFill>
                <a:latin typeface="Arial"/>
                <a:cs typeface="Arial"/>
              </a:rPr>
              <a:t>o</a:t>
            </a:r>
            <a:r>
              <a:rPr sz="4000" b="1" dirty="0">
                <a:solidFill>
                  <a:srgbClr val="FF0000"/>
                </a:solidFill>
                <a:latin typeface="Arial"/>
                <a:cs typeface="Arial"/>
              </a:rPr>
              <a:t>gr</a:t>
            </a:r>
            <a:r>
              <a:rPr sz="4000" b="1" spc="-10" dirty="0">
                <a:solidFill>
                  <a:srgbClr val="FF0000"/>
                </a:solidFill>
                <a:latin typeface="Arial"/>
                <a:cs typeface="Arial"/>
              </a:rPr>
              <a:t>a</a:t>
            </a:r>
            <a:r>
              <a:rPr sz="4000" b="1" dirty="0">
                <a:solidFill>
                  <a:srgbClr val="FF0000"/>
                </a:solidFill>
                <a:latin typeface="Arial"/>
                <a:cs typeface="Arial"/>
              </a:rPr>
              <a:t>m</a:t>
            </a:r>
            <a:r>
              <a:rPr sz="4000" b="1" spc="-10" dirty="0">
                <a:solidFill>
                  <a:srgbClr val="FF0000"/>
                </a:solidFill>
                <a:latin typeface="Arial"/>
                <a:cs typeface="Arial"/>
              </a:rPr>
              <a:t>m</a:t>
            </a:r>
            <a:r>
              <a:rPr sz="4000" b="1" dirty="0">
                <a:solidFill>
                  <a:srgbClr val="FF0000"/>
                </a:solidFill>
                <a:latin typeface="Arial"/>
                <a:cs typeface="Arial"/>
              </a:rPr>
              <a:t>ers</a:t>
            </a:r>
            <a:r>
              <a:rPr sz="3200" spc="-35" dirty="0">
                <a:latin typeface="Arial"/>
                <a:cs typeface="Arial"/>
              </a:rPr>
              <a:t> </a:t>
            </a:r>
            <a:r>
              <a:rPr sz="3200" dirty="0">
                <a:latin typeface="Arial"/>
                <a:cs typeface="Arial"/>
              </a:rPr>
              <a:t>check</a:t>
            </a:r>
            <a:r>
              <a:rPr sz="3200" spc="-20" dirty="0">
                <a:latin typeface="Arial"/>
                <a:cs typeface="Arial"/>
              </a:rPr>
              <a:t> </a:t>
            </a:r>
            <a:r>
              <a:rPr sz="3200" dirty="0">
                <a:latin typeface="Arial"/>
                <a:cs typeface="Arial"/>
              </a:rPr>
              <a:t>th</a:t>
            </a:r>
            <a:r>
              <a:rPr sz="3200" spc="-15" dirty="0">
                <a:latin typeface="Arial"/>
                <a:cs typeface="Arial"/>
              </a:rPr>
              <a:t>e</a:t>
            </a:r>
            <a:r>
              <a:rPr sz="3200" dirty="0">
                <a:latin typeface="Arial"/>
                <a:cs typeface="Arial"/>
              </a:rPr>
              <a:t>ir</a:t>
            </a:r>
            <a:r>
              <a:rPr sz="3200" spc="-20" dirty="0">
                <a:latin typeface="Arial"/>
                <a:cs typeface="Arial"/>
              </a:rPr>
              <a:t> </a:t>
            </a:r>
            <a:r>
              <a:rPr sz="3200" dirty="0">
                <a:latin typeface="Arial"/>
                <a:cs typeface="Arial"/>
              </a:rPr>
              <a:t>own work;</a:t>
            </a:r>
            <a:r>
              <a:rPr sz="3200" spc="-30" dirty="0">
                <a:latin typeface="Arial"/>
                <a:cs typeface="Arial"/>
              </a:rPr>
              <a:t> </a:t>
            </a:r>
            <a:r>
              <a:rPr sz="3200" dirty="0">
                <a:latin typeface="Arial"/>
                <a:cs typeface="Arial"/>
              </a:rPr>
              <a:t>th</a:t>
            </a:r>
            <a:r>
              <a:rPr sz="3200" spc="-15" dirty="0">
                <a:latin typeface="Arial"/>
                <a:cs typeface="Arial"/>
              </a:rPr>
              <a:t>e</a:t>
            </a:r>
            <a:r>
              <a:rPr sz="3200" dirty="0">
                <a:latin typeface="Arial"/>
                <a:cs typeface="Arial"/>
              </a:rPr>
              <a:t>y’ll</a:t>
            </a:r>
            <a:r>
              <a:rPr sz="3200" spc="5" dirty="0">
                <a:latin typeface="Arial"/>
                <a:cs typeface="Arial"/>
              </a:rPr>
              <a:t> </a:t>
            </a:r>
            <a:r>
              <a:rPr sz="3200" dirty="0">
                <a:latin typeface="Arial"/>
                <a:cs typeface="Arial"/>
              </a:rPr>
              <a:t>miss</a:t>
            </a:r>
            <a:r>
              <a:rPr sz="3200" spc="-10" dirty="0">
                <a:latin typeface="Arial"/>
                <a:cs typeface="Arial"/>
              </a:rPr>
              <a:t> </a:t>
            </a:r>
            <a:r>
              <a:rPr sz="3200" dirty="0">
                <a:latin typeface="Arial"/>
                <a:cs typeface="Arial"/>
              </a:rPr>
              <a:t>th</a:t>
            </a:r>
            <a:r>
              <a:rPr sz="3200" spc="-15" dirty="0">
                <a:latin typeface="Arial"/>
                <a:cs typeface="Arial"/>
              </a:rPr>
              <a:t>e</a:t>
            </a:r>
            <a:r>
              <a:rPr sz="3200" dirty="0">
                <a:latin typeface="Arial"/>
                <a:cs typeface="Arial"/>
              </a:rPr>
              <a:t>ir</a:t>
            </a:r>
            <a:r>
              <a:rPr sz="3200" spc="-20" dirty="0">
                <a:latin typeface="Arial"/>
                <a:cs typeface="Arial"/>
              </a:rPr>
              <a:t> </a:t>
            </a:r>
            <a:r>
              <a:rPr sz="3200" dirty="0">
                <a:latin typeface="Arial"/>
                <a:cs typeface="Arial"/>
              </a:rPr>
              <a:t>own</a:t>
            </a:r>
            <a:r>
              <a:rPr sz="3200" spc="-10" dirty="0">
                <a:latin typeface="Arial"/>
                <a:cs typeface="Arial"/>
              </a:rPr>
              <a:t> </a:t>
            </a:r>
            <a:r>
              <a:rPr sz="3200" dirty="0">
                <a:latin typeface="Arial"/>
                <a:cs typeface="Arial"/>
              </a:rPr>
              <a:t>errors.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body" idx="1"/>
          </p:nvPr>
        </p:nvSpPr>
        <p:spPr>
          <a:xfrm>
            <a:off x="0" y="1371600"/>
            <a:ext cx="9143999" cy="4108817"/>
          </a:xfrm>
          <a:prstGeom prst="rect">
            <a:avLst/>
          </a:prstGeom>
        </p:spPr>
        <p:txBody>
          <a:bodyPr vert="horz" wrap="square" lIns="0" tIns="0" rIns="0" bIns="0" rtlCol="0">
            <a:spAutoFit/>
          </a:bodyPr>
          <a:lstStyle/>
          <a:p>
            <a:pPr marL="355600" marR="5080" indent="-342900">
              <a:buFont typeface="Wingdings"/>
              <a:buChar char=""/>
              <a:tabLst>
                <a:tab pos="355600" algn="l"/>
              </a:tabLst>
            </a:pPr>
            <a:r>
              <a:rPr b="0" dirty="0">
                <a:latin typeface="Arial"/>
                <a:cs typeface="Arial"/>
              </a:rPr>
              <a:t>An ex</a:t>
            </a:r>
            <a:r>
              <a:rPr b="0" spc="5" dirty="0"/>
              <a:t>c</a:t>
            </a:r>
            <a:r>
              <a:rPr b="0" dirty="0">
                <a:latin typeface="Arial"/>
                <a:cs typeface="Arial"/>
              </a:rPr>
              <a:t>e</a:t>
            </a:r>
            <a:r>
              <a:rPr b="0" spc="5" dirty="0"/>
              <a:t>l</a:t>
            </a:r>
            <a:r>
              <a:rPr b="0" dirty="0">
                <a:latin typeface="Arial"/>
                <a:cs typeface="Arial"/>
              </a:rPr>
              <a:t>l</a:t>
            </a:r>
            <a:r>
              <a:rPr b="0" spc="5" dirty="0"/>
              <a:t>e</a:t>
            </a:r>
            <a:r>
              <a:rPr b="0" dirty="0">
                <a:latin typeface="Arial"/>
                <a:cs typeface="Arial"/>
              </a:rPr>
              <a:t>nt</a:t>
            </a:r>
            <a:r>
              <a:rPr b="0" spc="-50" dirty="0"/>
              <a:t> </a:t>
            </a:r>
            <a:r>
              <a:rPr b="0" dirty="0">
                <a:latin typeface="Arial"/>
                <a:cs typeface="Arial"/>
              </a:rPr>
              <a:t>tool</a:t>
            </a:r>
            <a:r>
              <a:rPr b="0" spc="-10" dirty="0"/>
              <a:t> </a:t>
            </a:r>
            <a:r>
              <a:rPr b="0" dirty="0">
                <a:latin typeface="Arial"/>
                <a:cs typeface="Arial"/>
              </a:rPr>
              <a:t>for</a:t>
            </a:r>
            <a:r>
              <a:rPr b="0" spc="5" dirty="0"/>
              <a:t> </a:t>
            </a:r>
            <a:r>
              <a:rPr b="0" dirty="0">
                <a:solidFill>
                  <a:srgbClr val="C00000"/>
                </a:solidFill>
                <a:latin typeface="Arial"/>
                <a:cs typeface="Arial"/>
              </a:rPr>
              <a:t>captu</a:t>
            </a:r>
            <a:r>
              <a:rPr b="0" spc="-10" dirty="0">
                <a:solidFill>
                  <a:srgbClr val="C00000"/>
                </a:solidFill>
              </a:rPr>
              <a:t>r</a:t>
            </a:r>
            <a:r>
              <a:rPr b="0" dirty="0">
                <a:solidFill>
                  <a:srgbClr val="C00000"/>
                </a:solidFill>
                <a:latin typeface="Arial"/>
                <a:cs typeface="Arial"/>
              </a:rPr>
              <a:t>ing</a:t>
            </a:r>
            <a:r>
              <a:rPr b="0" spc="-25" dirty="0">
                <a:solidFill>
                  <a:srgbClr val="C00000"/>
                </a:solidFill>
              </a:rPr>
              <a:t> </a:t>
            </a:r>
            <a:r>
              <a:rPr b="0" dirty="0">
                <a:latin typeface="Arial"/>
                <a:cs typeface="Arial"/>
              </a:rPr>
              <a:t>cert</a:t>
            </a:r>
            <a:r>
              <a:rPr b="0" spc="-10" dirty="0"/>
              <a:t>a</a:t>
            </a:r>
            <a:r>
              <a:rPr b="0" dirty="0">
                <a:latin typeface="Arial"/>
                <a:cs typeface="Arial"/>
              </a:rPr>
              <a:t>in kinds</a:t>
            </a:r>
            <a:r>
              <a:rPr b="0" spc="-15" dirty="0"/>
              <a:t> </a:t>
            </a:r>
            <a:r>
              <a:rPr b="0" dirty="0">
                <a:latin typeface="Arial"/>
                <a:cs typeface="Arial"/>
              </a:rPr>
              <a:t>of </a:t>
            </a:r>
            <a:r>
              <a:rPr b="0" dirty="0">
                <a:solidFill>
                  <a:srgbClr val="C00000"/>
                </a:solidFill>
                <a:latin typeface="Arial"/>
                <a:cs typeface="Arial"/>
              </a:rPr>
              <a:t>system</a:t>
            </a:r>
            <a:r>
              <a:rPr b="0" spc="10" dirty="0">
                <a:solidFill>
                  <a:srgbClr val="C00000"/>
                </a:solidFill>
              </a:rPr>
              <a:t> </a:t>
            </a:r>
            <a:r>
              <a:rPr b="0" dirty="0">
                <a:solidFill>
                  <a:srgbClr val="C00000"/>
                </a:solidFill>
                <a:latin typeface="Arial"/>
                <a:cs typeface="Arial"/>
              </a:rPr>
              <a:t>requ</a:t>
            </a:r>
            <a:r>
              <a:rPr b="0" spc="10" dirty="0">
                <a:solidFill>
                  <a:srgbClr val="C00000"/>
                </a:solidFill>
              </a:rPr>
              <a:t>i</a:t>
            </a:r>
            <a:r>
              <a:rPr b="0" dirty="0">
                <a:solidFill>
                  <a:srgbClr val="C00000"/>
                </a:solidFill>
                <a:latin typeface="Arial"/>
                <a:cs typeface="Arial"/>
              </a:rPr>
              <a:t>rements</a:t>
            </a:r>
            <a:r>
              <a:rPr b="0" spc="-40" dirty="0">
                <a:solidFill>
                  <a:srgbClr val="C00000"/>
                </a:solidFill>
              </a:rPr>
              <a:t> </a:t>
            </a:r>
            <a:r>
              <a:rPr b="0" dirty="0">
                <a:latin typeface="Arial"/>
                <a:cs typeface="Arial"/>
              </a:rPr>
              <a:t>and</a:t>
            </a:r>
            <a:r>
              <a:rPr b="0" spc="-20" dirty="0"/>
              <a:t> </a:t>
            </a:r>
            <a:r>
              <a:rPr b="0" dirty="0">
                <a:latin typeface="Arial"/>
                <a:cs typeface="Arial"/>
              </a:rPr>
              <a:t>documenting i</a:t>
            </a:r>
            <a:r>
              <a:rPr b="0" spc="5" dirty="0"/>
              <a:t>n</a:t>
            </a:r>
            <a:r>
              <a:rPr b="0" dirty="0">
                <a:latin typeface="Arial"/>
                <a:cs typeface="Arial"/>
              </a:rPr>
              <a:t>ternal</a:t>
            </a:r>
            <a:r>
              <a:rPr b="0" spc="-35" dirty="0"/>
              <a:t> </a:t>
            </a:r>
            <a:r>
              <a:rPr b="0" dirty="0">
                <a:latin typeface="Arial"/>
                <a:cs typeface="Arial"/>
              </a:rPr>
              <a:t>system</a:t>
            </a:r>
            <a:r>
              <a:rPr b="0" spc="5" dirty="0"/>
              <a:t> </a:t>
            </a:r>
            <a:r>
              <a:rPr b="0" dirty="0">
                <a:latin typeface="Arial"/>
                <a:cs typeface="Arial"/>
              </a:rPr>
              <a:t>design</a:t>
            </a:r>
          </a:p>
          <a:p>
            <a:pPr>
              <a:spcBef>
                <a:spcPts val="39"/>
              </a:spcBef>
              <a:buFont typeface="Wingdings"/>
              <a:buChar char=""/>
            </a:pPr>
            <a:endParaRPr sz="4350" dirty="0">
              <a:latin typeface="Times New Roman"/>
              <a:cs typeface="Times New Roman"/>
            </a:endParaRPr>
          </a:p>
          <a:p>
            <a:pPr marL="355600" marR="25400" indent="-342900">
              <a:buFont typeface="Wingdings"/>
              <a:buChar char=""/>
              <a:tabLst>
                <a:tab pos="355600" algn="l"/>
              </a:tabLst>
            </a:pPr>
            <a:r>
              <a:rPr b="0" dirty="0">
                <a:latin typeface="Arial"/>
                <a:cs typeface="Arial"/>
              </a:rPr>
              <a:t>R</a:t>
            </a:r>
            <a:r>
              <a:rPr b="0" spc="5" dirty="0"/>
              <a:t>e</a:t>
            </a:r>
            <a:r>
              <a:rPr b="0" dirty="0">
                <a:latin typeface="Arial"/>
                <a:cs typeface="Arial"/>
              </a:rPr>
              <a:t>cord</a:t>
            </a:r>
            <a:r>
              <a:rPr b="0" spc="-25" dirty="0"/>
              <a:t> </a:t>
            </a:r>
            <a:r>
              <a:rPr b="0" dirty="0">
                <a:solidFill>
                  <a:srgbClr val="C00000"/>
                </a:solidFill>
                <a:latin typeface="Arial"/>
                <a:cs typeface="Arial"/>
              </a:rPr>
              <a:t>complex</a:t>
            </a:r>
            <a:r>
              <a:rPr b="0" spc="-15" dirty="0">
                <a:solidFill>
                  <a:srgbClr val="C00000"/>
                </a:solidFill>
              </a:rPr>
              <a:t> </a:t>
            </a:r>
            <a:r>
              <a:rPr b="0" dirty="0">
                <a:solidFill>
                  <a:srgbClr val="C00000"/>
                </a:solidFill>
                <a:latin typeface="Arial"/>
                <a:cs typeface="Arial"/>
              </a:rPr>
              <a:t>business</a:t>
            </a:r>
            <a:r>
              <a:rPr b="0" spc="-25" dirty="0">
                <a:solidFill>
                  <a:srgbClr val="C00000"/>
                </a:solidFill>
              </a:rPr>
              <a:t> </a:t>
            </a:r>
            <a:r>
              <a:rPr b="0" dirty="0">
                <a:solidFill>
                  <a:srgbClr val="C00000"/>
                </a:solidFill>
                <a:latin typeface="Arial"/>
                <a:cs typeface="Arial"/>
              </a:rPr>
              <a:t>rules</a:t>
            </a:r>
            <a:r>
              <a:rPr b="0" spc="-5" dirty="0">
                <a:solidFill>
                  <a:srgbClr val="C00000"/>
                </a:solidFill>
              </a:rPr>
              <a:t> </a:t>
            </a:r>
            <a:r>
              <a:rPr b="0" dirty="0">
                <a:latin typeface="Arial"/>
                <a:cs typeface="Arial"/>
              </a:rPr>
              <a:t>that</a:t>
            </a:r>
            <a:r>
              <a:rPr b="0" spc="-10" dirty="0"/>
              <a:t> </a:t>
            </a:r>
            <a:r>
              <a:rPr b="0" dirty="0">
                <a:latin typeface="Arial"/>
                <a:cs typeface="Arial"/>
              </a:rPr>
              <a:t>a system must</a:t>
            </a:r>
            <a:r>
              <a:rPr b="0" spc="5" dirty="0"/>
              <a:t> </a:t>
            </a:r>
            <a:r>
              <a:rPr b="0" dirty="0">
                <a:latin typeface="Arial"/>
                <a:cs typeface="Arial"/>
              </a:rPr>
              <a:t>im</a:t>
            </a:r>
            <a:r>
              <a:rPr b="0" spc="5" dirty="0"/>
              <a:t>p</a:t>
            </a:r>
            <a:r>
              <a:rPr b="0" dirty="0">
                <a:latin typeface="Arial"/>
                <a:cs typeface="Arial"/>
              </a:rPr>
              <a:t>l</a:t>
            </a:r>
            <a:r>
              <a:rPr b="0" spc="5" dirty="0"/>
              <a:t>e</a:t>
            </a:r>
            <a:r>
              <a:rPr b="0" dirty="0">
                <a:latin typeface="Arial"/>
                <a:cs typeface="Arial"/>
              </a:rPr>
              <a:t>ment</a:t>
            </a:r>
          </a:p>
          <a:p>
            <a:pPr>
              <a:spcBef>
                <a:spcPts val="40"/>
              </a:spcBef>
              <a:buFont typeface="Wingdings"/>
              <a:buChar char=""/>
            </a:pPr>
            <a:endParaRPr sz="4350" dirty="0">
              <a:latin typeface="Times New Roman"/>
              <a:cs typeface="Times New Roman"/>
            </a:endParaRPr>
          </a:p>
          <a:p>
            <a:pPr marL="355600" marR="721995" indent="-342900">
              <a:buFont typeface="Wingdings"/>
              <a:buChar char=""/>
              <a:tabLst>
                <a:tab pos="355600" algn="l"/>
              </a:tabLst>
            </a:pPr>
            <a:r>
              <a:rPr b="0" dirty="0">
                <a:latin typeface="Arial"/>
                <a:cs typeface="Arial"/>
              </a:rPr>
              <a:t>A</a:t>
            </a:r>
            <a:r>
              <a:rPr b="0" spc="10" dirty="0"/>
              <a:t>l</a:t>
            </a:r>
            <a:r>
              <a:rPr b="0" dirty="0">
                <a:latin typeface="Arial"/>
                <a:cs typeface="Arial"/>
              </a:rPr>
              <a:t>so</a:t>
            </a:r>
            <a:r>
              <a:rPr b="0" spc="-20" dirty="0"/>
              <a:t> </a:t>
            </a:r>
            <a:r>
              <a:rPr b="0" dirty="0">
                <a:latin typeface="Arial"/>
                <a:cs typeface="Arial"/>
              </a:rPr>
              <a:t>can</a:t>
            </a:r>
            <a:r>
              <a:rPr b="0" spc="-10" dirty="0"/>
              <a:t> </a:t>
            </a:r>
            <a:r>
              <a:rPr b="0" dirty="0">
                <a:latin typeface="Arial"/>
                <a:cs typeface="Arial"/>
              </a:rPr>
              <a:t>serve</a:t>
            </a:r>
            <a:r>
              <a:rPr b="0" spc="-10" dirty="0"/>
              <a:t> </a:t>
            </a:r>
            <a:r>
              <a:rPr b="0" dirty="0">
                <a:latin typeface="Arial"/>
                <a:cs typeface="Arial"/>
              </a:rPr>
              <a:t>as a </a:t>
            </a:r>
            <a:r>
              <a:rPr b="0" dirty="0">
                <a:solidFill>
                  <a:srgbClr val="C00000"/>
                </a:solidFill>
                <a:latin typeface="Arial"/>
                <a:cs typeface="Arial"/>
              </a:rPr>
              <a:t>guide</a:t>
            </a:r>
            <a:r>
              <a:rPr b="0" spc="-25" dirty="0">
                <a:solidFill>
                  <a:srgbClr val="C00000"/>
                </a:solidFill>
              </a:rPr>
              <a:t> </a:t>
            </a:r>
            <a:r>
              <a:rPr b="0" dirty="0">
                <a:latin typeface="Arial"/>
                <a:cs typeface="Arial"/>
              </a:rPr>
              <a:t>to </a:t>
            </a:r>
            <a:r>
              <a:rPr b="0" dirty="0">
                <a:solidFill>
                  <a:srgbClr val="C00000"/>
                </a:solidFill>
                <a:latin typeface="Arial"/>
                <a:cs typeface="Arial"/>
              </a:rPr>
              <a:t>crea</a:t>
            </a:r>
            <a:r>
              <a:rPr b="0" spc="-10" dirty="0">
                <a:solidFill>
                  <a:srgbClr val="C00000"/>
                </a:solidFill>
              </a:rPr>
              <a:t>t</a:t>
            </a:r>
            <a:r>
              <a:rPr b="0" dirty="0">
                <a:solidFill>
                  <a:srgbClr val="C00000"/>
                </a:solidFill>
                <a:latin typeface="Arial"/>
                <a:cs typeface="Arial"/>
              </a:rPr>
              <a:t>ing test cases</a:t>
            </a:r>
          </a:p>
        </p:txBody>
      </p:sp>
      <p:sp>
        <p:nvSpPr>
          <p:cNvPr id="4" name="object 4"/>
          <p:cNvSpPr/>
          <p:nvPr/>
        </p:nvSpPr>
        <p:spPr>
          <a:xfrm>
            <a:off x="0" y="0"/>
            <a:ext cx="9144000" cy="914400"/>
          </a:xfrm>
          <a:prstGeom prst="rect">
            <a:avLst/>
          </a:prstGeom>
          <a:noFill/>
        </p:spPr>
        <p:txBody>
          <a:bodyPr wrap="square" lIns="0" tIns="0" rIns="0" bIns="0" rtlCol="0"/>
          <a:lstStyle/>
          <a:p>
            <a:endParaRPr/>
          </a:p>
        </p:txBody>
      </p:sp>
      <p:sp>
        <p:nvSpPr>
          <p:cNvPr id="6" name="object 6"/>
          <p:cNvSpPr txBox="1">
            <a:spLocks noGrp="1"/>
          </p:cNvSpPr>
          <p:nvPr>
            <p:ph type="title"/>
          </p:nvPr>
        </p:nvSpPr>
        <p:spPr>
          <a:xfrm>
            <a:off x="0" y="0"/>
            <a:ext cx="9144000" cy="738664"/>
          </a:xfrm>
          <a:prstGeom prst="rect">
            <a:avLst/>
          </a:prstGeom>
          <a:solidFill>
            <a:srgbClr val="002060"/>
          </a:solidFill>
        </p:spPr>
        <p:txBody>
          <a:bodyPr vert="horz" wrap="square" lIns="0" tIns="0" rIns="0" bIns="0" rtlCol="0">
            <a:spAutoFit/>
          </a:bodyPr>
          <a:lstStyle/>
          <a:p>
            <a:pPr marL="12700"/>
            <a:r>
              <a:rPr sz="4800" b="1" spc="-20" dirty="0"/>
              <a:t>Deci</a:t>
            </a:r>
            <a:r>
              <a:rPr sz="4800" b="1" spc="-5" dirty="0"/>
              <a:t>s</a:t>
            </a:r>
            <a:r>
              <a:rPr sz="4800" b="1" spc="-20" dirty="0"/>
              <a:t>ion</a:t>
            </a:r>
            <a:r>
              <a:rPr sz="4800" b="1" spc="-50" dirty="0"/>
              <a:t> </a:t>
            </a:r>
            <a:r>
              <a:rPr sz="4800" b="1" spc="-475" dirty="0"/>
              <a:t>T</a:t>
            </a:r>
            <a:r>
              <a:rPr sz="4800" b="1" spc="-20" dirty="0"/>
              <a:t>able</a:t>
            </a:r>
            <a:r>
              <a:rPr sz="4800" b="1" spc="-50" dirty="0"/>
              <a:t> </a:t>
            </a:r>
            <a:r>
              <a:rPr sz="4800" b="1" spc="-475" dirty="0"/>
              <a:t>T</a:t>
            </a:r>
            <a:r>
              <a:rPr sz="4800" b="1" spc="-25" dirty="0"/>
              <a:t>es</a:t>
            </a:r>
            <a:r>
              <a:rPr sz="4800" b="1" spc="-5" dirty="0"/>
              <a:t>t</a:t>
            </a:r>
            <a:r>
              <a:rPr sz="4800" b="1" spc="-20" dirty="0"/>
              <a:t>ing</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457200" y="1447800"/>
            <a:ext cx="8229600" cy="923330"/>
          </a:xfrm>
          <a:prstGeom prst="rect">
            <a:avLst/>
          </a:prstGeom>
          <a:solidFill>
            <a:srgbClr val="F2F2F2"/>
          </a:solidFill>
          <a:ln w="9143">
            <a:solidFill>
              <a:srgbClr val="7F7F7F"/>
            </a:solidFill>
          </a:ln>
        </p:spPr>
        <p:txBody>
          <a:bodyPr vert="horz" wrap="square" lIns="0" tIns="0" rIns="0" bIns="0" rtlCol="0">
            <a:spAutoFit/>
          </a:bodyPr>
          <a:lstStyle/>
          <a:p>
            <a:pPr marL="429259" marR="1328420" indent="-342900">
              <a:buFont typeface="Wingdings"/>
              <a:buChar char=""/>
              <a:tabLst>
                <a:tab pos="429895" algn="l"/>
              </a:tabLst>
            </a:pPr>
            <a:r>
              <a:rPr sz="3000" dirty="0">
                <a:latin typeface="Arial"/>
                <a:cs typeface="Arial"/>
              </a:rPr>
              <a:t>A</a:t>
            </a:r>
            <a:r>
              <a:rPr sz="3000" spc="-165" dirty="0">
                <a:latin typeface="Arial"/>
                <a:cs typeface="Arial"/>
              </a:rPr>
              <a:t> </a:t>
            </a:r>
            <a:r>
              <a:rPr sz="3000" spc="5" dirty="0">
                <a:latin typeface="Arial"/>
                <a:cs typeface="Arial"/>
              </a:rPr>
              <a:t>s</a:t>
            </a:r>
            <a:r>
              <a:rPr sz="3000" dirty="0">
                <a:latin typeface="Arial"/>
                <a:cs typeface="Arial"/>
              </a:rPr>
              <a:t>trategy</a:t>
            </a:r>
            <a:r>
              <a:rPr sz="3000" spc="-15" dirty="0">
                <a:latin typeface="Arial"/>
                <a:cs typeface="Arial"/>
              </a:rPr>
              <a:t> </a:t>
            </a:r>
            <a:r>
              <a:rPr sz="3000" dirty="0">
                <a:latin typeface="Arial"/>
                <a:cs typeface="Arial"/>
              </a:rPr>
              <a:t>in wh</a:t>
            </a:r>
            <a:r>
              <a:rPr sz="3000" spc="5" dirty="0">
                <a:latin typeface="Arial"/>
                <a:cs typeface="Arial"/>
              </a:rPr>
              <a:t>i</a:t>
            </a:r>
            <a:r>
              <a:rPr sz="3000" dirty="0">
                <a:latin typeface="Arial"/>
                <a:cs typeface="Arial"/>
              </a:rPr>
              <a:t>ch</a:t>
            </a:r>
            <a:r>
              <a:rPr sz="3000" spc="-30" dirty="0">
                <a:latin typeface="Arial"/>
                <a:cs typeface="Arial"/>
              </a:rPr>
              <a:t> </a:t>
            </a:r>
            <a:r>
              <a:rPr sz="3000" dirty="0">
                <a:latin typeface="Arial"/>
                <a:cs typeface="Arial"/>
              </a:rPr>
              <a:t>tes</a:t>
            </a:r>
            <a:r>
              <a:rPr sz="3000" spc="-15" dirty="0">
                <a:latin typeface="Arial"/>
                <a:cs typeface="Arial"/>
              </a:rPr>
              <a:t>t</a:t>
            </a:r>
            <a:r>
              <a:rPr sz="3000" dirty="0">
                <a:latin typeface="Arial"/>
                <a:cs typeface="Arial"/>
              </a:rPr>
              <a:t>ing is based</a:t>
            </a:r>
            <a:r>
              <a:rPr sz="3000" spc="-10" dirty="0">
                <a:latin typeface="Arial"/>
                <a:cs typeface="Arial"/>
              </a:rPr>
              <a:t> </a:t>
            </a:r>
            <a:r>
              <a:rPr sz="3000" dirty="0">
                <a:latin typeface="Arial"/>
                <a:cs typeface="Arial"/>
              </a:rPr>
              <a:t>on </a:t>
            </a:r>
            <a:r>
              <a:rPr sz="3000" dirty="0">
                <a:solidFill>
                  <a:srgbClr val="C00000"/>
                </a:solidFill>
                <a:latin typeface="Arial"/>
                <a:cs typeface="Arial"/>
              </a:rPr>
              <a:t>requ</a:t>
            </a:r>
            <a:r>
              <a:rPr sz="3000" spc="10" dirty="0">
                <a:solidFill>
                  <a:srgbClr val="C00000"/>
                </a:solidFill>
                <a:latin typeface="Arial"/>
                <a:cs typeface="Arial"/>
              </a:rPr>
              <a:t>i</a:t>
            </a:r>
            <a:r>
              <a:rPr sz="3000" dirty="0">
                <a:solidFill>
                  <a:srgbClr val="C00000"/>
                </a:solidFill>
                <a:latin typeface="Arial"/>
                <a:cs typeface="Arial"/>
              </a:rPr>
              <a:t>rements</a:t>
            </a:r>
            <a:r>
              <a:rPr sz="3000" spc="-35" dirty="0">
                <a:solidFill>
                  <a:srgbClr val="C00000"/>
                </a:solidFill>
                <a:latin typeface="Arial"/>
                <a:cs typeface="Arial"/>
              </a:rPr>
              <a:t> </a:t>
            </a:r>
            <a:r>
              <a:rPr sz="3000" dirty="0">
                <a:latin typeface="Arial"/>
                <a:cs typeface="Arial"/>
              </a:rPr>
              <a:t>and</a:t>
            </a:r>
            <a:r>
              <a:rPr sz="3000" spc="-20" dirty="0">
                <a:latin typeface="Arial"/>
                <a:cs typeface="Arial"/>
              </a:rPr>
              <a:t> </a:t>
            </a:r>
            <a:r>
              <a:rPr sz="3000" dirty="0">
                <a:solidFill>
                  <a:srgbClr val="C00000"/>
                </a:solidFill>
                <a:latin typeface="Arial"/>
                <a:cs typeface="Arial"/>
              </a:rPr>
              <a:t>specifications</a:t>
            </a:r>
            <a:endParaRPr sz="3000">
              <a:latin typeface="Arial"/>
              <a:cs typeface="Arial"/>
            </a:endParaRPr>
          </a:p>
        </p:txBody>
      </p:sp>
      <p:sp>
        <p:nvSpPr>
          <p:cNvPr id="6" name="object 6"/>
          <p:cNvSpPr txBox="1">
            <a:spLocks noGrp="1"/>
          </p:cNvSpPr>
          <p:nvPr>
            <p:ph type="title"/>
          </p:nvPr>
        </p:nvSpPr>
        <p:spPr>
          <a:xfrm>
            <a:off x="0" y="0"/>
            <a:ext cx="9144000" cy="838200"/>
          </a:xfrm>
          <a:prstGeom prst="rect">
            <a:avLst/>
          </a:prstGeom>
        </p:spPr>
        <p:txBody>
          <a:bodyPr vert="horz" wrap="square" lIns="0" tIns="0" rIns="0" bIns="0" rtlCol="0">
            <a:spAutoFit/>
          </a:bodyPr>
          <a:lstStyle/>
          <a:p>
            <a:pPr marL="12700"/>
            <a:r>
              <a:rPr spc="-20" dirty="0"/>
              <a:t>Bla</a:t>
            </a:r>
            <a:r>
              <a:rPr spc="-15" dirty="0"/>
              <a:t>c</a:t>
            </a:r>
            <a:r>
              <a:rPr spc="-25" dirty="0"/>
              <a:t>k-Box</a:t>
            </a:r>
            <a:r>
              <a:rPr spc="-65" dirty="0"/>
              <a:t> </a:t>
            </a:r>
            <a:r>
              <a:rPr spc="-480" dirty="0"/>
              <a:t>T</a:t>
            </a:r>
            <a:r>
              <a:rPr spc="-20" dirty="0"/>
              <a:t>esting</a:t>
            </a:r>
            <a:r>
              <a:rPr spc="-65" dirty="0"/>
              <a:t> </a:t>
            </a:r>
            <a:r>
              <a:rPr spc="-480" dirty="0"/>
              <a:t>T</a:t>
            </a:r>
            <a:r>
              <a:rPr spc="-25" dirty="0"/>
              <a:t>echniques</a:t>
            </a:r>
          </a:p>
        </p:txBody>
      </p:sp>
      <p:sp>
        <p:nvSpPr>
          <p:cNvPr id="7" name="object 7"/>
          <p:cNvSpPr txBox="1"/>
          <p:nvPr/>
        </p:nvSpPr>
        <p:spPr>
          <a:xfrm>
            <a:off x="535940" y="2838595"/>
            <a:ext cx="6084570" cy="923330"/>
          </a:xfrm>
          <a:prstGeom prst="rect">
            <a:avLst/>
          </a:prstGeom>
        </p:spPr>
        <p:txBody>
          <a:bodyPr vert="horz" wrap="square" lIns="0" tIns="0" rIns="0" bIns="0" rtlCol="0">
            <a:spAutoFit/>
          </a:bodyPr>
          <a:lstStyle/>
          <a:p>
            <a:pPr marL="355600" indent="-342900">
              <a:buFont typeface="Wingdings"/>
              <a:buChar char=""/>
              <a:tabLst>
                <a:tab pos="355600" algn="l"/>
              </a:tabLst>
            </a:pPr>
            <a:r>
              <a:rPr sz="3000" b="1" dirty="0">
                <a:latin typeface="Arial"/>
                <a:cs typeface="Arial"/>
              </a:rPr>
              <a:t>A</a:t>
            </a:r>
            <a:r>
              <a:rPr sz="3000" b="1" spc="10" dirty="0">
                <a:latin typeface="Arial"/>
                <a:cs typeface="Arial"/>
              </a:rPr>
              <a:t>p</a:t>
            </a:r>
            <a:r>
              <a:rPr sz="3000" b="1" dirty="0">
                <a:latin typeface="Arial"/>
                <a:cs typeface="Arial"/>
              </a:rPr>
              <a:t>plicability:</a:t>
            </a:r>
            <a:r>
              <a:rPr sz="3000" b="1" spc="-155" dirty="0">
                <a:latin typeface="Arial"/>
                <a:cs typeface="Arial"/>
              </a:rPr>
              <a:t> </a:t>
            </a:r>
            <a:r>
              <a:rPr sz="3000" dirty="0">
                <a:latin typeface="Arial"/>
                <a:cs typeface="Arial"/>
              </a:rPr>
              <a:t>A</a:t>
            </a:r>
            <a:r>
              <a:rPr sz="3000" spc="5" dirty="0">
                <a:latin typeface="Arial"/>
                <a:cs typeface="Arial"/>
              </a:rPr>
              <a:t>l</a:t>
            </a:r>
            <a:r>
              <a:rPr sz="3000" dirty="0">
                <a:latin typeface="Arial"/>
                <a:cs typeface="Arial"/>
              </a:rPr>
              <a:t>l</a:t>
            </a:r>
            <a:r>
              <a:rPr sz="3000" spc="-15" dirty="0">
                <a:latin typeface="Arial"/>
                <a:cs typeface="Arial"/>
              </a:rPr>
              <a:t> </a:t>
            </a:r>
            <a:r>
              <a:rPr sz="3000" dirty="0">
                <a:latin typeface="Arial"/>
                <a:cs typeface="Arial"/>
              </a:rPr>
              <a:t>leve</a:t>
            </a:r>
            <a:r>
              <a:rPr sz="3000" spc="5" dirty="0">
                <a:latin typeface="Arial"/>
                <a:cs typeface="Arial"/>
              </a:rPr>
              <a:t>l</a:t>
            </a:r>
            <a:r>
              <a:rPr sz="3000" dirty="0">
                <a:latin typeface="Arial"/>
                <a:cs typeface="Arial"/>
              </a:rPr>
              <a:t>s</a:t>
            </a:r>
            <a:r>
              <a:rPr sz="3000" spc="-30" dirty="0">
                <a:latin typeface="Arial"/>
                <a:cs typeface="Arial"/>
              </a:rPr>
              <a:t> </a:t>
            </a:r>
            <a:r>
              <a:rPr sz="3000" dirty="0">
                <a:latin typeface="Arial"/>
                <a:cs typeface="Arial"/>
              </a:rPr>
              <a:t>of system</a:t>
            </a:r>
          </a:p>
          <a:p>
            <a:pPr marL="355600"/>
            <a:r>
              <a:rPr sz="3000" dirty="0">
                <a:latin typeface="Arial"/>
                <a:cs typeface="Arial"/>
              </a:rPr>
              <a:t>deve</a:t>
            </a:r>
            <a:r>
              <a:rPr sz="3000" spc="5" dirty="0">
                <a:latin typeface="Arial"/>
                <a:cs typeface="Arial"/>
              </a:rPr>
              <a:t>l</a:t>
            </a:r>
            <a:r>
              <a:rPr sz="3000" dirty="0">
                <a:latin typeface="Arial"/>
                <a:cs typeface="Arial"/>
              </a:rPr>
              <a:t>opme</a:t>
            </a:r>
            <a:r>
              <a:rPr sz="3000" spc="-10" dirty="0">
                <a:latin typeface="Arial"/>
                <a:cs typeface="Arial"/>
              </a:rPr>
              <a:t>n</a:t>
            </a:r>
            <a:r>
              <a:rPr sz="3000" dirty="0">
                <a:latin typeface="Arial"/>
                <a:cs typeface="Arial"/>
              </a:rPr>
              <a:t>t</a:t>
            </a:r>
          </a:p>
        </p:txBody>
      </p:sp>
      <p:sp>
        <p:nvSpPr>
          <p:cNvPr id="8" name="object 8"/>
          <p:cNvSpPr txBox="1"/>
          <p:nvPr/>
        </p:nvSpPr>
        <p:spPr>
          <a:xfrm>
            <a:off x="993452" y="3829836"/>
            <a:ext cx="2105025" cy="1905650"/>
          </a:xfrm>
          <a:prstGeom prst="rect">
            <a:avLst/>
          </a:prstGeom>
        </p:spPr>
        <p:txBody>
          <a:bodyPr vert="horz" wrap="square" lIns="0" tIns="0" rIns="0" bIns="0" rtlCol="0">
            <a:spAutoFit/>
          </a:bodyPr>
          <a:lstStyle/>
          <a:p>
            <a:pPr marL="299085" indent="-286385">
              <a:buFont typeface="Wingdings"/>
              <a:buChar char=""/>
              <a:tabLst>
                <a:tab pos="299720" algn="l"/>
              </a:tabLst>
            </a:pPr>
            <a:r>
              <a:rPr sz="2700" dirty="0">
                <a:latin typeface="Arial"/>
                <a:cs typeface="Arial"/>
              </a:rPr>
              <a:t>Unit</a:t>
            </a:r>
          </a:p>
          <a:p>
            <a:pPr marL="299085" indent="-286385">
              <a:spcBef>
                <a:spcPts val="645"/>
              </a:spcBef>
              <a:buFont typeface="Wingdings"/>
              <a:buChar char=""/>
              <a:tabLst>
                <a:tab pos="299720" algn="l"/>
              </a:tabLst>
            </a:pPr>
            <a:r>
              <a:rPr sz="2700" dirty="0">
                <a:latin typeface="Arial"/>
                <a:cs typeface="Arial"/>
              </a:rPr>
              <a:t>In</a:t>
            </a:r>
            <a:r>
              <a:rPr sz="2700" spc="5" dirty="0">
                <a:latin typeface="Arial"/>
                <a:cs typeface="Arial"/>
              </a:rPr>
              <a:t>t</a:t>
            </a:r>
            <a:r>
              <a:rPr sz="2700" dirty="0">
                <a:latin typeface="Arial"/>
                <a:cs typeface="Arial"/>
              </a:rPr>
              <a:t>egration</a:t>
            </a:r>
          </a:p>
          <a:p>
            <a:pPr marL="299085" indent="-286385">
              <a:spcBef>
                <a:spcPts val="645"/>
              </a:spcBef>
              <a:buFont typeface="Wingdings"/>
              <a:buChar char=""/>
              <a:tabLst>
                <a:tab pos="299720" algn="l"/>
              </a:tabLst>
            </a:pPr>
            <a:r>
              <a:rPr sz="2700" dirty="0">
                <a:latin typeface="Arial"/>
                <a:cs typeface="Arial"/>
              </a:rPr>
              <a:t>Sys</a:t>
            </a:r>
            <a:r>
              <a:rPr sz="2700" spc="5" dirty="0">
                <a:latin typeface="Arial"/>
                <a:cs typeface="Arial"/>
              </a:rPr>
              <a:t>t</a:t>
            </a:r>
            <a:r>
              <a:rPr sz="2700" dirty="0">
                <a:latin typeface="Arial"/>
                <a:cs typeface="Arial"/>
              </a:rPr>
              <a:t>em</a:t>
            </a:r>
          </a:p>
          <a:p>
            <a:pPr marL="299085" indent="-286385">
              <a:spcBef>
                <a:spcPts val="650"/>
              </a:spcBef>
              <a:buFont typeface="Wingdings"/>
              <a:buChar char=""/>
              <a:tabLst>
                <a:tab pos="299720" algn="l"/>
              </a:tabLst>
            </a:pPr>
            <a:r>
              <a:rPr sz="2700" dirty="0">
                <a:latin typeface="Arial"/>
                <a:cs typeface="Arial"/>
              </a:rPr>
              <a:t>Ac</a:t>
            </a:r>
            <a:r>
              <a:rPr sz="2700" spc="5" dirty="0">
                <a:latin typeface="Arial"/>
                <a:cs typeface="Arial"/>
              </a:rPr>
              <a:t>c</a:t>
            </a:r>
            <a:r>
              <a:rPr sz="2700" dirty="0">
                <a:latin typeface="Arial"/>
                <a:cs typeface="Arial"/>
              </a:rPr>
              <a:t>eptance</a:t>
            </a:r>
          </a:p>
        </p:txBody>
      </p:sp>
      <p:sp>
        <p:nvSpPr>
          <p:cNvPr id="9" name="object 9"/>
          <p:cNvSpPr/>
          <p:nvPr/>
        </p:nvSpPr>
        <p:spPr>
          <a:xfrm>
            <a:off x="4053077" y="4572000"/>
            <a:ext cx="1521460" cy="160020"/>
          </a:xfrm>
          <a:custGeom>
            <a:avLst/>
            <a:gdLst/>
            <a:ahLst/>
            <a:cxnLst/>
            <a:rect l="l" t="t" r="r" b="b"/>
            <a:pathLst>
              <a:path w="1521460" h="160020">
                <a:moveTo>
                  <a:pt x="1425336" y="80009"/>
                </a:moveTo>
                <a:lnTo>
                  <a:pt x="1361328" y="160019"/>
                </a:lnTo>
                <a:lnTo>
                  <a:pt x="1489344" y="96011"/>
                </a:lnTo>
                <a:lnTo>
                  <a:pt x="1425336" y="96011"/>
                </a:lnTo>
                <a:lnTo>
                  <a:pt x="1425336" y="80009"/>
                </a:lnTo>
                <a:close/>
              </a:path>
              <a:path w="1521460" h="160020">
                <a:moveTo>
                  <a:pt x="1412534" y="64007"/>
                </a:moveTo>
                <a:lnTo>
                  <a:pt x="0" y="64007"/>
                </a:lnTo>
                <a:lnTo>
                  <a:pt x="0" y="96011"/>
                </a:lnTo>
                <a:lnTo>
                  <a:pt x="1412534" y="96011"/>
                </a:lnTo>
                <a:lnTo>
                  <a:pt x="1425336" y="80009"/>
                </a:lnTo>
                <a:lnTo>
                  <a:pt x="1412534" y="64007"/>
                </a:lnTo>
                <a:close/>
              </a:path>
              <a:path w="1521460" h="160020">
                <a:moveTo>
                  <a:pt x="1489344" y="64007"/>
                </a:moveTo>
                <a:lnTo>
                  <a:pt x="1425336" y="64007"/>
                </a:lnTo>
                <a:lnTo>
                  <a:pt x="1425336" y="96011"/>
                </a:lnTo>
                <a:lnTo>
                  <a:pt x="1489344" y="96011"/>
                </a:lnTo>
                <a:lnTo>
                  <a:pt x="1521348" y="80009"/>
                </a:lnTo>
                <a:lnTo>
                  <a:pt x="1489344" y="64007"/>
                </a:lnTo>
                <a:close/>
              </a:path>
              <a:path w="1521460" h="160020">
                <a:moveTo>
                  <a:pt x="1361328" y="0"/>
                </a:moveTo>
                <a:lnTo>
                  <a:pt x="1425336" y="80009"/>
                </a:lnTo>
                <a:lnTo>
                  <a:pt x="1425336" y="64007"/>
                </a:lnTo>
                <a:lnTo>
                  <a:pt x="1489344" y="64007"/>
                </a:lnTo>
                <a:lnTo>
                  <a:pt x="1361328" y="0"/>
                </a:lnTo>
                <a:close/>
              </a:path>
            </a:pathLst>
          </a:custGeom>
          <a:solidFill>
            <a:srgbClr val="000000"/>
          </a:solidFill>
        </p:spPr>
        <p:txBody>
          <a:bodyPr wrap="square" lIns="0" tIns="0" rIns="0" bIns="0" rtlCol="0"/>
          <a:lstStyle/>
          <a:p>
            <a:endParaRPr/>
          </a:p>
        </p:txBody>
      </p:sp>
      <p:sp>
        <p:nvSpPr>
          <p:cNvPr id="10" name="object 10"/>
          <p:cNvSpPr/>
          <p:nvPr/>
        </p:nvSpPr>
        <p:spPr>
          <a:xfrm>
            <a:off x="4053077" y="4860035"/>
            <a:ext cx="1521460" cy="160020"/>
          </a:xfrm>
          <a:custGeom>
            <a:avLst/>
            <a:gdLst/>
            <a:ahLst/>
            <a:cxnLst/>
            <a:rect l="l" t="t" r="r" b="b"/>
            <a:pathLst>
              <a:path w="1521460" h="160020">
                <a:moveTo>
                  <a:pt x="1425336" y="80009"/>
                </a:moveTo>
                <a:lnTo>
                  <a:pt x="1361328" y="160019"/>
                </a:lnTo>
                <a:lnTo>
                  <a:pt x="1489344" y="96011"/>
                </a:lnTo>
                <a:lnTo>
                  <a:pt x="1425336" y="96011"/>
                </a:lnTo>
                <a:lnTo>
                  <a:pt x="1425336" y="80009"/>
                </a:lnTo>
                <a:close/>
              </a:path>
              <a:path w="1521460" h="160020">
                <a:moveTo>
                  <a:pt x="1412534" y="64007"/>
                </a:moveTo>
                <a:lnTo>
                  <a:pt x="0" y="64007"/>
                </a:lnTo>
                <a:lnTo>
                  <a:pt x="0" y="96011"/>
                </a:lnTo>
                <a:lnTo>
                  <a:pt x="1412534" y="96011"/>
                </a:lnTo>
                <a:lnTo>
                  <a:pt x="1425336" y="80009"/>
                </a:lnTo>
                <a:lnTo>
                  <a:pt x="1412534" y="64007"/>
                </a:lnTo>
                <a:close/>
              </a:path>
              <a:path w="1521460" h="160020">
                <a:moveTo>
                  <a:pt x="1489344" y="64007"/>
                </a:moveTo>
                <a:lnTo>
                  <a:pt x="1425336" y="64007"/>
                </a:lnTo>
                <a:lnTo>
                  <a:pt x="1425336" y="96011"/>
                </a:lnTo>
                <a:lnTo>
                  <a:pt x="1489344" y="96011"/>
                </a:lnTo>
                <a:lnTo>
                  <a:pt x="1521348" y="80009"/>
                </a:lnTo>
                <a:lnTo>
                  <a:pt x="1489344" y="64007"/>
                </a:lnTo>
                <a:close/>
              </a:path>
              <a:path w="1521460" h="160020">
                <a:moveTo>
                  <a:pt x="1361328" y="0"/>
                </a:moveTo>
                <a:lnTo>
                  <a:pt x="1425336" y="80009"/>
                </a:lnTo>
                <a:lnTo>
                  <a:pt x="1425336" y="64007"/>
                </a:lnTo>
                <a:lnTo>
                  <a:pt x="1489344" y="64007"/>
                </a:lnTo>
                <a:lnTo>
                  <a:pt x="1361328" y="0"/>
                </a:lnTo>
                <a:close/>
              </a:path>
            </a:pathLst>
          </a:custGeom>
          <a:solidFill>
            <a:srgbClr val="000000"/>
          </a:solidFill>
        </p:spPr>
        <p:txBody>
          <a:bodyPr wrap="square" lIns="0" tIns="0" rIns="0" bIns="0" rtlCol="0"/>
          <a:lstStyle/>
          <a:p>
            <a:endParaRPr/>
          </a:p>
        </p:txBody>
      </p:sp>
      <p:sp>
        <p:nvSpPr>
          <p:cNvPr id="11" name="object 11"/>
          <p:cNvSpPr/>
          <p:nvPr/>
        </p:nvSpPr>
        <p:spPr>
          <a:xfrm>
            <a:off x="4053077" y="5151120"/>
            <a:ext cx="1521460" cy="160020"/>
          </a:xfrm>
          <a:custGeom>
            <a:avLst/>
            <a:gdLst/>
            <a:ahLst/>
            <a:cxnLst/>
            <a:rect l="l" t="t" r="r" b="b"/>
            <a:pathLst>
              <a:path w="1521460" h="160020">
                <a:moveTo>
                  <a:pt x="1425336" y="80009"/>
                </a:moveTo>
                <a:lnTo>
                  <a:pt x="1361328" y="160019"/>
                </a:lnTo>
                <a:lnTo>
                  <a:pt x="1489344" y="96011"/>
                </a:lnTo>
                <a:lnTo>
                  <a:pt x="1425336" y="96011"/>
                </a:lnTo>
                <a:lnTo>
                  <a:pt x="1425336" y="80009"/>
                </a:lnTo>
                <a:close/>
              </a:path>
              <a:path w="1521460" h="160020">
                <a:moveTo>
                  <a:pt x="1412534" y="64007"/>
                </a:moveTo>
                <a:lnTo>
                  <a:pt x="0" y="64007"/>
                </a:lnTo>
                <a:lnTo>
                  <a:pt x="0" y="96011"/>
                </a:lnTo>
                <a:lnTo>
                  <a:pt x="1412534" y="96011"/>
                </a:lnTo>
                <a:lnTo>
                  <a:pt x="1425336" y="80009"/>
                </a:lnTo>
                <a:lnTo>
                  <a:pt x="1412534" y="64007"/>
                </a:lnTo>
                <a:close/>
              </a:path>
              <a:path w="1521460" h="160020">
                <a:moveTo>
                  <a:pt x="1489344" y="64007"/>
                </a:moveTo>
                <a:lnTo>
                  <a:pt x="1425336" y="64007"/>
                </a:lnTo>
                <a:lnTo>
                  <a:pt x="1425336" y="96011"/>
                </a:lnTo>
                <a:lnTo>
                  <a:pt x="1489344" y="96011"/>
                </a:lnTo>
                <a:lnTo>
                  <a:pt x="1521348" y="80009"/>
                </a:lnTo>
                <a:lnTo>
                  <a:pt x="1489344" y="64007"/>
                </a:lnTo>
                <a:close/>
              </a:path>
              <a:path w="1521460" h="160020">
                <a:moveTo>
                  <a:pt x="1361328" y="0"/>
                </a:moveTo>
                <a:lnTo>
                  <a:pt x="1425336" y="80009"/>
                </a:lnTo>
                <a:lnTo>
                  <a:pt x="1425336" y="64007"/>
                </a:lnTo>
                <a:lnTo>
                  <a:pt x="1489344" y="64007"/>
                </a:lnTo>
                <a:lnTo>
                  <a:pt x="1361328" y="0"/>
                </a:lnTo>
                <a:close/>
              </a:path>
            </a:pathLst>
          </a:custGeom>
          <a:solidFill>
            <a:srgbClr val="000000"/>
          </a:solidFill>
        </p:spPr>
        <p:txBody>
          <a:bodyPr wrap="square" lIns="0" tIns="0" rIns="0" bIns="0" rtlCol="0"/>
          <a:lstStyle/>
          <a:p>
            <a:endParaRPr/>
          </a:p>
        </p:txBody>
      </p:sp>
      <p:sp>
        <p:nvSpPr>
          <p:cNvPr id="12" name="object 12"/>
          <p:cNvSpPr/>
          <p:nvPr/>
        </p:nvSpPr>
        <p:spPr>
          <a:xfrm>
            <a:off x="7145275" y="4533900"/>
            <a:ext cx="1313815" cy="160020"/>
          </a:xfrm>
          <a:custGeom>
            <a:avLst/>
            <a:gdLst/>
            <a:ahLst/>
            <a:cxnLst/>
            <a:rect l="l" t="t" r="r" b="b"/>
            <a:pathLst>
              <a:path w="1313815" h="160020">
                <a:moveTo>
                  <a:pt x="1217675" y="80009"/>
                </a:moveTo>
                <a:lnTo>
                  <a:pt x="1153667" y="160019"/>
                </a:lnTo>
                <a:lnTo>
                  <a:pt x="1281683" y="96011"/>
                </a:lnTo>
                <a:lnTo>
                  <a:pt x="1217675" y="96011"/>
                </a:lnTo>
                <a:lnTo>
                  <a:pt x="1217675" y="80009"/>
                </a:lnTo>
                <a:close/>
              </a:path>
              <a:path w="1313815" h="160020">
                <a:moveTo>
                  <a:pt x="1204874" y="64007"/>
                </a:moveTo>
                <a:lnTo>
                  <a:pt x="0" y="64007"/>
                </a:lnTo>
                <a:lnTo>
                  <a:pt x="0" y="96011"/>
                </a:lnTo>
                <a:lnTo>
                  <a:pt x="1204874" y="96011"/>
                </a:lnTo>
                <a:lnTo>
                  <a:pt x="1217675" y="80009"/>
                </a:lnTo>
                <a:lnTo>
                  <a:pt x="1204874" y="64007"/>
                </a:lnTo>
                <a:close/>
              </a:path>
              <a:path w="1313815" h="160020">
                <a:moveTo>
                  <a:pt x="1281683" y="64007"/>
                </a:moveTo>
                <a:lnTo>
                  <a:pt x="1217675" y="64007"/>
                </a:lnTo>
                <a:lnTo>
                  <a:pt x="1217675" y="96011"/>
                </a:lnTo>
                <a:lnTo>
                  <a:pt x="1281683" y="96011"/>
                </a:lnTo>
                <a:lnTo>
                  <a:pt x="1313687" y="80009"/>
                </a:lnTo>
                <a:lnTo>
                  <a:pt x="1281683" y="64007"/>
                </a:lnTo>
                <a:close/>
              </a:path>
              <a:path w="1313815" h="160020">
                <a:moveTo>
                  <a:pt x="1153667" y="0"/>
                </a:moveTo>
                <a:lnTo>
                  <a:pt x="1217675" y="80009"/>
                </a:lnTo>
                <a:lnTo>
                  <a:pt x="1217675" y="64007"/>
                </a:lnTo>
                <a:lnTo>
                  <a:pt x="1281683" y="64007"/>
                </a:lnTo>
                <a:lnTo>
                  <a:pt x="1153667" y="0"/>
                </a:lnTo>
                <a:close/>
              </a:path>
            </a:pathLst>
          </a:custGeom>
          <a:solidFill>
            <a:srgbClr val="000000"/>
          </a:solidFill>
        </p:spPr>
        <p:txBody>
          <a:bodyPr wrap="square" lIns="0" tIns="0" rIns="0" bIns="0" rtlCol="0"/>
          <a:lstStyle/>
          <a:p>
            <a:endParaRPr/>
          </a:p>
        </p:txBody>
      </p:sp>
      <p:sp>
        <p:nvSpPr>
          <p:cNvPr id="13" name="object 13"/>
          <p:cNvSpPr/>
          <p:nvPr/>
        </p:nvSpPr>
        <p:spPr>
          <a:xfrm>
            <a:off x="7145275" y="5049011"/>
            <a:ext cx="1313815" cy="160020"/>
          </a:xfrm>
          <a:custGeom>
            <a:avLst/>
            <a:gdLst/>
            <a:ahLst/>
            <a:cxnLst/>
            <a:rect l="l" t="t" r="r" b="b"/>
            <a:pathLst>
              <a:path w="1313815" h="160020">
                <a:moveTo>
                  <a:pt x="1217675" y="80009"/>
                </a:moveTo>
                <a:lnTo>
                  <a:pt x="1153667" y="160019"/>
                </a:lnTo>
                <a:lnTo>
                  <a:pt x="1281683" y="96011"/>
                </a:lnTo>
                <a:lnTo>
                  <a:pt x="1217675" y="96011"/>
                </a:lnTo>
                <a:lnTo>
                  <a:pt x="1217675" y="80009"/>
                </a:lnTo>
                <a:close/>
              </a:path>
              <a:path w="1313815" h="160020">
                <a:moveTo>
                  <a:pt x="1204874" y="64007"/>
                </a:moveTo>
                <a:lnTo>
                  <a:pt x="0" y="64007"/>
                </a:lnTo>
                <a:lnTo>
                  <a:pt x="0" y="96011"/>
                </a:lnTo>
                <a:lnTo>
                  <a:pt x="1204874" y="96011"/>
                </a:lnTo>
                <a:lnTo>
                  <a:pt x="1217675" y="80009"/>
                </a:lnTo>
                <a:lnTo>
                  <a:pt x="1204874" y="64007"/>
                </a:lnTo>
                <a:close/>
              </a:path>
              <a:path w="1313815" h="160020">
                <a:moveTo>
                  <a:pt x="1281683" y="64007"/>
                </a:moveTo>
                <a:lnTo>
                  <a:pt x="1217675" y="64007"/>
                </a:lnTo>
                <a:lnTo>
                  <a:pt x="1217675" y="96011"/>
                </a:lnTo>
                <a:lnTo>
                  <a:pt x="1281683" y="96011"/>
                </a:lnTo>
                <a:lnTo>
                  <a:pt x="1313687" y="80009"/>
                </a:lnTo>
                <a:lnTo>
                  <a:pt x="1281683" y="64007"/>
                </a:lnTo>
                <a:close/>
              </a:path>
              <a:path w="1313815" h="160020">
                <a:moveTo>
                  <a:pt x="1153667" y="0"/>
                </a:moveTo>
                <a:lnTo>
                  <a:pt x="1217675" y="80009"/>
                </a:lnTo>
                <a:lnTo>
                  <a:pt x="1217675" y="64007"/>
                </a:lnTo>
                <a:lnTo>
                  <a:pt x="1281683" y="64007"/>
                </a:lnTo>
                <a:lnTo>
                  <a:pt x="1153667" y="0"/>
                </a:lnTo>
                <a:close/>
              </a:path>
            </a:pathLst>
          </a:custGeom>
          <a:solidFill>
            <a:srgbClr val="000000"/>
          </a:solidFill>
        </p:spPr>
        <p:txBody>
          <a:bodyPr wrap="square" lIns="0" tIns="0" rIns="0" bIns="0" rtlCol="0"/>
          <a:lstStyle/>
          <a:p>
            <a:endParaRPr/>
          </a:p>
        </p:txBody>
      </p:sp>
      <p:sp>
        <p:nvSpPr>
          <p:cNvPr id="14" name="object 14"/>
          <p:cNvSpPr/>
          <p:nvPr/>
        </p:nvSpPr>
        <p:spPr>
          <a:xfrm>
            <a:off x="5604509" y="4240529"/>
            <a:ext cx="1537970" cy="1399540"/>
          </a:xfrm>
          <a:custGeom>
            <a:avLst/>
            <a:gdLst/>
            <a:ahLst/>
            <a:cxnLst/>
            <a:rect l="l" t="t" r="r" b="b"/>
            <a:pathLst>
              <a:path w="1537970" h="1399539">
                <a:moveTo>
                  <a:pt x="0" y="1399031"/>
                </a:moveTo>
                <a:lnTo>
                  <a:pt x="1537715" y="1399031"/>
                </a:lnTo>
                <a:lnTo>
                  <a:pt x="1537715" y="0"/>
                </a:lnTo>
                <a:lnTo>
                  <a:pt x="0" y="0"/>
                </a:lnTo>
                <a:lnTo>
                  <a:pt x="0" y="1399031"/>
                </a:lnTo>
                <a:close/>
              </a:path>
            </a:pathLst>
          </a:custGeom>
          <a:solidFill>
            <a:srgbClr val="000000"/>
          </a:solidFill>
        </p:spPr>
        <p:txBody>
          <a:bodyPr wrap="square" lIns="0" tIns="0" rIns="0" bIns="0" rtlCol="0"/>
          <a:lstStyle/>
          <a:p>
            <a:endParaRPr/>
          </a:p>
        </p:txBody>
      </p:sp>
      <p:sp>
        <p:nvSpPr>
          <p:cNvPr id="15" name="object 15"/>
          <p:cNvSpPr/>
          <p:nvPr/>
        </p:nvSpPr>
        <p:spPr>
          <a:xfrm>
            <a:off x="5604509" y="4240529"/>
            <a:ext cx="1537970" cy="1399540"/>
          </a:xfrm>
          <a:custGeom>
            <a:avLst/>
            <a:gdLst/>
            <a:ahLst/>
            <a:cxnLst/>
            <a:rect l="l" t="t" r="r" b="b"/>
            <a:pathLst>
              <a:path w="1537970" h="1399539">
                <a:moveTo>
                  <a:pt x="0" y="1399031"/>
                </a:moveTo>
                <a:lnTo>
                  <a:pt x="1537715" y="1399031"/>
                </a:lnTo>
                <a:lnTo>
                  <a:pt x="1537715" y="0"/>
                </a:lnTo>
                <a:lnTo>
                  <a:pt x="0" y="0"/>
                </a:lnTo>
                <a:lnTo>
                  <a:pt x="0" y="1399031"/>
                </a:lnTo>
                <a:close/>
              </a:path>
            </a:pathLst>
          </a:custGeom>
          <a:ln w="25907">
            <a:solidFill>
              <a:srgbClr val="000000"/>
            </a:solidFill>
          </a:ln>
        </p:spPr>
        <p:txBody>
          <a:bodyPr wrap="square" lIns="0" tIns="0" rIns="0" bIns="0" rtlCol="0"/>
          <a:lstStyle/>
          <a:p>
            <a:endParaRPr/>
          </a:p>
        </p:txBody>
      </p:sp>
      <p:sp>
        <p:nvSpPr>
          <p:cNvPr id="16" name="object 16"/>
          <p:cNvSpPr txBox="1"/>
          <p:nvPr/>
        </p:nvSpPr>
        <p:spPr>
          <a:xfrm>
            <a:off x="4294762" y="4053310"/>
            <a:ext cx="704850" cy="307777"/>
          </a:xfrm>
          <a:prstGeom prst="rect">
            <a:avLst/>
          </a:prstGeom>
        </p:spPr>
        <p:txBody>
          <a:bodyPr vert="horz" wrap="square" lIns="0" tIns="0" rIns="0" bIns="0" rtlCol="0">
            <a:spAutoFit/>
          </a:bodyPr>
          <a:lstStyle/>
          <a:p>
            <a:pPr marL="12700"/>
            <a:r>
              <a:rPr sz="2000" dirty="0">
                <a:solidFill>
                  <a:srgbClr val="001F5F"/>
                </a:solidFill>
                <a:latin typeface="Arial"/>
                <a:cs typeface="Arial"/>
              </a:rPr>
              <a:t>inputs</a:t>
            </a:r>
            <a:endParaRPr sz="2000">
              <a:latin typeface="Arial"/>
              <a:cs typeface="Arial"/>
            </a:endParaRPr>
          </a:p>
        </p:txBody>
      </p:sp>
      <p:sp>
        <p:nvSpPr>
          <p:cNvPr id="17" name="object 17"/>
          <p:cNvSpPr txBox="1"/>
          <p:nvPr/>
        </p:nvSpPr>
        <p:spPr>
          <a:xfrm>
            <a:off x="7438145" y="4053310"/>
            <a:ext cx="916940" cy="307777"/>
          </a:xfrm>
          <a:prstGeom prst="rect">
            <a:avLst/>
          </a:prstGeom>
        </p:spPr>
        <p:txBody>
          <a:bodyPr vert="horz" wrap="square" lIns="0" tIns="0" rIns="0" bIns="0" rtlCol="0">
            <a:spAutoFit/>
          </a:bodyPr>
          <a:lstStyle/>
          <a:p>
            <a:pPr marL="12700"/>
            <a:r>
              <a:rPr sz="2000" dirty="0">
                <a:solidFill>
                  <a:srgbClr val="001F5F"/>
                </a:solidFill>
                <a:latin typeface="Arial"/>
                <a:cs typeface="Arial"/>
              </a:rPr>
              <a:t>Outputs</a:t>
            </a:r>
            <a:endParaRPr sz="2000">
              <a:latin typeface="Arial"/>
              <a:cs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76200" y="1390415"/>
            <a:ext cx="8991600" cy="5032147"/>
          </a:xfrm>
          <a:prstGeom prst="rect">
            <a:avLst/>
          </a:prstGeom>
        </p:spPr>
        <p:txBody>
          <a:bodyPr vert="horz" wrap="square" lIns="0" tIns="0" rIns="0" bIns="0" rtlCol="0">
            <a:spAutoFit/>
          </a:bodyPr>
          <a:lstStyle/>
          <a:p>
            <a:pPr marL="355600" marR="5080" indent="-342900" algn="just">
              <a:buFont typeface="Wingdings"/>
              <a:buChar char=""/>
              <a:tabLst>
                <a:tab pos="355600" algn="l"/>
              </a:tabLst>
            </a:pPr>
            <a:r>
              <a:rPr sz="3000" dirty="0">
                <a:latin typeface="Arial"/>
                <a:cs typeface="Arial"/>
              </a:rPr>
              <a:t>U</a:t>
            </a:r>
            <a:r>
              <a:rPr sz="3000" spc="5" dirty="0">
                <a:latin typeface="Arial"/>
                <a:cs typeface="Arial"/>
              </a:rPr>
              <a:t>s</a:t>
            </a:r>
            <a:r>
              <a:rPr sz="3000" dirty="0">
                <a:latin typeface="Arial"/>
                <a:cs typeface="Arial"/>
              </a:rPr>
              <a:t>ed</a:t>
            </a:r>
            <a:r>
              <a:rPr sz="3000" spc="-15" dirty="0">
                <a:latin typeface="Arial"/>
                <a:cs typeface="Arial"/>
              </a:rPr>
              <a:t> </a:t>
            </a:r>
            <a:r>
              <a:rPr sz="3000" dirty="0">
                <a:latin typeface="Arial"/>
                <a:cs typeface="Arial"/>
              </a:rPr>
              <a:t>to </a:t>
            </a:r>
            <a:r>
              <a:rPr sz="3000" spc="10" dirty="0">
                <a:latin typeface="Arial"/>
                <a:cs typeface="Arial"/>
              </a:rPr>
              <a:t>l</a:t>
            </a:r>
            <a:r>
              <a:rPr sz="3000" dirty="0">
                <a:latin typeface="Arial"/>
                <a:cs typeface="Arial"/>
              </a:rPr>
              <a:t>ayout</a:t>
            </a:r>
            <a:r>
              <a:rPr sz="3000" spc="-30" dirty="0">
                <a:latin typeface="Arial"/>
                <a:cs typeface="Arial"/>
              </a:rPr>
              <a:t> </a:t>
            </a:r>
            <a:r>
              <a:rPr sz="3000" dirty="0">
                <a:latin typeface="Arial"/>
                <a:cs typeface="Arial"/>
              </a:rPr>
              <a:t>in </a:t>
            </a:r>
            <a:r>
              <a:rPr sz="3000" dirty="0">
                <a:solidFill>
                  <a:srgbClr val="C00000"/>
                </a:solidFill>
                <a:latin typeface="Arial"/>
                <a:cs typeface="Arial"/>
              </a:rPr>
              <a:t>tabular</a:t>
            </a:r>
            <a:r>
              <a:rPr sz="3000" spc="-20" dirty="0">
                <a:solidFill>
                  <a:srgbClr val="C00000"/>
                </a:solidFill>
                <a:latin typeface="Arial"/>
                <a:cs typeface="Arial"/>
              </a:rPr>
              <a:t> </a:t>
            </a:r>
            <a:r>
              <a:rPr sz="3000" dirty="0">
                <a:latin typeface="Arial"/>
                <a:cs typeface="Arial"/>
              </a:rPr>
              <a:t>fo</a:t>
            </a:r>
            <a:r>
              <a:rPr sz="3000" spc="-10" dirty="0">
                <a:latin typeface="Arial"/>
                <a:cs typeface="Arial"/>
              </a:rPr>
              <a:t>r</a:t>
            </a:r>
            <a:r>
              <a:rPr sz="3000" dirty="0">
                <a:latin typeface="Arial"/>
                <a:cs typeface="Arial"/>
              </a:rPr>
              <a:t>m</a:t>
            </a:r>
            <a:r>
              <a:rPr sz="3000" spc="15" dirty="0">
                <a:latin typeface="Arial"/>
                <a:cs typeface="Arial"/>
              </a:rPr>
              <a:t> </a:t>
            </a:r>
            <a:r>
              <a:rPr sz="3000" dirty="0">
                <a:solidFill>
                  <a:srgbClr val="C00000"/>
                </a:solidFill>
                <a:latin typeface="Arial"/>
                <a:cs typeface="Arial"/>
              </a:rPr>
              <a:t>all</a:t>
            </a:r>
            <a:r>
              <a:rPr sz="3000" spc="-10" dirty="0">
                <a:solidFill>
                  <a:srgbClr val="C00000"/>
                </a:solidFill>
                <a:latin typeface="Arial"/>
                <a:cs typeface="Arial"/>
              </a:rPr>
              <a:t> </a:t>
            </a:r>
            <a:r>
              <a:rPr sz="3000" dirty="0">
                <a:solidFill>
                  <a:srgbClr val="C00000"/>
                </a:solidFill>
                <a:latin typeface="Arial"/>
                <a:cs typeface="Arial"/>
              </a:rPr>
              <a:t>possib</a:t>
            </a:r>
            <a:r>
              <a:rPr sz="3000" spc="5" dirty="0">
                <a:solidFill>
                  <a:srgbClr val="C00000"/>
                </a:solidFill>
                <a:latin typeface="Arial"/>
                <a:cs typeface="Arial"/>
              </a:rPr>
              <a:t>l</a:t>
            </a:r>
            <a:r>
              <a:rPr sz="3000" dirty="0">
                <a:solidFill>
                  <a:srgbClr val="C00000"/>
                </a:solidFill>
                <a:latin typeface="Arial"/>
                <a:cs typeface="Arial"/>
              </a:rPr>
              <a:t>e s</a:t>
            </a:r>
            <a:r>
              <a:rPr sz="3000" spc="5" dirty="0">
                <a:solidFill>
                  <a:srgbClr val="C00000"/>
                </a:solidFill>
                <a:latin typeface="Arial"/>
                <a:cs typeface="Arial"/>
              </a:rPr>
              <a:t>i</a:t>
            </a:r>
            <a:r>
              <a:rPr sz="3000" dirty="0">
                <a:solidFill>
                  <a:srgbClr val="C00000"/>
                </a:solidFill>
                <a:latin typeface="Arial"/>
                <a:cs typeface="Arial"/>
              </a:rPr>
              <a:t>tuations</a:t>
            </a:r>
            <a:r>
              <a:rPr sz="3000" spc="-35" dirty="0">
                <a:solidFill>
                  <a:srgbClr val="C00000"/>
                </a:solidFill>
                <a:latin typeface="Arial"/>
                <a:cs typeface="Arial"/>
              </a:rPr>
              <a:t> </a:t>
            </a:r>
            <a:r>
              <a:rPr sz="3000" dirty="0">
                <a:latin typeface="Arial"/>
                <a:cs typeface="Arial"/>
              </a:rPr>
              <a:t>which</a:t>
            </a:r>
            <a:r>
              <a:rPr sz="3000" spc="-25" dirty="0">
                <a:latin typeface="Arial"/>
                <a:cs typeface="Arial"/>
              </a:rPr>
              <a:t> </a:t>
            </a:r>
            <a:r>
              <a:rPr sz="3000" dirty="0">
                <a:latin typeface="Arial"/>
                <a:cs typeface="Arial"/>
              </a:rPr>
              <a:t>a decis</a:t>
            </a:r>
            <a:r>
              <a:rPr sz="3000" spc="5" dirty="0">
                <a:latin typeface="Arial"/>
                <a:cs typeface="Arial"/>
              </a:rPr>
              <a:t>i</a:t>
            </a:r>
            <a:r>
              <a:rPr sz="3000" dirty="0">
                <a:latin typeface="Arial"/>
                <a:cs typeface="Arial"/>
              </a:rPr>
              <a:t>on</a:t>
            </a:r>
            <a:r>
              <a:rPr sz="3000" spc="-15" dirty="0">
                <a:latin typeface="Arial"/>
                <a:cs typeface="Arial"/>
              </a:rPr>
              <a:t> </a:t>
            </a:r>
            <a:r>
              <a:rPr sz="3000" dirty="0">
                <a:latin typeface="Arial"/>
                <a:cs typeface="Arial"/>
              </a:rPr>
              <a:t>may</a:t>
            </a:r>
            <a:r>
              <a:rPr sz="3000" spc="-30" dirty="0">
                <a:latin typeface="Arial"/>
                <a:cs typeface="Arial"/>
              </a:rPr>
              <a:t> </a:t>
            </a:r>
            <a:r>
              <a:rPr sz="3000" dirty="0">
                <a:latin typeface="Arial"/>
                <a:cs typeface="Arial"/>
              </a:rPr>
              <a:t>encoun</a:t>
            </a:r>
            <a:r>
              <a:rPr sz="3000" spc="-15" dirty="0">
                <a:latin typeface="Arial"/>
                <a:cs typeface="Arial"/>
              </a:rPr>
              <a:t>t</a:t>
            </a:r>
            <a:r>
              <a:rPr sz="3000" dirty="0">
                <a:latin typeface="Arial"/>
                <a:cs typeface="Arial"/>
              </a:rPr>
              <a:t>er and </a:t>
            </a:r>
            <a:r>
              <a:rPr sz="3000" spc="-15" dirty="0">
                <a:latin typeface="Arial"/>
                <a:cs typeface="Arial"/>
              </a:rPr>
              <a:t>t</a:t>
            </a:r>
            <a:r>
              <a:rPr sz="3000" dirty="0">
                <a:latin typeface="Arial"/>
                <a:cs typeface="Arial"/>
              </a:rPr>
              <a:t>o</a:t>
            </a:r>
            <a:r>
              <a:rPr sz="3000" spc="20" dirty="0">
                <a:latin typeface="Arial"/>
                <a:cs typeface="Arial"/>
              </a:rPr>
              <a:t> </a:t>
            </a:r>
            <a:r>
              <a:rPr sz="3000" dirty="0">
                <a:latin typeface="Arial"/>
                <a:cs typeface="Arial"/>
              </a:rPr>
              <a:t>spe</a:t>
            </a:r>
            <a:r>
              <a:rPr sz="3000" spc="5" dirty="0">
                <a:latin typeface="Arial"/>
                <a:cs typeface="Arial"/>
              </a:rPr>
              <a:t>c</a:t>
            </a:r>
            <a:r>
              <a:rPr sz="3000" dirty="0">
                <a:latin typeface="Arial"/>
                <a:cs typeface="Arial"/>
              </a:rPr>
              <a:t>ify wh</a:t>
            </a:r>
            <a:r>
              <a:rPr sz="3000" spc="5" dirty="0">
                <a:latin typeface="Arial"/>
                <a:cs typeface="Arial"/>
              </a:rPr>
              <a:t>i</a:t>
            </a:r>
            <a:r>
              <a:rPr sz="3000" dirty="0">
                <a:latin typeface="Arial"/>
                <a:cs typeface="Arial"/>
              </a:rPr>
              <a:t>ch</a:t>
            </a:r>
            <a:r>
              <a:rPr sz="3000" spc="-15" dirty="0">
                <a:latin typeface="Arial"/>
                <a:cs typeface="Arial"/>
              </a:rPr>
              <a:t> </a:t>
            </a:r>
            <a:r>
              <a:rPr sz="3000" dirty="0">
                <a:latin typeface="Arial"/>
                <a:cs typeface="Arial"/>
              </a:rPr>
              <a:t>act</a:t>
            </a:r>
            <a:r>
              <a:rPr sz="3000" spc="5" dirty="0">
                <a:latin typeface="Arial"/>
                <a:cs typeface="Arial"/>
              </a:rPr>
              <a:t>i</a:t>
            </a:r>
            <a:r>
              <a:rPr sz="3000" dirty="0">
                <a:latin typeface="Arial"/>
                <a:cs typeface="Arial"/>
              </a:rPr>
              <a:t>on</a:t>
            </a:r>
            <a:r>
              <a:rPr sz="3000" spc="-15" dirty="0">
                <a:latin typeface="Arial"/>
                <a:cs typeface="Arial"/>
              </a:rPr>
              <a:t> </a:t>
            </a:r>
            <a:r>
              <a:rPr sz="3000" dirty="0">
                <a:latin typeface="Arial"/>
                <a:cs typeface="Arial"/>
              </a:rPr>
              <a:t>to take</a:t>
            </a:r>
            <a:r>
              <a:rPr sz="3000" spc="5" dirty="0">
                <a:latin typeface="Arial"/>
                <a:cs typeface="Arial"/>
              </a:rPr>
              <a:t> </a:t>
            </a:r>
            <a:r>
              <a:rPr sz="3000" spc="15" dirty="0">
                <a:latin typeface="Arial"/>
                <a:cs typeface="Arial"/>
              </a:rPr>
              <a:t>i</a:t>
            </a:r>
            <a:r>
              <a:rPr sz="3000" dirty="0">
                <a:latin typeface="Arial"/>
                <a:cs typeface="Arial"/>
              </a:rPr>
              <a:t>n</a:t>
            </a:r>
            <a:r>
              <a:rPr sz="3000" spc="-15" dirty="0">
                <a:latin typeface="Arial"/>
                <a:cs typeface="Arial"/>
              </a:rPr>
              <a:t> </a:t>
            </a:r>
            <a:r>
              <a:rPr sz="3000" dirty="0">
                <a:latin typeface="Arial"/>
                <a:cs typeface="Arial"/>
              </a:rPr>
              <a:t>each</a:t>
            </a:r>
            <a:r>
              <a:rPr sz="3000" spc="5" dirty="0">
                <a:latin typeface="Arial"/>
                <a:cs typeface="Arial"/>
              </a:rPr>
              <a:t> </a:t>
            </a:r>
            <a:r>
              <a:rPr sz="3000" dirty="0">
                <a:latin typeface="Arial"/>
                <a:cs typeface="Arial"/>
              </a:rPr>
              <a:t>of these</a:t>
            </a:r>
            <a:r>
              <a:rPr sz="3000" spc="-10" dirty="0">
                <a:latin typeface="Arial"/>
                <a:cs typeface="Arial"/>
              </a:rPr>
              <a:t> </a:t>
            </a:r>
            <a:r>
              <a:rPr sz="3000" dirty="0">
                <a:latin typeface="Arial"/>
                <a:cs typeface="Arial"/>
              </a:rPr>
              <a:t>situations</a:t>
            </a:r>
          </a:p>
          <a:p>
            <a:pPr algn="just">
              <a:spcBef>
                <a:spcPts val="39"/>
              </a:spcBef>
              <a:buFont typeface="Wingdings"/>
              <a:buChar char=""/>
            </a:pPr>
            <a:endParaRPr sz="4350" dirty="0">
              <a:latin typeface="Times New Roman"/>
              <a:cs typeface="Times New Roman"/>
            </a:endParaRPr>
          </a:p>
          <a:p>
            <a:pPr marL="355600" marR="967105" indent="-342900" algn="just">
              <a:buFont typeface="Wingdings"/>
              <a:buChar char=""/>
              <a:tabLst>
                <a:tab pos="355600" algn="l"/>
              </a:tabLst>
            </a:pPr>
            <a:r>
              <a:rPr sz="3000" dirty="0">
                <a:latin typeface="Arial"/>
                <a:cs typeface="Arial"/>
              </a:rPr>
              <a:t>A</a:t>
            </a:r>
            <a:r>
              <a:rPr sz="3000" spc="-160" dirty="0">
                <a:latin typeface="Arial"/>
                <a:cs typeface="Arial"/>
              </a:rPr>
              <a:t> </a:t>
            </a:r>
            <a:r>
              <a:rPr sz="3000" dirty="0">
                <a:solidFill>
                  <a:srgbClr val="C00000"/>
                </a:solidFill>
                <a:latin typeface="Arial"/>
                <a:cs typeface="Arial"/>
              </a:rPr>
              <a:t>mat</a:t>
            </a:r>
            <a:r>
              <a:rPr sz="3000" spc="-15" dirty="0">
                <a:solidFill>
                  <a:srgbClr val="C00000"/>
                </a:solidFill>
                <a:latin typeface="Arial"/>
                <a:cs typeface="Arial"/>
              </a:rPr>
              <a:t>r</a:t>
            </a:r>
            <a:r>
              <a:rPr sz="3000" dirty="0">
                <a:solidFill>
                  <a:srgbClr val="C00000"/>
                </a:solidFill>
                <a:latin typeface="Arial"/>
                <a:cs typeface="Arial"/>
              </a:rPr>
              <a:t>ix</a:t>
            </a:r>
            <a:r>
              <a:rPr sz="3000" spc="5" dirty="0">
                <a:solidFill>
                  <a:srgbClr val="C00000"/>
                </a:solidFill>
                <a:latin typeface="Arial"/>
                <a:cs typeface="Arial"/>
              </a:rPr>
              <a:t> </a:t>
            </a:r>
            <a:r>
              <a:rPr sz="3000" dirty="0">
                <a:solidFill>
                  <a:srgbClr val="C00000"/>
                </a:solidFill>
                <a:latin typeface="Arial"/>
                <a:cs typeface="Arial"/>
              </a:rPr>
              <a:t>represen</a:t>
            </a:r>
            <a:r>
              <a:rPr sz="3000" spc="-15" dirty="0">
                <a:solidFill>
                  <a:srgbClr val="C00000"/>
                </a:solidFill>
                <a:latin typeface="Arial"/>
                <a:cs typeface="Arial"/>
              </a:rPr>
              <a:t>t</a:t>
            </a:r>
            <a:r>
              <a:rPr sz="3000" dirty="0">
                <a:solidFill>
                  <a:srgbClr val="C00000"/>
                </a:solidFill>
                <a:latin typeface="Arial"/>
                <a:cs typeface="Arial"/>
              </a:rPr>
              <a:t>ation</a:t>
            </a:r>
            <a:r>
              <a:rPr sz="3000" spc="-25" dirty="0">
                <a:solidFill>
                  <a:srgbClr val="C00000"/>
                </a:solidFill>
                <a:latin typeface="Arial"/>
                <a:cs typeface="Arial"/>
              </a:rPr>
              <a:t> </a:t>
            </a:r>
            <a:r>
              <a:rPr sz="3000" dirty="0">
                <a:latin typeface="Arial"/>
                <a:cs typeface="Arial"/>
              </a:rPr>
              <a:t>of the </a:t>
            </a:r>
            <a:r>
              <a:rPr sz="3000" dirty="0">
                <a:solidFill>
                  <a:srgbClr val="C00000"/>
                </a:solidFill>
                <a:latin typeface="Arial"/>
                <a:cs typeface="Arial"/>
              </a:rPr>
              <a:t>log</a:t>
            </a:r>
            <a:r>
              <a:rPr sz="3000" spc="5" dirty="0">
                <a:solidFill>
                  <a:srgbClr val="C00000"/>
                </a:solidFill>
                <a:latin typeface="Arial"/>
                <a:cs typeface="Arial"/>
              </a:rPr>
              <a:t>i</a:t>
            </a:r>
            <a:r>
              <a:rPr sz="3000" dirty="0">
                <a:solidFill>
                  <a:srgbClr val="C00000"/>
                </a:solidFill>
                <a:latin typeface="Arial"/>
                <a:cs typeface="Arial"/>
              </a:rPr>
              <a:t>c</a:t>
            </a:r>
            <a:r>
              <a:rPr sz="3000" spc="-30" dirty="0">
                <a:solidFill>
                  <a:srgbClr val="C00000"/>
                </a:solidFill>
                <a:latin typeface="Arial"/>
                <a:cs typeface="Arial"/>
              </a:rPr>
              <a:t> </a:t>
            </a:r>
            <a:r>
              <a:rPr sz="3000" dirty="0">
                <a:latin typeface="Arial"/>
                <a:cs typeface="Arial"/>
              </a:rPr>
              <a:t>of a dec</a:t>
            </a:r>
            <a:r>
              <a:rPr sz="3000" spc="10" dirty="0">
                <a:latin typeface="Arial"/>
                <a:cs typeface="Arial"/>
              </a:rPr>
              <a:t>i</a:t>
            </a:r>
            <a:r>
              <a:rPr sz="3000" dirty="0">
                <a:latin typeface="Arial"/>
                <a:cs typeface="Arial"/>
              </a:rPr>
              <a:t>s</a:t>
            </a:r>
            <a:r>
              <a:rPr sz="3000" spc="5" dirty="0">
                <a:latin typeface="Arial"/>
                <a:cs typeface="Arial"/>
              </a:rPr>
              <a:t>i</a:t>
            </a:r>
            <a:r>
              <a:rPr sz="3000" dirty="0">
                <a:latin typeface="Arial"/>
                <a:cs typeface="Arial"/>
              </a:rPr>
              <a:t>on</a:t>
            </a:r>
          </a:p>
          <a:p>
            <a:pPr algn="just">
              <a:spcBef>
                <a:spcPts val="40"/>
              </a:spcBef>
              <a:buFont typeface="Wingdings"/>
              <a:buChar char=""/>
            </a:pPr>
            <a:endParaRPr sz="4350" dirty="0">
              <a:latin typeface="Times New Roman"/>
              <a:cs typeface="Times New Roman"/>
            </a:endParaRPr>
          </a:p>
          <a:p>
            <a:pPr marL="355600" marR="695960" indent="-342900" algn="just">
              <a:buFont typeface="Wingdings"/>
              <a:buChar char=""/>
              <a:tabLst>
                <a:tab pos="355600" algn="l"/>
              </a:tabLst>
            </a:pPr>
            <a:r>
              <a:rPr sz="3000" dirty="0">
                <a:latin typeface="Arial"/>
                <a:cs typeface="Arial"/>
              </a:rPr>
              <a:t>Sp</a:t>
            </a:r>
            <a:r>
              <a:rPr sz="3000" spc="5" dirty="0">
                <a:latin typeface="Arial"/>
                <a:cs typeface="Arial"/>
              </a:rPr>
              <a:t>e</a:t>
            </a:r>
            <a:r>
              <a:rPr sz="3000" dirty="0">
                <a:latin typeface="Arial"/>
                <a:cs typeface="Arial"/>
              </a:rPr>
              <a:t>c</a:t>
            </a:r>
            <a:r>
              <a:rPr sz="3000" spc="5" dirty="0">
                <a:latin typeface="Arial"/>
                <a:cs typeface="Arial"/>
              </a:rPr>
              <a:t>i</a:t>
            </a:r>
            <a:r>
              <a:rPr sz="3000" dirty="0">
                <a:latin typeface="Arial"/>
                <a:cs typeface="Arial"/>
              </a:rPr>
              <a:t>fies</a:t>
            </a:r>
            <a:r>
              <a:rPr sz="3000" spc="-25" dirty="0">
                <a:latin typeface="Arial"/>
                <a:cs typeface="Arial"/>
              </a:rPr>
              <a:t> </a:t>
            </a:r>
            <a:r>
              <a:rPr sz="3000" dirty="0">
                <a:latin typeface="Arial"/>
                <a:cs typeface="Arial"/>
              </a:rPr>
              <a:t>the</a:t>
            </a:r>
            <a:r>
              <a:rPr sz="3000" spc="-10" dirty="0">
                <a:latin typeface="Arial"/>
                <a:cs typeface="Arial"/>
              </a:rPr>
              <a:t> </a:t>
            </a:r>
            <a:r>
              <a:rPr sz="3000" dirty="0">
                <a:solidFill>
                  <a:srgbClr val="C00000"/>
                </a:solidFill>
                <a:latin typeface="Arial"/>
                <a:cs typeface="Arial"/>
              </a:rPr>
              <a:t>possib</a:t>
            </a:r>
            <a:r>
              <a:rPr sz="3000" spc="5" dirty="0">
                <a:solidFill>
                  <a:srgbClr val="C00000"/>
                </a:solidFill>
                <a:latin typeface="Arial"/>
                <a:cs typeface="Arial"/>
              </a:rPr>
              <a:t>l</a:t>
            </a:r>
            <a:r>
              <a:rPr sz="3000" dirty="0">
                <a:solidFill>
                  <a:srgbClr val="C00000"/>
                </a:solidFill>
                <a:latin typeface="Arial"/>
                <a:cs typeface="Arial"/>
              </a:rPr>
              <a:t>e</a:t>
            </a:r>
            <a:r>
              <a:rPr sz="3000" spc="-45" dirty="0">
                <a:solidFill>
                  <a:srgbClr val="C00000"/>
                </a:solidFill>
                <a:latin typeface="Arial"/>
                <a:cs typeface="Arial"/>
              </a:rPr>
              <a:t> </a:t>
            </a:r>
            <a:r>
              <a:rPr sz="3000" dirty="0">
                <a:solidFill>
                  <a:srgbClr val="C00000"/>
                </a:solidFill>
                <a:latin typeface="Arial"/>
                <a:cs typeface="Arial"/>
              </a:rPr>
              <a:t>conditions</a:t>
            </a:r>
            <a:r>
              <a:rPr sz="3000" spc="-20" dirty="0">
                <a:solidFill>
                  <a:srgbClr val="C00000"/>
                </a:solidFill>
                <a:latin typeface="Arial"/>
                <a:cs typeface="Arial"/>
              </a:rPr>
              <a:t> </a:t>
            </a:r>
            <a:r>
              <a:rPr sz="3000" dirty="0">
                <a:latin typeface="Arial"/>
                <a:cs typeface="Arial"/>
              </a:rPr>
              <a:t>and</a:t>
            </a:r>
            <a:r>
              <a:rPr sz="3000" spc="-15" dirty="0">
                <a:latin typeface="Arial"/>
                <a:cs typeface="Arial"/>
              </a:rPr>
              <a:t> </a:t>
            </a:r>
            <a:r>
              <a:rPr sz="3000" dirty="0">
                <a:latin typeface="Arial"/>
                <a:cs typeface="Arial"/>
              </a:rPr>
              <a:t>the </a:t>
            </a:r>
            <a:r>
              <a:rPr sz="3000" dirty="0">
                <a:solidFill>
                  <a:srgbClr val="C00000"/>
                </a:solidFill>
                <a:latin typeface="Arial"/>
                <a:cs typeface="Arial"/>
              </a:rPr>
              <a:t>resu</a:t>
            </a:r>
            <a:r>
              <a:rPr sz="3000" spc="10" dirty="0">
                <a:solidFill>
                  <a:srgbClr val="C00000"/>
                </a:solidFill>
                <a:latin typeface="Arial"/>
                <a:cs typeface="Arial"/>
              </a:rPr>
              <a:t>l</a:t>
            </a:r>
            <a:r>
              <a:rPr sz="3000" dirty="0">
                <a:solidFill>
                  <a:srgbClr val="C00000"/>
                </a:solidFill>
                <a:latin typeface="Arial"/>
                <a:cs typeface="Arial"/>
              </a:rPr>
              <a:t>ting</a:t>
            </a:r>
            <a:r>
              <a:rPr sz="3000" spc="-40" dirty="0">
                <a:solidFill>
                  <a:srgbClr val="C00000"/>
                </a:solidFill>
                <a:latin typeface="Arial"/>
                <a:cs typeface="Arial"/>
              </a:rPr>
              <a:t> </a:t>
            </a:r>
            <a:r>
              <a:rPr sz="3000" dirty="0">
                <a:solidFill>
                  <a:srgbClr val="C00000"/>
                </a:solidFill>
                <a:latin typeface="Arial"/>
                <a:cs typeface="Arial"/>
              </a:rPr>
              <a:t>actions</a:t>
            </a:r>
            <a:endParaRPr sz="3000" dirty="0">
              <a:latin typeface="Arial"/>
              <a:cs typeface="Arial"/>
            </a:endParaRPr>
          </a:p>
        </p:txBody>
      </p:sp>
      <p:sp>
        <p:nvSpPr>
          <p:cNvPr id="6" name="object 6"/>
          <p:cNvSpPr txBox="1">
            <a:spLocks noGrp="1"/>
          </p:cNvSpPr>
          <p:nvPr>
            <p:ph type="title"/>
          </p:nvPr>
        </p:nvSpPr>
        <p:spPr>
          <a:xfrm>
            <a:off x="0" y="0"/>
            <a:ext cx="9144000" cy="738664"/>
          </a:xfrm>
          <a:prstGeom prst="rect">
            <a:avLst/>
          </a:prstGeom>
        </p:spPr>
        <p:txBody>
          <a:bodyPr vert="horz" wrap="square" lIns="0" tIns="0" rIns="0" bIns="0" rtlCol="0">
            <a:spAutoFit/>
          </a:bodyPr>
          <a:lstStyle/>
          <a:p>
            <a:pPr marL="12700"/>
            <a:r>
              <a:rPr spc="-20" dirty="0"/>
              <a:t>Deci</a:t>
            </a:r>
            <a:r>
              <a:rPr spc="-5" dirty="0"/>
              <a:t>s</a:t>
            </a:r>
            <a:r>
              <a:rPr spc="-20" dirty="0"/>
              <a:t>ion</a:t>
            </a:r>
            <a:r>
              <a:rPr spc="-50" dirty="0"/>
              <a:t> </a:t>
            </a:r>
            <a:r>
              <a:rPr spc="-475" dirty="0"/>
              <a:t>T</a:t>
            </a:r>
            <a:r>
              <a:rPr spc="-20" dirty="0"/>
              <a:t>able</a:t>
            </a:r>
            <a:r>
              <a:rPr spc="-50" dirty="0"/>
              <a:t> </a:t>
            </a:r>
            <a:r>
              <a:rPr spc="-475" dirty="0"/>
              <a:t>T</a:t>
            </a:r>
            <a:r>
              <a:rPr spc="-25" dirty="0"/>
              <a:t>es</a:t>
            </a:r>
            <a:r>
              <a:rPr spc="-5" dirty="0"/>
              <a:t>t</a:t>
            </a:r>
            <a:r>
              <a:rPr spc="-20" dirty="0"/>
              <a:t>ing</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body" idx="1"/>
          </p:nvPr>
        </p:nvSpPr>
        <p:spPr>
          <a:xfrm>
            <a:off x="14654" y="1066800"/>
            <a:ext cx="8991600" cy="4598695"/>
          </a:xfrm>
          <a:prstGeom prst="rect">
            <a:avLst/>
          </a:prstGeom>
        </p:spPr>
        <p:txBody>
          <a:bodyPr vert="horz" wrap="square" lIns="0" tIns="0" rIns="0" bIns="0" rtlCol="0">
            <a:spAutoFit/>
          </a:bodyPr>
          <a:lstStyle/>
          <a:p>
            <a:pPr marL="355600" indent="-342900">
              <a:buFont typeface="Wingdings"/>
              <a:buChar char=""/>
              <a:tabLst>
                <a:tab pos="355600" algn="l"/>
              </a:tabLst>
            </a:pPr>
            <a:r>
              <a:rPr dirty="0"/>
              <a:t>C</a:t>
            </a:r>
            <a:r>
              <a:rPr spc="10" dirty="0"/>
              <a:t>o</a:t>
            </a:r>
            <a:r>
              <a:rPr dirty="0"/>
              <a:t>n</a:t>
            </a:r>
            <a:r>
              <a:rPr spc="5" dirty="0"/>
              <a:t>d</a:t>
            </a:r>
            <a:r>
              <a:rPr dirty="0"/>
              <a:t>ition</a:t>
            </a:r>
          </a:p>
          <a:p>
            <a:pPr marL="756285" marR="5080" lvl="1" indent="-286385">
              <a:spcBef>
                <a:spcPts val="640"/>
              </a:spcBef>
              <a:buFont typeface="Wingdings"/>
              <a:buChar char=""/>
              <a:tabLst>
                <a:tab pos="756920" algn="l"/>
              </a:tabLst>
            </a:pPr>
            <a:r>
              <a:rPr sz="2600" dirty="0">
                <a:latin typeface="Arial"/>
                <a:cs typeface="Arial"/>
              </a:rPr>
              <a:t>C</a:t>
            </a:r>
            <a:r>
              <a:rPr sz="2600" spc="5" dirty="0">
                <a:latin typeface="Arial"/>
                <a:cs typeface="Arial"/>
              </a:rPr>
              <a:t>o</a:t>
            </a:r>
            <a:r>
              <a:rPr sz="2600" dirty="0">
                <a:latin typeface="Arial"/>
                <a:cs typeface="Arial"/>
              </a:rPr>
              <a:t>n</a:t>
            </a:r>
            <a:r>
              <a:rPr sz="2600" spc="5" dirty="0">
                <a:latin typeface="Arial"/>
                <a:cs typeface="Arial"/>
              </a:rPr>
              <a:t>d</a:t>
            </a:r>
            <a:r>
              <a:rPr sz="2600" dirty="0">
                <a:latin typeface="Arial"/>
                <a:cs typeface="Arial"/>
              </a:rPr>
              <a:t>it</a:t>
            </a:r>
            <a:r>
              <a:rPr sz="2600" spc="-10" dirty="0">
                <a:latin typeface="Arial"/>
                <a:cs typeface="Arial"/>
              </a:rPr>
              <a:t>i</a:t>
            </a:r>
            <a:r>
              <a:rPr sz="2600" dirty="0">
                <a:latin typeface="Arial"/>
                <a:cs typeface="Arial"/>
              </a:rPr>
              <a:t>on</a:t>
            </a:r>
            <a:r>
              <a:rPr sz="2600" spc="-5" dirty="0">
                <a:latin typeface="Arial"/>
                <a:cs typeface="Arial"/>
              </a:rPr>
              <a:t> </a:t>
            </a:r>
            <a:r>
              <a:rPr sz="2600" dirty="0">
                <a:latin typeface="Arial"/>
                <a:cs typeface="Arial"/>
              </a:rPr>
              <a:t>d</a:t>
            </a:r>
            <a:r>
              <a:rPr sz="2600" spc="5" dirty="0">
                <a:latin typeface="Arial"/>
                <a:cs typeface="Arial"/>
              </a:rPr>
              <a:t>e</a:t>
            </a:r>
            <a:r>
              <a:rPr sz="2600" dirty="0">
                <a:latin typeface="Arial"/>
                <a:cs typeface="Arial"/>
              </a:rPr>
              <a:t>s</a:t>
            </a:r>
            <a:r>
              <a:rPr sz="2600" spc="10" dirty="0">
                <a:latin typeface="Arial"/>
                <a:cs typeface="Arial"/>
              </a:rPr>
              <a:t>c</a:t>
            </a:r>
            <a:r>
              <a:rPr sz="2600" dirty="0">
                <a:latin typeface="Arial"/>
                <a:cs typeface="Arial"/>
              </a:rPr>
              <a:t>ribe</a:t>
            </a:r>
            <a:r>
              <a:rPr sz="2600" spc="-20" dirty="0">
                <a:latin typeface="Arial"/>
                <a:cs typeface="Arial"/>
              </a:rPr>
              <a:t> </a:t>
            </a:r>
            <a:r>
              <a:rPr sz="2600" dirty="0">
                <a:latin typeface="Arial"/>
                <a:cs typeface="Arial"/>
              </a:rPr>
              <a:t>the</a:t>
            </a:r>
            <a:r>
              <a:rPr sz="2600" spc="10" dirty="0">
                <a:latin typeface="Arial"/>
                <a:cs typeface="Arial"/>
              </a:rPr>
              <a:t> </a:t>
            </a:r>
            <a:r>
              <a:rPr sz="2600" dirty="0">
                <a:solidFill>
                  <a:srgbClr val="C00000"/>
                </a:solidFill>
                <a:latin typeface="Arial"/>
                <a:cs typeface="Arial"/>
              </a:rPr>
              <a:t>c</a:t>
            </a:r>
            <a:r>
              <a:rPr sz="2600" spc="5" dirty="0">
                <a:solidFill>
                  <a:srgbClr val="C00000"/>
                </a:solidFill>
                <a:latin typeface="Arial"/>
                <a:cs typeface="Arial"/>
              </a:rPr>
              <a:t>o</a:t>
            </a:r>
            <a:r>
              <a:rPr sz="2600" dirty="0">
                <a:solidFill>
                  <a:srgbClr val="C00000"/>
                </a:solidFill>
                <a:latin typeface="Arial"/>
                <a:cs typeface="Arial"/>
              </a:rPr>
              <a:t>n</a:t>
            </a:r>
            <a:r>
              <a:rPr sz="2600" spc="5" dirty="0">
                <a:solidFill>
                  <a:srgbClr val="C00000"/>
                </a:solidFill>
                <a:latin typeface="Arial"/>
                <a:cs typeface="Arial"/>
              </a:rPr>
              <a:t>d</a:t>
            </a:r>
            <a:r>
              <a:rPr sz="2600" dirty="0">
                <a:solidFill>
                  <a:srgbClr val="C00000"/>
                </a:solidFill>
                <a:latin typeface="Arial"/>
                <a:cs typeface="Arial"/>
              </a:rPr>
              <a:t>it</a:t>
            </a:r>
            <a:r>
              <a:rPr sz="2600" spc="-10" dirty="0">
                <a:solidFill>
                  <a:srgbClr val="C00000"/>
                </a:solidFill>
                <a:latin typeface="Arial"/>
                <a:cs typeface="Arial"/>
              </a:rPr>
              <a:t>i</a:t>
            </a:r>
            <a:r>
              <a:rPr sz="2600" dirty="0">
                <a:solidFill>
                  <a:srgbClr val="C00000"/>
                </a:solidFill>
                <a:latin typeface="Arial"/>
                <a:cs typeface="Arial"/>
              </a:rPr>
              <a:t>o</a:t>
            </a:r>
            <a:r>
              <a:rPr sz="2600" spc="5" dirty="0">
                <a:solidFill>
                  <a:srgbClr val="C00000"/>
                </a:solidFill>
                <a:latin typeface="Arial"/>
                <a:cs typeface="Arial"/>
              </a:rPr>
              <a:t>n</a:t>
            </a:r>
            <a:r>
              <a:rPr sz="2600" dirty="0">
                <a:solidFill>
                  <a:srgbClr val="C00000"/>
                </a:solidFill>
                <a:latin typeface="Arial"/>
                <a:cs typeface="Arial"/>
              </a:rPr>
              <a:t>s</a:t>
            </a:r>
            <a:r>
              <a:rPr sz="2600" spc="-15" dirty="0">
                <a:solidFill>
                  <a:srgbClr val="C00000"/>
                </a:solidFill>
                <a:latin typeface="Arial"/>
                <a:cs typeface="Arial"/>
              </a:rPr>
              <a:t> </a:t>
            </a:r>
            <a:r>
              <a:rPr sz="2600" dirty="0">
                <a:latin typeface="Arial"/>
                <a:cs typeface="Arial"/>
              </a:rPr>
              <a:t>or</a:t>
            </a:r>
            <a:r>
              <a:rPr sz="2600" spc="-5" dirty="0">
                <a:latin typeface="Arial"/>
                <a:cs typeface="Arial"/>
              </a:rPr>
              <a:t> </a:t>
            </a:r>
            <a:r>
              <a:rPr sz="2600" dirty="0">
                <a:solidFill>
                  <a:srgbClr val="C00000"/>
                </a:solidFill>
                <a:latin typeface="Arial"/>
                <a:cs typeface="Arial"/>
              </a:rPr>
              <a:t>factors</a:t>
            </a:r>
            <a:r>
              <a:rPr sz="2600" spc="5" dirty="0">
                <a:solidFill>
                  <a:srgbClr val="C00000"/>
                </a:solidFill>
                <a:latin typeface="Arial"/>
                <a:cs typeface="Arial"/>
              </a:rPr>
              <a:t> </a:t>
            </a:r>
            <a:r>
              <a:rPr sz="2600" dirty="0">
                <a:latin typeface="Arial"/>
                <a:cs typeface="Arial"/>
              </a:rPr>
              <a:t>that will</a:t>
            </a:r>
            <a:r>
              <a:rPr sz="2600" spc="-20" dirty="0">
                <a:latin typeface="Arial"/>
                <a:cs typeface="Arial"/>
              </a:rPr>
              <a:t> </a:t>
            </a:r>
            <a:r>
              <a:rPr sz="2600" dirty="0">
                <a:latin typeface="Arial"/>
                <a:cs typeface="Arial"/>
              </a:rPr>
              <a:t>a</a:t>
            </a:r>
            <a:r>
              <a:rPr sz="2600" spc="-50" dirty="0">
                <a:latin typeface="Arial"/>
                <a:cs typeface="Arial"/>
              </a:rPr>
              <a:t>f</a:t>
            </a:r>
            <a:r>
              <a:rPr sz="2600" dirty="0">
                <a:latin typeface="Arial"/>
                <a:cs typeface="Arial"/>
              </a:rPr>
              <a:t>fect</a:t>
            </a:r>
            <a:r>
              <a:rPr sz="2600" spc="5" dirty="0">
                <a:latin typeface="Arial"/>
                <a:cs typeface="Arial"/>
              </a:rPr>
              <a:t> </a:t>
            </a:r>
            <a:r>
              <a:rPr sz="2600" dirty="0">
                <a:latin typeface="Arial"/>
                <a:cs typeface="Arial"/>
              </a:rPr>
              <a:t>the</a:t>
            </a:r>
            <a:r>
              <a:rPr sz="2600" spc="15" dirty="0">
                <a:latin typeface="Arial"/>
                <a:cs typeface="Arial"/>
              </a:rPr>
              <a:t> </a:t>
            </a:r>
            <a:r>
              <a:rPr sz="2600" dirty="0">
                <a:latin typeface="Arial"/>
                <a:cs typeface="Arial"/>
              </a:rPr>
              <a:t>d</a:t>
            </a:r>
            <a:r>
              <a:rPr sz="2600" spc="5" dirty="0">
                <a:latin typeface="Arial"/>
                <a:cs typeface="Arial"/>
              </a:rPr>
              <a:t>e</a:t>
            </a:r>
            <a:r>
              <a:rPr sz="2600" dirty="0">
                <a:latin typeface="Arial"/>
                <a:cs typeface="Arial"/>
              </a:rPr>
              <a:t>ci</a:t>
            </a:r>
            <a:r>
              <a:rPr sz="2600" spc="5" dirty="0">
                <a:latin typeface="Arial"/>
                <a:cs typeface="Arial"/>
              </a:rPr>
              <a:t>s</a:t>
            </a:r>
            <a:r>
              <a:rPr sz="2600" dirty="0">
                <a:latin typeface="Arial"/>
                <a:cs typeface="Arial"/>
              </a:rPr>
              <a:t>ion</a:t>
            </a:r>
            <a:r>
              <a:rPr sz="2600" spc="-20" dirty="0">
                <a:latin typeface="Arial"/>
                <a:cs typeface="Arial"/>
              </a:rPr>
              <a:t> </a:t>
            </a:r>
            <a:r>
              <a:rPr sz="2600" dirty="0">
                <a:latin typeface="Arial"/>
                <a:cs typeface="Arial"/>
              </a:rPr>
              <a:t>or</a:t>
            </a:r>
            <a:r>
              <a:rPr sz="2600" spc="-5" dirty="0">
                <a:latin typeface="Arial"/>
                <a:cs typeface="Arial"/>
              </a:rPr>
              <a:t> </a:t>
            </a:r>
            <a:r>
              <a:rPr sz="2600" dirty="0">
                <a:latin typeface="Arial"/>
                <a:cs typeface="Arial"/>
              </a:rPr>
              <a:t>p</a:t>
            </a:r>
            <a:r>
              <a:rPr sz="2600" spc="10" dirty="0">
                <a:latin typeface="Arial"/>
                <a:cs typeface="Arial"/>
              </a:rPr>
              <a:t>o</a:t>
            </a:r>
            <a:r>
              <a:rPr sz="2600" dirty="0">
                <a:latin typeface="Arial"/>
                <a:cs typeface="Arial"/>
              </a:rPr>
              <a:t>li</a:t>
            </a:r>
            <a:r>
              <a:rPr sz="2600" spc="5" dirty="0">
                <a:latin typeface="Arial"/>
                <a:cs typeface="Arial"/>
              </a:rPr>
              <a:t>c</a:t>
            </a:r>
            <a:r>
              <a:rPr sz="2600" dirty="0">
                <a:latin typeface="Arial"/>
                <a:cs typeface="Arial"/>
              </a:rPr>
              <a:t>y</a:t>
            </a:r>
          </a:p>
          <a:p>
            <a:pPr marL="756285" lvl="1" indent="-286385">
              <a:spcBef>
                <a:spcPts val="625"/>
              </a:spcBef>
              <a:buFont typeface="Wingdings"/>
              <a:buChar char=""/>
              <a:tabLst>
                <a:tab pos="756920" algn="l"/>
              </a:tabLst>
            </a:pPr>
            <a:r>
              <a:rPr sz="2600" dirty="0">
                <a:latin typeface="Arial"/>
                <a:cs typeface="Arial"/>
              </a:rPr>
              <a:t>T</a:t>
            </a:r>
            <a:r>
              <a:rPr sz="2600" spc="5" dirty="0">
                <a:latin typeface="Arial"/>
                <a:cs typeface="Arial"/>
              </a:rPr>
              <a:t>h</a:t>
            </a:r>
            <a:r>
              <a:rPr sz="2600" dirty="0">
                <a:latin typeface="Arial"/>
                <a:cs typeface="Arial"/>
              </a:rPr>
              <a:t>ey</a:t>
            </a:r>
            <a:r>
              <a:rPr sz="2600" spc="-5" dirty="0">
                <a:latin typeface="Arial"/>
                <a:cs typeface="Arial"/>
              </a:rPr>
              <a:t> </a:t>
            </a:r>
            <a:r>
              <a:rPr sz="2600" dirty="0">
                <a:latin typeface="Arial"/>
                <a:cs typeface="Arial"/>
              </a:rPr>
              <a:t>are listed</a:t>
            </a:r>
            <a:r>
              <a:rPr sz="2600" spc="-10" dirty="0">
                <a:latin typeface="Arial"/>
                <a:cs typeface="Arial"/>
              </a:rPr>
              <a:t> </a:t>
            </a:r>
            <a:r>
              <a:rPr sz="2600" dirty="0">
                <a:latin typeface="Arial"/>
                <a:cs typeface="Arial"/>
              </a:rPr>
              <a:t>in</a:t>
            </a:r>
            <a:r>
              <a:rPr sz="2600" spc="15" dirty="0">
                <a:latin typeface="Arial"/>
                <a:cs typeface="Arial"/>
              </a:rPr>
              <a:t> </a:t>
            </a:r>
            <a:r>
              <a:rPr sz="2600" dirty="0">
                <a:latin typeface="Arial"/>
                <a:cs typeface="Arial"/>
              </a:rPr>
              <a:t>the </a:t>
            </a:r>
            <a:r>
              <a:rPr sz="2600" dirty="0">
                <a:solidFill>
                  <a:srgbClr val="C00000"/>
                </a:solidFill>
                <a:latin typeface="Arial"/>
                <a:cs typeface="Arial"/>
              </a:rPr>
              <a:t>u</a:t>
            </a:r>
            <a:r>
              <a:rPr sz="2600" spc="5" dirty="0">
                <a:solidFill>
                  <a:srgbClr val="C00000"/>
                </a:solidFill>
                <a:latin typeface="Arial"/>
                <a:cs typeface="Arial"/>
              </a:rPr>
              <a:t>p</a:t>
            </a:r>
            <a:r>
              <a:rPr sz="2600" dirty="0">
                <a:solidFill>
                  <a:srgbClr val="C00000"/>
                </a:solidFill>
                <a:latin typeface="Arial"/>
                <a:cs typeface="Arial"/>
              </a:rPr>
              <a:t>p</a:t>
            </a:r>
            <a:r>
              <a:rPr sz="2600" spc="5" dirty="0">
                <a:solidFill>
                  <a:srgbClr val="C00000"/>
                </a:solidFill>
                <a:latin typeface="Arial"/>
                <a:cs typeface="Arial"/>
              </a:rPr>
              <a:t>e</a:t>
            </a:r>
            <a:r>
              <a:rPr sz="2600" dirty="0">
                <a:solidFill>
                  <a:srgbClr val="C00000"/>
                </a:solidFill>
                <a:latin typeface="Arial"/>
                <a:cs typeface="Arial"/>
              </a:rPr>
              <a:t>r s</a:t>
            </a:r>
            <a:r>
              <a:rPr sz="2600" spc="5" dirty="0">
                <a:solidFill>
                  <a:srgbClr val="C00000"/>
                </a:solidFill>
                <a:latin typeface="Arial"/>
                <a:cs typeface="Arial"/>
              </a:rPr>
              <a:t>e</a:t>
            </a:r>
            <a:r>
              <a:rPr sz="2600" dirty="0">
                <a:solidFill>
                  <a:srgbClr val="C00000"/>
                </a:solidFill>
                <a:latin typeface="Arial"/>
                <a:cs typeface="Arial"/>
              </a:rPr>
              <a:t>ction</a:t>
            </a:r>
            <a:r>
              <a:rPr sz="2600" spc="-5" dirty="0">
                <a:solidFill>
                  <a:srgbClr val="C00000"/>
                </a:solidFill>
                <a:latin typeface="Arial"/>
                <a:cs typeface="Arial"/>
              </a:rPr>
              <a:t> </a:t>
            </a:r>
            <a:r>
              <a:rPr sz="2600" dirty="0">
                <a:latin typeface="Arial"/>
                <a:cs typeface="Arial"/>
              </a:rPr>
              <a:t>of the</a:t>
            </a:r>
            <a:r>
              <a:rPr lang="en-US" sz="2600" dirty="0">
                <a:latin typeface="Arial"/>
                <a:cs typeface="Arial"/>
              </a:rPr>
              <a:t> </a:t>
            </a:r>
            <a:r>
              <a:rPr sz="2600" b="0" dirty="0"/>
              <a:t>de</a:t>
            </a:r>
            <a:r>
              <a:rPr sz="2600" b="0" spc="5" dirty="0"/>
              <a:t>c</a:t>
            </a:r>
            <a:r>
              <a:rPr sz="2600" b="0" dirty="0"/>
              <a:t>ision</a:t>
            </a:r>
            <a:r>
              <a:rPr sz="2600" b="0" spc="-25" dirty="0"/>
              <a:t> </a:t>
            </a:r>
            <a:r>
              <a:rPr sz="2600" b="0" dirty="0"/>
              <a:t>table</a:t>
            </a:r>
            <a:endParaRPr sz="2600" dirty="0"/>
          </a:p>
          <a:p>
            <a:pPr marL="355600" indent="-342900">
              <a:spcBef>
                <a:spcPts val="705"/>
              </a:spcBef>
              <a:buFont typeface="Wingdings"/>
              <a:buChar char=""/>
              <a:tabLst>
                <a:tab pos="355600" algn="l"/>
              </a:tabLst>
            </a:pPr>
            <a:r>
              <a:rPr dirty="0"/>
              <a:t>A</a:t>
            </a:r>
            <a:r>
              <a:rPr spc="5" dirty="0"/>
              <a:t>c</a:t>
            </a:r>
            <a:r>
              <a:rPr dirty="0"/>
              <a:t>tion</a:t>
            </a:r>
          </a:p>
          <a:p>
            <a:pPr marL="756285" marR="261620" lvl="1" indent="-286385">
              <a:spcBef>
                <a:spcPts val="640"/>
              </a:spcBef>
              <a:buFont typeface="Wingdings"/>
              <a:buChar char=""/>
              <a:tabLst>
                <a:tab pos="756920" algn="l"/>
              </a:tabLst>
            </a:pPr>
            <a:r>
              <a:rPr sz="2600" dirty="0">
                <a:latin typeface="Arial"/>
                <a:cs typeface="Arial"/>
              </a:rPr>
              <a:t>A</a:t>
            </a:r>
            <a:r>
              <a:rPr sz="2600" spc="5" dirty="0">
                <a:latin typeface="Arial"/>
                <a:cs typeface="Arial"/>
              </a:rPr>
              <a:t>c</a:t>
            </a:r>
            <a:r>
              <a:rPr sz="2600" dirty="0">
                <a:latin typeface="Arial"/>
                <a:cs typeface="Arial"/>
              </a:rPr>
              <a:t>tion d</a:t>
            </a:r>
            <a:r>
              <a:rPr sz="2600" spc="5" dirty="0">
                <a:latin typeface="Arial"/>
                <a:cs typeface="Arial"/>
              </a:rPr>
              <a:t>e</a:t>
            </a:r>
            <a:r>
              <a:rPr sz="2600" dirty="0">
                <a:latin typeface="Arial"/>
                <a:cs typeface="Arial"/>
              </a:rPr>
              <a:t>s</a:t>
            </a:r>
            <a:r>
              <a:rPr sz="2600" spc="10" dirty="0">
                <a:latin typeface="Arial"/>
                <a:cs typeface="Arial"/>
              </a:rPr>
              <a:t>c</a:t>
            </a:r>
            <a:r>
              <a:rPr sz="2600" dirty="0">
                <a:latin typeface="Arial"/>
                <a:cs typeface="Arial"/>
              </a:rPr>
              <a:t>rib</a:t>
            </a:r>
            <a:r>
              <a:rPr sz="2600" spc="10" dirty="0">
                <a:latin typeface="Arial"/>
                <a:cs typeface="Arial"/>
              </a:rPr>
              <a:t>e</a:t>
            </a:r>
            <a:r>
              <a:rPr sz="2600" dirty="0">
                <a:latin typeface="Arial"/>
                <a:cs typeface="Arial"/>
              </a:rPr>
              <a:t>,</a:t>
            </a:r>
            <a:r>
              <a:rPr sz="2600" spc="-35" dirty="0">
                <a:latin typeface="Arial"/>
                <a:cs typeface="Arial"/>
              </a:rPr>
              <a:t> </a:t>
            </a:r>
            <a:r>
              <a:rPr sz="2600" dirty="0">
                <a:latin typeface="Arial"/>
                <a:cs typeface="Arial"/>
              </a:rPr>
              <a:t>in</a:t>
            </a:r>
            <a:r>
              <a:rPr sz="2600" spc="-5" dirty="0">
                <a:latin typeface="Arial"/>
                <a:cs typeface="Arial"/>
              </a:rPr>
              <a:t> </a:t>
            </a:r>
            <a:r>
              <a:rPr sz="2600" dirty="0">
                <a:latin typeface="Arial"/>
                <a:cs typeface="Arial"/>
              </a:rPr>
              <a:t>the</a:t>
            </a:r>
            <a:r>
              <a:rPr sz="2600" spc="10" dirty="0">
                <a:latin typeface="Arial"/>
                <a:cs typeface="Arial"/>
              </a:rPr>
              <a:t> </a:t>
            </a:r>
            <a:r>
              <a:rPr sz="2600" dirty="0">
                <a:latin typeface="Arial"/>
                <a:cs typeface="Arial"/>
              </a:rPr>
              <a:t>form</a:t>
            </a:r>
            <a:r>
              <a:rPr sz="2600" spc="-5" dirty="0">
                <a:latin typeface="Arial"/>
                <a:cs typeface="Arial"/>
              </a:rPr>
              <a:t> </a:t>
            </a:r>
            <a:r>
              <a:rPr sz="2600" dirty="0">
                <a:latin typeface="Arial"/>
                <a:cs typeface="Arial"/>
              </a:rPr>
              <a:t>of statem</a:t>
            </a:r>
            <a:r>
              <a:rPr sz="2600" spc="5" dirty="0">
                <a:latin typeface="Arial"/>
                <a:cs typeface="Arial"/>
              </a:rPr>
              <a:t>e</a:t>
            </a:r>
            <a:r>
              <a:rPr sz="2600" dirty="0">
                <a:latin typeface="Arial"/>
                <a:cs typeface="Arial"/>
              </a:rPr>
              <a:t>nts, the p</a:t>
            </a:r>
            <a:r>
              <a:rPr sz="2600" spc="5" dirty="0">
                <a:latin typeface="Arial"/>
                <a:cs typeface="Arial"/>
              </a:rPr>
              <a:t>o</a:t>
            </a:r>
            <a:r>
              <a:rPr sz="2600" dirty="0">
                <a:latin typeface="Arial"/>
                <a:cs typeface="Arial"/>
              </a:rPr>
              <a:t>s</a:t>
            </a:r>
            <a:r>
              <a:rPr sz="2600" spc="10" dirty="0">
                <a:latin typeface="Arial"/>
                <a:cs typeface="Arial"/>
              </a:rPr>
              <a:t>s</a:t>
            </a:r>
            <a:r>
              <a:rPr sz="2600" dirty="0">
                <a:latin typeface="Arial"/>
                <a:cs typeface="Arial"/>
              </a:rPr>
              <a:t>ible</a:t>
            </a:r>
            <a:r>
              <a:rPr sz="2600" spc="-25" dirty="0">
                <a:latin typeface="Arial"/>
                <a:cs typeface="Arial"/>
              </a:rPr>
              <a:t> </a:t>
            </a:r>
            <a:r>
              <a:rPr sz="2600" dirty="0">
                <a:latin typeface="Arial"/>
                <a:cs typeface="Arial"/>
              </a:rPr>
              <a:t>p</a:t>
            </a:r>
            <a:r>
              <a:rPr sz="2600" spc="5" dirty="0">
                <a:latin typeface="Arial"/>
                <a:cs typeface="Arial"/>
              </a:rPr>
              <a:t>o</a:t>
            </a:r>
            <a:r>
              <a:rPr sz="2600" dirty="0">
                <a:latin typeface="Arial"/>
                <a:cs typeface="Arial"/>
              </a:rPr>
              <a:t>licy </a:t>
            </a:r>
            <a:r>
              <a:rPr sz="2600" dirty="0">
                <a:solidFill>
                  <a:srgbClr val="C00000"/>
                </a:solidFill>
                <a:latin typeface="Arial"/>
                <a:cs typeface="Arial"/>
              </a:rPr>
              <a:t>a</a:t>
            </a:r>
            <a:r>
              <a:rPr sz="2600" spc="5" dirty="0">
                <a:solidFill>
                  <a:srgbClr val="C00000"/>
                </a:solidFill>
                <a:latin typeface="Arial"/>
                <a:cs typeface="Arial"/>
              </a:rPr>
              <a:t>c</a:t>
            </a:r>
            <a:r>
              <a:rPr sz="2600" dirty="0">
                <a:solidFill>
                  <a:srgbClr val="C00000"/>
                </a:solidFill>
                <a:latin typeface="Arial"/>
                <a:cs typeface="Arial"/>
              </a:rPr>
              <a:t>tions</a:t>
            </a:r>
            <a:r>
              <a:rPr sz="2600" spc="-5" dirty="0">
                <a:solidFill>
                  <a:srgbClr val="C00000"/>
                </a:solidFill>
                <a:latin typeface="Arial"/>
                <a:cs typeface="Arial"/>
              </a:rPr>
              <a:t> </a:t>
            </a:r>
            <a:r>
              <a:rPr sz="2600" dirty="0">
                <a:latin typeface="Arial"/>
                <a:cs typeface="Arial"/>
              </a:rPr>
              <a:t>or</a:t>
            </a:r>
            <a:r>
              <a:rPr sz="2600" spc="-5" dirty="0">
                <a:latin typeface="Arial"/>
                <a:cs typeface="Arial"/>
              </a:rPr>
              <a:t> </a:t>
            </a:r>
            <a:r>
              <a:rPr sz="2600" dirty="0">
                <a:solidFill>
                  <a:srgbClr val="C00000"/>
                </a:solidFill>
                <a:latin typeface="Arial"/>
                <a:cs typeface="Arial"/>
              </a:rPr>
              <a:t>d</a:t>
            </a:r>
            <a:r>
              <a:rPr sz="2600" spc="10" dirty="0">
                <a:solidFill>
                  <a:srgbClr val="C00000"/>
                </a:solidFill>
                <a:latin typeface="Arial"/>
                <a:cs typeface="Arial"/>
              </a:rPr>
              <a:t>e</a:t>
            </a:r>
            <a:r>
              <a:rPr sz="2600" spc="5" dirty="0">
                <a:solidFill>
                  <a:srgbClr val="C00000"/>
                </a:solidFill>
                <a:latin typeface="Arial"/>
                <a:cs typeface="Arial"/>
              </a:rPr>
              <a:t>c</a:t>
            </a:r>
            <a:r>
              <a:rPr sz="2600" dirty="0">
                <a:solidFill>
                  <a:srgbClr val="C00000"/>
                </a:solidFill>
                <a:latin typeface="Arial"/>
                <a:cs typeface="Arial"/>
              </a:rPr>
              <a:t>i</a:t>
            </a:r>
            <a:r>
              <a:rPr sz="2600" spc="5" dirty="0">
                <a:solidFill>
                  <a:srgbClr val="C00000"/>
                </a:solidFill>
                <a:latin typeface="Arial"/>
                <a:cs typeface="Arial"/>
              </a:rPr>
              <a:t>s</a:t>
            </a:r>
            <a:r>
              <a:rPr sz="2600" dirty="0">
                <a:solidFill>
                  <a:srgbClr val="C00000"/>
                </a:solidFill>
                <a:latin typeface="Arial"/>
                <a:cs typeface="Arial"/>
              </a:rPr>
              <a:t>io</a:t>
            </a:r>
            <a:r>
              <a:rPr sz="2600" spc="10" dirty="0">
                <a:solidFill>
                  <a:srgbClr val="C00000"/>
                </a:solidFill>
                <a:latin typeface="Arial"/>
                <a:cs typeface="Arial"/>
              </a:rPr>
              <a:t>n</a:t>
            </a:r>
            <a:r>
              <a:rPr sz="2600" dirty="0">
                <a:solidFill>
                  <a:srgbClr val="C00000"/>
                </a:solidFill>
                <a:latin typeface="Arial"/>
                <a:cs typeface="Arial"/>
              </a:rPr>
              <a:t>s</a:t>
            </a:r>
            <a:endParaRPr lang="en-US" sz="2600" dirty="0">
              <a:solidFill>
                <a:srgbClr val="C00000"/>
              </a:solidFill>
              <a:latin typeface="Arial"/>
              <a:cs typeface="Arial"/>
            </a:endParaRPr>
          </a:p>
          <a:p>
            <a:pPr marL="756285" marR="261620" lvl="1" indent="-286385">
              <a:spcBef>
                <a:spcPts val="640"/>
              </a:spcBef>
              <a:buFont typeface="Wingdings"/>
              <a:buChar char=""/>
              <a:tabLst>
                <a:tab pos="756920" algn="l"/>
              </a:tabLst>
            </a:pPr>
            <a:endParaRPr sz="2600" dirty="0">
              <a:latin typeface="Arial"/>
              <a:cs typeface="Arial"/>
            </a:endParaRPr>
          </a:p>
          <a:p>
            <a:pPr marL="756285" marR="979805" lvl="1" indent="-286385">
              <a:spcBef>
                <a:spcPts val="625"/>
              </a:spcBef>
              <a:buFont typeface="Wingdings"/>
              <a:buChar char=""/>
              <a:tabLst>
                <a:tab pos="756920" algn="l"/>
              </a:tabLst>
            </a:pPr>
            <a:r>
              <a:rPr sz="2600" dirty="0">
                <a:latin typeface="Arial"/>
                <a:cs typeface="Arial"/>
              </a:rPr>
              <a:t>T</a:t>
            </a:r>
            <a:r>
              <a:rPr sz="2600" spc="5" dirty="0">
                <a:latin typeface="Arial"/>
                <a:cs typeface="Arial"/>
              </a:rPr>
              <a:t>h</a:t>
            </a:r>
            <a:r>
              <a:rPr sz="2600" dirty="0">
                <a:latin typeface="Arial"/>
                <a:cs typeface="Arial"/>
              </a:rPr>
              <a:t>ey</a:t>
            </a:r>
            <a:r>
              <a:rPr sz="2600" spc="-5" dirty="0">
                <a:latin typeface="Arial"/>
                <a:cs typeface="Arial"/>
              </a:rPr>
              <a:t> </a:t>
            </a:r>
            <a:r>
              <a:rPr sz="2600" dirty="0">
                <a:latin typeface="Arial"/>
                <a:cs typeface="Arial"/>
              </a:rPr>
              <a:t>are listed</a:t>
            </a:r>
            <a:r>
              <a:rPr sz="2600" spc="-10" dirty="0">
                <a:latin typeface="Arial"/>
                <a:cs typeface="Arial"/>
              </a:rPr>
              <a:t> </a:t>
            </a:r>
            <a:r>
              <a:rPr sz="2600" dirty="0">
                <a:latin typeface="Arial"/>
                <a:cs typeface="Arial"/>
              </a:rPr>
              <a:t>in</a:t>
            </a:r>
            <a:r>
              <a:rPr sz="2600" spc="15" dirty="0">
                <a:latin typeface="Arial"/>
                <a:cs typeface="Arial"/>
              </a:rPr>
              <a:t> </a:t>
            </a:r>
            <a:r>
              <a:rPr sz="2600" dirty="0">
                <a:latin typeface="Arial"/>
                <a:cs typeface="Arial"/>
              </a:rPr>
              <a:t>the </a:t>
            </a:r>
            <a:r>
              <a:rPr sz="2600" dirty="0">
                <a:solidFill>
                  <a:srgbClr val="C00000"/>
                </a:solidFill>
                <a:latin typeface="Arial"/>
                <a:cs typeface="Arial"/>
              </a:rPr>
              <a:t>low</a:t>
            </a:r>
            <a:r>
              <a:rPr sz="2600" spc="5" dirty="0">
                <a:solidFill>
                  <a:srgbClr val="C00000"/>
                </a:solidFill>
                <a:latin typeface="Arial"/>
                <a:cs typeface="Arial"/>
              </a:rPr>
              <a:t>e</a:t>
            </a:r>
            <a:r>
              <a:rPr sz="2600" dirty="0">
                <a:solidFill>
                  <a:srgbClr val="C00000"/>
                </a:solidFill>
                <a:latin typeface="Arial"/>
                <a:cs typeface="Arial"/>
              </a:rPr>
              <a:t>r</a:t>
            </a:r>
            <a:r>
              <a:rPr sz="2600" spc="-15" dirty="0">
                <a:solidFill>
                  <a:srgbClr val="C00000"/>
                </a:solidFill>
                <a:latin typeface="Arial"/>
                <a:cs typeface="Arial"/>
              </a:rPr>
              <a:t> </a:t>
            </a:r>
            <a:r>
              <a:rPr sz="2600" dirty="0">
                <a:solidFill>
                  <a:srgbClr val="C00000"/>
                </a:solidFill>
                <a:latin typeface="Arial"/>
                <a:cs typeface="Arial"/>
              </a:rPr>
              <a:t>s</a:t>
            </a:r>
            <a:r>
              <a:rPr sz="2600" spc="5" dirty="0">
                <a:solidFill>
                  <a:srgbClr val="C00000"/>
                </a:solidFill>
                <a:latin typeface="Arial"/>
                <a:cs typeface="Arial"/>
              </a:rPr>
              <a:t>e</a:t>
            </a:r>
            <a:r>
              <a:rPr sz="2600" dirty="0">
                <a:solidFill>
                  <a:srgbClr val="C00000"/>
                </a:solidFill>
                <a:latin typeface="Arial"/>
                <a:cs typeface="Arial"/>
              </a:rPr>
              <a:t>ction</a:t>
            </a:r>
            <a:r>
              <a:rPr sz="2600" spc="-5" dirty="0">
                <a:solidFill>
                  <a:srgbClr val="C00000"/>
                </a:solidFill>
                <a:latin typeface="Arial"/>
                <a:cs typeface="Arial"/>
              </a:rPr>
              <a:t> </a:t>
            </a:r>
            <a:r>
              <a:rPr sz="2600" dirty="0">
                <a:latin typeface="Arial"/>
                <a:cs typeface="Arial"/>
              </a:rPr>
              <a:t>of</a:t>
            </a:r>
            <a:r>
              <a:rPr sz="2600" spc="5" dirty="0">
                <a:latin typeface="Arial"/>
                <a:cs typeface="Arial"/>
              </a:rPr>
              <a:t> </a:t>
            </a:r>
            <a:r>
              <a:rPr sz="2600" dirty="0">
                <a:latin typeface="Arial"/>
                <a:cs typeface="Arial"/>
              </a:rPr>
              <a:t>the d</a:t>
            </a:r>
            <a:r>
              <a:rPr sz="2600" spc="5" dirty="0">
                <a:latin typeface="Arial"/>
                <a:cs typeface="Arial"/>
              </a:rPr>
              <a:t>e</a:t>
            </a:r>
            <a:r>
              <a:rPr sz="2600" dirty="0">
                <a:latin typeface="Arial"/>
                <a:cs typeface="Arial"/>
              </a:rPr>
              <a:t>ci</a:t>
            </a:r>
            <a:r>
              <a:rPr sz="2600" spc="5" dirty="0">
                <a:latin typeface="Arial"/>
                <a:cs typeface="Arial"/>
              </a:rPr>
              <a:t>s</a:t>
            </a:r>
            <a:r>
              <a:rPr sz="2600" dirty="0">
                <a:latin typeface="Arial"/>
                <a:cs typeface="Arial"/>
              </a:rPr>
              <a:t>ion</a:t>
            </a:r>
            <a:r>
              <a:rPr sz="2600" spc="-20" dirty="0">
                <a:latin typeface="Arial"/>
                <a:cs typeface="Arial"/>
              </a:rPr>
              <a:t> </a:t>
            </a:r>
            <a:r>
              <a:rPr sz="2600" dirty="0">
                <a:latin typeface="Arial"/>
                <a:cs typeface="Arial"/>
              </a:rPr>
              <a:t>table</a:t>
            </a:r>
          </a:p>
        </p:txBody>
      </p:sp>
      <p:sp>
        <p:nvSpPr>
          <p:cNvPr id="6" name="object 6"/>
          <p:cNvSpPr txBox="1">
            <a:spLocks noGrp="1"/>
          </p:cNvSpPr>
          <p:nvPr>
            <p:ph type="title"/>
          </p:nvPr>
        </p:nvSpPr>
        <p:spPr>
          <a:xfrm>
            <a:off x="8792" y="0"/>
            <a:ext cx="9144000" cy="738664"/>
          </a:xfrm>
          <a:prstGeom prst="rect">
            <a:avLst/>
          </a:prstGeom>
        </p:spPr>
        <p:txBody>
          <a:bodyPr vert="horz" wrap="square" lIns="0" tIns="0" rIns="0" bIns="0" rtlCol="0">
            <a:spAutoFit/>
          </a:bodyPr>
          <a:lstStyle/>
          <a:p>
            <a:pPr marL="12700"/>
            <a:r>
              <a:rPr spc="-20" dirty="0"/>
              <a:t>Deci</a:t>
            </a:r>
            <a:r>
              <a:rPr spc="-5" dirty="0"/>
              <a:t>s</a:t>
            </a:r>
            <a:r>
              <a:rPr spc="-20" dirty="0"/>
              <a:t>ion</a:t>
            </a:r>
            <a:r>
              <a:rPr spc="-50" dirty="0"/>
              <a:t> </a:t>
            </a:r>
            <a:r>
              <a:rPr spc="-475" dirty="0"/>
              <a:t>T</a:t>
            </a:r>
            <a:r>
              <a:rPr spc="-20" dirty="0"/>
              <a:t>able</a:t>
            </a:r>
            <a:r>
              <a:rPr spc="-50" dirty="0"/>
              <a:t> </a:t>
            </a:r>
            <a:r>
              <a:rPr spc="-475" dirty="0"/>
              <a:t>T</a:t>
            </a:r>
            <a:r>
              <a:rPr spc="-25" dirty="0"/>
              <a:t>es</a:t>
            </a:r>
            <a:r>
              <a:rPr spc="-5" dirty="0"/>
              <a:t>t</a:t>
            </a:r>
            <a:r>
              <a:rPr spc="-20" dirty="0"/>
              <a:t>ing</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0" y="1542813"/>
            <a:ext cx="9144000" cy="3493264"/>
          </a:xfrm>
          <a:prstGeom prst="rect">
            <a:avLst/>
          </a:prstGeom>
        </p:spPr>
        <p:txBody>
          <a:bodyPr vert="horz" wrap="square" lIns="0" tIns="0" rIns="0" bIns="0" rtlCol="0">
            <a:spAutoFit/>
          </a:bodyPr>
          <a:lstStyle/>
          <a:p>
            <a:pPr marL="355600" indent="-342900">
              <a:buFont typeface="Wingdings"/>
              <a:buChar char=""/>
              <a:tabLst>
                <a:tab pos="355600" algn="l"/>
              </a:tabLst>
            </a:pPr>
            <a:r>
              <a:rPr sz="3000" b="1" dirty="0">
                <a:latin typeface="Arial"/>
                <a:cs typeface="Arial"/>
              </a:rPr>
              <a:t>R</a:t>
            </a:r>
            <a:r>
              <a:rPr sz="3000" b="1" spc="10" dirty="0">
                <a:latin typeface="Arial"/>
                <a:cs typeface="Arial"/>
              </a:rPr>
              <a:t>u</a:t>
            </a:r>
            <a:r>
              <a:rPr sz="3000" b="1" dirty="0">
                <a:latin typeface="Arial"/>
                <a:cs typeface="Arial"/>
              </a:rPr>
              <a:t>les</a:t>
            </a:r>
            <a:endParaRPr sz="3000" dirty="0">
              <a:latin typeface="Arial"/>
              <a:cs typeface="Arial"/>
            </a:endParaRPr>
          </a:p>
          <a:p>
            <a:pPr marL="756285" marR="622300" lvl="1" indent="-286385">
              <a:spcBef>
                <a:spcPts val="640"/>
              </a:spcBef>
              <a:buFont typeface="Wingdings"/>
              <a:buChar char=""/>
              <a:tabLst>
                <a:tab pos="756920" algn="l"/>
              </a:tabLst>
            </a:pPr>
            <a:r>
              <a:rPr sz="2600" dirty="0">
                <a:latin typeface="Arial"/>
                <a:cs typeface="Arial"/>
              </a:rPr>
              <a:t>R</a:t>
            </a:r>
            <a:r>
              <a:rPr sz="2600" spc="5" dirty="0">
                <a:latin typeface="Arial"/>
                <a:cs typeface="Arial"/>
              </a:rPr>
              <a:t>u</a:t>
            </a:r>
            <a:r>
              <a:rPr sz="2600" dirty="0">
                <a:latin typeface="Arial"/>
                <a:cs typeface="Arial"/>
              </a:rPr>
              <a:t>les</a:t>
            </a:r>
            <a:r>
              <a:rPr sz="2600" spc="-10" dirty="0">
                <a:latin typeface="Arial"/>
                <a:cs typeface="Arial"/>
              </a:rPr>
              <a:t> </a:t>
            </a:r>
            <a:r>
              <a:rPr sz="2600" dirty="0">
                <a:latin typeface="Arial"/>
                <a:cs typeface="Arial"/>
              </a:rPr>
              <a:t>d</a:t>
            </a:r>
            <a:r>
              <a:rPr sz="2600" spc="5" dirty="0">
                <a:latin typeface="Arial"/>
                <a:cs typeface="Arial"/>
              </a:rPr>
              <a:t>e</a:t>
            </a:r>
            <a:r>
              <a:rPr sz="2600" dirty="0">
                <a:latin typeface="Arial"/>
                <a:cs typeface="Arial"/>
              </a:rPr>
              <a:t>s</a:t>
            </a:r>
            <a:r>
              <a:rPr sz="2600" spc="10" dirty="0">
                <a:latin typeface="Arial"/>
                <a:cs typeface="Arial"/>
              </a:rPr>
              <a:t>c</a:t>
            </a:r>
            <a:r>
              <a:rPr sz="2600" dirty="0">
                <a:latin typeface="Arial"/>
                <a:cs typeface="Arial"/>
              </a:rPr>
              <a:t>ribe</a:t>
            </a:r>
            <a:r>
              <a:rPr sz="2600" spc="-15" dirty="0">
                <a:latin typeface="Arial"/>
                <a:cs typeface="Arial"/>
              </a:rPr>
              <a:t> </a:t>
            </a:r>
            <a:r>
              <a:rPr sz="2600" u="heavy" dirty="0">
                <a:latin typeface="Arial"/>
                <a:cs typeface="Arial"/>
              </a:rPr>
              <a:t>w</a:t>
            </a:r>
            <a:r>
              <a:rPr sz="2600" u="heavy" spc="5" dirty="0">
                <a:latin typeface="Arial"/>
                <a:cs typeface="Arial"/>
              </a:rPr>
              <a:t>h</a:t>
            </a:r>
            <a:r>
              <a:rPr sz="2600" u="heavy" dirty="0">
                <a:latin typeface="Arial"/>
                <a:cs typeface="Arial"/>
              </a:rPr>
              <a:t>ich</a:t>
            </a:r>
            <a:r>
              <a:rPr sz="2600" u="heavy" spc="-20" dirty="0">
                <a:latin typeface="Arial"/>
                <a:cs typeface="Arial"/>
              </a:rPr>
              <a:t> </a:t>
            </a:r>
            <a:r>
              <a:rPr sz="2600" u="heavy" dirty="0">
                <a:latin typeface="Arial"/>
                <a:cs typeface="Arial"/>
              </a:rPr>
              <a:t>a</a:t>
            </a:r>
            <a:r>
              <a:rPr sz="2600" u="heavy" spc="5" dirty="0">
                <a:latin typeface="Arial"/>
                <a:cs typeface="Arial"/>
              </a:rPr>
              <a:t>c</a:t>
            </a:r>
            <a:r>
              <a:rPr sz="2600" u="heavy" dirty="0">
                <a:latin typeface="Arial"/>
                <a:cs typeface="Arial"/>
              </a:rPr>
              <a:t>tions</a:t>
            </a:r>
            <a:r>
              <a:rPr sz="2600" u="heavy" spc="-5" dirty="0">
                <a:latin typeface="Arial"/>
                <a:cs typeface="Arial"/>
              </a:rPr>
              <a:t> </a:t>
            </a:r>
            <a:r>
              <a:rPr sz="2600" u="heavy" dirty="0">
                <a:latin typeface="Arial"/>
                <a:cs typeface="Arial"/>
              </a:rPr>
              <a:t>are to</a:t>
            </a:r>
            <a:r>
              <a:rPr sz="2600" u="heavy" spc="5" dirty="0">
                <a:latin typeface="Arial"/>
                <a:cs typeface="Arial"/>
              </a:rPr>
              <a:t> </a:t>
            </a:r>
            <a:r>
              <a:rPr sz="2600" u="heavy" dirty="0">
                <a:latin typeface="Arial"/>
                <a:cs typeface="Arial"/>
              </a:rPr>
              <a:t>be</a:t>
            </a:r>
            <a:r>
              <a:rPr sz="2600" u="heavy" spc="5" dirty="0">
                <a:latin typeface="Arial"/>
                <a:cs typeface="Arial"/>
              </a:rPr>
              <a:t> </a:t>
            </a:r>
            <a:r>
              <a:rPr sz="2600" u="heavy" dirty="0">
                <a:latin typeface="Arial"/>
                <a:cs typeface="Arial"/>
              </a:rPr>
              <a:t>ta</a:t>
            </a:r>
            <a:r>
              <a:rPr sz="2600" u="heavy" spc="10" dirty="0">
                <a:latin typeface="Arial"/>
                <a:cs typeface="Arial"/>
              </a:rPr>
              <a:t>k</a:t>
            </a:r>
            <a:r>
              <a:rPr sz="2600" u="heavy" dirty="0">
                <a:latin typeface="Arial"/>
                <a:cs typeface="Arial"/>
              </a:rPr>
              <a:t>en</a:t>
            </a:r>
            <a:r>
              <a:rPr sz="2600" dirty="0">
                <a:latin typeface="Arial"/>
                <a:cs typeface="Arial"/>
              </a:rPr>
              <a:t> </a:t>
            </a:r>
            <a:r>
              <a:rPr sz="2600" u="heavy" dirty="0">
                <a:latin typeface="Arial"/>
                <a:cs typeface="Arial"/>
              </a:rPr>
              <a:t>u</a:t>
            </a:r>
            <a:r>
              <a:rPr sz="2600" u="heavy" spc="5" dirty="0">
                <a:latin typeface="Arial"/>
                <a:cs typeface="Arial"/>
              </a:rPr>
              <a:t>n</a:t>
            </a:r>
            <a:r>
              <a:rPr sz="2600" u="heavy" dirty="0">
                <a:latin typeface="Arial"/>
                <a:cs typeface="Arial"/>
              </a:rPr>
              <a:t>d</a:t>
            </a:r>
            <a:r>
              <a:rPr sz="2600" u="heavy" spc="5" dirty="0">
                <a:latin typeface="Arial"/>
                <a:cs typeface="Arial"/>
              </a:rPr>
              <a:t>e</a:t>
            </a:r>
            <a:r>
              <a:rPr sz="2600" u="heavy" dirty="0">
                <a:latin typeface="Arial"/>
                <a:cs typeface="Arial"/>
              </a:rPr>
              <a:t>r</a:t>
            </a:r>
            <a:r>
              <a:rPr sz="2600" u="heavy" spc="-5" dirty="0">
                <a:latin typeface="Arial"/>
                <a:cs typeface="Arial"/>
              </a:rPr>
              <a:t> </a:t>
            </a:r>
            <a:r>
              <a:rPr sz="2600" u="heavy" dirty="0">
                <a:latin typeface="Arial"/>
                <a:cs typeface="Arial"/>
              </a:rPr>
              <a:t>a s</a:t>
            </a:r>
            <a:r>
              <a:rPr sz="2600" u="heavy" spc="5" dirty="0">
                <a:latin typeface="Arial"/>
                <a:cs typeface="Arial"/>
              </a:rPr>
              <a:t>p</a:t>
            </a:r>
            <a:r>
              <a:rPr sz="2600" u="heavy" dirty="0">
                <a:latin typeface="Arial"/>
                <a:cs typeface="Arial"/>
              </a:rPr>
              <a:t>e</a:t>
            </a:r>
            <a:r>
              <a:rPr sz="2600" u="heavy" spc="5" dirty="0">
                <a:latin typeface="Arial"/>
                <a:cs typeface="Arial"/>
              </a:rPr>
              <a:t>c</a:t>
            </a:r>
            <a:r>
              <a:rPr sz="2600" u="heavy" dirty="0">
                <a:latin typeface="Arial"/>
                <a:cs typeface="Arial"/>
              </a:rPr>
              <a:t>if</a:t>
            </a:r>
            <a:r>
              <a:rPr sz="2600" u="heavy" spc="-10" dirty="0">
                <a:latin typeface="Arial"/>
                <a:cs typeface="Arial"/>
              </a:rPr>
              <a:t>i</a:t>
            </a:r>
            <a:r>
              <a:rPr sz="2600" u="heavy" dirty="0">
                <a:latin typeface="Arial"/>
                <a:cs typeface="Arial"/>
              </a:rPr>
              <a:t>c</a:t>
            </a:r>
            <a:r>
              <a:rPr sz="2600" u="heavy" spc="-25" dirty="0">
                <a:latin typeface="Arial"/>
                <a:cs typeface="Arial"/>
              </a:rPr>
              <a:t> </a:t>
            </a:r>
            <a:r>
              <a:rPr sz="2600" u="heavy" dirty="0">
                <a:latin typeface="Arial"/>
                <a:cs typeface="Arial"/>
              </a:rPr>
              <a:t>c</a:t>
            </a:r>
            <a:r>
              <a:rPr sz="2600" u="heavy" spc="5" dirty="0">
                <a:latin typeface="Arial"/>
                <a:cs typeface="Arial"/>
              </a:rPr>
              <a:t>o</a:t>
            </a:r>
            <a:r>
              <a:rPr sz="2600" u="heavy" dirty="0">
                <a:latin typeface="Arial"/>
                <a:cs typeface="Arial"/>
              </a:rPr>
              <a:t>mbi</a:t>
            </a:r>
            <a:r>
              <a:rPr sz="2600" u="heavy" spc="5" dirty="0">
                <a:latin typeface="Arial"/>
                <a:cs typeface="Arial"/>
              </a:rPr>
              <a:t>n</a:t>
            </a:r>
            <a:r>
              <a:rPr sz="2600" u="heavy" dirty="0">
                <a:latin typeface="Arial"/>
                <a:cs typeface="Arial"/>
              </a:rPr>
              <a:t>ation</a:t>
            </a:r>
            <a:r>
              <a:rPr sz="2600" u="heavy" spc="-25" dirty="0">
                <a:latin typeface="Arial"/>
                <a:cs typeface="Arial"/>
              </a:rPr>
              <a:t> </a:t>
            </a:r>
            <a:r>
              <a:rPr sz="2600" u="heavy" dirty="0">
                <a:latin typeface="Arial"/>
                <a:cs typeface="Arial"/>
              </a:rPr>
              <a:t>of</a:t>
            </a:r>
            <a:r>
              <a:rPr sz="2600" u="heavy" spc="20" dirty="0">
                <a:latin typeface="Arial"/>
                <a:cs typeface="Arial"/>
              </a:rPr>
              <a:t> </a:t>
            </a:r>
            <a:r>
              <a:rPr sz="2600" u="heavy" dirty="0">
                <a:latin typeface="Arial"/>
                <a:cs typeface="Arial"/>
              </a:rPr>
              <a:t>c</a:t>
            </a:r>
            <a:r>
              <a:rPr sz="2600" u="heavy" spc="5" dirty="0">
                <a:latin typeface="Arial"/>
                <a:cs typeface="Arial"/>
              </a:rPr>
              <a:t>o</a:t>
            </a:r>
            <a:r>
              <a:rPr sz="2600" u="heavy" dirty="0">
                <a:latin typeface="Arial"/>
                <a:cs typeface="Arial"/>
              </a:rPr>
              <a:t>n</a:t>
            </a:r>
            <a:r>
              <a:rPr sz="2600" u="heavy" spc="5" dirty="0">
                <a:latin typeface="Arial"/>
                <a:cs typeface="Arial"/>
              </a:rPr>
              <a:t>d</a:t>
            </a:r>
            <a:r>
              <a:rPr sz="2600" u="heavy" dirty="0">
                <a:latin typeface="Arial"/>
                <a:cs typeface="Arial"/>
              </a:rPr>
              <a:t>it</a:t>
            </a:r>
            <a:r>
              <a:rPr sz="2600" u="heavy" spc="-10" dirty="0">
                <a:latin typeface="Arial"/>
                <a:cs typeface="Arial"/>
              </a:rPr>
              <a:t>i</a:t>
            </a:r>
            <a:r>
              <a:rPr sz="2600" u="heavy" dirty="0">
                <a:latin typeface="Arial"/>
                <a:cs typeface="Arial"/>
              </a:rPr>
              <a:t>o</a:t>
            </a:r>
            <a:r>
              <a:rPr sz="2600" u="heavy" spc="5" dirty="0">
                <a:latin typeface="Arial"/>
                <a:cs typeface="Arial"/>
              </a:rPr>
              <a:t>n</a:t>
            </a:r>
            <a:r>
              <a:rPr sz="2600" u="heavy" dirty="0">
                <a:latin typeface="Arial"/>
                <a:cs typeface="Arial"/>
              </a:rPr>
              <a:t>s</a:t>
            </a:r>
            <a:endParaRPr lang="en-US" sz="2600" u="heavy" dirty="0">
              <a:latin typeface="Arial"/>
              <a:cs typeface="Arial"/>
            </a:endParaRPr>
          </a:p>
          <a:p>
            <a:pPr marL="756285" marR="622300" lvl="1" indent="-286385">
              <a:spcBef>
                <a:spcPts val="640"/>
              </a:spcBef>
              <a:buFont typeface="Wingdings"/>
              <a:buChar char=""/>
              <a:tabLst>
                <a:tab pos="756920" algn="l"/>
              </a:tabLst>
            </a:pPr>
            <a:endParaRPr sz="2600" dirty="0">
              <a:latin typeface="Arial"/>
              <a:cs typeface="Arial"/>
            </a:endParaRPr>
          </a:p>
          <a:p>
            <a:pPr marL="756285" marR="5080" lvl="1" indent="-286385">
              <a:spcBef>
                <a:spcPts val="625"/>
              </a:spcBef>
              <a:buFont typeface="Wingdings"/>
              <a:buChar char=""/>
              <a:tabLst>
                <a:tab pos="756920" algn="l"/>
              </a:tabLst>
            </a:pPr>
            <a:r>
              <a:rPr sz="2600" dirty="0">
                <a:latin typeface="Arial"/>
                <a:cs typeface="Arial"/>
              </a:rPr>
              <a:t>T</a:t>
            </a:r>
            <a:r>
              <a:rPr sz="2600" spc="5" dirty="0">
                <a:latin typeface="Arial"/>
                <a:cs typeface="Arial"/>
              </a:rPr>
              <a:t>h</a:t>
            </a:r>
            <a:r>
              <a:rPr sz="2600" dirty="0">
                <a:latin typeface="Arial"/>
                <a:cs typeface="Arial"/>
              </a:rPr>
              <a:t>ey</a:t>
            </a:r>
            <a:r>
              <a:rPr sz="2600" spc="-5" dirty="0">
                <a:latin typeface="Arial"/>
                <a:cs typeface="Arial"/>
              </a:rPr>
              <a:t> </a:t>
            </a:r>
            <a:r>
              <a:rPr sz="2600" dirty="0">
                <a:latin typeface="Arial"/>
                <a:cs typeface="Arial"/>
              </a:rPr>
              <a:t>are s</a:t>
            </a:r>
            <a:r>
              <a:rPr sz="2600" spc="5" dirty="0">
                <a:latin typeface="Arial"/>
                <a:cs typeface="Arial"/>
              </a:rPr>
              <a:t>p</a:t>
            </a:r>
            <a:r>
              <a:rPr sz="2600" dirty="0">
                <a:latin typeface="Arial"/>
                <a:cs typeface="Arial"/>
              </a:rPr>
              <a:t>e</a:t>
            </a:r>
            <a:r>
              <a:rPr sz="2600" spc="5" dirty="0">
                <a:latin typeface="Arial"/>
                <a:cs typeface="Arial"/>
              </a:rPr>
              <a:t>c</a:t>
            </a:r>
            <a:r>
              <a:rPr sz="2600" dirty="0">
                <a:latin typeface="Arial"/>
                <a:cs typeface="Arial"/>
              </a:rPr>
              <a:t>if</a:t>
            </a:r>
            <a:r>
              <a:rPr sz="2600" spc="-10" dirty="0">
                <a:latin typeface="Arial"/>
                <a:cs typeface="Arial"/>
              </a:rPr>
              <a:t>i</a:t>
            </a:r>
            <a:r>
              <a:rPr sz="2600" dirty="0">
                <a:latin typeface="Arial"/>
                <a:cs typeface="Arial"/>
              </a:rPr>
              <a:t>ed</a:t>
            </a:r>
            <a:r>
              <a:rPr sz="2600" spc="-15" dirty="0">
                <a:latin typeface="Arial"/>
                <a:cs typeface="Arial"/>
              </a:rPr>
              <a:t> </a:t>
            </a:r>
            <a:r>
              <a:rPr sz="2600" dirty="0">
                <a:latin typeface="Arial"/>
                <a:cs typeface="Arial"/>
              </a:rPr>
              <a:t>by</a:t>
            </a:r>
            <a:r>
              <a:rPr sz="2600" spc="5" dirty="0">
                <a:latin typeface="Arial"/>
                <a:cs typeface="Arial"/>
              </a:rPr>
              <a:t> </a:t>
            </a:r>
            <a:r>
              <a:rPr sz="2600" dirty="0">
                <a:latin typeface="Arial"/>
                <a:cs typeface="Arial"/>
              </a:rPr>
              <a:t>fi</a:t>
            </a:r>
            <a:r>
              <a:rPr sz="2600" spc="-15" dirty="0">
                <a:latin typeface="Arial"/>
                <a:cs typeface="Arial"/>
              </a:rPr>
              <a:t>r</a:t>
            </a:r>
            <a:r>
              <a:rPr sz="2600" dirty="0">
                <a:latin typeface="Arial"/>
                <a:cs typeface="Arial"/>
              </a:rPr>
              <a:t>st ins</a:t>
            </a:r>
            <a:r>
              <a:rPr sz="2600" spc="5" dirty="0">
                <a:latin typeface="Arial"/>
                <a:cs typeface="Arial"/>
              </a:rPr>
              <a:t>e</a:t>
            </a:r>
            <a:r>
              <a:rPr sz="2600" dirty="0">
                <a:latin typeface="Arial"/>
                <a:cs typeface="Arial"/>
              </a:rPr>
              <a:t>rt</a:t>
            </a:r>
            <a:r>
              <a:rPr sz="2600" spc="-15" dirty="0">
                <a:latin typeface="Arial"/>
                <a:cs typeface="Arial"/>
              </a:rPr>
              <a:t>i</a:t>
            </a:r>
            <a:r>
              <a:rPr sz="2600" dirty="0">
                <a:latin typeface="Arial"/>
                <a:cs typeface="Arial"/>
              </a:rPr>
              <a:t>ng</a:t>
            </a:r>
            <a:r>
              <a:rPr sz="2600" spc="5" dirty="0">
                <a:latin typeface="Arial"/>
                <a:cs typeface="Arial"/>
              </a:rPr>
              <a:t> </a:t>
            </a:r>
            <a:r>
              <a:rPr sz="2600" dirty="0">
                <a:latin typeface="Arial"/>
                <a:cs typeface="Arial"/>
              </a:rPr>
              <a:t>di</a:t>
            </a:r>
            <a:r>
              <a:rPr sz="2600" spc="-55" dirty="0">
                <a:latin typeface="Arial"/>
                <a:cs typeface="Arial"/>
              </a:rPr>
              <a:t>f</a:t>
            </a:r>
            <a:r>
              <a:rPr sz="2600" dirty="0">
                <a:latin typeface="Arial"/>
                <a:cs typeface="Arial"/>
              </a:rPr>
              <a:t>ferent co</a:t>
            </a:r>
            <a:r>
              <a:rPr sz="2600" spc="5" dirty="0">
                <a:latin typeface="Arial"/>
                <a:cs typeface="Arial"/>
              </a:rPr>
              <a:t>m</a:t>
            </a:r>
            <a:r>
              <a:rPr sz="2600" dirty="0">
                <a:latin typeface="Arial"/>
                <a:cs typeface="Arial"/>
              </a:rPr>
              <a:t>binations</a:t>
            </a:r>
            <a:r>
              <a:rPr sz="2600" spc="-20" dirty="0">
                <a:latin typeface="Arial"/>
                <a:cs typeface="Arial"/>
              </a:rPr>
              <a:t> </a:t>
            </a:r>
            <a:r>
              <a:rPr sz="2600" dirty="0">
                <a:latin typeface="Arial"/>
                <a:cs typeface="Arial"/>
              </a:rPr>
              <a:t>of co</a:t>
            </a:r>
            <a:r>
              <a:rPr sz="2600" spc="5" dirty="0">
                <a:latin typeface="Arial"/>
                <a:cs typeface="Arial"/>
              </a:rPr>
              <a:t>n</a:t>
            </a:r>
            <a:r>
              <a:rPr sz="2600" dirty="0">
                <a:latin typeface="Arial"/>
                <a:cs typeface="Arial"/>
              </a:rPr>
              <a:t>dition</a:t>
            </a:r>
            <a:r>
              <a:rPr sz="2600" spc="-15" dirty="0">
                <a:latin typeface="Arial"/>
                <a:cs typeface="Arial"/>
              </a:rPr>
              <a:t> </a:t>
            </a:r>
            <a:r>
              <a:rPr sz="2600" dirty="0">
                <a:latin typeface="Arial"/>
                <a:cs typeface="Arial"/>
              </a:rPr>
              <a:t>att</a:t>
            </a:r>
            <a:r>
              <a:rPr sz="2600" spc="-15" dirty="0">
                <a:latin typeface="Arial"/>
                <a:cs typeface="Arial"/>
              </a:rPr>
              <a:t>r</a:t>
            </a:r>
            <a:r>
              <a:rPr sz="2600" dirty="0">
                <a:latin typeface="Arial"/>
                <a:cs typeface="Arial"/>
              </a:rPr>
              <a:t>ibute</a:t>
            </a:r>
            <a:r>
              <a:rPr sz="2600" spc="10" dirty="0">
                <a:latin typeface="Arial"/>
                <a:cs typeface="Arial"/>
              </a:rPr>
              <a:t> </a:t>
            </a:r>
            <a:r>
              <a:rPr sz="2600" dirty="0">
                <a:latin typeface="Arial"/>
                <a:cs typeface="Arial"/>
              </a:rPr>
              <a:t>val</a:t>
            </a:r>
            <a:r>
              <a:rPr sz="2600" spc="5" dirty="0">
                <a:latin typeface="Arial"/>
                <a:cs typeface="Arial"/>
              </a:rPr>
              <a:t>u</a:t>
            </a:r>
            <a:r>
              <a:rPr sz="2600" dirty="0">
                <a:latin typeface="Arial"/>
                <a:cs typeface="Arial"/>
              </a:rPr>
              <a:t>es</a:t>
            </a:r>
            <a:r>
              <a:rPr sz="2600" spc="-10" dirty="0">
                <a:latin typeface="Arial"/>
                <a:cs typeface="Arial"/>
              </a:rPr>
              <a:t> </a:t>
            </a:r>
            <a:r>
              <a:rPr sz="2600" dirty="0">
                <a:latin typeface="Arial"/>
                <a:cs typeface="Arial"/>
              </a:rPr>
              <a:t>and then</a:t>
            </a:r>
            <a:r>
              <a:rPr sz="2600" spc="5" dirty="0">
                <a:latin typeface="Arial"/>
                <a:cs typeface="Arial"/>
              </a:rPr>
              <a:t> </a:t>
            </a:r>
            <a:r>
              <a:rPr sz="2600" dirty="0">
                <a:latin typeface="Arial"/>
                <a:cs typeface="Arial"/>
              </a:rPr>
              <a:t>putting</a:t>
            </a:r>
            <a:r>
              <a:rPr sz="2600" spc="15" dirty="0">
                <a:latin typeface="Arial"/>
                <a:cs typeface="Arial"/>
              </a:rPr>
              <a:t> </a:t>
            </a:r>
            <a:r>
              <a:rPr sz="2600" u="heavy" spc="-25" dirty="0">
                <a:solidFill>
                  <a:srgbClr val="C00000"/>
                </a:solidFill>
                <a:latin typeface="Arial"/>
                <a:cs typeface="Arial"/>
              </a:rPr>
              <a:t>X</a:t>
            </a:r>
            <a:r>
              <a:rPr sz="2600" u="heavy" dirty="0">
                <a:solidFill>
                  <a:srgbClr val="C00000"/>
                </a:solidFill>
                <a:latin typeface="Arial"/>
                <a:cs typeface="Arial"/>
              </a:rPr>
              <a:t>'s</a:t>
            </a:r>
            <a:r>
              <a:rPr sz="2600" spc="20" dirty="0">
                <a:solidFill>
                  <a:srgbClr val="C00000"/>
                </a:solidFill>
                <a:latin typeface="Arial"/>
                <a:cs typeface="Arial"/>
              </a:rPr>
              <a:t> </a:t>
            </a:r>
            <a:r>
              <a:rPr sz="2600" dirty="0">
                <a:latin typeface="Arial"/>
                <a:cs typeface="Arial"/>
              </a:rPr>
              <a:t>in</a:t>
            </a:r>
            <a:r>
              <a:rPr sz="2600" spc="-5" dirty="0">
                <a:latin typeface="Arial"/>
                <a:cs typeface="Arial"/>
              </a:rPr>
              <a:t> </a:t>
            </a:r>
            <a:r>
              <a:rPr sz="2600" dirty="0">
                <a:latin typeface="Arial"/>
                <a:cs typeface="Arial"/>
              </a:rPr>
              <a:t>the</a:t>
            </a:r>
            <a:r>
              <a:rPr sz="2600" spc="10" dirty="0">
                <a:latin typeface="Arial"/>
                <a:cs typeface="Arial"/>
              </a:rPr>
              <a:t> </a:t>
            </a:r>
            <a:r>
              <a:rPr sz="2600" dirty="0">
                <a:latin typeface="Arial"/>
                <a:cs typeface="Arial"/>
              </a:rPr>
              <a:t>a</a:t>
            </a:r>
            <a:r>
              <a:rPr sz="2600" spc="5" dirty="0">
                <a:latin typeface="Arial"/>
                <a:cs typeface="Arial"/>
              </a:rPr>
              <a:t>p</a:t>
            </a:r>
            <a:r>
              <a:rPr sz="2600" dirty="0">
                <a:latin typeface="Arial"/>
                <a:cs typeface="Arial"/>
              </a:rPr>
              <a:t>pro</a:t>
            </a:r>
            <a:r>
              <a:rPr sz="2600" spc="5" dirty="0">
                <a:latin typeface="Arial"/>
                <a:cs typeface="Arial"/>
              </a:rPr>
              <a:t>p</a:t>
            </a:r>
            <a:r>
              <a:rPr sz="2600" dirty="0">
                <a:latin typeface="Arial"/>
                <a:cs typeface="Arial"/>
              </a:rPr>
              <a:t>riate</a:t>
            </a:r>
            <a:r>
              <a:rPr sz="2600" spc="-10" dirty="0">
                <a:latin typeface="Arial"/>
                <a:cs typeface="Arial"/>
              </a:rPr>
              <a:t> </a:t>
            </a:r>
            <a:r>
              <a:rPr sz="2600" dirty="0">
                <a:latin typeface="Arial"/>
                <a:cs typeface="Arial"/>
              </a:rPr>
              <a:t>c</a:t>
            </a:r>
            <a:r>
              <a:rPr sz="2600" spc="5" dirty="0">
                <a:latin typeface="Arial"/>
                <a:cs typeface="Arial"/>
              </a:rPr>
              <a:t>o</a:t>
            </a:r>
            <a:r>
              <a:rPr sz="2600" dirty="0">
                <a:latin typeface="Arial"/>
                <a:cs typeface="Arial"/>
              </a:rPr>
              <a:t>lum</a:t>
            </a:r>
            <a:r>
              <a:rPr sz="2600" spc="5" dirty="0">
                <a:latin typeface="Arial"/>
                <a:cs typeface="Arial"/>
              </a:rPr>
              <a:t>n</a:t>
            </a:r>
            <a:r>
              <a:rPr sz="2600" dirty="0">
                <a:latin typeface="Arial"/>
                <a:cs typeface="Arial"/>
              </a:rPr>
              <a:t>s</a:t>
            </a:r>
            <a:r>
              <a:rPr sz="2600" spc="-20" dirty="0">
                <a:latin typeface="Arial"/>
                <a:cs typeface="Arial"/>
              </a:rPr>
              <a:t> </a:t>
            </a:r>
            <a:r>
              <a:rPr sz="2600" dirty="0">
                <a:latin typeface="Arial"/>
                <a:cs typeface="Arial"/>
              </a:rPr>
              <a:t>of the </a:t>
            </a:r>
            <a:r>
              <a:rPr sz="2600" dirty="0">
                <a:solidFill>
                  <a:srgbClr val="C00000"/>
                </a:solidFill>
                <a:latin typeface="Arial"/>
                <a:cs typeface="Arial"/>
              </a:rPr>
              <a:t>a</a:t>
            </a:r>
            <a:r>
              <a:rPr sz="2600" spc="5" dirty="0">
                <a:solidFill>
                  <a:srgbClr val="C00000"/>
                </a:solidFill>
                <a:latin typeface="Arial"/>
                <a:cs typeface="Arial"/>
              </a:rPr>
              <a:t>c</a:t>
            </a:r>
            <a:r>
              <a:rPr sz="2600" dirty="0">
                <a:solidFill>
                  <a:srgbClr val="C00000"/>
                </a:solidFill>
                <a:latin typeface="Arial"/>
                <a:cs typeface="Arial"/>
              </a:rPr>
              <a:t>tion s</a:t>
            </a:r>
            <a:r>
              <a:rPr sz="2600" spc="5" dirty="0">
                <a:solidFill>
                  <a:srgbClr val="C00000"/>
                </a:solidFill>
                <a:latin typeface="Arial"/>
                <a:cs typeface="Arial"/>
              </a:rPr>
              <a:t>e</a:t>
            </a:r>
            <a:r>
              <a:rPr sz="2600" dirty="0">
                <a:solidFill>
                  <a:srgbClr val="C00000"/>
                </a:solidFill>
                <a:latin typeface="Arial"/>
                <a:cs typeface="Arial"/>
              </a:rPr>
              <a:t>ction </a:t>
            </a:r>
            <a:r>
              <a:rPr sz="2600" dirty="0">
                <a:latin typeface="Arial"/>
                <a:cs typeface="Arial"/>
              </a:rPr>
              <a:t>of the</a:t>
            </a:r>
            <a:r>
              <a:rPr sz="2600" spc="5" dirty="0">
                <a:latin typeface="Arial"/>
                <a:cs typeface="Arial"/>
              </a:rPr>
              <a:t> </a:t>
            </a:r>
            <a:r>
              <a:rPr sz="2600" dirty="0">
                <a:latin typeface="Arial"/>
                <a:cs typeface="Arial"/>
              </a:rPr>
              <a:t>table</a:t>
            </a:r>
          </a:p>
        </p:txBody>
      </p:sp>
      <p:sp>
        <p:nvSpPr>
          <p:cNvPr id="6" name="object 6"/>
          <p:cNvSpPr txBox="1">
            <a:spLocks noGrp="1"/>
          </p:cNvSpPr>
          <p:nvPr>
            <p:ph type="title"/>
          </p:nvPr>
        </p:nvSpPr>
        <p:spPr>
          <a:xfrm>
            <a:off x="0" y="0"/>
            <a:ext cx="9144000" cy="738664"/>
          </a:xfrm>
          <a:prstGeom prst="rect">
            <a:avLst/>
          </a:prstGeom>
        </p:spPr>
        <p:txBody>
          <a:bodyPr vert="horz" wrap="square" lIns="0" tIns="0" rIns="0" bIns="0" rtlCol="0">
            <a:spAutoFit/>
          </a:bodyPr>
          <a:lstStyle/>
          <a:p>
            <a:pPr marL="12700"/>
            <a:r>
              <a:rPr spc="-20" dirty="0"/>
              <a:t>Deci</a:t>
            </a:r>
            <a:r>
              <a:rPr spc="-5" dirty="0"/>
              <a:t>s</a:t>
            </a:r>
            <a:r>
              <a:rPr spc="-20" dirty="0"/>
              <a:t>ion</a:t>
            </a:r>
            <a:r>
              <a:rPr spc="-50" dirty="0"/>
              <a:t> </a:t>
            </a:r>
            <a:r>
              <a:rPr spc="-475" dirty="0"/>
              <a:t>T</a:t>
            </a:r>
            <a:r>
              <a:rPr spc="-20" dirty="0"/>
              <a:t>able</a:t>
            </a:r>
            <a:r>
              <a:rPr spc="-50" dirty="0"/>
              <a:t> </a:t>
            </a:r>
            <a:r>
              <a:rPr spc="-475" dirty="0"/>
              <a:t>T</a:t>
            </a:r>
            <a:r>
              <a:rPr spc="-25" dirty="0"/>
              <a:t>es</a:t>
            </a:r>
            <a:r>
              <a:rPr spc="-5" dirty="0"/>
              <a:t>t</a:t>
            </a:r>
            <a:r>
              <a:rPr spc="-20" dirty="0"/>
              <a:t>ing</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a:extLst>
              <a:ext uri="{FF2B5EF4-FFF2-40B4-BE49-F238E27FC236}">
                <a16:creationId xmlns:a16="http://schemas.microsoft.com/office/drawing/2014/main" id="{B4CB7A4C-037A-7A59-EE38-4A90EB292A6E}"/>
              </a:ext>
            </a:extLst>
          </p:cNvPr>
          <p:cNvSpPr txBox="1">
            <a:spLocks noGrp="1"/>
          </p:cNvSpPr>
          <p:nvPr>
            <p:ph type="title"/>
          </p:nvPr>
        </p:nvSpPr>
        <p:spPr>
          <a:xfrm>
            <a:off x="0" y="0"/>
            <a:ext cx="9144000" cy="738664"/>
          </a:xfrm>
        </p:spPr>
        <p:txBody>
          <a:bodyPr wrap="square" lIns="0" tIns="0" rIns="0" bIns="0" rtlCol="0">
            <a:spAutoFit/>
          </a:bodyPr>
          <a:lstStyle/>
          <a:p>
            <a:pPr marL="9525">
              <a:defRPr/>
            </a:pPr>
            <a:r>
              <a:rPr spc="-15" dirty="0"/>
              <a:t>Deci</a:t>
            </a:r>
            <a:r>
              <a:rPr spc="-4" dirty="0"/>
              <a:t>s</a:t>
            </a:r>
            <a:r>
              <a:rPr spc="-15" dirty="0"/>
              <a:t>ion</a:t>
            </a:r>
            <a:r>
              <a:rPr spc="-49" dirty="0"/>
              <a:t> </a:t>
            </a:r>
            <a:r>
              <a:rPr spc="-360" dirty="0"/>
              <a:t>T</a:t>
            </a:r>
            <a:r>
              <a:rPr spc="-15" dirty="0"/>
              <a:t>able</a:t>
            </a:r>
          </a:p>
        </p:txBody>
      </p:sp>
      <p:pic>
        <p:nvPicPr>
          <p:cNvPr id="33795" name="Picture 2">
            <a:extLst>
              <a:ext uri="{FF2B5EF4-FFF2-40B4-BE49-F238E27FC236}">
                <a16:creationId xmlns:a16="http://schemas.microsoft.com/office/drawing/2014/main" id="{89133BBC-FFC3-B2DD-62A6-AC9B206FEFE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17500" t="50000" r="34166" b="27779"/>
          <a:stretch>
            <a:fillRect/>
          </a:stretch>
        </p:blipFill>
        <p:spPr bwMode="auto">
          <a:xfrm>
            <a:off x="1066800" y="4104768"/>
            <a:ext cx="7086599" cy="21436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a:extLst>
              <a:ext uri="{FF2B5EF4-FFF2-40B4-BE49-F238E27FC236}">
                <a16:creationId xmlns:a16="http://schemas.microsoft.com/office/drawing/2014/main" id="{CC18CC58-418D-7434-A168-79B01778A941}"/>
              </a:ext>
            </a:extLst>
          </p:cNvPr>
          <p:cNvSpPr/>
          <p:nvPr/>
        </p:nvSpPr>
        <p:spPr>
          <a:xfrm>
            <a:off x="457200" y="1208564"/>
            <a:ext cx="7946231" cy="2426305"/>
          </a:xfrm>
          <a:prstGeom prst="rect">
            <a:avLst/>
          </a:prstGeom>
        </p:spPr>
        <p:txBody>
          <a:bodyPr>
            <a:spAutoFit/>
          </a:bodyPr>
          <a:lstStyle/>
          <a:p>
            <a:pPr marL="257175" indent="-257175" algn="just">
              <a:spcBef>
                <a:spcPts val="1350"/>
              </a:spcBef>
              <a:buFont typeface="Arial" panose="020B0604020202020204" pitchFamily="34" charset="0"/>
              <a:buChar char="•"/>
              <a:defRPr/>
            </a:pPr>
            <a:r>
              <a:rPr lang="en-US" sz="2000" dirty="0">
                <a:solidFill>
                  <a:srgbClr val="000000"/>
                </a:solidFill>
              </a:rPr>
              <a:t>Most of us use an email account, and when you want to use an email account, for this you need to enter the email and its associated password.</a:t>
            </a:r>
          </a:p>
          <a:p>
            <a:pPr marL="257175" indent="-257175" algn="just">
              <a:spcBef>
                <a:spcPts val="1350"/>
              </a:spcBef>
              <a:buFont typeface="Arial" panose="020B0604020202020204" pitchFamily="34" charset="0"/>
              <a:buChar char="•"/>
              <a:defRPr/>
            </a:pPr>
            <a:r>
              <a:rPr lang="en-US" sz="2000" dirty="0">
                <a:solidFill>
                  <a:srgbClr val="000000"/>
                </a:solidFill>
              </a:rPr>
              <a:t>If both email and password are correctly matched, the user will be directed to the email account's homepage; otherwise, it will come back to the login page with an error message specified with "Incorrect Email" or "Incorrect Password."</a:t>
            </a:r>
          </a:p>
        </p:txBody>
      </p:sp>
      <p:sp>
        <p:nvSpPr>
          <p:cNvPr id="2" name="Footer Placeholder 1">
            <a:extLst>
              <a:ext uri="{FF2B5EF4-FFF2-40B4-BE49-F238E27FC236}">
                <a16:creationId xmlns:a16="http://schemas.microsoft.com/office/drawing/2014/main" id="{202EF73C-6B01-3D1B-21AD-BD97562500CB}"/>
              </a:ext>
            </a:extLst>
          </p:cNvPr>
          <p:cNvSpPr>
            <a:spLocks noGrp="1"/>
          </p:cNvSpPr>
          <p:nvPr>
            <p:ph type="ftr" sz="quarter" idx="11"/>
          </p:nvPr>
        </p:nvSpPr>
        <p:spPr>
          <a:xfrm>
            <a:off x="4038600" y="6356350"/>
            <a:ext cx="4114800" cy="365125"/>
          </a:xfrm>
          <a:prstGeom prst="rect">
            <a:avLst/>
          </a:prstGeom>
        </p:spPr>
        <p:txBody>
          <a:bodyPr vert="horz" lIns="91440" tIns="45720" rIns="91440" bIns="45720" rtlCol="0" anchor="ctr"/>
          <a:lstStyle>
            <a:defPPr>
              <a:defRPr lang="en-US"/>
            </a:defPPr>
            <a:lvl1pPr algn="ctr" defTabSz="457200" rtl="0" eaLnBrk="1" fontAlgn="auto" hangingPunct="1">
              <a:spcBef>
                <a:spcPts val="0"/>
              </a:spcBef>
              <a:spcAft>
                <a:spcPts val="0"/>
              </a:spcAft>
              <a:defRPr sz="1200" kern="1200">
                <a:solidFill>
                  <a:schemeClr val="tx1">
                    <a:tint val="75000"/>
                  </a:schemeClr>
                </a:solidFill>
                <a:latin typeface="+mn-lt"/>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defRPr/>
            </a:pPr>
            <a:r>
              <a:rPr lang="en-US" altLang="en-PK"/>
              <a:t>SE3002 - Software Quality Engineering</a:t>
            </a:r>
          </a:p>
        </p:txBody>
      </p:sp>
      <p:sp>
        <p:nvSpPr>
          <p:cNvPr id="5" name="Slide Number Placeholder 4">
            <a:extLst>
              <a:ext uri="{FF2B5EF4-FFF2-40B4-BE49-F238E27FC236}">
                <a16:creationId xmlns:a16="http://schemas.microsoft.com/office/drawing/2014/main" id="{CCA680FC-8B02-7F45-0CEC-CE2161C8CCB0}"/>
              </a:ext>
            </a:extLst>
          </p:cNvPr>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defPPr>
              <a:defRPr lang="en-US"/>
            </a:defPPr>
            <a:lvl1pPr algn="r" defTabSz="457200" rtl="0" eaLnBrk="1" fontAlgn="auto" hangingPunct="1">
              <a:spcBef>
                <a:spcPts val="0"/>
              </a:spcBef>
              <a:spcAft>
                <a:spcPts val="0"/>
              </a:spcAft>
              <a:defRPr sz="1200" kern="1200">
                <a:solidFill>
                  <a:schemeClr val="tx1">
                    <a:tint val="75000"/>
                  </a:schemeClr>
                </a:solidFill>
                <a:latin typeface="+mn-lt"/>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pPr>
              <a:defRPr/>
            </a:pPr>
            <a:fld id="{BABD0B50-CCFE-404C-B337-5693E9BDF9BC}" type="slidenum">
              <a:rPr lang="en-US" altLang="en-PK" smtClean="0"/>
              <a:pPr>
                <a:defRPr/>
              </a:pPr>
              <a:t>23</a:t>
            </a:fld>
            <a:endParaRPr lang="en-US" altLang="en-PK"/>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0" y="0"/>
            <a:ext cx="9144000" cy="738664"/>
          </a:xfrm>
          <a:prstGeom prst="rect">
            <a:avLst/>
          </a:prstGeom>
        </p:spPr>
        <p:txBody>
          <a:bodyPr vert="horz" wrap="square" lIns="0" tIns="0" rIns="0" bIns="0" rtlCol="0">
            <a:spAutoFit/>
          </a:bodyPr>
          <a:lstStyle/>
          <a:p>
            <a:pPr marL="12700"/>
            <a:r>
              <a:rPr spc="-20" dirty="0"/>
              <a:t>Deci</a:t>
            </a:r>
            <a:r>
              <a:rPr spc="-5" dirty="0"/>
              <a:t>s</a:t>
            </a:r>
            <a:r>
              <a:rPr spc="-20" dirty="0"/>
              <a:t>ion</a:t>
            </a:r>
            <a:r>
              <a:rPr spc="-65" dirty="0"/>
              <a:t> </a:t>
            </a:r>
            <a:r>
              <a:rPr spc="-480" dirty="0"/>
              <a:t>T</a:t>
            </a:r>
            <a:r>
              <a:rPr spc="-20" dirty="0"/>
              <a:t>able</a:t>
            </a:r>
            <a:r>
              <a:rPr spc="10" dirty="0"/>
              <a:t> </a:t>
            </a:r>
            <a:r>
              <a:rPr spc="-25" dirty="0"/>
              <a:t>Form</a:t>
            </a:r>
            <a:r>
              <a:rPr spc="-40" dirty="0"/>
              <a:t>a</a:t>
            </a:r>
            <a:r>
              <a:rPr spc="-15" dirty="0"/>
              <a:t>t</a:t>
            </a:r>
          </a:p>
        </p:txBody>
      </p:sp>
      <p:graphicFrame>
        <p:nvGraphicFramePr>
          <p:cNvPr id="6" name="object 6"/>
          <p:cNvGraphicFramePr>
            <a:graphicFrameLocks noGrp="1"/>
          </p:cNvGraphicFramePr>
          <p:nvPr/>
        </p:nvGraphicFramePr>
        <p:xfrm>
          <a:off x="863916" y="1913892"/>
          <a:ext cx="7283131" cy="3566151"/>
        </p:xfrm>
        <a:graphic>
          <a:graphicData uri="http://schemas.openxmlformats.org/drawingml/2006/table">
            <a:tbl>
              <a:tblPr firstRow="1" bandRow="1">
                <a:tableStyleId>{2D5ABB26-0587-4C30-8999-92F81FD0307C}</a:tableStyleId>
              </a:tblPr>
              <a:tblGrid>
                <a:gridCol w="1723583">
                  <a:extLst>
                    <a:ext uri="{9D8B030D-6E8A-4147-A177-3AD203B41FA5}">
                      <a16:colId xmlns:a16="http://schemas.microsoft.com/office/drawing/2014/main" val="20000"/>
                    </a:ext>
                  </a:extLst>
                </a:gridCol>
                <a:gridCol w="1447799">
                  <a:extLst>
                    <a:ext uri="{9D8B030D-6E8A-4147-A177-3AD203B41FA5}">
                      <a16:colId xmlns:a16="http://schemas.microsoft.com/office/drawing/2014/main" val="20001"/>
                    </a:ext>
                  </a:extLst>
                </a:gridCol>
                <a:gridCol w="1447799">
                  <a:extLst>
                    <a:ext uri="{9D8B030D-6E8A-4147-A177-3AD203B41FA5}">
                      <a16:colId xmlns:a16="http://schemas.microsoft.com/office/drawing/2014/main" val="20002"/>
                    </a:ext>
                  </a:extLst>
                </a:gridCol>
                <a:gridCol w="1295399">
                  <a:extLst>
                    <a:ext uri="{9D8B030D-6E8A-4147-A177-3AD203B41FA5}">
                      <a16:colId xmlns:a16="http://schemas.microsoft.com/office/drawing/2014/main" val="20003"/>
                    </a:ext>
                  </a:extLst>
                </a:gridCol>
                <a:gridCol w="1368551">
                  <a:extLst>
                    <a:ext uri="{9D8B030D-6E8A-4147-A177-3AD203B41FA5}">
                      <a16:colId xmlns:a16="http://schemas.microsoft.com/office/drawing/2014/main" val="20004"/>
                    </a:ext>
                  </a:extLst>
                </a:gridCol>
              </a:tblGrid>
              <a:tr h="396239">
                <a:tc>
                  <a:txBody>
                    <a:bodyPr/>
                    <a:lstStyle/>
                    <a:p>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35915">
                        <a:lnSpc>
                          <a:spcPct val="100000"/>
                        </a:lnSpc>
                      </a:pPr>
                      <a:r>
                        <a:rPr sz="2000" b="1" dirty="0">
                          <a:latin typeface="Arial"/>
                          <a:cs typeface="Arial"/>
                        </a:rPr>
                        <a:t>Rule</a:t>
                      </a:r>
                      <a:r>
                        <a:rPr sz="2000" b="1" spc="-20" dirty="0">
                          <a:latin typeface="Arial"/>
                          <a:cs typeface="Arial"/>
                        </a:rPr>
                        <a:t> </a:t>
                      </a:r>
                      <a:r>
                        <a:rPr sz="2000" b="1" dirty="0">
                          <a:latin typeface="Arial"/>
                          <a:cs typeface="Arial"/>
                        </a:rPr>
                        <a:t>1</a:t>
                      </a:r>
                      <a:endParaRPr sz="20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D7E4BC"/>
                    </a:solidFill>
                  </a:tcPr>
                </a:tc>
                <a:tc>
                  <a:txBody>
                    <a:bodyPr/>
                    <a:lstStyle/>
                    <a:p>
                      <a:pPr marL="335915">
                        <a:lnSpc>
                          <a:spcPct val="100000"/>
                        </a:lnSpc>
                      </a:pPr>
                      <a:r>
                        <a:rPr sz="2000" b="1" dirty="0">
                          <a:latin typeface="Arial"/>
                          <a:cs typeface="Arial"/>
                        </a:rPr>
                        <a:t>Rule</a:t>
                      </a:r>
                      <a:r>
                        <a:rPr sz="2000" b="1" spc="-20" dirty="0">
                          <a:latin typeface="Arial"/>
                          <a:cs typeface="Arial"/>
                        </a:rPr>
                        <a:t> </a:t>
                      </a:r>
                      <a:r>
                        <a:rPr sz="2000" b="1" dirty="0">
                          <a:latin typeface="Arial"/>
                          <a:cs typeface="Arial"/>
                        </a:rPr>
                        <a:t>2</a:t>
                      </a:r>
                      <a:endParaRPr sz="20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D7E4BC"/>
                    </a:solidFill>
                  </a:tcPr>
                </a:tc>
                <a:tc>
                  <a:txBody>
                    <a:bodyPr/>
                    <a:lstStyle/>
                    <a:p>
                      <a:pPr marL="1270" algn="ctr">
                        <a:lnSpc>
                          <a:spcPct val="100000"/>
                        </a:lnSpc>
                      </a:pPr>
                      <a:r>
                        <a:rPr sz="2000" b="1" dirty="0">
                          <a:latin typeface="Arial"/>
                          <a:cs typeface="Arial"/>
                        </a:rPr>
                        <a:t>…</a:t>
                      </a:r>
                      <a:endParaRPr sz="20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D7E4BC"/>
                    </a:solidFill>
                  </a:tcPr>
                </a:tc>
                <a:tc>
                  <a:txBody>
                    <a:bodyPr/>
                    <a:lstStyle/>
                    <a:p>
                      <a:pPr marL="283210">
                        <a:lnSpc>
                          <a:spcPct val="100000"/>
                        </a:lnSpc>
                      </a:pPr>
                      <a:r>
                        <a:rPr sz="2000" b="1" dirty="0">
                          <a:latin typeface="Arial"/>
                          <a:cs typeface="Arial"/>
                        </a:rPr>
                        <a:t>Rule</a:t>
                      </a:r>
                      <a:r>
                        <a:rPr sz="2000" b="1" spc="-20" dirty="0">
                          <a:latin typeface="Arial"/>
                          <a:cs typeface="Arial"/>
                        </a:rPr>
                        <a:t> </a:t>
                      </a:r>
                      <a:r>
                        <a:rPr sz="2000" b="1" dirty="0">
                          <a:latin typeface="Arial"/>
                          <a:cs typeface="Arial"/>
                        </a:rPr>
                        <a:t>P</a:t>
                      </a:r>
                      <a:endParaRPr sz="20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D7E4BC"/>
                    </a:solidFill>
                  </a:tcPr>
                </a:tc>
                <a:extLst>
                  <a:ext uri="{0D108BD9-81ED-4DB2-BD59-A6C34878D82A}">
                    <a16:rowId xmlns:a16="http://schemas.microsoft.com/office/drawing/2014/main" val="10000"/>
                  </a:ext>
                </a:extLst>
              </a:tr>
              <a:tr h="396239">
                <a:tc>
                  <a:txBody>
                    <a:bodyPr/>
                    <a:lstStyle/>
                    <a:p>
                      <a:pPr marL="85090">
                        <a:lnSpc>
                          <a:spcPct val="100000"/>
                        </a:lnSpc>
                      </a:pPr>
                      <a:r>
                        <a:rPr sz="2000" dirty="0">
                          <a:latin typeface="Arial"/>
                          <a:cs typeface="Arial"/>
                        </a:rPr>
                        <a:t>Condition-1</a:t>
                      </a:r>
                      <a:endParaRPr sz="20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9F679"/>
                    </a:solidFill>
                  </a:tcPr>
                </a:tc>
                <a:tc>
                  <a:txBody>
                    <a:bodyPr/>
                    <a:lstStyle/>
                    <a:p>
                      <a:endParaRPr sz="20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20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20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20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1"/>
                  </a:ext>
                </a:extLst>
              </a:tr>
              <a:tr h="396239">
                <a:tc>
                  <a:txBody>
                    <a:bodyPr/>
                    <a:lstStyle/>
                    <a:p>
                      <a:pPr marL="85090">
                        <a:lnSpc>
                          <a:spcPct val="100000"/>
                        </a:lnSpc>
                      </a:pPr>
                      <a:r>
                        <a:rPr sz="2000" dirty="0">
                          <a:latin typeface="Arial"/>
                          <a:cs typeface="Arial"/>
                        </a:rPr>
                        <a:t>Condition-2</a:t>
                      </a:r>
                      <a:endParaRPr sz="20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9F679"/>
                    </a:solidFill>
                  </a:tcPr>
                </a:tc>
                <a:tc>
                  <a:txBody>
                    <a:bodyPr/>
                    <a:lstStyle/>
                    <a:p>
                      <a:endParaRPr sz="20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20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20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20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2"/>
                  </a:ext>
                </a:extLst>
              </a:tr>
              <a:tr h="396239">
                <a:tc>
                  <a:txBody>
                    <a:bodyPr/>
                    <a:lstStyle/>
                    <a:p>
                      <a:pPr marL="85090">
                        <a:lnSpc>
                          <a:spcPct val="100000"/>
                        </a:lnSpc>
                      </a:pPr>
                      <a:r>
                        <a:rPr sz="2000" dirty="0">
                          <a:latin typeface="Arial"/>
                          <a:cs typeface="Arial"/>
                        </a:rPr>
                        <a:t>…</a:t>
                      </a:r>
                      <a:endParaRPr sz="20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9F679"/>
                    </a:solidFill>
                  </a:tcPr>
                </a:tc>
                <a:tc>
                  <a:txBody>
                    <a:bodyPr/>
                    <a:lstStyle/>
                    <a:p>
                      <a:endParaRPr sz="20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20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20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20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3"/>
                  </a:ext>
                </a:extLst>
              </a:tr>
              <a:tr h="396239">
                <a:tc>
                  <a:txBody>
                    <a:bodyPr/>
                    <a:lstStyle/>
                    <a:p>
                      <a:pPr marL="85090">
                        <a:lnSpc>
                          <a:spcPct val="100000"/>
                        </a:lnSpc>
                      </a:pPr>
                      <a:r>
                        <a:rPr sz="2000" dirty="0">
                          <a:latin typeface="Arial"/>
                          <a:cs typeface="Arial"/>
                        </a:rPr>
                        <a:t>Conditio</a:t>
                      </a:r>
                      <a:r>
                        <a:rPr sz="2000" spc="-5" dirty="0">
                          <a:latin typeface="Arial"/>
                          <a:cs typeface="Arial"/>
                        </a:rPr>
                        <a:t>n</a:t>
                      </a:r>
                      <a:r>
                        <a:rPr sz="2000" dirty="0">
                          <a:latin typeface="Arial"/>
                          <a:cs typeface="Arial"/>
                        </a:rPr>
                        <a:t>-M</a:t>
                      </a:r>
                      <a:endParaRPr sz="20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9F679"/>
                    </a:solidFill>
                  </a:tcPr>
                </a:tc>
                <a:tc>
                  <a:txBody>
                    <a:bodyPr/>
                    <a:lstStyle/>
                    <a:p>
                      <a:endParaRPr sz="20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20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20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20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4"/>
                  </a:ext>
                </a:extLst>
              </a:tr>
              <a:tr h="396239">
                <a:tc>
                  <a:txBody>
                    <a:bodyPr/>
                    <a:lstStyle/>
                    <a:p>
                      <a:pPr marL="85090">
                        <a:lnSpc>
                          <a:spcPct val="100000"/>
                        </a:lnSpc>
                      </a:pPr>
                      <a:r>
                        <a:rPr sz="2000" dirty="0">
                          <a:latin typeface="Arial"/>
                          <a:cs typeface="Arial"/>
                        </a:rPr>
                        <a:t>Actio</a:t>
                      </a:r>
                      <a:r>
                        <a:rPr sz="2000" spc="-5" dirty="0">
                          <a:latin typeface="Arial"/>
                          <a:cs typeface="Arial"/>
                        </a:rPr>
                        <a:t>n</a:t>
                      </a:r>
                      <a:r>
                        <a:rPr sz="2000" dirty="0">
                          <a:latin typeface="Arial"/>
                          <a:cs typeface="Arial"/>
                        </a:rPr>
                        <a:t>-1</a:t>
                      </a:r>
                      <a:endParaRPr sz="20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9F679"/>
                    </a:solidFill>
                  </a:tcPr>
                </a:tc>
                <a:tc>
                  <a:txBody>
                    <a:bodyPr/>
                    <a:lstStyle/>
                    <a:p>
                      <a:endParaRPr sz="20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20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20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20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5"/>
                  </a:ext>
                </a:extLst>
              </a:tr>
              <a:tr h="396239">
                <a:tc>
                  <a:txBody>
                    <a:bodyPr/>
                    <a:lstStyle/>
                    <a:p>
                      <a:pPr marL="85090">
                        <a:lnSpc>
                          <a:spcPct val="100000"/>
                        </a:lnSpc>
                      </a:pPr>
                      <a:r>
                        <a:rPr sz="2000" dirty="0">
                          <a:latin typeface="Arial"/>
                          <a:cs typeface="Arial"/>
                        </a:rPr>
                        <a:t>Actio</a:t>
                      </a:r>
                      <a:r>
                        <a:rPr sz="2000" spc="-5" dirty="0">
                          <a:latin typeface="Arial"/>
                          <a:cs typeface="Arial"/>
                        </a:rPr>
                        <a:t>n</a:t>
                      </a:r>
                      <a:r>
                        <a:rPr sz="2000" dirty="0">
                          <a:latin typeface="Arial"/>
                          <a:cs typeface="Arial"/>
                        </a:rPr>
                        <a:t>-2</a:t>
                      </a:r>
                      <a:endParaRPr sz="20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9F679"/>
                    </a:solidFill>
                  </a:tcPr>
                </a:tc>
                <a:tc>
                  <a:txBody>
                    <a:bodyPr/>
                    <a:lstStyle/>
                    <a:p>
                      <a:endParaRPr sz="20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20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20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20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6"/>
                  </a:ext>
                </a:extLst>
              </a:tr>
              <a:tr h="396239">
                <a:tc>
                  <a:txBody>
                    <a:bodyPr/>
                    <a:lstStyle/>
                    <a:p>
                      <a:pPr marL="85090">
                        <a:lnSpc>
                          <a:spcPct val="100000"/>
                        </a:lnSpc>
                      </a:pPr>
                      <a:r>
                        <a:rPr sz="2000" dirty="0">
                          <a:latin typeface="Arial"/>
                          <a:cs typeface="Arial"/>
                        </a:rPr>
                        <a:t>…</a:t>
                      </a:r>
                      <a:endParaRPr sz="20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9F679"/>
                    </a:solidFill>
                  </a:tcPr>
                </a:tc>
                <a:tc>
                  <a:txBody>
                    <a:bodyPr/>
                    <a:lstStyle/>
                    <a:p>
                      <a:endParaRPr sz="20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20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20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20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7"/>
                  </a:ext>
                </a:extLst>
              </a:tr>
              <a:tr h="396239">
                <a:tc>
                  <a:txBody>
                    <a:bodyPr/>
                    <a:lstStyle/>
                    <a:p>
                      <a:pPr marL="85090">
                        <a:lnSpc>
                          <a:spcPct val="100000"/>
                        </a:lnSpc>
                      </a:pPr>
                      <a:r>
                        <a:rPr sz="2000" spc="-10" dirty="0">
                          <a:latin typeface="Arial"/>
                          <a:cs typeface="Arial"/>
                        </a:rPr>
                        <a:t>A</a:t>
                      </a:r>
                      <a:r>
                        <a:rPr sz="2000" dirty="0">
                          <a:latin typeface="Arial"/>
                          <a:cs typeface="Arial"/>
                        </a:rPr>
                        <a:t>ctio</a:t>
                      </a:r>
                      <a:r>
                        <a:rPr sz="2000" spc="-5" dirty="0">
                          <a:latin typeface="Arial"/>
                          <a:cs typeface="Arial"/>
                        </a:rPr>
                        <a:t>n</a:t>
                      </a:r>
                      <a:r>
                        <a:rPr sz="2000" dirty="0">
                          <a:latin typeface="Arial"/>
                          <a:cs typeface="Arial"/>
                        </a:rPr>
                        <a:t>-N</a:t>
                      </a:r>
                      <a:endParaRPr sz="20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9F679"/>
                    </a:solidFill>
                  </a:tcPr>
                </a:tc>
                <a:tc>
                  <a:txBody>
                    <a:bodyPr/>
                    <a:lstStyle/>
                    <a:p>
                      <a:endParaRPr sz="20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20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20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20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8"/>
                  </a:ext>
                </a:extLst>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49" y="0"/>
            <a:ext cx="9141150" cy="923330"/>
          </a:xfrm>
          <a:prstGeom prst="rect">
            <a:avLst/>
          </a:prstGeom>
          <a:solidFill>
            <a:srgbClr val="002060"/>
          </a:solidFill>
        </p:spPr>
        <p:txBody>
          <a:bodyPr vert="horz" wrap="square" lIns="0" tIns="0" rIns="0" bIns="0" rtlCol="0">
            <a:spAutoFit/>
          </a:bodyPr>
          <a:lstStyle/>
          <a:p>
            <a:pPr marL="12700"/>
            <a:r>
              <a:rPr sz="6000" spc="-20" dirty="0"/>
              <a:t>Deci</a:t>
            </a:r>
            <a:r>
              <a:rPr sz="6000" spc="-5" dirty="0"/>
              <a:t>s</a:t>
            </a:r>
            <a:r>
              <a:rPr sz="6000" spc="-20" dirty="0"/>
              <a:t>ion</a:t>
            </a:r>
            <a:r>
              <a:rPr sz="6000" spc="-65" dirty="0"/>
              <a:t> </a:t>
            </a:r>
            <a:r>
              <a:rPr sz="6000" spc="-480" dirty="0"/>
              <a:t>T</a:t>
            </a:r>
            <a:r>
              <a:rPr sz="6000" spc="-20" dirty="0"/>
              <a:t>able</a:t>
            </a:r>
            <a:r>
              <a:rPr sz="6000" spc="10" dirty="0"/>
              <a:t> </a:t>
            </a:r>
            <a:r>
              <a:rPr sz="6000" spc="-25" dirty="0"/>
              <a:t>Form</a:t>
            </a:r>
            <a:r>
              <a:rPr sz="6000" spc="-40" dirty="0"/>
              <a:t>a</a:t>
            </a:r>
            <a:r>
              <a:rPr sz="6000" spc="-15" dirty="0"/>
              <a:t>t</a:t>
            </a:r>
          </a:p>
        </p:txBody>
      </p:sp>
      <p:sp>
        <p:nvSpPr>
          <p:cNvPr id="3" name="object 3"/>
          <p:cNvSpPr/>
          <p:nvPr/>
        </p:nvSpPr>
        <p:spPr>
          <a:xfrm>
            <a:off x="2593847" y="1920240"/>
            <a:ext cx="1447800" cy="396240"/>
          </a:xfrm>
          <a:custGeom>
            <a:avLst/>
            <a:gdLst/>
            <a:ahLst/>
            <a:cxnLst/>
            <a:rect l="l" t="t" r="r" b="b"/>
            <a:pathLst>
              <a:path w="1447800" h="396239">
                <a:moveTo>
                  <a:pt x="0" y="396239"/>
                </a:moveTo>
                <a:lnTo>
                  <a:pt x="1447799" y="396239"/>
                </a:lnTo>
                <a:lnTo>
                  <a:pt x="1447799" y="0"/>
                </a:lnTo>
                <a:lnTo>
                  <a:pt x="0" y="0"/>
                </a:lnTo>
                <a:lnTo>
                  <a:pt x="0" y="396239"/>
                </a:lnTo>
                <a:close/>
              </a:path>
            </a:pathLst>
          </a:custGeom>
          <a:solidFill>
            <a:srgbClr val="D7E4BC"/>
          </a:solidFill>
        </p:spPr>
        <p:txBody>
          <a:bodyPr wrap="square" lIns="0" tIns="0" rIns="0" bIns="0" rtlCol="0"/>
          <a:lstStyle/>
          <a:p>
            <a:endParaRPr/>
          </a:p>
        </p:txBody>
      </p:sp>
      <p:sp>
        <p:nvSpPr>
          <p:cNvPr id="4" name="object 4"/>
          <p:cNvSpPr/>
          <p:nvPr/>
        </p:nvSpPr>
        <p:spPr>
          <a:xfrm>
            <a:off x="4041647" y="1920240"/>
            <a:ext cx="1447800" cy="396240"/>
          </a:xfrm>
          <a:custGeom>
            <a:avLst/>
            <a:gdLst/>
            <a:ahLst/>
            <a:cxnLst/>
            <a:rect l="l" t="t" r="r" b="b"/>
            <a:pathLst>
              <a:path w="1447800" h="396239">
                <a:moveTo>
                  <a:pt x="0" y="396239"/>
                </a:moveTo>
                <a:lnTo>
                  <a:pt x="1447799" y="396239"/>
                </a:lnTo>
                <a:lnTo>
                  <a:pt x="1447799" y="0"/>
                </a:lnTo>
                <a:lnTo>
                  <a:pt x="0" y="0"/>
                </a:lnTo>
                <a:lnTo>
                  <a:pt x="0" y="396239"/>
                </a:lnTo>
                <a:close/>
              </a:path>
            </a:pathLst>
          </a:custGeom>
          <a:solidFill>
            <a:srgbClr val="D7E4BC"/>
          </a:solidFill>
        </p:spPr>
        <p:txBody>
          <a:bodyPr wrap="square" lIns="0" tIns="0" rIns="0" bIns="0" rtlCol="0"/>
          <a:lstStyle/>
          <a:p>
            <a:endParaRPr/>
          </a:p>
        </p:txBody>
      </p:sp>
      <p:sp>
        <p:nvSpPr>
          <p:cNvPr id="5" name="object 5"/>
          <p:cNvSpPr/>
          <p:nvPr/>
        </p:nvSpPr>
        <p:spPr>
          <a:xfrm>
            <a:off x="5489447" y="1920240"/>
            <a:ext cx="1295400" cy="396240"/>
          </a:xfrm>
          <a:custGeom>
            <a:avLst/>
            <a:gdLst/>
            <a:ahLst/>
            <a:cxnLst/>
            <a:rect l="l" t="t" r="r" b="b"/>
            <a:pathLst>
              <a:path w="1295400" h="396239">
                <a:moveTo>
                  <a:pt x="0" y="396239"/>
                </a:moveTo>
                <a:lnTo>
                  <a:pt x="1295399" y="396239"/>
                </a:lnTo>
                <a:lnTo>
                  <a:pt x="1295399" y="0"/>
                </a:lnTo>
                <a:lnTo>
                  <a:pt x="0" y="0"/>
                </a:lnTo>
                <a:lnTo>
                  <a:pt x="0" y="396239"/>
                </a:lnTo>
                <a:close/>
              </a:path>
            </a:pathLst>
          </a:custGeom>
          <a:solidFill>
            <a:srgbClr val="D7E4BC"/>
          </a:solidFill>
        </p:spPr>
        <p:txBody>
          <a:bodyPr wrap="square" lIns="0" tIns="0" rIns="0" bIns="0" rtlCol="0"/>
          <a:lstStyle/>
          <a:p>
            <a:endParaRPr/>
          </a:p>
        </p:txBody>
      </p:sp>
      <p:sp>
        <p:nvSpPr>
          <p:cNvPr id="6" name="object 6"/>
          <p:cNvSpPr/>
          <p:nvPr/>
        </p:nvSpPr>
        <p:spPr>
          <a:xfrm>
            <a:off x="6784847" y="1920240"/>
            <a:ext cx="1369060" cy="396240"/>
          </a:xfrm>
          <a:custGeom>
            <a:avLst/>
            <a:gdLst/>
            <a:ahLst/>
            <a:cxnLst/>
            <a:rect l="l" t="t" r="r" b="b"/>
            <a:pathLst>
              <a:path w="1369059" h="396239">
                <a:moveTo>
                  <a:pt x="0" y="396239"/>
                </a:moveTo>
                <a:lnTo>
                  <a:pt x="1368551" y="396239"/>
                </a:lnTo>
                <a:lnTo>
                  <a:pt x="1368551" y="0"/>
                </a:lnTo>
                <a:lnTo>
                  <a:pt x="0" y="0"/>
                </a:lnTo>
                <a:lnTo>
                  <a:pt x="0" y="396239"/>
                </a:lnTo>
                <a:close/>
              </a:path>
            </a:pathLst>
          </a:custGeom>
          <a:solidFill>
            <a:srgbClr val="D7E4BC"/>
          </a:solidFill>
        </p:spPr>
        <p:txBody>
          <a:bodyPr wrap="square" lIns="0" tIns="0" rIns="0" bIns="0" rtlCol="0"/>
          <a:lstStyle/>
          <a:p>
            <a:endParaRPr/>
          </a:p>
        </p:txBody>
      </p:sp>
      <p:sp>
        <p:nvSpPr>
          <p:cNvPr id="7" name="object 7"/>
          <p:cNvSpPr/>
          <p:nvPr/>
        </p:nvSpPr>
        <p:spPr>
          <a:xfrm>
            <a:off x="870266" y="2316480"/>
            <a:ext cx="1724025" cy="396240"/>
          </a:xfrm>
          <a:custGeom>
            <a:avLst/>
            <a:gdLst/>
            <a:ahLst/>
            <a:cxnLst/>
            <a:rect l="l" t="t" r="r" b="b"/>
            <a:pathLst>
              <a:path w="1724025" h="396239">
                <a:moveTo>
                  <a:pt x="0" y="396239"/>
                </a:moveTo>
                <a:lnTo>
                  <a:pt x="1723643" y="396239"/>
                </a:lnTo>
                <a:lnTo>
                  <a:pt x="1723643" y="0"/>
                </a:lnTo>
                <a:lnTo>
                  <a:pt x="0" y="0"/>
                </a:lnTo>
                <a:lnTo>
                  <a:pt x="0" y="396239"/>
                </a:lnTo>
                <a:close/>
              </a:path>
            </a:pathLst>
          </a:custGeom>
          <a:solidFill>
            <a:srgbClr val="F9F679"/>
          </a:solidFill>
        </p:spPr>
        <p:txBody>
          <a:bodyPr wrap="square" lIns="0" tIns="0" rIns="0" bIns="0" rtlCol="0"/>
          <a:lstStyle/>
          <a:p>
            <a:endParaRPr/>
          </a:p>
        </p:txBody>
      </p:sp>
      <p:sp>
        <p:nvSpPr>
          <p:cNvPr id="8" name="object 8"/>
          <p:cNvSpPr/>
          <p:nvPr/>
        </p:nvSpPr>
        <p:spPr>
          <a:xfrm>
            <a:off x="870266" y="2712720"/>
            <a:ext cx="1724025" cy="396240"/>
          </a:xfrm>
          <a:custGeom>
            <a:avLst/>
            <a:gdLst/>
            <a:ahLst/>
            <a:cxnLst/>
            <a:rect l="l" t="t" r="r" b="b"/>
            <a:pathLst>
              <a:path w="1724025" h="396239">
                <a:moveTo>
                  <a:pt x="0" y="396239"/>
                </a:moveTo>
                <a:lnTo>
                  <a:pt x="1723643" y="396239"/>
                </a:lnTo>
                <a:lnTo>
                  <a:pt x="1723643" y="0"/>
                </a:lnTo>
                <a:lnTo>
                  <a:pt x="0" y="0"/>
                </a:lnTo>
                <a:lnTo>
                  <a:pt x="0" y="396239"/>
                </a:lnTo>
                <a:close/>
              </a:path>
            </a:pathLst>
          </a:custGeom>
          <a:solidFill>
            <a:srgbClr val="F9F679"/>
          </a:solidFill>
        </p:spPr>
        <p:txBody>
          <a:bodyPr wrap="square" lIns="0" tIns="0" rIns="0" bIns="0" rtlCol="0"/>
          <a:lstStyle/>
          <a:p>
            <a:endParaRPr/>
          </a:p>
        </p:txBody>
      </p:sp>
      <p:sp>
        <p:nvSpPr>
          <p:cNvPr id="9" name="object 9"/>
          <p:cNvSpPr/>
          <p:nvPr/>
        </p:nvSpPr>
        <p:spPr>
          <a:xfrm>
            <a:off x="870266" y="3108960"/>
            <a:ext cx="1724025" cy="396240"/>
          </a:xfrm>
          <a:custGeom>
            <a:avLst/>
            <a:gdLst/>
            <a:ahLst/>
            <a:cxnLst/>
            <a:rect l="l" t="t" r="r" b="b"/>
            <a:pathLst>
              <a:path w="1724025" h="396239">
                <a:moveTo>
                  <a:pt x="0" y="396239"/>
                </a:moveTo>
                <a:lnTo>
                  <a:pt x="1723643" y="396239"/>
                </a:lnTo>
                <a:lnTo>
                  <a:pt x="1723643" y="0"/>
                </a:lnTo>
                <a:lnTo>
                  <a:pt x="0" y="0"/>
                </a:lnTo>
                <a:lnTo>
                  <a:pt x="0" y="396239"/>
                </a:lnTo>
                <a:close/>
              </a:path>
            </a:pathLst>
          </a:custGeom>
          <a:solidFill>
            <a:srgbClr val="F9F679"/>
          </a:solidFill>
        </p:spPr>
        <p:txBody>
          <a:bodyPr wrap="square" lIns="0" tIns="0" rIns="0" bIns="0" rtlCol="0"/>
          <a:lstStyle/>
          <a:p>
            <a:endParaRPr/>
          </a:p>
        </p:txBody>
      </p:sp>
      <p:sp>
        <p:nvSpPr>
          <p:cNvPr id="10" name="object 10"/>
          <p:cNvSpPr/>
          <p:nvPr/>
        </p:nvSpPr>
        <p:spPr>
          <a:xfrm>
            <a:off x="870266" y="3505200"/>
            <a:ext cx="1724025" cy="396240"/>
          </a:xfrm>
          <a:custGeom>
            <a:avLst/>
            <a:gdLst/>
            <a:ahLst/>
            <a:cxnLst/>
            <a:rect l="l" t="t" r="r" b="b"/>
            <a:pathLst>
              <a:path w="1724025" h="396239">
                <a:moveTo>
                  <a:pt x="0" y="396239"/>
                </a:moveTo>
                <a:lnTo>
                  <a:pt x="1723643" y="396239"/>
                </a:lnTo>
                <a:lnTo>
                  <a:pt x="1723643" y="0"/>
                </a:lnTo>
                <a:lnTo>
                  <a:pt x="0" y="0"/>
                </a:lnTo>
                <a:lnTo>
                  <a:pt x="0" y="396239"/>
                </a:lnTo>
                <a:close/>
              </a:path>
            </a:pathLst>
          </a:custGeom>
          <a:solidFill>
            <a:srgbClr val="F9F679"/>
          </a:solidFill>
        </p:spPr>
        <p:txBody>
          <a:bodyPr wrap="square" lIns="0" tIns="0" rIns="0" bIns="0" rtlCol="0"/>
          <a:lstStyle/>
          <a:p>
            <a:endParaRPr/>
          </a:p>
        </p:txBody>
      </p:sp>
      <p:sp>
        <p:nvSpPr>
          <p:cNvPr id="11" name="object 11"/>
          <p:cNvSpPr/>
          <p:nvPr/>
        </p:nvSpPr>
        <p:spPr>
          <a:xfrm>
            <a:off x="870266" y="3901440"/>
            <a:ext cx="1724025" cy="396240"/>
          </a:xfrm>
          <a:custGeom>
            <a:avLst/>
            <a:gdLst/>
            <a:ahLst/>
            <a:cxnLst/>
            <a:rect l="l" t="t" r="r" b="b"/>
            <a:pathLst>
              <a:path w="1724025" h="396239">
                <a:moveTo>
                  <a:pt x="0" y="396239"/>
                </a:moveTo>
                <a:lnTo>
                  <a:pt x="1723643" y="396239"/>
                </a:lnTo>
                <a:lnTo>
                  <a:pt x="1723643" y="0"/>
                </a:lnTo>
                <a:lnTo>
                  <a:pt x="0" y="0"/>
                </a:lnTo>
                <a:lnTo>
                  <a:pt x="0" y="396239"/>
                </a:lnTo>
                <a:close/>
              </a:path>
            </a:pathLst>
          </a:custGeom>
          <a:solidFill>
            <a:srgbClr val="F9F679"/>
          </a:solidFill>
        </p:spPr>
        <p:txBody>
          <a:bodyPr wrap="square" lIns="0" tIns="0" rIns="0" bIns="0" rtlCol="0"/>
          <a:lstStyle/>
          <a:p>
            <a:endParaRPr/>
          </a:p>
        </p:txBody>
      </p:sp>
      <p:sp>
        <p:nvSpPr>
          <p:cNvPr id="12" name="object 12"/>
          <p:cNvSpPr/>
          <p:nvPr/>
        </p:nvSpPr>
        <p:spPr>
          <a:xfrm>
            <a:off x="870266" y="4297679"/>
            <a:ext cx="1724025" cy="396240"/>
          </a:xfrm>
          <a:custGeom>
            <a:avLst/>
            <a:gdLst/>
            <a:ahLst/>
            <a:cxnLst/>
            <a:rect l="l" t="t" r="r" b="b"/>
            <a:pathLst>
              <a:path w="1724025" h="396239">
                <a:moveTo>
                  <a:pt x="0" y="396239"/>
                </a:moveTo>
                <a:lnTo>
                  <a:pt x="1723643" y="396239"/>
                </a:lnTo>
                <a:lnTo>
                  <a:pt x="1723643" y="0"/>
                </a:lnTo>
                <a:lnTo>
                  <a:pt x="0" y="0"/>
                </a:lnTo>
                <a:lnTo>
                  <a:pt x="0" y="396239"/>
                </a:lnTo>
                <a:close/>
              </a:path>
            </a:pathLst>
          </a:custGeom>
          <a:solidFill>
            <a:srgbClr val="F9F679"/>
          </a:solidFill>
        </p:spPr>
        <p:txBody>
          <a:bodyPr wrap="square" lIns="0" tIns="0" rIns="0" bIns="0" rtlCol="0"/>
          <a:lstStyle/>
          <a:p>
            <a:endParaRPr/>
          </a:p>
        </p:txBody>
      </p:sp>
      <p:sp>
        <p:nvSpPr>
          <p:cNvPr id="13" name="object 13"/>
          <p:cNvSpPr/>
          <p:nvPr/>
        </p:nvSpPr>
        <p:spPr>
          <a:xfrm>
            <a:off x="870266" y="4693920"/>
            <a:ext cx="1724025" cy="396240"/>
          </a:xfrm>
          <a:custGeom>
            <a:avLst/>
            <a:gdLst/>
            <a:ahLst/>
            <a:cxnLst/>
            <a:rect l="l" t="t" r="r" b="b"/>
            <a:pathLst>
              <a:path w="1724025" h="396239">
                <a:moveTo>
                  <a:pt x="0" y="396239"/>
                </a:moveTo>
                <a:lnTo>
                  <a:pt x="1723643" y="396239"/>
                </a:lnTo>
                <a:lnTo>
                  <a:pt x="1723643" y="0"/>
                </a:lnTo>
                <a:lnTo>
                  <a:pt x="0" y="0"/>
                </a:lnTo>
                <a:lnTo>
                  <a:pt x="0" y="396239"/>
                </a:lnTo>
                <a:close/>
              </a:path>
            </a:pathLst>
          </a:custGeom>
          <a:solidFill>
            <a:srgbClr val="F9F679"/>
          </a:solidFill>
        </p:spPr>
        <p:txBody>
          <a:bodyPr wrap="square" lIns="0" tIns="0" rIns="0" bIns="0" rtlCol="0"/>
          <a:lstStyle/>
          <a:p>
            <a:endParaRPr/>
          </a:p>
        </p:txBody>
      </p:sp>
      <p:sp>
        <p:nvSpPr>
          <p:cNvPr id="14" name="object 14"/>
          <p:cNvSpPr/>
          <p:nvPr/>
        </p:nvSpPr>
        <p:spPr>
          <a:xfrm>
            <a:off x="870266" y="5090160"/>
            <a:ext cx="1724025" cy="396240"/>
          </a:xfrm>
          <a:custGeom>
            <a:avLst/>
            <a:gdLst/>
            <a:ahLst/>
            <a:cxnLst/>
            <a:rect l="l" t="t" r="r" b="b"/>
            <a:pathLst>
              <a:path w="1724025" h="396239">
                <a:moveTo>
                  <a:pt x="0" y="396239"/>
                </a:moveTo>
                <a:lnTo>
                  <a:pt x="1723643" y="396239"/>
                </a:lnTo>
                <a:lnTo>
                  <a:pt x="1723643" y="0"/>
                </a:lnTo>
                <a:lnTo>
                  <a:pt x="0" y="0"/>
                </a:lnTo>
                <a:lnTo>
                  <a:pt x="0" y="396239"/>
                </a:lnTo>
                <a:close/>
              </a:path>
            </a:pathLst>
          </a:custGeom>
          <a:solidFill>
            <a:srgbClr val="F9F679"/>
          </a:solidFill>
        </p:spPr>
        <p:txBody>
          <a:bodyPr wrap="square" lIns="0" tIns="0" rIns="0" bIns="0" rtlCol="0"/>
          <a:lstStyle/>
          <a:p>
            <a:endParaRPr/>
          </a:p>
        </p:txBody>
      </p:sp>
      <p:sp>
        <p:nvSpPr>
          <p:cNvPr id="15" name="object 15"/>
          <p:cNvSpPr/>
          <p:nvPr/>
        </p:nvSpPr>
        <p:spPr>
          <a:xfrm>
            <a:off x="2593847" y="1913900"/>
            <a:ext cx="0" cy="3578860"/>
          </a:xfrm>
          <a:custGeom>
            <a:avLst/>
            <a:gdLst/>
            <a:ahLst/>
            <a:cxnLst/>
            <a:rect l="l" t="t" r="r" b="b"/>
            <a:pathLst>
              <a:path h="3578860">
                <a:moveTo>
                  <a:pt x="0" y="0"/>
                </a:moveTo>
                <a:lnTo>
                  <a:pt x="0" y="3578845"/>
                </a:lnTo>
              </a:path>
            </a:pathLst>
          </a:custGeom>
          <a:ln w="12700">
            <a:solidFill>
              <a:srgbClr val="000000"/>
            </a:solidFill>
          </a:ln>
        </p:spPr>
        <p:txBody>
          <a:bodyPr wrap="square" lIns="0" tIns="0" rIns="0" bIns="0" rtlCol="0"/>
          <a:lstStyle/>
          <a:p>
            <a:endParaRPr/>
          </a:p>
        </p:txBody>
      </p:sp>
      <p:sp>
        <p:nvSpPr>
          <p:cNvPr id="16" name="object 16"/>
          <p:cNvSpPr/>
          <p:nvPr/>
        </p:nvSpPr>
        <p:spPr>
          <a:xfrm>
            <a:off x="4041647" y="1913900"/>
            <a:ext cx="0" cy="3578860"/>
          </a:xfrm>
          <a:custGeom>
            <a:avLst/>
            <a:gdLst/>
            <a:ahLst/>
            <a:cxnLst/>
            <a:rect l="l" t="t" r="r" b="b"/>
            <a:pathLst>
              <a:path h="3578860">
                <a:moveTo>
                  <a:pt x="0" y="0"/>
                </a:moveTo>
                <a:lnTo>
                  <a:pt x="0" y="3578845"/>
                </a:lnTo>
              </a:path>
            </a:pathLst>
          </a:custGeom>
          <a:ln w="12700">
            <a:solidFill>
              <a:srgbClr val="000000"/>
            </a:solidFill>
          </a:ln>
        </p:spPr>
        <p:txBody>
          <a:bodyPr wrap="square" lIns="0" tIns="0" rIns="0" bIns="0" rtlCol="0"/>
          <a:lstStyle/>
          <a:p>
            <a:endParaRPr/>
          </a:p>
        </p:txBody>
      </p:sp>
      <p:sp>
        <p:nvSpPr>
          <p:cNvPr id="17" name="object 17"/>
          <p:cNvSpPr/>
          <p:nvPr/>
        </p:nvSpPr>
        <p:spPr>
          <a:xfrm>
            <a:off x="5489447" y="1913900"/>
            <a:ext cx="0" cy="3578860"/>
          </a:xfrm>
          <a:custGeom>
            <a:avLst/>
            <a:gdLst/>
            <a:ahLst/>
            <a:cxnLst/>
            <a:rect l="l" t="t" r="r" b="b"/>
            <a:pathLst>
              <a:path h="3578860">
                <a:moveTo>
                  <a:pt x="0" y="0"/>
                </a:moveTo>
                <a:lnTo>
                  <a:pt x="0" y="3578845"/>
                </a:lnTo>
              </a:path>
            </a:pathLst>
          </a:custGeom>
          <a:ln w="12700">
            <a:solidFill>
              <a:srgbClr val="000000"/>
            </a:solidFill>
          </a:ln>
        </p:spPr>
        <p:txBody>
          <a:bodyPr wrap="square" lIns="0" tIns="0" rIns="0" bIns="0" rtlCol="0"/>
          <a:lstStyle/>
          <a:p>
            <a:endParaRPr/>
          </a:p>
        </p:txBody>
      </p:sp>
      <p:sp>
        <p:nvSpPr>
          <p:cNvPr id="18" name="object 18"/>
          <p:cNvSpPr/>
          <p:nvPr/>
        </p:nvSpPr>
        <p:spPr>
          <a:xfrm>
            <a:off x="6784847" y="1913900"/>
            <a:ext cx="0" cy="3578860"/>
          </a:xfrm>
          <a:custGeom>
            <a:avLst/>
            <a:gdLst/>
            <a:ahLst/>
            <a:cxnLst/>
            <a:rect l="l" t="t" r="r" b="b"/>
            <a:pathLst>
              <a:path h="3578860">
                <a:moveTo>
                  <a:pt x="0" y="0"/>
                </a:moveTo>
                <a:lnTo>
                  <a:pt x="0" y="3578845"/>
                </a:lnTo>
              </a:path>
            </a:pathLst>
          </a:custGeom>
          <a:ln w="12700">
            <a:solidFill>
              <a:srgbClr val="000000"/>
            </a:solidFill>
          </a:ln>
        </p:spPr>
        <p:txBody>
          <a:bodyPr wrap="square" lIns="0" tIns="0" rIns="0" bIns="0" rtlCol="0"/>
          <a:lstStyle/>
          <a:p>
            <a:endParaRPr/>
          </a:p>
        </p:txBody>
      </p:sp>
      <p:sp>
        <p:nvSpPr>
          <p:cNvPr id="19" name="object 19"/>
          <p:cNvSpPr/>
          <p:nvPr/>
        </p:nvSpPr>
        <p:spPr>
          <a:xfrm>
            <a:off x="863918" y="2316480"/>
            <a:ext cx="7296150" cy="0"/>
          </a:xfrm>
          <a:custGeom>
            <a:avLst/>
            <a:gdLst/>
            <a:ahLst/>
            <a:cxnLst/>
            <a:rect l="l" t="t" r="r" b="b"/>
            <a:pathLst>
              <a:path w="7296150">
                <a:moveTo>
                  <a:pt x="0" y="0"/>
                </a:moveTo>
                <a:lnTo>
                  <a:pt x="7295820" y="0"/>
                </a:lnTo>
              </a:path>
            </a:pathLst>
          </a:custGeom>
          <a:ln w="12700">
            <a:solidFill>
              <a:srgbClr val="000000"/>
            </a:solidFill>
          </a:ln>
        </p:spPr>
        <p:txBody>
          <a:bodyPr wrap="square" lIns="0" tIns="0" rIns="0" bIns="0" rtlCol="0"/>
          <a:lstStyle/>
          <a:p>
            <a:endParaRPr/>
          </a:p>
        </p:txBody>
      </p:sp>
      <p:sp>
        <p:nvSpPr>
          <p:cNvPr id="20" name="object 20"/>
          <p:cNvSpPr/>
          <p:nvPr/>
        </p:nvSpPr>
        <p:spPr>
          <a:xfrm>
            <a:off x="863918" y="2712720"/>
            <a:ext cx="7296150" cy="0"/>
          </a:xfrm>
          <a:custGeom>
            <a:avLst/>
            <a:gdLst/>
            <a:ahLst/>
            <a:cxnLst/>
            <a:rect l="l" t="t" r="r" b="b"/>
            <a:pathLst>
              <a:path w="7296150">
                <a:moveTo>
                  <a:pt x="0" y="0"/>
                </a:moveTo>
                <a:lnTo>
                  <a:pt x="7295820" y="0"/>
                </a:lnTo>
              </a:path>
            </a:pathLst>
          </a:custGeom>
          <a:ln w="12700">
            <a:solidFill>
              <a:srgbClr val="000000"/>
            </a:solidFill>
          </a:ln>
        </p:spPr>
        <p:txBody>
          <a:bodyPr wrap="square" lIns="0" tIns="0" rIns="0" bIns="0" rtlCol="0"/>
          <a:lstStyle/>
          <a:p>
            <a:endParaRPr/>
          </a:p>
        </p:txBody>
      </p:sp>
      <p:sp>
        <p:nvSpPr>
          <p:cNvPr id="21" name="object 21"/>
          <p:cNvSpPr/>
          <p:nvPr/>
        </p:nvSpPr>
        <p:spPr>
          <a:xfrm>
            <a:off x="863918" y="3108960"/>
            <a:ext cx="7296150" cy="0"/>
          </a:xfrm>
          <a:custGeom>
            <a:avLst/>
            <a:gdLst/>
            <a:ahLst/>
            <a:cxnLst/>
            <a:rect l="l" t="t" r="r" b="b"/>
            <a:pathLst>
              <a:path w="7296150">
                <a:moveTo>
                  <a:pt x="0" y="0"/>
                </a:moveTo>
                <a:lnTo>
                  <a:pt x="7295820" y="0"/>
                </a:lnTo>
              </a:path>
            </a:pathLst>
          </a:custGeom>
          <a:ln w="12700">
            <a:solidFill>
              <a:srgbClr val="000000"/>
            </a:solidFill>
          </a:ln>
        </p:spPr>
        <p:txBody>
          <a:bodyPr wrap="square" lIns="0" tIns="0" rIns="0" bIns="0" rtlCol="0"/>
          <a:lstStyle/>
          <a:p>
            <a:endParaRPr/>
          </a:p>
        </p:txBody>
      </p:sp>
      <p:sp>
        <p:nvSpPr>
          <p:cNvPr id="22" name="object 22"/>
          <p:cNvSpPr/>
          <p:nvPr/>
        </p:nvSpPr>
        <p:spPr>
          <a:xfrm>
            <a:off x="863918" y="3505200"/>
            <a:ext cx="7296150" cy="0"/>
          </a:xfrm>
          <a:custGeom>
            <a:avLst/>
            <a:gdLst/>
            <a:ahLst/>
            <a:cxnLst/>
            <a:rect l="l" t="t" r="r" b="b"/>
            <a:pathLst>
              <a:path w="7296150">
                <a:moveTo>
                  <a:pt x="0" y="0"/>
                </a:moveTo>
                <a:lnTo>
                  <a:pt x="7295820" y="0"/>
                </a:lnTo>
              </a:path>
            </a:pathLst>
          </a:custGeom>
          <a:ln w="12700">
            <a:solidFill>
              <a:srgbClr val="000000"/>
            </a:solidFill>
          </a:ln>
        </p:spPr>
        <p:txBody>
          <a:bodyPr wrap="square" lIns="0" tIns="0" rIns="0" bIns="0" rtlCol="0"/>
          <a:lstStyle/>
          <a:p>
            <a:endParaRPr/>
          </a:p>
        </p:txBody>
      </p:sp>
      <p:sp>
        <p:nvSpPr>
          <p:cNvPr id="23" name="object 23"/>
          <p:cNvSpPr/>
          <p:nvPr/>
        </p:nvSpPr>
        <p:spPr>
          <a:xfrm>
            <a:off x="863918" y="3901440"/>
            <a:ext cx="7296150" cy="0"/>
          </a:xfrm>
          <a:custGeom>
            <a:avLst/>
            <a:gdLst/>
            <a:ahLst/>
            <a:cxnLst/>
            <a:rect l="l" t="t" r="r" b="b"/>
            <a:pathLst>
              <a:path w="7296150">
                <a:moveTo>
                  <a:pt x="0" y="0"/>
                </a:moveTo>
                <a:lnTo>
                  <a:pt x="7295820" y="0"/>
                </a:lnTo>
              </a:path>
            </a:pathLst>
          </a:custGeom>
          <a:ln w="12700">
            <a:solidFill>
              <a:srgbClr val="000000"/>
            </a:solidFill>
          </a:ln>
        </p:spPr>
        <p:txBody>
          <a:bodyPr wrap="square" lIns="0" tIns="0" rIns="0" bIns="0" rtlCol="0"/>
          <a:lstStyle/>
          <a:p>
            <a:endParaRPr/>
          </a:p>
        </p:txBody>
      </p:sp>
      <p:sp>
        <p:nvSpPr>
          <p:cNvPr id="24" name="object 24"/>
          <p:cNvSpPr/>
          <p:nvPr/>
        </p:nvSpPr>
        <p:spPr>
          <a:xfrm>
            <a:off x="863918" y="4297679"/>
            <a:ext cx="7296150" cy="0"/>
          </a:xfrm>
          <a:custGeom>
            <a:avLst/>
            <a:gdLst/>
            <a:ahLst/>
            <a:cxnLst/>
            <a:rect l="l" t="t" r="r" b="b"/>
            <a:pathLst>
              <a:path w="7296150">
                <a:moveTo>
                  <a:pt x="0" y="0"/>
                </a:moveTo>
                <a:lnTo>
                  <a:pt x="7295820" y="0"/>
                </a:lnTo>
              </a:path>
            </a:pathLst>
          </a:custGeom>
          <a:ln w="12700">
            <a:solidFill>
              <a:srgbClr val="000000"/>
            </a:solidFill>
          </a:ln>
        </p:spPr>
        <p:txBody>
          <a:bodyPr wrap="square" lIns="0" tIns="0" rIns="0" bIns="0" rtlCol="0"/>
          <a:lstStyle/>
          <a:p>
            <a:endParaRPr/>
          </a:p>
        </p:txBody>
      </p:sp>
      <p:sp>
        <p:nvSpPr>
          <p:cNvPr id="25" name="object 25"/>
          <p:cNvSpPr/>
          <p:nvPr/>
        </p:nvSpPr>
        <p:spPr>
          <a:xfrm>
            <a:off x="863918" y="4693920"/>
            <a:ext cx="7296150" cy="0"/>
          </a:xfrm>
          <a:custGeom>
            <a:avLst/>
            <a:gdLst/>
            <a:ahLst/>
            <a:cxnLst/>
            <a:rect l="l" t="t" r="r" b="b"/>
            <a:pathLst>
              <a:path w="7296150">
                <a:moveTo>
                  <a:pt x="0" y="0"/>
                </a:moveTo>
                <a:lnTo>
                  <a:pt x="7295820" y="0"/>
                </a:lnTo>
              </a:path>
            </a:pathLst>
          </a:custGeom>
          <a:ln w="12700">
            <a:solidFill>
              <a:srgbClr val="000000"/>
            </a:solidFill>
          </a:ln>
        </p:spPr>
        <p:txBody>
          <a:bodyPr wrap="square" lIns="0" tIns="0" rIns="0" bIns="0" rtlCol="0"/>
          <a:lstStyle/>
          <a:p>
            <a:endParaRPr/>
          </a:p>
        </p:txBody>
      </p:sp>
      <p:sp>
        <p:nvSpPr>
          <p:cNvPr id="26" name="object 26"/>
          <p:cNvSpPr/>
          <p:nvPr/>
        </p:nvSpPr>
        <p:spPr>
          <a:xfrm>
            <a:off x="863918" y="5090160"/>
            <a:ext cx="7296150" cy="0"/>
          </a:xfrm>
          <a:custGeom>
            <a:avLst/>
            <a:gdLst/>
            <a:ahLst/>
            <a:cxnLst/>
            <a:rect l="l" t="t" r="r" b="b"/>
            <a:pathLst>
              <a:path w="7296150">
                <a:moveTo>
                  <a:pt x="0" y="0"/>
                </a:moveTo>
                <a:lnTo>
                  <a:pt x="7295820" y="0"/>
                </a:lnTo>
              </a:path>
            </a:pathLst>
          </a:custGeom>
          <a:ln w="12700">
            <a:solidFill>
              <a:srgbClr val="000000"/>
            </a:solidFill>
          </a:ln>
        </p:spPr>
        <p:txBody>
          <a:bodyPr wrap="square" lIns="0" tIns="0" rIns="0" bIns="0" rtlCol="0"/>
          <a:lstStyle/>
          <a:p>
            <a:endParaRPr/>
          </a:p>
        </p:txBody>
      </p:sp>
      <p:sp>
        <p:nvSpPr>
          <p:cNvPr id="27" name="object 27"/>
          <p:cNvSpPr/>
          <p:nvPr/>
        </p:nvSpPr>
        <p:spPr>
          <a:xfrm>
            <a:off x="870264" y="1913900"/>
            <a:ext cx="0" cy="3578860"/>
          </a:xfrm>
          <a:custGeom>
            <a:avLst/>
            <a:gdLst/>
            <a:ahLst/>
            <a:cxnLst/>
            <a:rect l="l" t="t" r="r" b="b"/>
            <a:pathLst>
              <a:path h="3578860">
                <a:moveTo>
                  <a:pt x="0" y="0"/>
                </a:moveTo>
                <a:lnTo>
                  <a:pt x="0" y="3578845"/>
                </a:lnTo>
              </a:path>
            </a:pathLst>
          </a:custGeom>
          <a:ln w="12700">
            <a:solidFill>
              <a:srgbClr val="000000"/>
            </a:solidFill>
          </a:ln>
        </p:spPr>
        <p:txBody>
          <a:bodyPr wrap="square" lIns="0" tIns="0" rIns="0" bIns="0" rtlCol="0"/>
          <a:lstStyle/>
          <a:p>
            <a:endParaRPr/>
          </a:p>
        </p:txBody>
      </p:sp>
      <p:sp>
        <p:nvSpPr>
          <p:cNvPr id="28" name="object 28"/>
          <p:cNvSpPr/>
          <p:nvPr/>
        </p:nvSpPr>
        <p:spPr>
          <a:xfrm>
            <a:off x="8153400" y="1913900"/>
            <a:ext cx="0" cy="3578860"/>
          </a:xfrm>
          <a:custGeom>
            <a:avLst/>
            <a:gdLst/>
            <a:ahLst/>
            <a:cxnLst/>
            <a:rect l="l" t="t" r="r" b="b"/>
            <a:pathLst>
              <a:path h="3578860">
                <a:moveTo>
                  <a:pt x="0" y="0"/>
                </a:moveTo>
                <a:lnTo>
                  <a:pt x="0" y="3578845"/>
                </a:lnTo>
              </a:path>
            </a:pathLst>
          </a:custGeom>
          <a:ln w="12700">
            <a:solidFill>
              <a:srgbClr val="000000"/>
            </a:solidFill>
          </a:ln>
        </p:spPr>
        <p:txBody>
          <a:bodyPr wrap="square" lIns="0" tIns="0" rIns="0" bIns="0" rtlCol="0"/>
          <a:lstStyle/>
          <a:p>
            <a:endParaRPr/>
          </a:p>
        </p:txBody>
      </p:sp>
      <p:sp>
        <p:nvSpPr>
          <p:cNvPr id="29" name="object 29"/>
          <p:cNvSpPr/>
          <p:nvPr/>
        </p:nvSpPr>
        <p:spPr>
          <a:xfrm>
            <a:off x="863918" y="1920240"/>
            <a:ext cx="7296150" cy="0"/>
          </a:xfrm>
          <a:custGeom>
            <a:avLst/>
            <a:gdLst/>
            <a:ahLst/>
            <a:cxnLst/>
            <a:rect l="l" t="t" r="r" b="b"/>
            <a:pathLst>
              <a:path w="7296150">
                <a:moveTo>
                  <a:pt x="0" y="0"/>
                </a:moveTo>
                <a:lnTo>
                  <a:pt x="7295820" y="0"/>
                </a:lnTo>
              </a:path>
            </a:pathLst>
          </a:custGeom>
          <a:ln w="12700">
            <a:solidFill>
              <a:srgbClr val="000000"/>
            </a:solidFill>
          </a:ln>
        </p:spPr>
        <p:txBody>
          <a:bodyPr wrap="square" lIns="0" tIns="0" rIns="0" bIns="0" rtlCol="0"/>
          <a:lstStyle/>
          <a:p>
            <a:endParaRPr/>
          </a:p>
        </p:txBody>
      </p:sp>
      <p:sp>
        <p:nvSpPr>
          <p:cNvPr id="30" name="object 30"/>
          <p:cNvSpPr/>
          <p:nvPr/>
        </p:nvSpPr>
        <p:spPr>
          <a:xfrm>
            <a:off x="863918" y="5486400"/>
            <a:ext cx="7296150" cy="0"/>
          </a:xfrm>
          <a:custGeom>
            <a:avLst/>
            <a:gdLst/>
            <a:ahLst/>
            <a:cxnLst/>
            <a:rect l="l" t="t" r="r" b="b"/>
            <a:pathLst>
              <a:path w="7296150">
                <a:moveTo>
                  <a:pt x="0" y="0"/>
                </a:moveTo>
                <a:lnTo>
                  <a:pt x="7295820" y="0"/>
                </a:lnTo>
              </a:path>
            </a:pathLst>
          </a:custGeom>
          <a:ln w="12700">
            <a:solidFill>
              <a:srgbClr val="000000"/>
            </a:solidFill>
          </a:ln>
        </p:spPr>
        <p:txBody>
          <a:bodyPr wrap="square" lIns="0" tIns="0" rIns="0" bIns="0" rtlCol="0"/>
          <a:lstStyle/>
          <a:p>
            <a:endParaRPr/>
          </a:p>
        </p:txBody>
      </p:sp>
      <p:sp>
        <p:nvSpPr>
          <p:cNvPr id="31" name="object 31"/>
          <p:cNvSpPr txBox="1"/>
          <p:nvPr/>
        </p:nvSpPr>
        <p:spPr>
          <a:xfrm>
            <a:off x="2923796" y="2003716"/>
            <a:ext cx="787400" cy="307777"/>
          </a:xfrm>
          <a:prstGeom prst="rect">
            <a:avLst/>
          </a:prstGeom>
        </p:spPr>
        <p:txBody>
          <a:bodyPr vert="horz" wrap="square" lIns="0" tIns="0" rIns="0" bIns="0" rtlCol="0">
            <a:spAutoFit/>
          </a:bodyPr>
          <a:lstStyle/>
          <a:p>
            <a:pPr marL="12700"/>
            <a:r>
              <a:rPr sz="2000" b="1" dirty="0">
                <a:latin typeface="Arial"/>
                <a:cs typeface="Arial"/>
              </a:rPr>
              <a:t>Rule</a:t>
            </a:r>
            <a:r>
              <a:rPr sz="2000" b="1" spc="-20" dirty="0">
                <a:latin typeface="Arial"/>
                <a:cs typeface="Arial"/>
              </a:rPr>
              <a:t> </a:t>
            </a:r>
            <a:r>
              <a:rPr sz="2000" b="1" dirty="0">
                <a:latin typeface="Arial"/>
                <a:cs typeface="Arial"/>
              </a:rPr>
              <a:t>1</a:t>
            </a:r>
            <a:endParaRPr sz="2000">
              <a:latin typeface="Arial"/>
              <a:cs typeface="Arial"/>
            </a:endParaRPr>
          </a:p>
        </p:txBody>
      </p:sp>
      <p:sp>
        <p:nvSpPr>
          <p:cNvPr id="32" name="object 32"/>
          <p:cNvSpPr txBox="1"/>
          <p:nvPr/>
        </p:nvSpPr>
        <p:spPr>
          <a:xfrm>
            <a:off x="4371600" y="2003716"/>
            <a:ext cx="788035" cy="307777"/>
          </a:xfrm>
          <a:prstGeom prst="rect">
            <a:avLst/>
          </a:prstGeom>
        </p:spPr>
        <p:txBody>
          <a:bodyPr vert="horz" wrap="square" lIns="0" tIns="0" rIns="0" bIns="0" rtlCol="0">
            <a:spAutoFit/>
          </a:bodyPr>
          <a:lstStyle/>
          <a:p>
            <a:pPr marL="12700"/>
            <a:r>
              <a:rPr sz="2000" b="1" dirty="0">
                <a:latin typeface="Arial"/>
                <a:cs typeface="Arial"/>
              </a:rPr>
              <a:t>Rule</a:t>
            </a:r>
            <a:r>
              <a:rPr sz="2000" b="1" spc="-20" dirty="0">
                <a:latin typeface="Arial"/>
                <a:cs typeface="Arial"/>
              </a:rPr>
              <a:t> </a:t>
            </a:r>
            <a:r>
              <a:rPr sz="2000" b="1" dirty="0">
                <a:latin typeface="Arial"/>
                <a:cs typeface="Arial"/>
              </a:rPr>
              <a:t>2</a:t>
            </a:r>
            <a:endParaRPr sz="2000">
              <a:latin typeface="Arial"/>
              <a:cs typeface="Arial"/>
            </a:endParaRPr>
          </a:p>
        </p:txBody>
      </p:sp>
      <p:sp>
        <p:nvSpPr>
          <p:cNvPr id="33" name="object 33"/>
          <p:cNvSpPr txBox="1"/>
          <p:nvPr/>
        </p:nvSpPr>
        <p:spPr>
          <a:xfrm>
            <a:off x="5997960" y="1993921"/>
            <a:ext cx="280670" cy="307777"/>
          </a:xfrm>
          <a:prstGeom prst="rect">
            <a:avLst/>
          </a:prstGeom>
        </p:spPr>
        <p:txBody>
          <a:bodyPr vert="horz" wrap="square" lIns="0" tIns="0" rIns="0" bIns="0" rtlCol="0">
            <a:spAutoFit/>
          </a:bodyPr>
          <a:lstStyle/>
          <a:p>
            <a:pPr marL="12700"/>
            <a:r>
              <a:rPr sz="2000" b="1" dirty="0">
                <a:latin typeface="Arial"/>
                <a:cs typeface="Arial"/>
              </a:rPr>
              <a:t>…</a:t>
            </a:r>
            <a:endParaRPr sz="2000">
              <a:latin typeface="Arial"/>
              <a:cs typeface="Arial"/>
            </a:endParaRPr>
          </a:p>
        </p:txBody>
      </p:sp>
      <p:sp>
        <p:nvSpPr>
          <p:cNvPr id="34" name="object 34"/>
          <p:cNvSpPr txBox="1"/>
          <p:nvPr/>
        </p:nvSpPr>
        <p:spPr>
          <a:xfrm>
            <a:off x="7061965" y="2003716"/>
            <a:ext cx="815975" cy="307777"/>
          </a:xfrm>
          <a:prstGeom prst="rect">
            <a:avLst/>
          </a:prstGeom>
        </p:spPr>
        <p:txBody>
          <a:bodyPr vert="horz" wrap="square" lIns="0" tIns="0" rIns="0" bIns="0" rtlCol="0">
            <a:spAutoFit/>
          </a:bodyPr>
          <a:lstStyle/>
          <a:p>
            <a:pPr marL="12700"/>
            <a:r>
              <a:rPr sz="2000" b="1" dirty="0">
                <a:latin typeface="Arial"/>
                <a:cs typeface="Arial"/>
              </a:rPr>
              <a:t>Rule</a:t>
            </a:r>
            <a:r>
              <a:rPr sz="2000" b="1" spc="-20" dirty="0">
                <a:latin typeface="Arial"/>
                <a:cs typeface="Arial"/>
              </a:rPr>
              <a:t> </a:t>
            </a:r>
            <a:r>
              <a:rPr sz="2000" b="1" dirty="0">
                <a:latin typeface="Arial"/>
                <a:cs typeface="Arial"/>
              </a:rPr>
              <a:t>P</a:t>
            </a:r>
            <a:endParaRPr sz="2000">
              <a:latin typeface="Arial"/>
              <a:cs typeface="Arial"/>
            </a:endParaRPr>
          </a:p>
        </p:txBody>
      </p:sp>
      <p:sp>
        <p:nvSpPr>
          <p:cNvPr id="35" name="object 35"/>
          <p:cNvSpPr txBox="1"/>
          <p:nvPr/>
        </p:nvSpPr>
        <p:spPr>
          <a:xfrm>
            <a:off x="949254" y="2397610"/>
            <a:ext cx="1328420" cy="307777"/>
          </a:xfrm>
          <a:prstGeom prst="rect">
            <a:avLst/>
          </a:prstGeom>
        </p:spPr>
        <p:txBody>
          <a:bodyPr vert="horz" wrap="square" lIns="0" tIns="0" rIns="0" bIns="0" rtlCol="0">
            <a:spAutoFit/>
          </a:bodyPr>
          <a:lstStyle/>
          <a:p>
            <a:pPr marL="12700"/>
            <a:r>
              <a:rPr sz="2000" dirty="0">
                <a:latin typeface="Arial"/>
                <a:cs typeface="Arial"/>
              </a:rPr>
              <a:t>Condition-1</a:t>
            </a:r>
            <a:endParaRPr sz="2000">
              <a:latin typeface="Arial"/>
              <a:cs typeface="Arial"/>
            </a:endParaRPr>
          </a:p>
        </p:txBody>
      </p:sp>
      <p:sp>
        <p:nvSpPr>
          <p:cNvPr id="36" name="object 36"/>
          <p:cNvSpPr txBox="1"/>
          <p:nvPr/>
        </p:nvSpPr>
        <p:spPr>
          <a:xfrm>
            <a:off x="949254" y="2793850"/>
            <a:ext cx="1328420" cy="307777"/>
          </a:xfrm>
          <a:prstGeom prst="rect">
            <a:avLst/>
          </a:prstGeom>
        </p:spPr>
        <p:txBody>
          <a:bodyPr vert="horz" wrap="square" lIns="0" tIns="0" rIns="0" bIns="0" rtlCol="0">
            <a:spAutoFit/>
          </a:bodyPr>
          <a:lstStyle/>
          <a:p>
            <a:pPr marL="12700"/>
            <a:r>
              <a:rPr sz="2000" dirty="0">
                <a:latin typeface="Arial"/>
                <a:cs typeface="Arial"/>
              </a:rPr>
              <a:t>Condition-2</a:t>
            </a:r>
            <a:endParaRPr sz="2000">
              <a:latin typeface="Arial"/>
              <a:cs typeface="Arial"/>
            </a:endParaRPr>
          </a:p>
        </p:txBody>
      </p:sp>
      <p:sp>
        <p:nvSpPr>
          <p:cNvPr id="37" name="object 37"/>
          <p:cNvSpPr txBox="1"/>
          <p:nvPr/>
        </p:nvSpPr>
        <p:spPr>
          <a:xfrm>
            <a:off x="949256" y="3183270"/>
            <a:ext cx="280035" cy="307777"/>
          </a:xfrm>
          <a:prstGeom prst="rect">
            <a:avLst/>
          </a:prstGeom>
        </p:spPr>
        <p:txBody>
          <a:bodyPr vert="horz" wrap="square" lIns="0" tIns="0" rIns="0" bIns="0" rtlCol="0">
            <a:spAutoFit/>
          </a:bodyPr>
          <a:lstStyle/>
          <a:p>
            <a:pPr marL="12700"/>
            <a:r>
              <a:rPr sz="2000" dirty="0">
                <a:latin typeface="Arial"/>
                <a:cs typeface="Arial"/>
              </a:rPr>
              <a:t>…</a:t>
            </a:r>
            <a:endParaRPr sz="2000">
              <a:latin typeface="Arial"/>
              <a:cs typeface="Arial"/>
            </a:endParaRPr>
          </a:p>
        </p:txBody>
      </p:sp>
      <p:sp>
        <p:nvSpPr>
          <p:cNvPr id="38" name="object 38"/>
          <p:cNvSpPr txBox="1"/>
          <p:nvPr/>
        </p:nvSpPr>
        <p:spPr>
          <a:xfrm>
            <a:off x="949256" y="3586092"/>
            <a:ext cx="1398905" cy="307777"/>
          </a:xfrm>
          <a:prstGeom prst="rect">
            <a:avLst/>
          </a:prstGeom>
        </p:spPr>
        <p:txBody>
          <a:bodyPr vert="horz" wrap="square" lIns="0" tIns="0" rIns="0" bIns="0" rtlCol="0">
            <a:spAutoFit/>
          </a:bodyPr>
          <a:lstStyle/>
          <a:p>
            <a:pPr marL="12700"/>
            <a:r>
              <a:rPr sz="2000" dirty="0">
                <a:latin typeface="Arial"/>
                <a:cs typeface="Arial"/>
              </a:rPr>
              <a:t>Conditio</a:t>
            </a:r>
            <a:r>
              <a:rPr sz="2000" spc="-5" dirty="0">
                <a:latin typeface="Arial"/>
                <a:cs typeface="Arial"/>
              </a:rPr>
              <a:t>n</a:t>
            </a:r>
            <a:r>
              <a:rPr sz="2000" dirty="0">
                <a:latin typeface="Arial"/>
                <a:cs typeface="Arial"/>
              </a:rPr>
              <a:t>-M</a:t>
            </a:r>
            <a:endParaRPr sz="2000">
              <a:latin typeface="Arial"/>
              <a:cs typeface="Arial"/>
            </a:endParaRPr>
          </a:p>
        </p:txBody>
      </p:sp>
      <p:sp>
        <p:nvSpPr>
          <p:cNvPr id="39" name="object 39"/>
          <p:cNvSpPr txBox="1"/>
          <p:nvPr/>
        </p:nvSpPr>
        <p:spPr>
          <a:xfrm>
            <a:off x="949256" y="3982825"/>
            <a:ext cx="959485" cy="307777"/>
          </a:xfrm>
          <a:prstGeom prst="rect">
            <a:avLst/>
          </a:prstGeom>
        </p:spPr>
        <p:txBody>
          <a:bodyPr vert="horz" wrap="square" lIns="0" tIns="0" rIns="0" bIns="0" rtlCol="0">
            <a:spAutoFit/>
          </a:bodyPr>
          <a:lstStyle/>
          <a:p>
            <a:pPr marL="12700"/>
            <a:r>
              <a:rPr sz="2000" dirty="0">
                <a:latin typeface="Arial"/>
                <a:cs typeface="Arial"/>
              </a:rPr>
              <a:t>Actio</a:t>
            </a:r>
            <a:r>
              <a:rPr sz="2000" spc="-5" dirty="0">
                <a:latin typeface="Arial"/>
                <a:cs typeface="Arial"/>
              </a:rPr>
              <a:t>n</a:t>
            </a:r>
            <a:r>
              <a:rPr sz="2000" dirty="0">
                <a:latin typeface="Arial"/>
                <a:cs typeface="Arial"/>
              </a:rPr>
              <a:t>-1</a:t>
            </a:r>
            <a:endParaRPr sz="2000">
              <a:latin typeface="Arial"/>
              <a:cs typeface="Arial"/>
            </a:endParaRPr>
          </a:p>
        </p:txBody>
      </p:sp>
      <p:sp>
        <p:nvSpPr>
          <p:cNvPr id="40" name="object 40"/>
          <p:cNvSpPr txBox="1"/>
          <p:nvPr/>
        </p:nvSpPr>
        <p:spPr>
          <a:xfrm>
            <a:off x="949256" y="4379066"/>
            <a:ext cx="959485" cy="307777"/>
          </a:xfrm>
          <a:prstGeom prst="rect">
            <a:avLst/>
          </a:prstGeom>
        </p:spPr>
        <p:txBody>
          <a:bodyPr vert="horz" wrap="square" lIns="0" tIns="0" rIns="0" bIns="0" rtlCol="0">
            <a:spAutoFit/>
          </a:bodyPr>
          <a:lstStyle/>
          <a:p>
            <a:pPr marL="12700"/>
            <a:r>
              <a:rPr sz="2000" dirty="0">
                <a:latin typeface="Arial"/>
                <a:cs typeface="Arial"/>
              </a:rPr>
              <a:t>Actio</a:t>
            </a:r>
            <a:r>
              <a:rPr sz="2000" spc="-5" dirty="0">
                <a:latin typeface="Arial"/>
                <a:cs typeface="Arial"/>
              </a:rPr>
              <a:t>n</a:t>
            </a:r>
            <a:r>
              <a:rPr sz="2000" dirty="0">
                <a:latin typeface="Arial"/>
                <a:cs typeface="Arial"/>
              </a:rPr>
              <a:t>-2</a:t>
            </a:r>
            <a:endParaRPr sz="2000">
              <a:latin typeface="Arial"/>
              <a:cs typeface="Arial"/>
            </a:endParaRPr>
          </a:p>
        </p:txBody>
      </p:sp>
      <p:sp>
        <p:nvSpPr>
          <p:cNvPr id="41" name="object 41"/>
          <p:cNvSpPr txBox="1"/>
          <p:nvPr/>
        </p:nvSpPr>
        <p:spPr>
          <a:xfrm>
            <a:off x="949256" y="4768485"/>
            <a:ext cx="280035" cy="307777"/>
          </a:xfrm>
          <a:prstGeom prst="rect">
            <a:avLst/>
          </a:prstGeom>
        </p:spPr>
        <p:txBody>
          <a:bodyPr vert="horz" wrap="square" lIns="0" tIns="0" rIns="0" bIns="0" rtlCol="0">
            <a:spAutoFit/>
          </a:bodyPr>
          <a:lstStyle/>
          <a:p>
            <a:pPr marL="12700"/>
            <a:r>
              <a:rPr sz="2000" dirty="0">
                <a:latin typeface="Arial"/>
                <a:cs typeface="Arial"/>
              </a:rPr>
              <a:t>…</a:t>
            </a:r>
            <a:endParaRPr sz="2000">
              <a:latin typeface="Arial"/>
              <a:cs typeface="Arial"/>
            </a:endParaRPr>
          </a:p>
        </p:txBody>
      </p:sp>
      <p:sp>
        <p:nvSpPr>
          <p:cNvPr id="42" name="object 42"/>
          <p:cNvSpPr txBox="1"/>
          <p:nvPr/>
        </p:nvSpPr>
        <p:spPr>
          <a:xfrm>
            <a:off x="949254" y="5171308"/>
            <a:ext cx="1002030" cy="307777"/>
          </a:xfrm>
          <a:prstGeom prst="rect">
            <a:avLst/>
          </a:prstGeom>
        </p:spPr>
        <p:txBody>
          <a:bodyPr vert="horz" wrap="square" lIns="0" tIns="0" rIns="0" bIns="0" rtlCol="0">
            <a:spAutoFit/>
          </a:bodyPr>
          <a:lstStyle/>
          <a:p>
            <a:pPr marL="12700"/>
            <a:r>
              <a:rPr sz="2000" spc="-10" dirty="0">
                <a:latin typeface="Arial"/>
                <a:cs typeface="Arial"/>
              </a:rPr>
              <a:t>A</a:t>
            </a:r>
            <a:r>
              <a:rPr sz="2000" dirty="0">
                <a:latin typeface="Arial"/>
                <a:cs typeface="Arial"/>
              </a:rPr>
              <a:t>ctio</a:t>
            </a:r>
            <a:r>
              <a:rPr sz="2000" spc="-5" dirty="0">
                <a:latin typeface="Arial"/>
                <a:cs typeface="Arial"/>
              </a:rPr>
              <a:t>n</a:t>
            </a:r>
            <a:r>
              <a:rPr sz="2000" dirty="0">
                <a:latin typeface="Arial"/>
                <a:cs typeface="Arial"/>
              </a:rPr>
              <a:t>-N</a:t>
            </a:r>
            <a:endParaRPr sz="2000">
              <a:latin typeface="Arial"/>
              <a:cs typeface="Arial"/>
            </a:endParaRPr>
          </a:p>
        </p:txBody>
      </p:sp>
      <p:sp>
        <p:nvSpPr>
          <p:cNvPr id="43" name="object 43"/>
          <p:cNvSpPr/>
          <p:nvPr/>
        </p:nvSpPr>
        <p:spPr>
          <a:xfrm>
            <a:off x="915161" y="2276094"/>
            <a:ext cx="1600200" cy="1600200"/>
          </a:xfrm>
          <a:custGeom>
            <a:avLst/>
            <a:gdLst/>
            <a:ahLst/>
            <a:cxnLst/>
            <a:rect l="l" t="t" r="r" b="b"/>
            <a:pathLst>
              <a:path w="1600200" h="1600200">
                <a:moveTo>
                  <a:pt x="0" y="266699"/>
                </a:moveTo>
                <a:lnTo>
                  <a:pt x="3490" y="223436"/>
                </a:lnTo>
                <a:lnTo>
                  <a:pt x="13596" y="182396"/>
                </a:lnTo>
                <a:lnTo>
                  <a:pt x="29769" y="144129"/>
                </a:lnTo>
                <a:lnTo>
                  <a:pt x="51458" y="109183"/>
                </a:lnTo>
                <a:lnTo>
                  <a:pt x="78115" y="78108"/>
                </a:lnTo>
                <a:lnTo>
                  <a:pt x="109191" y="51453"/>
                </a:lnTo>
                <a:lnTo>
                  <a:pt x="144137" y="29765"/>
                </a:lnTo>
                <a:lnTo>
                  <a:pt x="182403" y="13595"/>
                </a:lnTo>
                <a:lnTo>
                  <a:pt x="223440" y="3490"/>
                </a:lnTo>
                <a:lnTo>
                  <a:pt x="266699" y="0"/>
                </a:lnTo>
                <a:lnTo>
                  <a:pt x="1333499" y="0"/>
                </a:lnTo>
                <a:lnTo>
                  <a:pt x="1376765" y="3490"/>
                </a:lnTo>
                <a:lnTo>
                  <a:pt x="1417806" y="13595"/>
                </a:lnTo>
                <a:lnTo>
                  <a:pt x="1456073" y="29765"/>
                </a:lnTo>
                <a:lnTo>
                  <a:pt x="1491018" y="51453"/>
                </a:lnTo>
                <a:lnTo>
                  <a:pt x="1522093" y="78108"/>
                </a:lnTo>
                <a:lnTo>
                  <a:pt x="1548748" y="109183"/>
                </a:lnTo>
                <a:lnTo>
                  <a:pt x="1570435" y="144129"/>
                </a:lnTo>
                <a:lnTo>
                  <a:pt x="1586605" y="182396"/>
                </a:lnTo>
                <a:lnTo>
                  <a:pt x="1596709" y="223436"/>
                </a:lnTo>
                <a:lnTo>
                  <a:pt x="1600199" y="266699"/>
                </a:lnTo>
                <a:lnTo>
                  <a:pt x="1600199" y="1333499"/>
                </a:lnTo>
                <a:lnTo>
                  <a:pt x="1596709" y="1376763"/>
                </a:lnTo>
                <a:lnTo>
                  <a:pt x="1586605" y="1417803"/>
                </a:lnTo>
                <a:lnTo>
                  <a:pt x="1570435" y="1456070"/>
                </a:lnTo>
                <a:lnTo>
                  <a:pt x="1548748" y="1491016"/>
                </a:lnTo>
                <a:lnTo>
                  <a:pt x="1522093" y="1522091"/>
                </a:lnTo>
                <a:lnTo>
                  <a:pt x="1491018" y="1548746"/>
                </a:lnTo>
                <a:lnTo>
                  <a:pt x="1456073" y="1570434"/>
                </a:lnTo>
                <a:lnTo>
                  <a:pt x="1417806" y="1586604"/>
                </a:lnTo>
                <a:lnTo>
                  <a:pt x="1376765" y="1596709"/>
                </a:lnTo>
                <a:lnTo>
                  <a:pt x="1333499" y="1600199"/>
                </a:lnTo>
                <a:lnTo>
                  <a:pt x="266699" y="1600199"/>
                </a:lnTo>
                <a:lnTo>
                  <a:pt x="223440" y="1596709"/>
                </a:lnTo>
                <a:lnTo>
                  <a:pt x="182403" y="1586604"/>
                </a:lnTo>
                <a:lnTo>
                  <a:pt x="144137" y="1570434"/>
                </a:lnTo>
                <a:lnTo>
                  <a:pt x="109191" y="1548746"/>
                </a:lnTo>
                <a:lnTo>
                  <a:pt x="78115" y="1522091"/>
                </a:lnTo>
                <a:lnTo>
                  <a:pt x="51458" y="1491016"/>
                </a:lnTo>
                <a:lnTo>
                  <a:pt x="29769" y="1456070"/>
                </a:lnTo>
                <a:lnTo>
                  <a:pt x="13596" y="1417803"/>
                </a:lnTo>
                <a:lnTo>
                  <a:pt x="3490" y="1376763"/>
                </a:lnTo>
                <a:lnTo>
                  <a:pt x="0" y="1333499"/>
                </a:lnTo>
                <a:lnTo>
                  <a:pt x="0" y="266699"/>
                </a:lnTo>
                <a:close/>
              </a:path>
            </a:pathLst>
          </a:custGeom>
          <a:ln w="25907">
            <a:solidFill>
              <a:srgbClr val="FF0000"/>
            </a:solidFill>
          </a:ln>
        </p:spPr>
        <p:txBody>
          <a:bodyPr wrap="square" lIns="0" tIns="0" rIns="0" bIns="0" rtlCol="0"/>
          <a:lstStyle/>
          <a:p>
            <a:endParaRPr/>
          </a:p>
        </p:txBody>
      </p:sp>
      <p:sp>
        <p:nvSpPr>
          <p:cNvPr id="44" name="object 44"/>
          <p:cNvSpPr/>
          <p:nvPr/>
        </p:nvSpPr>
        <p:spPr>
          <a:xfrm>
            <a:off x="915161" y="3955541"/>
            <a:ext cx="1600200" cy="1600200"/>
          </a:xfrm>
          <a:custGeom>
            <a:avLst/>
            <a:gdLst/>
            <a:ahLst/>
            <a:cxnLst/>
            <a:rect l="l" t="t" r="r" b="b"/>
            <a:pathLst>
              <a:path w="1600200" h="1600200">
                <a:moveTo>
                  <a:pt x="0" y="266699"/>
                </a:moveTo>
                <a:lnTo>
                  <a:pt x="3490" y="223434"/>
                </a:lnTo>
                <a:lnTo>
                  <a:pt x="13596" y="182393"/>
                </a:lnTo>
                <a:lnTo>
                  <a:pt x="29769" y="144126"/>
                </a:lnTo>
                <a:lnTo>
                  <a:pt x="51458" y="109181"/>
                </a:lnTo>
                <a:lnTo>
                  <a:pt x="78115" y="78106"/>
                </a:lnTo>
                <a:lnTo>
                  <a:pt x="109191" y="51451"/>
                </a:lnTo>
                <a:lnTo>
                  <a:pt x="144137" y="29764"/>
                </a:lnTo>
                <a:lnTo>
                  <a:pt x="182403" y="13594"/>
                </a:lnTo>
                <a:lnTo>
                  <a:pt x="223440" y="3490"/>
                </a:lnTo>
                <a:lnTo>
                  <a:pt x="266699" y="0"/>
                </a:lnTo>
                <a:lnTo>
                  <a:pt x="1333499" y="0"/>
                </a:lnTo>
                <a:lnTo>
                  <a:pt x="1376765" y="3490"/>
                </a:lnTo>
                <a:lnTo>
                  <a:pt x="1417806" y="13594"/>
                </a:lnTo>
                <a:lnTo>
                  <a:pt x="1456073" y="29764"/>
                </a:lnTo>
                <a:lnTo>
                  <a:pt x="1491018" y="51451"/>
                </a:lnTo>
                <a:lnTo>
                  <a:pt x="1522093" y="78106"/>
                </a:lnTo>
                <a:lnTo>
                  <a:pt x="1548748" y="109181"/>
                </a:lnTo>
                <a:lnTo>
                  <a:pt x="1570435" y="144126"/>
                </a:lnTo>
                <a:lnTo>
                  <a:pt x="1586605" y="182393"/>
                </a:lnTo>
                <a:lnTo>
                  <a:pt x="1596709" y="223434"/>
                </a:lnTo>
                <a:lnTo>
                  <a:pt x="1600199" y="266699"/>
                </a:lnTo>
                <a:lnTo>
                  <a:pt x="1600199" y="1333499"/>
                </a:lnTo>
                <a:lnTo>
                  <a:pt x="1596709" y="1376765"/>
                </a:lnTo>
                <a:lnTo>
                  <a:pt x="1586605" y="1417806"/>
                </a:lnTo>
                <a:lnTo>
                  <a:pt x="1570435" y="1456073"/>
                </a:lnTo>
                <a:lnTo>
                  <a:pt x="1548748" y="1491018"/>
                </a:lnTo>
                <a:lnTo>
                  <a:pt x="1522093" y="1522093"/>
                </a:lnTo>
                <a:lnTo>
                  <a:pt x="1491018" y="1548748"/>
                </a:lnTo>
                <a:lnTo>
                  <a:pt x="1456073" y="1570435"/>
                </a:lnTo>
                <a:lnTo>
                  <a:pt x="1417806" y="1586605"/>
                </a:lnTo>
                <a:lnTo>
                  <a:pt x="1376765" y="1596709"/>
                </a:lnTo>
                <a:lnTo>
                  <a:pt x="1333499" y="1600199"/>
                </a:lnTo>
                <a:lnTo>
                  <a:pt x="266699" y="1600199"/>
                </a:lnTo>
                <a:lnTo>
                  <a:pt x="223440" y="1596709"/>
                </a:lnTo>
                <a:lnTo>
                  <a:pt x="182403" y="1586605"/>
                </a:lnTo>
                <a:lnTo>
                  <a:pt x="144137" y="1570435"/>
                </a:lnTo>
                <a:lnTo>
                  <a:pt x="109191" y="1548748"/>
                </a:lnTo>
                <a:lnTo>
                  <a:pt x="78115" y="1522093"/>
                </a:lnTo>
                <a:lnTo>
                  <a:pt x="51458" y="1491018"/>
                </a:lnTo>
                <a:lnTo>
                  <a:pt x="29769" y="1456073"/>
                </a:lnTo>
                <a:lnTo>
                  <a:pt x="13596" y="1417806"/>
                </a:lnTo>
                <a:lnTo>
                  <a:pt x="3490" y="1376765"/>
                </a:lnTo>
                <a:lnTo>
                  <a:pt x="0" y="1333499"/>
                </a:lnTo>
                <a:lnTo>
                  <a:pt x="0" y="266699"/>
                </a:lnTo>
                <a:close/>
              </a:path>
            </a:pathLst>
          </a:custGeom>
          <a:ln w="25907">
            <a:solidFill>
              <a:srgbClr val="00AF50"/>
            </a:solidFill>
          </a:ln>
        </p:spPr>
        <p:txBody>
          <a:bodyPr wrap="square" lIns="0" tIns="0" rIns="0" bIns="0" rtlCol="0"/>
          <a:lstStyle/>
          <a:p>
            <a:endParaRPr/>
          </a:p>
        </p:txBody>
      </p:sp>
      <p:sp>
        <p:nvSpPr>
          <p:cNvPr id="45" name="object 45"/>
          <p:cNvSpPr txBox="1"/>
          <p:nvPr/>
        </p:nvSpPr>
        <p:spPr>
          <a:xfrm>
            <a:off x="383540" y="5986485"/>
            <a:ext cx="1802130" cy="276999"/>
          </a:xfrm>
          <a:prstGeom prst="rect">
            <a:avLst/>
          </a:prstGeom>
        </p:spPr>
        <p:txBody>
          <a:bodyPr vert="horz" wrap="square" lIns="0" tIns="0" rIns="0" bIns="0" rtlCol="0">
            <a:spAutoFit/>
          </a:bodyPr>
          <a:lstStyle/>
          <a:p>
            <a:pPr marL="12700"/>
            <a:r>
              <a:rPr dirty="0">
                <a:solidFill>
                  <a:srgbClr val="C00000"/>
                </a:solidFill>
                <a:latin typeface="Arial"/>
                <a:cs typeface="Arial"/>
              </a:rPr>
              <a:t>E</a:t>
            </a:r>
            <a:r>
              <a:rPr spc="-15" dirty="0">
                <a:solidFill>
                  <a:srgbClr val="C00000"/>
                </a:solidFill>
                <a:latin typeface="Arial"/>
                <a:cs typeface="Arial"/>
              </a:rPr>
              <a:t>x</a:t>
            </a:r>
            <a:r>
              <a:rPr dirty="0">
                <a:solidFill>
                  <a:srgbClr val="C00000"/>
                </a:solidFill>
                <a:latin typeface="Arial"/>
                <a:cs typeface="Arial"/>
              </a:rPr>
              <a:t>p</a:t>
            </a:r>
            <a:r>
              <a:rPr spc="-10" dirty="0">
                <a:solidFill>
                  <a:srgbClr val="C00000"/>
                </a:solidFill>
                <a:latin typeface="Arial"/>
                <a:cs typeface="Arial"/>
              </a:rPr>
              <a:t>e</a:t>
            </a:r>
            <a:r>
              <a:rPr dirty="0">
                <a:solidFill>
                  <a:srgbClr val="C00000"/>
                </a:solidFill>
                <a:latin typeface="Arial"/>
                <a:cs typeface="Arial"/>
              </a:rPr>
              <a:t>cted</a:t>
            </a:r>
            <a:r>
              <a:rPr spc="20" dirty="0">
                <a:solidFill>
                  <a:srgbClr val="C00000"/>
                </a:solidFill>
                <a:latin typeface="Arial"/>
                <a:cs typeface="Arial"/>
              </a:rPr>
              <a:t> </a:t>
            </a:r>
            <a:r>
              <a:rPr dirty="0">
                <a:solidFill>
                  <a:srgbClr val="C00000"/>
                </a:solidFill>
                <a:latin typeface="Arial"/>
                <a:cs typeface="Arial"/>
              </a:rPr>
              <a:t>R</a:t>
            </a:r>
            <a:r>
              <a:rPr spc="-10" dirty="0">
                <a:solidFill>
                  <a:srgbClr val="C00000"/>
                </a:solidFill>
                <a:latin typeface="Arial"/>
                <a:cs typeface="Arial"/>
              </a:rPr>
              <a:t>e</a:t>
            </a:r>
            <a:r>
              <a:rPr dirty="0">
                <a:solidFill>
                  <a:srgbClr val="C00000"/>
                </a:solidFill>
                <a:latin typeface="Arial"/>
                <a:cs typeface="Arial"/>
              </a:rPr>
              <a:t>su</a:t>
            </a:r>
            <a:r>
              <a:rPr spc="-10" dirty="0">
                <a:solidFill>
                  <a:srgbClr val="C00000"/>
                </a:solidFill>
                <a:latin typeface="Arial"/>
                <a:cs typeface="Arial"/>
              </a:rPr>
              <a:t>l</a:t>
            </a:r>
            <a:r>
              <a:rPr dirty="0">
                <a:solidFill>
                  <a:srgbClr val="C00000"/>
                </a:solidFill>
                <a:latin typeface="Arial"/>
                <a:cs typeface="Arial"/>
              </a:rPr>
              <a:t>ts</a:t>
            </a:r>
            <a:endParaRPr>
              <a:latin typeface="Arial"/>
              <a:cs typeface="Arial"/>
            </a:endParaRPr>
          </a:p>
        </p:txBody>
      </p:sp>
      <p:sp>
        <p:nvSpPr>
          <p:cNvPr id="46" name="object 46"/>
          <p:cNvSpPr/>
          <p:nvPr/>
        </p:nvSpPr>
        <p:spPr>
          <a:xfrm>
            <a:off x="1078350" y="5569460"/>
            <a:ext cx="428625" cy="417195"/>
          </a:xfrm>
          <a:custGeom>
            <a:avLst/>
            <a:gdLst/>
            <a:ahLst/>
            <a:cxnLst/>
            <a:rect l="l" t="t" r="r" b="b"/>
            <a:pathLst>
              <a:path w="428625" h="417195">
                <a:moveTo>
                  <a:pt x="363344" y="44876"/>
                </a:moveTo>
                <a:lnTo>
                  <a:pt x="0" y="398074"/>
                </a:lnTo>
                <a:lnTo>
                  <a:pt x="18050" y="416634"/>
                </a:lnTo>
                <a:lnTo>
                  <a:pt x="381376" y="63455"/>
                </a:lnTo>
                <a:lnTo>
                  <a:pt x="363344" y="44876"/>
                </a:lnTo>
                <a:close/>
              </a:path>
              <a:path w="428625" h="417195">
                <a:moveTo>
                  <a:pt x="415581" y="35850"/>
                </a:moveTo>
                <a:lnTo>
                  <a:pt x="372630" y="35850"/>
                </a:lnTo>
                <a:lnTo>
                  <a:pt x="390656" y="54434"/>
                </a:lnTo>
                <a:lnTo>
                  <a:pt x="381376" y="63455"/>
                </a:lnTo>
                <a:lnTo>
                  <a:pt x="399419" y="82046"/>
                </a:lnTo>
                <a:lnTo>
                  <a:pt x="415581" y="35850"/>
                </a:lnTo>
                <a:close/>
              </a:path>
              <a:path w="428625" h="417195">
                <a:moveTo>
                  <a:pt x="372630" y="35850"/>
                </a:moveTo>
                <a:lnTo>
                  <a:pt x="363344" y="44876"/>
                </a:lnTo>
                <a:lnTo>
                  <a:pt x="381376" y="63455"/>
                </a:lnTo>
                <a:lnTo>
                  <a:pt x="390656" y="54434"/>
                </a:lnTo>
                <a:lnTo>
                  <a:pt x="372630" y="35850"/>
                </a:lnTo>
                <a:close/>
              </a:path>
              <a:path w="428625" h="417195">
                <a:moveTo>
                  <a:pt x="428125" y="0"/>
                </a:moveTo>
                <a:lnTo>
                  <a:pt x="345317" y="26301"/>
                </a:lnTo>
                <a:lnTo>
                  <a:pt x="363344" y="44876"/>
                </a:lnTo>
                <a:lnTo>
                  <a:pt x="372630" y="35850"/>
                </a:lnTo>
                <a:lnTo>
                  <a:pt x="415581" y="35850"/>
                </a:lnTo>
                <a:lnTo>
                  <a:pt x="428125" y="0"/>
                </a:lnTo>
                <a:close/>
              </a:path>
            </a:pathLst>
          </a:custGeom>
          <a:solidFill>
            <a:srgbClr val="C00000"/>
          </a:solidFill>
        </p:spPr>
        <p:txBody>
          <a:bodyPr wrap="square" lIns="0" tIns="0" rIns="0" bIns="0" rtlCol="0"/>
          <a:lstStyle/>
          <a:p>
            <a:endParaRPr/>
          </a:p>
        </p:txBody>
      </p:sp>
      <p:sp>
        <p:nvSpPr>
          <p:cNvPr id="47" name="object 47"/>
          <p:cNvSpPr txBox="1"/>
          <p:nvPr/>
        </p:nvSpPr>
        <p:spPr>
          <a:xfrm>
            <a:off x="356715" y="1387685"/>
            <a:ext cx="647700" cy="276999"/>
          </a:xfrm>
          <a:prstGeom prst="rect">
            <a:avLst/>
          </a:prstGeom>
        </p:spPr>
        <p:txBody>
          <a:bodyPr vert="horz" wrap="square" lIns="0" tIns="0" rIns="0" bIns="0" rtlCol="0">
            <a:spAutoFit/>
          </a:bodyPr>
          <a:lstStyle/>
          <a:p>
            <a:pPr marL="12700"/>
            <a:r>
              <a:rPr dirty="0">
                <a:solidFill>
                  <a:srgbClr val="C00000"/>
                </a:solidFill>
                <a:latin typeface="Arial"/>
                <a:cs typeface="Arial"/>
              </a:rPr>
              <a:t>In</a:t>
            </a:r>
            <a:r>
              <a:rPr spc="-10" dirty="0">
                <a:solidFill>
                  <a:srgbClr val="C00000"/>
                </a:solidFill>
                <a:latin typeface="Arial"/>
                <a:cs typeface="Arial"/>
              </a:rPr>
              <a:t>p</a:t>
            </a:r>
            <a:r>
              <a:rPr dirty="0">
                <a:solidFill>
                  <a:srgbClr val="C00000"/>
                </a:solidFill>
                <a:latin typeface="Arial"/>
                <a:cs typeface="Arial"/>
              </a:rPr>
              <a:t>uts</a:t>
            </a:r>
            <a:endParaRPr>
              <a:latin typeface="Arial"/>
              <a:cs typeface="Arial"/>
            </a:endParaRPr>
          </a:p>
        </p:txBody>
      </p:sp>
      <p:sp>
        <p:nvSpPr>
          <p:cNvPr id="48" name="object 48"/>
          <p:cNvSpPr/>
          <p:nvPr/>
        </p:nvSpPr>
        <p:spPr>
          <a:xfrm>
            <a:off x="934369" y="1617482"/>
            <a:ext cx="334645" cy="579120"/>
          </a:xfrm>
          <a:custGeom>
            <a:avLst/>
            <a:gdLst/>
            <a:ahLst/>
            <a:cxnLst/>
            <a:rect l="l" t="t" r="r" b="b"/>
            <a:pathLst>
              <a:path w="334644" h="579119">
                <a:moveTo>
                  <a:pt x="285117" y="517586"/>
                </a:moveTo>
                <a:lnTo>
                  <a:pt x="262533" y="530351"/>
                </a:lnTo>
                <a:lnTo>
                  <a:pt x="334588" y="578845"/>
                </a:lnTo>
                <a:lnTo>
                  <a:pt x="332062" y="528827"/>
                </a:lnTo>
                <a:lnTo>
                  <a:pt x="291464" y="528827"/>
                </a:lnTo>
                <a:lnTo>
                  <a:pt x="285117" y="517586"/>
                </a:lnTo>
                <a:close/>
              </a:path>
              <a:path w="334644" h="579119">
                <a:moveTo>
                  <a:pt x="307650" y="504849"/>
                </a:moveTo>
                <a:lnTo>
                  <a:pt x="285117" y="517586"/>
                </a:lnTo>
                <a:lnTo>
                  <a:pt x="291464" y="528827"/>
                </a:lnTo>
                <a:lnTo>
                  <a:pt x="314014" y="516117"/>
                </a:lnTo>
                <a:lnTo>
                  <a:pt x="307650" y="504849"/>
                </a:lnTo>
                <a:close/>
              </a:path>
              <a:path w="334644" h="579119">
                <a:moveTo>
                  <a:pt x="330208" y="492099"/>
                </a:moveTo>
                <a:lnTo>
                  <a:pt x="307650" y="504849"/>
                </a:lnTo>
                <a:lnTo>
                  <a:pt x="314014" y="516117"/>
                </a:lnTo>
                <a:lnTo>
                  <a:pt x="291464" y="528827"/>
                </a:lnTo>
                <a:lnTo>
                  <a:pt x="332062" y="528827"/>
                </a:lnTo>
                <a:lnTo>
                  <a:pt x="330208" y="492099"/>
                </a:lnTo>
                <a:close/>
              </a:path>
              <a:path w="334644" h="579119">
                <a:moveTo>
                  <a:pt x="22549" y="0"/>
                </a:moveTo>
                <a:lnTo>
                  <a:pt x="0" y="12679"/>
                </a:lnTo>
                <a:lnTo>
                  <a:pt x="285117" y="517586"/>
                </a:lnTo>
                <a:lnTo>
                  <a:pt x="307650" y="504849"/>
                </a:lnTo>
                <a:lnTo>
                  <a:pt x="22549" y="0"/>
                </a:lnTo>
                <a:close/>
              </a:path>
            </a:pathLst>
          </a:custGeom>
          <a:solidFill>
            <a:srgbClr val="C00000"/>
          </a:solidFill>
        </p:spPr>
        <p:txBody>
          <a:bodyPr wrap="square" lIns="0" tIns="0" rIns="0" bIns="0" rtlCol="0"/>
          <a:lstStyle/>
          <a:p>
            <a:endParaRPr/>
          </a:p>
        </p:txBody>
      </p:sp>
      <p:sp>
        <p:nvSpPr>
          <p:cNvPr id="49" name="Rectangle 48"/>
          <p:cNvSpPr/>
          <p:nvPr/>
        </p:nvSpPr>
        <p:spPr>
          <a:xfrm>
            <a:off x="271556" y="6303155"/>
            <a:ext cx="7729444" cy="14890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50" name="Rectangle 49"/>
          <p:cNvSpPr/>
          <p:nvPr/>
        </p:nvSpPr>
        <p:spPr>
          <a:xfrm>
            <a:off x="7858604" y="5943600"/>
            <a:ext cx="1219200" cy="914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35942" y="3960763"/>
            <a:ext cx="7865109" cy="2346796"/>
          </a:xfrm>
          <a:prstGeom prst="rect">
            <a:avLst/>
          </a:prstGeom>
        </p:spPr>
        <p:txBody>
          <a:bodyPr vert="horz" wrap="square" lIns="0" tIns="0" rIns="0" bIns="0" rtlCol="0">
            <a:spAutoFit/>
          </a:bodyPr>
          <a:lstStyle/>
          <a:p>
            <a:pPr marL="355600" indent="-342900">
              <a:buFont typeface="Wingdings"/>
              <a:buChar char=""/>
              <a:tabLst>
                <a:tab pos="355600" algn="l"/>
              </a:tabLst>
            </a:pPr>
            <a:r>
              <a:rPr sz="2000" spc="-5" dirty="0">
                <a:solidFill>
                  <a:srgbClr val="C00000"/>
                </a:solidFill>
                <a:latin typeface="Arial"/>
                <a:cs typeface="Arial"/>
              </a:rPr>
              <a:t>"</a:t>
            </a:r>
            <a:r>
              <a:rPr sz="2000" dirty="0">
                <a:solidFill>
                  <a:srgbClr val="C00000"/>
                </a:solidFill>
                <a:latin typeface="Arial"/>
                <a:cs typeface="Arial"/>
              </a:rPr>
              <a:t>don’t care"</a:t>
            </a:r>
            <a:r>
              <a:rPr sz="2000" spc="-35" dirty="0">
                <a:solidFill>
                  <a:srgbClr val="C00000"/>
                </a:solidFill>
                <a:latin typeface="Arial"/>
                <a:cs typeface="Arial"/>
              </a:rPr>
              <a:t> </a:t>
            </a:r>
            <a:r>
              <a:rPr sz="2000" dirty="0">
                <a:solidFill>
                  <a:srgbClr val="C00000"/>
                </a:solidFill>
                <a:latin typeface="Arial"/>
                <a:cs typeface="Arial"/>
              </a:rPr>
              <a:t>/</a:t>
            </a:r>
            <a:r>
              <a:rPr sz="2000" spc="-25" dirty="0">
                <a:solidFill>
                  <a:srgbClr val="C00000"/>
                </a:solidFill>
                <a:latin typeface="Arial"/>
                <a:cs typeface="Arial"/>
              </a:rPr>
              <a:t> </a:t>
            </a:r>
            <a:r>
              <a:rPr sz="2000" dirty="0">
                <a:solidFill>
                  <a:srgbClr val="C00000"/>
                </a:solidFill>
                <a:latin typeface="Arial"/>
                <a:cs typeface="Arial"/>
              </a:rPr>
              <a:t>"_" entry:</a:t>
            </a:r>
            <a:r>
              <a:rPr sz="2000" spc="-35" dirty="0">
                <a:solidFill>
                  <a:srgbClr val="C00000"/>
                </a:solidFill>
                <a:latin typeface="Arial"/>
                <a:cs typeface="Arial"/>
              </a:rPr>
              <a:t> </a:t>
            </a:r>
            <a:r>
              <a:rPr sz="2000" dirty="0">
                <a:latin typeface="Arial"/>
                <a:cs typeface="Arial"/>
              </a:rPr>
              <a:t>the</a:t>
            </a:r>
            <a:r>
              <a:rPr sz="2000" spc="-20" dirty="0">
                <a:latin typeface="Arial"/>
                <a:cs typeface="Arial"/>
              </a:rPr>
              <a:t> </a:t>
            </a:r>
            <a:r>
              <a:rPr sz="2000" dirty="0">
                <a:latin typeface="Arial"/>
                <a:cs typeface="Arial"/>
              </a:rPr>
              <a:t>c</a:t>
            </a:r>
            <a:r>
              <a:rPr sz="2000" spc="5" dirty="0">
                <a:latin typeface="Arial"/>
                <a:cs typeface="Arial"/>
              </a:rPr>
              <a:t>o</a:t>
            </a:r>
            <a:r>
              <a:rPr sz="2000" dirty="0">
                <a:latin typeface="Arial"/>
                <a:cs typeface="Arial"/>
              </a:rPr>
              <a:t>ndition</a:t>
            </a:r>
            <a:r>
              <a:rPr sz="2000" spc="-15" dirty="0">
                <a:latin typeface="Arial"/>
                <a:cs typeface="Arial"/>
              </a:rPr>
              <a:t> </a:t>
            </a:r>
            <a:r>
              <a:rPr sz="2000" dirty="0">
                <a:latin typeface="Arial"/>
                <a:cs typeface="Arial"/>
              </a:rPr>
              <a:t>is ir</a:t>
            </a:r>
            <a:r>
              <a:rPr sz="2000" spc="5" dirty="0">
                <a:latin typeface="Arial"/>
                <a:cs typeface="Arial"/>
              </a:rPr>
              <a:t>r</a:t>
            </a:r>
            <a:r>
              <a:rPr sz="2000" dirty="0">
                <a:latin typeface="Arial"/>
                <a:cs typeface="Arial"/>
              </a:rPr>
              <a:t>elevan</a:t>
            </a:r>
            <a:r>
              <a:rPr sz="2000" spc="-5" dirty="0">
                <a:latin typeface="Arial"/>
                <a:cs typeface="Arial"/>
              </a:rPr>
              <a:t>t</a:t>
            </a:r>
            <a:r>
              <a:rPr sz="2000" dirty="0">
                <a:latin typeface="Arial"/>
                <a:cs typeface="Arial"/>
              </a:rPr>
              <a:t>,</a:t>
            </a:r>
            <a:r>
              <a:rPr sz="2000" spc="-35" dirty="0">
                <a:latin typeface="Arial"/>
                <a:cs typeface="Arial"/>
              </a:rPr>
              <a:t> </a:t>
            </a:r>
            <a:r>
              <a:rPr sz="2000" dirty="0">
                <a:latin typeface="Arial"/>
                <a:cs typeface="Arial"/>
              </a:rPr>
              <a:t>or</a:t>
            </a:r>
            <a:r>
              <a:rPr sz="2000" spc="-25" dirty="0">
                <a:latin typeface="Arial"/>
                <a:cs typeface="Arial"/>
              </a:rPr>
              <a:t> </a:t>
            </a:r>
            <a:r>
              <a:rPr sz="2000" dirty="0">
                <a:latin typeface="Arial"/>
                <a:cs typeface="Arial"/>
              </a:rPr>
              <a:t>does</a:t>
            </a:r>
            <a:r>
              <a:rPr sz="2000" spc="-10" dirty="0">
                <a:latin typeface="Arial"/>
                <a:cs typeface="Arial"/>
              </a:rPr>
              <a:t> </a:t>
            </a:r>
            <a:r>
              <a:rPr sz="2000" dirty="0">
                <a:latin typeface="Arial"/>
                <a:cs typeface="Arial"/>
              </a:rPr>
              <a:t>not</a:t>
            </a:r>
            <a:r>
              <a:rPr sz="2000" spc="-15" dirty="0">
                <a:latin typeface="Arial"/>
                <a:cs typeface="Arial"/>
              </a:rPr>
              <a:t> </a:t>
            </a:r>
            <a:r>
              <a:rPr sz="2000" dirty="0">
                <a:latin typeface="Arial"/>
                <a:cs typeface="Arial"/>
              </a:rPr>
              <a:t>apply</a:t>
            </a:r>
          </a:p>
          <a:p>
            <a:pPr marL="355600" indent="-342900">
              <a:spcBef>
                <a:spcPts val="480"/>
              </a:spcBef>
              <a:buFont typeface="Wingdings"/>
              <a:buChar char=""/>
              <a:tabLst>
                <a:tab pos="355600" algn="l"/>
              </a:tabLst>
            </a:pPr>
            <a:r>
              <a:rPr sz="2000" dirty="0">
                <a:solidFill>
                  <a:srgbClr val="C00000"/>
                </a:solidFill>
                <a:latin typeface="Arial"/>
                <a:cs typeface="Arial"/>
              </a:rPr>
              <a:t>Limited</a:t>
            </a:r>
            <a:r>
              <a:rPr sz="2000" spc="-20" dirty="0">
                <a:solidFill>
                  <a:srgbClr val="C00000"/>
                </a:solidFill>
                <a:latin typeface="Arial"/>
                <a:cs typeface="Arial"/>
              </a:rPr>
              <a:t> </a:t>
            </a:r>
            <a:r>
              <a:rPr sz="2000" dirty="0">
                <a:solidFill>
                  <a:srgbClr val="C00000"/>
                </a:solidFill>
                <a:latin typeface="Arial"/>
                <a:cs typeface="Arial"/>
              </a:rPr>
              <a:t>entry</a:t>
            </a:r>
            <a:r>
              <a:rPr sz="2000" spc="-20" dirty="0">
                <a:solidFill>
                  <a:srgbClr val="C00000"/>
                </a:solidFill>
                <a:latin typeface="Arial"/>
                <a:cs typeface="Arial"/>
              </a:rPr>
              <a:t> </a:t>
            </a:r>
            <a:r>
              <a:rPr sz="2000" dirty="0">
                <a:solidFill>
                  <a:srgbClr val="C00000"/>
                </a:solidFill>
                <a:latin typeface="Arial"/>
                <a:cs typeface="Arial"/>
              </a:rPr>
              <a:t>de</a:t>
            </a:r>
            <a:r>
              <a:rPr sz="2000" spc="5" dirty="0">
                <a:solidFill>
                  <a:srgbClr val="C00000"/>
                </a:solidFill>
                <a:latin typeface="Arial"/>
                <a:cs typeface="Arial"/>
              </a:rPr>
              <a:t>c</a:t>
            </a:r>
            <a:r>
              <a:rPr sz="2000" dirty="0">
                <a:solidFill>
                  <a:srgbClr val="C00000"/>
                </a:solidFill>
                <a:latin typeface="Arial"/>
                <a:cs typeface="Arial"/>
              </a:rPr>
              <a:t>ision</a:t>
            </a:r>
            <a:r>
              <a:rPr sz="2000" spc="-25" dirty="0">
                <a:solidFill>
                  <a:srgbClr val="C00000"/>
                </a:solidFill>
                <a:latin typeface="Arial"/>
                <a:cs typeface="Arial"/>
              </a:rPr>
              <a:t> </a:t>
            </a:r>
            <a:r>
              <a:rPr sz="2000" dirty="0">
                <a:solidFill>
                  <a:srgbClr val="C00000"/>
                </a:solidFill>
                <a:latin typeface="Arial"/>
                <a:cs typeface="Arial"/>
              </a:rPr>
              <a:t>table</a:t>
            </a:r>
            <a:r>
              <a:rPr sz="2000" spc="10" dirty="0">
                <a:solidFill>
                  <a:srgbClr val="C00000"/>
                </a:solidFill>
                <a:latin typeface="Arial"/>
                <a:cs typeface="Arial"/>
              </a:rPr>
              <a:t>s</a:t>
            </a:r>
            <a:r>
              <a:rPr sz="2000" dirty="0">
                <a:solidFill>
                  <a:srgbClr val="C00000"/>
                </a:solidFill>
                <a:latin typeface="Arial"/>
                <a:cs typeface="Arial"/>
              </a:rPr>
              <a:t>:</a:t>
            </a:r>
            <a:r>
              <a:rPr sz="2000" spc="-25" dirty="0">
                <a:solidFill>
                  <a:srgbClr val="C00000"/>
                </a:solidFill>
                <a:latin typeface="Arial"/>
                <a:cs typeface="Arial"/>
              </a:rPr>
              <a:t> </a:t>
            </a:r>
            <a:r>
              <a:rPr sz="2000" dirty="0">
                <a:latin typeface="Arial"/>
                <a:cs typeface="Arial"/>
              </a:rPr>
              <a:t>all</a:t>
            </a:r>
            <a:r>
              <a:rPr sz="2000" spc="-5" dirty="0">
                <a:latin typeface="Arial"/>
                <a:cs typeface="Arial"/>
              </a:rPr>
              <a:t> </a:t>
            </a:r>
            <a:r>
              <a:rPr sz="2000" dirty="0">
                <a:latin typeface="Arial"/>
                <a:cs typeface="Arial"/>
              </a:rPr>
              <a:t>the</a:t>
            </a:r>
            <a:r>
              <a:rPr sz="2000" spc="-20" dirty="0">
                <a:latin typeface="Arial"/>
                <a:cs typeface="Arial"/>
              </a:rPr>
              <a:t> </a:t>
            </a:r>
            <a:r>
              <a:rPr sz="2000" spc="5" dirty="0">
                <a:latin typeface="Arial"/>
                <a:cs typeface="Arial"/>
              </a:rPr>
              <a:t>c</a:t>
            </a:r>
            <a:r>
              <a:rPr sz="2000" dirty="0">
                <a:latin typeface="Arial"/>
                <a:cs typeface="Arial"/>
              </a:rPr>
              <a:t>o</a:t>
            </a:r>
            <a:r>
              <a:rPr sz="2000" spc="5" dirty="0">
                <a:latin typeface="Arial"/>
                <a:cs typeface="Arial"/>
              </a:rPr>
              <a:t>n</a:t>
            </a:r>
            <a:r>
              <a:rPr sz="2000" dirty="0">
                <a:latin typeface="Arial"/>
                <a:cs typeface="Arial"/>
              </a:rPr>
              <a:t>ditio</a:t>
            </a:r>
            <a:r>
              <a:rPr sz="2000" spc="5" dirty="0">
                <a:latin typeface="Arial"/>
                <a:cs typeface="Arial"/>
              </a:rPr>
              <a:t>n</a:t>
            </a:r>
            <a:r>
              <a:rPr sz="2000" dirty="0">
                <a:latin typeface="Arial"/>
                <a:cs typeface="Arial"/>
              </a:rPr>
              <a:t>s</a:t>
            </a:r>
            <a:r>
              <a:rPr sz="2000" spc="-30" dirty="0">
                <a:latin typeface="Arial"/>
                <a:cs typeface="Arial"/>
              </a:rPr>
              <a:t> </a:t>
            </a:r>
            <a:r>
              <a:rPr sz="2000" dirty="0">
                <a:latin typeface="Arial"/>
                <a:cs typeface="Arial"/>
              </a:rPr>
              <a:t>are</a:t>
            </a:r>
            <a:r>
              <a:rPr sz="2000" spc="-15" dirty="0">
                <a:latin typeface="Arial"/>
                <a:cs typeface="Arial"/>
              </a:rPr>
              <a:t> </a:t>
            </a:r>
            <a:r>
              <a:rPr sz="2000" dirty="0">
                <a:latin typeface="Arial"/>
                <a:cs typeface="Arial"/>
              </a:rPr>
              <a:t>bina</a:t>
            </a:r>
            <a:r>
              <a:rPr sz="2000" spc="5" dirty="0">
                <a:latin typeface="Arial"/>
                <a:cs typeface="Arial"/>
              </a:rPr>
              <a:t>r</a:t>
            </a:r>
            <a:r>
              <a:rPr sz="2000" dirty="0">
                <a:latin typeface="Arial"/>
                <a:cs typeface="Arial"/>
              </a:rPr>
              <a:t>y</a:t>
            </a:r>
          </a:p>
          <a:p>
            <a:pPr marL="355600" indent="-342900">
              <a:spcBef>
                <a:spcPts val="480"/>
              </a:spcBef>
              <a:buFont typeface="Wingdings"/>
              <a:buChar char=""/>
              <a:tabLst>
                <a:tab pos="355600" algn="l"/>
              </a:tabLst>
            </a:pPr>
            <a:r>
              <a:rPr sz="2000" dirty="0">
                <a:solidFill>
                  <a:srgbClr val="C00000"/>
                </a:solidFill>
                <a:latin typeface="Arial"/>
                <a:cs typeface="Arial"/>
              </a:rPr>
              <a:t>Ex</a:t>
            </a:r>
            <a:r>
              <a:rPr sz="2000" spc="-10" dirty="0">
                <a:solidFill>
                  <a:srgbClr val="C00000"/>
                </a:solidFill>
                <a:latin typeface="Arial"/>
                <a:cs typeface="Arial"/>
              </a:rPr>
              <a:t>t</a:t>
            </a:r>
            <a:r>
              <a:rPr sz="2000" dirty="0">
                <a:solidFill>
                  <a:srgbClr val="C00000"/>
                </a:solidFill>
                <a:latin typeface="Arial"/>
                <a:cs typeface="Arial"/>
              </a:rPr>
              <a:t>e</a:t>
            </a:r>
            <a:r>
              <a:rPr sz="2000" spc="5" dirty="0">
                <a:solidFill>
                  <a:srgbClr val="C00000"/>
                </a:solidFill>
                <a:latin typeface="Arial"/>
                <a:cs typeface="Arial"/>
              </a:rPr>
              <a:t>n</a:t>
            </a:r>
            <a:r>
              <a:rPr sz="2000" dirty="0">
                <a:solidFill>
                  <a:srgbClr val="C00000"/>
                </a:solidFill>
                <a:latin typeface="Arial"/>
                <a:cs typeface="Arial"/>
              </a:rPr>
              <a:t>d</a:t>
            </a:r>
            <a:r>
              <a:rPr sz="2000" spc="5" dirty="0">
                <a:solidFill>
                  <a:srgbClr val="C00000"/>
                </a:solidFill>
                <a:latin typeface="Arial"/>
                <a:cs typeface="Arial"/>
              </a:rPr>
              <a:t>e</a:t>
            </a:r>
            <a:r>
              <a:rPr sz="2000" dirty="0">
                <a:solidFill>
                  <a:srgbClr val="C00000"/>
                </a:solidFill>
                <a:latin typeface="Arial"/>
                <a:cs typeface="Arial"/>
              </a:rPr>
              <a:t>d</a:t>
            </a:r>
            <a:r>
              <a:rPr sz="2000" spc="-25" dirty="0">
                <a:solidFill>
                  <a:srgbClr val="C00000"/>
                </a:solidFill>
                <a:latin typeface="Arial"/>
                <a:cs typeface="Arial"/>
              </a:rPr>
              <a:t> </a:t>
            </a:r>
            <a:r>
              <a:rPr sz="2000" dirty="0">
                <a:solidFill>
                  <a:srgbClr val="C00000"/>
                </a:solidFill>
                <a:latin typeface="Arial"/>
                <a:cs typeface="Arial"/>
              </a:rPr>
              <a:t>entry</a:t>
            </a:r>
            <a:r>
              <a:rPr sz="2000" spc="-20" dirty="0">
                <a:solidFill>
                  <a:srgbClr val="C00000"/>
                </a:solidFill>
                <a:latin typeface="Arial"/>
                <a:cs typeface="Arial"/>
              </a:rPr>
              <a:t> </a:t>
            </a:r>
            <a:r>
              <a:rPr sz="2000" dirty="0">
                <a:solidFill>
                  <a:srgbClr val="C00000"/>
                </a:solidFill>
                <a:latin typeface="Arial"/>
                <a:cs typeface="Arial"/>
              </a:rPr>
              <a:t>de</a:t>
            </a:r>
            <a:r>
              <a:rPr sz="2000" spc="5" dirty="0">
                <a:solidFill>
                  <a:srgbClr val="C00000"/>
                </a:solidFill>
                <a:latin typeface="Arial"/>
                <a:cs typeface="Arial"/>
              </a:rPr>
              <a:t>c</a:t>
            </a:r>
            <a:r>
              <a:rPr sz="2000" dirty="0">
                <a:solidFill>
                  <a:srgbClr val="C00000"/>
                </a:solidFill>
                <a:latin typeface="Arial"/>
                <a:cs typeface="Arial"/>
              </a:rPr>
              <a:t>ision</a:t>
            </a:r>
            <a:r>
              <a:rPr sz="2000" spc="-25" dirty="0">
                <a:solidFill>
                  <a:srgbClr val="C00000"/>
                </a:solidFill>
                <a:latin typeface="Arial"/>
                <a:cs typeface="Arial"/>
              </a:rPr>
              <a:t> </a:t>
            </a:r>
            <a:r>
              <a:rPr sz="2000" dirty="0">
                <a:solidFill>
                  <a:srgbClr val="C00000"/>
                </a:solidFill>
                <a:latin typeface="Arial"/>
                <a:cs typeface="Arial"/>
              </a:rPr>
              <a:t>table</a:t>
            </a:r>
            <a:r>
              <a:rPr sz="2000" spc="10" dirty="0">
                <a:solidFill>
                  <a:srgbClr val="C00000"/>
                </a:solidFill>
                <a:latin typeface="Arial"/>
                <a:cs typeface="Arial"/>
              </a:rPr>
              <a:t>s</a:t>
            </a:r>
            <a:r>
              <a:rPr sz="2000" dirty="0">
                <a:solidFill>
                  <a:srgbClr val="C00000"/>
                </a:solidFill>
                <a:latin typeface="Arial"/>
                <a:cs typeface="Arial"/>
              </a:rPr>
              <a:t>:</a:t>
            </a:r>
            <a:r>
              <a:rPr sz="2000" spc="-35" dirty="0">
                <a:solidFill>
                  <a:srgbClr val="C00000"/>
                </a:solidFill>
                <a:latin typeface="Arial"/>
                <a:cs typeface="Arial"/>
              </a:rPr>
              <a:t> </a:t>
            </a:r>
            <a:r>
              <a:rPr sz="2000" dirty="0">
                <a:latin typeface="Arial"/>
                <a:cs typeface="Arial"/>
              </a:rPr>
              <a:t>c</a:t>
            </a:r>
            <a:r>
              <a:rPr sz="2000" spc="5" dirty="0">
                <a:latin typeface="Arial"/>
                <a:cs typeface="Arial"/>
              </a:rPr>
              <a:t>o</a:t>
            </a:r>
            <a:r>
              <a:rPr sz="2000" dirty="0">
                <a:latin typeface="Arial"/>
                <a:cs typeface="Arial"/>
              </a:rPr>
              <a:t>nditions</a:t>
            </a:r>
            <a:r>
              <a:rPr sz="2000" spc="-25" dirty="0">
                <a:latin typeface="Arial"/>
                <a:cs typeface="Arial"/>
              </a:rPr>
              <a:t> </a:t>
            </a:r>
            <a:r>
              <a:rPr sz="2000" dirty="0">
                <a:latin typeface="Arial"/>
                <a:cs typeface="Arial"/>
              </a:rPr>
              <a:t>are</a:t>
            </a:r>
            <a:r>
              <a:rPr sz="2000" spc="-5" dirty="0">
                <a:latin typeface="Arial"/>
                <a:cs typeface="Arial"/>
              </a:rPr>
              <a:t> </a:t>
            </a:r>
            <a:r>
              <a:rPr sz="2000" dirty="0">
                <a:latin typeface="Arial"/>
                <a:cs typeface="Arial"/>
              </a:rPr>
              <a:t>allowed</a:t>
            </a:r>
            <a:r>
              <a:rPr sz="2000" spc="-15" dirty="0">
                <a:latin typeface="Arial"/>
                <a:cs typeface="Arial"/>
              </a:rPr>
              <a:t> </a:t>
            </a:r>
            <a:r>
              <a:rPr sz="2000" dirty="0">
                <a:latin typeface="Arial"/>
                <a:cs typeface="Arial"/>
              </a:rPr>
              <a:t>to</a:t>
            </a:r>
            <a:r>
              <a:rPr sz="2000" spc="-5" dirty="0">
                <a:latin typeface="Arial"/>
                <a:cs typeface="Arial"/>
              </a:rPr>
              <a:t> </a:t>
            </a:r>
            <a:r>
              <a:rPr sz="2000" dirty="0">
                <a:latin typeface="Arial"/>
                <a:cs typeface="Arial"/>
              </a:rPr>
              <a:t>have</a:t>
            </a:r>
          </a:p>
          <a:p>
            <a:pPr marL="355600"/>
            <a:r>
              <a:rPr sz="2000" spc="5" dirty="0">
                <a:latin typeface="Arial"/>
                <a:cs typeface="Arial"/>
              </a:rPr>
              <a:t>s</a:t>
            </a:r>
            <a:r>
              <a:rPr sz="2000" dirty="0">
                <a:latin typeface="Arial"/>
                <a:cs typeface="Arial"/>
              </a:rPr>
              <a:t>eve</a:t>
            </a:r>
            <a:r>
              <a:rPr sz="2000" spc="5" dirty="0">
                <a:latin typeface="Arial"/>
                <a:cs typeface="Arial"/>
              </a:rPr>
              <a:t>r</a:t>
            </a:r>
            <a:r>
              <a:rPr sz="2000" dirty="0">
                <a:latin typeface="Arial"/>
                <a:cs typeface="Arial"/>
              </a:rPr>
              <a:t>al</a:t>
            </a:r>
            <a:r>
              <a:rPr sz="2000" spc="-40" dirty="0">
                <a:latin typeface="Arial"/>
                <a:cs typeface="Arial"/>
              </a:rPr>
              <a:t> </a:t>
            </a:r>
            <a:r>
              <a:rPr sz="2000" spc="-10" dirty="0">
                <a:latin typeface="Arial"/>
                <a:cs typeface="Arial"/>
              </a:rPr>
              <a:t>v</a:t>
            </a:r>
            <a:r>
              <a:rPr sz="2000" dirty="0">
                <a:latin typeface="Arial"/>
                <a:cs typeface="Arial"/>
              </a:rPr>
              <a:t>alues</a:t>
            </a:r>
          </a:p>
          <a:p>
            <a:pPr marL="355600" marR="50165" indent="-342900">
              <a:spcBef>
                <a:spcPts val="480"/>
              </a:spcBef>
              <a:buFont typeface="Wingdings"/>
              <a:buChar char=""/>
              <a:tabLst>
                <a:tab pos="355600" algn="l"/>
              </a:tabLst>
            </a:pPr>
            <a:r>
              <a:rPr sz="2000" spc="5" dirty="0">
                <a:solidFill>
                  <a:srgbClr val="C00000"/>
                </a:solidFill>
                <a:latin typeface="Arial"/>
                <a:cs typeface="Arial"/>
              </a:rPr>
              <a:t>D</a:t>
            </a:r>
            <a:r>
              <a:rPr sz="2000" dirty="0">
                <a:solidFill>
                  <a:srgbClr val="C00000"/>
                </a:solidFill>
                <a:latin typeface="Arial"/>
                <a:cs typeface="Arial"/>
              </a:rPr>
              <a:t>e</a:t>
            </a:r>
            <a:r>
              <a:rPr sz="2000" spc="10" dirty="0">
                <a:solidFill>
                  <a:srgbClr val="C00000"/>
                </a:solidFill>
                <a:latin typeface="Arial"/>
                <a:cs typeface="Arial"/>
              </a:rPr>
              <a:t>c</a:t>
            </a:r>
            <a:r>
              <a:rPr sz="2000" dirty="0">
                <a:solidFill>
                  <a:srgbClr val="C00000"/>
                </a:solidFill>
                <a:latin typeface="Arial"/>
                <a:cs typeface="Arial"/>
              </a:rPr>
              <a:t>i</a:t>
            </a:r>
            <a:r>
              <a:rPr sz="2000" spc="5" dirty="0">
                <a:solidFill>
                  <a:srgbClr val="C00000"/>
                </a:solidFill>
                <a:latin typeface="Arial"/>
                <a:cs typeface="Arial"/>
              </a:rPr>
              <a:t>s</a:t>
            </a:r>
            <a:r>
              <a:rPr sz="2000" dirty="0">
                <a:solidFill>
                  <a:srgbClr val="C00000"/>
                </a:solidFill>
                <a:latin typeface="Arial"/>
                <a:cs typeface="Arial"/>
              </a:rPr>
              <a:t>ion</a:t>
            </a:r>
            <a:r>
              <a:rPr sz="2000" spc="-30" dirty="0">
                <a:solidFill>
                  <a:srgbClr val="C00000"/>
                </a:solidFill>
                <a:latin typeface="Arial"/>
                <a:cs typeface="Arial"/>
              </a:rPr>
              <a:t> </a:t>
            </a:r>
            <a:r>
              <a:rPr sz="2000" dirty="0">
                <a:solidFill>
                  <a:srgbClr val="C00000"/>
                </a:solidFill>
                <a:latin typeface="Arial"/>
                <a:cs typeface="Arial"/>
              </a:rPr>
              <a:t>tables</a:t>
            </a:r>
            <a:r>
              <a:rPr sz="2000" spc="-15" dirty="0">
                <a:solidFill>
                  <a:srgbClr val="C00000"/>
                </a:solidFill>
                <a:latin typeface="Arial"/>
                <a:cs typeface="Arial"/>
              </a:rPr>
              <a:t> </a:t>
            </a:r>
            <a:r>
              <a:rPr sz="2000" dirty="0">
                <a:solidFill>
                  <a:srgbClr val="C00000"/>
                </a:solidFill>
                <a:latin typeface="Arial"/>
                <a:cs typeface="Arial"/>
              </a:rPr>
              <a:t>are</a:t>
            </a:r>
            <a:r>
              <a:rPr sz="2000" spc="-15" dirty="0">
                <a:solidFill>
                  <a:srgbClr val="C00000"/>
                </a:solidFill>
                <a:latin typeface="Arial"/>
                <a:cs typeface="Arial"/>
              </a:rPr>
              <a:t> </a:t>
            </a:r>
            <a:r>
              <a:rPr sz="2000" dirty="0">
                <a:solidFill>
                  <a:srgbClr val="C00000"/>
                </a:solidFill>
                <a:latin typeface="Arial"/>
                <a:cs typeface="Arial"/>
              </a:rPr>
              <a:t>delibe</a:t>
            </a:r>
            <a:r>
              <a:rPr sz="2000" spc="5" dirty="0">
                <a:solidFill>
                  <a:srgbClr val="C00000"/>
                </a:solidFill>
                <a:latin typeface="Arial"/>
                <a:cs typeface="Arial"/>
              </a:rPr>
              <a:t>r</a:t>
            </a:r>
            <a:r>
              <a:rPr sz="2000" dirty="0">
                <a:solidFill>
                  <a:srgbClr val="C00000"/>
                </a:solidFill>
                <a:latin typeface="Arial"/>
                <a:cs typeface="Arial"/>
              </a:rPr>
              <a:t>ately</a:t>
            </a:r>
            <a:r>
              <a:rPr sz="2000" spc="-25" dirty="0">
                <a:solidFill>
                  <a:srgbClr val="C00000"/>
                </a:solidFill>
                <a:latin typeface="Arial"/>
                <a:cs typeface="Arial"/>
              </a:rPr>
              <a:t> </a:t>
            </a:r>
            <a:r>
              <a:rPr sz="2000" dirty="0">
                <a:solidFill>
                  <a:srgbClr val="C00000"/>
                </a:solidFill>
                <a:latin typeface="Arial"/>
                <a:cs typeface="Arial"/>
              </a:rPr>
              <a:t>de</a:t>
            </a:r>
            <a:r>
              <a:rPr sz="2000" spc="5" dirty="0">
                <a:solidFill>
                  <a:srgbClr val="C00000"/>
                </a:solidFill>
                <a:latin typeface="Arial"/>
                <a:cs typeface="Arial"/>
              </a:rPr>
              <a:t>c</a:t>
            </a:r>
            <a:r>
              <a:rPr sz="2000" dirty="0">
                <a:solidFill>
                  <a:srgbClr val="C00000"/>
                </a:solidFill>
                <a:latin typeface="Arial"/>
                <a:cs typeface="Arial"/>
              </a:rPr>
              <a:t>lar</a:t>
            </a:r>
            <a:r>
              <a:rPr sz="2000" spc="5" dirty="0">
                <a:solidFill>
                  <a:srgbClr val="C00000"/>
                </a:solidFill>
                <a:latin typeface="Arial"/>
                <a:cs typeface="Arial"/>
              </a:rPr>
              <a:t>a</a:t>
            </a:r>
            <a:r>
              <a:rPr sz="2000" dirty="0">
                <a:solidFill>
                  <a:srgbClr val="C00000"/>
                </a:solidFill>
                <a:latin typeface="Arial"/>
                <a:cs typeface="Arial"/>
              </a:rPr>
              <a:t>ti</a:t>
            </a:r>
            <a:r>
              <a:rPr sz="2000" spc="-15" dirty="0">
                <a:solidFill>
                  <a:srgbClr val="C00000"/>
                </a:solidFill>
                <a:latin typeface="Arial"/>
                <a:cs typeface="Arial"/>
              </a:rPr>
              <a:t>v</a:t>
            </a:r>
            <a:r>
              <a:rPr sz="2000" spc="15" dirty="0">
                <a:solidFill>
                  <a:srgbClr val="C00000"/>
                </a:solidFill>
                <a:latin typeface="Arial"/>
                <a:cs typeface="Arial"/>
              </a:rPr>
              <a:t>e</a:t>
            </a:r>
            <a:r>
              <a:rPr sz="2000" dirty="0">
                <a:solidFill>
                  <a:srgbClr val="C00000"/>
                </a:solidFill>
                <a:latin typeface="Arial"/>
                <a:cs typeface="Arial"/>
              </a:rPr>
              <a:t>;</a:t>
            </a:r>
            <a:r>
              <a:rPr sz="2000" spc="-50" dirty="0">
                <a:solidFill>
                  <a:srgbClr val="C00000"/>
                </a:solidFill>
                <a:latin typeface="Arial"/>
                <a:cs typeface="Arial"/>
              </a:rPr>
              <a:t> </a:t>
            </a:r>
            <a:r>
              <a:rPr sz="2000" dirty="0">
                <a:latin typeface="Arial"/>
                <a:cs typeface="Arial"/>
              </a:rPr>
              <a:t>no</a:t>
            </a:r>
            <a:r>
              <a:rPr sz="2000" spc="-5" dirty="0">
                <a:latin typeface="Arial"/>
                <a:cs typeface="Arial"/>
              </a:rPr>
              <a:t> </a:t>
            </a:r>
            <a:r>
              <a:rPr sz="2000" dirty="0">
                <a:latin typeface="Arial"/>
                <a:cs typeface="Arial"/>
              </a:rPr>
              <a:t>pa</a:t>
            </a:r>
            <a:r>
              <a:rPr sz="2000" spc="5" dirty="0">
                <a:latin typeface="Arial"/>
                <a:cs typeface="Arial"/>
              </a:rPr>
              <a:t>r</a:t>
            </a:r>
            <a:r>
              <a:rPr sz="2000" dirty="0">
                <a:latin typeface="Arial"/>
                <a:cs typeface="Arial"/>
              </a:rPr>
              <a:t>ticular</a:t>
            </a:r>
            <a:r>
              <a:rPr sz="2000" spc="-35" dirty="0">
                <a:latin typeface="Arial"/>
                <a:cs typeface="Arial"/>
              </a:rPr>
              <a:t> </a:t>
            </a:r>
            <a:r>
              <a:rPr sz="2000" dirty="0">
                <a:latin typeface="Arial"/>
                <a:cs typeface="Arial"/>
              </a:rPr>
              <a:t>order</a:t>
            </a:r>
            <a:r>
              <a:rPr sz="2000" spc="-25" dirty="0">
                <a:latin typeface="Arial"/>
                <a:cs typeface="Arial"/>
              </a:rPr>
              <a:t> </a:t>
            </a:r>
            <a:r>
              <a:rPr sz="2000" dirty="0">
                <a:latin typeface="Arial"/>
                <a:cs typeface="Arial"/>
              </a:rPr>
              <a:t>is implied by the</a:t>
            </a:r>
            <a:r>
              <a:rPr sz="2000" spc="-10" dirty="0">
                <a:latin typeface="Arial"/>
                <a:cs typeface="Arial"/>
              </a:rPr>
              <a:t> </a:t>
            </a:r>
            <a:r>
              <a:rPr sz="2000" spc="5" dirty="0">
                <a:latin typeface="Arial"/>
                <a:cs typeface="Arial"/>
              </a:rPr>
              <a:t>c</a:t>
            </a:r>
            <a:r>
              <a:rPr sz="2000" dirty="0">
                <a:latin typeface="Arial"/>
                <a:cs typeface="Arial"/>
              </a:rPr>
              <a:t>o</a:t>
            </a:r>
            <a:r>
              <a:rPr sz="2000" spc="5" dirty="0">
                <a:latin typeface="Arial"/>
                <a:cs typeface="Arial"/>
              </a:rPr>
              <a:t>n</a:t>
            </a:r>
            <a:r>
              <a:rPr sz="2000" dirty="0">
                <a:latin typeface="Arial"/>
                <a:cs typeface="Arial"/>
              </a:rPr>
              <a:t>ditio</a:t>
            </a:r>
            <a:r>
              <a:rPr sz="2000" spc="5" dirty="0">
                <a:latin typeface="Arial"/>
                <a:cs typeface="Arial"/>
              </a:rPr>
              <a:t>ns</a:t>
            </a:r>
            <a:r>
              <a:rPr sz="2000" dirty="0">
                <a:latin typeface="Arial"/>
                <a:cs typeface="Arial"/>
              </a:rPr>
              <a:t>,</a:t>
            </a:r>
            <a:r>
              <a:rPr sz="2000" spc="-30" dirty="0">
                <a:latin typeface="Arial"/>
                <a:cs typeface="Arial"/>
              </a:rPr>
              <a:t> </a:t>
            </a:r>
            <a:r>
              <a:rPr sz="2000" dirty="0">
                <a:latin typeface="Arial"/>
                <a:cs typeface="Arial"/>
              </a:rPr>
              <a:t>a</a:t>
            </a:r>
            <a:r>
              <a:rPr sz="2000" spc="5" dirty="0">
                <a:latin typeface="Arial"/>
                <a:cs typeface="Arial"/>
              </a:rPr>
              <a:t>n</a:t>
            </a:r>
            <a:r>
              <a:rPr sz="2000" dirty="0">
                <a:latin typeface="Arial"/>
                <a:cs typeface="Arial"/>
              </a:rPr>
              <a:t>d</a:t>
            </a:r>
            <a:r>
              <a:rPr sz="2000" spc="-10" dirty="0">
                <a:latin typeface="Arial"/>
                <a:cs typeface="Arial"/>
              </a:rPr>
              <a:t> </a:t>
            </a:r>
            <a:r>
              <a:rPr sz="2000" spc="5" dirty="0">
                <a:latin typeface="Arial"/>
                <a:cs typeface="Arial"/>
              </a:rPr>
              <a:t>s</a:t>
            </a:r>
            <a:r>
              <a:rPr sz="2000" dirty="0">
                <a:latin typeface="Arial"/>
                <a:cs typeface="Arial"/>
              </a:rPr>
              <a:t>el</a:t>
            </a:r>
            <a:r>
              <a:rPr sz="2000" spc="5" dirty="0">
                <a:latin typeface="Arial"/>
                <a:cs typeface="Arial"/>
              </a:rPr>
              <a:t>ec</a:t>
            </a:r>
            <a:r>
              <a:rPr sz="2000" dirty="0">
                <a:latin typeface="Arial"/>
                <a:cs typeface="Arial"/>
              </a:rPr>
              <a:t>ted</a:t>
            </a:r>
            <a:r>
              <a:rPr sz="2000" spc="-35" dirty="0">
                <a:latin typeface="Arial"/>
                <a:cs typeface="Arial"/>
              </a:rPr>
              <a:t> </a:t>
            </a:r>
            <a:r>
              <a:rPr sz="2000" dirty="0">
                <a:latin typeface="Arial"/>
                <a:cs typeface="Arial"/>
              </a:rPr>
              <a:t>a</a:t>
            </a:r>
            <a:r>
              <a:rPr sz="2000" spc="10" dirty="0">
                <a:latin typeface="Arial"/>
                <a:cs typeface="Arial"/>
              </a:rPr>
              <a:t>c</a:t>
            </a:r>
            <a:r>
              <a:rPr sz="2000" dirty="0">
                <a:latin typeface="Arial"/>
                <a:cs typeface="Arial"/>
              </a:rPr>
              <a:t>tions</a:t>
            </a:r>
            <a:r>
              <a:rPr sz="2000" spc="-15" dirty="0">
                <a:latin typeface="Arial"/>
                <a:cs typeface="Arial"/>
              </a:rPr>
              <a:t> </a:t>
            </a:r>
            <a:r>
              <a:rPr sz="2000" dirty="0">
                <a:latin typeface="Arial"/>
                <a:cs typeface="Arial"/>
              </a:rPr>
              <a:t>do</a:t>
            </a:r>
            <a:r>
              <a:rPr sz="2000" spc="-70" dirty="0">
                <a:latin typeface="Arial"/>
                <a:cs typeface="Arial"/>
              </a:rPr>
              <a:t> </a:t>
            </a:r>
            <a:r>
              <a:rPr sz="2000" dirty="0">
                <a:latin typeface="Arial"/>
                <a:cs typeface="Arial"/>
              </a:rPr>
              <a:t>not</a:t>
            </a:r>
            <a:r>
              <a:rPr sz="2000" spc="-20" dirty="0">
                <a:latin typeface="Arial"/>
                <a:cs typeface="Arial"/>
              </a:rPr>
              <a:t> </a:t>
            </a:r>
            <a:r>
              <a:rPr sz="2000" dirty="0">
                <a:latin typeface="Arial"/>
                <a:cs typeface="Arial"/>
              </a:rPr>
              <a:t>o</a:t>
            </a:r>
            <a:r>
              <a:rPr sz="2000" spc="5" dirty="0">
                <a:latin typeface="Arial"/>
                <a:cs typeface="Arial"/>
              </a:rPr>
              <a:t>c</a:t>
            </a:r>
            <a:r>
              <a:rPr sz="2000" dirty="0">
                <a:latin typeface="Arial"/>
                <a:cs typeface="Arial"/>
              </a:rPr>
              <a:t>c</a:t>
            </a:r>
            <a:r>
              <a:rPr sz="2000" spc="5" dirty="0">
                <a:latin typeface="Arial"/>
                <a:cs typeface="Arial"/>
              </a:rPr>
              <a:t>u</a:t>
            </a:r>
            <a:r>
              <a:rPr sz="2000" dirty="0">
                <a:latin typeface="Arial"/>
                <a:cs typeface="Arial"/>
              </a:rPr>
              <a:t>r</a:t>
            </a:r>
            <a:r>
              <a:rPr sz="2000" spc="-30" dirty="0">
                <a:latin typeface="Arial"/>
                <a:cs typeface="Arial"/>
              </a:rPr>
              <a:t> </a:t>
            </a:r>
            <a:r>
              <a:rPr sz="2000" dirty="0">
                <a:latin typeface="Arial"/>
                <a:cs typeface="Arial"/>
              </a:rPr>
              <a:t>in</a:t>
            </a:r>
            <a:r>
              <a:rPr sz="2000" spc="-5" dirty="0">
                <a:latin typeface="Arial"/>
                <a:cs typeface="Arial"/>
              </a:rPr>
              <a:t> </a:t>
            </a:r>
            <a:r>
              <a:rPr sz="2000" dirty="0">
                <a:latin typeface="Arial"/>
                <a:cs typeface="Arial"/>
              </a:rPr>
              <a:t>any p</a:t>
            </a:r>
            <a:r>
              <a:rPr sz="2000" spc="5" dirty="0">
                <a:latin typeface="Arial"/>
                <a:cs typeface="Arial"/>
              </a:rPr>
              <a:t>ar</a:t>
            </a:r>
            <a:r>
              <a:rPr sz="2000" dirty="0">
                <a:latin typeface="Arial"/>
                <a:cs typeface="Arial"/>
              </a:rPr>
              <a:t>tic</a:t>
            </a:r>
            <a:r>
              <a:rPr sz="2000" spc="5" dirty="0">
                <a:latin typeface="Arial"/>
                <a:cs typeface="Arial"/>
              </a:rPr>
              <a:t>u</a:t>
            </a:r>
            <a:r>
              <a:rPr sz="2000" dirty="0">
                <a:latin typeface="Arial"/>
                <a:cs typeface="Arial"/>
              </a:rPr>
              <a:t>lar</a:t>
            </a:r>
            <a:r>
              <a:rPr sz="2000" spc="-30" dirty="0">
                <a:latin typeface="Arial"/>
                <a:cs typeface="Arial"/>
              </a:rPr>
              <a:t> </a:t>
            </a:r>
            <a:r>
              <a:rPr sz="2000" dirty="0">
                <a:latin typeface="Arial"/>
                <a:cs typeface="Arial"/>
              </a:rPr>
              <a:t>o</a:t>
            </a:r>
            <a:r>
              <a:rPr sz="2000" spc="10" dirty="0">
                <a:latin typeface="Arial"/>
                <a:cs typeface="Arial"/>
              </a:rPr>
              <a:t>r</a:t>
            </a:r>
            <a:r>
              <a:rPr sz="2000" dirty="0">
                <a:latin typeface="Arial"/>
                <a:cs typeface="Arial"/>
              </a:rPr>
              <a:t>d</a:t>
            </a:r>
            <a:r>
              <a:rPr sz="2000" spc="5" dirty="0">
                <a:latin typeface="Arial"/>
                <a:cs typeface="Arial"/>
              </a:rPr>
              <a:t>e</a:t>
            </a:r>
            <a:r>
              <a:rPr sz="2000" dirty="0">
                <a:latin typeface="Arial"/>
                <a:cs typeface="Arial"/>
              </a:rPr>
              <a:t>r</a:t>
            </a:r>
          </a:p>
        </p:txBody>
      </p:sp>
      <p:sp>
        <p:nvSpPr>
          <p:cNvPr id="6" name="object 6"/>
          <p:cNvSpPr txBox="1">
            <a:spLocks noGrp="1"/>
          </p:cNvSpPr>
          <p:nvPr>
            <p:ph type="title"/>
          </p:nvPr>
        </p:nvSpPr>
        <p:spPr>
          <a:xfrm>
            <a:off x="0" y="0"/>
            <a:ext cx="9144000" cy="677108"/>
          </a:xfrm>
          <a:prstGeom prst="rect">
            <a:avLst/>
          </a:prstGeom>
        </p:spPr>
        <p:txBody>
          <a:bodyPr vert="horz" wrap="square" lIns="0" tIns="0" rIns="0" bIns="0" rtlCol="0">
            <a:spAutoFit/>
          </a:bodyPr>
          <a:lstStyle/>
          <a:p>
            <a:pPr marL="12700"/>
            <a:r>
              <a:rPr sz="4400" spc="-20" dirty="0"/>
              <a:t>Deci</a:t>
            </a:r>
            <a:r>
              <a:rPr sz="4400" spc="-5" dirty="0"/>
              <a:t>s</a:t>
            </a:r>
            <a:r>
              <a:rPr sz="4400" spc="-20" dirty="0"/>
              <a:t>ion</a:t>
            </a:r>
            <a:r>
              <a:rPr sz="4400" spc="-65" dirty="0"/>
              <a:t> </a:t>
            </a:r>
            <a:r>
              <a:rPr sz="4400" spc="-480" dirty="0"/>
              <a:t>T</a:t>
            </a:r>
            <a:r>
              <a:rPr sz="4400" spc="-20" dirty="0"/>
              <a:t>able</a:t>
            </a:r>
            <a:r>
              <a:rPr sz="4400" spc="10" dirty="0"/>
              <a:t> </a:t>
            </a:r>
            <a:r>
              <a:rPr sz="4400" spc="-15" dirty="0"/>
              <a:t>-</a:t>
            </a:r>
            <a:r>
              <a:rPr sz="4400" spc="5" dirty="0"/>
              <a:t> </a:t>
            </a:r>
            <a:r>
              <a:rPr sz="4400" spc="-20" dirty="0"/>
              <a:t>Don’t</a:t>
            </a:r>
            <a:r>
              <a:rPr sz="4400" spc="10" dirty="0"/>
              <a:t> </a:t>
            </a:r>
            <a:r>
              <a:rPr sz="4400" spc="-25" dirty="0"/>
              <a:t>Care</a:t>
            </a:r>
            <a:r>
              <a:rPr sz="4400" spc="15" dirty="0"/>
              <a:t> </a:t>
            </a:r>
            <a:r>
              <a:rPr sz="4400" spc="-20" dirty="0"/>
              <a:t>Entry</a:t>
            </a:r>
          </a:p>
        </p:txBody>
      </p:sp>
      <p:graphicFrame>
        <p:nvGraphicFramePr>
          <p:cNvPr id="7" name="object 7"/>
          <p:cNvGraphicFramePr>
            <a:graphicFrameLocks noGrp="1"/>
          </p:cNvGraphicFramePr>
          <p:nvPr/>
        </p:nvGraphicFramePr>
        <p:xfrm>
          <a:off x="863916" y="1075690"/>
          <a:ext cx="7206931" cy="2651754"/>
        </p:xfrm>
        <a:graphic>
          <a:graphicData uri="http://schemas.openxmlformats.org/drawingml/2006/table">
            <a:tbl>
              <a:tblPr firstRow="1" bandRow="1">
                <a:tableStyleId>{2D5ABB26-0587-4C30-8999-92F81FD0307C}</a:tableStyleId>
              </a:tblPr>
              <a:tblGrid>
                <a:gridCol w="1723583">
                  <a:extLst>
                    <a:ext uri="{9D8B030D-6E8A-4147-A177-3AD203B41FA5}">
                      <a16:colId xmlns:a16="http://schemas.microsoft.com/office/drawing/2014/main" val="20000"/>
                    </a:ext>
                  </a:extLst>
                </a:gridCol>
                <a:gridCol w="1447799">
                  <a:extLst>
                    <a:ext uri="{9D8B030D-6E8A-4147-A177-3AD203B41FA5}">
                      <a16:colId xmlns:a16="http://schemas.microsoft.com/office/drawing/2014/main" val="20001"/>
                    </a:ext>
                  </a:extLst>
                </a:gridCol>
                <a:gridCol w="1447799">
                  <a:extLst>
                    <a:ext uri="{9D8B030D-6E8A-4147-A177-3AD203B41FA5}">
                      <a16:colId xmlns:a16="http://schemas.microsoft.com/office/drawing/2014/main" val="20002"/>
                    </a:ext>
                  </a:extLst>
                </a:gridCol>
                <a:gridCol w="1295399">
                  <a:extLst>
                    <a:ext uri="{9D8B030D-6E8A-4147-A177-3AD203B41FA5}">
                      <a16:colId xmlns:a16="http://schemas.microsoft.com/office/drawing/2014/main" val="20003"/>
                    </a:ext>
                  </a:extLst>
                </a:gridCol>
                <a:gridCol w="1292351">
                  <a:extLst>
                    <a:ext uri="{9D8B030D-6E8A-4147-A177-3AD203B41FA5}">
                      <a16:colId xmlns:a16="http://schemas.microsoft.com/office/drawing/2014/main" val="20004"/>
                    </a:ext>
                  </a:extLst>
                </a:gridCol>
              </a:tblGrid>
              <a:tr h="378835">
                <a:tc>
                  <a:txBody>
                    <a:bodyPr/>
                    <a:lstStyle/>
                    <a:p>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74015">
                        <a:lnSpc>
                          <a:spcPct val="100000"/>
                        </a:lnSpc>
                      </a:pPr>
                      <a:r>
                        <a:rPr sz="1800" b="1" dirty="0">
                          <a:latin typeface="Arial"/>
                          <a:cs typeface="Arial"/>
                        </a:rPr>
                        <a:t>Rule 1</a:t>
                      </a:r>
                      <a:endParaRPr sz="18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D7E4BC"/>
                    </a:solidFill>
                  </a:tcPr>
                </a:tc>
                <a:tc>
                  <a:txBody>
                    <a:bodyPr/>
                    <a:lstStyle/>
                    <a:p>
                      <a:pPr marL="374015">
                        <a:lnSpc>
                          <a:spcPct val="100000"/>
                        </a:lnSpc>
                      </a:pPr>
                      <a:r>
                        <a:rPr sz="1800" b="1" dirty="0">
                          <a:latin typeface="Arial"/>
                          <a:cs typeface="Arial"/>
                        </a:rPr>
                        <a:t>Rule</a:t>
                      </a:r>
                      <a:r>
                        <a:rPr sz="1800" b="1" spc="5" dirty="0">
                          <a:latin typeface="Arial"/>
                          <a:cs typeface="Arial"/>
                        </a:rPr>
                        <a:t> </a:t>
                      </a:r>
                      <a:r>
                        <a:rPr sz="1800" b="1" dirty="0">
                          <a:latin typeface="Arial"/>
                          <a:cs typeface="Arial"/>
                        </a:rPr>
                        <a:t>2</a:t>
                      </a:r>
                      <a:endParaRPr sz="18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D7E4BC"/>
                    </a:solidFill>
                  </a:tcPr>
                </a:tc>
                <a:tc>
                  <a:txBody>
                    <a:bodyPr/>
                    <a:lstStyle/>
                    <a:p>
                      <a:pPr marL="298450">
                        <a:lnSpc>
                          <a:spcPct val="100000"/>
                        </a:lnSpc>
                      </a:pPr>
                      <a:r>
                        <a:rPr sz="1800" b="1" dirty="0">
                          <a:latin typeface="Arial"/>
                          <a:cs typeface="Arial"/>
                        </a:rPr>
                        <a:t>Rule 3</a:t>
                      </a:r>
                      <a:endParaRPr sz="18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D7E4BC"/>
                    </a:solidFill>
                  </a:tcPr>
                </a:tc>
                <a:tc>
                  <a:txBody>
                    <a:bodyPr/>
                    <a:lstStyle/>
                    <a:p>
                      <a:pPr marL="296545">
                        <a:lnSpc>
                          <a:spcPct val="100000"/>
                        </a:lnSpc>
                      </a:pPr>
                      <a:r>
                        <a:rPr sz="1800" b="1" dirty="0">
                          <a:latin typeface="Arial"/>
                          <a:cs typeface="Arial"/>
                        </a:rPr>
                        <a:t>Rule 4</a:t>
                      </a:r>
                      <a:endParaRPr sz="18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D7E4BC"/>
                    </a:solidFill>
                  </a:tcPr>
                </a:tc>
                <a:extLst>
                  <a:ext uri="{0D108BD9-81ED-4DB2-BD59-A6C34878D82A}">
                    <a16:rowId xmlns:a16="http://schemas.microsoft.com/office/drawing/2014/main" val="10000"/>
                  </a:ext>
                </a:extLst>
              </a:tr>
              <a:tr h="378835">
                <a:tc>
                  <a:txBody>
                    <a:bodyPr/>
                    <a:lstStyle/>
                    <a:p>
                      <a:pPr marL="85090">
                        <a:lnSpc>
                          <a:spcPct val="100000"/>
                        </a:lnSpc>
                      </a:pPr>
                      <a:r>
                        <a:rPr sz="1800" dirty="0">
                          <a:latin typeface="Arial"/>
                          <a:cs typeface="Arial"/>
                        </a:rPr>
                        <a:t>C</a:t>
                      </a:r>
                      <a:r>
                        <a:rPr sz="1800" spc="-10" dirty="0">
                          <a:latin typeface="Arial"/>
                          <a:cs typeface="Arial"/>
                        </a:rPr>
                        <a:t>o</a:t>
                      </a:r>
                      <a:r>
                        <a:rPr sz="1800" dirty="0">
                          <a:latin typeface="Arial"/>
                          <a:cs typeface="Arial"/>
                        </a:rPr>
                        <a:t>n</a:t>
                      </a:r>
                      <a:r>
                        <a:rPr sz="1800" spc="-10" dirty="0">
                          <a:latin typeface="Arial"/>
                          <a:cs typeface="Arial"/>
                        </a:rPr>
                        <a:t>d</a:t>
                      </a:r>
                      <a:r>
                        <a:rPr sz="1800" dirty="0">
                          <a:latin typeface="Arial"/>
                          <a:cs typeface="Arial"/>
                        </a:rPr>
                        <a:t>iti</a:t>
                      </a:r>
                      <a:r>
                        <a:rPr sz="1800" spc="-10" dirty="0">
                          <a:latin typeface="Arial"/>
                          <a:cs typeface="Arial"/>
                        </a:rPr>
                        <a:t>o</a:t>
                      </a:r>
                      <a:r>
                        <a:rPr sz="1800" spc="-5" dirty="0">
                          <a:latin typeface="Arial"/>
                          <a:cs typeface="Arial"/>
                        </a:rPr>
                        <a:t>n</a:t>
                      </a:r>
                      <a:r>
                        <a:rPr sz="1800" dirty="0">
                          <a:latin typeface="Arial"/>
                          <a:cs typeface="Arial"/>
                        </a:rPr>
                        <a:t>-1</a:t>
                      </a:r>
                      <a:endParaRPr sz="18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9F679"/>
                    </a:solidFill>
                  </a:tcPr>
                </a:tc>
                <a:tc>
                  <a:txBody>
                    <a:bodyPr/>
                    <a:lstStyle/>
                    <a:p>
                      <a:pPr algn="ctr">
                        <a:lnSpc>
                          <a:spcPct val="100000"/>
                        </a:lnSpc>
                      </a:pPr>
                      <a:r>
                        <a:rPr sz="1800" dirty="0">
                          <a:latin typeface="Arial"/>
                          <a:cs typeface="Arial"/>
                        </a:rPr>
                        <a:t>T</a:t>
                      </a:r>
                      <a:endParaRPr sz="18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pPr>
                      <a:r>
                        <a:rPr sz="1800" dirty="0">
                          <a:latin typeface="Arial"/>
                          <a:cs typeface="Arial"/>
                        </a:rPr>
                        <a:t>F</a:t>
                      </a:r>
                      <a:endParaRPr sz="18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pPr>
                      <a:r>
                        <a:rPr sz="1800" dirty="0">
                          <a:latin typeface="Arial"/>
                          <a:cs typeface="Arial"/>
                        </a:rPr>
                        <a:t>F</a:t>
                      </a:r>
                      <a:endParaRPr sz="18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pPr>
                      <a:r>
                        <a:rPr sz="1800" dirty="0">
                          <a:latin typeface="Arial"/>
                          <a:cs typeface="Arial"/>
                        </a:rPr>
                        <a:t>F</a:t>
                      </a:r>
                      <a:endParaRPr sz="18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1"/>
                  </a:ext>
                </a:extLst>
              </a:tr>
              <a:tr h="378835">
                <a:tc>
                  <a:txBody>
                    <a:bodyPr/>
                    <a:lstStyle/>
                    <a:p>
                      <a:pPr marL="85090">
                        <a:lnSpc>
                          <a:spcPct val="100000"/>
                        </a:lnSpc>
                      </a:pPr>
                      <a:r>
                        <a:rPr sz="1800" dirty="0">
                          <a:latin typeface="Arial"/>
                          <a:cs typeface="Arial"/>
                        </a:rPr>
                        <a:t>C</a:t>
                      </a:r>
                      <a:r>
                        <a:rPr sz="1800" spc="-10" dirty="0">
                          <a:latin typeface="Arial"/>
                          <a:cs typeface="Arial"/>
                        </a:rPr>
                        <a:t>o</a:t>
                      </a:r>
                      <a:r>
                        <a:rPr sz="1800" dirty="0">
                          <a:latin typeface="Arial"/>
                          <a:cs typeface="Arial"/>
                        </a:rPr>
                        <a:t>n</a:t>
                      </a:r>
                      <a:r>
                        <a:rPr sz="1800" spc="-10" dirty="0">
                          <a:latin typeface="Arial"/>
                          <a:cs typeface="Arial"/>
                        </a:rPr>
                        <a:t>d</a:t>
                      </a:r>
                      <a:r>
                        <a:rPr sz="1800" dirty="0">
                          <a:latin typeface="Arial"/>
                          <a:cs typeface="Arial"/>
                        </a:rPr>
                        <a:t>iti</a:t>
                      </a:r>
                      <a:r>
                        <a:rPr sz="1800" spc="-10" dirty="0">
                          <a:latin typeface="Arial"/>
                          <a:cs typeface="Arial"/>
                        </a:rPr>
                        <a:t>o</a:t>
                      </a:r>
                      <a:r>
                        <a:rPr sz="1800" spc="-5" dirty="0">
                          <a:latin typeface="Arial"/>
                          <a:cs typeface="Arial"/>
                        </a:rPr>
                        <a:t>n</a:t>
                      </a:r>
                      <a:r>
                        <a:rPr sz="1800" dirty="0">
                          <a:latin typeface="Arial"/>
                          <a:cs typeface="Arial"/>
                        </a:rPr>
                        <a:t>-2</a:t>
                      </a:r>
                      <a:endParaRPr sz="18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9F679"/>
                    </a:solidFill>
                  </a:tcPr>
                </a:tc>
                <a:tc>
                  <a:txBody>
                    <a:bodyPr/>
                    <a:lstStyle/>
                    <a:p>
                      <a:pPr algn="ctr">
                        <a:lnSpc>
                          <a:spcPct val="100000"/>
                        </a:lnSpc>
                      </a:pPr>
                      <a:r>
                        <a:rPr sz="1800" dirty="0">
                          <a:latin typeface="Arial"/>
                          <a:cs typeface="Arial"/>
                        </a:rPr>
                        <a:t>T</a:t>
                      </a:r>
                      <a:endParaRPr sz="18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pPr>
                      <a:r>
                        <a:rPr sz="1800" dirty="0">
                          <a:latin typeface="Arial"/>
                          <a:cs typeface="Arial"/>
                        </a:rPr>
                        <a:t>T</a:t>
                      </a:r>
                      <a:endParaRPr sz="18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pPr>
                      <a:r>
                        <a:rPr sz="1800" dirty="0">
                          <a:latin typeface="Arial"/>
                          <a:cs typeface="Arial"/>
                        </a:rPr>
                        <a:t>F</a:t>
                      </a:r>
                      <a:endParaRPr sz="18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pPr>
                      <a:r>
                        <a:rPr sz="1800" dirty="0">
                          <a:latin typeface="Arial"/>
                          <a:cs typeface="Arial"/>
                        </a:rPr>
                        <a:t>T</a:t>
                      </a:r>
                      <a:endParaRPr sz="18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2"/>
                  </a:ext>
                </a:extLst>
              </a:tr>
              <a:tr h="378713">
                <a:tc>
                  <a:txBody>
                    <a:bodyPr/>
                    <a:lstStyle/>
                    <a:p>
                      <a:pPr marL="85090">
                        <a:lnSpc>
                          <a:spcPct val="100000"/>
                        </a:lnSpc>
                      </a:pPr>
                      <a:r>
                        <a:rPr sz="1800" dirty="0">
                          <a:latin typeface="Arial"/>
                          <a:cs typeface="Arial"/>
                        </a:rPr>
                        <a:t>C</a:t>
                      </a:r>
                      <a:r>
                        <a:rPr sz="1800" spc="-10" dirty="0">
                          <a:latin typeface="Arial"/>
                          <a:cs typeface="Arial"/>
                        </a:rPr>
                        <a:t>o</a:t>
                      </a:r>
                      <a:r>
                        <a:rPr sz="1800" dirty="0">
                          <a:latin typeface="Arial"/>
                          <a:cs typeface="Arial"/>
                        </a:rPr>
                        <a:t>n</a:t>
                      </a:r>
                      <a:r>
                        <a:rPr sz="1800" spc="-10" dirty="0">
                          <a:latin typeface="Arial"/>
                          <a:cs typeface="Arial"/>
                        </a:rPr>
                        <a:t>d</a:t>
                      </a:r>
                      <a:r>
                        <a:rPr sz="1800" dirty="0">
                          <a:latin typeface="Arial"/>
                          <a:cs typeface="Arial"/>
                        </a:rPr>
                        <a:t>iti</a:t>
                      </a:r>
                      <a:r>
                        <a:rPr sz="1800" spc="-10" dirty="0">
                          <a:latin typeface="Arial"/>
                          <a:cs typeface="Arial"/>
                        </a:rPr>
                        <a:t>o</a:t>
                      </a:r>
                      <a:r>
                        <a:rPr sz="1800" spc="-5" dirty="0">
                          <a:latin typeface="Arial"/>
                          <a:cs typeface="Arial"/>
                        </a:rPr>
                        <a:t>n</a:t>
                      </a:r>
                      <a:r>
                        <a:rPr sz="1800" dirty="0">
                          <a:latin typeface="Arial"/>
                          <a:cs typeface="Arial"/>
                        </a:rPr>
                        <a:t>-3</a:t>
                      </a:r>
                      <a:endParaRPr sz="18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9F679"/>
                    </a:solidFill>
                  </a:tcPr>
                </a:tc>
                <a:tc>
                  <a:txBody>
                    <a:bodyPr/>
                    <a:lstStyle/>
                    <a:p>
                      <a:pPr algn="ctr">
                        <a:lnSpc>
                          <a:spcPct val="100000"/>
                        </a:lnSpc>
                      </a:pPr>
                      <a:r>
                        <a:rPr sz="1800" dirty="0">
                          <a:latin typeface="Arial"/>
                          <a:cs typeface="Arial"/>
                        </a:rPr>
                        <a:t>T</a:t>
                      </a:r>
                      <a:endParaRPr sz="18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pPr>
                      <a:r>
                        <a:rPr sz="1800" dirty="0">
                          <a:latin typeface="Arial"/>
                          <a:cs typeface="Arial"/>
                        </a:rPr>
                        <a:t>F</a:t>
                      </a:r>
                      <a:endParaRPr sz="18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pPr>
                      <a:r>
                        <a:rPr sz="1800" dirty="0">
                          <a:latin typeface="Arial"/>
                          <a:cs typeface="Arial"/>
                        </a:rPr>
                        <a:t>T</a:t>
                      </a:r>
                      <a:endParaRPr sz="18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pPr>
                      <a:r>
                        <a:rPr sz="1800" dirty="0">
                          <a:latin typeface="Arial"/>
                          <a:cs typeface="Arial"/>
                        </a:rPr>
                        <a:t>T</a:t>
                      </a:r>
                      <a:endParaRPr sz="18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3"/>
                  </a:ext>
                </a:extLst>
              </a:tr>
              <a:tr h="378866">
                <a:tc>
                  <a:txBody>
                    <a:bodyPr/>
                    <a:lstStyle/>
                    <a:p>
                      <a:pPr marL="85090">
                        <a:lnSpc>
                          <a:spcPct val="100000"/>
                        </a:lnSpc>
                      </a:pPr>
                      <a:r>
                        <a:rPr sz="1800" dirty="0">
                          <a:latin typeface="Arial"/>
                          <a:cs typeface="Arial"/>
                        </a:rPr>
                        <a:t>Acti</a:t>
                      </a:r>
                      <a:r>
                        <a:rPr sz="1800" spc="-10" dirty="0">
                          <a:latin typeface="Arial"/>
                          <a:cs typeface="Arial"/>
                        </a:rPr>
                        <a:t>on</a:t>
                      </a:r>
                      <a:r>
                        <a:rPr sz="1800" dirty="0">
                          <a:latin typeface="Arial"/>
                          <a:cs typeface="Arial"/>
                        </a:rPr>
                        <a:t>-1</a:t>
                      </a:r>
                      <a:endParaRPr sz="18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9F679"/>
                    </a:solidFill>
                  </a:tcPr>
                </a:tc>
                <a:tc>
                  <a:txBody>
                    <a:bodyPr/>
                    <a:lstStyle/>
                    <a:p>
                      <a:endParaRPr sz="18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905" algn="ctr">
                        <a:lnSpc>
                          <a:spcPct val="100000"/>
                        </a:lnSpc>
                      </a:pPr>
                      <a:r>
                        <a:rPr sz="1800" dirty="0">
                          <a:latin typeface="Arial"/>
                          <a:cs typeface="Arial"/>
                        </a:rPr>
                        <a:t>_</a:t>
                      </a:r>
                      <a:endParaRPr sz="18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540" algn="ctr">
                        <a:lnSpc>
                          <a:spcPct val="100000"/>
                        </a:lnSpc>
                      </a:pPr>
                      <a:r>
                        <a:rPr sz="1800" dirty="0">
                          <a:latin typeface="Arial"/>
                          <a:cs typeface="Arial"/>
                        </a:rPr>
                        <a:t>X</a:t>
                      </a:r>
                      <a:endParaRPr sz="18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540" algn="ctr">
                        <a:lnSpc>
                          <a:spcPct val="100000"/>
                        </a:lnSpc>
                      </a:pPr>
                      <a:r>
                        <a:rPr sz="1800" dirty="0">
                          <a:latin typeface="Arial"/>
                          <a:cs typeface="Arial"/>
                        </a:rPr>
                        <a:t>_</a:t>
                      </a:r>
                      <a:endParaRPr sz="18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4"/>
                  </a:ext>
                </a:extLst>
              </a:tr>
              <a:tr h="378835">
                <a:tc>
                  <a:txBody>
                    <a:bodyPr/>
                    <a:lstStyle/>
                    <a:p>
                      <a:pPr marL="85090">
                        <a:lnSpc>
                          <a:spcPct val="100000"/>
                        </a:lnSpc>
                      </a:pPr>
                      <a:r>
                        <a:rPr sz="1800" dirty="0">
                          <a:latin typeface="Arial"/>
                          <a:cs typeface="Arial"/>
                        </a:rPr>
                        <a:t>Acti</a:t>
                      </a:r>
                      <a:r>
                        <a:rPr sz="1800" spc="-15" dirty="0">
                          <a:latin typeface="Arial"/>
                          <a:cs typeface="Arial"/>
                        </a:rPr>
                        <a:t>o</a:t>
                      </a:r>
                      <a:r>
                        <a:rPr sz="1800" spc="-10" dirty="0">
                          <a:latin typeface="Arial"/>
                          <a:cs typeface="Arial"/>
                        </a:rPr>
                        <a:t>n</a:t>
                      </a:r>
                      <a:r>
                        <a:rPr sz="1800" spc="-5" dirty="0">
                          <a:latin typeface="Arial"/>
                          <a:cs typeface="Arial"/>
                        </a:rPr>
                        <a:t>-</a:t>
                      </a:r>
                      <a:r>
                        <a:rPr sz="1800" dirty="0">
                          <a:latin typeface="Arial"/>
                          <a:cs typeface="Arial"/>
                        </a:rPr>
                        <a:t>2</a:t>
                      </a:r>
                      <a:endParaRPr sz="18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9F679"/>
                    </a:solidFill>
                  </a:tcPr>
                </a:tc>
                <a:tc>
                  <a:txBody>
                    <a:bodyPr/>
                    <a:lstStyle/>
                    <a:p>
                      <a:pPr marL="2540" algn="ctr">
                        <a:lnSpc>
                          <a:spcPct val="100000"/>
                        </a:lnSpc>
                      </a:pPr>
                      <a:r>
                        <a:rPr sz="1800" dirty="0">
                          <a:latin typeface="Arial"/>
                          <a:cs typeface="Arial"/>
                        </a:rPr>
                        <a:t>X</a:t>
                      </a:r>
                      <a:endParaRPr sz="18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8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175" algn="ctr">
                        <a:lnSpc>
                          <a:spcPct val="100000"/>
                        </a:lnSpc>
                      </a:pPr>
                      <a:r>
                        <a:rPr sz="1800" dirty="0">
                          <a:latin typeface="Arial"/>
                          <a:cs typeface="Arial"/>
                        </a:rPr>
                        <a:t>X</a:t>
                      </a:r>
                      <a:endParaRPr sz="18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8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5"/>
                  </a:ext>
                </a:extLst>
              </a:tr>
              <a:tr h="378835">
                <a:tc>
                  <a:txBody>
                    <a:bodyPr/>
                    <a:lstStyle/>
                    <a:p>
                      <a:pPr marL="85090">
                        <a:lnSpc>
                          <a:spcPct val="100000"/>
                        </a:lnSpc>
                      </a:pPr>
                      <a:r>
                        <a:rPr sz="1800" dirty="0">
                          <a:latin typeface="Arial"/>
                          <a:cs typeface="Arial"/>
                        </a:rPr>
                        <a:t>Acti</a:t>
                      </a:r>
                      <a:r>
                        <a:rPr sz="1800" spc="-10" dirty="0">
                          <a:latin typeface="Arial"/>
                          <a:cs typeface="Arial"/>
                        </a:rPr>
                        <a:t>on</a:t>
                      </a:r>
                      <a:r>
                        <a:rPr sz="1800" dirty="0">
                          <a:latin typeface="Arial"/>
                          <a:cs typeface="Arial"/>
                        </a:rPr>
                        <a:t>-3</a:t>
                      </a:r>
                      <a:endParaRPr sz="18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9F679"/>
                    </a:solidFill>
                  </a:tcPr>
                </a:tc>
                <a:tc>
                  <a:txBody>
                    <a:bodyPr/>
                    <a:lstStyle/>
                    <a:p>
                      <a:endParaRPr sz="18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540" algn="ctr">
                        <a:lnSpc>
                          <a:spcPct val="100000"/>
                        </a:lnSpc>
                      </a:pPr>
                      <a:r>
                        <a:rPr sz="1800" dirty="0">
                          <a:latin typeface="Arial"/>
                          <a:cs typeface="Arial"/>
                        </a:rPr>
                        <a:t>X</a:t>
                      </a:r>
                      <a:endParaRPr sz="18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8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175" algn="ctr">
                        <a:lnSpc>
                          <a:spcPct val="100000"/>
                        </a:lnSpc>
                      </a:pPr>
                      <a:r>
                        <a:rPr sz="1800" dirty="0">
                          <a:latin typeface="Arial"/>
                          <a:cs typeface="Arial"/>
                        </a:rPr>
                        <a:t>X</a:t>
                      </a:r>
                      <a:endParaRPr sz="18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6"/>
                  </a:ext>
                </a:extLst>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347600" y="1101807"/>
            <a:ext cx="6312535" cy="369332"/>
          </a:xfrm>
          <a:prstGeom prst="rect">
            <a:avLst/>
          </a:prstGeom>
        </p:spPr>
        <p:txBody>
          <a:bodyPr vert="horz" wrap="square" lIns="0" tIns="0" rIns="0" bIns="0" rtlCol="0">
            <a:spAutoFit/>
          </a:bodyPr>
          <a:lstStyle/>
          <a:p>
            <a:pPr marL="12700"/>
            <a:r>
              <a:rPr sz="2400" dirty="0">
                <a:latin typeface="Arial"/>
                <a:cs typeface="Arial"/>
              </a:rPr>
              <a:t>A</a:t>
            </a:r>
            <a:r>
              <a:rPr sz="2400" spc="-150" dirty="0">
                <a:latin typeface="Arial"/>
                <a:cs typeface="Arial"/>
              </a:rPr>
              <a:t> </a:t>
            </a:r>
            <a:r>
              <a:rPr sz="2400" dirty="0">
                <a:solidFill>
                  <a:srgbClr val="C00000"/>
                </a:solidFill>
                <a:latin typeface="Arial"/>
                <a:cs typeface="Arial"/>
              </a:rPr>
              <a:t>d</a:t>
            </a:r>
            <a:r>
              <a:rPr sz="2400" spc="-10" dirty="0">
                <a:solidFill>
                  <a:srgbClr val="C00000"/>
                </a:solidFill>
                <a:latin typeface="Arial"/>
                <a:cs typeface="Arial"/>
              </a:rPr>
              <a:t>e</a:t>
            </a:r>
            <a:r>
              <a:rPr sz="2400" dirty="0">
                <a:solidFill>
                  <a:srgbClr val="C00000"/>
                </a:solidFill>
                <a:latin typeface="Arial"/>
                <a:cs typeface="Arial"/>
              </a:rPr>
              <a:t>ci</a:t>
            </a:r>
            <a:r>
              <a:rPr sz="2400" spc="-10" dirty="0">
                <a:solidFill>
                  <a:srgbClr val="C00000"/>
                </a:solidFill>
                <a:latin typeface="Arial"/>
                <a:cs typeface="Arial"/>
              </a:rPr>
              <a:t>s</a:t>
            </a:r>
            <a:r>
              <a:rPr sz="2400" dirty="0">
                <a:solidFill>
                  <a:srgbClr val="C00000"/>
                </a:solidFill>
                <a:latin typeface="Arial"/>
                <a:cs typeface="Arial"/>
              </a:rPr>
              <a:t>i</a:t>
            </a:r>
            <a:r>
              <a:rPr sz="2400" spc="-10" dirty="0">
                <a:solidFill>
                  <a:srgbClr val="C00000"/>
                </a:solidFill>
                <a:latin typeface="Arial"/>
                <a:cs typeface="Arial"/>
              </a:rPr>
              <a:t>o</a:t>
            </a:r>
            <a:r>
              <a:rPr sz="2400" dirty="0">
                <a:solidFill>
                  <a:srgbClr val="C00000"/>
                </a:solidFill>
                <a:latin typeface="Arial"/>
                <a:cs typeface="Arial"/>
              </a:rPr>
              <a:t>n</a:t>
            </a:r>
            <a:r>
              <a:rPr sz="2400" spc="35" dirty="0">
                <a:solidFill>
                  <a:srgbClr val="C00000"/>
                </a:solidFill>
                <a:latin typeface="Arial"/>
                <a:cs typeface="Arial"/>
              </a:rPr>
              <a:t> </a:t>
            </a:r>
            <a:r>
              <a:rPr sz="2400" dirty="0">
                <a:solidFill>
                  <a:srgbClr val="C00000"/>
                </a:solidFill>
                <a:latin typeface="Arial"/>
                <a:cs typeface="Arial"/>
              </a:rPr>
              <a:t>tab</a:t>
            </a:r>
            <a:r>
              <a:rPr sz="2400" spc="-10" dirty="0">
                <a:solidFill>
                  <a:srgbClr val="C00000"/>
                </a:solidFill>
                <a:latin typeface="Arial"/>
                <a:cs typeface="Arial"/>
              </a:rPr>
              <a:t>l</a:t>
            </a:r>
            <a:r>
              <a:rPr sz="2400" dirty="0">
                <a:solidFill>
                  <a:srgbClr val="C00000"/>
                </a:solidFill>
                <a:latin typeface="Arial"/>
                <a:cs typeface="Arial"/>
              </a:rPr>
              <a:t>e</a:t>
            </a:r>
            <a:r>
              <a:rPr sz="2400" spc="15" dirty="0">
                <a:solidFill>
                  <a:srgbClr val="C00000"/>
                </a:solidFill>
                <a:latin typeface="Arial"/>
                <a:cs typeface="Arial"/>
              </a:rPr>
              <a:t> </a:t>
            </a:r>
            <a:r>
              <a:rPr sz="2400" dirty="0">
                <a:latin typeface="Arial"/>
                <a:cs typeface="Arial"/>
              </a:rPr>
              <a:t>co</a:t>
            </a:r>
            <a:r>
              <a:rPr sz="2400" spc="-10" dirty="0">
                <a:latin typeface="Arial"/>
                <a:cs typeface="Arial"/>
              </a:rPr>
              <a:t>n</a:t>
            </a:r>
            <a:r>
              <a:rPr sz="2400" dirty="0">
                <a:latin typeface="Arial"/>
                <a:cs typeface="Arial"/>
              </a:rPr>
              <a:t>verted to</a:t>
            </a:r>
            <a:r>
              <a:rPr sz="2400" spc="-10" dirty="0">
                <a:latin typeface="Arial"/>
                <a:cs typeface="Arial"/>
              </a:rPr>
              <a:t> </a:t>
            </a:r>
            <a:r>
              <a:rPr sz="2400" dirty="0">
                <a:latin typeface="Arial"/>
                <a:cs typeface="Arial"/>
              </a:rPr>
              <a:t>a </a:t>
            </a:r>
            <a:r>
              <a:rPr sz="2400" dirty="0">
                <a:solidFill>
                  <a:srgbClr val="C00000"/>
                </a:solidFill>
                <a:latin typeface="Arial"/>
                <a:cs typeface="Arial"/>
              </a:rPr>
              <a:t>test</a:t>
            </a:r>
            <a:r>
              <a:rPr sz="2400" spc="-20" dirty="0">
                <a:solidFill>
                  <a:srgbClr val="C00000"/>
                </a:solidFill>
                <a:latin typeface="Arial"/>
                <a:cs typeface="Arial"/>
              </a:rPr>
              <a:t> </a:t>
            </a:r>
            <a:r>
              <a:rPr sz="2400" dirty="0">
                <a:solidFill>
                  <a:srgbClr val="C00000"/>
                </a:solidFill>
                <a:latin typeface="Arial"/>
                <a:cs typeface="Arial"/>
              </a:rPr>
              <a:t>case</a:t>
            </a:r>
            <a:r>
              <a:rPr sz="2400" spc="-5" dirty="0">
                <a:solidFill>
                  <a:srgbClr val="C00000"/>
                </a:solidFill>
                <a:latin typeface="Arial"/>
                <a:cs typeface="Arial"/>
              </a:rPr>
              <a:t> </a:t>
            </a:r>
            <a:r>
              <a:rPr sz="2400" dirty="0">
                <a:latin typeface="Arial"/>
                <a:cs typeface="Arial"/>
              </a:rPr>
              <a:t>tab</a:t>
            </a:r>
            <a:r>
              <a:rPr sz="2400" spc="-10" dirty="0">
                <a:latin typeface="Arial"/>
                <a:cs typeface="Arial"/>
              </a:rPr>
              <a:t>l</a:t>
            </a:r>
            <a:r>
              <a:rPr sz="2400" dirty="0">
                <a:latin typeface="Arial"/>
                <a:cs typeface="Arial"/>
              </a:rPr>
              <a:t>e:</a:t>
            </a:r>
            <a:endParaRPr sz="2400">
              <a:latin typeface="Arial"/>
              <a:cs typeface="Arial"/>
            </a:endParaRPr>
          </a:p>
        </p:txBody>
      </p:sp>
      <p:sp>
        <p:nvSpPr>
          <p:cNvPr id="6" name="object 6"/>
          <p:cNvSpPr txBox="1"/>
          <p:nvPr/>
        </p:nvSpPr>
        <p:spPr>
          <a:xfrm>
            <a:off x="0" y="0"/>
            <a:ext cx="9144000" cy="677108"/>
          </a:xfrm>
          <a:prstGeom prst="rect">
            <a:avLst/>
          </a:prstGeom>
          <a:solidFill>
            <a:srgbClr val="002060"/>
          </a:solidFill>
        </p:spPr>
        <p:txBody>
          <a:bodyPr vert="horz" wrap="square" lIns="0" tIns="0" rIns="0" bIns="0" rtlCol="0">
            <a:spAutoFit/>
          </a:bodyPr>
          <a:lstStyle/>
          <a:p>
            <a:pPr marL="12700"/>
            <a:r>
              <a:rPr sz="4400" b="1" spc="-20" dirty="0">
                <a:solidFill>
                  <a:schemeClr val="bg1"/>
                </a:solidFill>
                <a:latin typeface="Arial"/>
                <a:cs typeface="Arial"/>
              </a:rPr>
              <a:t>Deci</a:t>
            </a:r>
            <a:r>
              <a:rPr sz="4400" b="1" spc="-5" dirty="0">
                <a:solidFill>
                  <a:schemeClr val="bg1"/>
                </a:solidFill>
                <a:latin typeface="Arial"/>
                <a:cs typeface="Arial"/>
              </a:rPr>
              <a:t>s</a:t>
            </a:r>
            <a:r>
              <a:rPr sz="4400" b="1" spc="-20" dirty="0">
                <a:solidFill>
                  <a:schemeClr val="bg1"/>
                </a:solidFill>
                <a:latin typeface="Arial"/>
                <a:cs typeface="Arial"/>
              </a:rPr>
              <a:t>ion</a:t>
            </a:r>
            <a:r>
              <a:rPr sz="4400" b="1" spc="-50" dirty="0">
                <a:solidFill>
                  <a:schemeClr val="bg1"/>
                </a:solidFill>
                <a:latin typeface="Arial"/>
                <a:cs typeface="Arial"/>
              </a:rPr>
              <a:t> </a:t>
            </a:r>
            <a:r>
              <a:rPr sz="4400" b="1" spc="-475" dirty="0">
                <a:solidFill>
                  <a:schemeClr val="bg1"/>
                </a:solidFill>
                <a:latin typeface="Arial"/>
                <a:cs typeface="Arial"/>
              </a:rPr>
              <a:t>T</a:t>
            </a:r>
            <a:r>
              <a:rPr sz="4400" b="1" spc="-20" dirty="0">
                <a:solidFill>
                  <a:schemeClr val="bg1"/>
                </a:solidFill>
                <a:latin typeface="Arial"/>
                <a:cs typeface="Arial"/>
              </a:rPr>
              <a:t>able</a:t>
            </a:r>
            <a:r>
              <a:rPr sz="4400" b="1" spc="-10" dirty="0">
                <a:solidFill>
                  <a:schemeClr val="bg1"/>
                </a:solidFill>
                <a:latin typeface="Arial"/>
                <a:cs typeface="Arial"/>
              </a:rPr>
              <a:t> </a:t>
            </a:r>
            <a:r>
              <a:rPr sz="4400" b="1" spc="-15" dirty="0">
                <a:solidFill>
                  <a:schemeClr val="bg1"/>
                </a:solidFill>
                <a:latin typeface="Arial"/>
                <a:cs typeface="Arial"/>
              </a:rPr>
              <a:t>v</a:t>
            </a:r>
            <a:r>
              <a:rPr sz="4400" b="1" spc="-20" dirty="0">
                <a:solidFill>
                  <a:schemeClr val="bg1"/>
                </a:solidFill>
                <a:latin typeface="Arial"/>
                <a:cs typeface="Arial"/>
              </a:rPr>
              <a:t>s</a:t>
            </a:r>
            <a:r>
              <a:rPr sz="4400" b="1" spc="-75" dirty="0">
                <a:solidFill>
                  <a:schemeClr val="bg1"/>
                </a:solidFill>
                <a:latin typeface="Arial"/>
                <a:cs typeface="Arial"/>
              </a:rPr>
              <a:t> </a:t>
            </a:r>
            <a:r>
              <a:rPr sz="4400" b="1" spc="-475" dirty="0">
                <a:solidFill>
                  <a:schemeClr val="bg1"/>
                </a:solidFill>
                <a:latin typeface="Arial"/>
                <a:cs typeface="Arial"/>
              </a:rPr>
              <a:t>T</a:t>
            </a:r>
            <a:r>
              <a:rPr sz="4400" b="1" spc="-20" dirty="0">
                <a:solidFill>
                  <a:schemeClr val="bg1"/>
                </a:solidFill>
                <a:latin typeface="Arial"/>
                <a:cs typeface="Arial"/>
              </a:rPr>
              <a:t>est</a:t>
            </a:r>
            <a:r>
              <a:rPr sz="4400" b="1" spc="10" dirty="0">
                <a:solidFill>
                  <a:schemeClr val="bg1"/>
                </a:solidFill>
                <a:latin typeface="Arial"/>
                <a:cs typeface="Arial"/>
              </a:rPr>
              <a:t> </a:t>
            </a:r>
            <a:r>
              <a:rPr sz="4400" b="1" spc="-30" dirty="0">
                <a:solidFill>
                  <a:schemeClr val="bg1"/>
                </a:solidFill>
                <a:latin typeface="Arial"/>
                <a:cs typeface="Arial"/>
              </a:rPr>
              <a:t>Ca</a:t>
            </a:r>
            <a:r>
              <a:rPr sz="4400" b="1" spc="-15" dirty="0">
                <a:solidFill>
                  <a:schemeClr val="bg1"/>
                </a:solidFill>
                <a:latin typeface="Arial"/>
                <a:cs typeface="Arial"/>
              </a:rPr>
              <a:t>s</a:t>
            </a:r>
            <a:r>
              <a:rPr sz="4400" b="1" spc="-25" dirty="0">
                <a:solidFill>
                  <a:schemeClr val="bg1"/>
                </a:solidFill>
                <a:latin typeface="Arial"/>
                <a:cs typeface="Arial"/>
              </a:rPr>
              <a:t>e</a:t>
            </a:r>
            <a:r>
              <a:rPr sz="4400" b="1" spc="-65" dirty="0">
                <a:solidFill>
                  <a:schemeClr val="bg1"/>
                </a:solidFill>
                <a:latin typeface="Arial"/>
                <a:cs typeface="Arial"/>
              </a:rPr>
              <a:t> </a:t>
            </a:r>
            <a:r>
              <a:rPr sz="4400" b="1" spc="-475" dirty="0">
                <a:solidFill>
                  <a:schemeClr val="bg1"/>
                </a:solidFill>
                <a:latin typeface="Arial"/>
                <a:cs typeface="Arial"/>
              </a:rPr>
              <a:t>T</a:t>
            </a:r>
            <a:r>
              <a:rPr sz="4400" b="1" spc="-20" dirty="0">
                <a:solidFill>
                  <a:schemeClr val="bg1"/>
                </a:solidFill>
                <a:latin typeface="Arial"/>
                <a:cs typeface="Arial"/>
              </a:rPr>
              <a:t>able</a:t>
            </a:r>
            <a:endParaRPr sz="4400" b="1" dirty="0">
              <a:solidFill>
                <a:schemeClr val="bg1"/>
              </a:solidFill>
              <a:latin typeface="Arial"/>
              <a:cs typeface="Arial"/>
            </a:endParaRPr>
          </a:p>
        </p:txBody>
      </p:sp>
      <p:sp>
        <p:nvSpPr>
          <p:cNvPr id="7" name="object 7"/>
          <p:cNvSpPr/>
          <p:nvPr/>
        </p:nvSpPr>
        <p:spPr>
          <a:xfrm>
            <a:off x="228600" y="1575818"/>
            <a:ext cx="5838444" cy="3601211"/>
          </a:xfrm>
          <a:prstGeom prst="rect">
            <a:avLst/>
          </a:prstGeom>
          <a:blipFill>
            <a:blip r:embed="rId3" cstate="print"/>
            <a:stretch>
              <a:fillRect/>
            </a:stretch>
          </a:blipFill>
        </p:spPr>
        <p:txBody>
          <a:bodyPr wrap="square" lIns="0" tIns="0" rIns="0" bIns="0" rtlCol="0"/>
          <a:lstStyle/>
          <a:p>
            <a:endParaRPr/>
          </a:p>
        </p:txBody>
      </p:sp>
      <p:sp>
        <p:nvSpPr>
          <p:cNvPr id="8" name="object 8"/>
          <p:cNvSpPr/>
          <p:nvPr/>
        </p:nvSpPr>
        <p:spPr>
          <a:xfrm>
            <a:off x="2432306" y="3108960"/>
            <a:ext cx="6039611" cy="2761488"/>
          </a:xfrm>
          <a:prstGeom prst="rect">
            <a:avLst/>
          </a:prstGeom>
          <a:blipFill>
            <a:blip r:embed="rId4" cstate="print"/>
            <a:stretch>
              <a:fillRect/>
            </a:stretch>
          </a:blipFill>
        </p:spPr>
        <p:txBody>
          <a:bodyPr wrap="square" lIns="0" tIns="0" rIns="0" bIns="0" rtlCol="0"/>
          <a:lstStyle/>
          <a:p>
            <a:endParaRPr/>
          </a:p>
        </p:txBody>
      </p:sp>
      <p:sp>
        <p:nvSpPr>
          <p:cNvPr id="9" name="object 9"/>
          <p:cNvSpPr/>
          <p:nvPr/>
        </p:nvSpPr>
        <p:spPr>
          <a:xfrm>
            <a:off x="2430912" y="2228212"/>
            <a:ext cx="1895475" cy="875665"/>
          </a:xfrm>
          <a:custGeom>
            <a:avLst/>
            <a:gdLst/>
            <a:ahLst/>
            <a:cxnLst/>
            <a:rect l="l" t="t" r="r" b="b"/>
            <a:pathLst>
              <a:path w="1895475" h="875664">
                <a:moveTo>
                  <a:pt x="1764020" y="813572"/>
                </a:moveTo>
                <a:lnTo>
                  <a:pt x="1894962" y="875416"/>
                </a:lnTo>
                <a:lnTo>
                  <a:pt x="1884103" y="822441"/>
                </a:lnTo>
                <a:lnTo>
                  <a:pt x="1836928" y="822441"/>
                </a:lnTo>
                <a:lnTo>
                  <a:pt x="1832722" y="817382"/>
                </a:lnTo>
                <a:lnTo>
                  <a:pt x="1830085" y="814179"/>
                </a:lnTo>
                <a:lnTo>
                  <a:pt x="1764020" y="813572"/>
                </a:lnTo>
                <a:close/>
              </a:path>
              <a:path w="1895475" h="875664">
                <a:moveTo>
                  <a:pt x="1830085" y="814179"/>
                </a:moveTo>
                <a:lnTo>
                  <a:pt x="1832722" y="817382"/>
                </a:lnTo>
                <a:lnTo>
                  <a:pt x="1836928" y="822441"/>
                </a:lnTo>
                <a:lnTo>
                  <a:pt x="1846864" y="814333"/>
                </a:lnTo>
                <a:lnTo>
                  <a:pt x="1830085" y="814179"/>
                </a:lnTo>
                <a:close/>
              </a:path>
              <a:path w="1895475" h="875664">
                <a:moveTo>
                  <a:pt x="1865884" y="733562"/>
                </a:moveTo>
                <a:lnTo>
                  <a:pt x="1850709" y="798321"/>
                </a:lnTo>
                <a:lnTo>
                  <a:pt x="1852809" y="800861"/>
                </a:lnTo>
                <a:lnTo>
                  <a:pt x="1856984" y="806074"/>
                </a:lnTo>
                <a:lnTo>
                  <a:pt x="1846978" y="814239"/>
                </a:lnTo>
                <a:lnTo>
                  <a:pt x="1836928" y="822441"/>
                </a:lnTo>
                <a:lnTo>
                  <a:pt x="1884103" y="822441"/>
                </a:lnTo>
                <a:lnTo>
                  <a:pt x="1882442" y="814334"/>
                </a:lnTo>
                <a:lnTo>
                  <a:pt x="1846956" y="814334"/>
                </a:lnTo>
                <a:lnTo>
                  <a:pt x="1882441" y="814333"/>
                </a:lnTo>
                <a:lnTo>
                  <a:pt x="1865884" y="733562"/>
                </a:lnTo>
                <a:close/>
              </a:path>
              <a:path w="1895475" h="875664">
                <a:moveTo>
                  <a:pt x="4309" y="0"/>
                </a:moveTo>
                <a:lnTo>
                  <a:pt x="0" y="25542"/>
                </a:lnTo>
                <a:lnTo>
                  <a:pt x="268604" y="72389"/>
                </a:lnTo>
                <a:lnTo>
                  <a:pt x="530732" y="121798"/>
                </a:lnTo>
                <a:lnTo>
                  <a:pt x="698501" y="157093"/>
                </a:lnTo>
                <a:lnTo>
                  <a:pt x="779394" y="175778"/>
                </a:lnTo>
                <a:lnTo>
                  <a:pt x="858399" y="195193"/>
                </a:lnTo>
                <a:lnTo>
                  <a:pt x="896742" y="205221"/>
                </a:lnTo>
                <a:lnTo>
                  <a:pt x="971937" y="226192"/>
                </a:lnTo>
                <a:lnTo>
                  <a:pt x="1008513" y="236981"/>
                </a:lnTo>
                <a:lnTo>
                  <a:pt x="1079379" y="259323"/>
                </a:lnTo>
                <a:lnTo>
                  <a:pt x="1146922" y="282823"/>
                </a:lnTo>
                <a:lnTo>
                  <a:pt x="1211205" y="307604"/>
                </a:lnTo>
                <a:lnTo>
                  <a:pt x="1271768" y="333634"/>
                </a:lnTo>
                <a:lnTo>
                  <a:pt x="1329802" y="363230"/>
                </a:lnTo>
                <a:lnTo>
                  <a:pt x="1387227" y="397885"/>
                </a:lnTo>
                <a:lnTo>
                  <a:pt x="1443736" y="436869"/>
                </a:lnTo>
                <a:lnTo>
                  <a:pt x="1498600" y="479176"/>
                </a:lnTo>
                <a:lnTo>
                  <a:pt x="1551697" y="523737"/>
                </a:lnTo>
                <a:lnTo>
                  <a:pt x="1602354" y="569732"/>
                </a:lnTo>
                <a:lnTo>
                  <a:pt x="1650238" y="615939"/>
                </a:lnTo>
                <a:lnTo>
                  <a:pt x="1694953" y="661537"/>
                </a:lnTo>
                <a:lnTo>
                  <a:pt x="1735948" y="705490"/>
                </a:lnTo>
                <a:lnTo>
                  <a:pt x="1772920" y="746759"/>
                </a:lnTo>
                <a:lnTo>
                  <a:pt x="1805290" y="784341"/>
                </a:lnTo>
                <a:lnTo>
                  <a:pt x="1830085" y="814179"/>
                </a:lnTo>
                <a:lnTo>
                  <a:pt x="1846864" y="814333"/>
                </a:lnTo>
                <a:lnTo>
                  <a:pt x="1850709" y="798321"/>
                </a:lnTo>
                <a:lnTo>
                  <a:pt x="1839580" y="784859"/>
                </a:lnTo>
                <a:lnTo>
                  <a:pt x="1809253" y="749045"/>
                </a:lnTo>
                <a:lnTo>
                  <a:pt x="1774201" y="709178"/>
                </a:lnTo>
                <a:lnTo>
                  <a:pt x="1734820" y="665987"/>
                </a:lnTo>
                <a:lnTo>
                  <a:pt x="1691508" y="620664"/>
                </a:lnTo>
                <a:lnTo>
                  <a:pt x="1644508" y="574029"/>
                </a:lnTo>
                <a:lnTo>
                  <a:pt x="1594612" y="527303"/>
                </a:lnTo>
                <a:lnTo>
                  <a:pt x="1541913" y="481340"/>
                </a:lnTo>
                <a:lnTo>
                  <a:pt x="1486927" y="436869"/>
                </a:lnTo>
                <a:lnTo>
                  <a:pt x="1430020" y="395356"/>
                </a:lnTo>
                <a:lnTo>
                  <a:pt x="1371590" y="357499"/>
                </a:lnTo>
                <a:lnTo>
                  <a:pt x="1312154" y="324490"/>
                </a:lnTo>
                <a:lnTo>
                  <a:pt x="1251956" y="296539"/>
                </a:lnTo>
                <a:lnTo>
                  <a:pt x="1188588" y="270906"/>
                </a:lnTo>
                <a:lnTo>
                  <a:pt x="1121929" y="246369"/>
                </a:lnTo>
                <a:lnTo>
                  <a:pt x="1051947" y="223265"/>
                </a:lnTo>
                <a:lnTo>
                  <a:pt x="941578" y="190621"/>
                </a:lnTo>
                <a:lnTo>
                  <a:pt x="864616" y="170047"/>
                </a:lnTo>
                <a:lnTo>
                  <a:pt x="785247" y="150510"/>
                </a:lnTo>
                <a:lnTo>
                  <a:pt x="703956" y="131825"/>
                </a:lnTo>
                <a:lnTo>
                  <a:pt x="535685" y="96255"/>
                </a:lnTo>
                <a:lnTo>
                  <a:pt x="361687" y="63002"/>
                </a:lnTo>
                <a:lnTo>
                  <a:pt x="4309" y="0"/>
                </a:lnTo>
                <a:close/>
              </a:path>
              <a:path w="1895475" h="875664">
                <a:moveTo>
                  <a:pt x="1850709" y="798321"/>
                </a:moveTo>
                <a:lnTo>
                  <a:pt x="1846978" y="814239"/>
                </a:lnTo>
                <a:lnTo>
                  <a:pt x="1856984" y="806074"/>
                </a:lnTo>
                <a:lnTo>
                  <a:pt x="1852809" y="800861"/>
                </a:lnTo>
                <a:lnTo>
                  <a:pt x="1850709" y="798321"/>
                </a:lnTo>
                <a:close/>
              </a:path>
            </a:pathLst>
          </a:custGeom>
          <a:solidFill>
            <a:srgbClr val="FF0000"/>
          </a:solidFill>
        </p:spPr>
        <p:txBody>
          <a:bodyPr wrap="square" lIns="0" tIns="0" rIns="0" bIns="0" rtlCol="0"/>
          <a:lstStyle/>
          <a:p>
            <a:endParaRPr/>
          </a:p>
        </p:txBody>
      </p:sp>
      <p:sp>
        <p:nvSpPr>
          <p:cNvPr id="10" name="object 10"/>
          <p:cNvSpPr/>
          <p:nvPr/>
        </p:nvSpPr>
        <p:spPr>
          <a:xfrm>
            <a:off x="3540375" y="2211448"/>
            <a:ext cx="1895475" cy="875665"/>
          </a:xfrm>
          <a:custGeom>
            <a:avLst/>
            <a:gdLst/>
            <a:ahLst/>
            <a:cxnLst/>
            <a:rect l="l" t="t" r="r" b="b"/>
            <a:pathLst>
              <a:path w="1895475" h="875664">
                <a:moveTo>
                  <a:pt x="1764029" y="813572"/>
                </a:moveTo>
                <a:lnTo>
                  <a:pt x="1894972" y="875416"/>
                </a:lnTo>
                <a:lnTo>
                  <a:pt x="1884113" y="822441"/>
                </a:lnTo>
                <a:lnTo>
                  <a:pt x="1836938" y="822441"/>
                </a:lnTo>
                <a:lnTo>
                  <a:pt x="1832731" y="817382"/>
                </a:lnTo>
                <a:lnTo>
                  <a:pt x="1830094" y="814179"/>
                </a:lnTo>
                <a:lnTo>
                  <a:pt x="1764029" y="813572"/>
                </a:lnTo>
                <a:close/>
              </a:path>
              <a:path w="1895475" h="875664">
                <a:moveTo>
                  <a:pt x="1830094" y="814179"/>
                </a:moveTo>
                <a:lnTo>
                  <a:pt x="1832731" y="817382"/>
                </a:lnTo>
                <a:lnTo>
                  <a:pt x="1836938" y="822441"/>
                </a:lnTo>
                <a:lnTo>
                  <a:pt x="1846873" y="814333"/>
                </a:lnTo>
                <a:lnTo>
                  <a:pt x="1830094" y="814179"/>
                </a:lnTo>
                <a:close/>
              </a:path>
              <a:path w="1895475" h="875664">
                <a:moveTo>
                  <a:pt x="1865894" y="733562"/>
                </a:moveTo>
                <a:lnTo>
                  <a:pt x="1850718" y="798321"/>
                </a:lnTo>
                <a:lnTo>
                  <a:pt x="1852818" y="800861"/>
                </a:lnTo>
                <a:lnTo>
                  <a:pt x="1856993" y="806074"/>
                </a:lnTo>
                <a:lnTo>
                  <a:pt x="1846988" y="814239"/>
                </a:lnTo>
                <a:lnTo>
                  <a:pt x="1836938" y="822441"/>
                </a:lnTo>
                <a:lnTo>
                  <a:pt x="1884113" y="822441"/>
                </a:lnTo>
                <a:lnTo>
                  <a:pt x="1882451" y="814334"/>
                </a:lnTo>
                <a:lnTo>
                  <a:pt x="1846966" y="814334"/>
                </a:lnTo>
                <a:lnTo>
                  <a:pt x="1882450" y="814333"/>
                </a:lnTo>
                <a:lnTo>
                  <a:pt x="1865894" y="733562"/>
                </a:lnTo>
                <a:close/>
              </a:path>
              <a:path w="1895475" h="875664">
                <a:moveTo>
                  <a:pt x="4328" y="0"/>
                </a:moveTo>
                <a:lnTo>
                  <a:pt x="0" y="25542"/>
                </a:lnTo>
                <a:lnTo>
                  <a:pt x="268620" y="72389"/>
                </a:lnTo>
                <a:lnTo>
                  <a:pt x="530748" y="121798"/>
                </a:lnTo>
                <a:lnTo>
                  <a:pt x="698510" y="157093"/>
                </a:lnTo>
                <a:lnTo>
                  <a:pt x="779404" y="175778"/>
                </a:lnTo>
                <a:lnTo>
                  <a:pt x="858408" y="195193"/>
                </a:lnTo>
                <a:lnTo>
                  <a:pt x="896752" y="205221"/>
                </a:lnTo>
                <a:lnTo>
                  <a:pt x="971946" y="226192"/>
                </a:lnTo>
                <a:lnTo>
                  <a:pt x="1008522" y="236981"/>
                </a:lnTo>
                <a:lnTo>
                  <a:pt x="1079388" y="259323"/>
                </a:lnTo>
                <a:lnTo>
                  <a:pt x="1146931" y="282823"/>
                </a:lnTo>
                <a:lnTo>
                  <a:pt x="1211214" y="307604"/>
                </a:lnTo>
                <a:lnTo>
                  <a:pt x="1271777" y="333634"/>
                </a:lnTo>
                <a:lnTo>
                  <a:pt x="1329811" y="363230"/>
                </a:lnTo>
                <a:lnTo>
                  <a:pt x="1387236" y="397885"/>
                </a:lnTo>
                <a:lnTo>
                  <a:pt x="1443746" y="436869"/>
                </a:lnTo>
                <a:lnTo>
                  <a:pt x="1498610" y="479176"/>
                </a:lnTo>
                <a:lnTo>
                  <a:pt x="1551706" y="523737"/>
                </a:lnTo>
                <a:lnTo>
                  <a:pt x="1602364" y="569732"/>
                </a:lnTo>
                <a:lnTo>
                  <a:pt x="1650248" y="615939"/>
                </a:lnTo>
                <a:lnTo>
                  <a:pt x="1694962" y="661537"/>
                </a:lnTo>
                <a:lnTo>
                  <a:pt x="1735957" y="705490"/>
                </a:lnTo>
                <a:lnTo>
                  <a:pt x="1772930" y="746759"/>
                </a:lnTo>
                <a:lnTo>
                  <a:pt x="1805299" y="784341"/>
                </a:lnTo>
                <a:lnTo>
                  <a:pt x="1830094" y="814179"/>
                </a:lnTo>
                <a:lnTo>
                  <a:pt x="1846873" y="814333"/>
                </a:lnTo>
                <a:lnTo>
                  <a:pt x="1850718" y="798321"/>
                </a:lnTo>
                <a:lnTo>
                  <a:pt x="1839589" y="784859"/>
                </a:lnTo>
                <a:lnTo>
                  <a:pt x="1809262" y="749045"/>
                </a:lnTo>
                <a:lnTo>
                  <a:pt x="1774210" y="709178"/>
                </a:lnTo>
                <a:lnTo>
                  <a:pt x="1734830" y="665987"/>
                </a:lnTo>
                <a:lnTo>
                  <a:pt x="1691518" y="620664"/>
                </a:lnTo>
                <a:lnTo>
                  <a:pt x="1644517" y="574029"/>
                </a:lnTo>
                <a:lnTo>
                  <a:pt x="1594622" y="527303"/>
                </a:lnTo>
                <a:lnTo>
                  <a:pt x="1541922" y="481340"/>
                </a:lnTo>
                <a:lnTo>
                  <a:pt x="1486936" y="436869"/>
                </a:lnTo>
                <a:lnTo>
                  <a:pt x="1430030" y="395356"/>
                </a:lnTo>
                <a:lnTo>
                  <a:pt x="1371599" y="357499"/>
                </a:lnTo>
                <a:lnTo>
                  <a:pt x="1312163" y="324490"/>
                </a:lnTo>
                <a:lnTo>
                  <a:pt x="1251965" y="296539"/>
                </a:lnTo>
                <a:lnTo>
                  <a:pt x="1188598" y="270906"/>
                </a:lnTo>
                <a:lnTo>
                  <a:pt x="1121938" y="246369"/>
                </a:lnTo>
                <a:lnTo>
                  <a:pt x="1051956" y="223265"/>
                </a:lnTo>
                <a:lnTo>
                  <a:pt x="941588" y="190621"/>
                </a:lnTo>
                <a:lnTo>
                  <a:pt x="864626" y="170047"/>
                </a:lnTo>
                <a:lnTo>
                  <a:pt x="785256" y="150510"/>
                </a:lnTo>
                <a:lnTo>
                  <a:pt x="703966" y="131825"/>
                </a:lnTo>
                <a:lnTo>
                  <a:pt x="535685" y="96255"/>
                </a:lnTo>
                <a:lnTo>
                  <a:pt x="361706" y="63002"/>
                </a:lnTo>
                <a:lnTo>
                  <a:pt x="4328" y="0"/>
                </a:lnTo>
                <a:close/>
              </a:path>
              <a:path w="1895475" h="875664">
                <a:moveTo>
                  <a:pt x="1850718" y="798321"/>
                </a:moveTo>
                <a:lnTo>
                  <a:pt x="1846988" y="814239"/>
                </a:lnTo>
                <a:lnTo>
                  <a:pt x="1856993" y="806074"/>
                </a:lnTo>
                <a:lnTo>
                  <a:pt x="1852818" y="800861"/>
                </a:lnTo>
                <a:lnTo>
                  <a:pt x="1850718" y="798321"/>
                </a:lnTo>
                <a:close/>
              </a:path>
            </a:pathLst>
          </a:custGeom>
          <a:solidFill>
            <a:srgbClr val="FF0000"/>
          </a:solidFill>
        </p:spPr>
        <p:txBody>
          <a:bodyPr wrap="square" lIns="0" tIns="0" rIns="0" bIns="0" rtlCol="0"/>
          <a:lstStyle/>
          <a:p>
            <a:endParaRPr/>
          </a:p>
        </p:txBody>
      </p:sp>
      <p:sp>
        <p:nvSpPr>
          <p:cNvPr id="11" name="object 11"/>
          <p:cNvSpPr/>
          <p:nvPr/>
        </p:nvSpPr>
        <p:spPr>
          <a:xfrm>
            <a:off x="4613271" y="2234308"/>
            <a:ext cx="1895475" cy="875665"/>
          </a:xfrm>
          <a:custGeom>
            <a:avLst/>
            <a:gdLst/>
            <a:ahLst/>
            <a:cxnLst/>
            <a:rect l="l" t="t" r="r" b="b"/>
            <a:pathLst>
              <a:path w="1895475" h="875664">
                <a:moveTo>
                  <a:pt x="1764029" y="813572"/>
                </a:moveTo>
                <a:lnTo>
                  <a:pt x="1894972" y="875416"/>
                </a:lnTo>
                <a:lnTo>
                  <a:pt x="1884113" y="822441"/>
                </a:lnTo>
                <a:lnTo>
                  <a:pt x="1836938" y="822441"/>
                </a:lnTo>
                <a:lnTo>
                  <a:pt x="1832731" y="817382"/>
                </a:lnTo>
                <a:lnTo>
                  <a:pt x="1830094" y="814179"/>
                </a:lnTo>
                <a:lnTo>
                  <a:pt x="1764029" y="813572"/>
                </a:lnTo>
                <a:close/>
              </a:path>
              <a:path w="1895475" h="875664">
                <a:moveTo>
                  <a:pt x="1830094" y="814179"/>
                </a:moveTo>
                <a:lnTo>
                  <a:pt x="1832731" y="817382"/>
                </a:lnTo>
                <a:lnTo>
                  <a:pt x="1836938" y="822441"/>
                </a:lnTo>
                <a:lnTo>
                  <a:pt x="1846873" y="814333"/>
                </a:lnTo>
                <a:lnTo>
                  <a:pt x="1830094" y="814179"/>
                </a:lnTo>
                <a:close/>
              </a:path>
              <a:path w="1895475" h="875664">
                <a:moveTo>
                  <a:pt x="1865894" y="733562"/>
                </a:moveTo>
                <a:lnTo>
                  <a:pt x="1850718" y="798321"/>
                </a:lnTo>
                <a:lnTo>
                  <a:pt x="1852818" y="800861"/>
                </a:lnTo>
                <a:lnTo>
                  <a:pt x="1856993" y="806074"/>
                </a:lnTo>
                <a:lnTo>
                  <a:pt x="1846988" y="814239"/>
                </a:lnTo>
                <a:lnTo>
                  <a:pt x="1836938" y="822441"/>
                </a:lnTo>
                <a:lnTo>
                  <a:pt x="1884113" y="822441"/>
                </a:lnTo>
                <a:lnTo>
                  <a:pt x="1882451" y="814334"/>
                </a:lnTo>
                <a:lnTo>
                  <a:pt x="1846966" y="814334"/>
                </a:lnTo>
                <a:lnTo>
                  <a:pt x="1882450" y="814333"/>
                </a:lnTo>
                <a:lnTo>
                  <a:pt x="1865894" y="733562"/>
                </a:lnTo>
                <a:close/>
              </a:path>
              <a:path w="1895475" h="875664">
                <a:moveTo>
                  <a:pt x="4328" y="0"/>
                </a:moveTo>
                <a:lnTo>
                  <a:pt x="0" y="25542"/>
                </a:lnTo>
                <a:lnTo>
                  <a:pt x="268620" y="72389"/>
                </a:lnTo>
                <a:lnTo>
                  <a:pt x="530748" y="121798"/>
                </a:lnTo>
                <a:lnTo>
                  <a:pt x="698510" y="157093"/>
                </a:lnTo>
                <a:lnTo>
                  <a:pt x="779404" y="175778"/>
                </a:lnTo>
                <a:lnTo>
                  <a:pt x="858408" y="195193"/>
                </a:lnTo>
                <a:lnTo>
                  <a:pt x="896752" y="205221"/>
                </a:lnTo>
                <a:lnTo>
                  <a:pt x="971946" y="226192"/>
                </a:lnTo>
                <a:lnTo>
                  <a:pt x="1008522" y="236981"/>
                </a:lnTo>
                <a:lnTo>
                  <a:pt x="1079388" y="259323"/>
                </a:lnTo>
                <a:lnTo>
                  <a:pt x="1146931" y="282823"/>
                </a:lnTo>
                <a:lnTo>
                  <a:pt x="1211214" y="307604"/>
                </a:lnTo>
                <a:lnTo>
                  <a:pt x="1271777" y="333634"/>
                </a:lnTo>
                <a:lnTo>
                  <a:pt x="1329811" y="363230"/>
                </a:lnTo>
                <a:lnTo>
                  <a:pt x="1387236" y="397885"/>
                </a:lnTo>
                <a:lnTo>
                  <a:pt x="1443746" y="436869"/>
                </a:lnTo>
                <a:lnTo>
                  <a:pt x="1498610" y="479176"/>
                </a:lnTo>
                <a:lnTo>
                  <a:pt x="1551706" y="523737"/>
                </a:lnTo>
                <a:lnTo>
                  <a:pt x="1602364" y="569732"/>
                </a:lnTo>
                <a:lnTo>
                  <a:pt x="1650248" y="615939"/>
                </a:lnTo>
                <a:lnTo>
                  <a:pt x="1694962" y="661537"/>
                </a:lnTo>
                <a:lnTo>
                  <a:pt x="1735957" y="705490"/>
                </a:lnTo>
                <a:lnTo>
                  <a:pt x="1772930" y="746759"/>
                </a:lnTo>
                <a:lnTo>
                  <a:pt x="1805299" y="784341"/>
                </a:lnTo>
                <a:lnTo>
                  <a:pt x="1830094" y="814179"/>
                </a:lnTo>
                <a:lnTo>
                  <a:pt x="1846873" y="814333"/>
                </a:lnTo>
                <a:lnTo>
                  <a:pt x="1850718" y="798321"/>
                </a:lnTo>
                <a:lnTo>
                  <a:pt x="1839589" y="784859"/>
                </a:lnTo>
                <a:lnTo>
                  <a:pt x="1809262" y="749045"/>
                </a:lnTo>
                <a:lnTo>
                  <a:pt x="1774210" y="709178"/>
                </a:lnTo>
                <a:lnTo>
                  <a:pt x="1734830" y="665987"/>
                </a:lnTo>
                <a:lnTo>
                  <a:pt x="1691518" y="620664"/>
                </a:lnTo>
                <a:lnTo>
                  <a:pt x="1644517" y="574029"/>
                </a:lnTo>
                <a:lnTo>
                  <a:pt x="1594622" y="527303"/>
                </a:lnTo>
                <a:lnTo>
                  <a:pt x="1541922" y="481340"/>
                </a:lnTo>
                <a:lnTo>
                  <a:pt x="1486936" y="436869"/>
                </a:lnTo>
                <a:lnTo>
                  <a:pt x="1430030" y="395356"/>
                </a:lnTo>
                <a:lnTo>
                  <a:pt x="1371599" y="357499"/>
                </a:lnTo>
                <a:lnTo>
                  <a:pt x="1312163" y="324490"/>
                </a:lnTo>
                <a:lnTo>
                  <a:pt x="1251965" y="296539"/>
                </a:lnTo>
                <a:lnTo>
                  <a:pt x="1188598" y="270906"/>
                </a:lnTo>
                <a:lnTo>
                  <a:pt x="1121938" y="246369"/>
                </a:lnTo>
                <a:lnTo>
                  <a:pt x="1051956" y="223265"/>
                </a:lnTo>
                <a:lnTo>
                  <a:pt x="941588" y="190621"/>
                </a:lnTo>
                <a:lnTo>
                  <a:pt x="864626" y="170047"/>
                </a:lnTo>
                <a:lnTo>
                  <a:pt x="785256" y="150510"/>
                </a:lnTo>
                <a:lnTo>
                  <a:pt x="703966" y="131825"/>
                </a:lnTo>
                <a:lnTo>
                  <a:pt x="535685" y="96255"/>
                </a:lnTo>
                <a:lnTo>
                  <a:pt x="361706" y="63002"/>
                </a:lnTo>
                <a:lnTo>
                  <a:pt x="4328" y="0"/>
                </a:lnTo>
                <a:close/>
              </a:path>
              <a:path w="1895475" h="875664">
                <a:moveTo>
                  <a:pt x="1850718" y="798321"/>
                </a:moveTo>
                <a:lnTo>
                  <a:pt x="1846988" y="814239"/>
                </a:lnTo>
                <a:lnTo>
                  <a:pt x="1856993" y="806074"/>
                </a:lnTo>
                <a:lnTo>
                  <a:pt x="1852818" y="800861"/>
                </a:lnTo>
                <a:lnTo>
                  <a:pt x="1850718" y="798321"/>
                </a:lnTo>
                <a:close/>
              </a:path>
            </a:pathLst>
          </a:custGeom>
          <a:solidFill>
            <a:srgbClr val="FF0000"/>
          </a:solidFill>
        </p:spPr>
        <p:txBody>
          <a:bodyPr wrap="square" lIns="0" tIns="0" rIns="0" bIns="0" rtlCol="0"/>
          <a:lstStyle/>
          <a:p>
            <a:endParaRPr/>
          </a:p>
        </p:txBody>
      </p:sp>
      <p:sp>
        <p:nvSpPr>
          <p:cNvPr id="12" name="object 12"/>
          <p:cNvSpPr/>
          <p:nvPr/>
        </p:nvSpPr>
        <p:spPr>
          <a:xfrm>
            <a:off x="5773035" y="2197732"/>
            <a:ext cx="1895475" cy="875665"/>
          </a:xfrm>
          <a:custGeom>
            <a:avLst/>
            <a:gdLst/>
            <a:ahLst/>
            <a:cxnLst/>
            <a:rect l="l" t="t" r="r" b="b"/>
            <a:pathLst>
              <a:path w="1895475" h="875664">
                <a:moveTo>
                  <a:pt x="1764029" y="813572"/>
                </a:moveTo>
                <a:lnTo>
                  <a:pt x="1894972" y="875416"/>
                </a:lnTo>
                <a:lnTo>
                  <a:pt x="1884113" y="822441"/>
                </a:lnTo>
                <a:lnTo>
                  <a:pt x="1836938" y="822441"/>
                </a:lnTo>
                <a:lnTo>
                  <a:pt x="1832731" y="817382"/>
                </a:lnTo>
                <a:lnTo>
                  <a:pt x="1830094" y="814179"/>
                </a:lnTo>
                <a:lnTo>
                  <a:pt x="1764029" y="813572"/>
                </a:lnTo>
                <a:close/>
              </a:path>
              <a:path w="1895475" h="875664">
                <a:moveTo>
                  <a:pt x="1830094" y="814179"/>
                </a:moveTo>
                <a:lnTo>
                  <a:pt x="1832731" y="817382"/>
                </a:lnTo>
                <a:lnTo>
                  <a:pt x="1836938" y="822441"/>
                </a:lnTo>
                <a:lnTo>
                  <a:pt x="1846873" y="814333"/>
                </a:lnTo>
                <a:lnTo>
                  <a:pt x="1830094" y="814179"/>
                </a:lnTo>
                <a:close/>
              </a:path>
              <a:path w="1895475" h="875664">
                <a:moveTo>
                  <a:pt x="1865894" y="733562"/>
                </a:moveTo>
                <a:lnTo>
                  <a:pt x="1850718" y="798321"/>
                </a:lnTo>
                <a:lnTo>
                  <a:pt x="1852818" y="800861"/>
                </a:lnTo>
                <a:lnTo>
                  <a:pt x="1856993" y="806074"/>
                </a:lnTo>
                <a:lnTo>
                  <a:pt x="1846988" y="814239"/>
                </a:lnTo>
                <a:lnTo>
                  <a:pt x="1836938" y="822441"/>
                </a:lnTo>
                <a:lnTo>
                  <a:pt x="1884113" y="822441"/>
                </a:lnTo>
                <a:lnTo>
                  <a:pt x="1882451" y="814334"/>
                </a:lnTo>
                <a:lnTo>
                  <a:pt x="1846966" y="814334"/>
                </a:lnTo>
                <a:lnTo>
                  <a:pt x="1882450" y="814333"/>
                </a:lnTo>
                <a:lnTo>
                  <a:pt x="1865894" y="733562"/>
                </a:lnTo>
                <a:close/>
              </a:path>
              <a:path w="1895475" h="875664">
                <a:moveTo>
                  <a:pt x="4328" y="0"/>
                </a:moveTo>
                <a:lnTo>
                  <a:pt x="0" y="25542"/>
                </a:lnTo>
                <a:lnTo>
                  <a:pt x="268620" y="72389"/>
                </a:lnTo>
                <a:lnTo>
                  <a:pt x="530748" y="121798"/>
                </a:lnTo>
                <a:lnTo>
                  <a:pt x="698510" y="157093"/>
                </a:lnTo>
                <a:lnTo>
                  <a:pt x="779404" y="175778"/>
                </a:lnTo>
                <a:lnTo>
                  <a:pt x="858408" y="195193"/>
                </a:lnTo>
                <a:lnTo>
                  <a:pt x="896752" y="205221"/>
                </a:lnTo>
                <a:lnTo>
                  <a:pt x="971946" y="226192"/>
                </a:lnTo>
                <a:lnTo>
                  <a:pt x="1008522" y="236981"/>
                </a:lnTo>
                <a:lnTo>
                  <a:pt x="1079388" y="259323"/>
                </a:lnTo>
                <a:lnTo>
                  <a:pt x="1146931" y="282823"/>
                </a:lnTo>
                <a:lnTo>
                  <a:pt x="1211214" y="307604"/>
                </a:lnTo>
                <a:lnTo>
                  <a:pt x="1271777" y="333634"/>
                </a:lnTo>
                <a:lnTo>
                  <a:pt x="1329811" y="363230"/>
                </a:lnTo>
                <a:lnTo>
                  <a:pt x="1387236" y="397885"/>
                </a:lnTo>
                <a:lnTo>
                  <a:pt x="1443746" y="436869"/>
                </a:lnTo>
                <a:lnTo>
                  <a:pt x="1498610" y="479176"/>
                </a:lnTo>
                <a:lnTo>
                  <a:pt x="1551706" y="523737"/>
                </a:lnTo>
                <a:lnTo>
                  <a:pt x="1602364" y="569732"/>
                </a:lnTo>
                <a:lnTo>
                  <a:pt x="1650248" y="615939"/>
                </a:lnTo>
                <a:lnTo>
                  <a:pt x="1694962" y="661537"/>
                </a:lnTo>
                <a:lnTo>
                  <a:pt x="1735957" y="705490"/>
                </a:lnTo>
                <a:lnTo>
                  <a:pt x="1772930" y="746759"/>
                </a:lnTo>
                <a:lnTo>
                  <a:pt x="1805299" y="784341"/>
                </a:lnTo>
                <a:lnTo>
                  <a:pt x="1830094" y="814179"/>
                </a:lnTo>
                <a:lnTo>
                  <a:pt x="1846873" y="814333"/>
                </a:lnTo>
                <a:lnTo>
                  <a:pt x="1850718" y="798321"/>
                </a:lnTo>
                <a:lnTo>
                  <a:pt x="1839589" y="784859"/>
                </a:lnTo>
                <a:lnTo>
                  <a:pt x="1809262" y="749045"/>
                </a:lnTo>
                <a:lnTo>
                  <a:pt x="1774210" y="709178"/>
                </a:lnTo>
                <a:lnTo>
                  <a:pt x="1734830" y="665987"/>
                </a:lnTo>
                <a:lnTo>
                  <a:pt x="1691518" y="620664"/>
                </a:lnTo>
                <a:lnTo>
                  <a:pt x="1644517" y="574029"/>
                </a:lnTo>
                <a:lnTo>
                  <a:pt x="1594622" y="527303"/>
                </a:lnTo>
                <a:lnTo>
                  <a:pt x="1541922" y="481340"/>
                </a:lnTo>
                <a:lnTo>
                  <a:pt x="1486936" y="436869"/>
                </a:lnTo>
                <a:lnTo>
                  <a:pt x="1430030" y="395356"/>
                </a:lnTo>
                <a:lnTo>
                  <a:pt x="1371599" y="357499"/>
                </a:lnTo>
                <a:lnTo>
                  <a:pt x="1312163" y="324490"/>
                </a:lnTo>
                <a:lnTo>
                  <a:pt x="1251965" y="296539"/>
                </a:lnTo>
                <a:lnTo>
                  <a:pt x="1188598" y="270906"/>
                </a:lnTo>
                <a:lnTo>
                  <a:pt x="1121938" y="246369"/>
                </a:lnTo>
                <a:lnTo>
                  <a:pt x="1051956" y="223265"/>
                </a:lnTo>
                <a:lnTo>
                  <a:pt x="941588" y="190621"/>
                </a:lnTo>
                <a:lnTo>
                  <a:pt x="864626" y="170047"/>
                </a:lnTo>
                <a:lnTo>
                  <a:pt x="785256" y="150510"/>
                </a:lnTo>
                <a:lnTo>
                  <a:pt x="703966" y="131825"/>
                </a:lnTo>
                <a:lnTo>
                  <a:pt x="535685" y="96255"/>
                </a:lnTo>
                <a:lnTo>
                  <a:pt x="361706" y="63002"/>
                </a:lnTo>
                <a:lnTo>
                  <a:pt x="4328" y="0"/>
                </a:lnTo>
                <a:close/>
              </a:path>
              <a:path w="1895475" h="875664">
                <a:moveTo>
                  <a:pt x="1850718" y="798321"/>
                </a:moveTo>
                <a:lnTo>
                  <a:pt x="1846988" y="814239"/>
                </a:lnTo>
                <a:lnTo>
                  <a:pt x="1856993" y="806074"/>
                </a:lnTo>
                <a:lnTo>
                  <a:pt x="1852818" y="800861"/>
                </a:lnTo>
                <a:lnTo>
                  <a:pt x="1850718" y="798321"/>
                </a:lnTo>
                <a:close/>
              </a:path>
            </a:pathLst>
          </a:custGeom>
          <a:solidFill>
            <a:srgbClr val="FF0000"/>
          </a:solidFill>
        </p:spPr>
        <p:txBody>
          <a:bodyPr wrap="square" lIns="0" tIns="0" rIns="0" bIns="0" rtlCol="0"/>
          <a:lstStyle/>
          <a:p>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45911" y="987196"/>
            <a:ext cx="8839200" cy="1013098"/>
          </a:xfrm>
          <a:prstGeom prst="rect">
            <a:avLst/>
          </a:prstGeom>
        </p:spPr>
        <p:txBody>
          <a:bodyPr vert="horz" wrap="square" lIns="0" tIns="0" rIns="0" bIns="0" rtlCol="0">
            <a:spAutoFit/>
          </a:bodyPr>
          <a:lstStyle/>
          <a:p>
            <a:pPr marL="355600" marR="5080" indent="-342900">
              <a:buFont typeface="Wingdings"/>
              <a:buChar char=""/>
              <a:tabLst>
                <a:tab pos="355600" algn="l"/>
              </a:tabLst>
            </a:pPr>
            <a:r>
              <a:rPr sz="3000" dirty="0">
                <a:latin typeface="Arial"/>
                <a:cs typeface="Arial"/>
              </a:rPr>
              <a:t>A</a:t>
            </a:r>
            <a:r>
              <a:rPr sz="3000" spc="-160" dirty="0">
                <a:latin typeface="Arial"/>
                <a:cs typeface="Arial"/>
              </a:rPr>
              <a:t> </a:t>
            </a:r>
            <a:r>
              <a:rPr sz="3000" dirty="0">
                <a:latin typeface="Arial"/>
                <a:cs typeface="Arial"/>
              </a:rPr>
              <a:t>program</a:t>
            </a:r>
            <a:r>
              <a:rPr sz="3000" spc="-20" dirty="0">
                <a:latin typeface="Arial"/>
                <a:cs typeface="Arial"/>
              </a:rPr>
              <a:t> </a:t>
            </a:r>
            <a:r>
              <a:rPr sz="3000" dirty="0">
                <a:latin typeface="Arial"/>
                <a:cs typeface="Arial"/>
              </a:rPr>
              <a:t>w</a:t>
            </a:r>
            <a:r>
              <a:rPr sz="3000" spc="5" dirty="0">
                <a:latin typeface="Arial"/>
                <a:cs typeface="Arial"/>
              </a:rPr>
              <a:t>i</a:t>
            </a:r>
            <a:r>
              <a:rPr sz="3000" dirty="0">
                <a:latin typeface="Arial"/>
                <a:cs typeface="Arial"/>
              </a:rPr>
              <a:t>th</a:t>
            </a:r>
            <a:r>
              <a:rPr sz="3000" spc="-20" dirty="0">
                <a:latin typeface="Arial"/>
                <a:cs typeface="Arial"/>
              </a:rPr>
              <a:t> </a:t>
            </a:r>
            <a:r>
              <a:rPr sz="3000" dirty="0">
                <a:latin typeface="Arial"/>
                <a:cs typeface="Arial"/>
              </a:rPr>
              <a:t>th</a:t>
            </a:r>
            <a:r>
              <a:rPr sz="3000" spc="-10" dirty="0">
                <a:latin typeface="Arial"/>
                <a:cs typeface="Arial"/>
              </a:rPr>
              <a:t>r</a:t>
            </a:r>
            <a:r>
              <a:rPr sz="3000" dirty="0">
                <a:latin typeface="Arial"/>
                <a:cs typeface="Arial"/>
              </a:rPr>
              <a:t>ee </a:t>
            </a:r>
            <a:r>
              <a:rPr sz="3000" spc="5" dirty="0">
                <a:latin typeface="Arial"/>
                <a:cs typeface="Arial"/>
              </a:rPr>
              <a:t>i</a:t>
            </a:r>
            <a:r>
              <a:rPr sz="3000" dirty="0">
                <a:latin typeface="Arial"/>
                <a:cs typeface="Arial"/>
              </a:rPr>
              <a:t>nput</a:t>
            </a:r>
            <a:r>
              <a:rPr sz="3000" spc="-25" dirty="0">
                <a:latin typeface="Arial"/>
                <a:cs typeface="Arial"/>
              </a:rPr>
              <a:t> </a:t>
            </a:r>
            <a:r>
              <a:rPr sz="3000" dirty="0">
                <a:latin typeface="Arial"/>
                <a:cs typeface="Arial"/>
              </a:rPr>
              <a:t>integers,</a:t>
            </a:r>
            <a:r>
              <a:rPr sz="3000" spc="-15" dirty="0">
                <a:latin typeface="Arial"/>
                <a:cs typeface="Arial"/>
              </a:rPr>
              <a:t> </a:t>
            </a:r>
            <a:r>
              <a:rPr sz="3000" dirty="0">
                <a:latin typeface="Arial"/>
                <a:cs typeface="Arial"/>
              </a:rPr>
              <a:t>a, </a:t>
            </a:r>
            <a:r>
              <a:rPr sz="3000" spc="5" dirty="0">
                <a:latin typeface="Arial"/>
                <a:cs typeface="Arial"/>
              </a:rPr>
              <a:t>b</a:t>
            </a:r>
            <a:r>
              <a:rPr sz="3000" dirty="0">
                <a:latin typeface="Arial"/>
                <a:cs typeface="Arial"/>
              </a:rPr>
              <a:t>,</a:t>
            </a:r>
            <a:r>
              <a:rPr sz="3000" spc="-5" dirty="0">
                <a:latin typeface="Arial"/>
                <a:cs typeface="Arial"/>
              </a:rPr>
              <a:t> </a:t>
            </a:r>
            <a:r>
              <a:rPr sz="3000" dirty="0">
                <a:latin typeface="Arial"/>
                <a:cs typeface="Arial"/>
              </a:rPr>
              <a:t>and c</a:t>
            </a:r>
          </a:p>
          <a:p>
            <a:pPr marL="355600" indent="-342900">
              <a:spcBef>
                <a:spcPts val="720"/>
              </a:spcBef>
              <a:buFont typeface="Wingdings"/>
              <a:buChar char=""/>
              <a:tabLst>
                <a:tab pos="355600" algn="l"/>
              </a:tabLst>
            </a:pPr>
            <a:r>
              <a:rPr sz="3000" spc="-5" dirty="0">
                <a:latin typeface="Arial"/>
                <a:cs typeface="Arial"/>
              </a:rPr>
              <a:t>I</a:t>
            </a:r>
            <a:r>
              <a:rPr sz="3000" dirty="0">
                <a:latin typeface="Arial"/>
                <a:cs typeface="Arial"/>
              </a:rPr>
              <a:t>f</a:t>
            </a:r>
            <a:r>
              <a:rPr sz="3000" spc="10" dirty="0">
                <a:latin typeface="Arial"/>
                <a:cs typeface="Arial"/>
              </a:rPr>
              <a:t> </a:t>
            </a:r>
            <a:r>
              <a:rPr sz="3000" dirty="0">
                <a:latin typeface="Arial"/>
                <a:cs typeface="Arial"/>
              </a:rPr>
              <a:t>a</a:t>
            </a:r>
            <a:r>
              <a:rPr sz="3000" spc="5" dirty="0">
                <a:latin typeface="Arial"/>
                <a:cs typeface="Arial"/>
              </a:rPr>
              <a:t> </a:t>
            </a:r>
            <a:r>
              <a:rPr sz="3000" dirty="0">
                <a:latin typeface="Arial"/>
                <a:cs typeface="Arial"/>
              </a:rPr>
              <a:t>t</a:t>
            </a:r>
            <a:r>
              <a:rPr sz="3000" spc="-10" dirty="0">
                <a:latin typeface="Arial"/>
                <a:cs typeface="Arial"/>
              </a:rPr>
              <a:t>r</a:t>
            </a:r>
            <a:r>
              <a:rPr sz="3000" dirty="0">
                <a:latin typeface="Arial"/>
                <a:cs typeface="Arial"/>
              </a:rPr>
              <a:t>iang</a:t>
            </a:r>
            <a:r>
              <a:rPr sz="3000" spc="5" dirty="0">
                <a:latin typeface="Arial"/>
                <a:cs typeface="Arial"/>
              </a:rPr>
              <a:t>l</a:t>
            </a:r>
            <a:r>
              <a:rPr sz="3000" dirty="0">
                <a:latin typeface="Arial"/>
                <a:cs typeface="Arial"/>
              </a:rPr>
              <a:t>e</a:t>
            </a:r>
            <a:r>
              <a:rPr sz="3000" spc="-30" dirty="0">
                <a:latin typeface="Arial"/>
                <a:cs typeface="Arial"/>
              </a:rPr>
              <a:t> </a:t>
            </a:r>
            <a:r>
              <a:rPr sz="3000" dirty="0">
                <a:latin typeface="Arial"/>
                <a:cs typeface="Arial"/>
              </a:rPr>
              <a:t>then</a:t>
            </a:r>
            <a:r>
              <a:rPr sz="3000" spc="-15" dirty="0">
                <a:latin typeface="Arial"/>
                <a:cs typeface="Arial"/>
              </a:rPr>
              <a:t> </a:t>
            </a:r>
            <a:r>
              <a:rPr sz="3000" dirty="0">
                <a:latin typeface="Arial"/>
                <a:cs typeface="Arial"/>
              </a:rPr>
              <a:t>integers</a:t>
            </a:r>
            <a:r>
              <a:rPr sz="3000" spc="-5" dirty="0">
                <a:latin typeface="Arial"/>
                <a:cs typeface="Arial"/>
              </a:rPr>
              <a:t> </a:t>
            </a:r>
            <a:r>
              <a:rPr sz="3000" dirty="0">
                <a:latin typeface="Arial"/>
                <a:cs typeface="Arial"/>
              </a:rPr>
              <a:t>a, b, and</a:t>
            </a:r>
            <a:r>
              <a:rPr sz="3000" spc="-20" dirty="0">
                <a:latin typeface="Arial"/>
                <a:cs typeface="Arial"/>
              </a:rPr>
              <a:t> </a:t>
            </a:r>
            <a:r>
              <a:rPr sz="3000" dirty="0">
                <a:latin typeface="Arial"/>
                <a:cs typeface="Arial"/>
              </a:rPr>
              <a:t>c must</a:t>
            </a:r>
          </a:p>
        </p:txBody>
      </p:sp>
      <p:sp>
        <p:nvSpPr>
          <p:cNvPr id="3" name="object 3"/>
          <p:cNvSpPr txBox="1"/>
          <p:nvPr/>
        </p:nvSpPr>
        <p:spPr>
          <a:xfrm>
            <a:off x="7542812" y="1542662"/>
            <a:ext cx="1212215" cy="461665"/>
          </a:xfrm>
          <a:prstGeom prst="rect">
            <a:avLst/>
          </a:prstGeom>
        </p:spPr>
        <p:txBody>
          <a:bodyPr vert="horz" wrap="square" lIns="0" tIns="0" rIns="0" bIns="0" rtlCol="0">
            <a:spAutoFit/>
          </a:bodyPr>
          <a:lstStyle/>
          <a:p>
            <a:pPr marL="12700"/>
            <a:r>
              <a:rPr sz="3000" dirty="0">
                <a:latin typeface="Arial"/>
                <a:cs typeface="Arial"/>
              </a:rPr>
              <a:t>sat</a:t>
            </a:r>
            <a:r>
              <a:rPr sz="3000" spc="5" dirty="0">
                <a:latin typeface="Arial"/>
                <a:cs typeface="Arial"/>
              </a:rPr>
              <a:t>i</a:t>
            </a:r>
            <a:r>
              <a:rPr sz="3000" dirty="0">
                <a:latin typeface="Arial"/>
                <a:cs typeface="Arial"/>
              </a:rPr>
              <a:t>sfy:</a:t>
            </a:r>
          </a:p>
        </p:txBody>
      </p:sp>
      <p:sp>
        <p:nvSpPr>
          <p:cNvPr id="7" name="object 7"/>
          <p:cNvSpPr txBox="1">
            <a:spLocks noGrp="1"/>
          </p:cNvSpPr>
          <p:nvPr>
            <p:ph type="title"/>
          </p:nvPr>
        </p:nvSpPr>
        <p:spPr>
          <a:xfrm>
            <a:off x="0" y="0"/>
            <a:ext cx="9144000" cy="677108"/>
          </a:xfrm>
          <a:prstGeom prst="rect">
            <a:avLst/>
          </a:prstGeom>
        </p:spPr>
        <p:txBody>
          <a:bodyPr vert="horz" wrap="square" lIns="0" tIns="0" rIns="0" bIns="0" rtlCol="0">
            <a:spAutoFit/>
          </a:bodyPr>
          <a:lstStyle/>
          <a:p>
            <a:pPr marL="12700"/>
            <a:r>
              <a:rPr sz="4400" spc="-20" dirty="0"/>
              <a:t>Deci</a:t>
            </a:r>
            <a:r>
              <a:rPr sz="4400" spc="-5" dirty="0"/>
              <a:t>s</a:t>
            </a:r>
            <a:r>
              <a:rPr sz="4400" spc="-20" dirty="0"/>
              <a:t>ion</a:t>
            </a:r>
            <a:r>
              <a:rPr sz="4400" spc="-65" dirty="0"/>
              <a:t> </a:t>
            </a:r>
            <a:r>
              <a:rPr sz="4400" spc="-480" dirty="0"/>
              <a:t>T</a:t>
            </a:r>
            <a:r>
              <a:rPr sz="4400" spc="-20" dirty="0"/>
              <a:t>able</a:t>
            </a:r>
            <a:r>
              <a:rPr sz="4400" spc="10" dirty="0"/>
              <a:t> </a:t>
            </a:r>
            <a:r>
              <a:rPr sz="4400" spc="-25" dirty="0"/>
              <a:t>–</a:t>
            </a:r>
            <a:r>
              <a:rPr sz="4400" spc="-75" dirty="0"/>
              <a:t> </a:t>
            </a:r>
            <a:r>
              <a:rPr sz="4400" spc="-175" dirty="0"/>
              <a:t>T</a:t>
            </a:r>
            <a:r>
              <a:rPr sz="4400" spc="-20" dirty="0"/>
              <a:t>riangle</a:t>
            </a:r>
            <a:r>
              <a:rPr sz="4400" spc="5" dirty="0"/>
              <a:t> </a:t>
            </a:r>
            <a:r>
              <a:rPr sz="4400" spc="-25" dirty="0"/>
              <a:t>Program</a:t>
            </a:r>
          </a:p>
        </p:txBody>
      </p:sp>
      <p:sp>
        <p:nvSpPr>
          <p:cNvPr id="8" name="object 8"/>
          <p:cNvSpPr/>
          <p:nvPr/>
        </p:nvSpPr>
        <p:spPr>
          <a:xfrm>
            <a:off x="2770988" y="3026746"/>
            <a:ext cx="3697225" cy="1619632"/>
          </a:xfrm>
          <a:custGeom>
            <a:avLst/>
            <a:gdLst/>
            <a:ahLst/>
            <a:cxnLst/>
            <a:rect l="l" t="t" r="r" b="b"/>
            <a:pathLst>
              <a:path w="3581400" h="1524000">
                <a:moveTo>
                  <a:pt x="0" y="1523999"/>
                </a:moveTo>
                <a:lnTo>
                  <a:pt x="3581399" y="1523999"/>
                </a:lnTo>
                <a:lnTo>
                  <a:pt x="3581399" y="0"/>
                </a:lnTo>
                <a:lnTo>
                  <a:pt x="0" y="0"/>
                </a:lnTo>
                <a:lnTo>
                  <a:pt x="0" y="1523999"/>
                </a:lnTo>
                <a:close/>
              </a:path>
            </a:pathLst>
          </a:custGeom>
          <a:solidFill>
            <a:srgbClr val="F2F2F2"/>
          </a:solidFill>
        </p:spPr>
        <p:txBody>
          <a:bodyPr wrap="square" lIns="0" tIns="0" rIns="0" bIns="0" rtlCol="0"/>
          <a:lstStyle/>
          <a:p>
            <a:endParaRPr/>
          </a:p>
        </p:txBody>
      </p:sp>
      <p:sp>
        <p:nvSpPr>
          <p:cNvPr id="9" name="object 9"/>
          <p:cNvSpPr txBox="1"/>
          <p:nvPr/>
        </p:nvSpPr>
        <p:spPr>
          <a:xfrm>
            <a:off x="3786191" y="2984385"/>
            <a:ext cx="1510030" cy="1661993"/>
          </a:xfrm>
          <a:prstGeom prst="rect">
            <a:avLst/>
          </a:prstGeom>
        </p:spPr>
        <p:txBody>
          <a:bodyPr vert="horz" wrap="square" lIns="0" tIns="0" rIns="0" bIns="0" rtlCol="0">
            <a:spAutoFit/>
          </a:bodyPr>
          <a:lstStyle/>
          <a:p>
            <a:pPr marL="12700" marR="5080" algn="just">
              <a:lnSpc>
                <a:spcPct val="120000"/>
              </a:lnSpc>
            </a:pPr>
            <a:r>
              <a:rPr sz="3000" dirty="0">
                <a:solidFill>
                  <a:srgbClr val="C00000"/>
                </a:solidFill>
                <a:latin typeface="Arial"/>
                <a:cs typeface="Arial"/>
              </a:rPr>
              <a:t>a &lt; b + c b &lt; a + c c &lt; a + b</a:t>
            </a:r>
            <a:endParaRPr sz="3000" dirty="0">
              <a:latin typeface="Arial"/>
              <a:cs typeface="Arial"/>
            </a:endParaRPr>
          </a:p>
        </p:txBody>
      </p:sp>
      <p:sp>
        <p:nvSpPr>
          <p:cNvPr id="10" name="object 10"/>
          <p:cNvSpPr/>
          <p:nvPr/>
        </p:nvSpPr>
        <p:spPr>
          <a:xfrm>
            <a:off x="813055" y="4429507"/>
            <a:ext cx="1763395" cy="1434465"/>
          </a:xfrm>
          <a:custGeom>
            <a:avLst/>
            <a:gdLst/>
            <a:ahLst/>
            <a:cxnLst/>
            <a:rect l="l" t="t" r="r" b="b"/>
            <a:pathLst>
              <a:path w="1763395" h="1434464">
                <a:moveTo>
                  <a:pt x="843533" y="0"/>
                </a:moveTo>
                <a:lnTo>
                  <a:pt x="0" y="1434083"/>
                </a:lnTo>
                <a:lnTo>
                  <a:pt x="1763267" y="1434083"/>
                </a:lnTo>
                <a:lnTo>
                  <a:pt x="843533" y="0"/>
                </a:lnTo>
                <a:close/>
              </a:path>
            </a:pathLst>
          </a:custGeom>
          <a:solidFill>
            <a:srgbClr val="FFFF00"/>
          </a:solidFill>
        </p:spPr>
        <p:txBody>
          <a:bodyPr wrap="square" lIns="0" tIns="0" rIns="0" bIns="0" rtlCol="0"/>
          <a:lstStyle/>
          <a:p>
            <a:endParaRPr/>
          </a:p>
        </p:txBody>
      </p:sp>
      <p:sp>
        <p:nvSpPr>
          <p:cNvPr id="11" name="object 11"/>
          <p:cNvSpPr/>
          <p:nvPr/>
        </p:nvSpPr>
        <p:spPr>
          <a:xfrm>
            <a:off x="813055" y="4429507"/>
            <a:ext cx="1763395" cy="1434465"/>
          </a:xfrm>
          <a:custGeom>
            <a:avLst/>
            <a:gdLst/>
            <a:ahLst/>
            <a:cxnLst/>
            <a:rect l="l" t="t" r="r" b="b"/>
            <a:pathLst>
              <a:path w="1763395" h="1434464">
                <a:moveTo>
                  <a:pt x="0" y="1434083"/>
                </a:moveTo>
                <a:lnTo>
                  <a:pt x="843533" y="0"/>
                </a:lnTo>
                <a:lnTo>
                  <a:pt x="1763267" y="1434083"/>
                </a:lnTo>
                <a:lnTo>
                  <a:pt x="0" y="1434083"/>
                </a:lnTo>
                <a:close/>
              </a:path>
            </a:pathLst>
          </a:custGeom>
          <a:ln w="25907">
            <a:solidFill>
              <a:srgbClr val="000000"/>
            </a:solidFill>
          </a:ln>
        </p:spPr>
        <p:txBody>
          <a:bodyPr wrap="square" lIns="0" tIns="0" rIns="0" bIns="0" rtlCol="0"/>
          <a:lstStyle/>
          <a:p>
            <a:endParaRPr/>
          </a:p>
        </p:txBody>
      </p:sp>
      <p:sp>
        <p:nvSpPr>
          <p:cNvPr id="12" name="object 12"/>
          <p:cNvSpPr txBox="1"/>
          <p:nvPr/>
        </p:nvSpPr>
        <p:spPr>
          <a:xfrm>
            <a:off x="1098608" y="5944540"/>
            <a:ext cx="1087755" cy="307777"/>
          </a:xfrm>
          <a:prstGeom prst="rect">
            <a:avLst/>
          </a:prstGeom>
        </p:spPr>
        <p:txBody>
          <a:bodyPr vert="horz" wrap="square" lIns="0" tIns="0" rIns="0" bIns="0" rtlCol="0">
            <a:spAutoFit/>
          </a:bodyPr>
          <a:lstStyle/>
          <a:p>
            <a:pPr marL="12700"/>
            <a:r>
              <a:rPr sz="2000" dirty="0">
                <a:latin typeface="Arial"/>
                <a:cs typeface="Arial"/>
              </a:rPr>
              <a:t>Iso</a:t>
            </a:r>
            <a:r>
              <a:rPr sz="2000" spc="5" dirty="0">
                <a:latin typeface="Arial"/>
                <a:cs typeface="Arial"/>
              </a:rPr>
              <a:t>s</a:t>
            </a:r>
            <a:r>
              <a:rPr sz="2000" dirty="0">
                <a:latin typeface="Arial"/>
                <a:cs typeface="Arial"/>
              </a:rPr>
              <a:t>c</a:t>
            </a:r>
            <a:r>
              <a:rPr sz="2000" spc="5" dirty="0">
                <a:latin typeface="Arial"/>
                <a:cs typeface="Arial"/>
              </a:rPr>
              <a:t>e</a:t>
            </a:r>
            <a:r>
              <a:rPr sz="2000" dirty="0">
                <a:latin typeface="Arial"/>
                <a:cs typeface="Arial"/>
              </a:rPr>
              <a:t>les</a:t>
            </a:r>
          </a:p>
        </p:txBody>
      </p:sp>
      <p:sp>
        <p:nvSpPr>
          <p:cNvPr id="13" name="object 13"/>
          <p:cNvSpPr txBox="1"/>
          <p:nvPr/>
        </p:nvSpPr>
        <p:spPr>
          <a:xfrm>
            <a:off x="3344044" y="5957841"/>
            <a:ext cx="2153920" cy="307777"/>
          </a:xfrm>
          <a:prstGeom prst="rect">
            <a:avLst/>
          </a:prstGeom>
        </p:spPr>
        <p:txBody>
          <a:bodyPr vert="horz" wrap="square" lIns="0" tIns="0" rIns="0" bIns="0" rtlCol="0">
            <a:spAutoFit/>
          </a:bodyPr>
          <a:lstStyle/>
          <a:p>
            <a:pPr marL="12700"/>
            <a:r>
              <a:rPr sz="2000" dirty="0">
                <a:latin typeface="Arial"/>
                <a:cs typeface="Arial"/>
              </a:rPr>
              <a:t>Scalene</a:t>
            </a:r>
            <a:r>
              <a:rPr sz="2000" spc="-15" dirty="0">
                <a:latin typeface="Arial"/>
                <a:cs typeface="Arial"/>
              </a:rPr>
              <a:t> </a:t>
            </a:r>
            <a:r>
              <a:rPr sz="2000" dirty="0">
                <a:latin typeface="Arial"/>
                <a:cs typeface="Arial"/>
              </a:rPr>
              <a:t>(a</a:t>
            </a:r>
            <a:r>
              <a:rPr sz="2000" spc="-15" dirty="0">
                <a:latin typeface="Arial"/>
                <a:cs typeface="Arial"/>
              </a:rPr>
              <a:t> </a:t>
            </a:r>
            <a:r>
              <a:rPr sz="2000" dirty="0">
                <a:latin typeface="Arial"/>
                <a:cs typeface="Arial"/>
              </a:rPr>
              <a:t>≠</a:t>
            </a:r>
            <a:r>
              <a:rPr sz="2000" spc="-15" dirty="0">
                <a:latin typeface="Arial"/>
                <a:cs typeface="Arial"/>
              </a:rPr>
              <a:t> </a:t>
            </a:r>
            <a:r>
              <a:rPr sz="2000" dirty="0">
                <a:latin typeface="Arial"/>
                <a:cs typeface="Arial"/>
              </a:rPr>
              <a:t>b ≠</a:t>
            </a:r>
            <a:r>
              <a:rPr sz="2000" spc="-10" dirty="0">
                <a:latin typeface="Arial"/>
                <a:cs typeface="Arial"/>
              </a:rPr>
              <a:t> </a:t>
            </a:r>
            <a:r>
              <a:rPr sz="2000" spc="5" dirty="0">
                <a:latin typeface="Arial"/>
                <a:cs typeface="Arial"/>
              </a:rPr>
              <a:t>c)</a:t>
            </a:r>
            <a:endParaRPr sz="2000">
              <a:latin typeface="Arial"/>
              <a:cs typeface="Arial"/>
            </a:endParaRPr>
          </a:p>
        </p:txBody>
      </p:sp>
      <p:sp>
        <p:nvSpPr>
          <p:cNvPr id="14" name="object 14"/>
          <p:cNvSpPr/>
          <p:nvPr/>
        </p:nvSpPr>
        <p:spPr>
          <a:xfrm>
            <a:off x="3374899" y="4725163"/>
            <a:ext cx="2181225" cy="1205865"/>
          </a:xfrm>
          <a:custGeom>
            <a:avLst/>
            <a:gdLst/>
            <a:ahLst/>
            <a:cxnLst/>
            <a:rect l="l" t="t" r="r" b="b"/>
            <a:pathLst>
              <a:path w="2181225" h="1205864">
                <a:moveTo>
                  <a:pt x="343661" y="0"/>
                </a:moveTo>
                <a:lnTo>
                  <a:pt x="0" y="1205483"/>
                </a:lnTo>
                <a:lnTo>
                  <a:pt x="2180843" y="1205483"/>
                </a:lnTo>
                <a:lnTo>
                  <a:pt x="343661" y="0"/>
                </a:lnTo>
                <a:close/>
              </a:path>
            </a:pathLst>
          </a:custGeom>
          <a:solidFill>
            <a:srgbClr val="FFFF00"/>
          </a:solidFill>
        </p:spPr>
        <p:txBody>
          <a:bodyPr wrap="square" lIns="0" tIns="0" rIns="0" bIns="0" rtlCol="0"/>
          <a:lstStyle/>
          <a:p>
            <a:endParaRPr/>
          </a:p>
        </p:txBody>
      </p:sp>
      <p:sp>
        <p:nvSpPr>
          <p:cNvPr id="15" name="object 15"/>
          <p:cNvSpPr/>
          <p:nvPr/>
        </p:nvSpPr>
        <p:spPr>
          <a:xfrm>
            <a:off x="3374899" y="4725163"/>
            <a:ext cx="2181225" cy="1205865"/>
          </a:xfrm>
          <a:custGeom>
            <a:avLst/>
            <a:gdLst/>
            <a:ahLst/>
            <a:cxnLst/>
            <a:rect l="l" t="t" r="r" b="b"/>
            <a:pathLst>
              <a:path w="2181225" h="1205864">
                <a:moveTo>
                  <a:pt x="0" y="1205483"/>
                </a:moveTo>
                <a:lnTo>
                  <a:pt x="343661" y="0"/>
                </a:lnTo>
                <a:lnTo>
                  <a:pt x="2180843" y="1205483"/>
                </a:lnTo>
                <a:lnTo>
                  <a:pt x="0" y="1205483"/>
                </a:lnTo>
                <a:close/>
              </a:path>
            </a:pathLst>
          </a:custGeom>
          <a:ln w="25907">
            <a:solidFill>
              <a:srgbClr val="000000"/>
            </a:solidFill>
          </a:ln>
        </p:spPr>
        <p:txBody>
          <a:bodyPr wrap="square" lIns="0" tIns="0" rIns="0" bIns="0" rtlCol="0"/>
          <a:lstStyle/>
          <a:p>
            <a:endParaRPr/>
          </a:p>
        </p:txBody>
      </p:sp>
      <p:sp>
        <p:nvSpPr>
          <p:cNvPr id="16" name="object 16"/>
          <p:cNvSpPr txBox="1"/>
          <p:nvPr/>
        </p:nvSpPr>
        <p:spPr>
          <a:xfrm>
            <a:off x="6189095" y="5944540"/>
            <a:ext cx="2452370" cy="307777"/>
          </a:xfrm>
          <a:prstGeom prst="rect">
            <a:avLst/>
          </a:prstGeom>
        </p:spPr>
        <p:txBody>
          <a:bodyPr vert="horz" wrap="square" lIns="0" tIns="0" rIns="0" bIns="0" rtlCol="0">
            <a:spAutoFit/>
          </a:bodyPr>
          <a:lstStyle/>
          <a:p>
            <a:pPr marL="12700"/>
            <a:r>
              <a:rPr sz="2000" dirty="0">
                <a:latin typeface="Arial"/>
                <a:cs typeface="Arial"/>
              </a:rPr>
              <a:t>Equila</a:t>
            </a:r>
            <a:r>
              <a:rPr sz="2000" spc="-10" dirty="0">
                <a:latin typeface="Arial"/>
                <a:cs typeface="Arial"/>
              </a:rPr>
              <a:t>t</a:t>
            </a:r>
            <a:r>
              <a:rPr sz="2000" dirty="0">
                <a:latin typeface="Arial"/>
                <a:cs typeface="Arial"/>
              </a:rPr>
              <a:t>eral</a:t>
            </a:r>
            <a:r>
              <a:rPr sz="2000" spc="-15" dirty="0">
                <a:latin typeface="Arial"/>
                <a:cs typeface="Arial"/>
              </a:rPr>
              <a:t> </a:t>
            </a:r>
            <a:r>
              <a:rPr sz="2000" spc="5" dirty="0">
                <a:latin typeface="Arial"/>
                <a:cs typeface="Arial"/>
              </a:rPr>
              <a:t>(</a:t>
            </a:r>
            <a:r>
              <a:rPr sz="2000" dirty="0">
                <a:latin typeface="Arial"/>
                <a:cs typeface="Arial"/>
              </a:rPr>
              <a:t>a</a:t>
            </a:r>
            <a:r>
              <a:rPr sz="2000" spc="-10" dirty="0">
                <a:latin typeface="Arial"/>
                <a:cs typeface="Arial"/>
              </a:rPr>
              <a:t> </a:t>
            </a:r>
            <a:r>
              <a:rPr sz="2000" dirty="0">
                <a:latin typeface="Arial"/>
                <a:cs typeface="Arial"/>
              </a:rPr>
              <a:t>=</a:t>
            </a:r>
            <a:r>
              <a:rPr sz="2000" spc="-10" dirty="0">
                <a:latin typeface="Arial"/>
                <a:cs typeface="Arial"/>
              </a:rPr>
              <a:t> </a:t>
            </a:r>
            <a:r>
              <a:rPr sz="2000" dirty="0">
                <a:latin typeface="Arial"/>
                <a:cs typeface="Arial"/>
              </a:rPr>
              <a:t>b</a:t>
            </a:r>
            <a:r>
              <a:rPr sz="2000" spc="-10" dirty="0">
                <a:latin typeface="Arial"/>
                <a:cs typeface="Arial"/>
              </a:rPr>
              <a:t> </a:t>
            </a:r>
            <a:r>
              <a:rPr sz="2000" dirty="0">
                <a:latin typeface="Arial"/>
                <a:cs typeface="Arial"/>
              </a:rPr>
              <a:t>=</a:t>
            </a:r>
            <a:r>
              <a:rPr sz="2000" spc="-25" dirty="0">
                <a:latin typeface="Arial"/>
                <a:cs typeface="Arial"/>
              </a:rPr>
              <a:t> </a:t>
            </a:r>
            <a:r>
              <a:rPr sz="2000" spc="5" dirty="0">
                <a:latin typeface="Arial"/>
                <a:cs typeface="Arial"/>
              </a:rPr>
              <a:t>c)</a:t>
            </a:r>
            <a:endParaRPr sz="2000">
              <a:latin typeface="Arial"/>
              <a:cs typeface="Arial"/>
            </a:endParaRPr>
          </a:p>
        </p:txBody>
      </p:sp>
      <p:sp>
        <p:nvSpPr>
          <p:cNvPr id="17" name="object 17"/>
          <p:cNvSpPr/>
          <p:nvPr/>
        </p:nvSpPr>
        <p:spPr>
          <a:xfrm>
            <a:off x="6639305" y="4725161"/>
            <a:ext cx="1789430" cy="1158240"/>
          </a:xfrm>
          <a:custGeom>
            <a:avLst/>
            <a:gdLst/>
            <a:ahLst/>
            <a:cxnLst/>
            <a:rect l="l" t="t" r="r" b="b"/>
            <a:pathLst>
              <a:path w="1789429" h="1158239">
                <a:moveTo>
                  <a:pt x="855969" y="0"/>
                </a:moveTo>
                <a:lnTo>
                  <a:pt x="0" y="1158239"/>
                </a:lnTo>
                <a:lnTo>
                  <a:pt x="1789175" y="1158239"/>
                </a:lnTo>
                <a:lnTo>
                  <a:pt x="855969" y="0"/>
                </a:lnTo>
                <a:close/>
              </a:path>
            </a:pathLst>
          </a:custGeom>
          <a:solidFill>
            <a:srgbClr val="FFFF00"/>
          </a:solidFill>
        </p:spPr>
        <p:txBody>
          <a:bodyPr wrap="square" lIns="0" tIns="0" rIns="0" bIns="0" rtlCol="0"/>
          <a:lstStyle/>
          <a:p>
            <a:endParaRPr/>
          </a:p>
        </p:txBody>
      </p:sp>
      <p:sp>
        <p:nvSpPr>
          <p:cNvPr id="18" name="object 18"/>
          <p:cNvSpPr/>
          <p:nvPr/>
        </p:nvSpPr>
        <p:spPr>
          <a:xfrm>
            <a:off x="6639305" y="4725161"/>
            <a:ext cx="1789430" cy="1158240"/>
          </a:xfrm>
          <a:custGeom>
            <a:avLst/>
            <a:gdLst/>
            <a:ahLst/>
            <a:cxnLst/>
            <a:rect l="l" t="t" r="r" b="b"/>
            <a:pathLst>
              <a:path w="1789429" h="1158239">
                <a:moveTo>
                  <a:pt x="0" y="1158239"/>
                </a:moveTo>
                <a:lnTo>
                  <a:pt x="855969" y="0"/>
                </a:lnTo>
                <a:lnTo>
                  <a:pt x="1789175" y="1158239"/>
                </a:lnTo>
                <a:lnTo>
                  <a:pt x="0" y="1158239"/>
                </a:lnTo>
                <a:close/>
              </a:path>
            </a:pathLst>
          </a:custGeom>
          <a:ln w="25907">
            <a:solidFill>
              <a:srgbClr val="000000"/>
            </a:solidFill>
          </a:ln>
        </p:spPr>
        <p:txBody>
          <a:bodyPr wrap="square" lIns="0" tIns="0" rIns="0" bIns="0" rtlCol="0"/>
          <a:lstStyle/>
          <a:p>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0" y="0"/>
            <a:ext cx="9144000" cy="677108"/>
          </a:xfrm>
          <a:prstGeom prst="rect">
            <a:avLst/>
          </a:prstGeom>
        </p:spPr>
        <p:txBody>
          <a:bodyPr vert="horz" wrap="square" lIns="0" tIns="0" rIns="0" bIns="0" rtlCol="0">
            <a:spAutoFit/>
          </a:bodyPr>
          <a:lstStyle/>
          <a:p>
            <a:pPr marL="12700"/>
            <a:r>
              <a:rPr sz="4400" spc="-20" dirty="0"/>
              <a:t>Deci</a:t>
            </a:r>
            <a:r>
              <a:rPr sz="4400" spc="-5" dirty="0"/>
              <a:t>s</a:t>
            </a:r>
            <a:r>
              <a:rPr sz="4400" spc="-20" dirty="0"/>
              <a:t>ion</a:t>
            </a:r>
            <a:r>
              <a:rPr sz="4400" spc="-65" dirty="0"/>
              <a:t> </a:t>
            </a:r>
            <a:r>
              <a:rPr sz="4400" spc="-480" dirty="0"/>
              <a:t>T</a:t>
            </a:r>
            <a:r>
              <a:rPr sz="4400" spc="-20" dirty="0"/>
              <a:t>able</a:t>
            </a:r>
            <a:r>
              <a:rPr sz="4400" spc="10" dirty="0"/>
              <a:t> </a:t>
            </a:r>
            <a:r>
              <a:rPr sz="4400" spc="-25" dirty="0"/>
              <a:t>–</a:t>
            </a:r>
            <a:r>
              <a:rPr sz="4400" spc="-75" dirty="0"/>
              <a:t> </a:t>
            </a:r>
            <a:r>
              <a:rPr sz="4400" spc="-175" dirty="0"/>
              <a:t>T</a:t>
            </a:r>
            <a:r>
              <a:rPr sz="4400" spc="-20" dirty="0"/>
              <a:t>riangle</a:t>
            </a:r>
            <a:r>
              <a:rPr sz="4400" spc="5" dirty="0"/>
              <a:t> </a:t>
            </a:r>
            <a:r>
              <a:rPr sz="4400" spc="-25" dirty="0"/>
              <a:t>Program</a:t>
            </a:r>
          </a:p>
        </p:txBody>
      </p:sp>
      <p:graphicFrame>
        <p:nvGraphicFramePr>
          <p:cNvPr id="6" name="object 6"/>
          <p:cNvGraphicFramePr>
            <a:graphicFrameLocks noGrp="1"/>
          </p:cNvGraphicFramePr>
          <p:nvPr>
            <p:extLst>
              <p:ext uri="{D42A27DB-BD31-4B8C-83A1-F6EECF244321}">
                <p14:modId xmlns:p14="http://schemas.microsoft.com/office/powerpoint/2010/main" val="1443554984"/>
              </p:ext>
            </p:extLst>
          </p:nvPr>
        </p:nvGraphicFramePr>
        <p:xfrm>
          <a:off x="76201" y="1301762"/>
          <a:ext cx="8991600" cy="4108438"/>
        </p:xfrm>
        <a:graphic>
          <a:graphicData uri="http://schemas.openxmlformats.org/drawingml/2006/table">
            <a:tbl>
              <a:tblPr firstRow="1" bandRow="1">
                <a:tableStyleId>{2D5ABB26-0587-4C30-8999-92F81FD0307C}</a:tableStyleId>
              </a:tblPr>
              <a:tblGrid>
                <a:gridCol w="2419790">
                  <a:extLst>
                    <a:ext uri="{9D8B030D-6E8A-4147-A177-3AD203B41FA5}">
                      <a16:colId xmlns:a16="http://schemas.microsoft.com/office/drawing/2014/main" val="20000"/>
                    </a:ext>
                  </a:extLst>
                </a:gridCol>
                <a:gridCol w="730235">
                  <a:extLst>
                    <a:ext uri="{9D8B030D-6E8A-4147-A177-3AD203B41FA5}">
                      <a16:colId xmlns:a16="http://schemas.microsoft.com/office/drawing/2014/main" val="20001"/>
                    </a:ext>
                  </a:extLst>
                </a:gridCol>
                <a:gridCol w="730114">
                  <a:extLst>
                    <a:ext uri="{9D8B030D-6E8A-4147-A177-3AD203B41FA5}">
                      <a16:colId xmlns:a16="http://schemas.microsoft.com/office/drawing/2014/main" val="20002"/>
                    </a:ext>
                  </a:extLst>
                </a:gridCol>
                <a:gridCol w="730208">
                  <a:extLst>
                    <a:ext uri="{9D8B030D-6E8A-4147-A177-3AD203B41FA5}">
                      <a16:colId xmlns:a16="http://schemas.microsoft.com/office/drawing/2014/main" val="20003"/>
                    </a:ext>
                  </a:extLst>
                </a:gridCol>
                <a:gridCol w="730241">
                  <a:extLst>
                    <a:ext uri="{9D8B030D-6E8A-4147-A177-3AD203B41FA5}">
                      <a16:colId xmlns:a16="http://schemas.microsoft.com/office/drawing/2014/main" val="20004"/>
                    </a:ext>
                  </a:extLst>
                </a:gridCol>
                <a:gridCol w="730241">
                  <a:extLst>
                    <a:ext uri="{9D8B030D-6E8A-4147-A177-3AD203B41FA5}">
                      <a16:colId xmlns:a16="http://schemas.microsoft.com/office/drawing/2014/main" val="20005"/>
                    </a:ext>
                  </a:extLst>
                </a:gridCol>
                <a:gridCol w="730208">
                  <a:extLst>
                    <a:ext uri="{9D8B030D-6E8A-4147-A177-3AD203B41FA5}">
                      <a16:colId xmlns:a16="http://schemas.microsoft.com/office/drawing/2014/main" val="20006"/>
                    </a:ext>
                  </a:extLst>
                </a:gridCol>
                <a:gridCol w="730114">
                  <a:extLst>
                    <a:ext uri="{9D8B030D-6E8A-4147-A177-3AD203B41FA5}">
                      <a16:colId xmlns:a16="http://schemas.microsoft.com/office/drawing/2014/main" val="20007"/>
                    </a:ext>
                  </a:extLst>
                </a:gridCol>
                <a:gridCol w="730208">
                  <a:extLst>
                    <a:ext uri="{9D8B030D-6E8A-4147-A177-3AD203B41FA5}">
                      <a16:colId xmlns:a16="http://schemas.microsoft.com/office/drawing/2014/main" val="20008"/>
                    </a:ext>
                  </a:extLst>
                </a:gridCol>
                <a:gridCol w="730241">
                  <a:extLst>
                    <a:ext uri="{9D8B030D-6E8A-4147-A177-3AD203B41FA5}">
                      <a16:colId xmlns:a16="http://schemas.microsoft.com/office/drawing/2014/main" val="20009"/>
                    </a:ext>
                  </a:extLst>
                </a:gridCol>
              </a:tblGrid>
              <a:tr h="410834">
                <a:tc>
                  <a:txBody>
                    <a:bodyPr/>
                    <a:lstStyle/>
                    <a:p>
                      <a:endParaRPr dirty="0"/>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85090">
                        <a:lnSpc>
                          <a:spcPct val="100000"/>
                        </a:lnSpc>
                      </a:pPr>
                      <a:r>
                        <a:rPr sz="1300" b="1" dirty="0">
                          <a:latin typeface="Arial"/>
                          <a:cs typeface="Arial"/>
                        </a:rPr>
                        <a:t>Rule</a:t>
                      </a:r>
                      <a:r>
                        <a:rPr sz="1300" b="1" spc="20" dirty="0">
                          <a:latin typeface="Arial"/>
                          <a:cs typeface="Arial"/>
                        </a:rPr>
                        <a:t> </a:t>
                      </a:r>
                      <a:r>
                        <a:rPr sz="1300" b="1" dirty="0">
                          <a:latin typeface="Arial"/>
                          <a:cs typeface="Arial"/>
                        </a:rPr>
                        <a:t>1</a:t>
                      </a:r>
                      <a:endParaRPr sz="13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D7E4BC"/>
                    </a:solidFill>
                  </a:tcPr>
                </a:tc>
                <a:tc>
                  <a:txBody>
                    <a:bodyPr/>
                    <a:lstStyle/>
                    <a:p>
                      <a:pPr marL="85090">
                        <a:lnSpc>
                          <a:spcPct val="100000"/>
                        </a:lnSpc>
                      </a:pPr>
                      <a:r>
                        <a:rPr sz="1300" b="1" dirty="0">
                          <a:latin typeface="Arial"/>
                          <a:cs typeface="Arial"/>
                        </a:rPr>
                        <a:t>Rule</a:t>
                      </a:r>
                      <a:r>
                        <a:rPr sz="1300" b="1" spc="20" dirty="0">
                          <a:latin typeface="Arial"/>
                          <a:cs typeface="Arial"/>
                        </a:rPr>
                        <a:t> </a:t>
                      </a:r>
                      <a:r>
                        <a:rPr sz="1300" b="1" dirty="0">
                          <a:latin typeface="Arial"/>
                          <a:cs typeface="Arial"/>
                        </a:rPr>
                        <a:t>2</a:t>
                      </a:r>
                      <a:endParaRPr sz="13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D7E4BC"/>
                    </a:solidFill>
                  </a:tcPr>
                </a:tc>
                <a:tc>
                  <a:txBody>
                    <a:bodyPr/>
                    <a:lstStyle/>
                    <a:p>
                      <a:pPr marL="85090">
                        <a:lnSpc>
                          <a:spcPct val="100000"/>
                        </a:lnSpc>
                      </a:pPr>
                      <a:r>
                        <a:rPr sz="1300" b="1" dirty="0">
                          <a:latin typeface="Arial"/>
                          <a:cs typeface="Arial"/>
                        </a:rPr>
                        <a:t>Rule</a:t>
                      </a:r>
                      <a:r>
                        <a:rPr sz="1300" b="1" spc="20" dirty="0">
                          <a:latin typeface="Arial"/>
                          <a:cs typeface="Arial"/>
                        </a:rPr>
                        <a:t> </a:t>
                      </a:r>
                      <a:r>
                        <a:rPr sz="1300" b="1" dirty="0">
                          <a:latin typeface="Arial"/>
                          <a:cs typeface="Arial"/>
                        </a:rPr>
                        <a:t>3</a:t>
                      </a:r>
                      <a:endParaRPr sz="13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D7E4BC"/>
                    </a:solidFill>
                  </a:tcPr>
                </a:tc>
                <a:tc>
                  <a:txBody>
                    <a:bodyPr/>
                    <a:lstStyle/>
                    <a:p>
                      <a:pPr marL="85725">
                        <a:lnSpc>
                          <a:spcPct val="100000"/>
                        </a:lnSpc>
                      </a:pPr>
                      <a:r>
                        <a:rPr sz="1300" b="1" dirty="0">
                          <a:latin typeface="Arial"/>
                          <a:cs typeface="Arial"/>
                        </a:rPr>
                        <a:t>Rule</a:t>
                      </a:r>
                      <a:r>
                        <a:rPr sz="1300" b="1" spc="20" dirty="0">
                          <a:latin typeface="Arial"/>
                          <a:cs typeface="Arial"/>
                        </a:rPr>
                        <a:t> </a:t>
                      </a:r>
                      <a:r>
                        <a:rPr sz="1300" b="1" dirty="0">
                          <a:latin typeface="Arial"/>
                          <a:cs typeface="Arial"/>
                        </a:rPr>
                        <a:t>4</a:t>
                      </a:r>
                      <a:endParaRPr sz="13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D7E4BC"/>
                    </a:solidFill>
                  </a:tcPr>
                </a:tc>
                <a:tc>
                  <a:txBody>
                    <a:bodyPr/>
                    <a:lstStyle/>
                    <a:p>
                      <a:pPr marL="85725">
                        <a:lnSpc>
                          <a:spcPct val="100000"/>
                        </a:lnSpc>
                      </a:pPr>
                      <a:r>
                        <a:rPr sz="1300" b="1" dirty="0">
                          <a:latin typeface="Arial"/>
                          <a:cs typeface="Arial"/>
                        </a:rPr>
                        <a:t>Rule</a:t>
                      </a:r>
                      <a:r>
                        <a:rPr sz="1300" b="1" spc="20" dirty="0">
                          <a:latin typeface="Arial"/>
                          <a:cs typeface="Arial"/>
                        </a:rPr>
                        <a:t> </a:t>
                      </a:r>
                      <a:r>
                        <a:rPr sz="1300" b="1" dirty="0">
                          <a:latin typeface="Arial"/>
                          <a:cs typeface="Arial"/>
                        </a:rPr>
                        <a:t>5</a:t>
                      </a:r>
                      <a:endParaRPr sz="13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D7E4BC"/>
                    </a:solidFill>
                  </a:tcPr>
                </a:tc>
                <a:tc>
                  <a:txBody>
                    <a:bodyPr/>
                    <a:lstStyle/>
                    <a:p>
                      <a:pPr marL="85725">
                        <a:lnSpc>
                          <a:spcPct val="100000"/>
                        </a:lnSpc>
                      </a:pPr>
                      <a:r>
                        <a:rPr sz="1300" b="1" dirty="0">
                          <a:latin typeface="Arial"/>
                          <a:cs typeface="Arial"/>
                        </a:rPr>
                        <a:t>Rule</a:t>
                      </a:r>
                      <a:r>
                        <a:rPr sz="1300" b="1" spc="20" dirty="0">
                          <a:latin typeface="Arial"/>
                          <a:cs typeface="Arial"/>
                        </a:rPr>
                        <a:t> </a:t>
                      </a:r>
                      <a:r>
                        <a:rPr sz="1300" b="1" dirty="0">
                          <a:latin typeface="Arial"/>
                          <a:cs typeface="Arial"/>
                        </a:rPr>
                        <a:t>6</a:t>
                      </a:r>
                      <a:endParaRPr sz="13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D7E4BC"/>
                    </a:solidFill>
                  </a:tcPr>
                </a:tc>
                <a:tc>
                  <a:txBody>
                    <a:bodyPr/>
                    <a:lstStyle/>
                    <a:p>
                      <a:pPr marL="85725">
                        <a:lnSpc>
                          <a:spcPct val="100000"/>
                        </a:lnSpc>
                      </a:pPr>
                      <a:r>
                        <a:rPr sz="1300" b="1" dirty="0">
                          <a:latin typeface="Arial"/>
                          <a:cs typeface="Arial"/>
                        </a:rPr>
                        <a:t>Rule</a:t>
                      </a:r>
                      <a:r>
                        <a:rPr sz="1300" b="1" spc="20" dirty="0">
                          <a:latin typeface="Arial"/>
                          <a:cs typeface="Arial"/>
                        </a:rPr>
                        <a:t> </a:t>
                      </a:r>
                      <a:r>
                        <a:rPr sz="1300" b="1" dirty="0">
                          <a:latin typeface="Arial"/>
                          <a:cs typeface="Arial"/>
                        </a:rPr>
                        <a:t>7</a:t>
                      </a:r>
                      <a:endParaRPr sz="13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D7E4BC"/>
                    </a:solidFill>
                  </a:tcPr>
                </a:tc>
                <a:tc>
                  <a:txBody>
                    <a:bodyPr/>
                    <a:lstStyle/>
                    <a:p>
                      <a:pPr marL="85725">
                        <a:lnSpc>
                          <a:spcPct val="100000"/>
                        </a:lnSpc>
                      </a:pPr>
                      <a:r>
                        <a:rPr sz="1300" b="1" dirty="0">
                          <a:latin typeface="Arial"/>
                          <a:cs typeface="Arial"/>
                        </a:rPr>
                        <a:t>Rule</a:t>
                      </a:r>
                      <a:r>
                        <a:rPr sz="1300" b="1" spc="20" dirty="0">
                          <a:latin typeface="Arial"/>
                          <a:cs typeface="Arial"/>
                        </a:rPr>
                        <a:t> </a:t>
                      </a:r>
                      <a:r>
                        <a:rPr sz="1300" b="1" dirty="0">
                          <a:latin typeface="Arial"/>
                          <a:cs typeface="Arial"/>
                        </a:rPr>
                        <a:t>8</a:t>
                      </a:r>
                      <a:endParaRPr sz="13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D7E4BC"/>
                    </a:solidFill>
                  </a:tcPr>
                </a:tc>
                <a:tc>
                  <a:txBody>
                    <a:bodyPr/>
                    <a:lstStyle/>
                    <a:p>
                      <a:pPr marL="85725">
                        <a:lnSpc>
                          <a:spcPct val="100000"/>
                        </a:lnSpc>
                      </a:pPr>
                      <a:r>
                        <a:rPr sz="1300" b="1" dirty="0">
                          <a:latin typeface="Arial"/>
                          <a:cs typeface="Arial"/>
                        </a:rPr>
                        <a:t>Rule</a:t>
                      </a:r>
                      <a:r>
                        <a:rPr sz="1300" b="1" spc="20" dirty="0">
                          <a:latin typeface="Arial"/>
                          <a:cs typeface="Arial"/>
                        </a:rPr>
                        <a:t> </a:t>
                      </a:r>
                      <a:r>
                        <a:rPr sz="1300" b="1" dirty="0">
                          <a:latin typeface="Arial"/>
                          <a:cs typeface="Arial"/>
                        </a:rPr>
                        <a:t>9</a:t>
                      </a:r>
                      <a:endParaRPr sz="13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D7E4BC"/>
                    </a:solidFill>
                  </a:tcPr>
                </a:tc>
                <a:extLst>
                  <a:ext uri="{0D108BD9-81ED-4DB2-BD59-A6C34878D82A}">
                    <a16:rowId xmlns:a16="http://schemas.microsoft.com/office/drawing/2014/main" val="10000"/>
                  </a:ext>
                </a:extLst>
              </a:tr>
              <a:tr h="410834">
                <a:tc>
                  <a:txBody>
                    <a:bodyPr/>
                    <a:lstStyle/>
                    <a:p>
                      <a:pPr marL="85090">
                        <a:lnSpc>
                          <a:spcPct val="100000"/>
                        </a:lnSpc>
                      </a:pPr>
                      <a:r>
                        <a:rPr sz="1400" spc="-10" dirty="0">
                          <a:latin typeface="Arial"/>
                          <a:cs typeface="Arial"/>
                        </a:rPr>
                        <a:t>C</a:t>
                      </a:r>
                      <a:r>
                        <a:rPr sz="1400" dirty="0">
                          <a:latin typeface="Arial"/>
                          <a:cs typeface="Arial"/>
                        </a:rPr>
                        <a:t>1:</a:t>
                      </a:r>
                      <a:r>
                        <a:rPr sz="1400" spc="-5" dirty="0">
                          <a:latin typeface="Arial"/>
                          <a:cs typeface="Arial"/>
                        </a:rPr>
                        <a:t> </a:t>
                      </a:r>
                      <a:r>
                        <a:rPr sz="1400" dirty="0">
                          <a:latin typeface="Arial"/>
                          <a:cs typeface="Arial"/>
                        </a:rPr>
                        <a:t>a,</a:t>
                      </a:r>
                      <a:r>
                        <a:rPr sz="1400" spc="-15" dirty="0">
                          <a:latin typeface="Arial"/>
                          <a:cs typeface="Arial"/>
                        </a:rPr>
                        <a:t> </a:t>
                      </a:r>
                      <a:r>
                        <a:rPr sz="1400" dirty="0">
                          <a:latin typeface="Arial"/>
                          <a:cs typeface="Arial"/>
                        </a:rPr>
                        <a:t>b,</a:t>
                      </a:r>
                      <a:r>
                        <a:rPr sz="1400" spc="-15" dirty="0">
                          <a:latin typeface="Arial"/>
                          <a:cs typeface="Arial"/>
                        </a:rPr>
                        <a:t> </a:t>
                      </a:r>
                      <a:r>
                        <a:rPr sz="1400" dirty="0">
                          <a:latin typeface="Arial"/>
                          <a:cs typeface="Arial"/>
                        </a:rPr>
                        <a:t>c</a:t>
                      </a:r>
                      <a:r>
                        <a:rPr sz="1400" spc="-15" dirty="0">
                          <a:latin typeface="Arial"/>
                          <a:cs typeface="Arial"/>
                        </a:rPr>
                        <a:t> </a:t>
                      </a:r>
                      <a:r>
                        <a:rPr sz="1400" dirty="0">
                          <a:latin typeface="Arial"/>
                          <a:cs typeface="Arial"/>
                        </a:rPr>
                        <a:t>form</a:t>
                      </a:r>
                      <a:r>
                        <a:rPr sz="1400" spc="-25" dirty="0">
                          <a:latin typeface="Arial"/>
                          <a:cs typeface="Arial"/>
                        </a:rPr>
                        <a:t> </a:t>
                      </a:r>
                      <a:r>
                        <a:rPr sz="1400" dirty="0">
                          <a:latin typeface="Arial"/>
                          <a:cs typeface="Arial"/>
                        </a:rPr>
                        <a:t>a</a:t>
                      </a:r>
                      <a:r>
                        <a:rPr sz="1400" spc="-10" dirty="0">
                          <a:latin typeface="Arial"/>
                          <a:cs typeface="Arial"/>
                        </a:rPr>
                        <a:t> </a:t>
                      </a:r>
                      <a:r>
                        <a:rPr sz="1400" dirty="0">
                          <a:latin typeface="Arial"/>
                          <a:cs typeface="Arial"/>
                        </a:rPr>
                        <a:t>triangle?</a:t>
                      </a: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9F679"/>
                    </a:solidFill>
                  </a:tcPr>
                </a:tc>
                <a:tc>
                  <a:txBody>
                    <a:bodyPr/>
                    <a:lstStyle/>
                    <a:p>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1"/>
                  </a:ext>
                </a:extLst>
              </a:tr>
              <a:tr h="410867">
                <a:tc>
                  <a:txBody>
                    <a:bodyPr/>
                    <a:lstStyle/>
                    <a:p>
                      <a:pPr marL="85090">
                        <a:lnSpc>
                          <a:spcPct val="100000"/>
                        </a:lnSpc>
                      </a:pPr>
                      <a:r>
                        <a:rPr sz="1400" spc="-10" dirty="0">
                          <a:latin typeface="Arial"/>
                          <a:cs typeface="Arial"/>
                        </a:rPr>
                        <a:t>C</a:t>
                      </a:r>
                      <a:r>
                        <a:rPr sz="1400" dirty="0">
                          <a:latin typeface="Arial"/>
                          <a:cs typeface="Arial"/>
                        </a:rPr>
                        <a:t>2:</a:t>
                      </a:r>
                      <a:r>
                        <a:rPr sz="1400" spc="-5" dirty="0">
                          <a:latin typeface="Arial"/>
                          <a:cs typeface="Arial"/>
                        </a:rPr>
                        <a:t> </a:t>
                      </a:r>
                      <a:r>
                        <a:rPr sz="1400" dirty="0">
                          <a:latin typeface="Arial"/>
                          <a:cs typeface="Arial"/>
                        </a:rPr>
                        <a:t>a</a:t>
                      </a:r>
                      <a:r>
                        <a:rPr sz="1400" spc="-20" dirty="0">
                          <a:latin typeface="Arial"/>
                          <a:cs typeface="Arial"/>
                        </a:rPr>
                        <a:t> </a:t>
                      </a:r>
                      <a:r>
                        <a:rPr sz="1400" dirty="0">
                          <a:latin typeface="Arial"/>
                          <a:cs typeface="Arial"/>
                        </a:rPr>
                        <a:t>=</a:t>
                      </a:r>
                      <a:r>
                        <a:rPr sz="1400" spc="-10" dirty="0">
                          <a:latin typeface="Arial"/>
                          <a:cs typeface="Arial"/>
                        </a:rPr>
                        <a:t> </a:t>
                      </a:r>
                      <a:r>
                        <a:rPr sz="1400" dirty="0">
                          <a:latin typeface="Arial"/>
                          <a:cs typeface="Arial"/>
                        </a:rPr>
                        <a:t>b?</a:t>
                      </a: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9F679"/>
                    </a:solidFill>
                  </a:tcPr>
                </a:tc>
                <a:tc>
                  <a:txBody>
                    <a:bodyPr/>
                    <a:lstStyle/>
                    <a:p>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2"/>
                  </a:ext>
                </a:extLst>
              </a:tr>
              <a:tr h="410834">
                <a:tc>
                  <a:txBody>
                    <a:bodyPr/>
                    <a:lstStyle/>
                    <a:p>
                      <a:pPr marL="85090">
                        <a:lnSpc>
                          <a:spcPct val="100000"/>
                        </a:lnSpc>
                      </a:pPr>
                      <a:r>
                        <a:rPr sz="1400" spc="-10" dirty="0">
                          <a:latin typeface="Arial"/>
                          <a:cs typeface="Arial"/>
                        </a:rPr>
                        <a:t>C</a:t>
                      </a:r>
                      <a:r>
                        <a:rPr sz="1400" dirty="0">
                          <a:latin typeface="Arial"/>
                          <a:cs typeface="Arial"/>
                        </a:rPr>
                        <a:t>3:</a:t>
                      </a:r>
                      <a:r>
                        <a:rPr sz="1400" spc="-5" dirty="0">
                          <a:latin typeface="Arial"/>
                          <a:cs typeface="Arial"/>
                        </a:rPr>
                        <a:t> </a:t>
                      </a:r>
                      <a:r>
                        <a:rPr sz="1400" dirty="0">
                          <a:latin typeface="Arial"/>
                          <a:cs typeface="Arial"/>
                        </a:rPr>
                        <a:t>a</a:t>
                      </a:r>
                      <a:r>
                        <a:rPr sz="1400" spc="-20" dirty="0">
                          <a:latin typeface="Arial"/>
                          <a:cs typeface="Arial"/>
                        </a:rPr>
                        <a:t> </a:t>
                      </a:r>
                      <a:r>
                        <a:rPr sz="1400" dirty="0">
                          <a:latin typeface="Arial"/>
                          <a:cs typeface="Arial"/>
                        </a:rPr>
                        <a:t>=</a:t>
                      </a:r>
                      <a:r>
                        <a:rPr sz="1400" spc="-10" dirty="0">
                          <a:latin typeface="Arial"/>
                          <a:cs typeface="Arial"/>
                        </a:rPr>
                        <a:t> </a:t>
                      </a:r>
                      <a:r>
                        <a:rPr sz="1400" dirty="0">
                          <a:latin typeface="Arial"/>
                          <a:cs typeface="Arial"/>
                        </a:rPr>
                        <a:t>c?</a:t>
                      </a: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9F679"/>
                    </a:solidFill>
                  </a:tcPr>
                </a:tc>
                <a:tc>
                  <a:txBody>
                    <a:bodyPr/>
                    <a:lstStyle/>
                    <a:p>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3"/>
                  </a:ext>
                </a:extLst>
              </a:tr>
              <a:tr h="410834">
                <a:tc>
                  <a:txBody>
                    <a:bodyPr/>
                    <a:lstStyle/>
                    <a:p>
                      <a:pPr marL="85090">
                        <a:lnSpc>
                          <a:spcPct val="100000"/>
                        </a:lnSpc>
                      </a:pPr>
                      <a:r>
                        <a:rPr sz="1400" spc="-10" dirty="0">
                          <a:latin typeface="Arial"/>
                          <a:cs typeface="Arial"/>
                        </a:rPr>
                        <a:t>C</a:t>
                      </a:r>
                      <a:r>
                        <a:rPr sz="1400" dirty="0">
                          <a:latin typeface="Arial"/>
                          <a:cs typeface="Arial"/>
                        </a:rPr>
                        <a:t>4:</a:t>
                      </a:r>
                      <a:r>
                        <a:rPr sz="1400" spc="-5" dirty="0">
                          <a:latin typeface="Arial"/>
                          <a:cs typeface="Arial"/>
                        </a:rPr>
                        <a:t> </a:t>
                      </a:r>
                      <a:r>
                        <a:rPr sz="1400" dirty="0">
                          <a:latin typeface="Arial"/>
                          <a:cs typeface="Arial"/>
                        </a:rPr>
                        <a:t>b</a:t>
                      </a:r>
                      <a:r>
                        <a:rPr sz="1400" spc="-20" dirty="0">
                          <a:latin typeface="Arial"/>
                          <a:cs typeface="Arial"/>
                        </a:rPr>
                        <a:t> </a:t>
                      </a:r>
                      <a:r>
                        <a:rPr sz="1400" dirty="0">
                          <a:latin typeface="Arial"/>
                          <a:cs typeface="Arial"/>
                        </a:rPr>
                        <a:t>=</a:t>
                      </a:r>
                      <a:r>
                        <a:rPr sz="1400" spc="-10" dirty="0">
                          <a:latin typeface="Arial"/>
                          <a:cs typeface="Arial"/>
                        </a:rPr>
                        <a:t> </a:t>
                      </a:r>
                      <a:r>
                        <a:rPr sz="1400" dirty="0">
                          <a:latin typeface="Arial"/>
                          <a:cs typeface="Arial"/>
                        </a:rPr>
                        <a:t>c?</a:t>
                      </a: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9F679"/>
                    </a:solidFill>
                  </a:tcPr>
                </a:tc>
                <a:tc>
                  <a:txBody>
                    <a:bodyPr/>
                    <a:lstStyle/>
                    <a:p>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400" dirty="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4"/>
                  </a:ext>
                </a:extLst>
              </a:tr>
              <a:tr h="410867">
                <a:tc>
                  <a:txBody>
                    <a:bodyPr/>
                    <a:lstStyle/>
                    <a:p>
                      <a:pPr marL="85090">
                        <a:lnSpc>
                          <a:spcPct val="100000"/>
                        </a:lnSpc>
                      </a:pPr>
                      <a:r>
                        <a:rPr sz="1400" dirty="0">
                          <a:latin typeface="Arial"/>
                          <a:cs typeface="Arial"/>
                        </a:rPr>
                        <a:t>A1:</a:t>
                      </a:r>
                      <a:r>
                        <a:rPr sz="1400" spc="-15" dirty="0">
                          <a:latin typeface="Arial"/>
                          <a:cs typeface="Arial"/>
                        </a:rPr>
                        <a:t> </a:t>
                      </a:r>
                      <a:r>
                        <a:rPr sz="1400" spc="-10" dirty="0">
                          <a:latin typeface="Arial"/>
                          <a:cs typeface="Arial"/>
                        </a:rPr>
                        <a:t>N</a:t>
                      </a:r>
                      <a:r>
                        <a:rPr sz="1400" dirty="0">
                          <a:latin typeface="Arial"/>
                          <a:cs typeface="Arial"/>
                        </a:rPr>
                        <a:t>ot a</a:t>
                      </a:r>
                      <a:r>
                        <a:rPr sz="1400" spc="-10" dirty="0">
                          <a:latin typeface="Arial"/>
                          <a:cs typeface="Arial"/>
                        </a:rPr>
                        <a:t> </a:t>
                      </a:r>
                      <a:r>
                        <a:rPr sz="1400" dirty="0">
                          <a:latin typeface="Arial"/>
                          <a:cs typeface="Arial"/>
                        </a:rPr>
                        <a:t>triangle</a:t>
                      </a: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9F679"/>
                    </a:solidFill>
                  </a:tcPr>
                </a:tc>
                <a:tc>
                  <a:txBody>
                    <a:bodyPr/>
                    <a:lstStyle/>
                    <a:p>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5"/>
                  </a:ext>
                </a:extLst>
              </a:tr>
              <a:tr h="410834">
                <a:tc>
                  <a:txBody>
                    <a:bodyPr/>
                    <a:lstStyle/>
                    <a:p>
                      <a:pPr marL="85090">
                        <a:lnSpc>
                          <a:spcPct val="100000"/>
                        </a:lnSpc>
                      </a:pPr>
                      <a:r>
                        <a:rPr sz="1400" dirty="0">
                          <a:latin typeface="Arial"/>
                          <a:cs typeface="Arial"/>
                        </a:rPr>
                        <a:t>A2:</a:t>
                      </a:r>
                      <a:r>
                        <a:rPr sz="1400" spc="-15" dirty="0">
                          <a:latin typeface="Arial"/>
                          <a:cs typeface="Arial"/>
                        </a:rPr>
                        <a:t> </a:t>
                      </a:r>
                      <a:r>
                        <a:rPr sz="1400" dirty="0">
                          <a:latin typeface="Arial"/>
                          <a:cs typeface="Arial"/>
                        </a:rPr>
                        <a:t>Scalene</a:t>
                      </a: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9F679"/>
                    </a:solidFill>
                  </a:tcPr>
                </a:tc>
                <a:tc>
                  <a:txBody>
                    <a:bodyPr/>
                    <a:lstStyle/>
                    <a:p>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6"/>
                  </a:ext>
                </a:extLst>
              </a:tr>
              <a:tr h="410840">
                <a:tc>
                  <a:txBody>
                    <a:bodyPr/>
                    <a:lstStyle/>
                    <a:p>
                      <a:pPr marL="85090">
                        <a:lnSpc>
                          <a:spcPct val="100000"/>
                        </a:lnSpc>
                      </a:pPr>
                      <a:r>
                        <a:rPr sz="1400" dirty="0">
                          <a:latin typeface="Arial"/>
                          <a:cs typeface="Arial"/>
                        </a:rPr>
                        <a:t>A3:</a:t>
                      </a:r>
                      <a:r>
                        <a:rPr sz="1400" spc="-15" dirty="0">
                          <a:latin typeface="Arial"/>
                          <a:cs typeface="Arial"/>
                        </a:rPr>
                        <a:t> </a:t>
                      </a:r>
                      <a:r>
                        <a:rPr sz="1400" dirty="0">
                          <a:latin typeface="Arial"/>
                          <a:cs typeface="Arial"/>
                        </a:rPr>
                        <a:t>Isoscel</a:t>
                      </a:r>
                      <a:r>
                        <a:rPr sz="1400" spc="-15" dirty="0">
                          <a:latin typeface="Arial"/>
                          <a:cs typeface="Arial"/>
                        </a:rPr>
                        <a:t>e</a:t>
                      </a:r>
                      <a:r>
                        <a:rPr sz="1400" dirty="0">
                          <a:latin typeface="Arial"/>
                          <a:cs typeface="Arial"/>
                        </a:rPr>
                        <a:t>s</a:t>
                      </a: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9F679"/>
                    </a:solidFill>
                  </a:tcPr>
                </a:tc>
                <a:tc>
                  <a:txBody>
                    <a:bodyPr/>
                    <a:lstStyle/>
                    <a:p>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7"/>
                  </a:ext>
                </a:extLst>
              </a:tr>
              <a:tr h="410854">
                <a:tc>
                  <a:txBody>
                    <a:bodyPr/>
                    <a:lstStyle/>
                    <a:p>
                      <a:pPr marL="85090">
                        <a:lnSpc>
                          <a:spcPct val="100000"/>
                        </a:lnSpc>
                      </a:pPr>
                      <a:r>
                        <a:rPr sz="1400" spc="-5" dirty="0">
                          <a:latin typeface="Arial"/>
                          <a:cs typeface="Arial"/>
                        </a:rPr>
                        <a:t>A4</a:t>
                      </a:r>
                      <a:r>
                        <a:rPr sz="1400" dirty="0">
                          <a:latin typeface="Arial"/>
                          <a:cs typeface="Arial"/>
                        </a:rPr>
                        <a:t>:</a:t>
                      </a:r>
                      <a:r>
                        <a:rPr sz="1400" spc="-15" dirty="0">
                          <a:latin typeface="Arial"/>
                          <a:cs typeface="Arial"/>
                        </a:rPr>
                        <a:t> </a:t>
                      </a:r>
                      <a:r>
                        <a:rPr sz="1400" dirty="0">
                          <a:latin typeface="Arial"/>
                          <a:cs typeface="Arial"/>
                        </a:rPr>
                        <a:t>Equilateral</a:t>
                      </a: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9F679"/>
                    </a:solidFill>
                  </a:tcPr>
                </a:tc>
                <a:tc>
                  <a:txBody>
                    <a:bodyPr/>
                    <a:lstStyle/>
                    <a:p>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8"/>
                  </a:ext>
                </a:extLst>
              </a:tr>
              <a:tr h="410840">
                <a:tc>
                  <a:txBody>
                    <a:bodyPr/>
                    <a:lstStyle/>
                    <a:p>
                      <a:pPr marL="85090">
                        <a:lnSpc>
                          <a:spcPct val="100000"/>
                        </a:lnSpc>
                      </a:pPr>
                      <a:r>
                        <a:rPr sz="1400" dirty="0">
                          <a:latin typeface="Arial"/>
                          <a:cs typeface="Arial"/>
                        </a:rPr>
                        <a:t>A5:</a:t>
                      </a:r>
                      <a:r>
                        <a:rPr sz="1400" spc="-20" dirty="0">
                          <a:latin typeface="Arial"/>
                          <a:cs typeface="Arial"/>
                        </a:rPr>
                        <a:t> </a:t>
                      </a:r>
                      <a:r>
                        <a:rPr sz="1400" dirty="0">
                          <a:latin typeface="Arial"/>
                          <a:cs typeface="Arial"/>
                        </a:rPr>
                        <a:t>I</a:t>
                      </a:r>
                      <a:r>
                        <a:rPr sz="1400" spc="-10" dirty="0">
                          <a:latin typeface="Arial"/>
                          <a:cs typeface="Arial"/>
                        </a:rPr>
                        <a:t>m</a:t>
                      </a:r>
                      <a:r>
                        <a:rPr sz="1400" dirty="0">
                          <a:latin typeface="Arial"/>
                          <a:cs typeface="Arial"/>
                        </a:rPr>
                        <a:t>possible</a:t>
                      </a: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9F679"/>
                    </a:solidFill>
                  </a:tcPr>
                </a:tc>
                <a:tc>
                  <a:txBody>
                    <a:bodyPr/>
                    <a:lstStyle/>
                    <a:p>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400" dirty="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9"/>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04800" y="1541834"/>
            <a:ext cx="7696200" cy="1564531"/>
          </a:xfrm>
          <a:prstGeom prst="rect">
            <a:avLst/>
          </a:prstGeom>
        </p:spPr>
        <p:txBody>
          <a:bodyPr vert="horz" wrap="square" lIns="0" tIns="0" rIns="0" bIns="0" rtlCol="0">
            <a:spAutoFit/>
          </a:bodyPr>
          <a:lstStyle/>
          <a:p>
            <a:pPr marL="355600" indent="-342900">
              <a:buFont typeface="Wingdings"/>
              <a:buChar char=""/>
              <a:tabLst>
                <a:tab pos="355600" algn="l"/>
              </a:tabLst>
            </a:pPr>
            <a:r>
              <a:rPr sz="3000" dirty="0">
                <a:solidFill>
                  <a:srgbClr val="C00000"/>
                </a:solidFill>
                <a:latin typeface="Arial"/>
                <a:cs typeface="Arial"/>
              </a:rPr>
              <a:t>Incorrect </a:t>
            </a:r>
            <a:r>
              <a:rPr sz="3000" dirty="0">
                <a:latin typeface="Arial"/>
                <a:cs typeface="Arial"/>
              </a:rPr>
              <a:t>or</a:t>
            </a:r>
            <a:r>
              <a:rPr sz="3000" spc="-10" dirty="0">
                <a:latin typeface="Arial"/>
                <a:cs typeface="Arial"/>
              </a:rPr>
              <a:t> </a:t>
            </a:r>
            <a:r>
              <a:rPr sz="3000" dirty="0">
                <a:solidFill>
                  <a:srgbClr val="C00000"/>
                </a:solidFill>
                <a:latin typeface="Arial"/>
                <a:cs typeface="Arial"/>
              </a:rPr>
              <a:t>mi</a:t>
            </a:r>
            <a:r>
              <a:rPr sz="3000" spc="5" dirty="0">
                <a:solidFill>
                  <a:srgbClr val="C00000"/>
                </a:solidFill>
                <a:latin typeface="Arial"/>
                <a:cs typeface="Arial"/>
              </a:rPr>
              <a:t>s</a:t>
            </a:r>
            <a:r>
              <a:rPr sz="3000" dirty="0">
                <a:solidFill>
                  <a:srgbClr val="C00000"/>
                </a:solidFill>
                <a:latin typeface="Arial"/>
                <a:cs typeface="Arial"/>
              </a:rPr>
              <a:t>s</a:t>
            </a:r>
            <a:r>
              <a:rPr sz="3000" spc="5" dirty="0">
                <a:solidFill>
                  <a:srgbClr val="C00000"/>
                </a:solidFill>
                <a:latin typeface="Arial"/>
                <a:cs typeface="Arial"/>
              </a:rPr>
              <a:t>i</a:t>
            </a:r>
            <a:r>
              <a:rPr sz="3000" dirty="0">
                <a:solidFill>
                  <a:srgbClr val="C00000"/>
                </a:solidFill>
                <a:latin typeface="Arial"/>
                <a:cs typeface="Arial"/>
              </a:rPr>
              <a:t>ng</a:t>
            </a:r>
            <a:r>
              <a:rPr sz="3000" spc="-25" dirty="0">
                <a:solidFill>
                  <a:srgbClr val="C00000"/>
                </a:solidFill>
                <a:latin typeface="Arial"/>
                <a:cs typeface="Arial"/>
              </a:rPr>
              <a:t> </a:t>
            </a:r>
            <a:r>
              <a:rPr sz="3000" dirty="0">
                <a:latin typeface="Arial"/>
                <a:cs typeface="Arial"/>
              </a:rPr>
              <a:t>func</a:t>
            </a:r>
            <a:r>
              <a:rPr sz="3000" spc="-15" dirty="0">
                <a:latin typeface="Arial"/>
                <a:cs typeface="Arial"/>
              </a:rPr>
              <a:t>t</a:t>
            </a:r>
            <a:r>
              <a:rPr sz="3000" dirty="0">
                <a:latin typeface="Arial"/>
                <a:cs typeface="Arial"/>
              </a:rPr>
              <a:t>ions</a:t>
            </a:r>
          </a:p>
          <a:p>
            <a:pPr marL="355600" indent="-342900">
              <a:spcBef>
                <a:spcPts val="720"/>
              </a:spcBef>
              <a:buFont typeface="Wingdings"/>
              <a:buChar char=""/>
              <a:tabLst>
                <a:tab pos="355600" algn="l"/>
              </a:tabLst>
            </a:pPr>
            <a:r>
              <a:rPr sz="3000" dirty="0">
                <a:solidFill>
                  <a:srgbClr val="C00000"/>
                </a:solidFill>
                <a:latin typeface="Arial"/>
                <a:cs typeface="Arial"/>
              </a:rPr>
              <a:t>Interface</a:t>
            </a:r>
            <a:r>
              <a:rPr sz="3000" spc="-5" dirty="0">
                <a:solidFill>
                  <a:srgbClr val="C00000"/>
                </a:solidFill>
                <a:latin typeface="Arial"/>
                <a:cs typeface="Arial"/>
              </a:rPr>
              <a:t> </a:t>
            </a:r>
            <a:r>
              <a:rPr sz="3000" dirty="0">
                <a:latin typeface="Arial"/>
                <a:cs typeface="Arial"/>
              </a:rPr>
              <a:t>erro</a:t>
            </a:r>
            <a:r>
              <a:rPr sz="3000" spc="-10" dirty="0">
                <a:latin typeface="Arial"/>
                <a:cs typeface="Arial"/>
              </a:rPr>
              <a:t>r</a:t>
            </a:r>
            <a:r>
              <a:rPr sz="3000" dirty="0">
                <a:latin typeface="Arial"/>
                <a:cs typeface="Arial"/>
              </a:rPr>
              <a:t>s</a:t>
            </a:r>
          </a:p>
          <a:p>
            <a:pPr marL="355600" indent="-342900">
              <a:spcBef>
                <a:spcPts val="720"/>
              </a:spcBef>
              <a:buFont typeface="Wingdings"/>
              <a:buChar char=""/>
              <a:tabLst>
                <a:tab pos="355600" algn="l"/>
              </a:tabLst>
            </a:pPr>
            <a:r>
              <a:rPr sz="3000" dirty="0">
                <a:solidFill>
                  <a:srgbClr val="C00000"/>
                </a:solidFill>
                <a:latin typeface="Arial"/>
                <a:cs typeface="Arial"/>
              </a:rPr>
              <a:t>Performa</a:t>
            </a:r>
            <a:r>
              <a:rPr sz="3000" spc="5" dirty="0">
                <a:solidFill>
                  <a:srgbClr val="C00000"/>
                </a:solidFill>
                <a:latin typeface="Arial"/>
                <a:cs typeface="Arial"/>
              </a:rPr>
              <a:t>n</a:t>
            </a:r>
            <a:r>
              <a:rPr sz="3000" dirty="0">
                <a:solidFill>
                  <a:srgbClr val="C00000"/>
                </a:solidFill>
                <a:latin typeface="Arial"/>
                <a:cs typeface="Arial"/>
              </a:rPr>
              <a:t>ce</a:t>
            </a:r>
            <a:r>
              <a:rPr sz="3000" spc="-20" dirty="0">
                <a:solidFill>
                  <a:srgbClr val="C00000"/>
                </a:solidFill>
                <a:latin typeface="Arial"/>
                <a:cs typeface="Arial"/>
              </a:rPr>
              <a:t> </a:t>
            </a:r>
            <a:r>
              <a:rPr sz="3000" dirty="0">
                <a:latin typeface="Arial"/>
                <a:cs typeface="Arial"/>
              </a:rPr>
              <a:t>error</a:t>
            </a:r>
          </a:p>
        </p:txBody>
      </p:sp>
      <p:sp>
        <p:nvSpPr>
          <p:cNvPr id="6" name="object 6"/>
          <p:cNvSpPr txBox="1">
            <a:spLocks noGrp="1"/>
          </p:cNvSpPr>
          <p:nvPr>
            <p:ph type="title"/>
          </p:nvPr>
        </p:nvSpPr>
        <p:spPr>
          <a:xfrm>
            <a:off x="0" y="-27712"/>
            <a:ext cx="9144000" cy="838200"/>
          </a:xfrm>
          <a:prstGeom prst="rect">
            <a:avLst/>
          </a:prstGeom>
        </p:spPr>
        <p:txBody>
          <a:bodyPr vert="horz" wrap="square" lIns="0" tIns="0" rIns="0" bIns="0" rtlCol="0">
            <a:spAutoFit/>
          </a:bodyPr>
          <a:lstStyle/>
          <a:p>
            <a:pPr marL="12700"/>
            <a:r>
              <a:rPr spc="-20" dirty="0"/>
              <a:t>Bla</a:t>
            </a:r>
            <a:r>
              <a:rPr spc="-15" dirty="0"/>
              <a:t>c</a:t>
            </a:r>
            <a:r>
              <a:rPr spc="-25" dirty="0"/>
              <a:t>k-Box</a:t>
            </a:r>
            <a:r>
              <a:rPr spc="-65" dirty="0"/>
              <a:t> </a:t>
            </a:r>
            <a:r>
              <a:rPr spc="-480" dirty="0"/>
              <a:t>T</a:t>
            </a:r>
            <a:r>
              <a:rPr spc="-20" dirty="0"/>
              <a:t>esting</a:t>
            </a:r>
            <a:r>
              <a:rPr spc="-65" dirty="0"/>
              <a:t> </a:t>
            </a:r>
            <a:r>
              <a:rPr spc="-480" dirty="0"/>
              <a:t>T</a:t>
            </a:r>
            <a:r>
              <a:rPr spc="-25" dirty="0"/>
              <a:t>echniques</a:t>
            </a:r>
          </a:p>
        </p:txBody>
      </p:sp>
      <p:sp>
        <p:nvSpPr>
          <p:cNvPr id="7" name="object 7"/>
          <p:cNvSpPr/>
          <p:nvPr/>
        </p:nvSpPr>
        <p:spPr>
          <a:xfrm>
            <a:off x="4053077" y="4572000"/>
            <a:ext cx="1521460" cy="160020"/>
          </a:xfrm>
          <a:custGeom>
            <a:avLst/>
            <a:gdLst/>
            <a:ahLst/>
            <a:cxnLst/>
            <a:rect l="l" t="t" r="r" b="b"/>
            <a:pathLst>
              <a:path w="1521460" h="160020">
                <a:moveTo>
                  <a:pt x="1425336" y="80009"/>
                </a:moveTo>
                <a:lnTo>
                  <a:pt x="1361328" y="160019"/>
                </a:lnTo>
                <a:lnTo>
                  <a:pt x="1489344" y="96011"/>
                </a:lnTo>
                <a:lnTo>
                  <a:pt x="1425336" y="96011"/>
                </a:lnTo>
                <a:lnTo>
                  <a:pt x="1425336" y="80009"/>
                </a:lnTo>
                <a:close/>
              </a:path>
              <a:path w="1521460" h="160020">
                <a:moveTo>
                  <a:pt x="1412534" y="64007"/>
                </a:moveTo>
                <a:lnTo>
                  <a:pt x="0" y="64007"/>
                </a:lnTo>
                <a:lnTo>
                  <a:pt x="0" y="96011"/>
                </a:lnTo>
                <a:lnTo>
                  <a:pt x="1412534" y="96011"/>
                </a:lnTo>
                <a:lnTo>
                  <a:pt x="1425336" y="80009"/>
                </a:lnTo>
                <a:lnTo>
                  <a:pt x="1412534" y="64007"/>
                </a:lnTo>
                <a:close/>
              </a:path>
              <a:path w="1521460" h="160020">
                <a:moveTo>
                  <a:pt x="1489344" y="64007"/>
                </a:moveTo>
                <a:lnTo>
                  <a:pt x="1425336" y="64007"/>
                </a:lnTo>
                <a:lnTo>
                  <a:pt x="1425336" y="96011"/>
                </a:lnTo>
                <a:lnTo>
                  <a:pt x="1489344" y="96011"/>
                </a:lnTo>
                <a:lnTo>
                  <a:pt x="1521348" y="80009"/>
                </a:lnTo>
                <a:lnTo>
                  <a:pt x="1489344" y="64007"/>
                </a:lnTo>
                <a:close/>
              </a:path>
              <a:path w="1521460" h="160020">
                <a:moveTo>
                  <a:pt x="1361328" y="0"/>
                </a:moveTo>
                <a:lnTo>
                  <a:pt x="1425336" y="80009"/>
                </a:lnTo>
                <a:lnTo>
                  <a:pt x="1425336" y="64007"/>
                </a:lnTo>
                <a:lnTo>
                  <a:pt x="1489344" y="64007"/>
                </a:lnTo>
                <a:lnTo>
                  <a:pt x="1361328" y="0"/>
                </a:lnTo>
                <a:close/>
              </a:path>
            </a:pathLst>
          </a:custGeom>
          <a:solidFill>
            <a:srgbClr val="000000"/>
          </a:solidFill>
        </p:spPr>
        <p:txBody>
          <a:bodyPr wrap="square" lIns="0" tIns="0" rIns="0" bIns="0" rtlCol="0"/>
          <a:lstStyle/>
          <a:p>
            <a:endParaRPr/>
          </a:p>
        </p:txBody>
      </p:sp>
      <p:sp>
        <p:nvSpPr>
          <p:cNvPr id="8" name="object 8"/>
          <p:cNvSpPr/>
          <p:nvPr/>
        </p:nvSpPr>
        <p:spPr>
          <a:xfrm>
            <a:off x="4053077" y="4860035"/>
            <a:ext cx="1521460" cy="160020"/>
          </a:xfrm>
          <a:custGeom>
            <a:avLst/>
            <a:gdLst/>
            <a:ahLst/>
            <a:cxnLst/>
            <a:rect l="l" t="t" r="r" b="b"/>
            <a:pathLst>
              <a:path w="1521460" h="160020">
                <a:moveTo>
                  <a:pt x="1425336" y="80009"/>
                </a:moveTo>
                <a:lnTo>
                  <a:pt x="1361328" y="160019"/>
                </a:lnTo>
                <a:lnTo>
                  <a:pt x="1489344" y="96011"/>
                </a:lnTo>
                <a:lnTo>
                  <a:pt x="1425336" y="96011"/>
                </a:lnTo>
                <a:lnTo>
                  <a:pt x="1425336" y="80009"/>
                </a:lnTo>
                <a:close/>
              </a:path>
              <a:path w="1521460" h="160020">
                <a:moveTo>
                  <a:pt x="1412534" y="64007"/>
                </a:moveTo>
                <a:lnTo>
                  <a:pt x="0" y="64007"/>
                </a:lnTo>
                <a:lnTo>
                  <a:pt x="0" y="96011"/>
                </a:lnTo>
                <a:lnTo>
                  <a:pt x="1412534" y="96011"/>
                </a:lnTo>
                <a:lnTo>
                  <a:pt x="1425336" y="80009"/>
                </a:lnTo>
                <a:lnTo>
                  <a:pt x="1412534" y="64007"/>
                </a:lnTo>
                <a:close/>
              </a:path>
              <a:path w="1521460" h="160020">
                <a:moveTo>
                  <a:pt x="1489344" y="64007"/>
                </a:moveTo>
                <a:lnTo>
                  <a:pt x="1425336" y="64007"/>
                </a:lnTo>
                <a:lnTo>
                  <a:pt x="1425336" y="96011"/>
                </a:lnTo>
                <a:lnTo>
                  <a:pt x="1489344" y="96011"/>
                </a:lnTo>
                <a:lnTo>
                  <a:pt x="1521348" y="80009"/>
                </a:lnTo>
                <a:lnTo>
                  <a:pt x="1489344" y="64007"/>
                </a:lnTo>
                <a:close/>
              </a:path>
              <a:path w="1521460" h="160020">
                <a:moveTo>
                  <a:pt x="1361328" y="0"/>
                </a:moveTo>
                <a:lnTo>
                  <a:pt x="1425336" y="80009"/>
                </a:lnTo>
                <a:lnTo>
                  <a:pt x="1425336" y="64007"/>
                </a:lnTo>
                <a:lnTo>
                  <a:pt x="1489344" y="64007"/>
                </a:lnTo>
                <a:lnTo>
                  <a:pt x="1361328" y="0"/>
                </a:lnTo>
                <a:close/>
              </a:path>
            </a:pathLst>
          </a:custGeom>
          <a:solidFill>
            <a:srgbClr val="000000"/>
          </a:solidFill>
        </p:spPr>
        <p:txBody>
          <a:bodyPr wrap="square" lIns="0" tIns="0" rIns="0" bIns="0" rtlCol="0"/>
          <a:lstStyle/>
          <a:p>
            <a:endParaRPr/>
          </a:p>
        </p:txBody>
      </p:sp>
      <p:sp>
        <p:nvSpPr>
          <p:cNvPr id="9" name="object 9"/>
          <p:cNvSpPr/>
          <p:nvPr/>
        </p:nvSpPr>
        <p:spPr>
          <a:xfrm>
            <a:off x="4053077" y="5151120"/>
            <a:ext cx="1521460" cy="160020"/>
          </a:xfrm>
          <a:custGeom>
            <a:avLst/>
            <a:gdLst/>
            <a:ahLst/>
            <a:cxnLst/>
            <a:rect l="l" t="t" r="r" b="b"/>
            <a:pathLst>
              <a:path w="1521460" h="160020">
                <a:moveTo>
                  <a:pt x="1425336" y="80009"/>
                </a:moveTo>
                <a:lnTo>
                  <a:pt x="1361328" y="160019"/>
                </a:lnTo>
                <a:lnTo>
                  <a:pt x="1489344" y="96011"/>
                </a:lnTo>
                <a:lnTo>
                  <a:pt x="1425336" y="96011"/>
                </a:lnTo>
                <a:lnTo>
                  <a:pt x="1425336" y="80009"/>
                </a:lnTo>
                <a:close/>
              </a:path>
              <a:path w="1521460" h="160020">
                <a:moveTo>
                  <a:pt x="1412534" y="64007"/>
                </a:moveTo>
                <a:lnTo>
                  <a:pt x="0" y="64007"/>
                </a:lnTo>
                <a:lnTo>
                  <a:pt x="0" y="96011"/>
                </a:lnTo>
                <a:lnTo>
                  <a:pt x="1412534" y="96011"/>
                </a:lnTo>
                <a:lnTo>
                  <a:pt x="1425336" y="80009"/>
                </a:lnTo>
                <a:lnTo>
                  <a:pt x="1412534" y="64007"/>
                </a:lnTo>
                <a:close/>
              </a:path>
              <a:path w="1521460" h="160020">
                <a:moveTo>
                  <a:pt x="1489344" y="64007"/>
                </a:moveTo>
                <a:lnTo>
                  <a:pt x="1425336" y="64007"/>
                </a:lnTo>
                <a:lnTo>
                  <a:pt x="1425336" y="96011"/>
                </a:lnTo>
                <a:lnTo>
                  <a:pt x="1489344" y="96011"/>
                </a:lnTo>
                <a:lnTo>
                  <a:pt x="1521348" y="80009"/>
                </a:lnTo>
                <a:lnTo>
                  <a:pt x="1489344" y="64007"/>
                </a:lnTo>
                <a:close/>
              </a:path>
              <a:path w="1521460" h="160020">
                <a:moveTo>
                  <a:pt x="1361328" y="0"/>
                </a:moveTo>
                <a:lnTo>
                  <a:pt x="1425336" y="80009"/>
                </a:lnTo>
                <a:lnTo>
                  <a:pt x="1425336" y="64007"/>
                </a:lnTo>
                <a:lnTo>
                  <a:pt x="1489344" y="64007"/>
                </a:lnTo>
                <a:lnTo>
                  <a:pt x="1361328" y="0"/>
                </a:lnTo>
                <a:close/>
              </a:path>
            </a:pathLst>
          </a:custGeom>
          <a:solidFill>
            <a:srgbClr val="000000"/>
          </a:solidFill>
        </p:spPr>
        <p:txBody>
          <a:bodyPr wrap="square" lIns="0" tIns="0" rIns="0" bIns="0" rtlCol="0"/>
          <a:lstStyle/>
          <a:p>
            <a:endParaRPr/>
          </a:p>
        </p:txBody>
      </p:sp>
      <p:sp>
        <p:nvSpPr>
          <p:cNvPr id="10" name="object 10"/>
          <p:cNvSpPr/>
          <p:nvPr/>
        </p:nvSpPr>
        <p:spPr>
          <a:xfrm>
            <a:off x="7145275" y="4533900"/>
            <a:ext cx="1313815" cy="160020"/>
          </a:xfrm>
          <a:custGeom>
            <a:avLst/>
            <a:gdLst/>
            <a:ahLst/>
            <a:cxnLst/>
            <a:rect l="l" t="t" r="r" b="b"/>
            <a:pathLst>
              <a:path w="1313815" h="160020">
                <a:moveTo>
                  <a:pt x="1217675" y="80009"/>
                </a:moveTo>
                <a:lnTo>
                  <a:pt x="1153667" y="160019"/>
                </a:lnTo>
                <a:lnTo>
                  <a:pt x="1281683" y="96011"/>
                </a:lnTo>
                <a:lnTo>
                  <a:pt x="1217675" y="96011"/>
                </a:lnTo>
                <a:lnTo>
                  <a:pt x="1217675" y="80009"/>
                </a:lnTo>
                <a:close/>
              </a:path>
              <a:path w="1313815" h="160020">
                <a:moveTo>
                  <a:pt x="1204874" y="64007"/>
                </a:moveTo>
                <a:lnTo>
                  <a:pt x="0" y="64007"/>
                </a:lnTo>
                <a:lnTo>
                  <a:pt x="0" y="96011"/>
                </a:lnTo>
                <a:lnTo>
                  <a:pt x="1204874" y="96011"/>
                </a:lnTo>
                <a:lnTo>
                  <a:pt x="1217675" y="80009"/>
                </a:lnTo>
                <a:lnTo>
                  <a:pt x="1204874" y="64007"/>
                </a:lnTo>
                <a:close/>
              </a:path>
              <a:path w="1313815" h="160020">
                <a:moveTo>
                  <a:pt x="1281683" y="64007"/>
                </a:moveTo>
                <a:lnTo>
                  <a:pt x="1217675" y="64007"/>
                </a:lnTo>
                <a:lnTo>
                  <a:pt x="1217675" y="96011"/>
                </a:lnTo>
                <a:lnTo>
                  <a:pt x="1281683" y="96011"/>
                </a:lnTo>
                <a:lnTo>
                  <a:pt x="1313687" y="80009"/>
                </a:lnTo>
                <a:lnTo>
                  <a:pt x="1281683" y="64007"/>
                </a:lnTo>
                <a:close/>
              </a:path>
              <a:path w="1313815" h="160020">
                <a:moveTo>
                  <a:pt x="1153667" y="0"/>
                </a:moveTo>
                <a:lnTo>
                  <a:pt x="1217675" y="80009"/>
                </a:lnTo>
                <a:lnTo>
                  <a:pt x="1217675" y="64007"/>
                </a:lnTo>
                <a:lnTo>
                  <a:pt x="1281683" y="64007"/>
                </a:lnTo>
                <a:lnTo>
                  <a:pt x="1153667" y="0"/>
                </a:lnTo>
                <a:close/>
              </a:path>
            </a:pathLst>
          </a:custGeom>
          <a:solidFill>
            <a:srgbClr val="000000"/>
          </a:solidFill>
        </p:spPr>
        <p:txBody>
          <a:bodyPr wrap="square" lIns="0" tIns="0" rIns="0" bIns="0" rtlCol="0"/>
          <a:lstStyle/>
          <a:p>
            <a:endParaRPr/>
          </a:p>
        </p:txBody>
      </p:sp>
      <p:sp>
        <p:nvSpPr>
          <p:cNvPr id="11" name="object 11"/>
          <p:cNvSpPr/>
          <p:nvPr/>
        </p:nvSpPr>
        <p:spPr>
          <a:xfrm>
            <a:off x="7145275" y="5049011"/>
            <a:ext cx="1313815" cy="160020"/>
          </a:xfrm>
          <a:custGeom>
            <a:avLst/>
            <a:gdLst/>
            <a:ahLst/>
            <a:cxnLst/>
            <a:rect l="l" t="t" r="r" b="b"/>
            <a:pathLst>
              <a:path w="1313815" h="160020">
                <a:moveTo>
                  <a:pt x="1217675" y="80009"/>
                </a:moveTo>
                <a:lnTo>
                  <a:pt x="1153667" y="160019"/>
                </a:lnTo>
                <a:lnTo>
                  <a:pt x="1281683" y="96011"/>
                </a:lnTo>
                <a:lnTo>
                  <a:pt x="1217675" y="96011"/>
                </a:lnTo>
                <a:lnTo>
                  <a:pt x="1217675" y="80009"/>
                </a:lnTo>
                <a:close/>
              </a:path>
              <a:path w="1313815" h="160020">
                <a:moveTo>
                  <a:pt x="1204874" y="64007"/>
                </a:moveTo>
                <a:lnTo>
                  <a:pt x="0" y="64007"/>
                </a:lnTo>
                <a:lnTo>
                  <a:pt x="0" y="96011"/>
                </a:lnTo>
                <a:lnTo>
                  <a:pt x="1204874" y="96011"/>
                </a:lnTo>
                <a:lnTo>
                  <a:pt x="1217675" y="80009"/>
                </a:lnTo>
                <a:lnTo>
                  <a:pt x="1204874" y="64007"/>
                </a:lnTo>
                <a:close/>
              </a:path>
              <a:path w="1313815" h="160020">
                <a:moveTo>
                  <a:pt x="1281683" y="64007"/>
                </a:moveTo>
                <a:lnTo>
                  <a:pt x="1217675" y="64007"/>
                </a:lnTo>
                <a:lnTo>
                  <a:pt x="1217675" y="96011"/>
                </a:lnTo>
                <a:lnTo>
                  <a:pt x="1281683" y="96011"/>
                </a:lnTo>
                <a:lnTo>
                  <a:pt x="1313687" y="80009"/>
                </a:lnTo>
                <a:lnTo>
                  <a:pt x="1281683" y="64007"/>
                </a:lnTo>
                <a:close/>
              </a:path>
              <a:path w="1313815" h="160020">
                <a:moveTo>
                  <a:pt x="1153667" y="0"/>
                </a:moveTo>
                <a:lnTo>
                  <a:pt x="1217675" y="80009"/>
                </a:lnTo>
                <a:lnTo>
                  <a:pt x="1217675" y="64007"/>
                </a:lnTo>
                <a:lnTo>
                  <a:pt x="1281683" y="64007"/>
                </a:lnTo>
                <a:lnTo>
                  <a:pt x="1153667" y="0"/>
                </a:lnTo>
                <a:close/>
              </a:path>
            </a:pathLst>
          </a:custGeom>
          <a:solidFill>
            <a:srgbClr val="000000"/>
          </a:solidFill>
        </p:spPr>
        <p:txBody>
          <a:bodyPr wrap="square" lIns="0" tIns="0" rIns="0" bIns="0" rtlCol="0"/>
          <a:lstStyle/>
          <a:p>
            <a:endParaRPr/>
          </a:p>
        </p:txBody>
      </p:sp>
      <p:sp>
        <p:nvSpPr>
          <p:cNvPr id="12" name="object 12"/>
          <p:cNvSpPr/>
          <p:nvPr/>
        </p:nvSpPr>
        <p:spPr>
          <a:xfrm>
            <a:off x="5604509" y="4240529"/>
            <a:ext cx="1537970" cy="1399540"/>
          </a:xfrm>
          <a:custGeom>
            <a:avLst/>
            <a:gdLst/>
            <a:ahLst/>
            <a:cxnLst/>
            <a:rect l="l" t="t" r="r" b="b"/>
            <a:pathLst>
              <a:path w="1537970" h="1399539">
                <a:moveTo>
                  <a:pt x="0" y="1399031"/>
                </a:moveTo>
                <a:lnTo>
                  <a:pt x="1537715" y="1399031"/>
                </a:lnTo>
                <a:lnTo>
                  <a:pt x="1537715" y="0"/>
                </a:lnTo>
                <a:lnTo>
                  <a:pt x="0" y="0"/>
                </a:lnTo>
                <a:lnTo>
                  <a:pt x="0" y="1399031"/>
                </a:lnTo>
                <a:close/>
              </a:path>
            </a:pathLst>
          </a:custGeom>
          <a:solidFill>
            <a:srgbClr val="000000"/>
          </a:solidFill>
        </p:spPr>
        <p:txBody>
          <a:bodyPr wrap="square" lIns="0" tIns="0" rIns="0" bIns="0" rtlCol="0"/>
          <a:lstStyle/>
          <a:p>
            <a:endParaRPr/>
          </a:p>
        </p:txBody>
      </p:sp>
      <p:sp>
        <p:nvSpPr>
          <p:cNvPr id="13" name="object 13"/>
          <p:cNvSpPr/>
          <p:nvPr/>
        </p:nvSpPr>
        <p:spPr>
          <a:xfrm>
            <a:off x="5604509" y="4240529"/>
            <a:ext cx="1537970" cy="1399540"/>
          </a:xfrm>
          <a:custGeom>
            <a:avLst/>
            <a:gdLst/>
            <a:ahLst/>
            <a:cxnLst/>
            <a:rect l="l" t="t" r="r" b="b"/>
            <a:pathLst>
              <a:path w="1537970" h="1399539">
                <a:moveTo>
                  <a:pt x="0" y="1399031"/>
                </a:moveTo>
                <a:lnTo>
                  <a:pt x="1537715" y="1399031"/>
                </a:lnTo>
                <a:lnTo>
                  <a:pt x="1537715" y="0"/>
                </a:lnTo>
                <a:lnTo>
                  <a:pt x="0" y="0"/>
                </a:lnTo>
                <a:lnTo>
                  <a:pt x="0" y="1399031"/>
                </a:lnTo>
                <a:close/>
              </a:path>
            </a:pathLst>
          </a:custGeom>
          <a:ln w="25907">
            <a:solidFill>
              <a:srgbClr val="000000"/>
            </a:solidFill>
          </a:ln>
        </p:spPr>
        <p:txBody>
          <a:bodyPr wrap="square" lIns="0" tIns="0" rIns="0" bIns="0" rtlCol="0"/>
          <a:lstStyle/>
          <a:p>
            <a:endParaRPr/>
          </a:p>
        </p:txBody>
      </p:sp>
      <p:sp>
        <p:nvSpPr>
          <p:cNvPr id="14" name="object 14"/>
          <p:cNvSpPr txBox="1"/>
          <p:nvPr/>
        </p:nvSpPr>
        <p:spPr>
          <a:xfrm>
            <a:off x="4294762" y="4053310"/>
            <a:ext cx="704850" cy="307777"/>
          </a:xfrm>
          <a:prstGeom prst="rect">
            <a:avLst/>
          </a:prstGeom>
        </p:spPr>
        <p:txBody>
          <a:bodyPr vert="horz" wrap="square" lIns="0" tIns="0" rIns="0" bIns="0" rtlCol="0">
            <a:spAutoFit/>
          </a:bodyPr>
          <a:lstStyle/>
          <a:p>
            <a:pPr marL="12700"/>
            <a:r>
              <a:rPr sz="2000" dirty="0">
                <a:solidFill>
                  <a:srgbClr val="001F5F"/>
                </a:solidFill>
                <a:latin typeface="Arial"/>
                <a:cs typeface="Arial"/>
              </a:rPr>
              <a:t>inputs</a:t>
            </a:r>
            <a:endParaRPr sz="2000">
              <a:latin typeface="Arial"/>
              <a:cs typeface="Arial"/>
            </a:endParaRPr>
          </a:p>
        </p:txBody>
      </p:sp>
      <p:sp>
        <p:nvSpPr>
          <p:cNvPr id="15" name="object 15"/>
          <p:cNvSpPr txBox="1"/>
          <p:nvPr/>
        </p:nvSpPr>
        <p:spPr>
          <a:xfrm>
            <a:off x="7438145" y="4053310"/>
            <a:ext cx="916940" cy="307777"/>
          </a:xfrm>
          <a:prstGeom prst="rect">
            <a:avLst/>
          </a:prstGeom>
        </p:spPr>
        <p:txBody>
          <a:bodyPr vert="horz" wrap="square" lIns="0" tIns="0" rIns="0" bIns="0" rtlCol="0">
            <a:spAutoFit/>
          </a:bodyPr>
          <a:lstStyle/>
          <a:p>
            <a:pPr marL="12700"/>
            <a:r>
              <a:rPr sz="2000" dirty="0">
                <a:solidFill>
                  <a:srgbClr val="001F5F"/>
                </a:solidFill>
                <a:latin typeface="Arial"/>
                <a:cs typeface="Arial"/>
              </a:rPr>
              <a:t>Outputs</a:t>
            </a:r>
            <a:endParaRPr sz="2000">
              <a:latin typeface="Arial"/>
              <a:cs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0" y="0"/>
            <a:ext cx="9144000" cy="677108"/>
          </a:xfrm>
          <a:prstGeom prst="rect">
            <a:avLst/>
          </a:prstGeom>
        </p:spPr>
        <p:txBody>
          <a:bodyPr vert="horz" wrap="square" lIns="0" tIns="0" rIns="0" bIns="0" rtlCol="0">
            <a:spAutoFit/>
          </a:bodyPr>
          <a:lstStyle/>
          <a:p>
            <a:pPr marL="12700"/>
            <a:r>
              <a:rPr sz="4400" spc="-20" dirty="0"/>
              <a:t>Deci</a:t>
            </a:r>
            <a:r>
              <a:rPr sz="4400" spc="-5" dirty="0"/>
              <a:t>s</a:t>
            </a:r>
            <a:r>
              <a:rPr sz="4400" spc="-20" dirty="0"/>
              <a:t>ion</a:t>
            </a:r>
            <a:r>
              <a:rPr sz="4400" spc="-65" dirty="0"/>
              <a:t> </a:t>
            </a:r>
            <a:r>
              <a:rPr sz="4400" spc="-480" dirty="0"/>
              <a:t>T</a:t>
            </a:r>
            <a:r>
              <a:rPr sz="4400" spc="-20" dirty="0"/>
              <a:t>able</a:t>
            </a:r>
            <a:r>
              <a:rPr sz="4400" spc="10" dirty="0"/>
              <a:t> </a:t>
            </a:r>
            <a:r>
              <a:rPr sz="4400" spc="-25" dirty="0"/>
              <a:t>–</a:t>
            </a:r>
            <a:r>
              <a:rPr sz="4400" spc="-75" dirty="0"/>
              <a:t> </a:t>
            </a:r>
            <a:r>
              <a:rPr sz="4400" spc="-175" dirty="0"/>
              <a:t>T</a:t>
            </a:r>
            <a:r>
              <a:rPr sz="4400" spc="-20" dirty="0"/>
              <a:t>riangle</a:t>
            </a:r>
            <a:r>
              <a:rPr sz="4400" spc="5" dirty="0"/>
              <a:t> </a:t>
            </a:r>
            <a:r>
              <a:rPr sz="4400" spc="-25" dirty="0"/>
              <a:t>Program</a:t>
            </a:r>
          </a:p>
        </p:txBody>
      </p:sp>
      <p:sp>
        <p:nvSpPr>
          <p:cNvPr id="7" name="object 7"/>
          <p:cNvSpPr txBox="1"/>
          <p:nvPr/>
        </p:nvSpPr>
        <p:spPr>
          <a:xfrm>
            <a:off x="533204" y="5420988"/>
            <a:ext cx="7397115" cy="338554"/>
          </a:xfrm>
          <a:prstGeom prst="rect">
            <a:avLst/>
          </a:prstGeom>
        </p:spPr>
        <p:txBody>
          <a:bodyPr vert="horz" wrap="square" lIns="0" tIns="0" rIns="0" bIns="0" rtlCol="0">
            <a:spAutoFit/>
          </a:bodyPr>
          <a:lstStyle/>
          <a:p>
            <a:pPr marL="12700"/>
            <a:r>
              <a:rPr sz="2200" spc="-10" dirty="0">
                <a:latin typeface="Arial"/>
                <a:cs typeface="Arial"/>
              </a:rPr>
              <a:t>If</a:t>
            </a:r>
            <a:r>
              <a:rPr sz="2200" spc="5" dirty="0">
                <a:latin typeface="Arial"/>
                <a:cs typeface="Arial"/>
              </a:rPr>
              <a:t> </a:t>
            </a:r>
            <a:r>
              <a:rPr sz="2200" spc="-10" dirty="0">
                <a:latin typeface="Arial"/>
                <a:cs typeface="Arial"/>
              </a:rPr>
              <a:t>not</a:t>
            </a:r>
            <a:r>
              <a:rPr sz="2200" dirty="0">
                <a:latin typeface="Arial"/>
                <a:cs typeface="Arial"/>
              </a:rPr>
              <a:t> </a:t>
            </a:r>
            <a:r>
              <a:rPr sz="2200" spc="-15" dirty="0">
                <a:latin typeface="Arial"/>
                <a:cs typeface="Arial"/>
              </a:rPr>
              <a:t>a</a:t>
            </a:r>
            <a:r>
              <a:rPr sz="2200" dirty="0">
                <a:latin typeface="Arial"/>
                <a:cs typeface="Arial"/>
              </a:rPr>
              <a:t> </a:t>
            </a:r>
            <a:r>
              <a:rPr sz="2200" spc="-10" dirty="0">
                <a:latin typeface="Arial"/>
                <a:cs typeface="Arial"/>
              </a:rPr>
              <a:t>triang</a:t>
            </a:r>
            <a:r>
              <a:rPr sz="2200" spc="-5" dirty="0">
                <a:latin typeface="Arial"/>
                <a:cs typeface="Arial"/>
              </a:rPr>
              <a:t>le</a:t>
            </a:r>
            <a:r>
              <a:rPr sz="2200" spc="-10" dirty="0">
                <a:latin typeface="Arial"/>
                <a:cs typeface="Arial"/>
              </a:rPr>
              <a:t>,</a:t>
            </a:r>
            <a:r>
              <a:rPr sz="2200" spc="10" dirty="0">
                <a:latin typeface="Arial"/>
                <a:cs typeface="Arial"/>
              </a:rPr>
              <a:t> </a:t>
            </a:r>
            <a:r>
              <a:rPr sz="2200" spc="-15" dirty="0">
                <a:latin typeface="Arial"/>
                <a:cs typeface="Arial"/>
              </a:rPr>
              <a:t>po</a:t>
            </a:r>
            <a:r>
              <a:rPr sz="2200" dirty="0">
                <a:latin typeface="Arial"/>
                <a:cs typeface="Arial"/>
              </a:rPr>
              <a:t>i</a:t>
            </a:r>
            <a:r>
              <a:rPr sz="2200" spc="-10" dirty="0">
                <a:latin typeface="Arial"/>
                <a:cs typeface="Arial"/>
              </a:rPr>
              <a:t>nt</a:t>
            </a:r>
            <a:r>
              <a:rPr sz="2200" dirty="0">
                <a:latin typeface="Arial"/>
                <a:cs typeface="Arial"/>
              </a:rPr>
              <a:t>l</a:t>
            </a:r>
            <a:r>
              <a:rPr sz="2200" spc="-15" dirty="0">
                <a:latin typeface="Arial"/>
                <a:cs typeface="Arial"/>
              </a:rPr>
              <a:t>e</a:t>
            </a:r>
            <a:r>
              <a:rPr sz="2200" spc="-10" dirty="0">
                <a:latin typeface="Arial"/>
                <a:cs typeface="Arial"/>
              </a:rPr>
              <a:t>s</a:t>
            </a:r>
            <a:r>
              <a:rPr sz="2200" spc="-15" dirty="0">
                <a:latin typeface="Arial"/>
                <a:cs typeface="Arial"/>
              </a:rPr>
              <a:t>s</a:t>
            </a:r>
            <a:r>
              <a:rPr sz="2200" spc="-5" dirty="0">
                <a:latin typeface="Arial"/>
                <a:cs typeface="Arial"/>
              </a:rPr>
              <a:t> </a:t>
            </a:r>
            <a:r>
              <a:rPr sz="2200" spc="-10" dirty="0">
                <a:latin typeface="Arial"/>
                <a:cs typeface="Arial"/>
              </a:rPr>
              <a:t>of</a:t>
            </a:r>
            <a:r>
              <a:rPr sz="2200" spc="-5" dirty="0">
                <a:latin typeface="Arial"/>
                <a:cs typeface="Arial"/>
              </a:rPr>
              <a:t> l</a:t>
            </a:r>
            <a:r>
              <a:rPr sz="2200" spc="-10" dirty="0">
                <a:latin typeface="Arial"/>
                <a:cs typeface="Arial"/>
              </a:rPr>
              <a:t>o</a:t>
            </a:r>
            <a:r>
              <a:rPr sz="2200" spc="-15" dirty="0">
                <a:latin typeface="Arial"/>
                <a:cs typeface="Arial"/>
              </a:rPr>
              <a:t>o</a:t>
            </a:r>
            <a:r>
              <a:rPr sz="2200" spc="-10" dirty="0">
                <a:latin typeface="Arial"/>
                <a:cs typeface="Arial"/>
              </a:rPr>
              <a:t>king at</a:t>
            </a:r>
            <a:r>
              <a:rPr sz="2200" spc="25" dirty="0">
                <a:latin typeface="Arial"/>
                <a:cs typeface="Arial"/>
              </a:rPr>
              <a:t> </a:t>
            </a:r>
            <a:r>
              <a:rPr sz="2200" spc="-25" dirty="0">
                <a:solidFill>
                  <a:srgbClr val="C00000"/>
                </a:solidFill>
                <a:latin typeface="Arial"/>
                <a:cs typeface="Arial"/>
              </a:rPr>
              <a:t>C</a:t>
            </a:r>
            <a:r>
              <a:rPr sz="2200" spc="-15" dirty="0">
                <a:solidFill>
                  <a:srgbClr val="C00000"/>
                </a:solidFill>
                <a:latin typeface="Arial"/>
                <a:cs typeface="Arial"/>
              </a:rPr>
              <a:t>2</a:t>
            </a:r>
            <a:r>
              <a:rPr sz="2200" spc="-10" dirty="0">
                <a:latin typeface="Arial"/>
                <a:cs typeface="Arial"/>
              </a:rPr>
              <a:t>,</a:t>
            </a:r>
            <a:r>
              <a:rPr sz="2200" spc="-25" dirty="0">
                <a:solidFill>
                  <a:srgbClr val="C00000"/>
                </a:solidFill>
                <a:latin typeface="Arial"/>
                <a:cs typeface="Arial"/>
              </a:rPr>
              <a:t>C</a:t>
            </a:r>
            <a:r>
              <a:rPr sz="2200" spc="-15" dirty="0">
                <a:solidFill>
                  <a:srgbClr val="C00000"/>
                </a:solidFill>
                <a:latin typeface="Arial"/>
                <a:cs typeface="Arial"/>
              </a:rPr>
              <a:t>3</a:t>
            </a:r>
            <a:r>
              <a:rPr sz="2200" spc="-10" dirty="0">
                <a:latin typeface="Arial"/>
                <a:cs typeface="Arial"/>
              </a:rPr>
              <a:t>,</a:t>
            </a:r>
            <a:r>
              <a:rPr sz="2200" spc="10" dirty="0">
                <a:latin typeface="Arial"/>
                <a:cs typeface="Arial"/>
              </a:rPr>
              <a:t> </a:t>
            </a:r>
            <a:r>
              <a:rPr sz="2200" spc="-10" dirty="0">
                <a:latin typeface="Arial"/>
                <a:cs typeface="Arial"/>
              </a:rPr>
              <a:t>or</a:t>
            </a:r>
            <a:r>
              <a:rPr sz="2200" spc="15" dirty="0">
                <a:latin typeface="Arial"/>
                <a:cs typeface="Arial"/>
              </a:rPr>
              <a:t> </a:t>
            </a:r>
            <a:r>
              <a:rPr sz="2200" spc="-15" dirty="0">
                <a:solidFill>
                  <a:srgbClr val="C00000"/>
                </a:solidFill>
                <a:latin typeface="Arial"/>
                <a:cs typeface="Arial"/>
              </a:rPr>
              <a:t>C4</a:t>
            </a:r>
            <a:r>
              <a:rPr sz="2200" dirty="0">
                <a:solidFill>
                  <a:srgbClr val="C00000"/>
                </a:solidFill>
                <a:latin typeface="Arial"/>
                <a:cs typeface="Arial"/>
              </a:rPr>
              <a:t> </a:t>
            </a:r>
            <a:r>
              <a:rPr sz="2200" spc="-10" dirty="0">
                <a:latin typeface="Arial"/>
                <a:cs typeface="Arial"/>
              </a:rPr>
              <a:t>(</a:t>
            </a:r>
            <a:r>
              <a:rPr sz="2200" spc="-10" dirty="0">
                <a:solidFill>
                  <a:srgbClr val="C00000"/>
                </a:solidFill>
                <a:latin typeface="Arial"/>
                <a:cs typeface="Arial"/>
              </a:rPr>
              <a:t>ru</a:t>
            </a:r>
            <a:r>
              <a:rPr sz="2200" dirty="0">
                <a:solidFill>
                  <a:srgbClr val="C00000"/>
                </a:solidFill>
                <a:latin typeface="Arial"/>
                <a:cs typeface="Arial"/>
              </a:rPr>
              <a:t>l</a:t>
            </a:r>
            <a:r>
              <a:rPr sz="2200" spc="-15" dirty="0">
                <a:solidFill>
                  <a:srgbClr val="C00000"/>
                </a:solidFill>
                <a:latin typeface="Arial"/>
                <a:cs typeface="Arial"/>
              </a:rPr>
              <a:t>e</a:t>
            </a:r>
            <a:r>
              <a:rPr sz="2200" spc="15" dirty="0">
                <a:solidFill>
                  <a:srgbClr val="C00000"/>
                </a:solidFill>
                <a:latin typeface="Arial"/>
                <a:cs typeface="Arial"/>
              </a:rPr>
              <a:t> </a:t>
            </a:r>
            <a:r>
              <a:rPr sz="2200" spc="-15" dirty="0">
                <a:solidFill>
                  <a:srgbClr val="C00000"/>
                </a:solidFill>
                <a:latin typeface="Arial"/>
                <a:cs typeface="Arial"/>
              </a:rPr>
              <a:t>1</a:t>
            </a:r>
            <a:r>
              <a:rPr sz="2200" spc="-10" dirty="0">
                <a:latin typeface="Arial"/>
                <a:cs typeface="Arial"/>
              </a:rPr>
              <a:t>)</a:t>
            </a:r>
            <a:endParaRPr sz="2200">
              <a:latin typeface="Arial"/>
              <a:cs typeface="Arial"/>
            </a:endParaRPr>
          </a:p>
        </p:txBody>
      </p:sp>
      <p:graphicFrame>
        <p:nvGraphicFramePr>
          <p:cNvPr id="6" name="object 6"/>
          <p:cNvGraphicFramePr>
            <a:graphicFrameLocks noGrp="1"/>
          </p:cNvGraphicFramePr>
          <p:nvPr/>
        </p:nvGraphicFramePr>
        <p:xfrm>
          <a:off x="289391" y="1301762"/>
          <a:ext cx="8619657" cy="3873483"/>
        </p:xfrm>
        <a:graphic>
          <a:graphicData uri="http://schemas.openxmlformats.org/drawingml/2006/table">
            <a:tbl>
              <a:tblPr firstRow="1" bandRow="1">
                <a:tableStyleId>{2D5ABB26-0587-4C30-8999-92F81FD0307C}</a:tableStyleId>
              </a:tblPr>
              <a:tblGrid>
                <a:gridCol w="2319694">
                  <a:extLst>
                    <a:ext uri="{9D8B030D-6E8A-4147-A177-3AD203B41FA5}">
                      <a16:colId xmlns:a16="http://schemas.microsoft.com/office/drawing/2014/main" val="20000"/>
                    </a:ext>
                  </a:extLst>
                </a:gridCol>
                <a:gridCol w="700028">
                  <a:extLst>
                    <a:ext uri="{9D8B030D-6E8A-4147-A177-3AD203B41FA5}">
                      <a16:colId xmlns:a16="http://schemas.microsoft.com/office/drawing/2014/main" val="20001"/>
                    </a:ext>
                  </a:extLst>
                </a:gridCol>
                <a:gridCol w="699912">
                  <a:extLst>
                    <a:ext uri="{9D8B030D-6E8A-4147-A177-3AD203B41FA5}">
                      <a16:colId xmlns:a16="http://schemas.microsoft.com/office/drawing/2014/main" val="20002"/>
                    </a:ext>
                  </a:extLst>
                </a:gridCol>
                <a:gridCol w="700003">
                  <a:extLst>
                    <a:ext uri="{9D8B030D-6E8A-4147-A177-3AD203B41FA5}">
                      <a16:colId xmlns:a16="http://schemas.microsoft.com/office/drawing/2014/main" val="20003"/>
                    </a:ext>
                  </a:extLst>
                </a:gridCol>
                <a:gridCol w="700034">
                  <a:extLst>
                    <a:ext uri="{9D8B030D-6E8A-4147-A177-3AD203B41FA5}">
                      <a16:colId xmlns:a16="http://schemas.microsoft.com/office/drawing/2014/main" val="20004"/>
                    </a:ext>
                  </a:extLst>
                </a:gridCol>
                <a:gridCol w="700034">
                  <a:extLst>
                    <a:ext uri="{9D8B030D-6E8A-4147-A177-3AD203B41FA5}">
                      <a16:colId xmlns:a16="http://schemas.microsoft.com/office/drawing/2014/main" val="20005"/>
                    </a:ext>
                  </a:extLst>
                </a:gridCol>
                <a:gridCol w="700003">
                  <a:extLst>
                    <a:ext uri="{9D8B030D-6E8A-4147-A177-3AD203B41FA5}">
                      <a16:colId xmlns:a16="http://schemas.microsoft.com/office/drawing/2014/main" val="20006"/>
                    </a:ext>
                  </a:extLst>
                </a:gridCol>
                <a:gridCol w="699912">
                  <a:extLst>
                    <a:ext uri="{9D8B030D-6E8A-4147-A177-3AD203B41FA5}">
                      <a16:colId xmlns:a16="http://schemas.microsoft.com/office/drawing/2014/main" val="20007"/>
                    </a:ext>
                  </a:extLst>
                </a:gridCol>
                <a:gridCol w="700003">
                  <a:extLst>
                    <a:ext uri="{9D8B030D-6E8A-4147-A177-3AD203B41FA5}">
                      <a16:colId xmlns:a16="http://schemas.microsoft.com/office/drawing/2014/main" val="20008"/>
                    </a:ext>
                  </a:extLst>
                </a:gridCol>
                <a:gridCol w="700034">
                  <a:extLst>
                    <a:ext uri="{9D8B030D-6E8A-4147-A177-3AD203B41FA5}">
                      <a16:colId xmlns:a16="http://schemas.microsoft.com/office/drawing/2014/main" val="20009"/>
                    </a:ext>
                  </a:extLst>
                </a:gridCol>
              </a:tblGrid>
              <a:tr h="387339">
                <a:tc>
                  <a:txBody>
                    <a:bodyPr/>
                    <a:lstStyle/>
                    <a:p>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85090">
                        <a:lnSpc>
                          <a:spcPct val="100000"/>
                        </a:lnSpc>
                      </a:pPr>
                      <a:r>
                        <a:rPr sz="1300" b="1" dirty="0">
                          <a:latin typeface="Arial"/>
                          <a:cs typeface="Arial"/>
                        </a:rPr>
                        <a:t>Rule</a:t>
                      </a:r>
                      <a:r>
                        <a:rPr sz="1300" b="1" spc="20" dirty="0">
                          <a:latin typeface="Arial"/>
                          <a:cs typeface="Arial"/>
                        </a:rPr>
                        <a:t> </a:t>
                      </a:r>
                      <a:r>
                        <a:rPr sz="1300" b="1" dirty="0">
                          <a:latin typeface="Arial"/>
                          <a:cs typeface="Arial"/>
                        </a:rPr>
                        <a:t>1</a:t>
                      </a:r>
                      <a:endParaRPr sz="13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D7E4BC"/>
                    </a:solidFill>
                  </a:tcPr>
                </a:tc>
                <a:tc>
                  <a:txBody>
                    <a:bodyPr/>
                    <a:lstStyle/>
                    <a:p>
                      <a:pPr marL="85090">
                        <a:lnSpc>
                          <a:spcPct val="100000"/>
                        </a:lnSpc>
                      </a:pPr>
                      <a:r>
                        <a:rPr sz="1300" b="1" dirty="0">
                          <a:latin typeface="Arial"/>
                          <a:cs typeface="Arial"/>
                        </a:rPr>
                        <a:t>Rule</a:t>
                      </a:r>
                      <a:r>
                        <a:rPr sz="1300" b="1" spc="20" dirty="0">
                          <a:latin typeface="Arial"/>
                          <a:cs typeface="Arial"/>
                        </a:rPr>
                        <a:t> </a:t>
                      </a:r>
                      <a:r>
                        <a:rPr sz="1300" b="1" dirty="0">
                          <a:latin typeface="Arial"/>
                          <a:cs typeface="Arial"/>
                        </a:rPr>
                        <a:t>2</a:t>
                      </a:r>
                      <a:endParaRPr sz="13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D7E4BC"/>
                    </a:solidFill>
                  </a:tcPr>
                </a:tc>
                <a:tc>
                  <a:txBody>
                    <a:bodyPr/>
                    <a:lstStyle/>
                    <a:p>
                      <a:pPr marL="85090">
                        <a:lnSpc>
                          <a:spcPct val="100000"/>
                        </a:lnSpc>
                      </a:pPr>
                      <a:r>
                        <a:rPr sz="1300" b="1" dirty="0">
                          <a:latin typeface="Arial"/>
                          <a:cs typeface="Arial"/>
                        </a:rPr>
                        <a:t>Rule</a:t>
                      </a:r>
                      <a:r>
                        <a:rPr sz="1300" b="1" spc="20" dirty="0">
                          <a:latin typeface="Arial"/>
                          <a:cs typeface="Arial"/>
                        </a:rPr>
                        <a:t> </a:t>
                      </a:r>
                      <a:r>
                        <a:rPr sz="1300" b="1" dirty="0">
                          <a:latin typeface="Arial"/>
                          <a:cs typeface="Arial"/>
                        </a:rPr>
                        <a:t>3</a:t>
                      </a:r>
                      <a:endParaRPr sz="13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D7E4BC"/>
                    </a:solidFill>
                  </a:tcPr>
                </a:tc>
                <a:tc>
                  <a:txBody>
                    <a:bodyPr/>
                    <a:lstStyle/>
                    <a:p>
                      <a:pPr marL="85725">
                        <a:lnSpc>
                          <a:spcPct val="100000"/>
                        </a:lnSpc>
                      </a:pPr>
                      <a:r>
                        <a:rPr sz="1300" b="1" dirty="0">
                          <a:latin typeface="Arial"/>
                          <a:cs typeface="Arial"/>
                        </a:rPr>
                        <a:t>Rule</a:t>
                      </a:r>
                      <a:r>
                        <a:rPr sz="1300" b="1" spc="20" dirty="0">
                          <a:latin typeface="Arial"/>
                          <a:cs typeface="Arial"/>
                        </a:rPr>
                        <a:t> </a:t>
                      </a:r>
                      <a:r>
                        <a:rPr sz="1300" b="1" dirty="0">
                          <a:latin typeface="Arial"/>
                          <a:cs typeface="Arial"/>
                        </a:rPr>
                        <a:t>4</a:t>
                      </a:r>
                      <a:endParaRPr sz="13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D7E4BC"/>
                    </a:solidFill>
                  </a:tcPr>
                </a:tc>
                <a:tc>
                  <a:txBody>
                    <a:bodyPr/>
                    <a:lstStyle/>
                    <a:p>
                      <a:pPr marL="85725">
                        <a:lnSpc>
                          <a:spcPct val="100000"/>
                        </a:lnSpc>
                      </a:pPr>
                      <a:r>
                        <a:rPr sz="1300" b="1" dirty="0">
                          <a:latin typeface="Arial"/>
                          <a:cs typeface="Arial"/>
                        </a:rPr>
                        <a:t>Rule</a:t>
                      </a:r>
                      <a:r>
                        <a:rPr sz="1300" b="1" spc="20" dirty="0">
                          <a:latin typeface="Arial"/>
                          <a:cs typeface="Arial"/>
                        </a:rPr>
                        <a:t> </a:t>
                      </a:r>
                      <a:r>
                        <a:rPr sz="1300" b="1" dirty="0">
                          <a:latin typeface="Arial"/>
                          <a:cs typeface="Arial"/>
                        </a:rPr>
                        <a:t>5</a:t>
                      </a:r>
                      <a:endParaRPr sz="13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D7E4BC"/>
                    </a:solidFill>
                  </a:tcPr>
                </a:tc>
                <a:tc>
                  <a:txBody>
                    <a:bodyPr/>
                    <a:lstStyle/>
                    <a:p>
                      <a:pPr marL="85725">
                        <a:lnSpc>
                          <a:spcPct val="100000"/>
                        </a:lnSpc>
                      </a:pPr>
                      <a:r>
                        <a:rPr sz="1300" b="1" dirty="0">
                          <a:latin typeface="Arial"/>
                          <a:cs typeface="Arial"/>
                        </a:rPr>
                        <a:t>Rule</a:t>
                      </a:r>
                      <a:r>
                        <a:rPr sz="1300" b="1" spc="20" dirty="0">
                          <a:latin typeface="Arial"/>
                          <a:cs typeface="Arial"/>
                        </a:rPr>
                        <a:t> </a:t>
                      </a:r>
                      <a:r>
                        <a:rPr sz="1300" b="1" dirty="0">
                          <a:latin typeface="Arial"/>
                          <a:cs typeface="Arial"/>
                        </a:rPr>
                        <a:t>6</a:t>
                      </a:r>
                      <a:endParaRPr sz="13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D7E4BC"/>
                    </a:solidFill>
                  </a:tcPr>
                </a:tc>
                <a:tc>
                  <a:txBody>
                    <a:bodyPr/>
                    <a:lstStyle/>
                    <a:p>
                      <a:pPr marL="85725">
                        <a:lnSpc>
                          <a:spcPct val="100000"/>
                        </a:lnSpc>
                      </a:pPr>
                      <a:r>
                        <a:rPr sz="1300" b="1" dirty="0">
                          <a:latin typeface="Arial"/>
                          <a:cs typeface="Arial"/>
                        </a:rPr>
                        <a:t>Rule</a:t>
                      </a:r>
                      <a:r>
                        <a:rPr sz="1300" b="1" spc="20" dirty="0">
                          <a:latin typeface="Arial"/>
                          <a:cs typeface="Arial"/>
                        </a:rPr>
                        <a:t> </a:t>
                      </a:r>
                      <a:r>
                        <a:rPr sz="1300" b="1" dirty="0">
                          <a:latin typeface="Arial"/>
                          <a:cs typeface="Arial"/>
                        </a:rPr>
                        <a:t>7</a:t>
                      </a:r>
                      <a:endParaRPr sz="13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D7E4BC"/>
                    </a:solidFill>
                  </a:tcPr>
                </a:tc>
                <a:tc>
                  <a:txBody>
                    <a:bodyPr/>
                    <a:lstStyle/>
                    <a:p>
                      <a:pPr marL="85725">
                        <a:lnSpc>
                          <a:spcPct val="100000"/>
                        </a:lnSpc>
                      </a:pPr>
                      <a:r>
                        <a:rPr sz="1300" b="1" dirty="0">
                          <a:latin typeface="Arial"/>
                          <a:cs typeface="Arial"/>
                        </a:rPr>
                        <a:t>Rule</a:t>
                      </a:r>
                      <a:r>
                        <a:rPr sz="1300" b="1" spc="20" dirty="0">
                          <a:latin typeface="Arial"/>
                          <a:cs typeface="Arial"/>
                        </a:rPr>
                        <a:t> </a:t>
                      </a:r>
                      <a:r>
                        <a:rPr sz="1300" b="1" dirty="0">
                          <a:latin typeface="Arial"/>
                          <a:cs typeface="Arial"/>
                        </a:rPr>
                        <a:t>8</a:t>
                      </a:r>
                      <a:endParaRPr sz="13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D7E4BC"/>
                    </a:solidFill>
                  </a:tcPr>
                </a:tc>
                <a:tc>
                  <a:txBody>
                    <a:bodyPr/>
                    <a:lstStyle/>
                    <a:p>
                      <a:pPr marL="85725">
                        <a:lnSpc>
                          <a:spcPct val="100000"/>
                        </a:lnSpc>
                      </a:pPr>
                      <a:r>
                        <a:rPr sz="1300" b="1" dirty="0">
                          <a:latin typeface="Arial"/>
                          <a:cs typeface="Arial"/>
                        </a:rPr>
                        <a:t>Rule</a:t>
                      </a:r>
                      <a:r>
                        <a:rPr sz="1300" b="1" spc="20" dirty="0">
                          <a:latin typeface="Arial"/>
                          <a:cs typeface="Arial"/>
                        </a:rPr>
                        <a:t> </a:t>
                      </a:r>
                      <a:r>
                        <a:rPr sz="1300" b="1" dirty="0">
                          <a:latin typeface="Arial"/>
                          <a:cs typeface="Arial"/>
                        </a:rPr>
                        <a:t>9</a:t>
                      </a:r>
                      <a:endParaRPr sz="13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D7E4BC"/>
                    </a:solidFill>
                  </a:tcPr>
                </a:tc>
                <a:extLst>
                  <a:ext uri="{0D108BD9-81ED-4DB2-BD59-A6C34878D82A}">
                    <a16:rowId xmlns:a16="http://schemas.microsoft.com/office/drawing/2014/main" val="10000"/>
                  </a:ext>
                </a:extLst>
              </a:tr>
              <a:tr h="387339">
                <a:tc>
                  <a:txBody>
                    <a:bodyPr/>
                    <a:lstStyle/>
                    <a:p>
                      <a:pPr marL="85090">
                        <a:lnSpc>
                          <a:spcPct val="100000"/>
                        </a:lnSpc>
                      </a:pPr>
                      <a:r>
                        <a:rPr sz="1400" spc="-10" dirty="0">
                          <a:latin typeface="Arial"/>
                          <a:cs typeface="Arial"/>
                        </a:rPr>
                        <a:t>C</a:t>
                      </a:r>
                      <a:r>
                        <a:rPr sz="1400" dirty="0">
                          <a:latin typeface="Arial"/>
                          <a:cs typeface="Arial"/>
                        </a:rPr>
                        <a:t>1:</a:t>
                      </a:r>
                      <a:r>
                        <a:rPr sz="1400" spc="-5" dirty="0">
                          <a:latin typeface="Arial"/>
                          <a:cs typeface="Arial"/>
                        </a:rPr>
                        <a:t> </a:t>
                      </a:r>
                      <a:r>
                        <a:rPr sz="1400" dirty="0">
                          <a:latin typeface="Arial"/>
                          <a:cs typeface="Arial"/>
                        </a:rPr>
                        <a:t>a,</a:t>
                      </a:r>
                      <a:r>
                        <a:rPr sz="1400" spc="-15" dirty="0">
                          <a:latin typeface="Arial"/>
                          <a:cs typeface="Arial"/>
                        </a:rPr>
                        <a:t> </a:t>
                      </a:r>
                      <a:r>
                        <a:rPr sz="1400" dirty="0">
                          <a:latin typeface="Arial"/>
                          <a:cs typeface="Arial"/>
                        </a:rPr>
                        <a:t>b,</a:t>
                      </a:r>
                      <a:r>
                        <a:rPr sz="1400" spc="-15" dirty="0">
                          <a:latin typeface="Arial"/>
                          <a:cs typeface="Arial"/>
                        </a:rPr>
                        <a:t> </a:t>
                      </a:r>
                      <a:r>
                        <a:rPr sz="1400" dirty="0">
                          <a:latin typeface="Arial"/>
                          <a:cs typeface="Arial"/>
                        </a:rPr>
                        <a:t>c</a:t>
                      </a:r>
                      <a:r>
                        <a:rPr sz="1400" spc="-15" dirty="0">
                          <a:latin typeface="Arial"/>
                          <a:cs typeface="Arial"/>
                        </a:rPr>
                        <a:t> </a:t>
                      </a:r>
                      <a:r>
                        <a:rPr sz="1400" dirty="0">
                          <a:latin typeface="Arial"/>
                          <a:cs typeface="Arial"/>
                        </a:rPr>
                        <a:t>form</a:t>
                      </a:r>
                      <a:r>
                        <a:rPr sz="1400" spc="-25" dirty="0">
                          <a:latin typeface="Arial"/>
                          <a:cs typeface="Arial"/>
                        </a:rPr>
                        <a:t> </a:t>
                      </a:r>
                      <a:r>
                        <a:rPr sz="1400" dirty="0">
                          <a:latin typeface="Arial"/>
                          <a:cs typeface="Arial"/>
                        </a:rPr>
                        <a:t>a</a:t>
                      </a:r>
                      <a:r>
                        <a:rPr sz="1400" spc="-10" dirty="0">
                          <a:latin typeface="Arial"/>
                          <a:cs typeface="Arial"/>
                        </a:rPr>
                        <a:t> </a:t>
                      </a:r>
                      <a:r>
                        <a:rPr sz="1400" dirty="0">
                          <a:latin typeface="Arial"/>
                          <a:cs typeface="Arial"/>
                        </a:rPr>
                        <a:t>triangle?</a:t>
                      </a:r>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9F679"/>
                    </a:solidFill>
                  </a:tcPr>
                </a:tc>
                <a:tc>
                  <a:txBody>
                    <a:bodyPr/>
                    <a:lstStyle/>
                    <a:p>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1"/>
                  </a:ext>
                </a:extLst>
              </a:tr>
              <a:tr h="387370">
                <a:tc>
                  <a:txBody>
                    <a:bodyPr/>
                    <a:lstStyle/>
                    <a:p>
                      <a:pPr marL="85090">
                        <a:lnSpc>
                          <a:spcPct val="100000"/>
                        </a:lnSpc>
                      </a:pPr>
                      <a:r>
                        <a:rPr sz="1400" spc="-10" dirty="0">
                          <a:latin typeface="Arial"/>
                          <a:cs typeface="Arial"/>
                        </a:rPr>
                        <a:t>C</a:t>
                      </a:r>
                      <a:r>
                        <a:rPr sz="1400" dirty="0">
                          <a:latin typeface="Arial"/>
                          <a:cs typeface="Arial"/>
                        </a:rPr>
                        <a:t>2:</a:t>
                      </a:r>
                      <a:r>
                        <a:rPr sz="1400" spc="-5" dirty="0">
                          <a:latin typeface="Arial"/>
                          <a:cs typeface="Arial"/>
                        </a:rPr>
                        <a:t> </a:t>
                      </a:r>
                      <a:r>
                        <a:rPr sz="1400" dirty="0">
                          <a:latin typeface="Arial"/>
                          <a:cs typeface="Arial"/>
                        </a:rPr>
                        <a:t>a</a:t>
                      </a:r>
                      <a:r>
                        <a:rPr sz="1400" spc="-20" dirty="0">
                          <a:latin typeface="Arial"/>
                          <a:cs typeface="Arial"/>
                        </a:rPr>
                        <a:t> </a:t>
                      </a:r>
                      <a:r>
                        <a:rPr sz="1400" dirty="0">
                          <a:latin typeface="Arial"/>
                          <a:cs typeface="Arial"/>
                        </a:rPr>
                        <a:t>=</a:t>
                      </a:r>
                      <a:r>
                        <a:rPr sz="1400" spc="-10" dirty="0">
                          <a:latin typeface="Arial"/>
                          <a:cs typeface="Arial"/>
                        </a:rPr>
                        <a:t> </a:t>
                      </a:r>
                      <a:r>
                        <a:rPr sz="1400" dirty="0">
                          <a:latin typeface="Arial"/>
                          <a:cs typeface="Arial"/>
                        </a:rPr>
                        <a:t>b?</a:t>
                      </a:r>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9F679"/>
                    </a:solidFill>
                  </a:tcPr>
                </a:tc>
                <a:tc>
                  <a:txBody>
                    <a:bodyPr/>
                    <a:lstStyle/>
                    <a:p>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2"/>
                  </a:ext>
                </a:extLst>
              </a:tr>
              <a:tr h="387339">
                <a:tc>
                  <a:txBody>
                    <a:bodyPr/>
                    <a:lstStyle/>
                    <a:p>
                      <a:pPr marL="85090">
                        <a:lnSpc>
                          <a:spcPct val="100000"/>
                        </a:lnSpc>
                      </a:pPr>
                      <a:r>
                        <a:rPr sz="1400" spc="-10" dirty="0">
                          <a:latin typeface="Arial"/>
                          <a:cs typeface="Arial"/>
                        </a:rPr>
                        <a:t>C</a:t>
                      </a:r>
                      <a:r>
                        <a:rPr sz="1400" dirty="0">
                          <a:latin typeface="Arial"/>
                          <a:cs typeface="Arial"/>
                        </a:rPr>
                        <a:t>3:</a:t>
                      </a:r>
                      <a:r>
                        <a:rPr sz="1400" spc="-5" dirty="0">
                          <a:latin typeface="Arial"/>
                          <a:cs typeface="Arial"/>
                        </a:rPr>
                        <a:t> </a:t>
                      </a:r>
                      <a:r>
                        <a:rPr sz="1400" dirty="0">
                          <a:latin typeface="Arial"/>
                          <a:cs typeface="Arial"/>
                        </a:rPr>
                        <a:t>a</a:t>
                      </a:r>
                      <a:r>
                        <a:rPr sz="1400" spc="-20" dirty="0">
                          <a:latin typeface="Arial"/>
                          <a:cs typeface="Arial"/>
                        </a:rPr>
                        <a:t> </a:t>
                      </a:r>
                      <a:r>
                        <a:rPr sz="1400" dirty="0">
                          <a:latin typeface="Arial"/>
                          <a:cs typeface="Arial"/>
                        </a:rPr>
                        <a:t>=</a:t>
                      </a:r>
                      <a:r>
                        <a:rPr sz="1400" spc="-10" dirty="0">
                          <a:latin typeface="Arial"/>
                          <a:cs typeface="Arial"/>
                        </a:rPr>
                        <a:t> </a:t>
                      </a:r>
                      <a:r>
                        <a:rPr sz="1400" dirty="0">
                          <a:latin typeface="Arial"/>
                          <a:cs typeface="Arial"/>
                        </a:rPr>
                        <a:t>c?</a:t>
                      </a:r>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9F679"/>
                    </a:solidFill>
                  </a:tcPr>
                </a:tc>
                <a:tc>
                  <a:txBody>
                    <a:bodyPr/>
                    <a:lstStyle/>
                    <a:p>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3"/>
                  </a:ext>
                </a:extLst>
              </a:tr>
              <a:tr h="387339">
                <a:tc>
                  <a:txBody>
                    <a:bodyPr/>
                    <a:lstStyle/>
                    <a:p>
                      <a:pPr marL="85090">
                        <a:lnSpc>
                          <a:spcPct val="100000"/>
                        </a:lnSpc>
                      </a:pPr>
                      <a:r>
                        <a:rPr sz="1400" spc="-10" dirty="0">
                          <a:latin typeface="Arial"/>
                          <a:cs typeface="Arial"/>
                        </a:rPr>
                        <a:t>C</a:t>
                      </a:r>
                      <a:r>
                        <a:rPr sz="1400" dirty="0">
                          <a:latin typeface="Arial"/>
                          <a:cs typeface="Arial"/>
                        </a:rPr>
                        <a:t>4:</a:t>
                      </a:r>
                      <a:r>
                        <a:rPr sz="1400" spc="-5" dirty="0">
                          <a:latin typeface="Arial"/>
                          <a:cs typeface="Arial"/>
                        </a:rPr>
                        <a:t> </a:t>
                      </a:r>
                      <a:r>
                        <a:rPr sz="1400" dirty="0">
                          <a:latin typeface="Arial"/>
                          <a:cs typeface="Arial"/>
                        </a:rPr>
                        <a:t>b</a:t>
                      </a:r>
                      <a:r>
                        <a:rPr sz="1400" spc="-20" dirty="0">
                          <a:latin typeface="Arial"/>
                          <a:cs typeface="Arial"/>
                        </a:rPr>
                        <a:t> </a:t>
                      </a:r>
                      <a:r>
                        <a:rPr sz="1400" dirty="0">
                          <a:latin typeface="Arial"/>
                          <a:cs typeface="Arial"/>
                        </a:rPr>
                        <a:t>=</a:t>
                      </a:r>
                      <a:r>
                        <a:rPr sz="1400" spc="-10" dirty="0">
                          <a:latin typeface="Arial"/>
                          <a:cs typeface="Arial"/>
                        </a:rPr>
                        <a:t> </a:t>
                      </a:r>
                      <a:r>
                        <a:rPr sz="1400" dirty="0">
                          <a:latin typeface="Arial"/>
                          <a:cs typeface="Arial"/>
                        </a:rPr>
                        <a:t>c?</a:t>
                      </a:r>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9F679"/>
                    </a:solidFill>
                  </a:tcPr>
                </a:tc>
                <a:tc>
                  <a:txBody>
                    <a:bodyPr/>
                    <a:lstStyle/>
                    <a:p>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4"/>
                  </a:ext>
                </a:extLst>
              </a:tr>
              <a:tr h="387370">
                <a:tc>
                  <a:txBody>
                    <a:bodyPr/>
                    <a:lstStyle/>
                    <a:p>
                      <a:pPr marL="85090">
                        <a:lnSpc>
                          <a:spcPct val="100000"/>
                        </a:lnSpc>
                      </a:pPr>
                      <a:r>
                        <a:rPr sz="1400" dirty="0">
                          <a:latin typeface="Arial"/>
                          <a:cs typeface="Arial"/>
                        </a:rPr>
                        <a:t>A1:</a:t>
                      </a:r>
                      <a:r>
                        <a:rPr sz="1400" spc="-15" dirty="0">
                          <a:latin typeface="Arial"/>
                          <a:cs typeface="Arial"/>
                        </a:rPr>
                        <a:t> </a:t>
                      </a:r>
                      <a:r>
                        <a:rPr sz="1400" spc="-10" dirty="0">
                          <a:latin typeface="Arial"/>
                          <a:cs typeface="Arial"/>
                        </a:rPr>
                        <a:t>N</a:t>
                      </a:r>
                      <a:r>
                        <a:rPr sz="1400" dirty="0">
                          <a:latin typeface="Arial"/>
                          <a:cs typeface="Arial"/>
                        </a:rPr>
                        <a:t>ot a</a:t>
                      </a:r>
                      <a:r>
                        <a:rPr sz="1400" spc="-10" dirty="0">
                          <a:latin typeface="Arial"/>
                          <a:cs typeface="Arial"/>
                        </a:rPr>
                        <a:t> </a:t>
                      </a:r>
                      <a:r>
                        <a:rPr sz="1400" dirty="0">
                          <a:latin typeface="Arial"/>
                          <a:cs typeface="Arial"/>
                        </a:rPr>
                        <a:t>triangle</a:t>
                      </a:r>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9F679"/>
                    </a:solidFill>
                  </a:tcPr>
                </a:tc>
                <a:tc>
                  <a:txBody>
                    <a:bodyPr/>
                    <a:lstStyle/>
                    <a:p>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5"/>
                  </a:ext>
                </a:extLst>
              </a:tr>
              <a:tr h="387339">
                <a:tc>
                  <a:txBody>
                    <a:bodyPr/>
                    <a:lstStyle/>
                    <a:p>
                      <a:pPr marL="85090">
                        <a:lnSpc>
                          <a:spcPct val="100000"/>
                        </a:lnSpc>
                      </a:pPr>
                      <a:r>
                        <a:rPr sz="1400" dirty="0">
                          <a:latin typeface="Arial"/>
                          <a:cs typeface="Arial"/>
                        </a:rPr>
                        <a:t>A2:</a:t>
                      </a:r>
                      <a:r>
                        <a:rPr sz="1400" spc="-15" dirty="0">
                          <a:latin typeface="Arial"/>
                          <a:cs typeface="Arial"/>
                        </a:rPr>
                        <a:t> </a:t>
                      </a:r>
                      <a:r>
                        <a:rPr sz="1400" dirty="0">
                          <a:latin typeface="Arial"/>
                          <a:cs typeface="Arial"/>
                        </a:rPr>
                        <a:t>Scalene</a:t>
                      </a:r>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9F679"/>
                    </a:solidFill>
                  </a:tcPr>
                </a:tc>
                <a:tc>
                  <a:txBody>
                    <a:bodyPr/>
                    <a:lstStyle/>
                    <a:p>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6"/>
                  </a:ext>
                </a:extLst>
              </a:tr>
              <a:tr h="387345">
                <a:tc>
                  <a:txBody>
                    <a:bodyPr/>
                    <a:lstStyle/>
                    <a:p>
                      <a:pPr marL="85090">
                        <a:lnSpc>
                          <a:spcPct val="100000"/>
                        </a:lnSpc>
                      </a:pPr>
                      <a:r>
                        <a:rPr sz="1400" dirty="0">
                          <a:latin typeface="Arial"/>
                          <a:cs typeface="Arial"/>
                        </a:rPr>
                        <a:t>A3:</a:t>
                      </a:r>
                      <a:r>
                        <a:rPr sz="1400" spc="-15" dirty="0">
                          <a:latin typeface="Arial"/>
                          <a:cs typeface="Arial"/>
                        </a:rPr>
                        <a:t> </a:t>
                      </a:r>
                      <a:r>
                        <a:rPr sz="1400" dirty="0">
                          <a:latin typeface="Arial"/>
                          <a:cs typeface="Arial"/>
                        </a:rPr>
                        <a:t>Isoscel</a:t>
                      </a:r>
                      <a:r>
                        <a:rPr sz="1400" spc="-15" dirty="0">
                          <a:latin typeface="Arial"/>
                          <a:cs typeface="Arial"/>
                        </a:rPr>
                        <a:t>e</a:t>
                      </a:r>
                      <a:r>
                        <a:rPr sz="1400" dirty="0">
                          <a:latin typeface="Arial"/>
                          <a:cs typeface="Arial"/>
                        </a:rPr>
                        <a:t>s</a:t>
                      </a:r>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9F679"/>
                    </a:solidFill>
                  </a:tcPr>
                </a:tc>
                <a:tc>
                  <a:txBody>
                    <a:bodyPr/>
                    <a:lstStyle/>
                    <a:p>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7"/>
                  </a:ext>
                </a:extLst>
              </a:tr>
              <a:tr h="387358">
                <a:tc>
                  <a:txBody>
                    <a:bodyPr/>
                    <a:lstStyle/>
                    <a:p>
                      <a:pPr marL="85090">
                        <a:lnSpc>
                          <a:spcPct val="100000"/>
                        </a:lnSpc>
                      </a:pPr>
                      <a:r>
                        <a:rPr sz="1400" spc="-5" dirty="0">
                          <a:latin typeface="Arial"/>
                          <a:cs typeface="Arial"/>
                        </a:rPr>
                        <a:t>A4</a:t>
                      </a:r>
                      <a:r>
                        <a:rPr sz="1400" dirty="0">
                          <a:latin typeface="Arial"/>
                          <a:cs typeface="Arial"/>
                        </a:rPr>
                        <a:t>:</a:t>
                      </a:r>
                      <a:r>
                        <a:rPr sz="1400" spc="-15" dirty="0">
                          <a:latin typeface="Arial"/>
                          <a:cs typeface="Arial"/>
                        </a:rPr>
                        <a:t> </a:t>
                      </a:r>
                      <a:r>
                        <a:rPr sz="1400" dirty="0">
                          <a:latin typeface="Arial"/>
                          <a:cs typeface="Arial"/>
                        </a:rPr>
                        <a:t>Equilateral</a:t>
                      </a:r>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9F679"/>
                    </a:solidFill>
                  </a:tcPr>
                </a:tc>
                <a:tc>
                  <a:txBody>
                    <a:bodyPr/>
                    <a:lstStyle/>
                    <a:p>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8"/>
                  </a:ext>
                </a:extLst>
              </a:tr>
              <a:tr h="387345">
                <a:tc>
                  <a:txBody>
                    <a:bodyPr/>
                    <a:lstStyle/>
                    <a:p>
                      <a:pPr marL="85090">
                        <a:lnSpc>
                          <a:spcPct val="100000"/>
                        </a:lnSpc>
                      </a:pPr>
                      <a:r>
                        <a:rPr sz="1400" dirty="0">
                          <a:latin typeface="Arial"/>
                          <a:cs typeface="Arial"/>
                        </a:rPr>
                        <a:t>A5:</a:t>
                      </a:r>
                      <a:r>
                        <a:rPr sz="1400" spc="-20" dirty="0">
                          <a:latin typeface="Arial"/>
                          <a:cs typeface="Arial"/>
                        </a:rPr>
                        <a:t> </a:t>
                      </a:r>
                      <a:r>
                        <a:rPr sz="1400" dirty="0">
                          <a:latin typeface="Arial"/>
                          <a:cs typeface="Arial"/>
                        </a:rPr>
                        <a:t>I</a:t>
                      </a:r>
                      <a:r>
                        <a:rPr sz="1400" spc="-10" dirty="0">
                          <a:latin typeface="Arial"/>
                          <a:cs typeface="Arial"/>
                        </a:rPr>
                        <a:t>m</a:t>
                      </a:r>
                      <a:r>
                        <a:rPr sz="1400" dirty="0">
                          <a:latin typeface="Arial"/>
                          <a:cs typeface="Arial"/>
                        </a:rPr>
                        <a:t>possible</a:t>
                      </a:r>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9F679"/>
                    </a:solidFill>
                  </a:tcPr>
                </a:tc>
                <a:tc>
                  <a:txBody>
                    <a:bodyPr/>
                    <a:lstStyle/>
                    <a:p>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9"/>
                  </a:ext>
                </a:extLst>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0" y="0"/>
            <a:ext cx="9144000" cy="677108"/>
          </a:xfrm>
          <a:prstGeom prst="rect">
            <a:avLst/>
          </a:prstGeom>
        </p:spPr>
        <p:txBody>
          <a:bodyPr vert="horz" wrap="square" lIns="0" tIns="0" rIns="0" bIns="0" rtlCol="0">
            <a:spAutoFit/>
          </a:bodyPr>
          <a:lstStyle/>
          <a:p>
            <a:pPr marL="12700"/>
            <a:r>
              <a:rPr sz="4400" spc="-20" dirty="0"/>
              <a:t>Deci</a:t>
            </a:r>
            <a:r>
              <a:rPr sz="4400" spc="-5" dirty="0"/>
              <a:t>s</a:t>
            </a:r>
            <a:r>
              <a:rPr sz="4400" spc="-20" dirty="0"/>
              <a:t>ion</a:t>
            </a:r>
            <a:r>
              <a:rPr sz="4400" spc="-65" dirty="0"/>
              <a:t> </a:t>
            </a:r>
            <a:r>
              <a:rPr sz="4400" spc="-480" dirty="0"/>
              <a:t>T</a:t>
            </a:r>
            <a:r>
              <a:rPr sz="4400" spc="-20" dirty="0"/>
              <a:t>able</a:t>
            </a:r>
            <a:r>
              <a:rPr sz="4400" spc="10" dirty="0"/>
              <a:t> </a:t>
            </a:r>
            <a:r>
              <a:rPr sz="4400" spc="-25" dirty="0"/>
              <a:t>–</a:t>
            </a:r>
            <a:r>
              <a:rPr sz="4400" spc="-75" dirty="0"/>
              <a:t> </a:t>
            </a:r>
            <a:r>
              <a:rPr sz="4400" spc="-175" dirty="0"/>
              <a:t>T</a:t>
            </a:r>
            <a:r>
              <a:rPr sz="4400" spc="-20" dirty="0"/>
              <a:t>riangle</a:t>
            </a:r>
            <a:r>
              <a:rPr sz="4400" spc="5" dirty="0"/>
              <a:t> </a:t>
            </a:r>
            <a:r>
              <a:rPr sz="4400" spc="-25" dirty="0"/>
              <a:t>Program</a:t>
            </a:r>
          </a:p>
        </p:txBody>
      </p:sp>
      <p:sp>
        <p:nvSpPr>
          <p:cNvPr id="7" name="object 7"/>
          <p:cNvSpPr txBox="1"/>
          <p:nvPr/>
        </p:nvSpPr>
        <p:spPr>
          <a:xfrm>
            <a:off x="533204" y="5420988"/>
            <a:ext cx="7397115" cy="338554"/>
          </a:xfrm>
          <a:prstGeom prst="rect">
            <a:avLst/>
          </a:prstGeom>
        </p:spPr>
        <p:txBody>
          <a:bodyPr vert="horz" wrap="square" lIns="0" tIns="0" rIns="0" bIns="0" rtlCol="0">
            <a:spAutoFit/>
          </a:bodyPr>
          <a:lstStyle/>
          <a:p>
            <a:pPr marL="12700"/>
            <a:r>
              <a:rPr sz="2200" spc="-10" dirty="0">
                <a:latin typeface="Arial"/>
                <a:cs typeface="Arial"/>
              </a:rPr>
              <a:t>If</a:t>
            </a:r>
            <a:r>
              <a:rPr sz="2200" spc="5" dirty="0">
                <a:latin typeface="Arial"/>
                <a:cs typeface="Arial"/>
              </a:rPr>
              <a:t> </a:t>
            </a:r>
            <a:r>
              <a:rPr sz="2200" spc="-10" dirty="0">
                <a:latin typeface="Arial"/>
                <a:cs typeface="Arial"/>
              </a:rPr>
              <a:t>not</a:t>
            </a:r>
            <a:r>
              <a:rPr sz="2200" dirty="0">
                <a:latin typeface="Arial"/>
                <a:cs typeface="Arial"/>
              </a:rPr>
              <a:t> </a:t>
            </a:r>
            <a:r>
              <a:rPr sz="2200" spc="-15" dirty="0">
                <a:latin typeface="Arial"/>
                <a:cs typeface="Arial"/>
              </a:rPr>
              <a:t>a</a:t>
            </a:r>
            <a:r>
              <a:rPr sz="2200" dirty="0">
                <a:latin typeface="Arial"/>
                <a:cs typeface="Arial"/>
              </a:rPr>
              <a:t> </a:t>
            </a:r>
            <a:r>
              <a:rPr sz="2200" spc="-10" dirty="0">
                <a:latin typeface="Arial"/>
                <a:cs typeface="Arial"/>
              </a:rPr>
              <a:t>triang</a:t>
            </a:r>
            <a:r>
              <a:rPr sz="2200" spc="-5" dirty="0">
                <a:latin typeface="Arial"/>
                <a:cs typeface="Arial"/>
              </a:rPr>
              <a:t>le</a:t>
            </a:r>
            <a:r>
              <a:rPr sz="2200" spc="-10" dirty="0">
                <a:latin typeface="Arial"/>
                <a:cs typeface="Arial"/>
              </a:rPr>
              <a:t>,</a:t>
            </a:r>
            <a:r>
              <a:rPr sz="2200" spc="10" dirty="0">
                <a:latin typeface="Arial"/>
                <a:cs typeface="Arial"/>
              </a:rPr>
              <a:t> </a:t>
            </a:r>
            <a:r>
              <a:rPr sz="2200" spc="-15" dirty="0">
                <a:latin typeface="Arial"/>
                <a:cs typeface="Arial"/>
              </a:rPr>
              <a:t>po</a:t>
            </a:r>
            <a:r>
              <a:rPr sz="2200" dirty="0">
                <a:latin typeface="Arial"/>
                <a:cs typeface="Arial"/>
              </a:rPr>
              <a:t>i</a:t>
            </a:r>
            <a:r>
              <a:rPr sz="2200" spc="-10" dirty="0">
                <a:latin typeface="Arial"/>
                <a:cs typeface="Arial"/>
              </a:rPr>
              <a:t>nt</a:t>
            </a:r>
            <a:r>
              <a:rPr sz="2200" dirty="0">
                <a:latin typeface="Arial"/>
                <a:cs typeface="Arial"/>
              </a:rPr>
              <a:t>l</a:t>
            </a:r>
            <a:r>
              <a:rPr sz="2200" spc="-15" dirty="0">
                <a:latin typeface="Arial"/>
                <a:cs typeface="Arial"/>
              </a:rPr>
              <a:t>e</a:t>
            </a:r>
            <a:r>
              <a:rPr sz="2200" spc="-10" dirty="0">
                <a:latin typeface="Arial"/>
                <a:cs typeface="Arial"/>
              </a:rPr>
              <a:t>s</a:t>
            </a:r>
            <a:r>
              <a:rPr sz="2200" spc="-15" dirty="0">
                <a:latin typeface="Arial"/>
                <a:cs typeface="Arial"/>
              </a:rPr>
              <a:t>s</a:t>
            </a:r>
            <a:r>
              <a:rPr sz="2200" spc="-5" dirty="0">
                <a:latin typeface="Arial"/>
                <a:cs typeface="Arial"/>
              </a:rPr>
              <a:t> </a:t>
            </a:r>
            <a:r>
              <a:rPr sz="2200" spc="-10" dirty="0">
                <a:latin typeface="Arial"/>
                <a:cs typeface="Arial"/>
              </a:rPr>
              <a:t>of</a:t>
            </a:r>
            <a:r>
              <a:rPr sz="2200" spc="-5" dirty="0">
                <a:latin typeface="Arial"/>
                <a:cs typeface="Arial"/>
              </a:rPr>
              <a:t> l</a:t>
            </a:r>
            <a:r>
              <a:rPr sz="2200" spc="-10" dirty="0">
                <a:latin typeface="Arial"/>
                <a:cs typeface="Arial"/>
              </a:rPr>
              <a:t>o</a:t>
            </a:r>
            <a:r>
              <a:rPr sz="2200" spc="-15" dirty="0">
                <a:latin typeface="Arial"/>
                <a:cs typeface="Arial"/>
              </a:rPr>
              <a:t>o</a:t>
            </a:r>
            <a:r>
              <a:rPr sz="2200" spc="-10" dirty="0">
                <a:latin typeface="Arial"/>
                <a:cs typeface="Arial"/>
              </a:rPr>
              <a:t>king at</a:t>
            </a:r>
            <a:r>
              <a:rPr sz="2200" spc="25" dirty="0">
                <a:latin typeface="Arial"/>
                <a:cs typeface="Arial"/>
              </a:rPr>
              <a:t> </a:t>
            </a:r>
            <a:r>
              <a:rPr sz="2200" spc="-25" dirty="0">
                <a:solidFill>
                  <a:srgbClr val="C00000"/>
                </a:solidFill>
                <a:latin typeface="Arial"/>
                <a:cs typeface="Arial"/>
              </a:rPr>
              <a:t>C</a:t>
            </a:r>
            <a:r>
              <a:rPr sz="2200" spc="-15" dirty="0">
                <a:solidFill>
                  <a:srgbClr val="C00000"/>
                </a:solidFill>
                <a:latin typeface="Arial"/>
                <a:cs typeface="Arial"/>
              </a:rPr>
              <a:t>2</a:t>
            </a:r>
            <a:r>
              <a:rPr sz="2200" spc="-10" dirty="0">
                <a:latin typeface="Arial"/>
                <a:cs typeface="Arial"/>
              </a:rPr>
              <a:t>,</a:t>
            </a:r>
            <a:r>
              <a:rPr sz="2200" spc="-25" dirty="0">
                <a:solidFill>
                  <a:srgbClr val="C00000"/>
                </a:solidFill>
                <a:latin typeface="Arial"/>
                <a:cs typeface="Arial"/>
              </a:rPr>
              <a:t>C</a:t>
            </a:r>
            <a:r>
              <a:rPr sz="2200" spc="-15" dirty="0">
                <a:solidFill>
                  <a:srgbClr val="C00000"/>
                </a:solidFill>
                <a:latin typeface="Arial"/>
                <a:cs typeface="Arial"/>
              </a:rPr>
              <a:t>3</a:t>
            </a:r>
            <a:r>
              <a:rPr sz="2200" spc="-10" dirty="0">
                <a:latin typeface="Arial"/>
                <a:cs typeface="Arial"/>
              </a:rPr>
              <a:t>,</a:t>
            </a:r>
            <a:r>
              <a:rPr sz="2200" spc="10" dirty="0">
                <a:latin typeface="Arial"/>
                <a:cs typeface="Arial"/>
              </a:rPr>
              <a:t> </a:t>
            </a:r>
            <a:r>
              <a:rPr sz="2200" spc="-10" dirty="0">
                <a:latin typeface="Arial"/>
                <a:cs typeface="Arial"/>
              </a:rPr>
              <a:t>or</a:t>
            </a:r>
            <a:r>
              <a:rPr sz="2200" spc="15" dirty="0">
                <a:latin typeface="Arial"/>
                <a:cs typeface="Arial"/>
              </a:rPr>
              <a:t> </a:t>
            </a:r>
            <a:r>
              <a:rPr sz="2200" spc="-15" dirty="0">
                <a:solidFill>
                  <a:srgbClr val="C00000"/>
                </a:solidFill>
                <a:latin typeface="Arial"/>
                <a:cs typeface="Arial"/>
              </a:rPr>
              <a:t>C4</a:t>
            </a:r>
            <a:r>
              <a:rPr sz="2200" dirty="0">
                <a:solidFill>
                  <a:srgbClr val="C00000"/>
                </a:solidFill>
                <a:latin typeface="Arial"/>
                <a:cs typeface="Arial"/>
              </a:rPr>
              <a:t> </a:t>
            </a:r>
            <a:r>
              <a:rPr sz="2200" spc="-10" dirty="0">
                <a:latin typeface="Arial"/>
                <a:cs typeface="Arial"/>
              </a:rPr>
              <a:t>(</a:t>
            </a:r>
            <a:r>
              <a:rPr sz="2200" spc="-10" dirty="0">
                <a:solidFill>
                  <a:srgbClr val="C00000"/>
                </a:solidFill>
                <a:latin typeface="Arial"/>
                <a:cs typeface="Arial"/>
              </a:rPr>
              <a:t>ru</a:t>
            </a:r>
            <a:r>
              <a:rPr sz="2200" dirty="0">
                <a:solidFill>
                  <a:srgbClr val="C00000"/>
                </a:solidFill>
                <a:latin typeface="Arial"/>
                <a:cs typeface="Arial"/>
              </a:rPr>
              <a:t>l</a:t>
            </a:r>
            <a:r>
              <a:rPr sz="2200" spc="-15" dirty="0">
                <a:solidFill>
                  <a:srgbClr val="C00000"/>
                </a:solidFill>
                <a:latin typeface="Arial"/>
                <a:cs typeface="Arial"/>
              </a:rPr>
              <a:t>e</a:t>
            </a:r>
            <a:r>
              <a:rPr sz="2200" spc="15" dirty="0">
                <a:solidFill>
                  <a:srgbClr val="C00000"/>
                </a:solidFill>
                <a:latin typeface="Arial"/>
                <a:cs typeface="Arial"/>
              </a:rPr>
              <a:t> </a:t>
            </a:r>
            <a:r>
              <a:rPr sz="2200" spc="-15" dirty="0">
                <a:solidFill>
                  <a:srgbClr val="C00000"/>
                </a:solidFill>
                <a:latin typeface="Arial"/>
                <a:cs typeface="Arial"/>
              </a:rPr>
              <a:t>1</a:t>
            </a:r>
            <a:r>
              <a:rPr sz="2200" spc="-10" dirty="0">
                <a:latin typeface="Arial"/>
                <a:cs typeface="Arial"/>
              </a:rPr>
              <a:t>)</a:t>
            </a:r>
            <a:endParaRPr sz="2200">
              <a:latin typeface="Arial"/>
              <a:cs typeface="Arial"/>
            </a:endParaRPr>
          </a:p>
        </p:txBody>
      </p:sp>
      <p:graphicFrame>
        <p:nvGraphicFramePr>
          <p:cNvPr id="6" name="object 6"/>
          <p:cNvGraphicFramePr>
            <a:graphicFrameLocks noGrp="1"/>
          </p:cNvGraphicFramePr>
          <p:nvPr/>
        </p:nvGraphicFramePr>
        <p:xfrm>
          <a:off x="289391" y="1301762"/>
          <a:ext cx="8619657" cy="3873483"/>
        </p:xfrm>
        <a:graphic>
          <a:graphicData uri="http://schemas.openxmlformats.org/drawingml/2006/table">
            <a:tbl>
              <a:tblPr firstRow="1" bandRow="1">
                <a:tableStyleId>{2D5ABB26-0587-4C30-8999-92F81FD0307C}</a:tableStyleId>
              </a:tblPr>
              <a:tblGrid>
                <a:gridCol w="2319694">
                  <a:extLst>
                    <a:ext uri="{9D8B030D-6E8A-4147-A177-3AD203B41FA5}">
                      <a16:colId xmlns:a16="http://schemas.microsoft.com/office/drawing/2014/main" val="20000"/>
                    </a:ext>
                  </a:extLst>
                </a:gridCol>
                <a:gridCol w="700028">
                  <a:extLst>
                    <a:ext uri="{9D8B030D-6E8A-4147-A177-3AD203B41FA5}">
                      <a16:colId xmlns:a16="http://schemas.microsoft.com/office/drawing/2014/main" val="20001"/>
                    </a:ext>
                  </a:extLst>
                </a:gridCol>
                <a:gridCol w="699912">
                  <a:extLst>
                    <a:ext uri="{9D8B030D-6E8A-4147-A177-3AD203B41FA5}">
                      <a16:colId xmlns:a16="http://schemas.microsoft.com/office/drawing/2014/main" val="20002"/>
                    </a:ext>
                  </a:extLst>
                </a:gridCol>
                <a:gridCol w="700003">
                  <a:extLst>
                    <a:ext uri="{9D8B030D-6E8A-4147-A177-3AD203B41FA5}">
                      <a16:colId xmlns:a16="http://schemas.microsoft.com/office/drawing/2014/main" val="20003"/>
                    </a:ext>
                  </a:extLst>
                </a:gridCol>
                <a:gridCol w="700034">
                  <a:extLst>
                    <a:ext uri="{9D8B030D-6E8A-4147-A177-3AD203B41FA5}">
                      <a16:colId xmlns:a16="http://schemas.microsoft.com/office/drawing/2014/main" val="20004"/>
                    </a:ext>
                  </a:extLst>
                </a:gridCol>
                <a:gridCol w="700034">
                  <a:extLst>
                    <a:ext uri="{9D8B030D-6E8A-4147-A177-3AD203B41FA5}">
                      <a16:colId xmlns:a16="http://schemas.microsoft.com/office/drawing/2014/main" val="20005"/>
                    </a:ext>
                  </a:extLst>
                </a:gridCol>
                <a:gridCol w="700003">
                  <a:extLst>
                    <a:ext uri="{9D8B030D-6E8A-4147-A177-3AD203B41FA5}">
                      <a16:colId xmlns:a16="http://schemas.microsoft.com/office/drawing/2014/main" val="20006"/>
                    </a:ext>
                  </a:extLst>
                </a:gridCol>
                <a:gridCol w="699912">
                  <a:extLst>
                    <a:ext uri="{9D8B030D-6E8A-4147-A177-3AD203B41FA5}">
                      <a16:colId xmlns:a16="http://schemas.microsoft.com/office/drawing/2014/main" val="20007"/>
                    </a:ext>
                  </a:extLst>
                </a:gridCol>
                <a:gridCol w="700003">
                  <a:extLst>
                    <a:ext uri="{9D8B030D-6E8A-4147-A177-3AD203B41FA5}">
                      <a16:colId xmlns:a16="http://schemas.microsoft.com/office/drawing/2014/main" val="20008"/>
                    </a:ext>
                  </a:extLst>
                </a:gridCol>
                <a:gridCol w="700034">
                  <a:extLst>
                    <a:ext uri="{9D8B030D-6E8A-4147-A177-3AD203B41FA5}">
                      <a16:colId xmlns:a16="http://schemas.microsoft.com/office/drawing/2014/main" val="20009"/>
                    </a:ext>
                  </a:extLst>
                </a:gridCol>
              </a:tblGrid>
              <a:tr h="387339">
                <a:tc>
                  <a:txBody>
                    <a:bodyPr/>
                    <a:lstStyle/>
                    <a:p>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85090">
                        <a:lnSpc>
                          <a:spcPct val="100000"/>
                        </a:lnSpc>
                      </a:pPr>
                      <a:r>
                        <a:rPr sz="1300" b="1" dirty="0">
                          <a:latin typeface="Arial"/>
                          <a:cs typeface="Arial"/>
                        </a:rPr>
                        <a:t>Rule</a:t>
                      </a:r>
                      <a:r>
                        <a:rPr sz="1300" b="1" spc="20" dirty="0">
                          <a:latin typeface="Arial"/>
                          <a:cs typeface="Arial"/>
                        </a:rPr>
                        <a:t> </a:t>
                      </a:r>
                      <a:r>
                        <a:rPr sz="1300" b="1" dirty="0">
                          <a:latin typeface="Arial"/>
                          <a:cs typeface="Arial"/>
                        </a:rPr>
                        <a:t>1</a:t>
                      </a:r>
                      <a:endParaRPr sz="13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D7E4BC"/>
                    </a:solidFill>
                  </a:tcPr>
                </a:tc>
                <a:tc>
                  <a:txBody>
                    <a:bodyPr/>
                    <a:lstStyle/>
                    <a:p>
                      <a:pPr marL="85090">
                        <a:lnSpc>
                          <a:spcPct val="100000"/>
                        </a:lnSpc>
                      </a:pPr>
                      <a:r>
                        <a:rPr sz="1300" b="1" dirty="0">
                          <a:latin typeface="Arial"/>
                          <a:cs typeface="Arial"/>
                        </a:rPr>
                        <a:t>Rule</a:t>
                      </a:r>
                      <a:r>
                        <a:rPr sz="1300" b="1" spc="20" dirty="0">
                          <a:latin typeface="Arial"/>
                          <a:cs typeface="Arial"/>
                        </a:rPr>
                        <a:t> </a:t>
                      </a:r>
                      <a:r>
                        <a:rPr sz="1300" b="1" dirty="0">
                          <a:latin typeface="Arial"/>
                          <a:cs typeface="Arial"/>
                        </a:rPr>
                        <a:t>2</a:t>
                      </a:r>
                      <a:endParaRPr sz="13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D7E4BC"/>
                    </a:solidFill>
                  </a:tcPr>
                </a:tc>
                <a:tc>
                  <a:txBody>
                    <a:bodyPr/>
                    <a:lstStyle/>
                    <a:p>
                      <a:pPr marL="85090">
                        <a:lnSpc>
                          <a:spcPct val="100000"/>
                        </a:lnSpc>
                      </a:pPr>
                      <a:r>
                        <a:rPr sz="1300" b="1" dirty="0">
                          <a:latin typeface="Arial"/>
                          <a:cs typeface="Arial"/>
                        </a:rPr>
                        <a:t>Rule</a:t>
                      </a:r>
                      <a:r>
                        <a:rPr sz="1300" b="1" spc="20" dirty="0">
                          <a:latin typeface="Arial"/>
                          <a:cs typeface="Arial"/>
                        </a:rPr>
                        <a:t> </a:t>
                      </a:r>
                      <a:r>
                        <a:rPr sz="1300" b="1" dirty="0">
                          <a:latin typeface="Arial"/>
                          <a:cs typeface="Arial"/>
                        </a:rPr>
                        <a:t>3</a:t>
                      </a:r>
                      <a:endParaRPr sz="13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D7E4BC"/>
                    </a:solidFill>
                  </a:tcPr>
                </a:tc>
                <a:tc>
                  <a:txBody>
                    <a:bodyPr/>
                    <a:lstStyle/>
                    <a:p>
                      <a:pPr marL="85725">
                        <a:lnSpc>
                          <a:spcPct val="100000"/>
                        </a:lnSpc>
                      </a:pPr>
                      <a:r>
                        <a:rPr sz="1300" b="1" dirty="0">
                          <a:latin typeface="Arial"/>
                          <a:cs typeface="Arial"/>
                        </a:rPr>
                        <a:t>Rule</a:t>
                      </a:r>
                      <a:r>
                        <a:rPr sz="1300" b="1" spc="20" dirty="0">
                          <a:latin typeface="Arial"/>
                          <a:cs typeface="Arial"/>
                        </a:rPr>
                        <a:t> </a:t>
                      </a:r>
                      <a:r>
                        <a:rPr sz="1300" b="1" dirty="0">
                          <a:latin typeface="Arial"/>
                          <a:cs typeface="Arial"/>
                        </a:rPr>
                        <a:t>4</a:t>
                      </a:r>
                      <a:endParaRPr sz="13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D7E4BC"/>
                    </a:solidFill>
                  </a:tcPr>
                </a:tc>
                <a:tc>
                  <a:txBody>
                    <a:bodyPr/>
                    <a:lstStyle/>
                    <a:p>
                      <a:pPr marL="85725">
                        <a:lnSpc>
                          <a:spcPct val="100000"/>
                        </a:lnSpc>
                      </a:pPr>
                      <a:r>
                        <a:rPr sz="1300" b="1" dirty="0">
                          <a:latin typeface="Arial"/>
                          <a:cs typeface="Arial"/>
                        </a:rPr>
                        <a:t>Rule</a:t>
                      </a:r>
                      <a:r>
                        <a:rPr sz="1300" b="1" spc="20" dirty="0">
                          <a:latin typeface="Arial"/>
                          <a:cs typeface="Arial"/>
                        </a:rPr>
                        <a:t> </a:t>
                      </a:r>
                      <a:r>
                        <a:rPr sz="1300" b="1" dirty="0">
                          <a:latin typeface="Arial"/>
                          <a:cs typeface="Arial"/>
                        </a:rPr>
                        <a:t>5</a:t>
                      </a:r>
                      <a:endParaRPr sz="13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D7E4BC"/>
                    </a:solidFill>
                  </a:tcPr>
                </a:tc>
                <a:tc>
                  <a:txBody>
                    <a:bodyPr/>
                    <a:lstStyle/>
                    <a:p>
                      <a:pPr marL="85725">
                        <a:lnSpc>
                          <a:spcPct val="100000"/>
                        </a:lnSpc>
                      </a:pPr>
                      <a:r>
                        <a:rPr sz="1300" b="1" dirty="0">
                          <a:latin typeface="Arial"/>
                          <a:cs typeface="Arial"/>
                        </a:rPr>
                        <a:t>Rule</a:t>
                      </a:r>
                      <a:r>
                        <a:rPr sz="1300" b="1" spc="20" dirty="0">
                          <a:latin typeface="Arial"/>
                          <a:cs typeface="Arial"/>
                        </a:rPr>
                        <a:t> </a:t>
                      </a:r>
                      <a:r>
                        <a:rPr sz="1300" b="1" dirty="0">
                          <a:latin typeface="Arial"/>
                          <a:cs typeface="Arial"/>
                        </a:rPr>
                        <a:t>6</a:t>
                      </a:r>
                      <a:endParaRPr sz="13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D7E4BC"/>
                    </a:solidFill>
                  </a:tcPr>
                </a:tc>
                <a:tc>
                  <a:txBody>
                    <a:bodyPr/>
                    <a:lstStyle/>
                    <a:p>
                      <a:pPr marL="85725">
                        <a:lnSpc>
                          <a:spcPct val="100000"/>
                        </a:lnSpc>
                      </a:pPr>
                      <a:r>
                        <a:rPr sz="1300" b="1" dirty="0">
                          <a:latin typeface="Arial"/>
                          <a:cs typeface="Arial"/>
                        </a:rPr>
                        <a:t>Rule</a:t>
                      </a:r>
                      <a:r>
                        <a:rPr sz="1300" b="1" spc="20" dirty="0">
                          <a:latin typeface="Arial"/>
                          <a:cs typeface="Arial"/>
                        </a:rPr>
                        <a:t> </a:t>
                      </a:r>
                      <a:r>
                        <a:rPr sz="1300" b="1" dirty="0">
                          <a:latin typeface="Arial"/>
                          <a:cs typeface="Arial"/>
                        </a:rPr>
                        <a:t>7</a:t>
                      </a:r>
                      <a:endParaRPr sz="13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D7E4BC"/>
                    </a:solidFill>
                  </a:tcPr>
                </a:tc>
                <a:tc>
                  <a:txBody>
                    <a:bodyPr/>
                    <a:lstStyle/>
                    <a:p>
                      <a:pPr marL="85725">
                        <a:lnSpc>
                          <a:spcPct val="100000"/>
                        </a:lnSpc>
                      </a:pPr>
                      <a:r>
                        <a:rPr sz="1300" b="1" dirty="0">
                          <a:latin typeface="Arial"/>
                          <a:cs typeface="Arial"/>
                        </a:rPr>
                        <a:t>Rule</a:t>
                      </a:r>
                      <a:r>
                        <a:rPr sz="1300" b="1" spc="20" dirty="0">
                          <a:latin typeface="Arial"/>
                          <a:cs typeface="Arial"/>
                        </a:rPr>
                        <a:t> </a:t>
                      </a:r>
                      <a:r>
                        <a:rPr sz="1300" b="1" dirty="0">
                          <a:latin typeface="Arial"/>
                          <a:cs typeface="Arial"/>
                        </a:rPr>
                        <a:t>8</a:t>
                      </a:r>
                      <a:endParaRPr sz="13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D7E4BC"/>
                    </a:solidFill>
                  </a:tcPr>
                </a:tc>
                <a:tc>
                  <a:txBody>
                    <a:bodyPr/>
                    <a:lstStyle/>
                    <a:p>
                      <a:pPr marL="85725">
                        <a:lnSpc>
                          <a:spcPct val="100000"/>
                        </a:lnSpc>
                      </a:pPr>
                      <a:r>
                        <a:rPr sz="1300" b="1" dirty="0">
                          <a:latin typeface="Arial"/>
                          <a:cs typeface="Arial"/>
                        </a:rPr>
                        <a:t>Rule</a:t>
                      </a:r>
                      <a:r>
                        <a:rPr sz="1300" b="1" spc="20" dirty="0">
                          <a:latin typeface="Arial"/>
                          <a:cs typeface="Arial"/>
                        </a:rPr>
                        <a:t> </a:t>
                      </a:r>
                      <a:r>
                        <a:rPr sz="1300" b="1" dirty="0">
                          <a:latin typeface="Arial"/>
                          <a:cs typeface="Arial"/>
                        </a:rPr>
                        <a:t>9</a:t>
                      </a:r>
                      <a:endParaRPr sz="13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D7E4BC"/>
                    </a:solidFill>
                  </a:tcPr>
                </a:tc>
                <a:extLst>
                  <a:ext uri="{0D108BD9-81ED-4DB2-BD59-A6C34878D82A}">
                    <a16:rowId xmlns:a16="http://schemas.microsoft.com/office/drawing/2014/main" val="10000"/>
                  </a:ext>
                </a:extLst>
              </a:tr>
              <a:tr h="387339">
                <a:tc>
                  <a:txBody>
                    <a:bodyPr/>
                    <a:lstStyle/>
                    <a:p>
                      <a:pPr marL="85090">
                        <a:lnSpc>
                          <a:spcPct val="100000"/>
                        </a:lnSpc>
                      </a:pPr>
                      <a:r>
                        <a:rPr sz="1400" spc="-10" dirty="0">
                          <a:latin typeface="Arial"/>
                          <a:cs typeface="Arial"/>
                        </a:rPr>
                        <a:t>C</a:t>
                      </a:r>
                      <a:r>
                        <a:rPr sz="1400" dirty="0">
                          <a:latin typeface="Arial"/>
                          <a:cs typeface="Arial"/>
                        </a:rPr>
                        <a:t>1:</a:t>
                      </a:r>
                      <a:r>
                        <a:rPr sz="1400" spc="-5" dirty="0">
                          <a:latin typeface="Arial"/>
                          <a:cs typeface="Arial"/>
                        </a:rPr>
                        <a:t> </a:t>
                      </a:r>
                      <a:r>
                        <a:rPr sz="1400" dirty="0">
                          <a:latin typeface="Arial"/>
                          <a:cs typeface="Arial"/>
                        </a:rPr>
                        <a:t>a,</a:t>
                      </a:r>
                      <a:r>
                        <a:rPr sz="1400" spc="-15" dirty="0">
                          <a:latin typeface="Arial"/>
                          <a:cs typeface="Arial"/>
                        </a:rPr>
                        <a:t> </a:t>
                      </a:r>
                      <a:r>
                        <a:rPr sz="1400" dirty="0">
                          <a:latin typeface="Arial"/>
                          <a:cs typeface="Arial"/>
                        </a:rPr>
                        <a:t>b,</a:t>
                      </a:r>
                      <a:r>
                        <a:rPr sz="1400" spc="-15" dirty="0">
                          <a:latin typeface="Arial"/>
                          <a:cs typeface="Arial"/>
                        </a:rPr>
                        <a:t> </a:t>
                      </a:r>
                      <a:r>
                        <a:rPr sz="1400" dirty="0">
                          <a:latin typeface="Arial"/>
                          <a:cs typeface="Arial"/>
                        </a:rPr>
                        <a:t>c</a:t>
                      </a:r>
                      <a:r>
                        <a:rPr sz="1400" spc="-15" dirty="0">
                          <a:latin typeface="Arial"/>
                          <a:cs typeface="Arial"/>
                        </a:rPr>
                        <a:t> </a:t>
                      </a:r>
                      <a:r>
                        <a:rPr sz="1400" dirty="0">
                          <a:latin typeface="Arial"/>
                          <a:cs typeface="Arial"/>
                        </a:rPr>
                        <a:t>form</a:t>
                      </a:r>
                      <a:r>
                        <a:rPr sz="1400" spc="-25" dirty="0">
                          <a:latin typeface="Arial"/>
                          <a:cs typeface="Arial"/>
                        </a:rPr>
                        <a:t> </a:t>
                      </a:r>
                      <a:r>
                        <a:rPr sz="1400" dirty="0">
                          <a:latin typeface="Arial"/>
                          <a:cs typeface="Arial"/>
                        </a:rPr>
                        <a:t>a</a:t>
                      </a:r>
                      <a:r>
                        <a:rPr sz="1400" spc="-10" dirty="0">
                          <a:latin typeface="Arial"/>
                          <a:cs typeface="Arial"/>
                        </a:rPr>
                        <a:t> </a:t>
                      </a:r>
                      <a:r>
                        <a:rPr sz="1400" dirty="0">
                          <a:latin typeface="Arial"/>
                          <a:cs typeface="Arial"/>
                        </a:rPr>
                        <a:t>triangle?</a:t>
                      </a:r>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9F679"/>
                    </a:solidFill>
                  </a:tcPr>
                </a:tc>
                <a:tc>
                  <a:txBody>
                    <a:bodyPr/>
                    <a:lstStyle/>
                    <a:p>
                      <a:pPr marL="635" algn="ctr">
                        <a:lnSpc>
                          <a:spcPct val="100000"/>
                        </a:lnSpc>
                      </a:pPr>
                      <a:r>
                        <a:rPr sz="1400" b="1" dirty="0">
                          <a:latin typeface="Arial"/>
                          <a:cs typeface="Arial"/>
                        </a:rPr>
                        <a:t>N</a:t>
                      </a:r>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1"/>
                  </a:ext>
                </a:extLst>
              </a:tr>
              <a:tr h="387370">
                <a:tc>
                  <a:txBody>
                    <a:bodyPr/>
                    <a:lstStyle/>
                    <a:p>
                      <a:pPr marL="85090">
                        <a:lnSpc>
                          <a:spcPct val="100000"/>
                        </a:lnSpc>
                      </a:pPr>
                      <a:r>
                        <a:rPr sz="1400" spc="-10" dirty="0">
                          <a:latin typeface="Arial"/>
                          <a:cs typeface="Arial"/>
                        </a:rPr>
                        <a:t>C</a:t>
                      </a:r>
                      <a:r>
                        <a:rPr sz="1400" dirty="0">
                          <a:latin typeface="Arial"/>
                          <a:cs typeface="Arial"/>
                        </a:rPr>
                        <a:t>2:</a:t>
                      </a:r>
                      <a:r>
                        <a:rPr sz="1400" spc="-5" dirty="0">
                          <a:latin typeface="Arial"/>
                          <a:cs typeface="Arial"/>
                        </a:rPr>
                        <a:t> </a:t>
                      </a:r>
                      <a:r>
                        <a:rPr sz="1400" dirty="0">
                          <a:latin typeface="Arial"/>
                          <a:cs typeface="Arial"/>
                        </a:rPr>
                        <a:t>a</a:t>
                      </a:r>
                      <a:r>
                        <a:rPr sz="1400" spc="-20" dirty="0">
                          <a:latin typeface="Arial"/>
                          <a:cs typeface="Arial"/>
                        </a:rPr>
                        <a:t> </a:t>
                      </a:r>
                      <a:r>
                        <a:rPr sz="1400" dirty="0">
                          <a:latin typeface="Arial"/>
                          <a:cs typeface="Arial"/>
                        </a:rPr>
                        <a:t>=</a:t>
                      </a:r>
                      <a:r>
                        <a:rPr sz="1400" spc="-10" dirty="0">
                          <a:latin typeface="Arial"/>
                          <a:cs typeface="Arial"/>
                        </a:rPr>
                        <a:t> </a:t>
                      </a:r>
                      <a:r>
                        <a:rPr sz="1400" dirty="0">
                          <a:latin typeface="Arial"/>
                          <a:cs typeface="Arial"/>
                        </a:rPr>
                        <a:t>b?</a:t>
                      </a:r>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9F679"/>
                    </a:solidFill>
                  </a:tcPr>
                </a:tc>
                <a:tc>
                  <a:txBody>
                    <a:bodyPr/>
                    <a:lstStyle/>
                    <a:p>
                      <a:pPr marL="1270" algn="ctr">
                        <a:lnSpc>
                          <a:spcPct val="100000"/>
                        </a:lnSpc>
                      </a:pPr>
                      <a:r>
                        <a:rPr sz="1400" b="1" dirty="0">
                          <a:latin typeface="Arial"/>
                          <a:cs typeface="Arial"/>
                        </a:rPr>
                        <a:t>_</a:t>
                      </a:r>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2"/>
                  </a:ext>
                </a:extLst>
              </a:tr>
              <a:tr h="387339">
                <a:tc>
                  <a:txBody>
                    <a:bodyPr/>
                    <a:lstStyle/>
                    <a:p>
                      <a:pPr marL="85090">
                        <a:lnSpc>
                          <a:spcPct val="100000"/>
                        </a:lnSpc>
                      </a:pPr>
                      <a:r>
                        <a:rPr sz="1400" spc="-10" dirty="0">
                          <a:latin typeface="Arial"/>
                          <a:cs typeface="Arial"/>
                        </a:rPr>
                        <a:t>C</a:t>
                      </a:r>
                      <a:r>
                        <a:rPr sz="1400" dirty="0">
                          <a:latin typeface="Arial"/>
                          <a:cs typeface="Arial"/>
                        </a:rPr>
                        <a:t>3:</a:t>
                      </a:r>
                      <a:r>
                        <a:rPr sz="1400" spc="-5" dirty="0">
                          <a:latin typeface="Arial"/>
                          <a:cs typeface="Arial"/>
                        </a:rPr>
                        <a:t> </a:t>
                      </a:r>
                      <a:r>
                        <a:rPr sz="1400" dirty="0">
                          <a:latin typeface="Arial"/>
                          <a:cs typeface="Arial"/>
                        </a:rPr>
                        <a:t>a</a:t>
                      </a:r>
                      <a:r>
                        <a:rPr sz="1400" spc="-20" dirty="0">
                          <a:latin typeface="Arial"/>
                          <a:cs typeface="Arial"/>
                        </a:rPr>
                        <a:t> </a:t>
                      </a:r>
                      <a:r>
                        <a:rPr sz="1400" dirty="0">
                          <a:latin typeface="Arial"/>
                          <a:cs typeface="Arial"/>
                        </a:rPr>
                        <a:t>=</a:t>
                      </a:r>
                      <a:r>
                        <a:rPr sz="1400" spc="-10" dirty="0">
                          <a:latin typeface="Arial"/>
                          <a:cs typeface="Arial"/>
                        </a:rPr>
                        <a:t> </a:t>
                      </a:r>
                      <a:r>
                        <a:rPr sz="1400" dirty="0">
                          <a:latin typeface="Arial"/>
                          <a:cs typeface="Arial"/>
                        </a:rPr>
                        <a:t>c?</a:t>
                      </a:r>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9F679"/>
                    </a:solidFill>
                  </a:tcPr>
                </a:tc>
                <a:tc>
                  <a:txBody>
                    <a:bodyPr/>
                    <a:lstStyle/>
                    <a:p>
                      <a:pPr marL="1270" algn="ctr">
                        <a:lnSpc>
                          <a:spcPct val="100000"/>
                        </a:lnSpc>
                      </a:pPr>
                      <a:r>
                        <a:rPr sz="1400" b="1" dirty="0">
                          <a:latin typeface="Arial"/>
                          <a:cs typeface="Arial"/>
                        </a:rPr>
                        <a:t>_</a:t>
                      </a:r>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3"/>
                  </a:ext>
                </a:extLst>
              </a:tr>
              <a:tr h="387339">
                <a:tc>
                  <a:txBody>
                    <a:bodyPr/>
                    <a:lstStyle/>
                    <a:p>
                      <a:pPr marL="85090">
                        <a:lnSpc>
                          <a:spcPct val="100000"/>
                        </a:lnSpc>
                      </a:pPr>
                      <a:r>
                        <a:rPr sz="1400" spc="-10" dirty="0">
                          <a:latin typeface="Arial"/>
                          <a:cs typeface="Arial"/>
                        </a:rPr>
                        <a:t>C</a:t>
                      </a:r>
                      <a:r>
                        <a:rPr sz="1400" dirty="0">
                          <a:latin typeface="Arial"/>
                          <a:cs typeface="Arial"/>
                        </a:rPr>
                        <a:t>4:</a:t>
                      </a:r>
                      <a:r>
                        <a:rPr sz="1400" spc="-5" dirty="0">
                          <a:latin typeface="Arial"/>
                          <a:cs typeface="Arial"/>
                        </a:rPr>
                        <a:t> </a:t>
                      </a:r>
                      <a:r>
                        <a:rPr sz="1400" dirty="0">
                          <a:latin typeface="Arial"/>
                          <a:cs typeface="Arial"/>
                        </a:rPr>
                        <a:t>b</a:t>
                      </a:r>
                      <a:r>
                        <a:rPr sz="1400" spc="-20" dirty="0">
                          <a:latin typeface="Arial"/>
                          <a:cs typeface="Arial"/>
                        </a:rPr>
                        <a:t> </a:t>
                      </a:r>
                      <a:r>
                        <a:rPr sz="1400" dirty="0">
                          <a:latin typeface="Arial"/>
                          <a:cs typeface="Arial"/>
                        </a:rPr>
                        <a:t>=</a:t>
                      </a:r>
                      <a:r>
                        <a:rPr sz="1400" spc="-10" dirty="0">
                          <a:latin typeface="Arial"/>
                          <a:cs typeface="Arial"/>
                        </a:rPr>
                        <a:t> </a:t>
                      </a:r>
                      <a:r>
                        <a:rPr sz="1400" dirty="0">
                          <a:latin typeface="Arial"/>
                          <a:cs typeface="Arial"/>
                        </a:rPr>
                        <a:t>c?</a:t>
                      </a:r>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9F679"/>
                    </a:solidFill>
                  </a:tcPr>
                </a:tc>
                <a:tc>
                  <a:txBody>
                    <a:bodyPr/>
                    <a:lstStyle/>
                    <a:p>
                      <a:pPr marL="1270" algn="ctr">
                        <a:lnSpc>
                          <a:spcPct val="100000"/>
                        </a:lnSpc>
                      </a:pPr>
                      <a:r>
                        <a:rPr sz="1400" b="1" dirty="0">
                          <a:latin typeface="Arial"/>
                          <a:cs typeface="Arial"/>
                        </a:rPr>
                        <a:t>_</a:t>
                      </a:r>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4"/>
                  </a:ext>
                </a:extLst>
              </a:tr>
              <a:tr h="387370">
                <a:tc>
                  <a:txBody>
                    <a:bodyPr/>
                    <a:lstStyle/>
                    <a:p>
                      <a:pPr marL="85090">
                        <a:lnSpc>
                          <a:spcPct val="100000"/>
                        </a:lnSpc>
                      </a:pPr>
                      <a:r>
                        <a:rPr sz="1400" dirty="0">
                          <a:latin typeface="Arial"/>
                          <a:cs typeface="Arial"/>
                        </a:rPr>
                        <a:t>A1:</a:t>
                      </a:r>
                      <a:r>
                        <a:rPr sz="1400" spc="-15" dirty="0">
                          <a:latin typeface="Arial"/>
                          <a:cs typeface="Arial"/>
                        </a:rPr>
                        <a:t> </a:t>
                      </a:r>
                      <a:r>
                        <a:rPr sz="1400" spc="-10" dirty="0">
                          <a:latin typeface="Arial"/>
                          <a:cs typeface="Arial"/>
                        </a:rPr>
                        <a:t>N</a:t>
                      </a:r>
                      <a:r>
                        <a:rPr sz="1400" dirty="0">
                          <a:latin typeface="Arial"/>
                          <a:cs typeface="Arial"/>
                        </a:rPr>
                        <a:t>ot a</a:t>
                      </a:r>
                      <a:r>
                        <a:rPr sz="1400" spc="-10" dirty="0">
                          <a:latin typeface="Arial"/>
                          <a:cs typeface="Arial"/>
                        </a:rPr>
                        <a:t> </a:t>
                      </a:r>
                      <a:r>
                        <a:rPr sz="1400" dirty="0">
                          <a:latin typeface="Arial"/>
                          <a:cs typeface="Arial"/>
                        </a:rPr>
                        <a:t>triangle</a:t>
                      </a:r>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9F679"/>
                    </a:solidFill>
                  </a:tcPr>
                </a:tc>
                <a:tc>
                  <a:txBody>
                    <a:bodyPr/>
                    <a:lstStyle/>
                    <a:p>
                      <a:pPr algn="ctr">
                        <a:lnSpc>
                          <a:spcPct val="100000"/>
                        </a:lnSpc>
                      </a:pPr>
                      <a:r>
                        <a:rPr sz="1400" b="1" dirty="0">
                          <a:latin typeface="Arial"/>
                          <a:cs typeface="Arial"/>
                        </a:rPr>
                        <a:t>X</a:t>
                      </a:r>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5"/>
                  </a:ext>
                </a:extLst>
              </a:tr>
              <a:tr h="387339">
                <a:tc>
                  <a:txBody>
                    <a:bodyPr/>
                    <a:lstStyle/>
                    <a:p>
                      <a:pPr marL="85090">
                        <a:lnSpc>
                          <a:spcPct val="100000"/>
                        </a:lnSpc>
                      </a:pPr>
                      <a:r>
                        <a:rPr sz="1400" dirty="0">
                          <a:latin typeface="Arial"/>
                          <a:cs typeface="Arial"/>
                        </a:rPr>
                        <a:t>A2:</a:t>
                      </a:r>
                      <a:r>
                        <a:rPr sz="1400" spc="-15" dirty="0">
                          <a:latin typeface="Arial"/>
                          <a:cs typeface="Arial"/>
                        </a:rPr>
                        <a:t> </a:t>
                      </a:r>
                      <a:r>
                        <a:rPr sz="1400" dirty="0">
                          <a:latin typeface="Arial"/>
                          <a:cs typeface="Arial"/>
                        </a:rPr>
                        <a:t>Scalene</a:t>
                      </a:r>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9F679"/>
                    </a:solidFill>
                  </a:tcPr>
                </a:tc>
                <a:tc>
                  <a:txBody>
                    <a:bodyPr/>
                    <a:lstStyle/>
                    <a:p>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6"/>
                  </a:ext>
                </a:extLst>
              </a:tr>
              <a:tr h="387345">
                <a:tc>
                  <a:txBody>
                    <a:bodyPr/>
                    <a:lstStyle/>
                    <a:p>
                      <a:pPr marL="85090">
                        <a:lnSpc>
                          <a:spcPct val="100000"/>
                        </a:lnSpc>
                      </a:pPr>
                      <a:r>
                        <a:rPr sz="1400" dirty="0">
                          <a:latin typeface="Arial"/>
                          <a:cs typeface="Arial"/>
                        </a:rPr>
                        <a:t>A3:</a:t>
                      </a:r>
                      <a:r>
                        <a:rPr sz="1400" spc="-15" dirty="0">
                          <a:latin typeface="Arial"/>
                          <a:cs typeface="Arial"/>
                        </a:rPr>
                        <a:t> </a:t>
                      </a:r>
                      <a:r>
                        <a:rPr sz="1400" dirty="0">
                          <a:latin typeface="Arial"/>
                          <a:cs typeface="Arial"/>
                        </a:rPr>
                        <a:t>Isoscel</a:t>
                      </a:r>
                      <a:r>
                        <a:rPr sz="1400" spc="-15" dirty="0">
                          <a:latin typeface="Arial"/>
                          <a:cs typeface="Arial"/>
                        </a:rPr>
                        <a:t>e</a:t>
                      </a:r>
                      <a:r>
                        <a:rPr sz="1400" dirty="0">
                          <a:latin typeface="Arial"/>
                          <a:cs typeface="Arial"/>
                        </a:rPr>
                        <a:t>s</a:t>
                      </a:r>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9F679"/>
                    </a:solidFill>
                  </a:tcPr>
                </a:tc>
                <a:tc>
                  <a:txBody>
                    <a:bodyPr/>
                    <a:lstStyle/>
                    <a:p>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7"/>
                  </a:ext>
                </a:extLst>
              </a:tr>
              <a:tr h="387358">
                <a:tc>
                  <a:txBody>
                    <a:bodyPr/>
                    <a:lstStyle/>
                    <a:p>
                      <a:pPr marL="85090">
                        <a:lnSpc>
                          <a:spcPct val="100000"/>
                        </a:lnSpc>
                      </a:pPr>
                      <a:r>
                        <a:rPr sz="1400" spc="-5" dirty="0">
                          <a:latin typeface="Arial"/>
                          <a:cs typeface="Arial"/>
                        </a:rPr>
                        <a:t>A4</a:t>
                      </a:r>
                      <a:r>
                        <a:rPr sz="1400" dirty="0">
                          <a:latin typeface="Arial"/>
                          <a:cs typeface="Arial"/>
                        </a:rPr>
                        <a:t>:</a:t>
                      </a:r>
                      <a:r>
                        <a:rPr sz="1400" spc="-15" dirty="0">
                          <a:latin typeface="Arial"/>
                          <a:cs typeface="Arial"/>
                        </a:rPr>
                        <a:t> </a:t>
                      </a:r>
                      <a:r>
                        <a:rPr sz="1400" dirty="0">
                          <a:latin typeface="Arial"/>
                          <a:cs typeface="Arial"/>
                        </a:rPr>
                        <a:t>Equilateral</a:t>
                      </a:r>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9F679"/>
                    </a:solidFill>
                  </a:tcPr>
                </a:tc>
                <a:tc>
                  <a:txBody>
                    <a:bodyPr/>
                    <a:lstStyle/>
                    <a:p>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8"/>
                  </a:ext>
                </a:extLst>
              </a:tr>
              <a:tr h="387345">
                <a:tc>
                  <a:txBody>
                    <a:bodyPr/>
                    <a:lstStyle/>
                    <a:p>
                      <a:pPr marL="85090">
                        <a:lnSpc>
                          <a:spcPct val="100000"/>
                        </a:lnSpc>
                      </a:pPr>
                      <a:r>
                        <a:rPr sz="1400" dirty="0">
                          <a:latin typeface="Arial"/>
                          <a:cs typeface="Arial"/>
                        </a:rPr>
                        <a:t>A5:</a:t>
                      </a:r>
                      <a:r>
                        <a:rPr sz="1400" spc="-20" dirty="0">
                          <a:latin typeface="Arial"/>
                          <a:cs typeface="Arial"/>
                        </a:rPr>
                        <a:t> </a:t>
                      </a:r>
                      <a:r>
                        <a:rPr sz="1400" dirty="0">
                          <a:latin typeface="Arial"/>
                          <a:cs typeface="Arial"/>
                        </a:rPr>
                        <a:t>I</a:t>
                      </a:r>
                      <a:r>
                        <a:rPr sz="1400" spc="-10" dirty="0">
                          <a:latin typeface="Arial"/>
                          <a:cs typeface="Arial"/>
                        </a:rPr>
                        <a:t>m</a:t>
                      </a:r>
                      <a:r>
                        <a:rPr sz="1400" dirty="0">
                          <a:latin typeface="Arial"/>
                          <a:cs typeface="Arial"/>
                        </a:rPr>
                        <a:t>possible</a:t>
                      </a:r>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9F679"/>
                    </a:solidFill>
                  </a:tcPr>
                </a:tc>
                <a:tc>
                  <a:txBody>
                    <a:bodyPr/>
                    <a:lstStyle/>
                    <a:p>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9"/>
                  </a:ext>
                </a:extLst>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0" y="0"/>
            <a:ext cx="9144000" cy="677108"/>
          </a:xfrm>
          <a:prstGeom prst="rect">
            <a:avLst/>
          </a:prstGeom>
        </p:spPr>
        <p:txBody>
          <a:bodyPr vert="horz" wrap="square" lIns="0" tIns="0" rIns="0" bIns="0" rtlCol="0">
            <a:spAutoFit/>
          </a:bodyPr>
          <a:lstStyle/>
          <a:p>
            <a:pPr marL="12700"/>
            <a:r>
              <a:rPr sz="4400" spc="-20" dirty="0"/>
              <a:t>Deci</a:t>
            </a:r>
            <a:r>
              <a:rPr sz="4400" spc="-5" dirty="0"/>
              <a:t>s</a:t>
            </a:r>
            <a:r>
              <a:rPr sz="4400" spc="-20" dirty="0"/>
              <a:t>ion</a:t>
            </a:r>
            <a:r>
              <a:rPr sz="4400" spc="-65" dirty="0"/>
              <a:t> </a:t>
            </a:r>
            <a:r>
              <a:rPr sz="4400" spc="-480" dirty="0"/>
              <a:t>T</a:t>
            </a:r>
            <a:r>
              <a:rPr sz="4400" spc="-20" dirty="0"/>
              <a:t>able</a:t>
            </a:r>
            <a:r>
              <a:rPr sz="4400" spc="10" dirty="0"/>
              <a:t> </a:t>
            </a:r>
            <a:r>
              <a:rPr sz="4400" spc="-25" dirty="0"/>
              <a:t>–</a:t>
            </a:r>
            <a:r>
              <a:rPr sz="4400" spc="-75" dirty="0"/>
              <a:t> </a:t>
            </a:r>
            <a:r>
              <a:rPr sz="4400" spc="-175" dirty="0"/>
              <a:t>T</a:t>
            </a:r>
            <a:r>
              <a:rPr sz="4400" spc="-20" dirty="0"/>
              <a:t>riangle</a:t>
            </a:r>
            <a:r>
              <a:rPr sz="4400" spc="5" dirty="0"/>
              <a:t> </a:t>
            </a:r>
            <a:r>
              <a:rPr sz="4400" spc="-25" dirty="0"/>
              <a:t>Program</a:t>
            </a:r>
          </a:p>
        </p:txBody>
      </p:sp>
      <p:sp>
        <p:nvSpPr>
          <p:cNvPr id="7" name="object 7"/>
          <p:cNvSpPr txBox="1"/>
          <p:nvPr/>
        </p:nvSpPr>
        <p:spPr>
          <a:xfrm>
            <a:off x="533197" y="5420990"/>
            <a:ext cx="8034020" cy="754053"/>
          </a:xfrm>
          <a:prstGeom prst="rect">
            <a:avLst/>
          </a:prstGeom>
        </p:spPr>
        <p:txBody>
          <a:bodyPr vert="horz" wrap="square" lIns="0" tIns="0" rIns="0" bIns="0" rtlCol="0">
            <a:spAutoFit/>
          </a:bodyPr>
          <a:lstStyle/>
          <a:p>
            <a:pPr marL="12700"/>
            <a:r>
              <a:rPr sz="2200" spc="-10" dirty="0">
                <a:latin typeface="Arial"/>
                <a:cs typeface="Arial"/>
              </a:rPr>
              <a:t>If</a:t>
            </a:r>
            <a:r>
              <a:rPr sz="2200" spc="5" dirty="0">
                <a:latin typeface="Arial"/>
                <a:cs typeface="Arial"/>
              </a:rPr>
              <a:t> </a:t>
            </a:r>
            <a:r>
              <a:rPr sz="2200" spc="-10" dirty="0">
                <a:latin typeface="Arial"/>
                <a:cs typeface="Arial"/>
              </a:rPr>
              <a:t>not</a:t>
            </a:r>
            <a:r>
              <a:rPr sz="2200" dirty="0">
                <a:latin typeface="Arial"/>
                <a:cs typeface="Arial"/>
              </a:rPr>
              <a:t> </a:t>
            </a:r>
            <a:r>
              <a:rPr sz="2200" spc="-15" dirty="0">
                <a:latin typeface="Arial"/>
                <a:cs typeface="Arial"/>
              </a:rPr>
              <a:t>a</a:t>
            </a:r>
            <a:r>
              <a:rPr sz="2200" dirty="0">
                <a:latin typeface="Arial"/>
                <a:cs typeface="Arial"/>
              </a:rPr>
              <a:t> </a:t>
            </a:r>
            <a:r>
              <a:rPr sz="2200" spc="-10" dirty="0">
                <a:latin typeface="Arial"/>
                <a:cs typeface="Arial"/>
              </a:rPr>
              <a:t>triang</a:t>
            </a:r>
            <a:r>
              <a:rPr sz="2200" spc="-5" dirty="0">
                <a:latin typeface="Arial"/>
                <a:cs typeface="Arial"/>
              </a:rPr>
              <a:t>le</a:t>
            </a:r>
            <a:r>
              <a:rPr sz="2200" spc="-10" dirty="0">
                <a:latin typeface="Arial"/>
                <a:cs typeface="Arial"/>
              </a:rPr>
              <a:t>,</a:t>
            </a:r>
            <a:r>
              <a:rPr sz="2200" spc="10" dirty="0">
                <a:latin typeface="Arial"/>
                <a:cs typeface="Arial"/>
              </a:rPr>
              <a:t> </a:t>
            </a:r>
            <a:r>
              <a:rPr sz="2200" spc="-15" dirty="0">
                <a:latin typeface="Arial"/>
                <a:cs typeface="Arial"/>
              </a:rPr>
              <a:t>po</a:t>
            </a:r>
            <a:r>
              <a:rPr sz="2200" dirty="0">
                <a:latin typeface="Arial"/>
                <a:cs typeface="Arial"/>
              </a:rPr>
              <a:t>i</a:t>
            </a:r>
            <a:r>
              <a:rPr sz="2200" spc="-10" dirty="0">
                <a:latin typeface="Arial"/>
                <a:cs typeface="Arial"/>
              </a:rPr>
              <a:t>nt</a:t>
            </a:r>
            <a:r>
              <a:rPr sz="2200" dirty="0">
                <a:latin typeface="Arial"/>
                <a:cs typeface="Arial"/>
              </a:rPr>
              <a:t>l</a:t>
            </a:r>
            <a:r>
              <a:rPr sz="2200" spc="-15" dirty="0">
                <a:latin typeface="Arial"/>
                <a:cs typeface="Arial"/>
              </a:rPr>
              <a:t>e</a:t>
            </a:r>
            <a:r>
              <a:rPr sz="2200" spc="-10" dirty="0">
                <a:latin typeface="Arial"/>
                <a:cs typeface="Arial"/>
              </a:rPr>
              <a:t>s</a:t>
            </a:r>
            <a:r>
              <a:rPr sz="2200" spc="-15" dirty="0">
                <a:latin typeface="Arial"/>
                <a:cs typeface="Arial"/>
              </a:rPr>
              <a:t>s</a:t>
            </a:r>
            <a:r>
              <a:rPr sz="2200" spc="-5" dirty="0">
                <a:latin typeface="Arial"/>
                <a:cs typeface="Arial"/>
              </a:rPr>
              <a:t> </a:t>
            </a:r>
            <a:r>
              <a:rPr sz="2200" spc="-10" dirty="0">
                <a:latin typeface="Arial"/>
                <a:cs typeface="Arial"/>
              </a:rPr>
              <a:t>of</a:t>
            </a:r>
            <a:r>
              <a:rPr sz="2200" spc="-5" dirty="0">
                <a:latin typeface="Arial"/>
                <a:cs typeface="Arial"/>
              </a:rPr>
              <a:t> l</a:t>
            </a:r>
            <a:r>
              <a:rPr sz="2200" spc="-10" dirty="0">
                <a:latin typeface="Arial"/>
                <a:cs typeface="Arial"/>
              </a:rPr>
              <a:t>o</a:t>
            </a:r>
            <a:r>
              <a:rPr sz="2200" spc="-15" dirty="0">
                <a:latin typeface="Arial"/>
                <a:cs typeface="Arial"/>
              </a:rPr>
              <a:t>o</a:t>
            </a:r>
            <a:r>
              <a:rPr sz="2200" spc="-10" dirty="0">
                <a:latin typeface="Arial"/>
                <a:cs typeface="Arial"/>
              </a:rPr>
              <a:t>king at</a:t>
            </a:r>
            <a:r>
              <a:rPr sz="2200" spc="25" dirty="0">
                <a:latin typeface="Arial"/>
                <a:cs typeface="Arial"/>
              </a:rPr>
              <a:t> </a:t>
            </a:r>
            <a:r>
              <a:rPr sz="2200" spc="-25" dirty="0">
                <a:solidFill>
                  <a:srgbClr val="C00000"/>
                </a:solidFill>
                <a:latin typeface="Arial"/>
                <a:cs typeface="Arial"/>
              </a:rPr>
              <a:t>C</a:t>
            </a:r>
            <a:r>
              <a:rPr sz="2200" spc="-15" dirty="0">
                <a:solidFill>
                  <a:srgbClr val="C00000"/>
                </a:solidFill>
                <a:latin typeface="Arial"/>
                <a:cs typeface="Arial"/>
              </a:rPr>
              <a:t>2</a:t>
            </a:r>
            <a:r>
              <a:rPr sz="2200" spc="-10" dirty="0">
                <a:latin typeface="Arial"/>
                <a:cs typeface="Arial"/>
              </a:rPr>
              <a:t>,</a:t>
            </a:r>
            <a:r>
              <a:rPr sz="2200" spc="-25" dirty="0">
                <a:solidFill>
                  <a:srgbClr val="C00000"/>
                </a:solidFill>
                <a:latin typeface="Arial"/>
                <a:cs typeface="Arial"/>
              </a:rPr>
              <a:t>C</a:t>
            </a:r>
            <a:r>
              <a:rPr sz="2200" spc="-15" dirty="0">
                <a:solidFill>
                  <a:srgbClr val="C00000"/>
                </a:solidFill>
                <a:latin typeface="Arial"/>
                <a:cs typeface="Arial"/>
              </a:rPr>
              <a:t>3</a:t>
            </a:r>
            <a:r>
              <a:rPr sz="2200" spc="-10" dirty="0">
                <a:latin typeface="Arial"/>
                <a:cs typeface="Arial"/>
              </a:rPr>
              <a:t>,</a:t>
            </a:r>
            <a:r>
              <a:rPr sz="2200" spc="10" dirty="0">
                <a:latin typeface="Arial"/>
                <a:cs typeface="Arial"/>
              </a:rPr>
              <a:t> </a:t>
            </a:r>
            <a:r>
              <a:rPr sz="2200" spc="-10" dirty="0">
                <a:latin typeface="Arial"/>
                <a:cs typeface="Arial"/>
              </a:rPr>
              <a:t>or</a:t>
            </a:r>
            <a:r>
              <a:rPr sz="2200" spc="15" dirty="0">
                <a:latin typeface="Arial"/>
                <a:cs typeface="Arial"/>
              </a:rPr>
              <a:t> </a:t>
            </a:r>
            <a:r>
              <a:rPr sz="2200" spc="-15" dirty="0">
                <a:solidFill>
                  <a:srgbClr val="C00000"/>
                </a:solidFill>
                <a:latin typeface="Arial"/>
                <a:cs typeface="Arial"/>
              </a:rPr>
              <a:t>C4</a:t>
            </a:r>
            <a:r>
              <a:rPr sz="2200" dirty="0">
                <a:solidFill>
                  <a:srgbClr val="C00000"/>
                </a:solidFill>
                <a:latin typeface="Arial"/>
                <a:cs typeface="Arial"/>
              </a:rPr>
              <a:t> </a:t>
            </a:r>
            <a:r>
              <a:rPr sz="2200" spc="-10" dirty="0">
                <a:latin typeface="Arial"/>
                <a:cs typeface="Arial"/>
              </a:rPr>
              <a:t>(</a:t>
            </a:r>
            <a:r>
              <a:rPr sz="2200" spc="-10" dirty="0">
                <a:solidFill>
                  <a:srgbClr val="C00000"/>
                </a:solidFill>
                <a:latin typeface="Arial"/>
                <a:cs typeface="Arial"/>
              </a:rPr>
              <a:t>ru</a:t>
            </a:r>
            <a:r>
              <a:rPr sz="2200" dirty="0">
                <a:solidFill>
                  <a:srgbClr val="C00000"/>
                </a:solidFill>
                <a:latin typeface="Arial"/>
                <a:cs typeface="Arial"/>
              </a:rPr>
              <a:t>l</a:t>
            </a:r>
            <a:r>
              <a:rPr sz="2200" spc="-15" dirty="0">
                <a:solidFill>
                  <a:srgbClr val="C00000"/>
                </a:solidFill>
                <a:latin typeface="Arial"/>
                <a:cs typeface="Arial"/>
              </a:rPr>
              <a:t>e</a:t>
            </a:r>
            <a:r>
              <a:rPr sz="2200" spc="15" dirty="0">
                <a:solidFill>
                  <a:srgbClr val="C00000"/>
                </a:solidFill>
                <a:latin typeface="Arial"/>
                <a:cs typeface="Arial"/>
              </a:rPr>
              <a:t> </a:t>
            </a:r>
            <a:r>
              <a:rPr sz="2200" spc="-15" dirty="0">
                <a:solidFill>
                  <a:srgbClr val="C00000"/>
                </a:solidFill>
                <a:latin typeface="Arial"/>
                <a:cs typeface="Arial"/>
              </a:rPr>
              <a:t>1</a:t>
            </a:r>
            <a:r>
              <a:rPr sz="2200" spc="-10" dirty="0">
                <a:latin typeface="Arial"/>
                <a:cs typeface="Arial"/>
              </a:rPr>
              <a:t>)</a:t>
            </a:r>
            <a:endParaRPr sz="2200">
              <a:latin typeface="Arial"/>
              <a:cs typeface="Arial"/>
            </a:endParaRPr>
          </a:p>
          <a:p>
            <a:pPr marL="12700">
              <a:spcBef>
                <a:spcPts val="565"/>
              </a:spcBef>
            </a:pPr>
            <a:r>
              <a:rPr sz="2200" spc="-10" dirty="0">
                <a:latin typeface="Arial"/>
                <a:cs typeface="Arial"/>
              </a:rPr>
              <a:t>If </a:t>
            </a:r>
            <a:r>
              <a:rPr sz="2200" spc="-15" dirty="0">
                <a:solidFill>
                  <a:srgbClr val="C00000"/>
                </a:solidFill>
                <a:latin typeface="Arial"/>
                <a:cs typeface="Arial"/>
              </a:rPr>
              <a:t>a=c</a:t>
            </a:r>
            <a:r>
              <a:rPr sz="2200" spc="10" dirty="0">
                <a:solidFill>
                  <a:srgbClr val="C00000"/>
                </a:solidFill>
                <a:latin typeface="Arial"/>
                <a:cs typeface="Arial"/>
              </a:rPr>
              <a:t> </a:t>
            </a:r>
            <a:r>
              <a:rPr sz="2200" spc="-15" dirty="0">
                <a:latin typeface="Arial"/>
                <a:cs typeface="Arial"/>
              </a:rPr>
              <a:t>and</a:t>
            </a:r>
            <a:r>
              <a:rPr sz="2200" dirty="0">
                <a:latin typeface="Arial"/>
                <a:cs typeface="Arial"/>
              </a:rPr>
              <a:t> </a:t>
            </a:r>
            <a:r>
              <a:rPr sz="2200" spc="-15" dirty="0">
                <a:solidFill>
                  <a:srgbClr val="C00000"/>
                </a:solidFill>
                <a:latin typeface="Arial"/>
                <a:cs typeface="Arial"/>
              </a:rPr>
              <a:t>a=b</a:t>
            </a:r>
            <a:r>
              <a:rPr sz="2200" spc="20" dirty="0">
                <a:solidFill>
                  <a:srgbClr val="C00000"/>
                </a:solidFill>
                <a:latin typeface="Arial"/>
                <a:cs typeface="Arial"/>
              </a:rPr>
              <a:t> </a:t>
            </a:r>
            <a:r>
              <a:rPr sz="2200" spc="-15" dirty="0">
                <a:latin typeface="Arial"/>
                <a:cs typeface="Arial"/>
              </a:rPr>
              <a:t>then</a:t>
            </a:r>
            <a:r>
              <a:rPr sz="2200" spc="-5" dirty="0">
                <a:latin typeface="Arial"/>
                <a:cs typeface="Arial"/>
              </a:rPr>
              <a:t> </a:t>
            </a:r>
            <a:r>
              <a:rPr sz="2200" spc="-10" dirty="0">
                <a:latin typeface="Arial"/>
                <a:cs typeface="Arial"/>
              </a:rPr>
              <a:t>th</a:t>
            </a:r>
            <a:r>
              <a:rPr sz="2200" spc="-15" dirty="0">
                <a:latin typeface="Arial"/>
                <a:cs typeface="Arial"/>
              </a:rPr>
              <a:t>e</a:t>
            </a:r>
            <a:r>
              <a:rPr sz="2200" spc="20" dirty="0">
                <a:latin typeface="Arial"/>
                <a:cs typeface="Arial"/>
              </a:rPr>
              <a:t> </a:t>
            </a:r>
            <a:r>
              <a:rPr sz="2200" spc="-15" dirty="0">
                <a:latin typeface="Arial"/>
                <a:cs typeface="Arial"/>
              </a:rPr>
              <a:t>ne</a:t>
            </a:r>
            <a:r>
              <a:rPr sz="2200" spc="-10" dirty="0">
                <a:latin typeface="Arial"/>
                <a:cs typeface="Arial"/>
              </a:rPr>
              <a:t>gat</a:t>
            </a:r>
            <a:r>
              <a:rPr sz="2200" dirty="0">
                <a:latin typeface="Arial"/>
                <a:cs typeface="Arial"/>
              </a:rPr>
              <a:t>i</a:t>
            </a:r>
            <a:r>
              <a:rPr sz="2200" spc="-15" dirty="0">
                <a:latin typeface="Arial"/>
                <a:cs typeface="Arial"/>
              </a:rPr>
              <a:t>ve</a:t>
            </a:r>
            <a:r>
              <a:rPr sz="2200" spc="-5" dirty="0">
                <a:latin typeface="Arial"/>
                <a:cs typeface="Arial"/>
              </a:rPr>
              <a:t> </a:t>
            </a:r>
            <a:r>
              <a:rPr sz="2200" spc="-10" dirty="0">
                <a:latin typeface="Arial"/>
                <a:cs typeface="Arial"/>
              </a:rPr>
              <a:t>entry</a:t>
            </a:r>
            <a:r>
              <a:rPr sz="2200" spc="25" dirty="0">
                <a:latin typeface="Arial"/>
                <a:cs typeface="Arial"/>
              </a:rPr>
              <a:t> </a:t>
            </a:r>
            <a:r>
              <a:rPr sz="2200" spc="-10" dirty="0">
                <a:latin typeface="Arial"/>
                <a:cs typeface="Arial"/>
              </a:rPr>
              <a:t>in</a:t>
            </a:r>
            <a:r>
              <a:rPr sz="2200" spc="5" dirty="0">
                <a:latin typeface="Arial"/>
                <a:cs typeface="Arial"/>
              </a:rPr>
              <a:t> </a:t>
            </a:r>
            <a:r>
              <a:rPr sz="2200" spc="-25" dirty="0">
                <a:solidFill>
                  <a:srgbClr val="C00000"/>
                </a:solidFill>
                <a:latin typeface="Arial"/>
                <a:cs typeface="Arial"/>
              </a:rPr>
              <a:t>C</a:t>
            </a:r>
            <a:r>
              <a:rPr sz="2200" spc="-15" dirty="0">
                <a:solidFill>
                  <a:srgbClr val="C00000"/>
                </a:solidFill>
                <a:latin typeface="Arial"/>
                <a:cs typeface="Arial"/>
              </a:rPr>
              <a:t>4</a:t>
            </a:r>
            <a:r>
              <a:rPr sz="2200" dirty="0">
                <a:solidFill>
                  <a:srgbClr val="C00000"/>
                </a:solidFill>
                <a:latin typeface="Arial"/>
                <a:cs typeface="Arial"/>
              </a:rPr>
              <a:t> </a:t>
            </a:r>
            <a:r>
              <a:rPr sz="2200" spc="-10" dirty="0">
                <a:latin typeface="Arial"/>
                <a:cs typeface="Arial"/>
              </a:rPr>
              <a:t>is</a:t>
            </a:r>
            <a:r>
              <a:rPr sz="2200" spc="-5" dirty="0">
                <a:latin typeface="Arial"/>
                <a:cs typeface="Arial"/>
              </a:rPr>
              <a:t> </a:t>
            </a:r>
            <a:r>
              <a:rPr sz="2200" spc="-15" dirty="0">
                <a:latin typeface="Arial"/>
                <a:cs typeface="Arial"/>
              </a:rPr>
              <a:t>impo</a:t>
            </a:r>
            <a:r>
              <a:rPr sz="2200" spc="-10" dirty="0">
                <a:latin typeface="Arial"/>
                <a:cs typeface="Arial"/>
              </a:rPr>
              <a:t>s</a:t>
            </a:r>
            <a:r>
              <a:rPr sz="2200" spc="-15" dirty="0">
                <a:latin typeface="Arial"/>
                <a:cs typeface="Arial"/>
              </a:rPr>
              <a:t>s</a:t>
            </a:r>
            <a:r>
              <a:rPr sz="2200" dirty="0">
                <a:latin typeface="Arial"/>
                <a:cs typeface="Arial"/>
              </a:rPr>
              <a:t>i</a:t>
            </a:r>
            <a:r>
              <a:rPr sz="2200" spc="-10" dirty="0">
                <a:latin typeface="Arial"/>
                <a:cs typeface="Arial"/>
              </a:rPr>
              <a:t>ble</a:t>
            </a:r>
            <a:r>
              <a:rPr sz="2200" spc="-5" dirty="0">
                <a:latin typeface="Arial"/>
                <a:cs typeface="Arial"/>
              </a:rPr>
              <a:t> </a:t>
            </a:r>
            <a:r>
              <a:rPr sz="2200" dirty="0">
                <a:latin typeface="Arial"/>
                <a:cs typeface="Arial"/>
              </a:rPr>
              <a:t>(</a:t>
            </a:r>
            <a:r>
              <a:rPr sz="2200" spc="-10" dirty="0">
                <a:solidFill>
                  <a:srgbClr val="C00000"/>
                </a:solidFill>
                <a:latin typeface="Arial"/>
                <a:cs typeface="Arial"/>
              </a:rPr>
              <a:t>ru</a:t>
            </a:r>
            <a:r>
              <a:rPr sz="2200" dirty="0">
                <a:solidFill>
                  <a:srgbClr val="C00000"/>
                </a:solidFill>
                <a:latin typeface="Arial"/>
                <a:cs typeface="Arial"/>
              </a:rPr>
              <a:t>l</a:t>
            </a:r>
            <a:r>
              <a:rPr sz="2200" spc="-15" dirty="0">
                <a:solidFill>
                  <a:srgbClr val="C00000"/>
                </a:solidFill>
                <a:latin typeface="Arial"/>
                <a:cs typeface="Arial"/>
              </a:rPr>
              <a:t>e</a:t>
            </a:r>
            <a:r>
              <a:rPr sz="2200" spc="-10" dirty="0">
                <a:solidFill>
                  <a:srgbClr val="C00000"/>
                </a:solidFill>
                <a:latin typeface="Arial"/>
                <a:cs typeface="Arial"/>
              </a:rPr>
              <a:t>3</a:t>
            </a:r>
            <a:r>
              <a:rPr sz="2200" spc="-10" dirty="0">
                <a:latin typeface="Arial"/>
                <a:cs typeface="Arial"/>
              </a:rPr>
              <a:t>)</a:t>
            </a:r>
            <a:endParaRPr sz="2200">
              <a:latin typeface="Arial"/>
              <a:cs typeface="Arial"/>
            </a:endParaRPr>
          </a:p>
        </p:txBody>
      </p:sp>
      <p:graphicFrame>
        <p:nvGraphicFramePr>
          <p:cNvPr id="6" name="object 6"/>
          <p:cNvGraphicFramePr>
            <a:graphicFrameLocks noGrp="1"/>
          </p:cNvGraphicFramePr>
          <p:nvPr>
            <p:extLst>
              <p:ext uri="{D42A27DB-BD31-4B8C-83A1-F6EECF244321}">
                <p14:modId xmlns:p14="http://schemas.microsoft.com/office/powerpoint/2010/main" val="796514701"/>
              </p:ext>
            </p:extLst>
          </p:nvPr>
        </p:nvGraphicFramePr>
        <p:xfrm>
          <a:off x="371943" y="1301762"/>
          <a:ext cx="8619657" cy="3873483"/>
        </p:xfrm>
        <a:graphic>
          <a:graphicData uri="http://schemas.openxmlformats.org/drawingml/2006/table">
            <a:tbl>
              <a:tblPr firstRow="1" bandRow="1">
                <a:tableStyleId>{2D5ABB26-0587-4C30-8999-92F81FD0307C}</a:tableStyleId>
              </a:tblPr>
              <a:tblGrid>
                <a:gridCol w="2319694">
                  <a:extLst>
                    <a:ext uri="{9D8B030D-6E8A-4147-A177-3AD203B41FA5}">
                      <a16:colId xmlns:a16="http://schemas.microsoft.com/office/drawing/2014/main" val="20000"/>
                    </a:ext>
                  </a:extLst>
                </a:gridCol>
                <a:gridCol w="700028">
                  <a:extLst>
                    <a:ext uri="{9D8B030D-6E8A-4147-A177-3AD203B41FA5}">
                      <a16:colId xmlns:a16="http://schemas.microsoft.com/office/drawing/2014/main" val="20001"/>
                    </a:ext>
                  </a:extLst>
                </a:gridCol>
                <a:gridCol w="699912">
                  <a:extLst>
                    <a:ext uri="{9D8B030D-6E8A-4147-A177-3AD203B41FA5}">
                      <a16:colId xmlns:a16="http://schemas.microsoft.com/office/drawing/2014/main" val="20002"/>
                    </a:ext>
                  </a:extLst>
                </a:gridCol>
                <a:gridCol w="700003">
                  <a:extLst>
                    <a:ext uri="{9D8B030D-6E8A-4147-A177-3AD203B41FA5}">
                      <a16:colId xmlns:a16="http://schemas.microsoft.com/office/drawing/2014/main" val="20003"/>
                    </a:ext>
                  </a:extLst>
                </a:gridCol>
                <a:gridCol w="700034">
                  <a:extLst>
                    <a:ext uri="{9D8B030D-6E8A-4147-A177-3AD203B41FA5}">
                      <a16:colId xmlns:a16="http://schemas.microsoft.com/office/drawing/2014/main" val="20004"/>
                    </a:ext>
                  </a:extLst>
                </a:gridCol>
                <a:gridCol w="700034">
                  <a:extLst>
                    <a:ext uri="{9D8B030D-6E8A-4147-A177-3AD203B41FA5}">
                      <a16:colId xmlns:a16="http://schemas.microsoft.com/office/drawing/2014/main" val="20005"/>
                    </a:ext>
                  </a:extLst>
                </a:gridCol>
                <a:gridCol w="700003">
                  <a:extLst>
                    <a:ext uri="{9D8B030D-6E8A-4147-A177-3AD203B41FA5}">
                      <a16:colId xmlns:a16="http://schemas.microsoft.com/office/drawing/2014/main" val="20006"/>
                    </a:ext>
                  </a:extLst>
                </a:gridCol>
                <a:gridCol w="699912">
                  <a:extLst>
                    <a:ext uri="{9D8B030D-6E8A-4147-A177-3AD203B41FA5}">
                      <a16:colId xmlns:a16="http://schemas.microsoft.com/office/drawing/2014/main" val="20007"/>
                    </a:ext>
                  </a:extLst>
                </a:gridCol>
                <a:gridCol w="700003">
                  <a:extLst>
                    <a:ext uri="{9D8B030D-6E8A-4147-A177-3AD203B41FA5}">
                      <a16:colId xmlns:a16="http://schemas.microsoft.com/office/drawing/2014/main" val="20008"/>
                    </a:ext>
                  </a:extLst>
                </a:gridCol>
                <a:gridCol w="700034">
                  <a:extLst>
                    <a:ext uri="{9D8B030D-6E8A-4147-A177-3AD203B41FA5}">
                      <a16:colId xmlns:a16="http://schemas.microsoft.com/office/drawing/2014/main" val="20009"/>
                    </a:ext>
                  </a:extLst>
                </a:gridCol>
              </a:tblGrid>
              <a:tr h="387339">
                <a:tc>
                  <a:txBody>
                    <a:bodyPr/>
                    <a:lstStyle/>
                    <a:p>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85090">
                        <a:lnSpc>
                          <a:spcPct val="100000"/>
                        </a:lnSpc>
                      </a:pPr>
                      <a:r>
                        <a:rPr sz="1300" b="1" dirty="0">
                          <a:latin typeface="Arial"/>
                          <a:cs typeface="Arial"/>
                        </a:rPr>
                        <a:t>Rule</a:t>
                      </a:r>
                      <a:r>
                        <a:rPr sz="1300" b="1" spc="20" dirty="0">
                          <a:latin typeface="Arial"/>
                          <a:cs typeface="Arial"/>
                        </a:rPr>
                        <a:t> </a:t>
                      </a:r>
                      <a:r>
                        <a:rPr sz="1300" b="1" dirty="0">
                          <a:latin typeface="Arial"/>
                          <a:cs typeface="Arial"/>
                        </a:rPr>
                        <a:t>1</a:t>
                      </a:r>
                      <a:endParaRPr sz="13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D7E4BC"/>
                    </a:solidFill>
                  </a:tcPr>
                </a:tc>
                <a:tc>
                  <a:txBody>
                    <a:bodyPr/>
                    <a:lstStyle/>
                    <a:p>
                      <a:pPr marL="85090">
                        <a:lnSpc>
                          <a:spcPct val="100000"/>
                        </a:lnSpc>
                      </a:pPr>
                      <a:r>
                        <a:rPr sz="1300" b="1" dirty="0">
                          <a:latin typeface="Arial"/>
                          <a:cs typeface="Arial"/>
                        </a:rPr>
                        <a:t>Rule</a:t>
                      </a:r>
                      <a:r>
                        <a:rPr sz="1300" b="1" spc="20" dirty="0">
                          <a:latin typeface="Arial"/>
                          <a:cs typeface="Arial"/>
                        </a:rPr>
                        <a:t> </a:t>
                      </a:r>
                      <a:r>
                        <a:rPr sz="1300" b="1" dirty="0">
                          <a:latin typeface="Arial"/>
                          <a:cs typeface="Arial"/>
                        </a:rPr>
                        <a:t>2</a:t>
                      </a:r>
                      <a:endParaRPr sz="13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D7E4BC"/>
                    </a:solidFill>
                  </a:tcPr>
                </a:tc>
                <a:tc>
                  <a:txBody>
                    <a:bodyPr/>
                    <a:lstStyle/>
                    <a:p>
                      <a:pPr marL="85090">
                        <a:lnSpc>
                          <a:spcPct val="100000"/>
                        </a:lnSpc>
                      </a:pPr>
                      <a:r>
                        <a:rPr sz="1300" b="1" dirty="0">
                          <a:latin typeface="Arial"/>
                          <a:cs typeface="Arial"/>
                        </a:rPr>
                        <a:t>Rule</a:t>
                      </a:r>
                      <a:r>
                        <a:rPr sz="1300" b="1" spc="20" dirty="0">
                          <a:latin typeface="Arial"/>
                          <a:cs typeface="Arial"/>
                        </a:rPr>
                        <a:t> </a:t>
                      </a:r>
                      <a:r>
                        <a:rPr sz="1300" b="1" dirty="0">
                          <a:latin typeface="Arial"/>
                          <a:cs typeface="Arial"/>
                        </a:rPr>
                        <a:t>3</a:t>
                      </a:r>
                      <a:endParaRPr sz="13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D7E4BC"/>
                    </a:solidFill>
                  </a:tcPr>
                </a:tc>
                <a:tc>
                  <a:txBody>
                    <a:bodyPr/>
                    <a:lstStyle/>
                    <a:p>
                      <a:pPr marL="85725">
                        <a:lnSpc>
                          <a:spcPct val="100000"/>
                        </a:lnSpc>
                      </a:pPr>
                      <a:r>
                        <a:rPr sz="1300" b="1" dirty="0">
                          <a:latin typeface="Arial"/>
                          <a:cs typeface="Arial"/>
                        </a:rPr>
                        <a:t>Rule</a:t>
                      </a:r>
                      <a:r>
                        <a:rPr sz="1300" b="1" spc="20" dirty="0">
                          <a:latin typeface="Arial"/>
                          <a:cs typeface="Arial"/>
                        </a:rPr>
                        <a:t> </a:t>
                      </a:r>
                      <a:r>
                        <a:rPr sz="1300" b="1" dirty="0">
                          <a:latin typeface="Arial"/>
                          <a:cs typeface="Arial"/>
                        </a:rPr>
                        <a:t>4</a:t>
                      </a:r>
                      <a:endParaRPr sz="13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D7E4BC"/>
                    </a:solidFill>
                  </a:tcPr>
                </a:tc>
                <a:tc>
                  <a:txBody>
                    <a:bodyPr/>
                    <a:lstStyle/>
                    <a:p>
                      <a:pPr marL="85725">
                        <a:lnSpc>
                          <a:spcPct val="100000"/>
                        </a:lnSpc>
                      </a:pPr>
                      <a:r>
                        <a:rPr sz="1300" b="1" dirty="0">
                          <a:latin typeface="Arial"/>
                          <a:cs typeface="Arial"/>
                        </a:rPr>
                        <a:t>Rule</a:t>
                      </a:r>
                      <a:r>
                        <a:rPr sz="1300" b="1" spc="20" dirty="0">
                          <a:latin typeface="Arial"/>
                          <a:cs typeface="Arial"/>
                        </a:rPr>
                        <a:t> </a:t>
                      </a:r>
                      <a:r>
                        <a:rPr sz="1300" b="1" dirty="0">
                          <a:latin typeface="Arial"/>
                          <a:cs typeface="Arial"/>
                        </a:rPr>
                        <a:t>5</a:t>
                      </a:r>
                      <a:endParaRPr sz="13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D7E4BC"/>
                    </a:solidFill>
                  </a:tcPr>
                </a:tc>
                <a:tc>
                  <a:txBody>
                    <a:bodyPr/>
                    <a:lstStyle/>
                    <a:p>
                      <a:pPr marL="85725">
                        <a:lnSpc>
                          <a:spcPct val="100000"/>
                        </a:lnSpc>
                      </a:pPr>
                      <a:r>
                        <a:rPr sz="1300" b="1" dirty="0">
                          <a:latin typeface="Arial"/>
                          <a:cs typeface="Arial"/>
                        </a:rPr>
                        <a:t>Rule</a:t>
                      </a:r>
                      <a:r>
                        <a:rPr sz="1300" b="1" spc="20" dirty="0">
                          <a:latin typeface="Arial"/>
                          <a:cs typeface="Arial"/>
                        </a:rPr>
                        <a:t> </a:t>
                      </a:r>
                      <a:r>
                        <a:rPr sz="1300" b="1" dirty="0">
                          <a:latin typeface="Arial"/>
                          <a:cs typeface="Arial"/>
                        </a:rPr>
                        <a:t>6</a:t>
                      </a:r>
                      <a:endParaRPr sz="13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D7E4BC"/>
                    </a:solidFill>
                  </a:tcPr>
                </a:tc>
                <a:tc>
                  <a:txBody>
                    <a:bodyPr/>
                    <a:lstStyle/>
                    <a:p>
                      <a:pPr marL="85725">
                        <a:lnSpc>
                          <a:spcPct val="100000"/>
                        </a:lnSpc>
                      </a:pPr>
                      <a:r>
                        <a:rPr sz="1300" b="1" dirty="0">
                          <a:latin typeface="Arial"/>
                          <a:cs typeface="Arial"/>
                        </a:rPr>
                        <a:t>Rule</a:t>
                      </a:r>
                      <a:r>
                        <a:rPr sz="1300" b="1" spc="20" dirty="0">
                          <a:latin typeface="Arial"/>
                          <a:cs typeface="Arial"/>
                        </a:rPr>
                        <a:t> </a:t>
                      </a:r>
                      <a:r>
                        <a:rPr sz="1300" b="1" dirty="0">
                          <a:latin typeface="Arial"/>
                          <a:cs typeface="Arial"/>
                        </a:rPr>
                        <a:t>7</a:t>
                      </a:r>
                      <a:endParaRPr sz="13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D7E4BC"/>
                    </a:solidFill>
                  </a:tcPr>
                </a:tc>
                <a:tc>
                  <a:txBody>
                    <a:bodyPr/>
                    <a:lstStyle/>
                    <a:p>
                      <a:pPr marL="85725">
                        <a:lnSpc>
                          <a:spcPct val="100000"/>
                        </a:lnSpc>
                      </a:pPr>
                      <a:r>
                        <a:rPr sz="1300" b="1" dirty="0">
                          <a:latin typeface="Arial"/>
                          <a:cs typeface="Arial"/>
                        </a:rPr>
                        <a:t>Rule</a:t>
                      </a:r>
                      <a:r>
                        <a:rPr sz="1300" b="1" spc="20" dirty="0">
                          <a:latin typeface="Arial"/>
                          <a:cs typeface="Arial"/>
                        </a:rPr>
                        <a:t> </a:t>
                      </a:r>
                      <a:r>
                        <a:rPr sz="1300" b="1" dirty="0">
                          <a:latin typeface="Arial"/>
                          <a:cs typeface="Arial"/>
                        </a:rPr>
                        <a:t>8</a:t>
                      </a:r>
                      <a:endParaRPr sz="13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D7E4BC"/>
                    </a:solidFill>
                  </a:tcPr>
                </a:tc>
                <a:tc>
                  <a:txBody>
                    <a:bodyPr/>
                    <a:lstStyle/>
                    <a:p>
                      <a:pPr marL="85725">
                        <a:lnSpc>
                          <a:spcPct val="100000"/>
                        </a:lnSpc>
                      </a:pPr>
                      <a:r>
                        <a:rPr sz="1300" b="1" dirty="0">
                          <a:latin typeface="Arial"/>
                          <a:cs typeface="Arial"/>
                        </a:rPr>
                        <a:t>Rule</a:t>
                      </a:r>
                      <a:r>
                        <a:rPr sz="1300" b="1" spc="20" dirty="0">
                          <a:latin typeface="Arial"/>
                          <a:cs typeface="Arial"/>
                        </a:rPr>
                        <a:t> </a:t>
                      </a:r>
                      <a:r>
                        <a:rPr sz="1300" b="1" dirty="0">
                          <a:latin typeface="Arial"/>
                          <a:cs typeface="Arial"/>
                        </a:rPr>
                        <a:t>9</a:t>
                      </a:r>
                      <a:endParaRPr sz="13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D7E4BC"/>
                    </a:solidFill>
                  </a:tcPr>
                </a:tc>
                <a:extLst>
                  <a:ext uri="{0D108BD9-81ED-4DB2-BD59-A6C34878D82A}">
                    <a16:rowId xmlns:a16="http://schemas.microsoft.com/office/drawing/2014/main" val="10000"/>
                  </a:ext>
                </a:extLst>
              </a:tr>
              <a:tr h="387339">
                <a:tc>
                  <a:txBody>
                    <a:bodyPr/>
                    <a:lstStyle/>
                    <a:p>
                      <a:pPr marL="85090">
                        <a:lnSpc>
                          <a:spcPct val="100000"/>
                        </a:lnSpc>
                      </a:pPr>
                      <a:r>
                        <a:rPr sz="1400" spc="-10" dirty="0">
                          <a:latin typeface="Arial"/>
                          <a:cs typeface="Arial"/>
                        </a:rPr>
                        <a:t>C</a:t>
                      </a:r>
                      <a:r>
                        <a:rPr sz="1400" dirty="0">
                          <a:latin typeface="Arial"/>
                          <a:cs typeface="Arial"/>
                        </a:rPr>
                        <a:t>1:</a:t>
                      </a:r>
                      <a:r>
                        <a:rPr sz="1400" spc="-5" dirty="0">
                          <a:latin typeface="Arial"/>
                          <a:cs typeface="Arial"/>
                        </a:rPr>
                        <a:t> </a:t>
                      </a:r>
                      <a:r>
                        <a:rPr sz="1400" dirty="0">
                          <a:latin typeface="Arial"/>
                          <a:cs typeface="Arial"/>
                        </a:rPr>
                        <a:t>a,</a:t>
                      </a:r>
                      <a:r>
                        <a:rPr sz="1400" spc="-15" dirty="0">
                          <a:latin typeface="Arial"/>
                          <a:cs typeface="Arial"/>
                        </a:rPr>
                        <a:t> </a:t>
                      </a:r>
                      <a:r>
                        <a:rPr sz="1400" dirty="0">
                          <a:latin typeface="Arial"/>
                          <a:cs typeface="Arial"/>
                        </a:rPr>
                        <a:t>b,</a:t>
                      </a:r>
                      <a:r>
                        <a:rPr sz="1400" spc="-15" dirty="0">
                          <a:latin typeface="Arial"/>
                          <a:cs typeface="Arial"/>
                        </a:rPr>
                        <a:t> </a:t>
                      </a:r>
                      <a:r>
                        <a:rPr sz="1400" dirty="0">
                          <a:latin typeface="Arial"/>
                          <a:cs typeface="Arial"/>
                        </a:rPr>
                        <a:t>c</a:t>
                      </a:r>
                      <a:r>
                        <a:rPr sz="1400" spc="-15" dirty="0">
                          <a:latin typeface="Arial"/>
                          <a:cs typeface="Arial"/>
                        </a:rPr>
                        <a:t> </a:t>
                      </a:r>
                      <a:r>
                        <a:rPr sz="1400" dirty="0">
                          <a:latin typeface="Arial"/>
                          <a:cs typeface="Arial"/>
                        </a:rPr>
                        <a:t>form</a:t>
                      </a:r>
                      <a:r>
                        <a:rPr sz="1400" spc="-25" dirty="0">
                          <a:latin typeface="Arial"/>
                          <a:cs typeface="Arial"/>
                        </a:rPr>
                        <a:t> </a:t>
                      </a:r>
                      <a:r>
                        <a:rPr sz="1400" dirty="0">
                          <a:latin typeface="Arial"/>
                          <a:cs typeface="Arial"/>
                        </a:rPr>
                        <a:t>a</a:t>
                      </a:r>
                      <a:r>
                        <a:rPr sz="1400" spc="-10" dirty="0">
                          <a:latin typeface="Arial"/>
                          <a:cs typeface="Arial"/>
                        </a:rPr>
                        <a:t> </a:t>
                      </a:r>
                      <a:r>
                        <a:rPr sz="1400" dirty="0">
                          <a:latin typeface="Arial"/>
                          <a:cs typeface="Arial"/>
                        </a:rPr>
                        <a:t>triangle?</a:t>
                      </a:r>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9F679"/>
                    </a:solidFill>
                  </a:tcPr>
                </a:tc>
                <a:tc>
                  <a:txBody>
                    <a:bodyPr/>
                    <a:lstStyle/>
                    <a:p>
                      <a:pPr marL="635" algn="ctr">
                        <a:lnSpc>
                          <a:spcPct val="100000"/>
                        </a:lnSpc>
                      </a:pPr>
                      <a:r>
                        <a:rPr sz="1400" b="1" dirty="0">
                          <a:latin typeface="Arial"/>
                          <a:cs typeface="Arial"/>
                        </a:rPr>
                        <a:t>N</a:t>
                      </a:r>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1"/>
                  </a:ext>
                </a:extLst>
              </a:tr>
              <a:tr h="387370">
                <a:tc>
                  <a:txBody>
                    <a:bodyPr/>
                    <a:lstStyle/>
                    <a:p>
                      <a:pPr marL="85090">
                        <a:lnSpc>
                          <a:spcPct val="100000"/>
                        </a:lnSpc>
                      </a:pPr>
                      <a:r>
                        <a:rPr sz="1400" spc="-10" dirty="0">
                          <a:latin typeface="Arial"/>
                          <a:cs typeface="Arial"/>
                        </a:rPr>
                        <a:t>C</a:t>
                      </a:r>
                      <a:r>
                        <a:rPr sz="1400" dirty="0">
                          <a:latin typeface="Arial"/>
                          <a:cs typeface="Arial"/>
                        </a:rPr>
                        <a:t>2:</a:t>
                      </a:r>
                      <a:r>
                        <a:rPr sz="1400" spc="-5" dirty="0">
                          <a:latin typeface="Arial"/>
                          <a:cs typeface="Arial"/>
                        </a:rPr>
                        <a:t> </a:t>
                      </a:r>
                      <a:r>
                        <a:rPr sz="1400" dirty="0">
                          <a:latin typeface="Arial"/>
                          <a:cs typeface="Arial"/>
                        </a:rPr>
                        <a:t>a</a:t>
                      </a:r>
                      <a:r>
                        <a:rPr sz="1400" spc="-20" dirty="0">
                          <a:latin typeface="Arial"/>
                          <a:cs typeface="Arial"/>
                        </a:rPr>
                        <a:t> </a:t>
                      </a:r>
                      <a:r>
                        <a:rPr sz="1400" dirty="0">
                          <a:latin typeface="Arial"/>
                          <a:cs typeface="Arial"/>
                        </a:rPr>
                        <a:t>=</a:t>
                      </a:r>
                      <a:r>
                        <a:rPr sz="1400" spc="-10" dirty="0">
                          <a:latin typeface="Arial"/>
                          <a:cs typeface="Arial"/>
                        </a:rPr>
                        <a:t> </a:t>
                      </a:r>
                      <a:r>
                        <a:rPr sz="1400" dirty="0">
                          <a:latin typeface="Arial"/>
                          <a:cs typeface="Arial"/>
                        </a:rPr>
                        <a:t>b?</a:t>
                      </a:r>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9F679"/>
                    </a:solidFill>
                  </a:tcPr>
                </a:tc>
                <a:tc>
                  <a:txBody>
                    <a:bodyPr/>
                    <a:lstStyle/>
                    <a:p>
                      <a:pPr marL="1270" algn="ctr">
                        <a:lnSpc>
                          <a:spcPct val="100000"/>
                        </a:lnSpc>
                      </a:pPr>
                      <a:r>
                        <a:rPr sz="1400" b="1" dirty="0">
                          <a:latin typeface="Arial"/>
                          <a:cs typeface="Arial"/>
                        </a:rPr>
                        <a:t>_</a:t>
                      </a:r>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2"/>
                  </a:ext>
                </a:extLst>
              </a:tr>
              <a:tr h="387339">
                <a:tc>
                  <a:txBody>
                    <a:bodyPr/>
                    <a:lstStyle/>
                    <a:p>
                      <a:pPr marL="85090">
                        <a:lnSpc>
                          <a:spcPct val="100000"/>
                        </a:lnSpc>
                      </a:pPr>
                      <a:r>
                        <a:rPr sz="1400" spc="-10" dirty="0">
                          <a:latin typeface="Arial"/>
                          <a:cs typeface="Arial"/>
                        </a:rPr>
                        <a:t>C</a:t>
                      </a:r>
                      <a:r>
                        <a:rPr sz="1400" dirty="0">
                          <a:latin typeface="Arial"/>
                          <a:cs typeface="Arial"/>
                        </a:rPr>
                        <a:t>3:</a:t>
                      </a:r>
                      <a:r>
                        <a:rPr sz="1400" spc="-5" dirty="0">
                          <a:latin typeface="Arial"/>
                          <a:cs typeface="Arial"/>
                        </a:rPr>
                        <a:t> </a:t>
                      </a:r>
                      <a:r>
                        <a:rPr sz="1400" dirty="0">
                          <a:latin typeface="Arial"/>
                          <a:cs typeface="Arial"/>
                        </a:rPr>
                        <a:t>a</a:t>
                      </a:r>
                      <a:r>
                        <a:rPr sz="1400" spc="-20" dirty="0">
                          <a:latin typeface="Arial"/>
                          <a:cs typeface="Arial"/>
                        </a:rPr>
                        <a:t> </a:t>
                      </a:r>
                      <a:r>
                        <a:rPr sz="1400" dirty="0">
                          <a:latin typeface="Arial"/>
                          <a:cs typeface="Arial"/>
                        </a:rPr>
                        <a:t>=</a:t>
                      </a:r>
                      <a:r>
                        <a:rPr sz="1400" spc="-10" dirty="0">
                          <a:latin typeface="Arial"/>
                          <a:cs typeface="Arial"/>
                        </a:rPr>
                        <a:t> </a:t>
                      </a:r>
                      <a:r>
                        <a:rPr sz="1400" dirty="0">
                          <a:latin typeface="Arial"/>
                          <a:cs typeface="Arial"/>
                        </a:rPr>
                        <a:t>c?</a:t>
                      </a:r>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9F679"/>
                    </a:solidFill>
                  </a:tcPr>
                </a:tc>
                <a:tc>
                  <a:txBody>
                    <a:bodyPr/>
                    <a:lstStyle/>
                    <a:p>
                      <a:pPr marL="1270" algn="ctr">
                        <a:lnSpc>
                          <a:spcPct val="100000"/>
                        </a:lnSpc>
                      </a:pPr>
                      <a:r>
                        <a:rPr sz="1400" b="1" dirty="0">
                          <a:latin typeface="Arial"/>
                          <a:cs typeface="Arial"/>
                        </a:rPr>
                        <a:t>_</a:t>
                      </a:r>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3"/>
                  </a:ext>
                </a:extLst>
              </a:tr>
              <a:tr h="387339">
                <a:tc>
                  <a:txBody>
                    <a:bodyPr/>
                    <a:lstStyle/>
                    <a:p>
                      <a:pPr marL="85090">
                        <a:lnSpc>
                          <a:spcPct val="100000"/>
                        </a:lnSpc>
                      </a:pPr>
                      <a:r>
                        <a:rPr sz="1400" spc="-10" dirty="0">
                          <a:latin typeface="Arial"/>
                          <a:cs typeface="Arial"/>
                        </a:rPr>
                        <a:t>C</a:t>
                      </a:r>
                      <a:r>
                        <a:rPr sz="1400" dirty="0">
                          <a:latin typeface="Arial"/>
                          <a:cs typeface="Arial"/>
                        </a:rPr>
                        <a:t>4:</a:t>
                      </a:r>
                      <a:r>
                        <a:rPr sz="1400" spc="-5" dirty="0">
                          <a:latin typeface="Arial"/>
                          <a:cs typeface="Arial"/>
                        </a:rPr>
                        <a:t> </a:t>
                      </a:r>
                      <a:r>
                        <a:rPr sz="1400" dirty="0">
                          <a:latin typeface="Arial"/>
                          <a:cs typeface="Arial"/>
                        </a:rPr>
                        <a:t>b</a:t>
                      </a:r>
                      <a:r>
                        <a:rPr sz="1400" spc="-20" dirty="0">
                          <a:latin typeface="Arial"/>
                          <a:cs typeface="Arial"/>
                        </a:rPr>
                        <a:t> </a:t>
                      </a:r>
                      <a:r>
                        <a:rPr sz="1400" dirty="0">
                          <a:latin typeface="Arial"/>
                          <a:cs typeface="Arial"/>
                        </a:rPr>
                        <a:t>=</a:t>
                      </a:r>
                      <a:r>
                        <a:rPr sz="1400" spc="-10" dirty="0">
                          <a:latin typeface="Arial"/>
                          <a:cs typeface="Arial"/>
                        </a:rPr>
                        <a:t> </a:t>
                      </a:r>
                      <a:r>
                        <a:rPr sz="1400" dirty="0">
                          <a:latin typeface="Arial"/>
                          <a:cs typeface="Arial"/>
                        </a:rPr>
                        <a:t>c?</a:t>
                      </a:r>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9F679"/>
                    </a:solidFill>
                  </a:tcPr>
                </a:tc>
                <a:tc>
                  <a:txBody>
                    <a:bodyPr/>
                    <a:lstStyle/>
                    <a:p>
                      <a:pPr marL="1270" algn="ctr">
                        <a:lnSpc>
                          <a:spcPct val="100000"/>
                        </a:lnSpc>
                      </a:pPr>
                      <a:r>
                        <a:rPr sz="1400" b="1" dirty="0">
                          <a:latin typeface="Arial"/>
                          <a:cs typeface="Arial"/>
                        </a:rPr>
                        <a:t>_</a:t>
                      </a:r>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4"/>
                  </a:ext>
                </a:extLst>
              </a:tr>
              <a:tr h="387370">
                <a:tc>
                  <a:txBody>
                    <a:bodyPr/>
                    <a:lstStyle/>
                    <a:p>
                      <a:pPr marL="85090">
                        <a:lnSpc>
                          <a:spcPct val="100000"/>
                        </a:lnSpc>
                      </a:pPr>
                      <a:r>
                        <a:rPr sz="1400" dirty="0">
                          <a:latin typeface="Arial"/>
                          <a:cs typeface="Arial"/>
                        </a:rPr>
                        <a:t>A1:</a:t>
                      </a:r>
                      <a:r>
                        <a:rPr sz="1400" spc="-15" dirty="0">
                          <a:latin typeface="Arial"/>
                          <a:cs typeface="Arial"/>
                        </a:rPr>
                        <a:t> </a:t>
                      </a:r>
                      <a:r>
                        <a:rPr sz="1400" spc="-10" dirty="0">
                          <a:latin typeface="Arial"/>
                          <a:cs typeface="Arial"/>
                        </a:rPr>
                        <a:t>N</a:t>
                      </a:r>
                      <a:r>
                        <a:rPr sz="1400" dirty="0">
                          <a:latin typeface="Arial"/>
                          <a:cs typeface="Arial"/>
                        </a:rPr>
                        <a:t>ot a</a:t>
                      </a:r>
                      <a:r>
                        <a:rPr sz="1400" spc="-10" dirty="0">
                          <a:latin typeface="Arial"/>
                          <a:cs typeface="Arial"/>
                        </a:rPr>
                        <a:t> </a:t>
                      </a:r>
                      <a:r>
                        <a:rPr sz="1400" dirty="0">
                          <a:latin typeface="Arial"/>
                          <a:cs typeface="Arial"/>
                        </a:rPr>
                        <a:t>triangle</a:t>
                      </a:r>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9F679"/>
                    </a:solidFill>
                  </a:tcPr>
                </a:tc>
                <a:tc>
                  <a:txBody>
                    <a:bodyPr/>
                    <a:lstStyle/>
                    <a:p>
                      <a:pPr algn="ctr">
                        <a:lnSpc>
                          <a:spcPct val="100000"/>
                        </a:lnSpc>
                      </a:pPr>
                      <a:r>
                        <a:rPr sz="1400" b="1" dirty="0">
                          <a:latin typeface="Arial"/>
                          <a:cs typeface="Arial"/>
                        </a:rPr>
                        <a:t>X</a:t>
                      </a:r>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5"/>
                  </a:ext>
                </a:extLst>
              </a:tr>
              <a:tr h="387339">
                <a:tc>
                  <a:txBody>
                    <a:bodyPr/>
                    <a:lstStyle/>
                    <a:p>
                      <a:pPr marL="85090">
                        <a:lnSpc>
                          <a:spcPct val="100000"/>
                        </a:lnSpc>
                      </a:pPr>
                      <a:r>
                        <a:rPr sz="1400" dirty="0">
                          <a:latin typeface="Arial"/>
                          <a:cs typeface="Arial"/>
                        </a:rPr>
                        <a:t>A2:</a:t>
                      </a:r>
                      <a:r>
                        <a:rPr sz="1400" spc="-15" dirty="0">
                          <a:latin typeface="Arial"/>
                          <a:cs typeface="Arial"/>
                        </a:rPr>
                        <a:t> </a:t>
                      </a:r>
                      <a:r>
                        <a:rPr sz="1400" dirty="0">
                          <a:latin typeface="Arial"/>
                          <a:cs typeface="Arial"/>
                        </a:rPr>
                        <a:t>Scalene</a:t>
                      </a:r>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9F679"/>
                    </a:solidFill>
                  </a:tcPr>
                </a:tc>
                <a:tc>
                  <a:txBody>
                    <a:bodyPr/>
                    <a:lstStyle/>
                    <a:p>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6"/>
                  </a:ext>
                </a:extLst>
              </a:tr>
              <a:tr h="387345">
                <a:tc>
                  <a:txBody>
                    <a:bodyPr/>
                    <a:lstStyle/>
                    <a:p>
                      <a:pPr marL="85090">
                        <a:lnSpc>
                          <a:spcPct val="100000"/>
                        </a:lnSpc>
                      </a:pPr>
                      <a:r>
                        <a:rPr sz="1400" dirty="0">
                          <a:latin typeface="Arial"/>
                          <a:cs typeface="Arial"/>
                        </a:rPr>
                        <a:t>A3:</a:t>
                      </a:r>
                      <a:r>
                        <a:rPr sz="1400" spc="-15" dirty="0">
                          <a:latin typeface="Arial"/>
                          <a:cs typeface="Arial"/>
                        </a:rPr>
                        <a:t> </a:t>
                      </a:r>
                      <a:r>
                        <a:rPr sz="1400" dirty="0">
                          <a:latin typeface="Arial"/>
                          <a:cs typeface="Arial"/>
                        </a:rPr>
                        <a:t>Isoscel</a:t>
                      </a:r>
                      <a:r>
                        <a:rPr sz="1400" spc="-15" dirty="0">
                          <a:latin typeface="Arial"/>
                          <a:cs typeface="Arial"/>
                        </a:rPr>
                        <a:t>e</a:t>
                      </a:r>
                      <a:r>
                        <a:rPr sz="1400" dirty="0">
                          <a:latin typeface="Arial"/>
                          <a:cs typeface="Arial"/>
                        </a:rPr>
                        <a:t>s</a:t>
                      </a:r>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9F679"/>
                    </a:solidFill>
                  </a:tcPr>
                </a:tc>
                <a:tc>
                  <a:txBody>
                    <a:bodyPr/>
                    <a:lstStyle/>
                    <a:p>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7"/>
                  </a:ext>
                </a:extLst>
              </a:tr>
              <a:tr h="387358">
                <a:tc>
                  <a:txBody>
                    <a:bodyPr/>
                    <a:lstStyle/>
                    <a:p>
                      <a:pPr marL="85090">
                        <a:lnSpc>
                          <a:spcPct val="100000"/>
                        </a:lnSpc>
                      </a:pPr>
                      <a:r>
                        <a:rPr sz="1400" spc="-5" dirty="0">
                          <a:latin typeface="Arial"/>
                          <a:cs typeface="Arial"/>
                        </a:rPr>
                        <a:t>A4</a:t>
                      </a:r>
                      <a:r>
                        <a:rPr sz="1400" dirty="0">
                          <a:latin typeface="Arial"/>
                          <a:cs typeface="Arial"/>
                        </a:rPr>
                        <a:t>:</a:t>
                      </a:r>
                      <a:r>
                        <a:rPr sz="1400" spc="-15" dirty="0">
                          <a:latin typeface="Arial"/>
                          <a:cs typeface="Arial"/>
                        </a:rPr>
                        <a:t> </a:t>
                      </a:r>
                      <a:r>
                        <a:rPr sz="1400" dirty="0">
                          <a:latin typeface="Arial"/>
                          <a:cs typeface="Arial"/>
                        </a:rPr>
                        <a:t>Equilateral</a:t>
                      </a:r>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9F679"/>
                    </a:solidFill>
                  </a:tcPr>
                </a:tc>
                <a:tc>
                  <a:txBody>
                    <a:bodyPr/>
                    <a:lstStyle/>
                    <a:p>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8"/>
                  </a:ext>
                </a:extLst>
              </a:tr>
              <a:tr h="387345">
                <a:tc>
                  <a:txBody>
                    <a:bodyPr/>
                    <a:lstStyle/>
                    <a:p>
                      <a:pPr marL="85090">
                        <a:lnSpc>
                          <a:spcPct val="100000"/>
                        </a:lnSpc>
                      </a:pPr>
                      <a:r>
                        <a:rPr sz="1400" dirty="0">
                          <a:latin typeface="Arial"/>
                          <a:cs typeface="Arial"/>
                        </a:rPr>
                        <a:t>A5:</a:t>
                      </a:r>
                      <a:r>
                        <a:rPr sz="1400" spc="-20" dirty="0">
                          <a:latin typeface="Arial"/>
                          <a:cs typeface="Arial"/>
                        </a:rPr>
                        <a:t> </a:t>
                      </a:r>
                      <a:r>
                        <a:rPr sz="1400" dirty="0">
                          <a:latin typeface="Arial"/>
                          <a:cs typeface="Arial"/>
                        </a:rPr>
                        <a:t>I</a:t>
                      </a:r>
                      <a:r>
                        <a:rPr sz="1400" spc="-10" dirty="0">
                          <a:latin typeface="Arial"/>
                          <a:cs typeface="Arial"/>
                        </a:rPr>
                        <a:t>m</a:t>
                      </a:r>
                      <a:r>
                        <a:rPr sz="1400" dirty="0">
                          <a:latin typeface="Arial"/>
                          <a:cs typeface="Arial"/>
                        </a:rPr>
                        <a:t>possible</a:t>
                      </a:r>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9F679"/>
                    </a:solidFill>
                  </a:tcPr>
                </a:tc>
                <a:tc>
                  <a:txBody>
                    <a:bodyPr/>
                    <a:lstStyle/>
                    <a:p>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400" dirty="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9"/>
                  </a:ext>
                </a:extLst>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0" y="0"/>
            <a:ext cx="9144000" cy="677108"/>
          </a:xfrm>
          <a:prstGeom prst="rect">
            <a:avLst/>
          </a:prstGeom>
        </p:spPr>
        <p:txBody>
          <a:bodyPr vert="horz" wrap="square" lIns="0" tIns="0" rIns="0" bIns="0" rtlCol="0">
            <a:spAutoFit/>
          </a:bodyPr>
          <a:lstStyle/>
          <a:p>
            <a:pPr marL="12700"/>
            <a:r>
              <a:rPr sz="4400" spc="-20" dirty="0"/>
              <a:t>Deci</a:t>
            </a:r>
            <a:r>
              <a:rPr sz="4400" spc="-5" dirty="0"/>
              <a:t>s</a:t>
            </a:r>
            <a:r>
              <a:rPr sz="4400" spc="-20" dirty="0"/>
              <a:t>ion</a:t>
            </a:r>
            <a:r>
              <a:rPr sz="4400" spc="-65" dirty="0"/>
              <a:t> </a:t>
            </a:r>
            <a:r>
              <a:rPr sz="4400" spc="-480" dirty="0"/>
              <a:t>T</a:t>
            </a:r>
            <a:r>
              <a:rPr sz="4400" spc="-20" dirty="0"/>
              <a:t>able</a:t>
            </a:r>
            <a:r>
              <a:rPr sz="4400" spc="10" dirty="0"/>
              <a:t> </a:t>
            </a:r>
            <a:r>
              <a:rPr sz="4400" spc="-25" dirty="0"/>
              <a:t>–</a:t>
            </a:r>
            <a:r>
              <a:rPr sz="4400" spc="-75" dirty="0"/>
              <a:t> </a:t>
            </a:r>
            <a:r>
              <a:rPr sz="4400" spc="-175" dirty="0"/>
              <a:t>T</a:t>
            </a:r>
            <a:r>
              <a:rPr sz="4400" spc="-20" dirty="0"/>
              <a:t>riangle</a:t>
            </a:r>
            <a:r>
              <a:rPr sz="4400" spc="5" dirty="0"/>
              <a:t> </a:t>
            </a:r>
            <a:r>
              <a:rPr sz="4400" spc="-25" dirty="0"/>
              <a:t>Program</a:t>
            </a:r>
          </a:p>
        </p:txBody>
      </p:sp>
      <p:sp>
        <p:nvSpPr>
          <p:cNvPr id="7" name="object 7"/>
          <p:cNvSpPr txBox="1"/>
          <p:nvPr/>
        </p:nvSpPr>
        <p:spPr>
          <a:xfrm>
            <a:off x="533197" y="5420990"/>
            <a:ext cx="8034020" cy="754053"/>
          </a:xfrm>
          <a:prstGeom prst="rect">
            <a:avLst/>
          </a:prstGeom>
        </p:spPr>
        <p:txBody>
          <a:bodyPr vert="horz" wrap="square" lIns="0" tIns="0" rIns="0" bIns="0" rtlCol="0">
            <a:spAutoFit/>
          </a:bodyPr>
          <a:lstStyle/>
          <a:p>
            <a:pPr marL="12700"/>
            <a:r>
              <a:rPr sz="2200" spc="-10" dirty="0">
                <a:latin typeface="Arial"/>
                <a:cs typeface="Arial"/>
              </a:rPr>
              <a:t>If</a:t>
            </a:r>
            <a:r>
              <a:rPr sz="2200" spc="5" dirty="0">
                <a:latin typeface="Arial"/>
                <a:cs typeface="Arial"/>
              </a:rPr>
              <a:t> </a:t>
            </a:r>
            <a:r>
              <a:rPr sz="2200" spc="-10" dirty="0">
                <a:latin typeface="Arial"/>
                <a:cs typeface="Arial"/>
              </a:rPr>
              <a:t>not</a:t>
            </a:r>
            <a:r>
              <a:rPr sz="2200" dirty="0">
                <a:latin typeface="Arial"/>
                <a:cs typeface="Arial"/>
              </a:rPr>
              <a:t> </a:t>
            </a:r>
            <a:r>
              <a:rPr sz="2200" spc="-15" dirty="0">
                <a:latin typeface="Arial"/>
                <a:cs typeface="Arial"/>
              </a:rPr>
              <a:t>a</a:t>
            </a:r>
            <a:r>
              <a:rPr sz="2200" dirty="0">
                <a:latin typeface="Arial"/>
                <a:cs typeface="Arial"/>
              </a:rPr>
              <a:t> </a:t>
            </a:r>
            <a:r>
              <a:rPr sz="2200" spc="-10" dirty="0">
                <a:latin typeface="Arial"/>
                <a:cs typeface="Arial"/>
              </a:rPr>
              <a:t>triang</a:t>
            </a:r>
            <a:r>
              <a:rPr sz="2200" spc="-5" dirty="0">
                <a:latin typeface="Arial"/>
                <a:cs typeface="Arial"/>
              </a:rPr>
              <a:t>le</a:t>
            </a:r>
            <a:r>
              <a:rPr sz="2200" spc="-10" dirty="0">
                <a:latin typeface="Arial"/>
                <a:cs typeface="Arial"/>
              </a:rPr>
              <a:t>,</a:t>
            </a:r>
            <a:r>
              <a:rPr sz="2200" spc="10" dirty="0">
                <a:latin typeface="Arial"/>
                <a:cs typeface="Arial"/>
              </a:rPr>
              <a:t> </a:t>
            </a:r>
            <a:r>
              <a:rPr sz="2200" spc="-15" dirty="0">
                <a:latin typeface="Arial"/>
                <a:cs typeface="Arial"/>
              </a:rPr>
              <a:t>po</a:t>
            </a:r>
            <a:r>
              <a:rPr sz="2200" dirty="0">
                <a:latin typeface="Arial"/>
                <a:cs typeface="Arial"/>
              </a:rPr>
              <a:t>i</a:t>
            </a:r>
            <a:r>
              <a:rPr sz="2200" spc="-10" dirty="0">
                <a:latin typeface="Arial"/>
                <a:cs typeface="Arial"/>
              </a:rPr>
              <a:t>nt</a:t>
            </a:r>
            <a:r>
              <a:rPr sz="2200" dirty="0">
                <a:latin typeface="Arial"/>
                <a:cs typeface="Arial"/>
              </a:rPr>
              <a:t>l</a:t>
            </a:r>
            <a:r>
              <a:rPr sz="2200" spc="-15" dirty="0">
                <a:latin typeface="Arial"/>
                <a:cs typeface="Arial"/>
              </a:rPr>
              <a:t>e</a:t>
            </a:r>
            <a:r>
              <a:rPr sz="2200" spc="-10" dirty="0">
                <a:latin typeface="Arial"/>
                <a:cs typeface="Arial"/>
              </a:rPr>
              <a:t>s</a:t>
            </a:r>
            <a:r>
              <a:rPr sz="2200" spc="-15" dirty="0">
                <a:latin typeface="Arial"/>
                <a:cs typeface="Arial"/>
              </a:rPr>
              <a:t>s</a:t>
            </a:r>
            <a:r>
              <a:rPr sz="2200" spc="-5" dirty="0">
                <a:latin typeface="Arial"/>
                <a:cs typeface="Arial"/>
              </a:rPr>
              <a:t> </a:t>
            </a:r>
            <a:r>
              <a:rPr sz="2200" spc="-10" dirty="0">
                <a:latin typeface="Arial"/>
                <a:cs typeface="Arial"/>
              </a:rPr>
              <a:t>of</a:t>
            </a:r>
            <a:r>
              <a:rPr sz="2200" spc="-5" dirty="0">
                <a:latin typeface="Arial"/>
                <a:cs typeface="Arial"/>
              </a:rPr>
              <a:t> l</a:t>
            </a:r>
            <a:r>
              <a:rPr sz="2200" spc="-10" dirty="0">
                <a:latin typeface="Arial"/>
                <a:cs typeface="Arial"/>
              </a:rPr>
              <a:t>o</a:t>
            </a:r>
            <a:r>
              <a:rPr sz="2200" spc="-15" dirty="0">
                <a:latin typeface="Arial"/>
                <a:cs typeface="Arial"/>
              </a:rPr>
              <a:t>o</a:t>
            </a:r>
            <a:r>
              <a:rPr sz="2200" spc="-10" dirty="0">
                <a:latin typeface="Arial"/>
                <a:cs typeface="Arial"/>
              </a:rPr>
              <a:t>king at</a:t>
            </a:r>
            <a:r>
              <a:rPr sz="2200" spc="25" dirty="0">
                <a:latin typeface="Arial"/>
                <a:cs typeface="Arial"/>
              </a:rPr>
              <a:t> </a:t>
            </a:r>
            <a:r>
              <a:rPr sz="2200" spc="-25" dirty="0">
                <a:solidFill>
                  <a:srgbClr val="C00000"/>
                </a:solidFill>
                <a:latin typeface="Arial"/>
                <a:cs typeface="Arial"/>
              </a:rPr>
              <a:t>C</a:t>
            </a:r>
            <a:r>
              <a:rPr sz="2200" spc="-15" dirty="0">
                <a:solidFill>
                  <a:srgbClr val="C00000"/>
                </a:solidFill>
                <a:latin typeface="Arial"/>
                <a:cs typeface="Arial"/>
              </a:rPr>
              <a:t>2</a:t>
            </a:r>
            <a:r>
              <a:rPr sz="2200" spc="-10" dirty="0">
                <a:latin typeface="Arial"/>
                <a:cs typeface="Arial"/>
              </a:rPr>
              <a:t>,</a:t>
            </a:r>
            <a:r>
              <a:rPr sz="2200" spc="-25" dirty="0">
                <a:solidFill>
                  <a:srgbClr val="C00000"/>
                </a:solidFill>
                <a:latin typeface="Arial"/>
                <a:cs typeface="Arial"/>
              </a:rPr>
              <a:t>C</a:t>
            </a:r>
            <a:r>
              <a:rPr sz="2200" spc="-15" dirty="0">
                <a:solidFill>
                  <a:srgbClr val="C00000"/>
                </a:solidFill>
                <a:latin typeface="Arial"/>
                <a:cs typeface="Arial"/>
              </a:rPr>
              <a:t>3</a:t>
            </a:r>
            <a:r>
              <a:rPr sz="2200" spc="-10" dirty="0">
                <a:latin typeface="Arial"/>
                <a:cs typeface="Arial"/>
              </a:rPr>
              <a:t>,</a:t>
            </a:r>
            <a:r>
              <a:rPr sz="2200" spc="10" dirty="0">
                <a:latin typeface="Arial"/>
                <a:cs typeface="Arial"/>
              </a:rPr>
              <a:t> </a:t>
            </a:r>
            <a:r>
              <a:rPr sz="2200" spc="-10" dirty="0">
                <a:latin typeface="Arial"/>
                <a:cs typeface="Arial"/>
              </a:rPr>
              <a:t>or</a:t>
            </a:r>
            <a:r>
              <a:rPr sz="2200" spc="15" dirty="0">
                <a:latin typeface="Arial"/>
                <a:cs typeface="Arial"/>
              </a:rPr>
              <a:t> </a:t>
            </a:r>
            <a:r>
              <a:rPr sz="2200" spc="-15" dirty="0">
                <a:solidFill>
                  <a:srgbClr val="C00000"/>
                </a:solidFill>
                <a:latin typeface="Arial"/>
                <a:cs typeface="Arial"/>
              </a:rPr>
              <a:t>C4</a:t>
            </a:r>
            <a:r>
              <a:rPr sz="2200" dirty="0">
                <a:solidFill>
                  <a:srgbClr val="C00000"/>
                </a:solidFill>
                <a:latin typeface="Arial"/>
                <a:cs typeface="Arial"/>
              </a:rPr>
              <a:t> </a:t>
            </a:r>
            <a:r>
              <a:rPr sz="2200" spc="-10" dirty="0">
                <a:latin typeface="Arial"/>
                <a:cs typeface="Arial"/>
              </a:rPr>
              <a:t>(</a:t>
            </a:r>
            <a:r>
              <a:rPr sz="2200" spc="-10" dirty="0">
                <a:solidFill>
                  <a:srgbClr val="C00000"/>
                </a:solidFill>
                <a:latin typeface="Arial"/>
                <a:cs typeface="Arial"/>
              </a:rPr>
              <a:t>ru</a:t>
            </a:r>
            <a:r>
              <a:rPr sz="2200" dirty="0">
                <a:solidFill>
                  <a:srgbClr val="C00000"/>
                </a:solidFill>
                <a:latin typeface="Arial"/>
                <a:cs typeface="Arial"/>
              </a:rPr>
              <a:t>l</a:t>
            </a:r>
            <a:r>
              <a:rPr sz="2200" spc="-15" dirty="0">
                <a:solidFill>
                  <a:srgbClr val="C00000"/>
                </a:solidFill>
                <a:latin typeface="Arial"/>
                <a:cs typeface="Arial"/>
              </a:rPr>
              <a:t>e</a:t>
            </a:r>
            <a:r>
              <a:rPr sz="2200" spc="15" dirty="0">
                <a:solidFill>
                  <a:srgbClr val="C00000"/>
                </a:solidFill>
                <a:latin typeface="Arial"/>
                <a:cs typeface="Arial"/>
              </a:rPr>
              <a:t> </a:t>
            </a:r>
            <a:r>
              <a:rPr sz="2200" spc="-15" dirty="0">
                <a:solidFill>
                  <a:srgbClr val="C00000"/>
                </a:solidFill>
                <a:latin typeface="Arial"/>
                <a:cs typeface="Arial"/>
              </a:rPr>
              <a:t>1</a:t>
            </a:r>
            <a:r>
              <a:rPr sz="2200" spc="-10" dirty="0">
                <a:latin typeface="Arial"/>
                <a:cs typeface="Arial"/>
              </a:rPr>
              <a:t>)</a:t>
            </a:r>
            <a:endParaRPr sz="2200">
              <a:latin typeface="Arial"/>
              <a:cs typeface="Arial"/>
            </a:endParaRPr>
          </a:p>
          <a:p>
            <a:pPr marL="12700">
              <a:spcBef>
                <a:spcPts val="565"/>
              </a:spcBef>
            </a:pPr>
            <a:r>
              <a:rPr sz="2200" spc="-10" dirty="0">
                <a:latin typeface="Arial"/>
                <a:cs typeface="Arial"/>
              </a:rPr>
              <a:t>If </a:t>
            </a:r>
            <a:r>
              <a:rPr sz="2200" spc="-15" dirty="0">
                <a:solidFill>
                  <a:srgbClr val="C00000"/>
                </a:solidFill>
                <a:latin typeface="Arial"/>
                <a:cs typeface="Arial"/>
              </a:rPr>
              <a:t>a=c</a:t>
            </a:r>
            <a:r>
              <a:rPr sz="2200" spc="10" dirty="0">
                <a:solidFill>
                  <a:srgbClr val="C00000"/>
                </a:solidFill>
                <a:latin typeface="Arial"/>
                <a:cs typeface="Arial"/>
              </a:rPr>
              <a:t> </a:t>
            </a:r>
            <a:r>
              <a:rPr sz="2200" spc="-15" dirty="0">
                <a:latin typeface="Arial"/>
                <a:cs typeface="Arial"/>
              </a:rPr>
              <a:t>and</a:t>
            </a:r>
            <a:r>
              <a:rPr sz="2200" dirty="0">
                <a:latin typeface="Arial"/>
                <a:cs typeface="Arial"/>
              </a:rPr>
              <a:t> </a:t>
            </a:r>
            <a:r>
              <a:rPr sz="2200" spc="-15" dirty="0">
                <a:solidFill>
                  <a:srgbClr val="C00000"/>
                </a:solidFill>
                <a:latin typeface="Arial"/>
                <a:cs typeface="Arial"/>
              </a:rPr>
              <a:t>a=b</a:t>
            </a:r>
            <a:r>
              <a:rPr sz="2200" spc="20" dirty="0">
                <a:solidFill>
                  <a:srgbClr val="C00000"/>
                </a:solidFill>
                <a:latin typeface="Arial"/>
                <a:cs typeface="Arial"/>
              </a:rPr>
              <a:t> </a:t>
            </a:r>
            <a:r>
              <a:rPr sz="2200" spc="-15" dirty="0">
                <a:latin typeface="Arial"/>
                <a:cs typeface="Arial"/>
              </a:rPr>
              <a:t>then</a:t>
            </a:r>
            <a:r>
              <a:rPr sz="2200" spc="-5" dirty="0">
                <a:latin typeface="Arial"/>
                <a:cs typeface="Arial"/>
              </a:rPr>
              <a:t> </a:t>
            </a:r>
            <a:r>
              <a:rPr sz="2200" spc="-10" dirty="0">
                <a:latin typeface="Arial"/>
                <a:cs typeface="Arial"/>
              </a:rPr>
              <a:t>th</a:t>
            </a:r>
            <a:r>
              <a:rPr sz="2200" spc="-15" dirty="0">
                <a:latin typeface="Arial"/>
                <a:cs typeface="Arial"/>
              </a:rPr>
              <a:t>e</a:t>
            </a:r>
            <a:r>
              <a:rPr sz="2200" spc="20" dirty="0">
                <a:latin typeface="Arial"/>
                <a:cs typeface="Arial"/>
              </a:rPr>
              <a:t> </a:t>
            </a:r>
            <a:r>
              <a:rPr sz="2200" spc="-15" dirty="0">
                <a:latin typeface="Arial"/>
                <a:cs typeface="Arial"/>
              </a:rPr>
              <a:t>ne</a:t>
            </a:r>
            <a:r>
              <a:rPr sz="2200" spc="-10" dirty="0">
                <a:latin typeface="Arial"/>
                <a:cs typeface="Arial"/>
              </a:rPr>
              <a:t>gat</a:t>
            </a:r>
            <a:r>
              <a:rPr sz="2200" dirty="0">
                <a:latin typeface="Arial"/>
                <a:cs typeface="Arial"/>
              </a:rPr>
              <a:t>i</a:t>
            </a:r>
            <a:r>
              <a:rPr sz="2200" spc="-15" dirty="0">
                <a:latin typeface="Arial"/>
                <a:cs typeface="Arial"/>
              </a:rPr>
              <a:t>ve</a:t>
            </a:r>
            <a:r>
              <a:rPr sz="2200" spc="-5" dirty="0">
                <a:latin typeface="Arial"/>
                <a:cs typeface="Arial"/>
              </a:rPr>
              <a:t> </a:t>
            </a:r>
            <a:r>
              <a:rPr sz="2200" spc="-10" dirty="0">
                <a:latin typeface="Arial"/>
                <a:cs typeface="Arial"/>
              </a:rPr>
              <a:t>entry</a:t>
            </a:r>
            <a:r>
              <a:rPr sz="2200" spc="25" dirty="0">
                <a:latin typeface="Arial"/>
                <a:cs typeface="Arial"/>
              </a:rPr>
              <a:t> </a:t>
            </a:r>
            <a:r>
              <a:rPr sz="2200" spc="-10" dirty="0">
                <a:latin typeface="Arial"/>
                <a:cs typeface="Arial"/>
              </a:rPr>
              <a:t>in</a:t>
            </a:r>
            <a:r>
              <a:rPr sz="2200" spc="5" dirty="0">
                <a:latin typeface="Arial"/>
                <a:cs typeface="Arial"/>
              </a:rPr>
              <a:t> </a:t>
            </a:r>
            <a:r>
              <a:rPr sz="2200" spc="-25" dirty="0">
                <a:solidFill>
                  <a:srgbClr val="C00000"/>
                </a:solidFill>
                <a:latin typeface="Arial"/>
                <a:cs typeface="Arial"/>
              </a:rPr>
              <a:t>C</a:t>
            </a:r>
            <a:r>
              <a:rPr sz="2200" spc="-15" dirty="0">
                <a:solidFill>
                  <a:srgbClr val="C00000"/>
                </a:solidFill>
                <a:latin typeface="Arial"/>
                <a:cs typeface="Arial"/>
              </a:rPr>
              <a:t>4</a:t>
            </a:r>
            <a:r>
              <a:rPr sz="2200" dirty="0">
                <a:solidFill>
                  <a:srgbClr val="C00000"/>
                </a:solidFill>
                <a:latin typeface="Arial"/>
                <a:cs typeface="Arial"/>
              </a:rPr>
              <a:t> </a:t>
            </a:r>
            <a:r>
              <a:rPr sz="2200" spc="-10" dirty="0">
                <a:latin typeface="Arial"/>
                <a:cs typeface="Arial"/>
              </a:rPr>
              <a:t>is</a:t>
            </a:r>
            <a:r>
              <a:rPr sz="2200" spc="-5" dirty="0">
                <a:latin typeface="Arial"/>
                <a:cs typeface="Arial"/>
              </a:rPr>
              <a:t> </a:t>
            </a:r>
            <a:r>
              <a:rPr sz="2200" spc="-15" dirty="0">
                <a:latin typeface="Arial"/>
                <a:cs typeface="Arial"/>
              </a:rPr>
              <a:t>impo</a:t>
            </a:r>
            <a:r>
              <a:rPr sz="2200" spc="-10" dirty="0">
                <a:latin typeface="Arial"/>
                <a:cs typeface="Arial"/>
              </a:rPr>
              <a:t>s</a:t>
            </a:r>
            <a:r>
              <a:rPr sz="2200" spc="-15" dirty="0">
                <a:latin typeface="Arial"/>
                <a:cs typeface="Arial"/>
              </a:rPr>
              <a:t>s</a:t>
            </a:r>
            <a:r>
              <a:rPr sz="2200" dirty="0">
                <a:latin typeface="Arial"/>
                <a:cs typeface="Arial"/>
              </a:rPr>
              <a:t>i</a:t>
            </a:r>
            <a:r>
              <a:rPr sz="2200" spc="-10" dirty="0">
                <a:latin typeface="Arial"/>
                <a:cs typeface="Arial"/>
              </a:rPr>
              <a:t>ble</a:t>
            </a:r>
            <a:r>
              <a:rPr sz="2200" spc="-5" dirty="0">
                <a:latin typeface="Arial"/>
                <a:cs typeface="Arial"/>
              </a:rPr>
              <a:t> </a:t>
            </a:r>
            <a:r>
              <a:rPr sz="2200" dirty="0">
                <a:latin typeface="Arial"/>
                <a:cs typeface="Arial"/>
              </a:rPr>
              <a:t>(</a:t>
            </a:r>
            <a:r>
              <a:rPr sz="2200" spc="-10" dirty="0">
                <a:solidFill>
                  <a:srgbClr val="C00000"/>
                </a:solidFill>
                <a:latin typeface="Arial"/>
                <a:cs typeface="Arial"/>
              </a:rPr>
              <a:t>ru</a:t>
            </a:r>
            <a:r>
              <a:rPr sz="2200" dirty="0">
                <a:solidFill>
                  <a:srgbClr val="C00000"/>
                </a:solidFill>
                <a:latin typeface="Arial"/>
                <a:cs typeface="Arial"/>
              </a:rPr>
              <a:t>l</a:t>
            </a:r>
            <a:r>
              <a:rPr sz="2200" spc="-15" dirty="0">
                <a:solidFill>
                  <a:srgbClr val="C00000"/>
                </a:solidFill>
                <a:latin typeface="Arial"/>
                <a:cs typeface="Arial"/>
              </a:rPr>
              <a:t>e</a:t>
            </a:r>
            <a:r>
              <a:rPr sz="2200" spc="-10" dirty="0">
                <a:solidFill>
                  <a:srgbClr val="C00000"/>
                </a:solidFill>
                <a:latin typeface="Arial"/>
                <a:cs typeface="Arial"/>
              </a:rPr>
              <a:t>3</a:t>
            </a:r>
            <a:r>
              <a:rPr sz="2200" spc="-10" dirty="0">
                <a:latin typeface="Arial"/>
                <a:cs typeface="Arial"/>
              </a:rPr>
              <a:t>)</a:t>
            </a:r>
            <a:endParaRPr sz="2200">
              <a:latin typeface="Arial"/>
              <a:cs typeface="Arial"/>
            </a:endParaRPr>
          </a:p>
        </p:txBody>
      </p:sp>
      <p:graphicFrame>
        <p:nvGraphicFramePr>
          <p:cNvPr id="6" name="object 6"/>
          <p:cNvGraphicFramePr>
            <a:graphicFrameLocks noGrp="1"/>
          </p:cNvGraphicFramePr>
          <p:nvPr>
            <p:extLst>
              <p:ext uri="{D42A27DB-BD31-4B8C-83A1-F6EECF244321}">
                <p14:modId xmlns:p14="http://schemas.microsoft.com/office/powerpoint/2010/main" val="779616149"/>
              </p:ext>
            </p:extLst>
          </p:nvPr>
        </p:nvGraphicFramePr>
        <p:xfrm>
          <a:off x="0" y="1066797"/>
          <a:ext cx="9067796" cy="4108448"/>
        </p:xfrm>
        <a:graphic>
          <a:graphicData uri="http://schemas.openxmlformats.org/drawingml/2006/table">
            <a:tbl>
              <a:tblPr firstRow="1" bandRow="1">
                <a:tableStyleId>{2D5ABB26-0587-4C30-8999-92F81FD0307C}</a:tableStyleId>
              </a:tblPr>
              <a:tblGrid>
                <a:gridCol w="2440296">
                  <a:extLst>
                    <a:ext uri="{9D8B030D-6E8A-4147-A177-3AD203B41FA5}">
                      <a16:colId xmlns:a16="http://schemas.microsoft.com/office/drawing/2014/main" val="20000"/>
                    </a:ext>
                  </a:extLst>
                </a:gridCol>
                <a:gridCol w="736423">
                  <a:extLst>
                    <a:ext uri="{9D8B030D-6E8A-4147-A177-3AD203B41FA5}">
                      <a16:colId xmlns:a16="http://schemas.microsoft.com/office/drawing/2014/main" val="20001"/>
                    </a:ext>
                  </a:extLst>
                </a:gridCol>
                <a:gridCol w="736301">
                  <a:extLst>
                    <a:ext uri="{9D8B030D-6E8A-4147-A177-3AD203B41FA5}">
                      <a16:colId xmlns:a16="http://schemas.microsoft.com/office/drawing/2014/main" val="20002"/>
                    </a:ext>
                  </a:extLst>
                </a:gridCol>
                <a:gridCol w="736396">
                  <a:extLst>
                    <a:ext uri="{9D8B030D-6E8A-4147-A177-3AD203B41FA5}">
                      <a16:colId xmlns:a16="http://schemas.microsoft.com/office/drawing/2014/main" val="20003"/>
                    </a:ext>
                  </a:extLst>
                </a:gridCol>
                <a:gridCol w="736429">
                  <a:extLst>
                    <a:ext uri="{9D8B030D-6E8A-4147-A177-3AD203B41FA5}">
                      <a16:colId xmlns:a16="http://schemas.microsoft.com/office/drawing/2014/main" val="20004"/>
                    </a:ext>
                  </a:extLst>
                </a:gridCol>
                <a:gridCol w="736429">
                  <a:extLst>
                    <a:ext uri="{9D8B030D-6E8A-4147-A177-3AD203B41FA5}">
                      <a16:colId xmlns:a16="http://schemas.microsoft.com/office/drawing/2014/main" val="20005"/>
                    </a:ext>
                  </a:extLst>
                </a:gridCol>
                <a:gridCol w="736396">
                  <a:extLst>
                    <a:ext uri="{9D8B030D-6E8A-4147-A177-3AD203B41FA5}">
                      <a16:colId xmlns:a16="http://schemas.microsoft.com/office/drawing/2014/main" val="20006"/>
                    </a:ext>
                  </a:extLst>
                </a:gridCol>
                <a:gridCol w="736301">
                  <a:extLst>
                    <a:ext uri="{9D8B030D-6E8A-4147-A177-3AD203B41FA5}">
                      <a16:colId xmlns:a16="http://schemas.microsoft.com/office/drawing/2014/main" val="20007"/>
                    </a:ext>
                  </a:extLst>
                </a:gridCol>
                <a:gridCol w="736396">
                  <a:extLst>
                    <a:ext uri="{9D8B030D-6E8A-4147-A177-3AD203B41FA5}">
                      <a16:colId xmlns:a16="http://schemas.microsoft.com/office/drawing/2014/main" val="20008"/>
                    </a:ext>
                  </a:extLst>
                </a:gridCol>
                <a:gridCol w="736429">
                  <a:extLst>
                    <a:ext uri="{9D8B030D-6E8A-4147-A177-3AD203B41FA5}">
                      <a16:colId xmlns:a16="http://schemas.microsoft.com/office/drawing/2014/main" val="20009"/>
                    </a:ext>
                  </a:extLst>
                </a:gridCol>
              </a:tblGrid>
              <a:tr h="410835">
                <a:tc>
                  <a:txBody>
                    <a:bodyPr/>
                    <a:lstStyle/>
                    <a:p>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85090">
                        <a:lnSpc>
                          <a:spcPct val="100000"/>
                        </a:lnSpc>
                      </a:pPr>
                      <a:r>
                        <a:rPr sz="1300" b="1" dirty="0">
                          <a:latin typeface="Arial"/>
                          <a:cs typeface="Arial"/>
                        </a:rPr>
                        <a:t>Rule</a:t>
                      </a:r>
                      <a:r>
                        <a:rPr sz="1300" b="1" spc="20" dirty="0">
                          <a:latin typeface="Arial"/>
                          <a:cs typeface="Arial"/>
                        </a:rPr>
                        <a:t> </a:t>
                      </a:r>
                      <a:r>
                        <a:rPr sz="1300" b="1" dirty="0">
                          <a:latin typeface="Arial"/>
                          <a:cs typeface="Arial"/>
                        </a:rPr>
                        <a:t>1</a:t>
                      </a:r>
                      <a:endParaRPr sz="13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D7E4BC"/>
                    </a:solidFill>
                  </a:tcPr>
                </a:tc>
                <a:tc>
                  <a:txBody>
                    <a:bodyPr/>
                    <a:lstStyle/>
                    <a:p>
                      <a:pPr marL="85090">
                        <a:lnSpc>
                          <a:spcPct val="100000"/>
                        </a:lnSpc>
                      </a:pPr>
                      <a:r>
                        <a:rPr sz="1300" b="1" dirty="0">
                          <a:latin typeface="Arial"/>
                          <a:cs typeface="Arial"/>
                        </a:rPr>
                        <a:t>Rule</a:t>
                      </a:r>
                      <a:r>
                        <a:rPr sz="1300" b="1" spc="20" dirty="0">
                          <a:latin typeface="Arial"/>
                          <a:cs typeface="Arial"/>
                        </a:rPr>
                        <a:t> </a:t>
                      </a:r>
                      <a:r>
                        <a:rPr sz="1300" b="1" dirty="0">
                          <a:latin typeface="Arial"/>
                          <a:cs typeface="Arial"/>
                        </a:rPr>
                        <a:t>2</a:t>
                      </a:r>
                      <a:endParaRPr sz="13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D7E4BC"/>
                    </a:solidFill>
                  </a:tcPr>
                </a:tc>
                <a:tc>
                  <a:txBody>
                    <a:bodyPr/>
                    <a:lstStyle/>
                    <a:p>
                      <a:pPr marL="85090">
                        <a:lnSpc>
                          <a:spcPct val="100000"/>
                        </a:lnSpc>
                      </a:pPr>
                      <a:r>
                        <a:rPr sz="1300" b="1" dirty="0">
                          <a:latin typeface="Arial"/>
                          <a:cs typeface="Arial"/>
                        </a:rPr>
                        <a:t>Rule</a:t>
                      </a:r>
                      <a:r>
                        <a:rPr sz="1300" b="1" spc="20" dirty="0">
                          <a:latin typeface="Arial"/>
                          <a:cs typeface="Arial"/>
                        </a:rPr>
                        <a:t> </a:t>
                      </a:r>
                      <a:r>
                        <a:rPr sz="1300" b="1" dirty="0">
                          <a:latin typeface="Arial"/>
                          <a:cs typeface="Arial"/>
                        </a:rPr>
                        <a:t>3</a:t>
                      </a:r>
                      <a:endParaRPr sz="13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D7E4BC"/>
                    </a:solidFill>
                  </a:tcPr>
                </a:tc>
                <a:tc>
                  <a:txBody>
                    <a:bodyPr/>
                    <a:lstStyle/>
                    <a:p>
                      <a:pPr marL="85725">
                        <a:lnSpc>
                          <a:spcPct val="100000"/>
                        </a:lnSpc>
                      </a:pPr>
                      <a:r>
                        <a:rPr sz="1300" b="1" dirty="0">
                          <a:latin typeface="Arial"/>
                          <a:cs typeface="Arial"/>
                        </a:rPr>
                        <a:t>Rule</a:t>
                      </a:r>
                      <a:r>
                        <a:rPr sz="1300" b="1" spc="20" dirty="0">
                          <a:latin typeface="Arial"/>
                          <a:cs typeface="Arial"/>
                        </a:rPr>
                        <a:t> </a:t>
                      </a:r>
                      <a:r>
                        <a:rPr sz="1300" b="1" dirty="0">
                          <a:latin typeface="Arial"/>
                          <a:cs typeface="Arial"/>
                        </a:rPr>
                        <a:t>4</a:t>
                      </a:r>
                      <a:endParaRPr sz="13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D7E4BC"/>
                    </a:solidFill>
                  </a:tcPr>
                </a:tc>
                <a:tc>
                  <a:txBody>
                    <a:bodyPr/>
                    <a:lstStyle/>
                    <a:p>
                      <a:pPr marL="85725">
                        <a:lnSpc>
                          <a:spcPct val="100000"/>
                        </a:lnSpc>
                      </a:pPr>
                      <a:r>
                        <a:rPr sz="1300" b="1" dirty="0">
                          <a:latin typeface="Arial"/>
                          <a:cs typeface="Arial"/>
                        </a:rPr>
                        <a:t>Rule</a:t>
                      </a:r>
                      <a:r>
                        <a:rPr sz="1300" b="1" spc="20" dirty="0">
                          <a:latin typeface="Arial"/>
                          <a:cs typeface="Arial"/>
                        </a:rPr>
                        <a:t> </a:t>
                      </a:r>
                      <a:r>
                        <a:rPr sz="1300" b="1" dirty="0">
                          <a:latin typeface="Arial"/>
                          <a:cs typeface="Arial"/>
                        </a:rPr>
                        <a:t>5</a:t>
                      </a:r>
                      <a:endParaRPr sz="13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D7E4BC"/>
                    </a:solidFill>
                  </a:tcPr>
                </a:tc>
                <a:tc>
                  <a:txBody>
                    <a:bodyPr/>
                    <a:lstStyle/>
                    <a:p>
                      <a:pPr marL="85725">
                        <a:lnSpc>
                          <a:spcPct val="100000"/>
                        </a:lnSpc>
                      </a:pPr>
                      <a:r>
                        <a:rPr sz="1300" b="1" dirty="0">
                          <a:latin typeface="Arial"/>
                          <a:cs typeface="Arial"/>
                        </a:rPr>
                        <a:t>Rule</a:t>
                      </a:r>
                      <a:r>
                        <a:rPr sz="1300" b="1" spc="20" dirty="0">
                          <a:latin typeface="Arial"/>
                          <a:cs typeface="Arial"/>
                        </a:rPr>
                        <a:t> </a:t>
                      </a:r>
                      <a:r>
                        <a:rPr sz="1300" b="1" dirty="0">
                          <a:latin typeface="Arial"/>
                          <a:cs typeface="Arial"/>
                        </a:rPr>
                        <a:t>6</a:t>
                      </a:r>
                      <a:endParaRPr sz="13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D7E4BC"/>
                    </a:solidFill>
                  </a:tcPr>
                </a:tc>
                <a:tc>
                  <a:txBody>
                    <a:bodyPr/>
                    <a:lstStyle/>
                    <a:p>
                      <a:pPr marL="85725">
                        <a:lnSpc>
                          <a:spcPct val="100000"/>
                        </a:lnSpc>
                      </a:pPr>
                      <a:r>
                        <a:rPr sz="1300" b="1" dirty="0">
                          <a:latin typeface="Arial"/>
                          <a:cs typeface="Arial"/>
                        </a:rPr>
                        <a:t>Rule</a:t>
                      </a:r>
                      <a:r>
                        <a:rPr sz="1300" b="1" spc="20" dirty="0">
                          <a:latin typeface="Arial"/>
                          <a:cs typeface="Arial"/>
                        </a:rPr>
                        <a:t> </a:t>
                      </a:r>
                      <a:r>
                        <a:rPr sz="1300" b="1" dirty="0">
                          <a:latin typeface="Arial"/>
                          <a:cs typeface="Arial"/>
                        </a:rPr>
                        <a:t>7</a:t>
                      </a:r>
                      <a:endParaRPr sz="13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D7E4BC"/>
                    </a:solidFill>
                  </a:tcPr>
                </a:tc>
                <a:tc>
                  <a:txBody>
                    <a:bodyPr/>
                    <a:lstStyle/>
                    <a:p>
                      <a:pPr marL="85725">
                        <a:lnSpc>
                          <a:spcPct val="100000"/>
                        </a:lnSpc>
                      </a:pPr>
                      <a:r>
                        <a:rPr sz="1300" b="1" dirty="0">
                          <a:latin typeface="Arial"/>
                          <a:cs typeface="Arial"/>
                        </a:rPr>
                        <a:t>Rule</a:t>
                      </a:r>
                      <a:r>
                        <a:rPr sz="1300" b="1" spc="20" dirty="0">
                          <a:latin typeface="Arial"/>
                          <a:cs typeface="Arial"/>
                        </a:rPr>
                        <a:t> </a:t>
                      </a:r>
                      <a:r>
                        <a:rPr sz="1300" b="1" dirty="0">
                          <a:latin typeface="Arial"/>
                          <a:cs typeface="Arial"/>
                        </a:rPr>
                        <a:t>8</a:t>
                      </a:r>
                      <a:endParaRPr sz="13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D7E4BC"/>
                    </a:solidFill>
                  </a:tcPr>
                </a:tc>
                <a:tc>
                  <a:txBody>
                    <a:bodyPr/>
                    <a:lstStyle/>
                    <a:p>
                      <a:pPr marL="85725">
                        <a:lnSpc>
                          <a:spcPct val="100000"/>
                        </a:lnSpc>
                      </a:pPr>
                      <a:r>
                        <a:rPr sz="1300" b="1" dirty="0">
                          <a:latin typeface="Arial"/>
                          <a:cs typeface="Arial"/>
                        </a:rPr>
                        <a:t>Rule</a:t>
                      </a:r>
                      <a:r>
                        <a:rPr sz="1300" b="1" spc="20" dirty="0">
                          <a:latin typeface="Arial"/>
                          <a:cs typeface="Arial"/>
                        </a:rPr>
                        <a:t> </a:t>
                      </a:r>
                      <a:r>
                        <a:rPr sz="1300" b="1" dirty="0">
                          <a:latin typeface="Arial"/>
                          <a:cs typeface="Arial"/>
                        </a:rPr>
                        <a:t>9</a:t>
                      </a:r>
                      <a:endParaRPr sz="13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D7E4BC"/>
                    </a:solidFill>
                  </a:tcPr>
                </a:tc>
                <a:extLst>
                  <a:ext uri="{0D108BD9-81ED-4DB2-BD59-A6C34878D82A}">
                    <a16:rowId xmlns:a16="http://schemas.microsoft.com/office/drawing/2014/main" val="10000"/>
                  </a:ext>
                </a:extLst>
              </a:tr>
              <a:tr h="410835">
                <a:tc>
                  <a:txBody>
                    <a:bodyPr/>
                    <a:lstStyle/>
                    <a:p>
                      <a:pPr marL="85090">
                        <a:lnSpc>
                          <a:spcPct val="100000"/>
                        </a:lnSpc>
                      </a:pPr>
                      <a:r>
                        <a:rPr sz="1400" spc="-10" dirty="0">
                          <a:latin typeface="Arial"/>
                          <a:cs typeface="Arial"/>
                        </a:rPr>
                        <a:t>C</a:t>
                      </a:r>
                      <a:r>
                        <a:rPr sz="1400" dirty="0">
                          <a:latin typeface="Arial"/>
                          <a:cs typeface="Arial"/>
                        </a:rPr>
                        <a:t>1:</a:t>
                      </a:r>
                      <a:r>
                        <a:rPr sz="1400" spc="-5" dirty="0">
                          <a:latin typeface="Arial"/>
                          <a:cs typeface="Arial"/>
                        </a:rPr>
                        <a:t> </a:t>
                      </a:r>
                      <a:r>
                        <a:rPr sz="1400" dirty="0">
                          <a:latin typeface="Arial"/>
                          <a:cs typeface="Arial"/>
                        </a:rPr>
                        <a:t>a,</a:t>
                      </a:r>
                      <a:r>
                        <a:rPr sz="1400" spc="-15" dirty="0">
                          <a:latin typeface="Arial"/>
                          <a:cs typeface="Arial"/>
                        </a:rPr>
                        <a:t> </a:t>
                      </a:r>
                      <a:r>
                        <a:rPr sz="1400" dirty="0">
                          <a:latin typeface="Arial"/>
                          <a:cs typeface="Arial"/>
                        </a:rPr>
                        <a:t>b,</a:t>
                      </a:r>
                      <a:r>
                        <a:rPr sz="1400" spc="-15" dirty="0">
                          <a:latin typeface="Arial"/>
                          <a:cs typeface="Arial"/>
                        </a:rPr>
                        <a:t> </a:t>
                      </a:r>
                      <a:r>
                        <a:rPr sz="1400" dirty="0">
                          <a:latin typeface="Arial"/>
                          <a:cs typeface="Arial"/>
                        </a:rPr>
                        <a:t>c</a:t>
                      </a:r>
                      <a:r>
                        <a:rPr sz="1400" spc="-15" dirty="0">
                          <a:latin typeface="Arial"/>
                          <a:cs typeface="Arial"/>
                        </a:rPr>
                        <a:t> </a:t>
                      </a:r>
                      <a:r>
                        <a:rPr sz="1400" dirty="0">
                          <a:latin typeface="Arial"/>
                          <a:cs typeface="Arial"/>
                        </a:rPr>
                        <a:t>form</a:t>
                      </a:r>
                      <a:r>
                        <a:rPr sz="1400" spc="-25" dirty="0">
                          <a:latin typeface="Arial"/>
                          <a:cs typeface="Arial"/>
                        </a:rPr>
                        <a:t> </a:t>
                      </a:r>
                      <a:r>
                        <a:rPr sz="1400" dirty="0">
                          <a:latin typeface="Arial"/>
                          <a:cs typeface="Arial"/>
                        </a:rPr>
                        <a:t>a</a:t>
                      </a:r>
                      <a:r>
                        <a:rPr sz="1400" spc="-10" dirty="0">
                          <a:latin typeface="Arial"/>
                          <a:cs typeface="Arial"/>
                        </a:rPr>
                        <a:t> </a:t>
                      </a:r>
                      <a:r>
                        <a:rPr sz="1400" dirty="0">
                          <a:latin typeface="Arial"/>
                          <a:cs typeface="Arial"/>
                        </a:rPr>
                        <a:t>triangle?</a:t>
                      </a:r>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9F679"/>
                    </a:solidFill>
                  </a:tcPr>
                </a:tc>
                <a:tc>
                  <a:txBody>
                    <a:bodyPr/>
                    <a:lstStyle/>
                    <a:p>
                      <a:pPr marL="635" algn="ctr">
                        <a:lnSpc>
                          <a:spcPct val="100000"/>
                        </a:lnSpc>
                      </a:pPr>
                      <a:r>
                        <a:rPr sz="1400" b="1" dirty="0">
                          <a:latin typeface="Arial"/>
                          <a:cs typeface="Arial"/>
                        </a:rPr>
                        <a:t>N</a:t>
                      </a:r>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pPr>
                      <a:r>
                        <a:rPr sz="1400" b="1" dirty="0">
                          <a:latin typeface="Arial"/>
                          <a:cs typeface="Arial"/>
                        </a:rPr>
                        <a:t>Y</a:t>
                      </a:r>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pPr>
                      <a:r>
                        <a:rPr sz="1400" b="1" dirty="0">
                          <a:latin typeface="Arial"/>
                          <a:cs typeface="Arial"/>
                        </a:rPr>
                        <a:t>Y</a:t>
                      </a:r>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1"/>
                  </a:ext>
                </a:extLst>
              </a:tr>
              <a:tr h="410868">
                <a:tc>
                  <a:txBody>
                    <a:bodyPr/>
                    <a:lstStyle/>
                    <a:p>
                      <a:pPr marL="85090">
                        <a:lnSpc>
                          <a:spcPct val="100000"/>
                        </a:lnSpc>
                      </a:pPr>
                      <a:r>
                        <a:rPr sz="1400" spc="-10" dirty="0">
                          <a:latin typeface="Arial"/>
                          <a:cs typeface="Arial"/>
                        </a:rPr>
                        <a:t>C</a:t>
                      </a:r>
                      <a:r>
                        <a:rPr sz="1400" dirty="0">
                          <a:latin typeface="Arial"/>
                          <a:cs typeface="Arial"/>
                        </a:rPr>
                        <a:t>2:</a:t>
                      </a:r>
                      <a:r>
                        <a:rPr sz="1400" spc="-5" dirty="0">
                          <a:latin typeface="Arial"/>
                          <a:cs typeface="Arial"/>
                        </a:rPr>
                        <a:t> </a:t>
                      </a:r>
                      <a:r>
                        <a:rPr sz="1400" dirty="0">
                          <a:latin typeface="Arial"/>
                          <a:cs typeface="Arial"/>
                        </a:rPr>
                        <a:t>a</a:t>
                      </a:r>
                      <a:r>
                        <a:rPr sz="1400" spc="-20" dirty="0">
                          <a:latin typeface="Arial"/>
                          <a:cs typeface="Arial"/>
                        </a:rPr>
                        <a:t> </a:t>
                      </a:r>
                      <a:r>
                        <a:rPr sz="1400" dirty="0">
                          <a:latin typeface="Arial"/>
                          <a:cs typeface="Arial"/>
                        </a:rPr>
                        <a:t>=</a:t>
                      </a:r>
                      <a:r>
                        <a:rPr sz="1400" spc="-10" dirty="0">
                          <a:latin typeface="Arial"/>
                          <a:cs typeface="Arial"/>
                        </a:rPr>
                        <a:t> </a:t>
                      </a:r>
                      <a:r>
                        <a:rPr sz="1400" dirty="0">
                          <a:latin typeface="Arial"/>
                          <a:cs typeface="Arial"/>
                        </a:rPr>
                        <a:t>b?</a:t>
                      </a:r>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9F679"/>
                    </a:solidFill>
                  </a:tcPr>
                </a:tc>
                <a:tc>
                  <a:txBody>
                    <a:bodyPr/>
                    <a:lstStyle/>
                    <a:p>
                      <a:pPr marL="1270" algn="ctr">
                        <a:lnSpc>
                          <a:spcPct val="100000"/>
                        </a:lnSpc>
                      </a:pPr>
                      <a:r>
                        <a:rPr sz="1400" b="1" dirty="0">
                          <a:latin typeface="Arial"/>
                          <a:cs typeface="Arial"/>
                        </a:rPr>
                        <a:t>_</a:t>
                      </a:r>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pPr>
                      <a:r>
                        <a:rPr sz="1400" b="1" dirty="0">
                          <a:latin typeface="Arial"/>
                          <a:cs typeface="Arial"/>
                        </a:rPr>
                        <a:t>Y</a:t>
                      </a:r>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pPr>
                      <a:r>
                        <a:rPr sz="1400" b="1" dirty="0">
                          <a:latin typeface="Arial"/>
                          <a:cs typeface="Arial"/>
                        </a:rPr>
                        <a:t>Y</a:t>
                      </a:r>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2"/>
                  </a:ext>
                </a:extLst>
              </a:tr>
              <a:tr h="410835">
                <a:tc>
                  <a:txBody>
                    <a:bodyPr/>
                    <a:lstStyle/>
                    <a:p>
                      <a:pPr marL="85090">
                        <a:lnSpc>
                          <a:spcPct val="100000"/>
                        </a:lnSpc>
                      </a:pPr>
                      <a:r>
                        <a:rPr sz="1400" spc="-10" dirty="0">
                          <a:latin typeface="Arial"/>
                          <a:cs typeface="Arial"/>
                        </a:rPr>
                        <a:t>C</a:t>
                      </a:r>
                      <a:r>
                        <a:rPr sz="1400" dirty="0">
                          <a:latin typeface="Arial"/>
                          <a:cs typeface="Arial"/>
                        </a:rPr>
                        <a:t>3:</a:t>
                      </a:r>
                      <a:r>
                        <a:rPr sz="1400" spc="-5" dirty="0">
                          <a:latin typeface="Arial"/>
                          <a:cs typeface="Arial"/>
                        </a:rPr>
                        <a:t> </a:t>
                      </a:r>
                      <a:r>
                        <a:rPr sz="1400" dirty="0">
                          <a:latin typeface="Arial"/>
                          <a:cs typeface="Arial"/>
                        </a:rPr>
                        <a:t>a</a:t>
                      </a:r>
                      <a:r>
                        <a:rPr sz="1400" spc="-20" dirty="0">
                          <a:latin typeface="Arial"/>
                          <a:cs typeface="Arial"/>
                        </a:rPr>
                        <a:t> </a:t>
                      </a:r>
                      <a:r>
                        <a:rPr sz="1400" dirty="0">
                          <a:latin typeface="Arial"/>
                          <a:cs typeface="Arial"/>
                        </a:rPr>
                        <a:t>=</a:t>
                      </a:r>
                      <a:r>
                        <a:rPr sz="1400" spc="-10" dirty="0">
                          <a:latin typeface="Arial"/>
                          <a:cs typeface="Arial"/>
                        </a:rPr>
                        <a:t> </a:t>
                      </a:r>
                      <a:r>
                        <a:rPr sz="1400" dirty="0">
                          <a:latin typeface="Arial"/>
                          <a:cs typeface="Arial"/>
                        </a:rPr>
                        <a:t>c?</a:t>
                      </a:r>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9F679"/>
                    </a:solidFill>
                  </a:tcPr>
                </a:tc>
                <a:tc>
                  <a:txBody>
                    <a:bodyPr/>
                    <a:lstStyle/>
                    <a:p>
                      <a:pPr marL="1270" algn="ctr">
                        <a:lnSpc>
                          <a:spcPct val="100000"/>
                        </a:lnSpc>
                      </a:pPr>
                      <a:r>
                        <a:rPr sz="1400" b="1" dirty="0">
                          <a:latin typeface="Arial"/>
                          <a:cs typeface="Arial"/>
                        </a:rPr>
                        <a:t>_</a:t>
                      </a:r>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pPr>
                      <a:r>
                        <a:rPr sz="1400" b="1" dirty="0">
                          <a:latin typeface="Arial"/>
                          <a:cs typeface="Arial"/>
                        </a:rPr>
                        <a:t>Y</a:t>
                      </a:r>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pPr>
                      <a:r>
                        <a:rPr sz="1400" b="1" dirty="0">
                          <a:latin typeface="Arial"/>
                          <a:cs typeface="Arial"/>
                        </a:rPr>
                        <a:t>Y</a:t>
                      </a:r>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3"/>
                  </a:ext>
                </a:extLst>
              </a:tr>
              <a:tr h="410835">
                <a:tc>
                  <a:txBody>
                    <a:bodyPr/>
                    <a:lstStyle/>
                    <a:p>
                      <a:pPr marL="85090">
                        <a:lnSpc>
                          <a:spcPct val="100000"/>
                        </a:lnSpc>
                      </a:pPr>
                      <a:r>
                        <a:rPr sz="1400" spc="-10" dirty="0">
                          <a:latin typeface="Arial"/>
                          <a:cs typeface="Arial"/>
                        </a:rPr>
                        <a:t>C</a:t>
                      </a:r>
                      <a:r>
                        <a:rPr sz="1400" dirty="0">
                          <a:latin typeface="Arial"/>
                          <a:cs typeface="Arial"/>
                        </a:rPr>
                        <a:t>4:</a:t>
                      </a:r>
                      <a:r>
                        <a:rPr sz="1400" spc="-5" dirty="0">
                          <a:latin typeface="Arial"/>
                          <a:cs typeface="Arial"/>
                        </a:rPr>
                        <a:t> </a:t>
                      </a:r>
                      <a:r>
                        <a:rPr sz="1400" dirty="0">
                          <a:latin typeface="Arial"/>
                          <a:cs typeface="Arial"/>
                        </a:rPr>
                        <a:t>b</a:t>
                      </a:r>
                      <a:r>
                        <a:rPr sz="1400" spc="-20" dirty="0">
                          <a:latin typeface="Arial"/>
                          <a:cs typeface="Arial"/>
                        </a:rPr>
                        <a:t> </a:t>
                      </a:r>
                      <a:r>
                        <a:rPr sz="1400" dirty="0">
                          <a:latin typeface="Arial"/>
                          <a:cs typeface="Arial"/>
                        </a:rPr>
                        <a:t>=</a:t>
                      </a:r>
                      <a:r>
                        <a:rPr sz="1400" spc="-10" dirty="0">
                          <a:latin typeface="Arial"/>
                          <a:cs typeface="Arial"/>
                        </a:rPr>
                        <a:t> </a:t>
                      </a:r>
                      <a:r>
                        <a:rPr sz="1400" dirty="0">
                          <a:latin typeface="Arial"/>
                          <a:cs typeface="Arial"/>
                        </a:rPr>
                        <a:t>c?</a:t>
                      </a:r>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9F679"/>
                    </a:solidFill>
                  </a:tcPr>
                </a:tc>
                <a:tc>
                  <a:txBody>
                    <a:bodyPr/>
                    <a:lstStyle/>
                    <a:p>
                      <a:pPr marL="1270" algn="ctr">
                        <a:lnSpc>
                          <a:spcPct val="100000"/>
                        </a:lnSpc>
                      </a:pPr>
                      <a:r>
                        <a:rPr sz="1400" b="1" dirty="0">
                          <a:latin typeface="Arial"/>
                          <a:cs typeface="Arial"/>
                        </a:rPr>
                        <a:t>_</a:t>
                      </a:r>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pPr>
                      <a:r>
                        <a:rPr sz="1400" b="1" dirty="0">
                          <a:latin typeface="Arial"/>
                          <a:cs typeface="Arial"/>
                        </a:rPr>
                        <a:t>Y</a:t>
                      </a:r>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35" algn="ctr">
                        <a:lnSpc>
                          <a:spcPct val="100000"/>
                        </a:lnSpc>
                      </a:pPr>
                      <a:r>
                        <a:rPr sz="1400" b="1" dirty="0">
                          <a:latin typeface="Arial"/>
                          <a:cs typeface="Arial"/>
                        </a:rPr>
                        <a:t>N</a:t>
                      </a:r>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4"/>
                  </a:ext>
                </a:extLst>
              </a:tr>
              <a:tr h="410868">
                <a:tc>
                  <a:txBody>
                    <a:bodyPr/>
                    <a:lstStyle/>
                    <a:p>
                      <a:pPr marL="85090">
                        <a:lnSpc>
                          <a:spcPct val="100000"/>
                        </a:lnSpc>
                      </a:pPr>
                      <a:r>
                        <a:rPr sz="1400" dirty="0">
                          <a:latin typeface="Arial"/>
                          <a:cs typeface="Arial"/>
                        </a:rPr>
                        <a:t>A1:</a:t>
                      </a:r>
                      <a:r>
                        <a:rPr sz="1400" spc="-15" dirty="0">
                          <a:latin typeface="Arial"/>
                          <a:cs typeface="Arial"/>
                        </a:rPr>
                        <a:t> </a:t>
                      </a:r>
                      <a:r>
                        <a:rPr sz="1400" spc="-10" dirty="0">
                          <a:latin typeface="Arial"/>
                          <a:cs typeface="Arial"/>
                        </a:rPr>
                        <a:t>N</a:t>
                      </a:r>
                      <a:r>
                        <a:rPr sz="1400" dirty="0">
                          <a:latin typeface="Arial"/>
                          <a:cs typeface="Arial"/>
                        </a:rPr>
                        <a:t>ot a</a:t>
                      </a:r>
                      <a:r>
                        <a:rPr sz="1400" spc="-10" dirty="0">
                          <a:latin typeface="Arial"/>
                          <a:cs typeface="Arial"/>
                        </a:rPr>
                        <a:t> </a:t>
                      </a:r>
                      <a:r>
                        <a:rPr sz="1400" dirty="0">
                          <a:latin typeface="Arial"/>
                          <a:cs typeface="Arial"/>
                        </a:rPr>
                        <a:t>triangle</a:t>
                      </a:r>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9F679"/>
                    </a:solidFill>
                  </a:tcPr>
                </a:tc>
                <a:tc>
                  <a:txBody>
                    <a:bodyPr/>
                    <a:lstStyle/>
                    <a:p>
                      <a:pPr algn="ctr">
                        <a:lnSpc>
                          <a:spcPct val="100000"/>
                        </a:lnSpc>
                      </a:pPr>
                      <a:r>
                        <a:rPr sz="1400" b="1" dirty="0">
                          <a:latin typeface="Arial"/>
                          <a:cs typeface="Arial"/>
                        </a:rPr>
                        <a:t>X</a:t>
                      </a:r>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5"/>
                  </a:ext>
                </a:extLst>
              </a:tr>
              <a:tr h="410835">
                <a:tc>
                  <a:txBody>
                    <a:bodyPr/>
                    <a:lstStyle/>
                    <a:p>
                      <a:pPr marL="85090">
                        <a:lnSpc>
                          <a:spcPct val="100000"/>
                        </a:lnSpc>
                      </a:pPr>
                      <a:r>
                        <a:rPr sz="1400" dirty="0">
                          <a:latin typeface="Arial"/>
                          <a:cs typeface="Arial"/>
                        </a:rPr>
                        <a:t>A2:</a:t>
                      </a:r>
                      <a:r>
                        <a:rPr sz="1400" spc="-15" dirty="0">
                          <a:latin typeface="Arial"/>
                          <a:cs typeface="Arial"/>
                        </a:rPr>
                        <a:t> </a:t>
                      </a:r>
                      <a:r>
                        <a:rPr sz="1400" dirty="0">
                          <a:latin typeface="Arial"/>
                          <a:cs typeface="Arial"/>
                        </a:rPr>
                        <a:t>Scalene</a:t>
                      </a:r>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9F679"/>
                    </a:solidFill>
                  </a:tcPr>
                </a:tc>
                <a:tc>
                  <a:txBody>
                    <a:bodyPr/>
                    <a:lstStyle/>
                    <a:p>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6"/>
                  </a:ext>
                </a:extLst>
              </a:tr>
              <a:tr h="410841">
                <a:tc>
                  <a:txBody>
                    <a:bodyPr/>
                    <a:lstStyle/>
                    <a:p>
                      <a:pPr marL="85090">
                        <a:lnSpc>
                          <a:spcPct val="100000"/>
                        </a:lnSpc>
                      </a:pPr>
                      <a:r>
                        <a:rPr sz="1400" dirty="0">
                          <a:latin typeface="Arial"/>
                          <a:cs typeface="Arial"/>
                        </a:rPr>
                        <a:t>A3:</a:t>
                      </a:r>
                      <a:r>
                        <a:rPr sz="1400" spc="-15" dirty="0">
                          <a:latin typeface="Arial"/>
                          <a:cs typeface="Arial"/>
                        </a:rPr>
                        <a:t> </a:t>
                      </a:r>
                      <a:r>
                        <a:rPr sz="1400" dirty="0">
                          <a:latin typeface="Arial"/>
                          <a:cs typeface="Arial"/>
                        </a:rPr>
                        <a:t>Isoscel</a:t>
                      </a:r>
                      <a:r>
                        <a:rPr sz="1400" spc="-15" dirty="0">
                          <a:latin typeface="Arial"/>
                          <a:cs typeface="Arial"/>
                        </a:rPr>
                        <a:t>e</a:t>
                      </a:r>
                      <a:r>
                        <a:rPr sz="1400" dirty="0">
                          <a:latin typeface="Arial"/>
                          <a:cs typeface="Arial"/>
                        </a:rPr>
                        <a:t>s</a:t>
                      </a:r>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9F679"/>
                    </a:solidFill>
                  </a:tcPr>
                </a:tc>
                <a:tc>
                  <a:txBody>
                    <a:bodyPr/>
                    <a:lstStyle/>
                    <a:p>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7"/>
                  </a:ext>
                </a:extLst>
              </a:tr>
              <a:tr h="410855">
                <a:tc>
                  <a:txBody>
                    <a:bodyPr/>
                    <a:lstStyle/>
                    <a:p>
                      <a:pPr marL="85090">
                        <a:lnSpc>
                          <a:spcPct val="100000"/>
                        </a:lnSpc>
                      </a:pPr>
                      <a:r>
                        <a:rPr sz="1400" spc="-5" dirty="0">
                          <a:latin typeface="Arial"/>
                          <a:cs typeface="Arial"/>
                        </a:rPr>
                        <a:t>A4</a:t>
                      </a:r>
                      <a:r>
                        <a:rPr sz="1400" dirty="0">
                          <a:latin typeface="Arial"/>
                          <a:cs typeface="Arial"/>
                        </a:rPr>
                        <a:t>:</a:t>
                      </a:r>
                      <a:r>
                        <a:rPr sz="1400" spc="-15" dirty="0">
                          <a:latin typeface="Arial"/>
                          <a:cs typeface="Arial"/>
                        </a:rPr>
                        <a:t> </a:t>
                      </a:r>
                      <a:r>
                        <a:rPr sz="1400" dirty="0">
                          <a:latin typeface="Arial"/>
                          <a:cs typeface="Arial"/>
                        </a:rPr>
                        <a:t>Equilateral</a:t>
                      </a:r>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9F679"/>
                    </a:solidFill>
                  </a:tcPr>
                </a:tc>
                <a:tc>
                  <a:txBody>
                    <a:bodyPr/>
                    <a:lstStyle/>
                    <a:p>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pPr>
                      <a:r>
                        <a:rPr sz="1400" b="1" dirty="0">
                          <a:latin typeface="Arial"/>
                          <a:cs typeface="Arial"/>
                        </a:rPr>
                        <a:t>X</a:t>
                      </a:r>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8"/>
                  </a:ext>
                </a:extLst>
              </a:tr>
              <a:tr h="410841">
                <a:tc>
                  <a:txBody>
                    <a:bodyPr/>
                    <a:lstStyle/>
                    <a:p>
                      <a:pPr marL="85090">
                        <a:lnSpc>
                          <a:spcPct val="100000"/>
                        </a:lnSpc>
                      </a:pPr>
                      <a:r>
                        <a:rPr sz="1400" dirty="0">
                          <a:latin typeface="Arial"/>
                          <a:cs typeface="Arial"/>
                        </a:rPr>
                        <a:t>A5:</a:t>
                      </a:r>
                      <a:r>
                        <a:rPr sz="1400" spc="-20" dirty="0">
                          <a:latin typeface="Arial"/>
                          <a:cs typeface="Arial"/>
                        </a:rPr>
                        <a:t> </a:t>
                      </a:r>
                      <a:r>
                        <a:rPr sz="1400" dirty="0">
                          <a:latin typeface="Arial"/>
                          <a:cs typeface="Arial"/>
                        </a:rPr>
                        <a:t>I</a:t>
                      </a:r>
                      <a:r>
                        <a:rPr sz="1400" spc="-10" dirty="0">
                          <a:latin typeface="Arial"/>
                          <a:cs typeface="Arial"/>
                        </a:rPr>
                        <a:t>m</a:t>
                      </a:r>
                      <a:r>
                        <a:rPr sz="1400" dirty="0">
                          <a:latin typeface="Arial"/>
                          <a:cs typeface="Arial"/>
                        </a:rPr>
                        <a:t>possible</a:t>
                      </a:r>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9F679"/>
                    </a:solidFill>
                  </a:tcPr>
                </a:tc>
                <a:tc>
                  <a:txBody>
                    <a:bodyPr/>
                    <a:lstStyle/>
                    <a:p>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35" algn="ctr">
                        <a:lnSpc>
                          <a:spcPct val="100000"/>
                        </a:lnSpc>
                      </a:pPr>
                      <a:r>
                        <a:rPr sz="1400" b="1" dirty="0">
                          <a:latin typeface="Arial"/>
                          <a:cs typeface="Arial"/>
                        </a:rPr>
                        <a:t>X</a:t>
                      </a:r>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400" dirty="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9"/>
                  </a:ext>
                </a:extLst>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0" y="0"/>
            <a:ext cx="9144000" cy="677108"/>
          </a:xfrm>
          <a:prstGeom prst="rect">
            <a:avLst/>
          </a:prstGeom>
        </p:spPr>
        <p:txBody>
          <a:bodyPr vert="horz" wrap="square" lIns="0" tIns="0" rIns="0" bIns="0" rtlCol="0">
            <a:spAutoFit/>
          </a:bodyPr>
          <a:lstStyle/>
          <a:p>
            <a:pPr marL="12700">
              <a:lnSpc>
                <a:spcPct val="100000"/>
              </a:lnSpc>
            </a:pPr>
            <a:r>
              <a:rPr sz="4400" spc="-5" dirty="0"/>
              <a:t>Decision </a:t>
            </a:r>
            <a:r>
              <a:rPr sz="4400" spc="-95" dirty="0"/>
              <a:t>Table </a:t>
            </a:r>
            <a:r>
              <a:rPr sz="4400" spc="-5" dirty="0">
                <a:latin typeface="Arial"/>
                <a:cs typeface="Arial"/>
              </a:rPr>
              <a:t>– </a:t>
            </a:r>
            <a:r>
              <a:rPr sz="4400" spc="-25" dirty="0"/>
              <a:t>Triangle</a:t>
            </a:r>
            <a:r>
              <a:rPr sz="4400" spc="-20" dirty="0"/>
              <a:t> </a:t>
            </a:r>
            <a:r>
              <a:rPr sz="4400" spc="-5" dirty="0"/>
              <a:t>Program</a:t>
            </a:r>
          </a:p>
        </p:txBody>
      </p:sp>
      <p:sp>
        <p:nvSpPr>
          <p:cNvPr id="8" name="object 8"/>
          <p:cNvSpPr txBox="1">
            <a:spLocks noGrp="1"/>
          </p:cNvSpPr>
          <p:nvPr>
            <p:ph type="sldNum" sz="quarter" idx="7"/>
          </p:nvPr>
        </p:nvSpPr>
        <p:spPr>
          <a:prstGeom prst="rect">
            <a:avLst/>
          </a:prstGeom>
        </p:spPr>
        <p:txBody>
          <a:bodyPr vert="horz" wrap="square" lIns="0" tIns="2540" rIns="0" bIns="0" rtlCol="0">
            <a:spAutoFit/>
          </a:bodyPr>
          <a:lstStyle/>
          <a:p>
            <a:pPr marL="63500">
              <a:lnSpc>
                <a:spcPct val="100000"/>
              </a:lnSpc>
              <a:spcBef>
                <a:spcPts val="20"/>
              </a:spcBef>
            </a:pPr>
            <a:fld id="{81D60167-4931-47E6-BA6A-407CBD079E47}" type="slidenum">
              <a:rPr spc="-5" dirty="0"/>
              <a:t>34</a:t>
            </a:fld>
            <a:endParaRPr spc="-5" dirty="0"/>
          </a:p>
        </p:txBody>
      </p:sp>
      <p:graphicFrame>
        <p:nvGraphicFramePr>
          <p:cNvPr id="6" name="object 6"/>
          <p:cNvGraphicFramePr>
            <a:graphicFrameLocks noGrp="1"/>
          </p:cNvGraphicFramePr>
          <p:nvPr/>
        </p:nvGraphicFramePr>
        <p:xfrm>
          <a:off x="289394" y="1301750"/>
          <a:ext cx="8619654" cy="3873500"/>
        </p:xfrm>
        <a:graphic>
          <a:graphicData uri="http://schemas.openxmlformats.org/drawingml/2006/table">
            <a:tbl>
              <a:tblPr firstRow="1" bandRow="1">
                <a:tableStyleId>{2D5ABB26-0587-4C30-8999-92F81FD0307C}</a:tableStyleId>
              </a:tblPr>
              <a:tblGrid>
                <a:gridCol w="2319693">
                  <a:extLst>
                    <a:ext uri="{9D8B030D-6E8A-4147-A177-3AD203B41FA5}">
                      <a16:colId xmlns:a16="http://schemas.microsoft.com/office/drawing/2014/main" val="20000"/>
                    </a:ext>
                  </a:extLst>
                </a:gridCol>
                <a:gridCol w="700024">
                  <a:extLst>
                    <a:ext uri="{9D8B030D-6E8A-4147-A177-3AD203B41FA5}">
                      <a16:colId xmlns:a16="http://schemas.microsoft.com/office/drawing/2014/main" val="20001"/>
                    </a:ext>
                  </a:extLst>
                </a:gridCol>
                <a:gridCol w="699897">
                  <a:extLst>
                    <a:ext uri="{9D8B030D-6E8A-4147-A177-3AD203B41FA5}">
                      <a16:colId xmlns:a16="http://schemas.microsoft.com/office/drawing/2014/main" val="20002"/>
                    </a:ext>
                  </a:extLst>
                </a:gridCol>
                <a:gridCol w="700024">
                  <a:extLst>
                    <a:ext uri="{9D8B030D-6E8A-4147-A177-3AD203B41FA5}">
                      <a16:colId xmlns:a16="http://schemas.microsoft.com/office/drawing/2014/main" val="20003"/>
                    </a:ext>
                  </a:extLst>
                </a:gridCol>
                <a:gridCol w="700024">
                  <a:extLst>
                    <a:ext uri="{9D8B030D-6E8A-4147-A177-3AD203B41FA5}">
                      <a16:colId xmlns:a16="http://schemas.microsoft.com/office/drawing/2014/main" val="20004"/>
                    </a:ext>
                  </a:extLst>
                </a:gridCol>
                <a:gridCol w="700023">
                  <a:extLst>
                    <a:ext uri="{9D8B030D-6E8A-4147-A177-3AD203B41FA5}">
                      <a16:colId xmlns:a16="http://schemas.microsoft.com/office/drawing/2014/main" val="20005"/>
                    </a:ext>
                  </a:extLst>
                </a:gridCol>
                <a:gridCol w="700024">
                  <a:extLst>
                    <a:ext uri="{9D8B030D-6E8A-4147-A177-3AD203B41FA5}">
                      <a16:colId xmlns:a16="http://schemas.microsoft.com/office/drawing/2014/main" val="20006"/>
                    </a:ext>
                  </a:extLst>
                </a:gridCol>
                <a:gridCol w="699897">
                  <a:extLst>
                    <a:ext uri="{9D8B030D-6E8A-4147-A177-3AD203B41FA5}">
                      <a16:colId xmlns:a16="http://schemas.microsoft.com/office/drawing/2014/main" val="20007"/>
                    </a:ext>
                  </a:extLst>
                </a:gridCol>
                <a:gridCol w="700024">
                  <a:extLst>
                    <a:ext uri="{9D8B030D-6E8A-4147-A177-3AD203B41FA5}">
                      <a16:colId xmlns:a16="http://schemas.microsoft.com/office/drawing/2014/main" val="20008"/>
                    </a:ext>
                  </a:extLst>
                </a:gridCol>
                <a:gridCol w="700024">
                  <a:extLst>
                    <a:ext uri="{9D8B030D-6E8A-4147-A177-3AD203B41FA5}">
                      <a16:colId xmlns:a16="http://schemas.microsoft.com/office/drawing/2014/main" val="20009"/>
                    </a:ext>
                  </a:extLst>
                </a:gridCol>
              </a:tblGrid>
              <a:tr h="387350">
                <a:tc>
                  <a:txBody>
                    <a:bodyPr/>
                    <a:lstStyle/>
                    <a:p>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R="11430" algn="ctr">
                        <a:lnSpc>
                          <a:spcPct val="100000"/>
                        </a:lnSpc>
                        <a:spcBef>
                          <a:spcPts val="270"/>
                        </a:spcBef>
                      </a:pPr>
                      <a:r>
                        <a:rPr sz="1300" b="1" spc="-5" dirty="0">
                          <a:latin typeface="Arial"/>
                          <a:cs typeface="Arial"/>
                        </a:rPr>
                        <a:t>Rule</a:t>
                      </a:r>
                      <a:r>
                        <a:rPr sz="1300" b="1" spc="-70" dirty="0">
                          <a:latin typeface="Arial"/>
                          <a:cs typeface="Arial"/>
                        </a:rPr>
                        <a:t> </a:t>
                      </a:r>
                      <a:r>
                        <a:rPr sz="1300" b="1" spc="-5" dirty="0">
                          <a:latin typeface="Arial"/>
                          <a:cs typeface="Arial"/>
                        </a:rPr>
                        <a:t>1</a:t>
                      </a:r>
                      <a:endParaRPr sz="13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D6E3BC"/>
                    </a:solidFill>
                  </a:tcPr>
                </a:tc>
                <a:tc>
                  <a:txBody>
                    <a:bodyPr/>
                    <a:lstStyle/>
                    <a:p>
                      <a:pPr marR="11430" algn="ctr">
                        <a:lnSpc>
                          <a:spcPct val="100000"/>
                        </a:lnSpc>
                        <a:spcBef>
                          <a:spcPts val="270"/>
                        </a:spcBef>
                      </a:pPr>
                      <a:r>
                        <a:rPr sz="1300" b="1" spc="-5" dirty="0">
                          <a:latin typeface="Arial"/>
                          <a:cs typeface="Arial"/>
                        </a:rPr>
                        <a:t>Rule</a:t>
                      </a:r>
                      <a:r>
                        <a:rPr sz="1300" b="1" spc="-70" dirty="0">
                          <a:latin typeface="Arial"/>
                          <a:cs typeface="Arial"/>
                        </a:rPr>
                        <a:t> </a:t>
                      </a:r>
                      <a:r>
                        <a:rPr sz="1300" b="1" spc="-5" dirty="0">
                          <a:latin typeface="Arial"/>
                          <a:cs typeface="Arial"/>
                        </a:rPr>
                        <a:t>2</a:t>
                      </a:r>
                      <a:endParaRPr sz="13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D6E3BC"/>
                    </a:solidFill>
                  </a:tcPr>
                </a:tc>
                <a:tc>
                  <a:txBody>
                    <a:bodyPr/>
                    <a:lstStyle/>
                    <a:p>
                      <a:pPr marR="10795" algn="ctr">
                        <a:lnSpc>
                          <a:spcPct val="100000"/>
                        </a:lnSpc>
                        <a:spcBef>
                          <a:spcPts val="270"/>
                        </a:spcBef>
                      </a:pPr>
                      <a:r>
                        <a:rPr sz="1300" b="1" spc="-5" dirty="0">
                          <a:latin typeface="Arial"/>
                          <a:cs typeface="Arial"/>
                        </a:rPr>
                        <a:t>Rule</a:t>
                      </a:r>
                      <a:r>
                        <a:rPr sz="1300" b="1" spc="-70" dirty="0">
                          <a:latin typeface="Arial"/>
                          <a:cs typeface="Arial"/>
                        </a:rPr>
                        <a:t> </a:t>
                      </a:r>
                      <a:r>
                        <a:rPr sz="1300" b="1" spc="-5" dirty="0">
                          <a:latin typeface="Arial"/>
                          <a:cs typeface="Arial"/>
                        </a:rPr>
                        <a:t>3</a:t>
                      </a:r>
                      <a:endParaRPr sz="13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D6E3BC"/>
                    </a:solidFill>
                  </a:tcPr>
                </a:tc>
                <a:tc>
                  <a:txBody>
                    <a:bodyPr/>
                    <a:lstStyle/>
                    <a:p>
                      <a:pPr marR="10795" algn="ctr">
                        <a:lnSpc>
                          <a:spcPct val="100000"/>
                        </a:lnSpc>
                        <a:spcBef>
                          <a:spcPts val="270"/>
                        </a:spcBef>
                      </a:pPr>
                      <a:r>
                        <a:rPr sz="1300" b="1" spc="-5" dirty="0">
                          <a:latin typeface="Arial"/>
                          <a:cs typeface="Arial"/>
                        </a:rPr>
                        <a:t>Rule</a:t>
                      </a:r>
                      <a:r>
                        <a:rPr sz="1300" b="1" spc="-70" dirty="0">
                          <a:latin typeface="Arial"/>
                          <a:cs typeface="Arial"/>
                        </a:rPr>
                        <a:t> </a:t>
                      </a:r>
                      <a:r>
                        <a:rPr sz="1300" b="1" spc="-5" dirty="0">
                          <a:latin typeface="Arial"/>
                          <a:cs typeface="Arial"/>
                        </a:rPr>
                        <a:t>4</a:t>
                      </a:r>
                      <a:endParaRPr sz="13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D6E3BC"/>
                    </a:solidFill>
                  </a:tcPr>
                </a:tc>
                <a:tc>
                  <a:txBody>
                    <a:bodyPr/>
                    <a:lstStyle/>
                    <a:p>
                      <a:pPr marR="10795" algn="ctr">
                        <a:lnSpc>
                          <a:spcPct val="100000"/>
                        </a:lnSpc>
                        <a:spcBef>
                          <a:spcPts val="270"/>
                        </a:spcBef>
                      </a:pPr>
                      <a:r>
                        <a:rPr sz="1300" b="1" spc="-5" dirty="0">
                          <a:latin typeface="Arial"/>
                          <a:cs typeface="Arial"/>
                        </a:rPr>
                        <a:t>Rule</a:t>
                      </a:r>
                      <a:r>
                        <a:rPr sz="1300" b="1" spc="-70" dirty="0">
                          <a:latin typeface="Arial"/>
                          <a:cs typeface="Arial"/>
                        </a:rPr>
                        <a:t> </a:t>
                      </a:r>
                      <a:r>
                        <a:rPr sz="1300" b="1" spc="-5" dirty="0">
                          <a:latin typeface="Arial"/>
                          <a:cs typeface="Arial"/>
                        </a:rPr>
                        <a:t>5</a:t>
                      </a:r>
                      <a:endParaRPr sz="13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D6E3BC"/>
                    </a:solidFill>
                  </a:tcPr>
                </a:tc>
                <a:tc>
                  <a:txBody>
                    <a:bodyPr/>
                    <a:lstStyle/>
                    <a:p>
                      <a:pPr marR="10160" algn="ctr">
                        <a:lnSpc>
                          <a:spcPct val="100000"/>
                        </a:lnSpc>
                        <a:spcBef>
                          <a:spcPts val="270"/>
                        </a:spcBef>
                      </a:pPr>
                      <a:r>
                        <a:rPr sz="1300" b="1" spc="-5" dirty="0">
                          <a:latin typeface="Arial"/>
                          <a:cs typeface="Arial"/>
                        </a:rPr>
                        <a:t>Rule</a:t>
                      </a:r>
                      <a:r>
                        <a:rPr sz="1300" b="1" spc="-70" dirty="0">
                          <a:latin typeface="Arial"/>
                          <a:cs typeface="Arial"/>
                        </a:rPr>
                        <a:t> </a:t>
                      </a:r>
                      <a:r>
                        <a:rPr sz="1300" b="1" spc="-5" dirty="0">
                          <a:latin typeface="Arial"/>
                          <a:cs typeface="Arial"/>
                        </a:rPr>
                        <a:t>6</a:t>
                      </a:r>
                      <a:endParaRPr sz="13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D6E3BC"/>
                    </a:solidFill>
                  </a:tcPr>
                </a:tc>
                <a:tc>
                  <a:txBody>
                    <a:bodyPr/>
                    <a:lstStyle/>
                    <a:p>
                      <a:pPr marR="10160" algn="ctr">
                        <a:lnSpc>
                          <a:spcPct val="100000"/>
                        </a:lnSpc>
                        <a:spcBef>
                          <a:spcPts val="270"/>
                        </a:spcBef>
                      </a:pPr>
                      <a:r>
                        <a:rPr sz="1300" b="1" spc="-5" dirty="0">
                          <a:latin typeface="Arial"/>
                          <a:cs typeface="Arial"/>
                        </a:rPr>
                        <a:t>Rule</a:t>
                      </a:r>
                      <a:r>
                        <a:rPr sz="1300" b="1" spc="-70" dirty="0">
                          <a:latin typeface="Arial"/>
                          <a:cs typeface="Arial"/>
                        </a:rPr>
                        <a:t> </a:t>
                      </a:r>
                      <a:r>
                        <a:rPr sz="1300" b="1" spc="-5" dirty="0">
                          <a:latin typeface="Arial"/>
                          <a:cs typeface="Arial"/>
                        </a:rPr>
                        <a:t>7</a:t>
                      </a:r>
                      <a:endParaRPr sz="13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D6E3BC"/>
                    </a:solidFill>
                  </a:tcPr>
                </a:tc>
                <a:tc>
                  <a:txBody>
                    <a:bodyPr/>
                    <a:lstStyle/>
                    <a:p>
                      <a:pPr marR="9525" algn="ctr">
                        <a:lnSpc>
                          <a:spcPct val="100000"/>
                        </a:lnSpc>
                        <a:spcBef>
                          <a:spcPts val="270"/>
                        </a:spcBef>
                      </a:pPr>
                      <a:r>
                        <a:rPr sz="1300" b="1" spc="-5" dirty="0">
                          <a:latin typeface="Arial"/>
                          <a:cs typeface="Arial"/>
                        </a:rPr>
                        <a:t>Rule</a:t>
                      </a:r>
                      <a:r>
                        <a:rPr sz="1300" b="1" spc="-70" dirty="0">
                          <a:latin typeface="Arial"/>
                          <a:cs typeface="Arial"/>
                        </a:rPr>
                        <a:t> </a:t>
                      </a:r>
                      <a:r>
                        <a:rPr sz="1300" b="1" spc="-5" dirty="0">
                          <a:latin typeface="Arial"/>
                          <a:cs typeface="Arial"/>
                        </a:rPr>
                        <a:t>8</a:t>
                      </a:r>
                      <a:endParaRPr sz="13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D6E3BC"/>
                    </a:solidFill>
                  </a:tcPr>
                </a:tc>
                <a:tc>
                  <a:txBody>
                    <a:bodyPr/>
                    <a:lstStyle/>
                    <a:p>
                      <a:pPr marR="9525" algn="ctr">
                        <a:lnSpc>
                          <a:spcPct val="100000"/>
                        </a:lnSpc>
                        <a:spcBef>
                          <a:spcPts val="270"/>
                        </a:spcBef>
                      </a:pPr>
                      <a:r>
                        <a:rPr sz="1300" b="1" spc="-5" dirty="0">
                          <a:latin typeface="Arial"/>
                          <a:cs typeface="Arial"/>
                        </a:rPr>
                        <a:t>Rule</a:t>
                      </a:r>
                      <a:r>
                        <a:rPr sz="1300" b="1" spc="-70" dirty="0">
                          <a:latin typeface="Arial"/>
                          <a:cs typeface="Arial"/>
                        </a:rPr>
                        <a:t> </a:t>
                      </a:r>
                      <a:r>
                        <a:rPr sz="1300" b="1" spc="-5" dirty="0">
                          <a:latin typeface="Arial"/>
                          <a:cs typeface="Arial"/>
                        </a:rPr>
                        <a:t>9</a:t>
                      </a:r>
                      <a:endParaRPr sz="13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D6E3BC"/>
                    </a:solidFill>
                  </a:tcPr>
                </a:tc>
                <a:extLst>
                  <a:ext uri="{0D108BD9-81ED-4DB2-BD59-A6C34878D82A}">
                    <a16:rowId xmlns:a16="http://schemas.microsoft.com/office/drawing/2014/main" val="10000"/>
                  </a:ext>
                </a:extLst>
              </a:tr>
              <a:tr h="387350">
                <a:tc>
                  <a:txBody>
                    <a:bodyPr/>
                    <a:lstStyle/>
                    <a:p>
                      <a:pPr marL="85090">
                        <a:lnSpc>
                          <a:spcPct val="100000"/>
                        </a:lnSpc>
                        <a:spcBef>
                          <a:spcPts val="270"/>
                        </a:spcBef>
                      </a:pPr>
                      <a:r>
                        <a:rPr sz="1400" spc="-5" dirty="0">
                          <a:latin typeface="Arial"/>
                          <a:cs typeface="Arial"/>
                        </a:rPr>
                        <a:t>C1: </a:t>
                      </a:r>
                      <a:r>
                        <a:rPr sz="1400" dirty="0">
                          <a:latin typeface="Arial"/>
                          <a:cs typeface="Arial"/>
                        </a:rPr>
                        <a:t>a, b, c form a</a:t>
                      </a:r>
                      <a:r>
                        <a:rPr sz="1400" spc="-135" dirty="0">
                          <a:latin typeface="Arial"/>
                          <a:cs typeface="Arial"/>
                        </a:rPr>
                        <a:t> </a:t>
                      </a:r>
                      <a:r>
                        <a:rPr sz="1400" dirty="0">
                          <a:latin typeface="Arial"/>
                          <a:cs typeface="Arial"/>
                        </a:rPr>
                        <a:t>triangle?</a:t>
                      </a:r>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8F679"/>
                    </a:solidFill>
                  </a:tcPr>
                </a:tc>
                <a:tc>
                  <a:txBody>
                    <a:bodyPr/>
                    <a:lstStyle/>
                    <a:p>
                      <a:pPr marL="635" algn="ctr">
                        <a:lnSpc>
                          <a:spcPct val="100000"/>
                        </a:lnSpc>
                        <a:spcBef>
                          <a:spcPts val="270"/>
                        </a:spcBef>
                      </a:pPr>
                      <a:r>
                        <a:rPr sz="1400" b="1" dirty="0">
                          <a:latin typeface="Arial"/>
                          <a:cs typeface="Arial"/>
                        </a:rPr>
                        <a:t>N</a:t>
                      </a:r>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70"/>
                        </a:spcBef>
                      </a:pPr>
                      <a:r>
                        <a:rPr sz="1400" b="1" dirty="0">
                          <a:latin typeface="Arial"/>
                          <a:cs typeface="Arial"/>
                        </a:rPr>
                        <a:t>Y</a:t>
                      </a:r>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70"/>
                        </a:spcBef>
                      </a:pPr>
                      <a:r>
                        <a:rPr sz="1400" b="1" dirty="0">
                          <a:latin typeface="Arial"/>
                          <a:cs typeface="Arial"/>
                        </a:rPr>
                        <a:t>Y</a:t>
                      </a:r>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35" algn="ctr">
                        <a:lnSpc>
                          <a:spcPct val="100000"/>
                        </a:lnSpc>
                        <a:spcBef>
                          <a:spcPts val="270"/>
                        </a:spcBef>
                      </a:pPr>
                      <a:r>
                        <a:rPr sz="1400" b="1" dirty="0">
                          <a:latin typeface="Arial"/>
                          <a:cs typeface="Arial"/>
                        </a:rPr>
                        <a:t>Y</a:t>
                      </a:r>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35" algn="ctr">
                        <a:lnSpc>
                          <a:spcPct val="100000"/>
                        </a:lnSpc>
                        <a:spcBef>
                          <a:spcPts val="270"/>
                        </a:spcBef>
                      </a:pPr>
                      <a:r>
                        <a:rPr sz="1400" b="1" dirty="0">
                          <a:latin typeface="Arial"/>
                          <a:cs typeface="Arial"/>
                        </a:rPr>
                        <a:t>Y</a:t>
                      </a:r>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270" algn="ctr">
                        <a:lnSpc>
                          <a:spcPct val="100000"/>
                        </a:lnSpc>
                        <a:spcBef>
                          <a:spcPts val="270"/>
                        </a:spcBef>
                      </a:pPr>
                      <a:r>
                        <a:rPr sz="1400" b="1" dirty="0">
                          <a:latin typeface="Arial"/>
                          <a:cs typeface="Arial"/>
                        </a:rPr>
                        <a:t>Y</a:t>
                      </a:r>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270" algn="ctr">
                        <a:lnSpc>
                          <a:spcPct val="100000"/>
                        </a:lnSpc>
                        <a:spcBef>
                          <a:spcPts val="270"/>
                        </a:spcBef>
                      </a:pPr>
                      <a:r>
                        <a:rPr sz="1400" b="1" dirty="0">
                          <a:latin typeface="Arial"/>
                          <a:cs typeface="Arial"/>
                        </a:rPr>
                        <a:t>Y</a:t>
                      </a:r>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270" algn="ctr">
                        <a:lnSpc>
                          <a:spcPct val="100000"/>
                        </a:lnSpc>
                        <a:spcBef>
                          <a:spcPts val="270"/>
                        </a:spcBef>
                      </a:pPr>
                      <a:r>
                        <a:rPr sz="1400" b="1" dirty="0">
                          <a:latin typeface="Arial"/>
                          <a:cs typeface="Arial"/>
                        </a:rPr>
                        <a:t>Y</a:t>
                      </a:r>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905" algn="ctr">
                        <a:lnSpc>
                          <a:spcPct val="100000"/>
                        </a:lnSpc>
                        <a:spcBef>
                          <a:spcPts val="270"/>
                        </a:spcBef>
                      </a:pPr>
                      <a:r>
                        <a:rPr sz="1400" b="1" dirty="0">
                          <a:latin typeface="Arial"/>
                          <a:cs typeface="Arial"/>
                        </a:rPr>
                        <a:t>Y</a:t>
                      </a:r>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1"/>
                  </a:ext>
                </a:extLst>
              </a:tr>
              <a:tr h="387350">
                <a:tc>
                  <a:txBody>
                    <a:bodyPr/>
                    <a:lstStyle/>
                    <a:p>
                      <a:pPr marL="85090">
                        <a:lnSpc>
                          <a:spcPct val="100000"/>
                        </a:lnSpc>
                        <a:spcBef>
                          <a:spcPts val="270"/>
                        </a:spcBef>
                      </a:pPr>
                      <a:r>
                        <a:rPr sz="1400" spc="-5" dirty="0">
                          <a:latin typeface="Arial"/>
                          <a:cs typeface="Arial"/>
                        </a:rPr>
                        <a:t>C2: </a:t>
                      </a:r>
                      <a:r>
                        <a:rPr sz="1400" dirty="0">
                          <a:latin typeface="Arial"/>
                          <a:cs typeface="Arial"/>
                        </a:rPr>
                        <a:t>a =</a:t>
                      </a:r>
                      <a:r>
                        <a:rPr sz="1400" spc="-110" dirty="0">
                          <a:latin typeface="Arial"/>
                          <a:cs typeface="Arial"/>
                        </a:rPr>
                        <a:t> </a:t>
                      </a:r>
                      <a:r>
                        <a:rPr sz="1400" dirty="0">
                          <a:latin typeface="Arial"/>
                          <a:cs typeface="Arial"/>
                        </a:rPr>
                        <a:t>b?</a:t>
                      </a:r>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8F679"/>
                    </a:solidFill>
                  </a:tcPr>
                </a:tc>
                <a:tc>
                  <a:txBody>
                    <a:bodyPr/>
                    <a:lstStyle/>
                    <a:p>
                      <a:pPr marL="1270" algn="ctr">
                        <a:lnSpc>
                          <a:spcPct val="100000"/>
                        </a:lnSpc>
                        <a:spcBef>
                          <a:spcPts val="270"/>
                        </a:spcBef>
                      </a:pPr>
                      <a:r>
                        <a:rPr sz="1400" b="1" dirty="0">
                          <a:latin typeface="Arial"/>
                          <a:cs typeface="Arial"/>
                        </a:rPr>
                        <a:t>_</a:t>
                      </a:r>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70"/>
                        </a:spcBef>
                      </a:pPr>
                      <a:r>
                        <a:rPr sz="1400" b="1" dirty="0">
                          <a:latin typeface="Arial"/>
                          <a:cs typeface="Arial"/>
                        </a:rPr>
                        <a:t>Y</a:t>
                      </a:r>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70"/>
                        </a:spcBef>
                      </a:pPr>
                      <a:r>
                        <a:rPr sz="1400" b="1" dirty="0">
                          <a:latin typeface="Arial"/>
                          <a:cs typeface="Arial"/>
                        </a:rPr>
                        <a:t>Y</a:t>
                      </a:r>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35" algn="ctr">
                        <a:lnSpc>
                          <a:spcPct val="100000"/>
                        </a:lnSpc>
                        <a:spcBef>
                          <a:spcPts val="270"/>
                        </a:spcBef>
                      </a:pPr>
                      <a:r>
                        <a:rPr sz="1400" b="1" dirty="0">
                          <a:latin typeface="Arial"/>
                          <a:cs typeface="Arial"/>
                        </a:rPr>
                        <a:t>Y</a:t>
                      </a:r>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35" algn="ctr">
                        <a:lnSpc>
                          <a:spcPct val="100000"/>
                        </a:lnSpc>
                        <a:spcBef>
                          <a:spcPts val="270"/>
                        </a:spcBef>
                      </a:pPr>
                      <a:r>
                        <a:rPr sz="1400" b="1" dirty="0">
                          <a:latin typeface="Arial"/>
                          <a:cs typeface="Arial"/>
                        </a:rPr>
                        <a:t>Y</a:t>
                      </a:r>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905" algn="ctr">
                        <a:lnSpc>
                          <a:spcPct val="100000"/>
                        </a:lnSpc>
                        <a:spcBef>
                          <a:spcPts val="270"/>
                        </a:spcBef>
                      </a:pPr>
                      <a:r>
                        <a:rPr sz="1400" b="1" dirty="0">
                          <a:latin typeface="Arial"/>
                          <a:cs typeface="Arial"/>
                        </a:rPr>
                        <a:t>N</a:t>
                      </a:r>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905" algn="ctr">
                        <a:lnSpc>
                          <a:spcPct val="100000"/>
                        </a:lnSpc>
                        <a:spcBef>
                          <a:spcPts val="270"/>
                        </a:spcBef>
                      </a:pPr>
                      <a:r>
                        <a:rPr sz="1400" b="1" dirty="0">
                          <a:latin typeface="Arial"/>
                          <a:cs typeface="Arial"/>
                        </a:rPr>
                        <a:t>N</a:t>
                      </a:r>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905" algn="ctr">
                        <a:lnSpc>
                          <a:spcPct val="100000"/>
                        </a:lnSpc>
                        <a:spcBef>
                          <a:spcPts val="270"/>
                        </a:spcBef>
                      </a:pPr>
                      <a:r>
                        <a:rPr sz="1400" b="1" dirty="0">
                          <a:latin typeface="Arial"/>
                          <a:cs typeface="Arial"/>
                        </a:rPr>
                        <a:t>N</a:t>
                      </a:r>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540" algn="ctr">
                        <a:lnSpc>
                          <a:spcPct val="100000"/>
                        </a:lnSpc>
                        <a:spcBef>
                          <a:spcPts val="270"/>
                        </a:spcBef>
                      </a:pPr>
                      <a:r>
                        <a:rPr sz="1400" b="1" dirty="0">
                          <a:latin typeface="Arial"/>
                          <a:cs typeface="Arial"/>
                        </a:rPr>
                        <a:t>N</a:t>
                      </a:r>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2"/>
                  </a:ext>
                </a:extLst>
              </a:tr>
              <a:tr h="387350">
                <a:tc>
                  <a:txBody>
                    <a:bodyPr/>
                    <a:lstStyle/>
                    <a:p>
                      <a:pPr marL="85090">
                        <a:lnSpc>
                          <a:spcPct val="100000"/>
                        </a:lnSpc>
                        <a:spcBef>
                          <a:spcPts val="270"/>
                        </a:spcBef>
                      </a:pPr>
                      <a:r>
                        <a:rPr sz="1400" spc="-5" dirty="0">
                          <a:latin typeface="Arial"/>
                          <a:cs typeface="Arial"/>
                        </a:rPr>
                        <a:t>C3: </a:t>
                      </a:r>
                      <a:r>
                        <a:rPr sz="1400" dirty="0">
                          <a:latin typeface="Arial"/>
                          <a:cs typeface="Arial"/>
                        </a:rPr>
                        <a:t>a =</a:t>
                      </a:r>
                      <a:r>
                        <a:rPr sz="1400" spc="-110" dirty="0">
                          <a:latin typeface="Arial"/>
                          <a:cs typeface="Arial"/>
                        </a:rPr>
                        <a:t> </a:t>
                      </a:r>
                      <a:r>
                        <a:rPr sz="1400" dirty="0">
                          <a:latin typeface="Arial"/>
                          <a:cs typeface="Arial"/>
                        </a:rPr>
                        <a:t>c?</a:t>
                      </a:r>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8F679"/>
                    </a:solidFill>
                  </a:tcPr>
                </a:tc>
                <a:tc>
                  <a:txBody>
                    <a:bodyPr/>
                    <a:lstStyle/>
                    <a:p>
                      <a:pPr marL="1270" algn="ctr">
                        <a:lnSpc>
                          <a:spcPct val="100000"/>
                        </a:lnSpc>
                        <a:spcBef>
                          <a:spcPts val="270"/>
                        </a:spcBef>
                      </a:pPr>
                      <a:r>
                        <a:rPr sz="1400" b="1" dirty="0">
                          <a:latin typeface="Arial"/>
                          <a:cs typeface="Arial"/>
                        </a:rPr>
                        <a:t>_</a:t>
                      </a:r>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70"/>
                        </a:spcBef>
                      </a:pPr>
                      <a:r>
                        <a:rPr sz="1400" b="1" dirty="0">
                          <a:latin typeface="Arial"/>
                          <a:cs typeface="Arial"/>
                        </a:rPr>
                        <a:t>Y</a:t>
                      </a:r>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70"/>
                        </a:spcBef>
                      </a:pPr>
                      <a:r>
                        <a:rPr sz="1400" b="1" dirty="0">
                          <a:latin typeface="Arial"/>
                          <a:cs typeface="Arial"/>
                        </a:rPr>
                        <a:t>Y</a:t>
                      </a:r>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270" algn="ctr">
                        <a:lnSpc>
                          <a:spcPct val="100000"/>
                        </a:lnSpc>
                        <a:spcBef>
                          <a:spcPts val="270"/>
                        </a:spcBef>
                      </a:pPr>
                      <a:r>
                        <a:rPr sz="1400" b="1" dirty="0">
                          <a:latin typeface="Arial"/>
                          <a:cs typeface="Arial"/>
                        </a:rPr>
                        <a:t>N</a:t>
                      </a:r>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270" algn="ctr">
                        <a:lnSpc>
                          <a:spcPct val="100000"/>
                        </a:lnSpc>
                        <a:spcBef>
                          <a:spcPts val="270"/>
                        </a:spcBef>
                      </a:pPr>
                      <a:r>
                        <a:rPr sz="1400" b="1" dirty="0">
                          <a:latin typeface="Arial"/>
                          <a:cs typeface="Arial"/>
                        </a:rPr>
                        <a:t>N</a:t>
                      </a:r>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270" algn="ctr">
                        <a:lnSpc>
                          <a:spcPct val="100000"/>
                        </a:lnSpc>
                        <a:spcBef>
                          <a:spcPts val="270"/>
                        </a:spcBef>
                      </a:pPr>
                      <a:r>
                        <a:rPr sz="1400" b="1" dirty="0">
                          <a:latin typeface="Arial"/>
                          <a:cs typeface="Arial"/>
                        </a:rPr>
                        <a:t>Y</a:t>
                      </a:r>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270" algn="ctr">
                        <a:lnSpc>
                          <a:spcPct val="100000"/>
                        </a:lnSpc>
                        <a:spcBef>
                          <a:spcPts val="270"/>
                        </a:spcBef>
                      </a:pPr>
                      <a:r>
                        <a:rPr sz="1400" b="1" dirty="0">
                          <a:latin typeface="Arial"/>
                          <a:cs typeface="Arial"/>
                        </a:rPr>
                        <a:t>Y</a:t>
                      </a:r>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905" algn="ctr">
                        <a:lnSpc>
                          <a:spcPct val="100000"/>
                        </a:lnSpc>
                        <a:spcBef>
                          <a:spcPts val="270"/>
                        </a:spcBef>
                      </a:pPr>
                      <a:r>
                        <a:rPr sz="1400" b="1" dirty="0">
                          <a:latin typeface="Arial"/>
                          <a:cs typeface="Arial"/>
                        </a:rPr>
                        <a:t>N</a:t>
                      </a:r>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540" algn="ctr">
                        <a:lnSpc>
                          <a:spcPct val="100000"/>
                        </a:lnSpc>
                        <a:spcBef>
                          <a:spcPts val="270"/>
                        </a:spcBef>
                      </a:pPr>
                      <a:r>
                        <a:rPr sz="1400" b="1" dirty="0">
                          <a:latin typeface="Arial"/>
                          <a:cs typeface="Arial"/>
                        </a:rPr>
                        <a:t>N</a:t>
                      </a:r>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3"/>
                  </a:ext>
                </a:extLst>
              </a:tr>
              <a:tr h="387350">
                <a:tc>
                  <a:txBody>
                    <a:bodyPr/>
                    <a:lstStyle/>
                    <a:p>
                      <a:pPr marL="85090">
                        <a:lnSpc>
                          <a:spcPct val="100000"/>
                        </a:lnSpc>
                        <a:spcBef>
                          <a:spcPts val="270"/>
                        </a:spcBef>
                      </a:pPr>
                      <a:r>
                        <a:rPr sz="1400" spc="-5" dirty="0">
                          <a:latin typeface="Arial"/>
                          <a:cs typeface="Arial"/>
                        </a:rPr>
                        <a:t>C4: </a:t>
                      </a:r>
                      <a:r>
                        <a:rPr sz="1400" dirty="0">
                          <a:latin typeface="Arial"/>
                          <a:cs typeface="Arial"/>
                        </a:rPr>
                        <a:t>b =</a:t>
                      </a:r>
                      <a:r>
                        <a:rPr sz="1400" spc="-110" dirty="0">
                          <a:latin typeface="Arial"/>
                          <a:cs typeface="Arial"/>
                        </a:rPr>
                        <a:t> </a:t>
                      </a:r>
                      <a:r>
                        <a:rPr sz="1400" dirty="0">
                          <a:latin typeface="Arial"/>
                          <a:cs typeface="Arial"/>
                        </a:rPr>
                        <a:t>c?</a:t>
                      </a:r>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8F679"/>
                    </a:solidFill>
                  </a:tcPr>
                </a:tc>
                <a:tc>
                  <a:txBody>
                    <a:bodyPr/>
                    <a:lstStyle/>
                    <a:p>
                      <a:pPr marL="1270" algn="ctr">
                        <a:lnSpc>
                          <a:spcPct val="100000"/>
                        </a:lnSpc>
                        <a:spcBef>
                          <a:spcPts val="270"/>
                        </a:spcBef>
                      </a:pPr>
                      <a:r>
                        <a:rPr sz="1400" b="1" dirty="0">
                          <a:latin typeface="Arial"/>
                          <a:cs typeface="Arial"/>
                        </a:rPr>
                        <a:t>_</a:t>
                      </a:r>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70"/>
                        </a:spcBef>
                      </a:pPr>
                      <a:r>
                        <a:rPr sz="1400" b="1" dirty="0">
                          <a:latin typeface="Arial"/>
                          <a:cs typeface="Arial"/>
                        </a:rPr>
                        <a:t>Y</a:t>
                      </a:r>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35" algn="ctr">
                        <a:lnSpc>
                          <a:spcPct val="100000"/>
                        </a:lnSpc>
                        <a:spcBef>
                          <a:spcPts val="270"/>
                        </a:spcBef>
                      </a:pPr>
                      <a:r>
                        <a:rPr sz="1400" b="1" dirty="0">
                          <a:latin typeface="Arial"/>
                          <a:cs typeface="Arial"/>
                        </a:rPr>
                        <a:t>N</a:t>
                      </a:r>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35" algn="ctr">
                        <a:lnSpc>
                          <a:spcPct val="100000"/>
                        </a:lnSpc>
                        <a:spcBef>
                          <a:spcPts val="270"/>
                        </a:spcBef>
                      </a:pPr>
                      <a:r>
                        <a:rPr sz="1400" b="1" dirty="0">
                          <a:latin typeface="Arial"/>
                          <a:cs typeface="Arial"/>
                        </a:rPr>
                        <a:t>Y</a:t>
                      </a:r>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270" algn="ctr">
                        <a:lnSpc>
                          <a:spcPct val="100000"/>
                        </a:lnSpc>
                        <a:spcBef>
                          <a:spcPts val="270"/>
                        </a:spcBef>
                      </a:pPr>
                      <a:r>
                        <a:rPr sz="1400" b="1" dirty="0">
                          <a:latin typeface="Arial"/>
                          <a:cs typeface="Arial"/>
                        </a:rPr>
                        <a:t>N</a:t>
                      </a:r>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270" algn="ctr">
                        <a:lnSpc>
                          <a:spcPct val="100000"/>
                        </a:lnSpc>
                        <a:spcBef>
                          <a:spcPts val="270"/>
                        </a:spcBef>
                      </a:pPr>
                      <a:r>
                        <a:rPr sz="1400" b="1" dirty="0">
                          <a:latin typeface="Arial"/>
                          <a:cs typeface="Arial"/>
                        </a:rPr>
                        <a:t>Y</a:t>
                      </a:r>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905" algn="ctr">
                        <a:lnSpc>
                          <a:spcPct val="100000"/>
                        </a:lnSpc>
                        <a:spcBef>
                          <a:spcPts val="270"/>
                        </a:spcBef>
                      </a:pPr>
                      <a:r>
                        <a:rPr sz="1400" b="1" dirty="0">
                          <a:latin typeface="Arial"/>
                          <a:cs typeface="Arial"/>
                        </a:rPr>
                        <a:t>N</a:t>
                      </a:r>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270" algn="ctr">
                        <a:lnSpc>
                          <a:spcPct val="100000"/>
                        </a:lnSpc>
                        <a:spcBef>
                          <a:spcPts val="270"/>
                        </a:spcBef>
                      </a:pPr>
                      <a:r>
                        <a:rPr sz="1400" b="1" dirty="0">
                          <a:latin typeface="Arial"/>
                          <a:cs typeface="Arial"/>
                        </a:rPr>
                        <a:t>Y</a:t>
                      </a:r>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540" algn="ctr">
                        <a:lnSpc>
                          <a:spcPct val="100000"/>
                        </a:lnSpc>
                        <a:spcBef>
                          <a:spcPts val="270"/>
                        </a:spcBef>
                      </a:pPr>
                      <a:r>
                        <a:rPr sz="1400" b="1" dirty="0">
                          <a:latin typeface="Arial"/>
                          <a:cs typeface="Arial"/>
                        </a:rPr>
                        <a:t>N</a:t>
                      </a:r>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4"/>
                  </a:ext>
                </a:extLst>
              </a:tr>
              <a:tr h="387350">
                <a:tc>
                  <a:txBody>
                    <a:bodyPr/>
                    <a:lstStyle/>
                    <a:p>
                      <a:pPr marL="85090">
                        <a:lnSpc>
                          <a:spcPct val="100000"/>
                        </a:lnSpc>
                        <a:spcBef>
                          <a:spcPts val="270"/>
                        </a:spcBef>
                      </a:pPr>
                      <a:r>
                        <a:rPr sz="1400" dirty="0">
                          <a:latin typeface="Arial"/>
                          <a:cs typeface="Arial"/>
                        </a:rPr>
                        <a:t>A1: </a:t>
                      </a:r>
                      <a:r>
                        <a:rPr sz="1400" spc="-5" dirty="0">
                          <a:latin typeface="Arial"/>
                          <a:cs typeface="Arial"/>
                        </a:rPr>
                        <a:t>Not </a:t>
                      </a:r>
                      <a:r>
                        <a:rPr sz="1400" dirty="0">
                          <a:latin typeface="Arial"/>
                          <a:cs typeface="Arial"/>
                        </a:rPr>
                        <a:t>a</a:t>
                      </a:r>
                      <a:r>
                        <a:rPr sz="1400" spc="-90" dirty="0">
                          <a:latin typeface="Arial"/>
                          <a:cs typeface="Arial"/>
                        </a:rPr>
                        <a:t> </a:t>
                      </a:r>
                      <a:r>
                        <a:rPr sz="1400" dirty="0">
                          <a:latin typeface="Arial"/>
                          <a:cs typeface="Arial"/>
                        </a:rPr>
                        <a:t>triangle</a:t>
                      </a:r>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8F679"/>
                    </a:solidFill>
                  </a:tcPr>
                </a:tc>
                <a:tc>
                  <a:txBody>
                    <a:bodyPr/>
                    <a:lstStyle/>
                    <a:p>
                      <a:pPr algn="ctr">
                        <a:lnSpc>
                          <a:spcPct val="100000"/>
                        </a:lnSpc>
                        <a:spcBef>
                          <a:spcPts val="270"/>
                        </a:spcBef>
                      </a:pPr>
                      <a:r>
                        <a:rPr sz="1400" b="1" dirty="0">
                          <a:latin typeface="Arial"/>
                          <a:cs typeface="Arial"/>
                        </a:rPr>
                        <a:t>X</a:t>
                      </a:r>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5"/>
                  </a:ext>
                </a:extLst>
              </a:tr>
              <a:tr h="387350">
                <a:tc>
                  <a:txBody>
                    <a:bodyPr/>
                    <a:lstStyle/>
                    <a:p>
                      <a:pPr marL="85090">
                        <a:lnSpc>
                          <a:spcPct val="100000"/>
                        </a:lnSpc>
                        <a:spcBef>
                          <a:spcPts val="270"/>
                        </a:spcBef>
                      </a:pPr>
                      <a:r>
                        <a:rPr sz="1400" dirty="0">
                          <a:latin typeface="Arial"/>
                          <a:cs typeface="Arial"/>
                        </a:rPr>
                        <a:t>A2:</a:t>
                      </a:r>
                      <a:r>
                        <a:rPr sz="1400" spc="-100" dirty="0">
                          <a:latin typeface="Arial"/>
                          <a:cs typeface="Arial"/>
                        </a:rPr>
                        <a:t> </a:t>
                      </a:r>
                      <a:r>
                        <a:rPr sz="1400" dirty="0">
                          <a:latin typeface="Arial"/>
                          <a:cs typeface="Arial"/>
                        </a:rPr>
                        <a:t>Scalene</a:t>
                      </a:r>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8F679"/>
                    </a:solidFill>
                  </a:tcPr>
                </a:tc>
                <a:tc>
                  <a:txBody>
                    <a:bodyPr/>
                    <a:lstStyle/>
                    <a:p>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905" algn="ctr">
                        <a:lnSpc>
                          <a:spcPct val="100000"/>
                        </a:lnSpc>
                        <a:spcBef>
                          <a:spcPts val="270"/>
                        </a:spcBef>
                      </a:pPr>
                      <a:r>
                        <a:rPr sz="1400" b="1" dirty="0">
                          <a:latin typeface="Arial"/>
                          <a:cs typeface="Arial"/>
                        </a:rPr>
                        <a:t>X</a:t>
                      </a:r>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6"/>
                  </a:ext>
                </a:extLst>
              </a:tr>
              <a:tr h="387350">
                <a:tc>
                  <a:txBody>
                    <a:bodyPr/>
                    <a:lstStyle/>
                    <a:p>
                      <a:pPr marL="85090">
                        <a:lnSpc>
                          <a:spcPct val="100000"/>
                        </a:lnSpc>
                        <a:spcBef>
                          <a:spcPts val="270"/>
                        </a:spcBef>
                      </a:pPr>
                      <a:r>
                        <a:rPr sz="1400" dirty="0">
                          <a:latin typeface="Arial"/>
                          <a:cs typeface="Arial"/>
                        </a:rPr>
                        <a:t>A3:</a:t>
                      </a:r>
                      <a:r>
                        <a:rPr sz="1400" spc="-110" dirty="0">
                          <a:latin typeface="Arial"/>
                          <a:cs typeface="Arial"/>
                        </a:rPr>
                        <a:t> </a:t>
                      </a:r>
                      <a:r>
                        <a:rPr sz="1400" dirty="0">
                          <a:latin typeface="Arial"/>
                          <a:cs typeface="Arial"/>
                        </a:rPr>
                        <a:t>Isosceles</a:t>
                      </a:r>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8F679"/>
                    </a:solidFill>
                  </a:tcPr>
                </a:tc>
                <a:tc>
                  <a:txBody>
                    <a:bodyPr/>
                    <a:lstStyle/>
                    <a:p>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35" algn="ctr">
                        <a:lnSpc>
                          <a:spcPct val="100000"/>
                        </a:lnSpc>
                        <a:spcBef>
                          <a:spcPts val="270"/>
                        </a:spcBef>
                      </a:pPr>
                      <a:r>
                        <a:rPr sz="1400" b="1" dirty="0">
                          <a:latin typeface="Arial"/>
                          <a:cs typeface="Arial"/>
                        </a:rPr>
                        <a:t>X</a:t>
                      </a:r>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270" algn="ctr">
                        <a:lnSpc>
                          <a:spcPct val="100000"/>
                        </a:lnSpc>
                        <a:spcBef>
                          <a:spcPts val="270"/>
                        </a:spcBef>
                      </a:pPr>
                      <a:r>
                        <a:rPr sz="1400" b="1" dirty="0">
                          <a:latin typeface="Arial"/>
                          <a:cs typeface="Arial"/>
                        </a:rPr>
                        <a:t>X</a:t>
                      </a:r>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270" algn="ctr">
                        <a:lnSpc>
                          <a:spcPct val="100000"/>
                        </a:lnSpc>
                        <a:spcBef>
                          <a:spcPts val="270"/>
                        </a:spcBef>
                      </a:pPr>
                      <a:r>
                        <a:rPr sz="1400" b="1" dirty="0">
                          <a:latin typeface="Arial"/>
                          <a:cs typeface="Arial"/>
                        </a:rPr>
                        <a:t>X</a:t>
                      </a:r>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7"/>
                  </a:ext>
                </a:extLst>
              </a:tr>
              <a:tr h="387350">
                <a:tc>
                  <a:txBody>
                    <a:bodyPr/>
                    <a:lstStyle/>
                    <a:p>
                      <a:pPr marL="85090">
                        <a:lnSpc>
                          <a:spcPct val="100000"/>
                        </a:lnSpc>
                        <a:spcBef>
                          <a:spcPts val="270"/>
                        </a:spcBef>
                      </a:pPr>
                      <a:r>
                        <a:rPr sz="1400" spc="-5" dirty="0">
                          <a:latin typeface="Arial"/>
                          <a:cs typeface="Arial"/>
                        </a:rPr>
                        <a:t>A4:</a:t>
                      </a:r>
                      <a:r>
                        <a:rPr sz="1400" spc="-90" dirty="0">
                          <a:latin typeface="Arial"/>
                          <a:cs typeface="Arial"/>
                        </a:rPr>
                        <a:t> </a:t>
                      </a:r>
                      <a:r>
                        <a:rPr sz="1400" dirty="0">
                          <a:latin typeface="Arial"/>
                          <a:cs typeface="Arial"/>
                        </a:rPr>
                        <a:t>Equilateral</a:t>
                      </a:r>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8F679"/>
                    </a:solidFill>
                  </a:tcPr>
                </a:tc>
                <a:tc>
                  <a:txBody>
                    <a:bodyPr/>
                    <a:lstStyle/>
                    <a:p>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70"/>
                        </a:spcBef>
                      </a:pPr>
                      <a:r>
                        <a:rPr sz="1400" b="1" dirty="0">
                          <a:latin typeface="Arial"/>
                          <a:cs typeface="Arial"/>
                        </a:rPr>
                        <a:t>X</a:t>
                      </a:r>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8"/>
                  </a:ext>
                </a:extLst>
              </a:tr>
              <a:tr h="387350">
                <a:tc>
                  <a:txBody>
                    <a:bodyPr/>
                    <a:lstStyle/>
                    <a:p>
                      <a:pPr marL="85090">
                        <a:lnSpc>
                          <a:spcPct val="100000"/>
                        </a:lnSpc>
                        <a:spcBef>
                          <a:spcPts val="270"/>
                        </a:spcBef>
                      </a:pPr>
                      <a:r>
                        <a:rPr sz="1400" dirty="0">
                          <a:latin typeface="Arial"/>
                          <a:cs typeface="Arial"/>
                        </a:rPr>
                        <a:t>A5:</a:t>
                      </a:r>
                      <a:r>
                        <a:rPr sz="1400" spc="-95" dirty="0">
                          <a:latin typeface="Arial"/>
                          <a:cs typeface="Arial"/>
                        </a:rPr>
                        <a:t> </a:t>
                      </a:r>
                      <a:r>
                        <a:rPr sz="1400" dirty="0">
                          <a:latin typeface="Arial"/>
                          <a:cs typeface="Arial"/>
                        </a:rPr>
                        <a:t>Impossible</a:t>
                      </a:r>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8F679"/>
                    </a:solidFill>
                  </a:tcPr>
                </a:tc>
                <a:tc>
                  <a:txBody>
                    <a:bodyPr/>
                    <a:lstStyle/>
                    <a:p>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35" algn="ctr">
                        <a:lnSpc>
                          <a:spcPct val="100000"/>
                        </a:lnSpc>
                        <a:spcBef>
                          <a:spcPts val="270"/>
                        </a:spcBef>
                      </a:pPr>
                      <a:r>
                        <a:rPr sz="1400" b="1" dirty="0">
                          <a:latin typeface="Arial"/>
                          <a:cs typeface="Arial"/>
                        </a:rPr>
                        <a:t>X</a:t>
                      </a:r>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35" algn="ctr">
                        <a:lnSpc>
                          <a:spcPct val="100000"/>
                        </a:lnSpc>
                        <a:spcBef>
                          <a:spcPts val="270"/>
                        </a:spcBef>
                      </a:pPr>
                      <a:r>
                        <a:rPr sz="1400" b="1" dirty="0">
                          <a:latin typeface="Arial"/>
                          <a:cs typeface="Arial"/>
                        </a:rPr>
                        <a:t>X</a:t>
                      </a:r>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270" algn="ctr">
                        <a:lnSpc>
                          <a:spcPct val="100000"/>
                        </a:lnSpc>
                        <a:spcBef>
                          <a:spcPts val="270"/>
                        </a:spcBef>
                      </a:pPr>
                      <a:r>
                        <a:rPr sz="1400" b="1" dirty="0">
                          <a:latin typeface="Arial"/>
                          <a:cs typeface="Arial"/>
                        </a:rPr>
                        <a:t>X</a:t>
                      </a:r>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4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9"/>
                  </a:ext>
                </a:extLst>
              </a:tr>
            </a:tbl>
          </a:graphicData>
        </a:graphic>
      </p:graphicFrame>
      <p:sp>
        <p:nvSpPr>
          <p:cNvPr id="7" name="object 7"/>
          <p:cNvSpPr txBox="1"/>
          <p:nvPr/>
        </p:nvSpPr>
        <p:spPr>
          <a:xfrm>
            <a:off x="533196" y="5372811"/>
            <a:ext cx="8034020" cy="752475"/>
          </a:xfrm>
          <a:prstGeom prst="rect">
            <a:avLst/>
          </a:prstGeom>
        </p:spPr>
        <p:txBody>
          <a:bodyPr vert="horz" wrap="square" lIns="0" tIns="0" rIns="0" bIns="0" rtlCol="0">
            <a:spAutoFit/>
          </a:bodyPr>
          <a:lstStyle/>
          <a:p>
            <a:pPr marL="12700">
              <a:lnSpc>
                <a:spcPct val="100000"/>
              </a:lnSpc>
            </a:pPr>
            <a:r>
              <a:rPr sz="2200" spc="-5" dirty="0">
                <a:latin typeface="Arial"/>
                <a:cs typeface="Arial"/>
              </a:rPr>
              <a:t>If not a </a:t>
            </a:r>
            <a:r>
              <a:rPr sz="2200" dirty="0">
                <a:latin typeface="Arial"/>
                <a:cs typeface="Arial"/>
              </a:rPr>
              <a:t>triangle, </a:t>
            </a:r>
            <a:r>
              <a:rPr sz="2200" spc="-5" dirty="0">
                <a:latin typeface="Arial"/>
                <a:cs typeface="Arial"/>
              </a:rPr>
              <a:t>pointless of looking at </a:t>
            </a:r>
            <a:r>
              <a:rPr sz="2200" spc="-5" dirty="0">
                <a:solidFill>
                  <a:srgbClr val="C00000"/>
                </a:solidFill>
                <a:latin typeface="Arial"/>
                <a:cs typeface="Arial"/>
              </a:rPr>
              <a:t>C2</a:t>
            </a:r>
            <a:r>
              <a:rPr sz="2200" spc="-5" dirty="0">
                <a:latin typeface="Arial"/>
                <a:cs typeface="Arial"/>
              </a:rPr>
              <a:t>,</a:t>
            </a:r>
            <a:r>
              <a:rPr sz="2200" spc="-5" dirty="0">
                <a:solidFill>
                  <a:srgbClr val="C00000"/>
                </a:solidFill>
                <a:latin typeface="Arial"/>
                <a:cs typeface="Arial"/>
              </a:rPr>
              <a:t>C3</a:t>
            </a:r>
            <a:r>
              <a:rPr sz="2200" spc="-5" dirty="0">
                <a:latin typeface="Arial"/>
                <a:cs typeface="Arial"/>
              </a:rPr>
              <a:t>, or </a:t>
            </a:r>
            <a:r>
              <a:rPr sz="2200" spc="-5" dirty="0">
                <a:solidFill>
                  <a:srgbClr val="C00000"/>
                </a:solidFill>
                <a:latin typeface="Arial"/>
                <a:cs typeface="Arial"/>
              </a:rPr>
              <a:t>C4 </a:t>
            </a:r>
            <a:r>
              <a:rPr sz="2200" spc="-5" dirty="0">
                <a:latin typeface="Arial"/>
                <a:cs typeface="Arial"/>
              </a:rPr>
              <a:t>(</a:t>
            </a:r>
            <a:r>
              <a:rPr sz="2200" spc="-5" dirty="0">
                <a:solidFill>
                  <a:srgbClr val="C00000"/>
                </a:solidFill>
                <a:latin typeface="Arial"/>
                <a:cs typeface="Arial"/>
              </a:rPr>
              <a:t>rule</a:t>
            </a:r>
            <a:r>
              <a:rPr sz="2200" spc="160" dirty="0">
                <a:solidFill>
                  <a:srgbClr val="C00000"/>
                </a:solidFill>
                <a:latin typeface="Arial"/>
                <a:cs typeface="Arial"/>
              </a:rPr>
              <a:t> </a:t>
            </a:r>
            <a:r>
              <a:rPr sz="2200" spc="-5" dirty="0">
                <a:solidFill>
                  <a:srgbClr val="C00000"/>
                </a:solidFill>
                <a:latin typeface="Arial"/>
                <a:cs typeface="Arial"/>
              </a:rPr>
              <a:t>1</a:t>
            </a:r>
            <a:r>
              <a:rPr sz="2200" spc="-5" dirty="0">
                <a:latin typeface="Arial"/>
                <a:cs typeface="Arial"/>
              </a:rPr>
              <a:t>)</a:t>
            </a:r>
            <a:endParaRPr sz="2200">
              <a:latin typeface="Arial"/>
              <a:cs typeface="Arial"/>
            </a:endParaRPr>
          </a:p>
          <a:p>
            <a:pPr marL="12700">
              <a:lnSpc>
                <a:spcPct val="100000"/>
              </a:lnSpc>
              <a:spcBef>
                <a:spcPts val="565"/>
              </a:spcBef>
            </a:pPr>
            <a:r>
              <a:rPr sz="2200" spc="-5" dirty="0">
                <a:latin typeface="Arial"/>
                <a:cs typeface="Arial"/>
              </a:rPr>
              <a:t>If </a:t>
            </a:r>
            <a:r>
              <a:rPr sz="2200" spc="-5" dirty="0">
                <a:solidFill>
                  <a:srgbClr val="C00000"/>
                </a:solidFill>
                <a:latin typeface="Arial"/>
                <a:cs typeface="Arial"/>
              </a:rPr>
              <a:t>a=c </a:t>
            </a:r>
            <a:r>
              <a:rPr sz="2200" spc="-5" dirty="0">
                <a:latin typeface="Arial"/>
                <a:cs typeface="Arial"/>
              </a:rPr>
              <a:t>and </a:t>
            </a:r>
            <a:r>
              <a:rPr sz="2200" spc="-5" dirty="0">
                <a:solidFill>
                  <a:srgbClr val="C00000"/>
                </a:solidFill>
                <a:latin typeface="Arial"/>
                <a:cs typeface="Arial"/>
              </a:rPr>
              <a:t>a=b </a:t>
            </a:r>
            <a:r>
              <a:rPr sz="2200" spc="-5" dirty="0">
                <a:latin typeface="Arial"/>
                <a:cs typeface="Arial"/>
              </a:rPr>
              <a:t>then the negative entry in </a:t>
            </a:r>
            <a:r>
              <a:rPr sz="2200" spc="-10" dirty="0">
                <a:solidFill>
                  <a:srgbClr val="C00000"/>
                </a:solidFill>
                <a:latin typeface="Arial"/>
                <a:cs typeface="Arial"/>
              </a:rPr>
              <a:t>C4 </a:t>
            </a:r>
            <a:r>
              <a:rPr sz="2200" spc="-5" dirty="0">
                <a:latin typeface="Arial"/>
                <a:cs typeface="Arial"/>
              </a:rPr>
              <a:t>is impossible</a:t>
            </a:r>
            <a:r>
              <a:rPr sz="2200" spc="190" dirty="0">
                <a:latin typeface="Arial"/>
                <a:cs typeface="Arial"/>
              </a:rPr>
              <a:t> </a:t>
            </a:r>
            <a:r>
              <a:rPr sz="2200" dirty="0">
                <a:latin typeface="Arial"/>
                <a:cs typeface="Arial"/>
              </a:rPr>
              <a:t>(</a:t>
            </a:r>
            <a:r>
              <a:rPr sz="2200" dirty="0">
                <a:solidFill>
                  <a:srgbClr val="C00000"/>
                </a:solidFill>
                <a:latin typeface="Arial"/>
                <a:cs typeface="Arial"/>
              </a:rPr>
              <a:t>rule3</a:t>
            </a:r>
            <a:r>
              <a:rPr sz="2200" dirty="0">
                <a:latin typeface="Arial"/>
                <a:cs typeface="Arial"/>
              </a:rPr>
              <a:t>)</a:t>
            </a:r>
            <a:endParaRPr sz="2200">
              <a:latin typeface="Arial"/>
              <a:cs typeface="Arial"/>
            </a:endParaRPr>
          </a:p>
        </p:txBody>
      </p:sp>
    </p:spTree>
    <p:extLst>
      <p:ext uri="{BB962C8B-B14F-4D97-AF65-F5344CB8AC3E}">
        <p14:creationId xmlns:p14="http://schemas.microsoft.com/office/powerpoint/2010/main" val="345414946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0" y="0"/>
            <a:ext cx="9144000" cy="677108"/>
          </a:xfrm>
          <a:prstGeom prst="rect">
            <a:avLst/>
          </a:prstGeom>
        </p:spPr>
        <p:txBody>
          <a:bodyPr vert="horz" wrap="square" lIns="0" tIns="0" rIns="0" bIns="0" rtlCol="0">
            <a:spAutoFit/>
          </a:bodyPr>
          <a:lstStyle/>
          <a:p>
            <a:pPr marL="12700">
              <a:lnSpc>
                <a:spcPct val="100000"/>
              </a:lnSpc>
            </a:pPr>
            <a:r>
              <a:rPr sz="4400" spc="-5" dirty="0"/>
              <a:t>Decision </a:t>
            </a:r>
            <a:r>
              <a:rPr sz="4400" spc="-95" dirty="0"/>
              <a:t>Table </a:t>
            </a:r>
            <a:r>
              <a:rPr sz="4400" dirty="0"/>
              <a:t>vs </a:t>
            </a:r>
            <a:r>
              <a:rPr sz="4400" spc="-114" dirty="0"/>
              <a:t>Test </a:t>
            </a:r>
            <a:r>
              <a:rPr sz="4400" spc="-5" dirty="0"/>
              <a:t>Case</a:t>
            </a:r>
            <a:r>
              <a:rPr sz="4400" spc="5" dirty="0"/>
              <a:t> </a:t>
            </a:r>
            <a:r>
              <a:rPr sz="4400" spc="-95" dirty="0"/>
              <a:t>Table</a:t>
            </a:r>
          </a:p>
        </p:txBody>
      </p:sp>
      <p:graphicFrame>
        <p:nvGraphicFramePr>
          <p:cNvPr id="6" name="object 6"/>
          <p:cNvGraphicFramePr>
            <a:graphicFrameLocks noGrp="1"/>
          </p:cNvGraphicFramePr>
          <p:nvPr>
            <p:extLst>
              <p:ext uri="{D42A27DB-BD31-4B8C-83A1-F6EECF244321}">
                <p14:modId xmlns:p14="http://schemas.microsoft.com/office/powerpoint/2010/main" val="2208047934"/>
              </p:ext>
            </p:extLst>
          </p:nvPr>
        </p:nvGraphicFramePr>
        <p:xfrm>
          <a:off x="347040" y="1099508"/>
          <a:ext cx="8242293" cy="5758492"/>
        </p:xfrm>
        <a:graphic>
          <a:graphicData uri="http://schemas.openxmlformats.org/drawingml/2006/table">
            <a:tbl>
              <a:tblPr firstRow="1" bandRow="1">
                <a:tableStyleId>{2D5ABB26-0587-4C30-8999-92F81FD0307C}</a:tableStyleId>
              </a:tblPr>
              <a:tblGrid>
                <a:gridCol w="1308100">
                  <a:extLst>
                    <a:ext uri="{9D8B030D-6E8A-4147-A177-3AD203B41FA5}">
                      <a16:colId xmlns:a16="http://schemas.microsoft.com/office/drawing/2014/main" val="20000"/>
                    </a:ext>
                  </a:extLst>
                </a:gridCol>
                <a:gridCol w="730376">
                  <a:extLst>
                    <a:ext uri="{9D8B030D-6E8A-4147-A177-3AD203B41FA5}">
                      <a16:colId xmlns:a16="http://schemas.microsoft.com/office/drawing/2014/main" val="20001"/>
                    </a:ext>
                  </a:extLst>
                </a:gridCol>
                <a:gridCol w="396875">
                  <a:extLst>
                    <a:ext uri="{9D8B030D-6E8A-4147-A177-3AD203B41FA5}">
                      <a16:colId xmlns:a16="http://schemas.microsoft.com/office/drawing/2014/main" val="20002"/>
                    </a:ext>
                  </a:extLst>
                </a:gridCol>
                <a:gridCol w="292481">
                  <a:extLst>
                    <a:ext uri="{9D8B030D-6E8A-4147-A177-3AD203B41FA5}">
                      <a16:colId xmlns:a16="http://schemas.microsoft.com/office/drawing/2014/main" val="20003"/>
                    </a:ext>
                  </a:extLst>
                </a:gridCol>
                <a:gridCol w="237490">
                  <a:extLst>
                    <a:ext uri="{9D8B030D-6E8A-4147-A177-3AD203B41FA5}">
                      <a16:colId xmlns:a16="http://schemas.microsoft.com/office/drawing/2014/main" val="20004"/>
                    </a:ext>
                  </a:extLst>
                </a:gridCol>
                <a:gridCol w="451738">
                  <a:extLst>
                    <a:ext uri="{9D8B030D-6E8A-4147-A177-3AD203B41FA5}">
                      <a16:colId xmlns:a16="http://schemas.microsoft.com/office/drawing/2014/main" val="20005"/>
                    </a:ext>
                  </a:extLst>
                </a:gridCol>
                <a:gridCol w="78232">
                  <a:extLst>
                    <a:ext uri="{9D8B030D-6E8A-4147-A177-3AD203B41FA5}">
                      <a16:colId xmlns:a16="http://schemas.microsoft.com/office/drawing/2014/main" val="20006"/>
                    </a:ext>
                  </a:extLst>
                </a:gridCol>
                <a:gridCol w="530097">
                  <a:extLst>
                    <a:ext uri="{9D8B030D-6E8A-4147-A177-3AD203B41FA5}">
                      <a16:colId xmlns:a16="http://schemas.microsoft.com/office/drawing/2014/main" val="20007"/>
                    </a:ext>
                  </a:extLst>
                </a:gridCol>
                <a:gridCol w="81025">
                  <a:extLst>
                    <a:ext uri="{9D8B030D-6E8A-4147-A177-3AD203B41FA5}">
                      <a16:colId xmlns:a16="http://schemas.microsoft.com/office/drawing/2014/main" val="20008"/>
                    </a:ext>
                  </a:extLst>
                </a:gridCol>
                <a:gridCol w="689356">
                  <a:extLst>
                    <a:ext uri="{9D8B030D-6E8A-4147-A177-3AD203B41FA5}">
                      <a16:colId xmlns:a16="http://schemas.microsoft.com/office/drawing/2014/main" val="20009"/>
                    </a:ext>
                  </a:extLst>
                </a:gridCol>
                <a:gridCol w="682688">
                  <a:extLst>
                    <a:ext uri="{9D8B030D-6E8A-4147-A177-3AD203B41FA5}">
                      <a16:colId xmlns:a16="http://schemas.microsoft.com/office/drawing/2014/main" val="20010"/>
                    </a:ext>
                  </a:extLst>
                </a:gridCol>
                <a:gridCol w="695896">
                  <a:extLst>
                    <a:ext uri="{9D8B030D-6E8A-4147-A177-3AD203B41FA5}">
                      <a16:colId xmlns:a16="http://schemas.microsoft.com/office/drawing/2014/main" val="20011"/>
                    </a:ext>
                  </a:extLst>
                </a:gridCol>
                <a:gridCol w="689356">
                  <a:extLst>
                    <a:ext uri="{9D8B030D-6E8A-4147-A177-3AD203B41FA5}">
                      <a16:colId xmlns:a16="http://schemas.microsoft.com/office/drawing/2014/main" val="20012"/>
                    </a:ext>
                  </a:extLst>
                </a:gridCol>
                <a:gridCol w="689228">
                  <a:extLst>
                    <a:ext uri="{9D8B030D-6E8A-4147-A177-3AD203B41FA5}">
                      <a16:colId xmlns:a16="http://schemas.microsoft.com/office/drawing/2014/main" val="20013"/>
                    </a:ext>
                  </a:extLst>
                </a:gridCol>
                <a:gridCol w="689355">
                  <a:extLst>
                    <a:ext uri="{9D8B030D-6E8A-4147-A177-3AD203B41FA5}">
                      <a16:colId xmlns:a16="http://schemas.microsoft.com/office/drawing/2014/main" val="20014"/>
                    </a:ext>
                  </a:extLst>
                </a:gridCol>
              </a:tblGrid>
              <a:tr h="459486">
                <a:tc gridSpan="2">
                  <a:txBody>
                    <a:bodyPr/>
                    <a:lstStyle/>
                    <a:p>
                      <a:endParaRPr dirty="0"/>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hMerge="1">
                  <a:txBody>
                    <a:bodyPr/>
                    <a:lstStyle/>
                    <a:p>
                      <a:endParaRPr/>
                    </a:p>
                  </a:txBody>
                  <a:tcPr marL="0" marR="0" marT="0" marB="0"/>
                </a:tc>
                <a:tc gridSpan="2">
                  <a:txBody>
                    <a:bodyPr/>
                    <a:lstStyle/>
                    <a:p>
                      <a:pPr marL="85090">
                        <a:lnSpc>
                          <a:spcPct val="100000"/>
                        </a:lnSpc>
                        <a:spcBef>
                          <a:spcPts val="275"/>
                        </a:spcBef>
                      </a:pPr>
                      <a:r>
                        <a:rPr sz="1200" b="1" spc="-5" dirty="0">
                          <a:latin typeface="Arial"/>
                          <a:cs typeface="Arial"/>
                        </a:rPr>
                        <a:t>Rule</a:t>
                      </a:r>
                      <a:r>
                        <a:rPr sz="1200" b="1" spc="-80" dirty="0">
                          <a:latin typeface="Arial"/>
                          <a:cs typeface="Arial"/>
                        </a:rPr>
                        <a:t> </a:t>
                      </a:r>
                      <a:r>
                        <a:rPr sz="1200" b="1" spc="-5" dirty="0">
                          <a:latin typeface="Arial"/>
                          <a:cs typeface="Arial"/>
                        </a:rPr>
                        <a:t>1</a:t>
                      </a:r>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D6E3BC"/>
                    </a:solidFill>
                  </a:tcPr>
                </a:tc>
                <a:tc hMerge="1">
                  <a:txBody>
                    <a:bodyPr/>
                    <a:lstStyle/>
                    <a:p>
                      <a:endParaRPr/>
                    </a:p>
                  </a:txBody>
                  <a:tcPr marL="0" marR="0" marT="0" marB="0"/>
                </a:tc>
                <a:tc gridSpan="2">
                  <a:txBody>
                    <a:bodyPr/>
                    <a:lstStyle/>
                    <a:p>
                      <a:pPr marL="85090">
                        <a:lnSpc>
                          <a:spcPct val="100000"/>
                        </a:lnSpc>
                        <a:spcBef>
                          <a:spcPts val="275"/>
                        </a:spcBef>
                      </a:pPr>
                      <a:r>
                        <a:rPr sz="1200" b="1" spc="-5" dirty="0">
                          <a:latin typeface="Arial"/>
                          <a:cs typeface="Arial"/>
                        </a:rPr>
                        <a:t>Rule</a:t>
                      </a:r>
                      <a:r>
                        <a:rPr sz="1200" b="1" spc="-80" dirty="0">
                          <a:latin typeface="Arial"/>
                          <a:cs typeface="Arial"/>
                        </a:rPr>
                        <a:t> </a:t>
                      </a:r>
                      <a:r>
                        <a:rPr sz="1200" b="1" spc="-5" dirty="0">
                          <a:latin typeface="Arial"/>
                          <a:cs typeface="Arial"/>
                        </a:rPr>
                        <a:t>2</a:t>
                      </a:r>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D6E3BC"/>
                    </a:solidFill>
                  </a:tcPr>
                </a:tc>
                <a:tc hMerge="1">
                  <a:txBody>
                    <a:bodyPr/>
                    <a:lstStyle/>
                    <a:p>
                      <a:endParaRPr/>
                    </a:p>
                  </a:txBody>
                  <a:tcPr marL="0" marR="0" marT="0" marB="0"/>
                </a:tc>
                <a:tc gridSpan="3">
                  <a:txBody>
                    <a:bodyPr/>
                    <a:lstStyle/>
                    <a:p>
                      <a:pPr marL="85090">
                        <a:lnSpc>
                          <a:spcPct val="100000"/>
                        </a:lnSpc>
                        <a:spcBef>
                          <a:spcPts val="275"/>
                        </a:spcBef>
                      </a:pPr>
                      <a:r>
                        <a:rPr sz="1200" b="1" spc="-5" dirty="0">
                          <a:latin typeface="Arial"/>
                          <a:cs typeface="Arial"/>
                        </a:rPr>
                        <a:t>Rule</a:t>
                      </a:r>
                      <a:r>
                        <a:rPr sz="1200" b="1" spc="-80" dirty="0">
                          <a:latin typeface="Arial"/>
                          <a:cs typeface="Arial"/>
                        </a:rPr>
                        <a:t> </a:t>
                      </a:r>
                      <a:r>
                        <a:rPr sz="1200" b="1" spc="-5" dirty="0">
                          <a:latin typeface="Arial"/>
                          <a:cs typeface="Arial"/>
                        </a:rPr>
                        <a:t>3</a:t>
                      </a:r>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D6E3BC"/>
                    </a:solidFill>
                  </a:tcPr>
                </a:tc>
                <a:tc hMerge="1">
                  <a:txBody>
                    <a:bodyPr/>
                    <a:lstStyle/>
                    <a:p>
                      <a:endParaRPr/>
                    </a:p>
                  </a:txBody>
                  <a:tcPr marL="0" marR="0" marT="0" marB="0"/>
                </a:tc>
                <a:tc hMerge="1">
                  <a:txBody>
                    <a:bodyPr/>
                    <a:lstStyle/>
                    <a:p>
                      <a:endParaRPr/>
                    </a:p>
                  </a:txBody>
                  <a:tcPr marL="0" marR="0" marT="0" marB="0"/>
                </a:tc>
                <a:tc>
                  <a:txBody>
                    <a:bodyPr/>
                    <a:lstStyle/>
                    <a:p>
                      <a:pPr marL="85725">
                        <a:lnSpc>
                          <a:spcPct val="100000"/>
                        </a:lnSpc>
                        <a:spcBef>
                          <a:spcPts val="275"/>
                        </a:spcBef>
                      </a:pPr>
                      <a:r>
                        <a:rPr sz="1200" b="1" spc="-5" dirty="0">
                          <a:latin typeface="Arial"/>
                          <a:cs typeface="Arial"/>
                        </a:rPr>
                        <a:t>Rule</a:t>
                      </a:r>
                      <a:r>
                        <a:rPr sz="1200" b="1" spc="-80" dirty="0">
                          <a:latin typeface="Arial"/>
                          <a:cs typeface="Arial"/>
                        </a:rPr>
                        <a:t> </a:t>
                      </a:r>
                      <a:r>
                        <a:rPr sz="1200" b="1" spc="-5" dirty="0">
                          <a:latin typeface="Arial"/>
                          <a:cs typeface="Arial"/>
                        </a:rPr>
                        <a:t>4</a:t>
                      </a:r>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D6E3BC"/>
                    </a:solidFill>
                  </a:tcPr>
                </a:tc>
                <a:tc>
                  <a:txBody>
                    <a:bodyPr/>
                    <a:lstStyle/>
                    <a:p>
                      <a:pPr marL="85725">
                        <a:lnSpc>
                          <a:spcPct val="100000"/>
                        </a:lnSpc>
                        <a:spcBef>
                          <a:spcPts val="275"/>
                        </a:spcBef>
                      </a:pPr>
                      <a:r>
                        <a:rPr sz="1200" b="1" spc="-5" dirty="0">
                          <a:latin typeface="Arial"/>
                          <a:cs typeface="Arial"/>
                        </a:rPr>
                        <a:t>Rule</a:t>
                      </a:r>
                      <a:r>
                        <a:rPr sz="1200" b="1" spc="-80" dirty="0">
                          <a:latin typeface="Arial"/>
                          <a:cs typeface="Arial"/>
                        </a:rPr>
                        <a:t> </a:t>
                      </a:r>
                      <a:r>
                        <a:rPr sz="1200" b="1" spc="-5" dirty="0">
                          <a:latin typeface="Arial"/>
                          <a:cs typeface="Arial"/>
                        </a:rPr>
                        <a:t>5</a:t>
                      </a:r>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D6E3BC"/>
                    </a:solidFill>
                  </a:tcPr>
                </a:tc>
                <a:tc>
                  <a:txBody>
                    <a:bodyPr/>
                    <a:lstStyle/>
                    <a:p>
                      <a:pPr marL="92075">
                        <a:lnSpc>
                          <a:spcPct val="100000"/>
                        </a:lnSpc>
                        <a:spcBef>
                          <a:spcPts val="275"/>
                        </a:spcBef>
                      </a:pPr>
                      <a:r>
                        <a:rPr sz="1200" b="1" spc="-5" dirty="0">
                          <a:latin typeface="Arial"/>
                          <a:cs typeface="Arial"/>
                        </a:rPr>
                        <a:t>Rule</a:t>
                      </a:r>
                      <a:r>
                        <a:rPr sz="1200" b="1" spc="-80" dirty="0">
                          <a:latin typeface="Arial"/>
                          <a:cs typeface="Arial"/>
                        </a:rPr>
                        <a:t> </a:t>
                      </a:r>
                      <a:r>
                        <a:rPr sz="1200" b="1" spc="-5" dirty="0">
                          <a:latin typeface="Arial"/>
                          <a:cs typeface="Arial"/>
                        </a:rPr>
                        <a:t>6</a:t>
                      </a:r>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D6E3BC"/>
                    </a:solidFill>
                  </a:tcPr>
                </a:tc>
                <a:tc>
                  <a:txBody>
                    <a:bodyPr/>
                    <a:lstStyle/>
                    <a:p>
                      <a:pPr marL="85725">
                        <a:lnSpc>
                          <a:spcPct val="100000"/>
                        </a:lnSpc>
                        <a:spcBef>
                          <a:spcPts val="275"/>
                        </a:spcBef>
                      </a:pPr>
                      <a:r>
                        <a:rPr sz="1200" b="1" spc="-5" dirty="0">
                          <a:latin typeface="Arial"/>
                          <a:cs typeface="Arial"/>
                        </a:rPr>
                        <a:t>Rule</a:t>
                      </a:r>
                      <a:r>
                        <a:rPr sz="1200" b="1" spc="-80" dirty="0">
                          <a:latin typeface="Arial"/>
                          <a:cs typeface="Arial"/>
                        </a:rPr>
                        <a:t> </a:t>
                      </a:r>
                      <a:r>
                        <a:rPr sz="1200" b="1" spc="-5" dirty="0">
                          <a:latin typeface="Arial"/>
                          <a:cs typeface="Arial"/>
                        </a:rPr>
                        <a:t>7</a:t>
                      </a:r>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D6E3BC"/>
                    </a:solidFill>
                  </a:tcPr>
                </a:tc>
                <a:tc>
                  <a:txBody>
                    <a:bodyPr/>
                    <a:lstStyle/>
                    <a:p>
                      <a:pPr marL="85725">
                        <a:lnSpc>
                          <a:spcPct val="100000"/>
                        </a:lnSpc>
                        <a:spcBef>
                          <a:spcPts val="275"/>
                        </a:spcBef>
                      </a:pPr>
                      <a:r>
                        <a:rPr sz="1200" b="1" spc="-5" dirty="0">
                          <a:latin typeface="Arial"/>
                          <a:cs typeface="Arial"/>
                        </a:rPr>
                        <a:t>Rule</a:t>
                      </a:r>
                      <a:r>
                        <a:rPr sz="1200" b="1" spc="-80" dirty="0">
                          <a:latin typeface="Arial"/>
                          <a:cs typeface="Arial"/>
                        </a:rPr>
                        <a:t> </a:t>
                      </a:r>
                      <a:r>
                        <a:rPr sz="1200" b="1" spc="-5" dirty="0">
                          <a:latin typeface="Arial"/>
                          <a:cs typeface="Arial"/>
                        </a:rPr>
                        <a:t>8</a:t>
                      </a:r>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D6E3BC"/>
                    </a:solidFill>
                  </a:tcPr>
                </a:tc>
                <a:tc>
                  <a:txBody>
                    <a:bodyPr/>
                    <a:lstStyle/>
                    <a:p>
                      <a:pPr marL="85725">
                        <a:lnSpc>
                          <a:spcPct val="100000"/>
                        </a:lnSpc>
                        <a:spcBef>
                          <a:spcPts val="275"/>
                        </a:spcBef>
                      </a:pPr>
                      <a:r>
                        <a:rPr sz="1200" b="1" spc="-5" dirty="0">
                          <a:latin typeface="Arial"/>
                          <a:cs typeface="Arial"/>
                        </a:rPr>
                        <a:t>Rule</a:t>
                      </a:r>
                      <a:r>
                        <a:rPr sz="1200" b="1" spc="-75" dirty="0">
                          <a:latin typeface="Arial"/>
                          <a:cs typeface="Arial"/>
                        </a:rPr>
                        <a:t> </a:t>
                      </a:r>
                      <a:r>
                        <a:rPr sz="1200" b="1" spc="-5" dirty="0">
                          <a:latin typeface="Arial"/>
                          <a:cs typeface="Arial"/>
                        </a:rPr>
                        <a:t>9</a:t>
                      </a:r>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D6E3BC"/>
                    </a:solidFill>
                  </a:tcPr>
                </a:tc>
                <a:extLst>
                  <a:ext uri="{0D108BD9-81ED-4DB2-BD59-A6C34878D82A}">
                    <a16:rowId xmlns:a16="http://schemas.microsoft.com/office/drawing/2014/main" val="10000"/>
                  </a:ext>
                </a:extLst>
              </a:tr>
              <a:tr h="459359">
                <a:tc gridSpan="2">
                  <a:txBody>
                    <a:bodyPr/>
                    <a:lstStyle/>
                    <a:p>
                      <a:pPr marL="84455">
                        <a:lnSpc>
                          <a:spcPct val="100000"/>
                        </a:lnSpc>
                        <a:spcBef>
                          <a:spcPts val="275"/>
                        </a:spcBef>
                      </a:pPr>
                      <a:r>
                        <a:rPr sz="1200" dirty="0">
                          <a:latin typeface="Arial"/>
                          <a:cs typeface="Arial"/>
                        </a:rPr>
                        <a:t>C1: a, b, c form a</a:t>
                      </a:r>
                      <a:r>
                        <a:rPr sz="1200" spc="-110" dirty="0">
                          <a:latin typeface="Arial"/>
                          <a:cs typeface="Arial"/>
                        </a:rPr>
                        <a:t> </a:t>
                      </a:r>
                      <a:r>
                        <a:rPr sz="1200" dirty="0">
                          <a:latin typeface="Arial"/>
                          <a:cs typeface="Arial"/>
                        </a:rPr>
                        <a:t>triangle?</a:t>
                      </a:r>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8F679"/>
                    </a:solidFill>
                  </a:tcPr>
                </a:tc>
                <a:tc hMerge="1">
                  <a:txBody>
                    <a:bodyPr/>
                    <a:lstStyle/>
                    <a:p>
                      <a:endParaRPr/>
                    </a:p>
                  </a:txBody>
                  <a:tcPr marL="0" marR="0" marT="0" marB="0"/>
                </a:tc>
                <a:tc gridSpan="2">
                  <a:txBody>
                    <a:bodyPr/>
                    <a:lstStyle/>
                    <a:p>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hMerge="1">
                  <a:txBody>
                    <a:bodyPr/>
                    <a:lstStyle/>
                    <a:p>
                      <a:endParaRPr/>
                    </a:p>
                  </a:txBody>
                  <a:tcPr marL="0" marR="0" marT="0" marB="0"/>
                </a:tc>
                <a:tc gridSpan="2">
                  <a:txBody>
                    <a:bodyPr/>
                    <a:lstStyle/>
                    <a:p>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hMerge="1">
                  <a:txBody>
                    <a:bodyPr/>
                    <a:lstStyle/>
                    <a:p>
                      <a:endParaRPr/>
                    </a:p>
                  </a:txBody>
                  <a:tcPr marL="0" marR="0" marT="0" marB="0"/>
                </a:tc>
                <a:tc gridSpan="3">
                  <a:txBody>
                    <a:bodyPr/>
                    <a:lstStyle/>
                    <a:p>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hMerge="1">
                  <a:txBody>
                    <a:bodyPr/>
                    <a:lstStyle/>
                    <a:p>
                      <a:endParaRPr/>
                    </a:p>
                  </a:txBody>
                  <a:tcPr marL="0" marR="0" marT="0" marB="0"/>
                </a:tc>
                <a:tc hMerge="1">
                  <a:txBody>
                    <a:bodyPr/>
                    <a:lstStyle/>
                    <a:p>
                      <a:endParaRPr/>
                    </a:p>
                  </a:txBody>
                  <a:tcPr marL="0" marR="0" marT="0" marB="0"/>
                </a:tc>
                <a:tc>
                  <a:txBody>
                    <a:bodyPr/>
                    <a:lstStyle/>
                    <a:p>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1"/>
                  </a:ext>
                </a:extLst>
              </a:tr>
              <a:tr h="275716">
                <a:tc gridSpan="2">
                  <a:txBody>
                    <a:bodyPr/>
                    <a:lstStyle/>
                    <a:p>
                      <a:pPr marL="84455">
                        <a:lnSpc>
                          <a:spcPct val="100000"/>
                        </a:lnSpc>
                        <a:spcBef>
                          <a:spcPts val="275"/>
                        </a:spcBef>
                      </a:pPr>
                      <a:r>
                        <a:rPr sz="1200" dirty="0">
                          <a:latin typeface="Arial"/>
                          <a:cs typeface="Arial"/>
                        </a:rPr>
                        <a:t>C2: </a:t>
                      </a:r>
                      <a:r>
                        <a:rPr sz="1200" spc="-5" dirty="0">
                          <a:latin typeface="Arial"/>
                          <a:cs typeface="Arial"/>
                        </a:rPr>
                        <a:t>a </a:t>
                      </a:r>
                      <a:r>
                        <a:rPr sz="1200" dirty="0">
                          <a:latin typeface="Arial"/>
                          <a:cs typeface="Arial"/>
                        </a:rPr>
                        <a:t>=</a:t>
                      </a:r>
                      <a:r>
                        <a:rPr sz="1200" spc="-90" dirty="0">
                          <a:latin typeface="Arial"/>
                          <a:cs typeface="Arial"/>
                        </a:rPr>
                        <a:t> </a:t>
                      </a:r>
                      <a:r>
                        <a:rPr sz="1200" dirty="0">
                          <a:latin typeface="Arial"/>
                          <a:cs typeface="Arial"/>
                        </a:rPr>
                        <a:t>b?</a:t>
                      </a:r>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8F679"/>
                    </a:solidFill>
                  </a:tcPr>
                </a:tc>
                <a:tc hMerge="1">
                  <a:txBody>
                    <a:bodyPr/>
                    <a:lstStyle/>
                    <a:p>
                      <a:endParaRPr/>
                    </a:p>
                  </a:txBody>
                  <a:tcPr marL="0" marR="0" marT="0" marB="0"/>
                </a:tc>
                <a:tc gridSpan="2">
                  <a:txBody>
                    <a:bodyPr/>
                    <a:lstStyle/>
                    <a:p>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hMerge="1">
                  <a:txBody>
                    <a:bodyPr/>
                    <a:lstStyle/>
                    <a:p>
                      <a:endParaRPr/>
                    </a:p>
                  </a:txBody>
                  <a:tcPr marL="0" marR="0" marT="0" marB="0"/>
                </a:tc>
                <a:tc gridSpan="2">
                  <a:txBody>
                    <a:bodyPr/>
                    <a:lstStyle/>
                    <a:p>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hMerge="1">
                  <a:txBody>
                    <a:bodyPr/>
                    <a:lstStyle/>
                    <a:p>
                      <a:endParaRPr/>
                    </a:p>
                  </a:txBody>
                  <a:tcPr marL="0" marR="0" marT="0" marB="0"/>
                </a:tc>
                <a:tc gridSpan="3">
                  <a:txBody>
                    <a:bodyPr/>
                    <a:lstStyle/>
                    <a:p>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hMerge="1">
                  <a:txBody>
                    <a:bodyPr/>
                    <a:lstStyle/>
                    <a:p>
                      <a:endParaRPr/>
                    </a:p>
                  </a:txBody>
                  <a:tcPr marL="0" marR="0" marT="0" marB="0"/>
                </a:tc>
                <a:tc hMerge="1">
                  <a:txBody>
                    <a:bodyPr/>
                    <a:lstStyle/>
                    <a:p>
                      <a:endParaRPr/>
                    </a:p>
                  </a:txBody>
                  <a:tcPr marL="0" marR="0" marT="0" marB="0"/>
                </a:tc>
                <a:tc>
                  <a:txBody>
                    <a:bodyPr/>
                    <a:lstStyle/>
                    <a:p>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2"/>
                  </a:ext>
                </a:extLst>
              </a:tr>
              <a:tr h="275589">
                <a:tc gridSpan="2">
                  <a:txBody>
                    <a:bodyPr/>
                    <a:lstStyle/>
                    <a:p>
                      <a:pPr marL="84455">
                        <a:lnSpc>
                          <a:spcPct val="100000"/>
                        </a:lnSpc>
                        <a:spcBef>
                          <a:spcPts val="275"/>
                        </a:spcBef>
                      </a:pPr>
                      <a:r>
                        <a:rPr sz="1200" dirty="0">
                          <a:latin typeface="Arial"/>
                          <a:cs typeface="Arial"/>
                        </a:rPr>
                        <a:t>C3: </a:t>
                      </a:r>
                      <a:r>
                        <a:rPr sz="1200" spc="-5" dirty="0">
                          <a:latin typeface="Arial"/>
                          <a:cs typeface="Arial"/>
                        </a:rPr>
                        <a:t>a </a:t>
                      </a:r>
                      <a:r>
                        <a:rPr sz="1200" dirty="0">
                          <a:latin typeface="Arial"/>
                          <a:cs typeface="Arial"/>
                        </a:rPr>
                        <a:t>=</a:t>
                      </a:r>
                      <a:r>
                        <a:rPr sz="1200" spc="-95" dirty="0">
                          <a:latin typeface="Arial"/>
                          <a:cs typeface="Arial"/>
                        </a:rPr>
                        <a:t> </a:t>
                      </a:r>
                      <a:r>
                        <a:rPr sz="1200" dirty="0">
                          <a:latin typeface="Arial"/>
                          <a:cs typeface="Arial"/>
                        </a:rPr>
                        <a:t>c?</a:t>
                      </a:r>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8F679"/>
                    </a:solidFill>
                  </a:tcPr>
                </a:tc>
                <a:tc hMerge="1">
                  <a:txBody>
                    <a:bodyPr/>
                    <a:lstStyle/>
                    <a:p>
                      <a:endParaRPr/>
                    </a:p>
                  </a:txBody>
                  <a:tcPr marL="0" marR="0" marT="0" marB="0"/>
                </a:tc>
                <a:tc gridSpan="2">
                  <a:txBody>
                    <a:bodyPr/>
                    <a:lstStyle/>
                    <a:p>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hMerge="1">
                  <a:txBody>
                    <a:bodyPr/>
                    <a:lstStyle/>
                    <a:p>
                      <a:endParaRPr/>
                    </a:p>
                  </a:txBody>
                  <a:tcPr marL="0" marR="0" marT="0" marB="0"/>
                </a:tc>
                <a:tc gridSpan="2">
                  <a:txBody>
                    <a:bodyPr/>
                    <a:lstStyle/>
                    <a:p>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hMerge="1">
                  <a:txBody>
                    <a:bodyPr/>
                    <a:lstStyle/>
                    <a:p>
                      <a:endParaRPr/>
                    </a:p>
                  </a:txBody>
                  <a:tcPr marL="0" marR="0" marT="0" marB="0"/>
                </a:tc>
                <a:tc gridSpan="3">
                  <a:txBody>
                    <a:bodyPr/>
                    <a:lstStyle/>
                    <a:p>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hMerge="1">
                  <a:txBody>
                    <a:bodyPr/>
                    <a:lstStyle/>
                    <a:p>
                      <a:endParaRPr/>
                    </a:p>
                  </a:txBody>
                  <a:tcPr marL="0" marR="0" marT="0" marB="0"/>
                </a:tc>
                <a:tc hMerge="1">
                  <a:txBody>
                    <a:bodyPr/>
                    <a:lstStyle/>
                    <a:p>
                      <a:endParaRPr/>
                    </a:p>
                  </a:txBody>
                  <a:tcPr marL="0" marR="0" marT="0" marB="0"/>
                </a:tc>
                <a:tc>
                  <a:txBody>
                    <a:bodyPr/>
                    <a:lstStyle/>
                    <a:p>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3"/>
                  </a:ext>
                </a:extLst>
              </a:tr>
              <a:tr h="275717">
                <a:tc gridSpan="2">
                  <a:txBody>
                    <a:bodyPr/>
                    <a:lstStyle/>
                    <a:p>
                      <a:pPr marL="84455">
                        <a:lnSpc>
                          <a:spcPct val="100000"/>
                        </a:lnSpc>
                        <a:spcBef>
                          <a:spcPts val="275"/>
                        </a:spcBef>
                      </a:pPr>
                      <a:r>
                        <a:rPr sz="1200" dirty="0">
                          <a:latin typeface="Arial"/>
                          <a:cs typeface="Arial"/>
                        </a:rPr>
                        <a:t>C4: </a:t>
                      </a:r>
                      <a:r>
                        <a:rPr sz="1200" spc="-5" dirty="0">
                          <a:latin typeface="Arial"/>
                          <a:cs typeface="Arial"/>
                        </a:rPr>
                        <a:t>b </a:t>
                      </a:r>
                      <a:r>
                        <a:rPr sz="1200" dirty="0">
                          <a:latin typeface="Arial"/>
                          <a:cs typeface="Arial"/>
                        </a:rPr>
                        <a:t>=</a:t>
                      </a:r>
                      <a:r>
                        <a:rPr sz="1200" spc="-95" dirty="0">
                          <a:latin typeface="Arial"/>
                          <a:cs typeface="Arial"/>
                        </a:rPr>
                        <a:t> </a:t>
                      </a:r>
                      <a:r>
                        <a:rPr sz="1200" dirty="0">
                          <a:latin typeface="Arial"/>
                          <a:cs typeface="Arial"/>
                        </a:rPr>
                        <a:t>c?</a:t>
                      </a:r>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8F679"/>
                    </a:solidFill>
                  </a:tcPr>
                </a:tc>
                <a:tc hMerge="1">
                  <a:txBody>
                    <a:bodyPr/>
                    <a:lstStyle/>
                    <a:p>
                      <a:endParaRPr/>
                    </a:p>
                  </a:txBody>
                  <a:tcPr marL="0" marR="0" marT="0" marB="0"/>
                </a:tc>
                <a:tc gridSpan="2">
                  <a:txBody>
                    <a:bodyPr/>
                    <a:lstStyle/>
                    <a:p>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hMerge="1">
                  <a:txBody>
                    <a:bodyPr/>
                    <a:lstStyle/>
                    <a:p>
                      <a:endParaRPr/>
                    </a:p>
                  </a:txBody>
                  <a:tcPr marL="0" marR="0" marT="0" marB="0"/>
                </a:tc>
                <a:tc gridSpan="2">
                  <a:txBody>
                    <a:bodyPr/>
                    <a:lstStyle/>
                    <a:p>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hMerge="1">
                  <a:txBody>
                    <a:bodyPr/>
                    <a:lstStyle/>
                    <a:p>
                      <a:endParaRPr/>
                    </a:p>
                  </a:txBody>
                  <a:tcPr marL="0" marR="0" marT="0" marB="0"/>
                </a:tc>
                <a:tc gridSpan="3">
                  <a:txBody>
                    <a:bodyPr/>
                    <a:lstStyle/>
                    <a:p>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hMerge="1">
                  <a:txBody>
                    <a:bodyPr/>
                    <a:lstStyle/>
                    <a:p>
                      <a:endParaRPr/>
                    </a:p>
                  </a:txBody>
                  <a:tcPr marL="0" marR="0" marT="0" marB="0"/>
                </a:tc>
                <a:tc hMerge="1">
                  <a:txBody>
                    <a:bodyPr/>
                    <a:lstStyle/>
                    <a:p>
                      <a:endParaRPr/>
                    </a:p>
                  </a:txBody>
                  <a:tcPr marL="0" marR="0" marT="0" marB="0"/>
                </a:tc>
                <a:tc>
                  <a:txBody>
                    <a:bodyPr/>
                    <a:lstStyle/>
                    <a:p>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4"/>
                  </a:ext>
                </a:extLst>
              </a:tr>
              <a:tr h="275716">
                <a:tc gridSpan="2">
                  <a:txBody>
                    <a:bodyPr/>
                    <a:lstStyle/>
                    <a:p>
                      <a:pPr marL="84455">
                        <a:lnSpc>
                          <a:spcPct val="100000"/>
                        </a:lnSpc>
                        <a:spcBef>
                          <a:spcPts val="280"/>
                        </a:spcBef>
                      </a:pPr>
                      <a:r>
                        <a:rPr sz="1200" dirty="0">
                          <a:latin typeface="Arial"/>
                          <a:cs typeface="Arial"/>
                        </a:rPr>
                        <a:t>A1: Not </a:t>
                      </a:r>
                      <a:r>
                        <a:rPr sz="1200" spc="-5" dirty="0">
                          <a:latin typeface="Arial"/>
                          <a:cs typeface="Arial"/>
                        </a:rPr>
                        <a:t>a</a:t>
                      </a:r>
                      <a:r>
                        <a:rPr sz="1200" spc="-85" dirty="0">
                          <a:latin typeface="Arial"/>
                          <a:cs typeface="Arial"/>
                        </a:rPr>
                        <a:t> </a:t>
                      </a:r>
                      <a:r>
                        <a:rPr sz="1200" spc="-5" dirty="0">
                          <a:latin typeface="Arial"/>
                          <a:cs typeface="Arial"/>
                        </a:rPr>
                        <a:t>triangle</a:t>
                      </a:r>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8F679"/>
                    </a:solidFill>
                  </a:tcPr>
                </a:tc>
                <a:tc hMerge="1">
                  <a:txBody>
                    <a:bodyPr/>
                    <a:lstStyle/>
                    <a:p>
                      <a:endParaRPr/>
                    </a:p>
                  </a:txBody>
                  <a:tcPr marL="0" marR="0" marT="0" marB="0"/>
                </a:tc>
                <a:tc gridSpan="2">
                  <a:txBody>
                    <a:bodyPr/>
                    <a:lstStyle/>
                    <a:p>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hMerge="1">
                  <a:txBody>
                    <a:bodyPr/>
                    <a:lstStyle/>
                    <a:p>
                      <a:endParaRPr/>
                    </a:p>
                  </a:txBody>
                  <a:tcPr marL="0" marR="0" marT="0" marB="0"/>
                </a:tc>
                <a:tc gridSpan="2">
                  <a:txBody>
                    <a:bodyPr/>
                    <a:lstStyle/>
                    <a:p>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hMerge="1">
                  <a:txBody>
                    <a:bodyPr/>
                    <a:lstStyle/>
                    <a:p>
                      <a:endParaRPr/>
                    </a:p>
                  </a:txBody>
                  <a:tcPr marL="0" marR="0" marT="0" marB="0"/>
                </a:tc>
                <a:tc gridSpan="3">
                  <a:txBody>
                    <a:bodyPr/>
                    <a:lstStyle/>
                    <a:p>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hMerge="1">
                  <a:txBody>
                    <a:bodyPr/>
                    <a:lstStyle/>
                    <a:p>
                      <a:endParaRPr/>
                    </a:p>
                  </a:txBody>
                  <a:tcPr marL="0" marR="0" marT="0" marB="0"/>
                </a:tc>
                <a:tc hMerge="1">
                  <a:txBody>
                    <a:bodyPr/>
                    <a:lstStyle/>
                    <a:p>
                      <a:endParaRPr/>
                    </a:p>
                  </a:txBody>
                  <a:tcPr marL="0" marR="0" marT="0" marB="0"/>
                </a:tc>
                <a:tc>
                  <a:txBody>
                    <a:bodyPr/>
                    <a:lstStyle/>
                    <a:p>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5"/>
                  </a:ext>
                </a:extLst>
              </a:tr>
              <a:tr h="275589">
                <a:tc gridSpan="2">
                  <a:txBody>
                    <a:bodyPr/>
                    <a:lstStyle/>
                    <a:p>
                      <a:pPr marL="84455">
                        <a:lnSpc>
                          <a:spcPct val="100000"/>
                        </a:lnSpc>
                        <a:spcBef>
                          <a:spcPts val="275"/>
                        </a:spcBef>
                      </a:pPr>
                      <a:r>
                        <a:rPr sz="1200" dirty="0">
                          <a:latin typeface="Arial"/>
                          <a:cs typeface="Arial"/>
                        </a:rPr>
                        <a:t>A2:</a:t>
                      </a:r>
                      <a:r>
                        <a:rPr sz="1200" spc="-90" dirty="0">
                          <a:latin typeface="Arial"/>
                          <a:cs typeface="Arial"/>
                        </a:rPr>
                        <a:t> </a:t>
                      </a:r>
                      <a:r>
                        <a:rPr sz="1200" dirty="0">
                          <a:latin typeface="Arial"/>
                          <a:cs typeface="Arial"/>
                        </a:rPr>
                        <a:t>Scalene</a:t>
                      </a:r>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8F679"/>
                    </a:solidFill>
                  </a:tcPr>
                </a:tc>
                <a:tc hMerge="1">
                  <a:txBody>
                    <a:bodyPr/>
                    <a:lstStyle/>
                    <a:p>
                      <a:endParaRPr/>
                    </a:p>
                  </a:txBody>
                  <a:tcPr marL="0" marR="0" marT="0" marB="0"/>
                </a:tc>
                <a:tc gridSpan="2">
                  <a:txBody>
                    <a:bodyPr/>
                    <a:lstStyle/>
                    <a:p>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hMerge="1">
                  <a:txBody>
                    <a:bodyPr/>
                    <a:lstStyle/>
                    <a:p>
                      <a:endParaRPr/>
                    </a:p>
                  </a:txBody>
                  <a:tcPr marL="0" marR="0" marT="0" marB="0"/>
                </a:tc>
                <a:tc gridSpan="2">
                  <a:txBody>
                    <a:bodyPr/>
                    <a:lstStyle/>
                    <a:p>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hMerge="1">
                  <a:txBody>
                    <a:bodyPr/>
                    <a:lstStyle/>
                    <a:p>
                      <a:endParaRPr/>
                    </a:p>
                  </a:txBody>
                  <a:tcPr marL="0" marR="0" marT="0" marB="0"/>
                </a:tc>
                <a:tc gridSpan="3">
                  <a:txBody>
                    <a:bodyPr/>
                    <a:lstStyle/>
                    <a:p>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hMerge="1">
                  <a:txBody>
                    <a:bodyPr/>
                    <a:lstStyle/>
                    <a:p>
                      <a:endParaRPr/>
                    </a:p>
                  </a:txBody>
                  <a:tcPr marL="0" marR="0" marT="0" marB="0"/>
                </a:tc>
                <a:tc hMerge="1">
                  <a:txBody>
                    <a:bodyPr/>
                    <a:lstStyle/>
                    <a:p>
                      <a:endParaRPr/>
                    </a:p>
                  </a:txBody>
                  <a:tcPr marL="0" marR="0" marT="0" marB="0"/>
                </a:tc>
                <a:tc>
                  <a:txBody>
                    <a:bodyPr/>
                    <a:lstStyle/>
                    <a:p>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6"/>
                  </a:ext>
                </a:extLst>
              </a:tr>
              <a:tr h="275717">
                <a:tc gridSpan="2">
                  <a:txBody>
                    <a:bodyPr/>
                    <a:lstStyle/>
                    <a:p>
                      <a:pPr marL="84455">
                        <a:lnSpc>
                          <a:spcPct val="100000"/>
                        </a:lnSpc>
                        <a:spcBef>
                          <a:spcPts val="280"/>
                        </a:spcBef>
                      </a:pPr>
                      <a:r>
                        <a:rPr sz="1200" dirty="0">
                          <a:latin typeface="Arial"/>
                          <a:cs typeface="Arial"/>
                        </a:rPr>
                        <a:t>A3:</a:t>
                      </a:r>
                      <a:r>
                        <a:rPr sz="1200" spc="-100" dirty="0">
                          <a:latin typeface="Arial"/>
                          <a:cs typeface="Arial"/>
                        </a:rPr>
                        <a:t> </a:t>
                      </a:r>
                      <a:r>
                        <a:rPr sz="1200" dirty="0">
                          <a:latin typeface="Arial"/>
                          <a:cs typeface="Arial"/>
                        </a:rPr>
                        <a:t>Isosceles</a:t>
                      </a:r>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8F679"/>
                    </a:solidFill>
                  </a:tcPr>
                </a:tc>
                <a:tc hMerge="1">
                  <a:txBody>
                    <a:bodyPr/>
                    <a:lstStyle/>
                    <a:p>
                      <a:endParaRPr/>
                    </a:p>
                  </a:txBody>
                  <a:tcPr marL="0" marR="0" marT="0" marB="0"/>
                </a:tc>
                <a:tc gridSpan="2">
                  <a:txBody>
                    <a:bodyPr/>
                    <a:lstStyle/>
                    <a:p>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hMerge="1">
                  <a:txBody>
                    <a:bodyPr/>
                    <a:lstStyle/>
                    <a:p>
                      <a:endParaRPr/>
                    </a:p>
                  </a:txBody>
                  <a:tcPr marL="0" marR="0" marT="0" marB="0"/>
                </a:tc>
                <a:tc gridSpan="2">
                  <a:txBody>
                    <a:bodyPr/>
                    <a:lstStyle/>
                    <a:p>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hMerge="1">
                  <a:txBody>
                    <a:bodyPr/>
                    <a:lstStyle/>
                    <a:p>
                      <a:endParaRPr/>
                    </a:p>
                  </a:txBody>
                  <a:tcPr marL="0" marR="0" marT="0" marB="0"/>
                </a:tc>
                <a:tc gridSpan="3">
                  <a:txBody>
                    <a:bodyPr/>
                    <a:lstStyle/>
                    <a:p>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hMerge="1">
                  <a:txBody>
                    <a:bodyPr/>
                    <a:lstStyle/>
                    <a:p>
                      <a:endParaRPr/>
                    </a:p>
                  </a:txBody>
                  <a:tcPr marL="0" marR="0" marT="0" marB="0"/>
                </a:tc>
                <a:tc hMerge="1">
                  <a:txBody>
                    <a:bodyPr/>
                    <a:lstStyle/>
                    <a:p>
                      <a:endParaRPr/>
                    </a:p>
                  </a:txBody>
                  <a:tcPr marL="0" marR="0" marT="0" marB="0"/>
                </a:tc>
                <a:tc>
                  <a:txBody>
                    <a:bodyPr/>
                    <a:lstStyle/>
                    <a:p>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7"/>
                  </a:ext>
                </a:extLst>
              </a:tr>
              <a:tr h="246506">
                <a:tc gridSpan="2">
                  <a:txBody>
                    <a:bodyPr/>
                    <a:lstStyle/>
                    <a:p>
                      <a:pPr marL="84455">
                        <a:lnSpc>
                          <a:spcPct val="100000"/>
                        </a:lnSpc>
                        <a:spcBef>
                          <a:spcPts val="280"/>
                        </a:spcBef>
                      </a:pPr>
                      <a:r>
                        <a:rPr sz="1200" dirty="0">
                          <a:latin typeface="Arial"/>
                          <a:cs typeface="Arial"/>
                        </a:rPr>
                        <a:t>A4:</a:t>
                      </a:r>
                      <a:r>
                        <a:rPr sz="1200" spc="-65" dirty="0">
                          <a:latin typeface="Arial"/>
                          <a:cs typeface="Arial"/>
                        </a:rPr>
                        <a:t> </a:t>
                      </a:r>
                      <a:r>
                        <a:rPr sz="1200" spc="-5" dirty="0">
                          <a:latin typeface="Arial"/>
                          <a:cs typeface="Arial"/>
                        </a:rPr>
                        <a:t>Equilateral</a:t>
                      </a:r>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solidFill>
                      <a:srgbClr val="F8F679"/>
                    </a:solidFill>
                  </a:tcPr>
                </a:tc>
                <a:tc hMerge="1">
                  <a:txBody>
                    <a:bodyPr/>
                    <a:lstStyle/>
                    <a:p>
                      <a:endParaRPr/>
                    </a:p>
                  </a:txBody>
                  <a:tcPr marL="0" marR="0" marT="0" marB="0"/>
                </a:tc>
                <a:tc gridSpan="2">
                  <a:txBody>
                    <a:bodyPr/>
                    <a:lstStyle/>
                    <a:p>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hMerge="1">
                  <a:txBody>
                    <a:bodyPr/>
                    <a:lstStyle/>
                    <a:p>
                      <a:endParaRPr/>
                    </a:p>
                  </a:txBody>
                  <a:tcPr marL="0" marR="0" marT="0" marB="0"/>
                </a:tc>
                <a:tc gridSpan="2">
                  <a:txBody>
                    <a:bodyPr/>
                    <a:lstStyle/>
                    <a:p>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hMerge="1">
                  <a:txBody>
                    <a:bodyPr/>
                    <a:lstStyle/>
                    <a:p>
                      <a:endParaRPr/>
                    </a:p>
                  </a:txBody>
                  <a:tcPr marL="0" marR="0" marT="0" marB="0"/>
                </a:tc>
                <a:tc gridSpan="3">
                  <a:txBody>
                    <a:bodyPr/>
                    <a:lstStyle/>
                    <a:p>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hMerge="1">
                  <a:txBody>
                    <a:bodyPr/>
                    <a:lstStyle/>
                    <a:p>
                      <a:endParaRPr/>
                    </a:p>
                  </a:txBody>
                  <a:tcPr marL="0" marR="0" marT="0" marB="0"/>
                </a:tc>
                <a:tc hMerge="1">
                  <a:txBody>
                    <a:bodyPr/>
                    <a:lstStyle/>
                    <a:p>
                      <a:endParaRPr/>
                    </a:p>
                  </a:txBody>
                  <a:tcPr marL="0" marR="0" marT="0" marB="0"/>
                </a:tc>
                <a:tc>
                  <a:txBody>
                    <a:bodyPr/>
                    <a:lstStyle/>
                    <a:p>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8"/>
                  </a:ext>
                </a:extLst>
              </a:tr>
              <a:tr h="317817">
                <a:tc>
                  <a:txBody>
                    <a:bodyPr/>
                    <a:lstStyle/>
                    <a:p>
                      <a:pPr marL="84455">
                        <a:lnSpc>
                          <a:spcPct val="100000"/>
                        </a:lnSpc>
                        <a:spcBef>
                          <a:spcPts val="505"/>
                        </a:spcBef>
                      </a:pPr>
                      <a:r>
                        <a:rPr sz="1200" dirty="0">
                          <a:latin typeface="Arial"/>
                          <a:cs typeface="Arial"/>
                        </a:rPr>
                        <a:t>A5:</a:t>
                      </a:r>
                      <a:r>
                        <a:rPr sz="1200" spc="-90" dirty="0">
                          <a:latin typeface="Arial"/>
                          <a:cs typeface="Arial"/>
                        </a:rPr>
                        <a:t> </a:t>
                      </a:r>
                      <a:r>
                        <a:rPr sz="1200" dirty="0">
                          <a:latin typeface="Arial"/>
                          <a:cs typeface="Arial"/>
                        </a:rPr>
                        <a:t>Impossible</a:t>
                      </a:r>
                      <a:endParaRPr sz="1200">
                        <a:latin typeface="Arial"/>
                        <a:cs typeface="Arial"/>
                      </a:endParaRPr>
                    </a:p>
                  </a:txBody>
                  <a:tcPr marL="0" marR="0" marT="0" marB="0">
                    <a:lnL w="12700">
                      <a:solidFill>
                        <a:srgbClr val="000000"/>
                      </a:solidFill>
                      <a:prstDash val="solid"/>
                    </a:lnL>
                    <a:lnR w="12700">
                      <a:solidFill>
                        <a:srgbClr val="000000"/>
                      </a:solidFill>
                      <a:prstDash val="solid"/>
                    </a:lnR>
                    <a:lnB w="12700">
                      <a:solidFill>
                        <a:srgbClr val="000000"/>
                      </a:solidFill>
                      <a:prstDash val="solid"/>
                    </a:lnB>
                    <a:solidFill>
                      <a:srgbClr val="F8F679"/>
                    </a:solidFill>
                  </a:tcPr>
                </a:tc>
                <a:tc>
                  <a:txBody>
                    <a:bodyPr/>
                    <a:lstStyle/>
                    <a:p>
                      <a:pPr marL="85090">
                        <a:lnSpc>
                          <a:spcPct val="100000"/>
                        </a:lnSpc>
                        <a:spcBef>
                          <a:spcPts val="280"/>
                        </a:spcBef>
                      </a:pPr>
                      <a:r>
                        <a:rPr sz="1200" b="1" spc="-25" dirty="0">
                          <a:latin typeface="Arial"/>
                          <a:cs typeface="Arial"/>
                        </a:rPr>
                        <a:t>Test</a:t>
                      </a:r>
                      <a:r>
                        <a:rPr sz="1200" b="1" spc="-90" dirty="0">
                          <a:latin typeface="Arial"/>
                          <a:cs typeface="Arial"/>
                        </a:rPr>
                        <a:t> </a:t>
                      </a:r>
                      <a:r>
                        <a:rPr sz="1200" b="1" spc="-5" dirty="0">
                          <a:latin typeface="Arial"/>
                          <a:cs typeface="Arial"/>
                        </a:rPr>
                        <a:t>Cas</a:t>
                      </a:r>
                      <a:endParaRPr sz="1200">
                        <a:latin typeface="Arial"/>
                        <a:cs typeface="Arial"/>
                      </a:endParaRPr>
                    </a:p>
                  </a:txBody>
                  <a:tcPr marL="0" marR="0" marT="0" marB="0">
                    <a:lnL w="12700">
                      <a:solidFill>
                        <a:srgbClr val="000000"/>
                      </a:solidFill>
                      <a:prstDash val="solid"/>
                    </a:lnL>
                    <a:lnT w="12700">
                      <a:solidFill>
                        <a:srgbClr val="000000"/>
                      </a:solidFill>
                      <a:prstDash val="solid"/>
                    </a:lnT>
                    <a:lnB w="12700">
                      <a:solidFill>
                        <a:srgbClr val="000000"/>
                      </a:solidFill>
                      <a:prstDash val="solid"/>
                    </a:lnB>
                    <a:solidFill>
                      <a:srgbClr val="D6E3BC"/>
                    </a:solidFill>
                  </a:tcPr>
                </a:tc>
                <a:tc>
                  <a:txBody>
                    <a:bodyPr/>
                    <a:lstStyle/>
                    <a:p>
                      <a:pPr>
                        <a:lnSpc>
                          <a:spcPct val="100000"/>
                        </a:lnSpc>
                        <a:spcBef>
                          <a:spcPts val="280"/>
                        </a:spcBef>
                      </a:pPr>
                      <a:r>
                        <a:rPr sz="1200" b="1" spc="-5" dirty="0">
                          <a:latin typeface="Arial"/>
                          <a:cs typeface="Arial"/>
                        </a:rPr>
                        <a:t>e</a:t>
                      </a:r>
                      <a:r>
                        <a:rPr sz="1200" b="1" spc="-110" dirty="0">
                          <a:latin typeface="Arial"/>
                          <a:cs typeface="Arial"/>
                        </a:rPr>
                        <a:t> </a:t>
                      </a:r>
                      <a:r>
                        <a:rPr sz="1200" b="1" spc="-5" dirty="0">
                          <a:latin typeface="Arial"/>
                          <a:cs typeface="Arial"/>
                        </a:rPr>
                        <a:t>ID</a:t>
                      </a:r>
                      <a:endParaRPr sz="1200">
                        <a:latin typeface="Arial"/>
                        <a:cs typeface="Arial"/>
                      </a:endParaRPr>
                    </a:p>
                  </a:txBody>
                  <a:tcPr marL="0" marR="0" marT="0" marB="0">
                    <a:lnR w="12700">
                      <a:solidFill>
                        <a:srgbClr val="000000"/>
                      </a:solidFill>
                      <a:prstDash val="solid"/>
                    </a:lnR>
                    <a:lnT w="12700">
                      <a:solidFill>
                        <a:srgbClr val="000000"/>
                      </a:solidFill>
                      <a:prstDash val="solid"/>
                    </a:lnT>
                    <a:lnB w="12700">
                      <a:solidFill>
                        <a:srgbClr val="000000"/>
                      </a:solidFill>
                      <a:prstDash val="solid"/>
                    </a:lnB>
                    <a:solidFill>
                      <a:srgbClr val="D6E3BC"/>
                    </a:solidFill>
                  </a:tcPr>
                </a:tc>
                <a:tc gridSpan="2">
                  <a:txBody>
                    <a:bodyPr/>
                    <a:lstStyle/>
                    <a:p>
                      <a:pPr marL="85090">
                        <a:lnSpc>
                          <a:spcPct val="100000"/>
                        </a:lnSpc>
                        <a:spcBef>
                          <a:spcPts val="280"/>
                        </a:spcBef>
                      </a:pPr>
                      <a:r>
                        <a:rPr sz="1200" b="1" dirty="0">
                          <a:latin typeface="Arial"/>
                          <a:cs typeface="Arial"/>
                        </a:rPr>
                        <a:t>a</a:t>
                      </a:r>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8F679"/>
                    </a:solidFill>
                  </a:tcPr>
                </a:tc>
                <a:tc hMerge="1">
                  <a:txBody>
                    <a:bodyPr/>
                    <a:lstStyle/>
                    <a:p>
                      <a:endParaRPr/>
                    </a:p>
                  </a:txBody>
                  <a:tcPr marL="0" marR="0" marT="0" marB="0"/>
                </a:tc>
                <a:tc gridSpan="2">
                  <a:txBody>
                    <a:bodyPr/>
                    <a:lstStyle/>
                    <a:p>
                      <a:pPr marL="85725">
                        <a:lnSpc>
                          <a:spcPct val="100000"/>
                        </a:lnSpc>
                        <a:spcBef>
                          <a:spcPts val="280"/>
                        </a:spcBef>
                      </a:pPr>
                      <a:r>
                        <a:rPr sz="1200" b="1" dirty="0">
                          <a:latin typeface="Arial"/>
                          <a:cs typeface="Arial"/>
                        </a:rPr>
                        <a:t>b</a:t>
                      </a:r>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8F679"/>
                    </a:solidFill>
                  </a:tcPr>
                </a:tc>
                <a:tc hMerge="1">
                  <a:txBody>
                    <a:bodyPr/>
                    <a:lstStyle/>
                    <a:p>
                      <a:endParaRPr/>
                    </a:p>
                  </a:txBody>
                  <a:tcPr marL="0" marR="0" marT="0" marB="0"/>
                </a:tc>
                <a:tc>
                  <a:txBody>
                    <a:bodyPr/>
                    <a:lstStyle/>
                    <a:p>
                      <a:pPr marL="85725">
                        <a:lnSpc>
                          <a:spcPct val="100000"/>
                        </a:lnSpc>
                        <a:spcBef>
                          <a:spcPts val="280"/>
                        </a:spcBef>
                      </a:pPr>
                      <a:r>
                        <a:rPr sz="1200" b="1" dirty="0">
                          <a:latin typeface="Arial"/>
                          <a:cs typeface="Arial"/>
                        </a:rPr>
                        <a:t>c</a:t>
                      </a:r>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8F679"/>
                    </a:solidFill>
                  </a:tcPr>
                </a:tc>
                <a:tc gridSpan="3">
                  <a:txBody>
                    <a:bodyPr/>
                    <a:lstStyle/>
                    <a:p>
                      <a:pPr marL="85725">
                        <a:lnSpc>
                          <a:spcPct val="100000"/>
                        </a:lnSpc>
                        <a:spcBef>
                          <a:spcPts val="280"/>
                        </a:spcBef>
                      </a:pPr>
                      <a:r>
                        <a:rPr sz="1200" b="1" dirty="0">
                          <a:latin typeface="Arial"/>
                          <a:cs typeface="Arial"/>
                        </a:rPr>
                        <a:t>Expected</a:t>
                      </a:r>
                      <a:r>
                        <a:rPr sz="1200" b="1" spc="-105" dirty="0">
                          <a:latin typeface="Arial"/>
                          <a:cs typeface="Arial"/>
                        </a:rPr>
                        <a:t> </a:t>
                      </a:r>
                      <a:r>
                        <a:rPr sz="1200" b="1" spc="-5" dirty="0">
                          <a:latin typeface="Arial"/>
                          <a:cs typeface="Arial"/>
                        </a:rPr>
                        <a:t>Output</a:t>
                      </a:r>
                      <a:endParaRPr sz="1200">
                        <a:latin typeface="Arial"/>
                        <a:cs typeface="Arial"/>
                      </a:endParaRPr>
                    </a:p>
                  </a:txBody>
                  <a:tcPr marL="0" marR="0" marT="0" marB="0">
                    <a:lnL w="12700">
                      <a:solidFill>
                        <a:srgbClr val="000000"/>
                      </a:solidFill>
                      <a:prstDash val="solid"/>
                    </a:lnL>
                    <a:lnR w="25780">
                      <a:solidFill>
                        <a:srgbClr val="000000"/>
                      </a:solidFill>
                      <a:prstDash val="solid"/>
                    </a:lnR>
                    <a:lnT w="12700">
                      <a:solidFill>
                        <a:srgbClr val="000000"/>
                      </a:solidFill>
                      <a:prstDash val="solid"/>
                    </a:lnT>
                    <a:lnB w="12700">
                      <a:solidFill>
                        <a:srgbClr val="000000"/>
                      </a:solidFill>
                      <a:prstDash val="solid"/>
                    </a:lnB>
                    <a:solidFill>
                      <a:srgbClr val="F8F679"/>
                    </a:solidFill>
                  </a:tcPr>
                </a:tc>
                <a:tc hMerge="1">
                  <a:txBody>
                    <a:bodyPr/>
                    <a:lstStyle/>
                    <a:p>
                      <a:endParaRPr/>
                    </a:p>
                  </a:txBody>
                  <a:tcPr marL="0" marR="0" marT="0" marB="0"/>
                </a:tc>
                <a:tc hMerge="1">
                  <a:txBody>
                    <a:bodyPr/>
                    <a:lstStyle/>
                    <a:p>
                      <a:endParaRPr/>
                    </a:p>
                  </a:txBody>
                  <a:tcPr marL="0" marR="0" marT="0" marB="0"/>
                </a:tc>
                <a:tc>
                  <a:txBody>
                    <a:bodyPr/>
                    <a:lstStyle/>
                    <a:p>
                      <a:endParaRPr sz="1200">
                        <a:latin typeface="Arial"/>
                        <a:cs typeface="Arial"/>
                      </a:endParaRPr>
                    </a:p>
                  </a:txBody>
                  <a:tcPr marL="0" marR="0" marT="0" marB="0">
                    <a:lnL w="2578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9"/>
                  </a:ext>
                </a:extLst>
              </a:tr>
              <a:tr h="343979">
                <a:tc rowSpan="9">
                  <a:txBody>
                    <a:bodyPr/>
                    <a:lstStyle/>
                    <a:p>
                      <a:pPr>
                        <a:lnSpc>
                          <a:spcPct val="100000"/>
                        </a:lnSpc>
                      </a:pPr>
                      <a:endParaRPr sz="1800">
                        <a:latin typeface="Times New Roman"/>
                        <a:cs typeface="Times New Roman"/>
                      </a:endParaRPr>
                    </a:p>
                    <a:p>
                      <a:pPr>
                        <a:lnSpc>
                          <a:spcPct val="100000"/>
                        </a:lnSpc>
                      </a:pPr>
                      <a:endParaRPr sz="1800">
                        <a:latin typeface="Times New Roman"/>
                        <a:cs typeface="Times New Roman"/>
                      </a:endParaRPr>
                    </a:p>
                    <a:p>
                      <a:pPr>
                        <a:lnSpc>
                          <a:spcPct val="100000"/>
                        </a:lnSpc>
                      </a:pPr>
                      <a:endParaRPr sz="1800">
                        <a:latin typeface="Times New Roman"/>
                        <a:cs typeface="Times New Roman"/>
                      </a:endParaRPr>
                    </a:p>
                    <a:p>
                      <a:pPr>
                        <a:lnSpc>
                          <a:spcPct val="100000"/>
                        </a:lnSpc>
                      </a:pPr>
                      <a:endParaRPr sz="1800">
                        <a:latin typeface="Times New Roman"/>
                        <a:cs typeface="Times New Roman"/>
                      </a:endParaRPr>
                    </a:p>
                    <a:p>
                      <a:pPr>
                        <a:lnSpc>
                          <a:spcPct val="100000"/>
                        </a:lnSpc>
                      </a:pPr>
                      <a:endParaRPr sz="1800">
                        <a:latin typeface="Times New Roman"/>
                        <a:cs typeface="Times New Roman"/>
                      </a:endParaRPr>
                    </a:p>
                    <a:p>
                      <a:pPr>
                        <a:lnSpc>
                          <a:spcPct val="100000"/>
                        </a:lnSpc>
                      </a:pPr>
                      <a:endParaRPr sz="1800">
                        <a:latin typeface="Times New Roman"/>
                        <a:cs typeface="Times New Roman"/>
                      </a:endParaRPr>
                    </a:p>
                    <a:p>
                      <a:pPr>
                        <a:lnSpc>
                          <a:spcPct val="100000"/>
                        </a:lnSpc>
                      </a:pPr>
                      <a:endParaRPr sz="1800">
                        <a:latin typeface="Times New Roman"/>
                        <a:cs typeface="Times New Roman"/>
                      </a:endParaRPr>
                    </a:p>
                    <a:p>
                      <a:pPr>
                        <a:lnSpc>
                          <a:spcPct val="100000"/>
                        </a:lnSpc>
                      </a:pPr>
                      <a:endParaRPr sz="1800">
                        <a:latin typeface="Times New Roman"/>
                        <a:cs typeface="Times New Roman"/>
                      </a:endParaRPr>
                    </a:p>
                    <a:p>
                      <a:pPr marL="151765">
                        <a:lnSpc>
                          <a:spcPct val="100000"/>
                        </a:lnSpc>
                        <a:spcBef>
                          <a:spcPts val="1245"/>
                        </a:spcBef>
                      </a:pPr>
                      <a:r>
                        <a:rPr sz="1800" spc="-10" dirty="0">
                          <a:solidFill>
                            <a:srgbClr val="7E7E7E"/>
                          </a:solidFill>
                          <a:latin typeface="Arial"/>
                          <a:cs typeface="Arial"/>
                        </a:rPr>
                        <a:t>23</a:t>
                      </a:r>
                      <a:endParaRPr sz="1800">
                        <a:latin typeface="Arial"/>
                        <a:cs typeface="Arial"/>
                      </a:endParaRPr>
                    </a:p>
                  </a:txBody>
                  <a:tcPr marL="0" marR="0" marT="0" marB="0">
                    <a:lnR w="12700">
                      <a:solidFill>
                        <a:srgbClr val="000000"/>
                      </a:solidFill>
                      <a:prstDash val="solid"/>
                    </a:lnR>
                    <a:lnT w="12700">
                      <a:solidFill>
                        <a:srgbClr val="000000"/>
                      </a:solidFill>
                      <a:prstDash val="solid"/>
                    </a:lnT>
                  </a:tcPr>
                </a:tc>
                <a:tc gridSpan="2">
                  <a:txBody>
                    <a:bodyPr/>
                    <a:lstStyle/>
                    <a:p>
                      <a:pPr marL="85090">
                        <a:lnSpc>
                          <a:spcPct val="100000"/>
                        </a:lnSpc>
                        <a:spcBef>
                          <a:spcPts val="380"/>
                        </a:spcBef>
                      </a:pPr>
                      <a:r>
                        <a:rPr sz="1200" dirty="0">
                          <a:latin typeface="Arial"/>
                          <a:cs typeface="Arial"/>
                        </a:rPr>
                        <a:t>DT1</a:t>
                      </a:r>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D6E3BC"/>
                    </a:solidFill>
                  </a:tcPr>
                </a:tc>
                <a:tc hMerge="1">
                  <a:txBody>
                    <a:bodyPr/>
                    <a:lstStyle/>
                    <a:p>
                      <a:endParaRPr/>
                    </a:p>
                  </a:txBody>
                  <a:tcPr marL="0" marR="0" marT="0" marB="0"/>
                </a:tc>
                <a:tc gridSpan="2">
                  <a:txBody>
                    <a:bodyPr/>
                    <a:lstStyle/>
                    <a:p>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hMerge="1">
                  <a:txBody>
                    <a:bodyPr/>
                    <a:lstStyle/>
                    <a:p>
                      <a:endParaRPr/>
                    </a:p>
                  </a:txBody>
                  <a:tcPr marL="0" marR="0" marT="0" marB="0"/>
                </a:tc>
                <a:tc gridSpan="2">
                  <a:txBody>
                    <a:bodyPr/>
                    <a:lstStyle/>
                    <a:p>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hMerge="1">
                  <a:txBody>
                    <a:bodyPr/>
                    <a:lstStyle/>
                    <a:p>
                      <a:endParaRPr/>
                    </a:p>
                  </a:txBody>
                  <a:tcPr marL="0" marR="0" marT="0" marB="0"/>
                </a:tc>
                <a:tc>
                  <a:txBody>
                    <a:bodyPr/>
                    <a:lstStyle/>
                    <a:p>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gridSpan="3">
                  <a:txBody>
                    <a:bodyPr/>
                    <a:lstStyle/>
                    <a:p>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hMerge="1">
                  <a:txBody>
                    <a:bodyPr/>
                    <a:lstStyle/>
                    <a:p>
                      <a:endParaRPr/>
                    </a:p>
                  </a:txBody>
                  <a:tcPr marL="0" marR="0" marT="0" marB="0"/>
                </a:tc>
                <a:tc hMerge="1">
                  <a:txBody>
                    <a:bodyPr/>
                    <a:lstStyle/>
                    <a:p>
                      <a:endParaRPr/>
                    </a:p>
                  </a:txBody>
                  <a:tcPr marL="0" marR="0" marT="0" marB="0"/>
                </a:tc>
                <a:tc rowSpan="9" gridSpan="4">
                  <a:txBody>
                    <a:bodyPr/>
                    <a:lstStyle/>
                    <a:p>
                      <a:pPr>
                        <a:lnSpc>
                          <a:spcPct val="100000"/>
                        </a:lnSpc>
                      </a:pPr>
                      <a:endParaRPr sz="1800" dirty="0">
                        <a:latin typeface="Times New Roman"/>
                        <a:cs typeface="Times New Roman"/>
                      </a:endParaRPr>
                    </a:p>
                  </a:txBody>
                  <a:tcPr marL="0" marR="0" marT="0" marB="0">
                    <a:lnL w="12700">
                      <a:solidFill>
                        <a:srgbClr val="000000"/>
                      </a:solidFill>
                      <a:prstDash val="solid"/>
                    </a:lnL>
                    <a:lnT w="12700">
                      <a:solidFill>
                        <a:srgbClr val="000000"/>
                      </a:solidFill>
                      <a:prstDash val="solid"/>
                    </a:lnT>
                  </a:tcPr>
                </a:tc>
                <a:tc rowSpan="9" hMerge="1">
                  <a:txBody>
                    <a:bodyPr/>
                    <a:lstStyle/>
                    <a:p>
                      <a:endParaRPr/>
                    </a:p>
                  </a:txBody>
                  <a:tcPr marL="0" marR="0" marT="0" marB="0"/>
                </a:tc>
                <a:tc rowSpan="9" hMerge="1">
                  <a:txBody>
                    <a:bodyPr/>
                    <a:lstStyle/>
                    <a:p>
                      <a:endParaRPr/>
                    </a:p>
                  </a:txBody>
                  <a:tcPr marL="0" marR="0" marT="0" marB="0"/>
                </a:tc>
                <a:tc rowSpan="9" hMerge="1">
                  <a:txBody>
                    <a:bodyPr/>
                    <a:lstStyle/>
                    <a:p>
                      <a:endParaRPr/>
                    </a:p>
                  </a:txBody>
                  <a:tcPr marL="0" marR="0" marT="0" marB="0"/>
                </a:tc>
                <a:extLst>
                  <a:ext uri="{0D108BD9-81ED-4DB2-BD59-A6C34878D82A}">
                    <a16:rowId xmlns:a16="http://schemas.microsoft.com/office/drawing/2014/main" val="10010"/>
                  </a:ext>
                </a:extLst>
              </a:tr>
              <a:tr h="274319">
                <a:tc vMerge="1">
                  <a:txBody>
                    <a:bodyPr/>
                    <a:lstStyle/>
                    <a:p>
                      <a:endParaRPr/>
                    </a:p>
                  </a:txBody>
                  <a:tcPr marL="0" marR="0" marT="0" marB="0">
                    <a:lnR w="12700">
                      <a:solidFill>
                        <a:srgbClr val="000000"/>
                      </a:solidFill>
                      <a:prstDash val="solid"/>
                    </a:lnR>
                    <a:lnT w="12700">
                      <a:solidFill>
                        <a:srgbClr val="000000"/>
                      </a:solidFill>
                      <a:prstDash val="solid"/>
                    </a:lnT>
                  </a:tcPr>
                </a:tc>
                <a:tc gridSpan="2">
                  <a:txBody>
                    <a:bodyPr/>
                    <a:lstStyle/>
                    <a:p>
                      <a:pPr marL="85090">
                        <a:lnSpc>
                          <a:spcPct val="100000"/>
                        </a:lnSpc>
                        <a:spcBef>
                          <a:spcPts val="280"/>
                        </a:spcBef>
                      </a:pPr>
                      <a:r>
                        <a:rPr sz="1200" dirty="0">
                          <a:latin typeface="Arial"/>
                          <a:cs typeface="Arial"/>
                        </a:rPr>
                        <a:t>DT2</a:t>
                      </a:r>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D6E3BC"/>
                    </a:solidFill>
                  </a:tcPr>
                </a:tc>
                <a:tc hMerge="1">
                  <a:txBody>
                    <a:bodyPr/>
                    <a:lstStyle/>
                    <a:p>
                      <a:endParaRPr/>
                    </a:p>
                  </a:txBody>
                  <a:tcPr marL="0" marR="0" marT="0" marB="0"/>
                </a:tc>
                <a:tc gridSpan="2">
                  <a:txBody>
                    <a:bodyPr/>
                    <a:lstStyle/>
                    <a:p>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hMerge="1">
                  <a:txBody>
                    <a:bodyPr/>
                    <a:lstStyle/>
                    <a:p>
                      <a:endParaRPr/>
                    </a:p>
                  </a:txBody>
                  <a:tcPr marL="0" marR="0" marT="0" marB="0"/>
                </a:tc>
                <a:tc gridSpan="2">
                  <a:txBody>
                    <a:bodyPr/>
                    <a:lstStyle/>
                    <a:p>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hMerge="1">
                  <a:txBody>
                    <a:bodyPr/>
                    <a:lstStyle/>
                    <a:p>
                      <a:endParaRPr/>
                    </a:p>
                  </a:txBody>
                  <a:tcPr marL="0" marR="0" marT="0" marB="0"/>
                </a:tc>
                <a:tc>
                  <a:txBody>
                    <a:bodyPr/>
                    <a:lstStyle/>
                    <a:p>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gridSpan="3">
                  <a:txBody>
                    <a:bodyPr/>
                    <a:lstStyle/>
                    <a:p>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hMerge="1">
                  <a:txBody>
                    <a:bodyPr/>
                    <a:lstStyle/>
                    <a:p>
                      <a:endParaRPr/>
                    </a:p>
                  </a:txBody>
                  <a:tcPr marL="0" marR="0" marT="0" marB="0"/>
                </a:tc>
                <a:tc hMerge="1">
                  <a:txBody>
                    <a:bodyPr/>
                    <a:lstStyle/>
                    <a:p>
                      <a:endParaRPr/>
                    </a:p>
                  </a:txBody>
                  <a:tcPr marL="0" marR="0" marT="0" marB="0"/>
                </a:tc>
                <a:tc gridSpan="4" vMerge="1">
                  <a:txBody>
                    <a:bodyPr/>
                    <a:lstStyle/>
                    <a:p>
                      <a:endParaRPr/>
                    </a:p>
                  </a:txBody>
                  <a:tcPr marL="0" marR="0" marT="0" marB="0">
                    <a:lnL w="12700">
                      <a:solidFill>
                        <a:srgbClr val="000000"/>
                      </a:solidFill>
                      <a:prstDash val="solid"/>
                    </a:lnL>
                    <a:lnT w="12700">
                      <a:solidFill>
                        <a:srgbClr val="000000"/>
                      </a:solidFill>
                      <a:prstDash val="solid"/>
                    </a:lnT>
                  </a:tcPr>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extLst>
                  <a:ext uri="{0D108BD9-81ED-4DB2-BD59-A6C34878D82A}">
                    <a16:rowId xmlns:a16="http://schemas.microsoft.com/office/drawing/2014/main" val="10011"/>
                  </a:ext>
                </a:extLst>
              </a:tr>
              <a:tr h="274319">
                <a:tc vMerge="1">
                  <a:txBody>
                    <a:bodyPr/>
                    <a:lstStyle/>
                    <a:p>
                      <a:endParaRPr/>
                    </a:p>
                  </a:txBody>
                  <a:tcPr marL="0" marR="0" marT="0" marB="0">
                    <a:lnR w="12700">
                      <a:solidFill>
                        <a:srgbClr val="000000"/>
                      </a:solidFill>
                      <a:prstDash val="solid"/>
                    </a:lnR>
                    <a:lnT w="12700">
                      <a:solidFill>
                        <a:srgbClr val="000000"/>
                      </a:solidFill>
                      <a:prstDash val="solid"/>
                    </a:lnT>
                  </a:tcPr>
                </a:tc>
                <a:tc gridSpan="2">
                  <a:txBody>
                    <a:bodyPr/>
                    <a:lstStyle/>
                    <a:p>
                      <a:pPr marL="85090">
                        <a:lnSpc>
                          <a:spcPct val="100000"/>
                        </a:lnSpc>
                        <a:spcBef>
                          <a:spcPts val="280"/>
                        </a:spcBef>
                      </a:pPr>
                      <a:r>
                        <a:rPr sz="1200" dirty="0">
                          <a:latin typeface="Arial"/>
                          <a:cs typeface="Arial"/>
                        </a:rPr>
                        <a:t>DT3</a:t>
                      </a:r>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D6E3BC"/>
                    </a:solidFill>
                  </a:tcPr>
                </a:tc>
                <a:tc hMerge="1">
                  <a:txBody>
                    <a:bodyPr/>
                    <a:lstStyle/>
                    <a:p>
                      <a:endParaRPr/>
                    </a:p>
                  </a:txBody>
                  <a:tcPr marL="0" marR="0" marT="0" marB="0"/>
                </a:tc>
                <a:tc gridSpan="2">
                  <a:txBody>
                    <a:bodyPr/>
                    <a:lstStyle/>
                    <a:p>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hMerge="1">
                  <a:txBody>
                    <a:bodyPr/>
                    <a:lstStyle/>
                    <a:p>
                      <a:endParaRPr/>
                    </a:p>
                  </a:txBody>
                  <a:tcPr marL="0" marR="0" marT="0" marB="0"/>
                </a:tc>
                <a:tc gridSpan="2">
                  <a:txBody>
                    <a:bodyPr/>
                    <a:lstStyle/>
                    <a:p>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hMerge="1">
                  <a:txBody>
                    <a:bodyPr/>
                    <a:lstStyle/>
                    <a:p>
                      <a:endParaRPr/>
                    </a:p>
                  </a:txBody>
                  <a:tcPr marL="0" marR="0" marT="0" marB="0"/>
                </a:tc>
                <a:tc>
                  <a:txBody>
                    <a:bodyPr/>
                    <a:lstStyle/>
                    <a:p>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gridSpan="3">
                  <a:txBody>
                    <a:bodyPr/>
                    <a:lstStyle/>
                    <a:p>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hMerge="1">
                  <a:txBody>
                    <a:bodyPr/>
                    <a:lstStyle/>
                    <a:p>
                      <a:endParaRPr/>
                    </a:p>
                  </a:txBody>
                  <a:tcPr marL="0" marR="0" marT="0" marB="0"/>
                </a:tc>
                <a:tc hMerge="1">
                  <a:txBody>
                    <a:bodyPr/>
                    <a:lstStyle/>
                    <a:p>
                      <a:endParaRPr/>
                    </a:p>
                  </a:txBody>
                  <a:tcPr marL="0" marR="0" marT="0" marB="0"/>
                </a:tc>
                <a:tc gridSpan="4" vMerge="1">
                  <a:txBody>
                    <a:bodyPr/>
                    <a:lstStyle/>
                    <a:p>
                      <a:endParaRPr/>
                    </a:p>
                  </a:txBody>
                  <a:tcPr marL="0" marR="0" marT="0" marB="0">
                    <a:lnL w="12700">
                      <a:solidFill>
                        <a:srgbClr val="000000"/>
                      </a:solidFill>
                      <a:prstDash val="solid"/>
                    </a:lnL>
                    <a:lnT w="12700">
                      <a:solidFill>
                        <a:srgbClr val="000000"/>
                      </a:solidFill>
                      <a:prstDash val="solid"/>
                    </a:lnT>
                  </a:tcPr>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extLst>
                  <a:ext uri="{0D108BD9-81ED-4DB2-BD59-A6C34878D82A}">
                    <a16:rowId xmlns:a16="http://schemas.microsoft.com/office/drawing/2014/main" val="10012"/>
                  </a:ext>
                </a:extLst>
              </a:tr>
              <a:tr h="274319">
                <a:tc vMerge="1">
                  <a:txBody>
                    <a:bodyPr/>
                    <a:lstStyle/>
                    <a:p>
                      <a:endParaRPr/>
                    </a:p>
                  </a:txBody>
                  <a:tcPr marL="0" marR="0" marT="0" marB="0">
                    <a:lnR w="12700">
                      <a:solidFill>
                        <a:srgbClr val="000000"/>
                      </a:solidFill>
                      <a:prstDash val="solid"/>
                    </a:lnR>
                    <a:lnT w="12700">
                      <a:solidFill>
                        <a:srgbClr val="000000"/>
                      </a:solidFill>
                      <a:prstDash val="solid"/>
                    </a:lnT>
                  </a:tcPr>
                </a:tc>
                <a:tc gridSpan="2">
                  <a:txBody>
                    <a:bodyPr/>
                    <a:lstStyle/>
                    <a:p>
                      <a:pPr marL="85090">
                        <a:lnSpc>
                          <a:spcPct val="100000"/>
                        </a:lnSpc>
                        <a:spcBef>
                          <a:spcPts val="280"/>
                        </a:spcBef>
                      </a:pPr>
                      <a:r>
                        <a:rPr sz="1200" dirty="0">
                          <a:latin typeface="Arial"/>
                          <a:cs typeface="Arial"/>
                        </a:rPr>
                        <a:t>DT4</a:t>
                      </a:r>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D6E3BC"/>
                    </a:solidFill>
                  </a:tcPr>
                </a:tc>
                <a:tc hMerge="1">
                  <a:txBody>
                    <a:bodyPr/>
                    <a:lstStyle/>
                    <a:p>
                      <a:endParaRPr/>
                    </a:p>
                  </a:txBody>
                  <a:tcPr marL="0" marR="0" marT="0" marB="0"/>
                </a:tc>
                <a:tc gridSpan="2">
                  <a:txBody>
                    <a:bodyPr/>
                    <a:lstStyle/>
                    <a:p>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hMerge="1">
                  <a:txBody>
                    <a:bodyPr/>
                    <a:lstStyle/>
                    <a:p>
                      <a:endParaRPr/>
                    </a:p>
                  </a:txBody>
                  <a:tcPr marL="0" marR="0" marT="0" marB="0"/>
                </a:tc>
                <a:tc gridSpan="2">
                  <a:txBody>
                    <a:bodyPr/>
                    <a:lstStyle/>
                    <a:p>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hMerge="1">
                  <a:txBody>
                    <a:bodyPr/>
                    <a:lstStyle/>
                    <a:p>
                      <a:endParaRPr/>
                    </a:p>
                  </a:txBody>
                  <a:tcPr marL="0" marR="0" marT="0" marB="0"/>
                </a:tc>
                <a:tc>
                  <a:txBody>
                    <a:bodyPr/>
                    <a:lstStyle/>
                    <a:p>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gridSpan="3">
                  <a:txBody>
                    <a:bodyPr/>
                    <a:lstStyle/>
                    <a:p>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hMerge="1">
                  <a:txBody>
                    <a:bodyPr/>
                    <a:lstStyle/>
                    <a:p>
                      <a:endParaRPr/>
                    </a:p>
                  </a:txBody>
                  <a:tcPr marL="0" marR="0" marT="0" marB="0"/>
                </a:tc>
                <a:tc hMerge="1">
                  <a:txBody>
                    <a:bodyPr/>
                    <a:lstStyle/>
                    <a:p>
                      <a:endParaRPr/>
                    </a:p>
                  </a:txBody>
                  <a:tcPr marL="0" marR="0" marT="0" marB="0"/>
                </a:tc>
                <a:tc gridSpan="4" vMerge="1">
                  <a:txBody>
                    <a:bodyPr/>
                    <a:lstStyle/>
                    <a:p>
                      <a:endParaRPr/>
                    </a:p>
                  </a:txBody>
                  <a:tcPr marL="0" marR="0" marT="0" marB="0">
                    <a:lnL w="12700">
                      <a:solidFill>
                        <a:srgbClr val="000000"/>
                      </a:solidFill>
                      <a:prstDash val="solid"/>
                    </a:lnL>
                    <a:lnT w="12700">
                      <a:solidFill>
                        <a:srgbClr val="000000"/>
                      </a:solidFill>
                      <a:prstDash val="solid"/>
                    </a:lnT>
                  </a:tcPr>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extLst>
                  <a:ext uri="{0D108BD9-81ED-4DB2-BD59-A6C34878D82A}">
                    <a16:rowId xmlns:a16="http://schemas.microsoft.com/office/drawing/2014/main" val="10013"/>
                  </a:ext>
                </a:extLst>
              </a:tr>
              <a:tr h="274256">
                <a:tc vMerge="1">
                  <a:txBody>
                    <a:bodyPr/>
                    <a:lstStyle/>
                    <a:p>
                      <a:endParaRPr/>
                    </a:p>
                  </a:txBody>
                  <a:tcPr marL="0" marR="0" marT="0" marB="0">
                    <a:lnR w="12700">
                      <a:solidFill>
                        <a:srgbClr val="000000"/>
                      </a:solidFill>
                      <a:prstDash val="solid"/>
                    </a:lnR>
                    <a:lnT w="12700">
                      <a:solidFill>
                        <a:srgbClr val="000000"/>
                      </a:solidFill>
                      <a:prstDash val="solid"/>
                    </a:lnT>
                  </a:tcPr>
                </a:tc>
                <a:tc gridSpan="2">
                  <a:txBody>
                    <a:bodyPr/>
                    <a:lstStyle/>
                    <a:p>
                      <a:pPr marL="85090">
                        <a:lnSpc>
                          <a:spcPct val="100000"/>
                        </a:lnSpc>
                        <a:spcBef>
                          <a:spcPts val="280"/>
                        </a:spcBef>
                      </a:pPr>
                      <a:r>
                        <a:rPr sz="1200" dirty="0">
                          <a:latin typeface="Arial"/>
                          <a:cs typeface="Arial"/>
                        </a:rPr>
                        <a:t>DT5</a:t>
                      </a:r>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D6E3BC"/>
                    </a:solidFill>
                  </a:tcPr>
                </a:tc>
                <a:tc hMerge="1">
                  <a:txBody>
                    <a:bodyPr/>
                    <a:lstStyle/>
                    <a:p>
                      <a:endParaRPr/>
                    </a:p>
                  </a:txBody>
                  <a:tcPr marL="0" marR="0" marT="0" marB="0"/>
                </a:tc>
                <a:tc gridSpan="2">
                  <a:txBody>
                    <a:bodyPr/>
                    <a:lstStyle/>
                    <a:p>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hMerge="1">
                  <a:txBody>
                    <a:bodyPr/>
                    <a:lstStyle/>
                    <a:p>
                      <a:endParaRPr/>
                    </a:p>
                  </a:txBody>
                  <a:tcPr marL="0" marR="0" marT="0" marB="0"/>
                </a:tc>
                <a:tc gridSpan="2">
                  <a:txBody>
                    <a:bodyPr/>
                    <a:lstStyle/>
                    <a:p>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hMerge="1">
                  <a:txBody>
                    <a:bodyPr/>
                    <a:lstStyle/>
                    <a:p>
                      <a:endParaRPr/>
                    </a:p>
                  </a:txBody>
                  <a:tcPr marL="0" marR="0" marT="0" marB="0"/>
                </a:tc>
                <a:tc>
                  <a:txBody>
                    <a:bodyPr/>
                    <a:lstStyle/>
                    <a:p>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gridSpan="3">
                  <a:txBody>
                    <a:bodyPr/>
                    <a:lstStyle/>
                    <a:p>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hMerge="1">
                  <a:txBody>
                    <a:bodyPr/>
                    <a:lstStyle/>
                    <a:p>
                      <a:endParaRPr/>
                    </a:p>
                  </a:txBody>
                  <a:tcPr marL="0" marR="0" marT="0" marB="0"/>
                </a:tc>
                <a:tc hMerge="1">
                  <a:txBody>
                    <a:bodyPr/>
                    <a:lstStyle/>
                    <a:p>
                      <a:endParaRPr/>
                    </a:p>
                  </a:txBody>
                  <a:tcPr marL="0" marR="0" marT="0" marB="0"/>
                </a:tc>
                <a:tc gridSpan="4" vMerge="1">
                  <a:txBody>
                    <a:bodyPr/>
                    <a:lstStyle/>
                    <a:p>
                      <a:endParaRPr/>
                    </a:p>
                  </a:txBody>
                  <a:tcPr marL="0" marR="0" marT="0" marB="0">
                    <a:lnL w="12700">
                      <a:solidFill>
                        <a:srgbClr val="000000"/>
                      </a:solidFill>
                      <a:prstDash val="solid"/>
                    </a:lnL>
                    <a:lnT w="12700">
                      <a:solidFill>
                        <a:srgbClr val="000000"/>
                      </a:solidFill>
                      <a:prstDash val="solid"/>
                    </a:lnT>
                  </a:tcPr>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extLst>
                  <a:ext uri="{0D108BD9-81ED-4DB2-BD59-A6C34878D82A}">
                    <a16:rowId xmlns:a16="http://schemas.microsoft.com/office/drawing/2014/main" val="10014"/>
                  </a:ext>
                </a:extLst>
              </a:tr>
              <a:tr h="274320">
                <a:tc vMerge="1">
                  <a:txBody>
                    <a:bodyPr/>
                    <a:lstStyle/>
                    <a:p>
                      <a:endParaRPr/>
                    </a:p>
                  </a:txBody>
                  <a:tcPr marL="0" marR="0" marT="0" marB="0">
                    <a:lnR w="12700">
                      <a:solidFill>
                        <a:srgbClr val="000000"/>
                      </a:solidFill>
                      <a:prstDash val="solid"/>
                    </a:lnR>
                    <a:lnT w="12700">
                      <a:solidFill>
                        <a:srgbClr val="000000"/>
                      </a:solidFill>
                      <a:prstDash val="solid"/>
                    </a:lnT>
                  </a:tcPr>
                </a:tc>
                <a:tc gridSpan="2">
                  <a:txBody>
                    <a:bodyPr/>
                    <a:lstStyle/>
                    <a:p>
                      <a:pPr marL="85090">
                        <a:lnSpc>
                          <a:spcPct val="100000"/>
                        </a:lnSpc>
                        <a:spcBef>
                          <a:spcPts val="280"/>
                        </a:spcBef>
                      </a:pPr>
                      <a:r>
                        <a:rPr sz="1200" dirty="0">
                          <a:latin typeface="Arial"/>
                          <a:cs typeface="Arial"/>
                        </a:rPr>
                        <a:t>DT6</a:t>
                      </a:r>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D6E3BC"/>
                    </a:solidFill>
                  </a:tcPr>
                </a:tc>
                <a:tc hMerge="1">
                  <a:txBody>
                    <a:bodyPr/>
                    <a:lstStyle/>
                    <a:p>
                      <a:endParaRPr/>
                    </a:p>
                  </a:txBody>
                  <a:tcPr marL="0" marR="0" marT="0" marB="0"/>
                </a:tc>
                <a:tc gridSpan="2">
                  <a:txBody>
                    <a:bodyPr/>
                    <a:lstStyle/>
                    <a:p>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hMerge="1">
                  <a:txBody>
                    <a:bodyPr/>
                    <a:lstStyle/>
                    <a:p>
                      <a:endParaRPr/>
                    </a:p>
                  </a:txBody>
                  <a:tcPr marL="0" marR="0" marT="0" marB="0"/>
                </a:tc>
                <a:tc gridSpan="2">
                  <a:txBody>
                    <a:bodyPr/>
                    <a:lstStyle/>
                    <a:p>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hMerge="1">
                  <a:txBody>
                    <a:bodyPr/>
                    <a:lstStyle/>
                    <a:p>
                      <a:endParaRPr/>
                    </a:p>
                  </a:txBody>
                  <a:tcPr marL="0" marR="0" marT="0" marB="0"/>
                </a:tc>
                <a:tc>
                  <a:txBody>
                    <a:bodyPr/>
                    <a:lstStyle/>
                    <a:p>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gridSpan="3">
                  <a:txBody>
                    <a:bodyPr/>
                    <a:lstStyle/>
                    <a:p>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hMerge="1">
                  <a:txBody>
                    <a:bodyPr/>
                    <a:lstStyle/>
                    <a:p>
                      <a:endParaRPr/>
                    </a:p>
                  </a:txBody>
                  <a:tcPr marL="0" marR="0" marT="0" marB="0"/>
                </a:tc>
                <a:tc hMerge="1">
                  <a:txBody>
                    <a:bodyPr/>
                    <a:lstStyle/>
                    <a:p>
                      <a:endParaRPr/>
                    </a:p>
                  </a:txBody>
                  <a:tcPr marL="0" marR="0" marT="0" marB="0"/>
                </a:tc>
                <a:tc gridSpan="4" vMerge="1">
                  <a:txBody>
                    <a:bodyPr/>
                    <a:lstStyle/>
                    <a:p>
                      <a:endParaRPr/>
                    </a:p>
                  </a:txBody>
                  <a:tcPr marL="0" marR="0" marT="0" marB="0">
                    <a:lnL w="12700">
                      <a:solidFill>
                        <a:srgbClr val="000000"/>
                      </a:solidFill>
                      <a:prstDash val="solid"/>
                    </a:lnL>
                    <a:lnT w="12700">
                      <a:solidFill>
                        <a:srgbClr val="000000"/>
                      </a:solidFill>
                      <a:prstDash val="solid"/>
                    </a:lnT>
                  </a:tcPr>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extLst>
                  <a:ext uri="{0D108BD9-81ED-4DB2-BD59-A6C34878D82A}">
                    <a16:rowId xmlns:a16="http://schemas.microsoft.com/office/drawing/2014/main" val="10015"/>
                  </a:ext>
                </a:extLst>
              </a:tr>
              <a:tr h="274319">
                <a:tc vMerge="1">
                  <a:txBody>
                    <a:bodyPr/>
                    <a:lstStyle/>
                    <a:p>
                      <a:endParaRPr/>
                    </a:p>
                  </a:txBody>
                  <a:tcPr marL="0" marR="0" marT="0" marB="0">
                    <a:lnR w="12700">
                      <a:solidFill>
                        <a:srgbClr val="000000"/>
                      </a:solidFill>
                      <a:prstDash val="solid"/>
                    </a:lnR>
                    <a:lnT w="12700">
                      <a:solidFill>
                        <a:srgbClr val="000000"/>
                      </a:solidFill>
                      <a:prstDash val="solid"/>
                    </a:lnT>
                  </a:tcPr>
                </a:tc>
                <a:tc gridSpan="2">
                  <a:txBody>
                    <a:bodyPr/>
                    <a:lstStyle/>
                    <a:p>
                      <a:pPr marL="85090">
                        <a:lnSpc>
                          <a:spcPct val="100000"/>
                        </a:lnSpc>
                        <a:spcBef>
                          <a:spcPts val="280"/>
                        </a:spcBef>
                      </a:pPr>
                      <a:r>
                        <a:rPr sz="1200" dirty="0">
                          <a:latin typeface="Arial"/>
                          <a:cs typeface="Arial"/>
                        </a:rPr>
                        <a:t>DT7</a:t>
                      </a:r>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D6E3BC"/>
                    </a:solidFill>
                  </a:tcPr>
                </a:tc>
                <a:tc hMerge="1">
                  <a:txBody>
                    <a:bodyPr/>
                    <a:lstStyle/>
                    <a:p>
                      <a:endParaRPr/>
                    </a:p>
                  </a:txBody>
                  <a:tcPr marL="0" marR="0" marT="0" marB="0"/>
                </a:tc>
                <a:tc gridSpan="2">
                  <a:txBody>
                    <a:bodyPr/>
                    <a:lstStyle/>
                    <a:p>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hMerge="1">
                  <a:txBody>
                    <a:bodyPr/>
                    <a:lstStyle/>
                    <a:p>
                      <a:endParaRPr/>
                    </a:p>
                  </a:txBody>
                  <a:tcPr marL="0" marR="0" marT="0" marB="0"/>
                </a:tc>
                <a:tc gridSpan="2">
                  <a:txBody>
                    <a:bodyPr/>
                    <a:lstStyle/>
                    <a:p>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hMerge="1">
                  <a:txBody>
                    <a:bodyPr/>
                    <a:lstStyle/>
                    <a:p>
                      <a:endParaRPr/>
                    </a:p>
                  </a:txBody>
                  <a:tcPr marL="0" marR="0" marT="0" marB="0"/>
                </a:tc>
                <a:tc>
                  <a:txBody>
                    <a:bodyPr/>
                    <a:lstStyle/>
                    <a:p>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gridSpan="3">
                  <a:txBody>
                    <a:bodyPr/>
                    <a:lstStyle/>
                    <a:p>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hMerge="1">
                  <a:txBody>
                    <a:bodyPr/>
                    <a:lstStyle/>
                    <a:p>
                      <a:endParaRPr/>
                    </a:p>
                  </a:txBody>
                  <a:tcPr marL="0" marR="0" marT="0" marB="0"/>
                </a:tc>
                <a:tc hMerge="1">
                  <a:txBody>
                    <a:bodyPr/>
                    <a:lstStyle/>
                    <a:p>
                      <a:endParaRPr/>
                    </a:p>
                  </a:txBody>
                  <a:tcPr marL="0" marR="0" marT="0" marB="0"/>
                </a:tc>
                <a:tc gridSpan="4" vMerge="1">
                  <a:txBody>
                    <a:bodyPr/>
                    <a:lstStyle/>
                    <a:p>
                      <a:endParaRPr/>
                    </a:p>
                  </a:txBody>
                  <a:tcPr marL="0" marR="0" marT="0" marB="0">
                    <a:lnL w="12700">
                      <a:solidFill>
                        <a:srgbClr val="000000"/>
                      </a:solidFill>
                      <a:prstDash val="solid"/>
                    </a:lnL>
                    <a:lnT w="12700">
                      <a:solidFill>
                        <a:srgbClr val="000000"/>
                      </a:solidFill>
                      <a:prstDash val="solid"/>
                    </a:lnT>
                  </a:tcPr>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extLst>
                  <a:ext uri="{0D108BD9-81ED-4DB2-BD59-A6C34878D82A}">
                    <a16:rowId xmlns:a16="http://schemas.microsoft.com/office/drawing/2014/main" val="10016"/>
                  </a:ext>
                </a:extLst>
              </a:tr>
              <a:tr h="274320">
                <a:tc vMerge="1">
                  <a:txBody>
                    <a:bodyPr/>
                    <a:lstStyle/>
                    <a:p>
                      <a:endParaRPr/>
                    </a:p>
                  </a:txBody>
                  <a:tcPr marL="0" marR="0" marT="0" marB="0">
                    <a:lnR w="12700">
                      <a:solidFill>
                        <a:srgbClr val="000000"/>
                      </a:solidFill>
                      <a:prstDash val="solid"/>
                    </a:lnR>
                    <a:lnT w="12700">
                      <a:solidFill>
                        <a:srgbClr val="000000"/>
                      </a:solidFill>
                      <a:prstDash val="solid"/>
                    </a:lnT>
                  </a:tcPr>
                </a:tc>
                <a:tc gridSpan="2">
                  <a:txBody>
                    <a:bodyPr/>
                    <a:lstStyle/>
                    <a:p>
                      <a:pPr marL="85090">
                        <a:lnSpc>
                          <a:spcPct val="100000"/>
                        </a:lnSpc>
                        <a:spcBef>
                          <a:spcPts val="280"/>
                        </a:spcBef>
                      </a:pPr>
                      <a:r>
                        <a:rPr sz="1200" dirty="0">
                          <a:latin typeface="Arial"/>
                          <a:cs typeface="Arial"/>
                        </a:rPr>
                        <a:t>DT8</a:t>
                      </a:r>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D6E3BC"/>
                    </a:solidFill>
                  </a:tcPr>
                </a:tc>
                <a:tc hMerge="1">
                  <a:txBody>
                    <a:bodyPr/>
                    <a:lstStyle/>
                    <a:p>
                      <a:endParaRPr/>
                    </a:p>
                  </a:txBody>
                  <a:tcPr marL="0" marR="0" marT="0" marB="0"/>
                </a:tc>
                <a:tc gridSpan="2">
                  <a:txBody>
                    <a:bodyPr/>
                    <a:lstStyle/>
                    <a:p>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hMerge="1">
                  <a:txBody>
                    <a:bodyPr/>
                    <a:lstStyle/>
                    <a:p>
                      <a:endParaRPr/>
                    </a:p>
                  </a:txBody>
                  <a:tcPr marL="0" marR="0" marT="0" marB="0"/>
                </a:tc>
                <a:tc gridSpan="2">
                  <a:txBody>
                    <a:bodyPr/>
                    <a:lstStyle/>
                    <a:p>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hMerge="1">
                  <a:txBody>
                    <a:bodyPr/>
                    <a:lstStyle/>
                    <a:p>
                      <a:endParaRPr/>
                    </a:p>
                  </a:txBody>
                  <a:tcPr marL="0" marR="0" marT="0" marB="0"/>
                </a:tc>
                <a:tc>
                  <a:txBody>
                    <a:bodyPr/>
                    <a:lstStyle/>
                    <a:p>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gridSpan="3">
                  <a:txBody>
                    <a:bodyPr/>
                    <a:lstStyle/>
                    <a:p>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hMerge="1">
                  <a:txBody>
                    <a:bodyPr/>
                    <a:lstStyle/>
                    <a:p>
                      <a:endParaRPr/>
                    </a:p>
                  </a:txBody>
                  <a:tcPr marL="0" marR="0" marT="0" marB="0"/>
                </a:tc>
                <a:tc hMerge="1">
                  <a:txBody>
                    <a:bodyPr/>
                    <a:lstStyle/>
                    <a:p>
                      <a:endParaRPr/>
                    </a:p>
                  </a:txBody>
                  <a:tcPr marL="0" marR="0" marT="0" marB="0"/>
                </a:tc>
                <a:tc gridSpan="4" vMerge="1">
                  <a:txBody>
                    <a:bodyPr/>
                    <a:lstStyle/>
                    <a:p>
                      <a:endParaRPr/>
                    </a:p>
                  </a:txBody>
                  <a:tcPr marL="0" marR="0" marT="0" marB="0">
                    <a:lnL w="12700">
                      <a:solidFill>
                        <a:srgbClr val="000000"/>
                      </a:solidFill>
                      <a:prstDash val="solid"/>
                    </a:lnL>
                    <a:lnT w="12700">
                      <a:solidFill>
                        <a:srgbClr val="000000"/>
                      </a:solidFill>
                      <a:prstDash val="solid"/>
                    </a:lnT>
                  </a:tcPr>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extLst>
                  <a:ext uri="{0D108BD9-81ED-4DB2-BD59-A6C34878D82A}">
                    <a16:rowId xmlns:a16="http://schemas.microsoft.com/office/drawing/2014/main" val="10017"/>
                  </a:ext>
                </a:extLst>
              </a:tr>
              <a:tr h="274322">
                <a:tc vMerge="1">
                  <a:txBody>
                    <a:bodyPr/>
                    <a:lstStyle/>
                    <a:p>
                      <a:endParaRPr/>
                    </a:p>
                  </a:txBody>
                  <a:tcPr marL="0" marR="0" marT="0" marB="0">
                    <a:lnR w="12700">
                      <a:solidFill>
                        <a:srgbClr val="000000"/>
                      </a:solidFill>
                      <a:prstDash val="solid"/>
                    </a:lnR>
                    <a:lnT w="12700">
                      <a:solidFill>
                        <a:srgbClr val="000000"/>
                      </a:solidFill>
                      <a:prstDash val="solid"/>
                    </a:lnT>
                  </a:tcPr>
                </a:tc>
                <a:tc gridSpan="2">
                  <a:txBody>
                    <a:bodyPr/>
                    <a:lstStyle/>
                    <a:p>
                      <a:pPr marL="85090">
                        <a:lnSpc>
                          <a:spcPct val="100000"/>
                        </a:lnSpc>
                        <a:spcBef>
                          <a:spcPts val="280"/>
                        </a:spcBef>
                      </a:pPr>
                      <a:r>
                        <a:rPr sz="1200" dirty="0">
                          <a:latin typeface="Arial"/>
                          <a:cs typeface="Arial"/>
                        </a:rPr>
                        <a:t>DT9</a:t>
                      </a:r>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D6E3BC"/>
                    </a:solidFill>
                  </a:tcPr>
                </a:tc>
                <a:tc hMerge="1">
                  <a:txBody>
                    <a:bodyPr/>
                    <a:lstStyle/>
                    <a:p>
                      <a:endParaRPr/>
                    </a:p>
                  </a:txBody>
                  <a:tcPr marL="0" marR="0" marT="0" marB="0"/>
                </a:tc>
                <a:tc gridSpan="2">
                  <a:txBody>
                    <a:bodyPr/>
                    <a:lstStyle/>
                    <a:p>
                      <a:pPr marL="200660">
                        <a:lnSpc>
                          <a:spcPts val="2035"/>
                        </a:lnSpc>
                        <a:spcBef>
                          <a:spcPts val="225"/>
                        </a:spcBef>
                      </a:pPr>
                      <a:endParaRPr sz="1800" dirty="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hMerge="1">
                  <a:txBody>
                    <a:bodyPr/>
                    <a:lstStyle/>
                    <a:p>
                      <a:endParaRPr/>
                    </a:p>
                  </a:txBody>
                  <a:tcPr marL="0" marR="0" marT="0" marB="0"/>
                </a:tc>
                <a:tc gridSpan="2">
                  <a:txBody>
                    <a:bodyPr/>
                    <a:lstStyle/>
                    <a:p>
                      <a:pPr marL="13335">
                        <a:lnSpc>
                          <a:spcPts val="2035"/>
                        </a:lnSpc>
                        <a:spcBef>
                          <a:spcPts val="225"/>
                        </a:spcBef>
                      </a:pPr>
                      <a:endParaRPr sz="1800" dirty="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hMerge="1">
                  <a:txBody>
                    <a:bodyPr/>
                    <a:lstStyle/>
                    <a:p>
                      <a:endParaRPr/>
                    </a:p>
                  </a:txBody>
                  <a:tcPr marL="0" marR="0" marT="0" marB="0"/>
                </a:tc>
                <a:tc>
                  <a:txBody>
                    <a:bodyPr/>
                    <a:lstStyle/>
                    <a:p>
                      <a:pPr>
                        <a:lnSpc>
                          <a:spcPts val="2035"/>
                        </a:lnSpc>
                        <a:spcBef>
                          <a:spcPts val="225"/>
                        </a:spcBef>
                      </a:pPr>
                      <a:endParaRPr sz="1800" dirty="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gridSpan="3">
                  <a:txBody>
                    <a:bodyPr/>
                    <a:lstStyle/>
                    <a:p>
                      <a:pPr marL="6985">
                        <a:lnSpc>
                          <a:spcPts val="2035"/>
                        </a:lnSpc>
                        <a:spcBef>
                          <a:spcPts val="225"/>
                        </a:spcBef>
                      </a:pPr>
                      <a:endParaRPr sz="1800" dirty="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hMerge="1">
                  <a:txBody>
                    <a:bodyPr/>
                    <a:lstStyle/>
                    <a:p>
                      <a:endParaRPr/>
                    </a:p>
                  </a:txBody>
                  <a:tcPr marL="0" marR="0" marT="0" marB="0"/>
                </a:tc>
                <a:tc hMerge="1">
                  <a:txBody>
                    <a:bodyPr/>
                    <a:lstStyle/>
                    <a:p>
                      <a:endParaRPr/>
                    </a:p>
                  </a:txBody>
                  <a:tcPr marL="0" marR="0" marT="0" marB="0"/>
                </a:tc>
                <a:tc gridSpan="4" vMerge="1">
                  <a:txBody>
                    <a:bodyPr/>
                    <a:lstStyle/>
                    <a:p>
                      <a:endParaRPr/>
                    </a:p>
                  </a:txBody>
                  <a:tcPr marL="0" marR="0" marT="0" marB="0">
                    <a:lnL w="12700">
                      <a:solidFill>
                        <a:srgbClr val="000000"/>
                      </a:solidFill>
                      <a:prstDash val="solid"/>
                    </a:lnL>
                    <a:lnT w="12700">
                      <a:solidFill>
                        <a:srgbClr val="000000"/>
                      </a:solidFill>
                      <a:prstDash val="solid"/>
                    </a:lnT>
                  </a:tcPr>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extLst>
                  <a:ext uri="{0D108BD9-81ED-4DB2-BD59-A6C34878D82A}">
                    <a16:rowId xmlns:a16="http://schemas.microsoft.com/office/drawing/2014/main" val="10018"/>
                  </a:ext>
                </a:extLst>
              </a:tr>
            </a:tbl>
          </a:graphicData>
        </a:graphic>
      </p:graphicFrame>
    </p:spTree>
    <p:extLst>
      <p:ext uri="{BB962C8B-B14F-4D97-AF65-F5344CB8AC3E}">
        <p14:creationId xmlns:p14="http://schemas.microsoft.com/office/powerpoint/2010/main" val="14133784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0" y="0"/>
            <a:ext cx="9144000" cy="677108"/>
          </a:xfrm>
          <a:prstGeom prst="rect">
            <a:avLst/>
          </a:prstGeom>
        </p:spPr>
        <p:txBody>
          <a:bodyPr vert="horz" wrap="square" lIns="0" tIns="0" rIns="0" bIns="0" rtlCol="0">
            <a:spAutoFit/>
          </a:bodyPr>
          <a:lstStyle/>
          <a:p>
            <a:pPr marL="12700">
              <a:lnSpc>
                <a:spcPct val="100000"/>
              </a:lnSpc>
            </a:pPr>
            <a:r>
              <a:rPr sz="4400" spc="-5" dirty="0"/>
              <a:t>Decision </a:t>
            </a:r>
            <a:r>
              <a:rPr sz="4400" spc="-95" dirty="0"/>
              <a:t>Table </a:t>
            </a:r>
            <a:r>
              <a:rPr sz="4400" dirty="0"/>
              <a:t>vs </a:t>
            </a:r>
            <a:r>
              <a:rPr sz="4400" spc="-114" dirty="0"/>
              <a:t>Test </a:t>
            </a:r>
            <a:r>
              <a:rPr sz="4400" spc="-5" dirty="0"/>
              <a:t>Case</a:t>
            </a:r>
            <a:r>
              <a:rPr sz="4400" spc="5" dirty="0"/>
              <a:t> </a:t>
            </a:r>
            <a:r>
              <a:rPr sz="4400" spc="-95" dirty="0"/>
              <a:t>Table</a:t>
            </a:r>
          </a:p>
        </p:txBody>
      </p:sp>
      <p:graphicFrame>
        <p:nvGraphicFramePr>
          <p:cNvPr id="6" name="object 6"/>
          <p:cNvGraphicFramePr>
            <a:graphicFrameLocks noGrp="1"/>
          </p:cNvGraphicFramePr>
          <p:nvPr>
            <p:extLst>
              <p:ext uri="{D42A27DB-BD31-4B8C-83A1-F6EECF244321}">
                <p14:modId xmlns:p14="http://schemas.microsoft.com/office/powerpoint/2010/main" val="4066995159"/>
              </p:ext>
            </p:extLst>
          </p:nvPr>
        </p:nvGraphicFramePr>
        <p:xfrm>
          <a:off x="228600" y="1099508"/>
          <a:ext cx="8242293" cy="5758492"/>
        </p:xfrm>
        <a:graphic>
          <a:graphicData uri="http://schemas.openxmlformats.org/drawingml/2006/table">
            <a:tbl>
              <a:tblPr firstRow="1" bandRow="1">
                <a:tableStyleId>{2D5ABB26-0587-4C30-8999-92F81FD0307C}</a:tableStyleId>
              </a:tblPr>
              <a:tblGrid>
                <a:gridCol w="1308100">
                  <a:extLst>
                    <a:ext uri="{9D8B030D-6E8A-4147-A177-3AD203B41FA5}">
                      <a16:colId xmlns:a16="http://schemas.microsoft.com/office/drawing/2014/main" val="20000"/>
                    </a:ext>
                  </a:extLst>
                </a:gridCol>
                <a:gridCol w="730376">
                  <a:extLst>
                    <a:ext uri="{9D8B030D-6E8A-4147-A177-3AD203B41FA5}">
                      <a16:colId xmlns:a16="http://schemas.microsoft.com/office/drawing/2014/main" val="20001"/>
                    </a:ext>
                  </a:extLst>
                </a:gridCol>
                <a:gridCol w="396875">
                  <a:extLst>
                    <a:ext uri="{9D8B030D-6E8A-4147-A177-3AD203B41FA5}">
                      <a16:colId xmlns:a16="http://schemas.microsoft.com/office/drawing/2014/main" val="20002"/>
                    </a:ext>
                  </a:extLst>
                </a:gridCol>
                <a:gridCol w="292481">
                  <a:extLst>
                    <a:ext uri="{9D8B030D-6E8A-4147-A177-3AD203B41FA5}">
                      <a16:colId xmlns:a16="http://schemas.microsoft.com/office/drawing/2014/main" val="20003"/>
                    </a:ext>
                  </a:extLst>
                </a:gridCol>
                <a:gridCol w="237490">
                  <a:extLst>
                    <a:ext uri="{9D8B030D-6E8A-4147-A177-3AD203B41FA5}">
                      <a16:colId xmlns:a16="http://schemas.microsoft.com/office/drawing/2014/main" val="20004"/>
                    </a:ext>
                  </a:extLst>
                </a:gridCol>
                <a:gridCol w="451738">
                  <a:extLst>
                    <a:ext uri="{9D8B030D-6E8A-4147-A177-3AD203B41FA5}">
                      <a16:colId xmlns:a16="http://schemas.microsoft.com/office/drawing/2014/main" val="20005"/>
                    </a:ext>
                  </a:extLst>
                </a:gridCol>
                <a:gridCol w="78232">
                  <a:extLst>
                    <a:ext uri="{9D8B030D-6E8A-4147-A177-3AD203B41FA5}">
                      <a16:colId xmlns:a16="http://schemas.microsoft.com/office/drawing/2014/main" val="20006"/>
                    </a:ext>
                  </a:extLst>
                </a:gridCol>
                <a:gridCol w="530097">
                  <a:extLst>
                    <a:ext uri="{9D8B030D-6E8A-4147-A177-3AD203B41FA5}">
                      <a16:colId xmlns:a16="http://schemas.microsoft.com/office/drawing/2014/main" val="20007"/>
                    </a:ext>
                  </a:extLst>
                </a:gridCol>
                <a:gridCol w="81025">
                  <a:extLst>
                    <a:ext uri="{9D8B030D-6E8A-4147-A177-3AD203B41FA5}">
                      <a16:colId xmlns:a16="http://schemas.microsoft.com/office/drawing/2014/main" val="20008"/>
                    </a:ext>
                  </a:extLst>
                </a:gridCol>
                <a:gridCol w="689356">
                  <a:extLst>
                    <a:ext uri="{9D8B030D-6E8A-4147-A177-3AD203B41FA5}">
                      <a16:colId xmlns:a16="http://schemas.microsoft.com/office/drawing/2014/main" val="20009"/>
                    </a:ext>
                  </a:extLst>
                </a:gridCol>
                <a:gridCol w="682688">
                  <a:extLst>
                    <a:ext uri="{9D8B030D-6E8A-4147-A177-3AD203B41FA5}">
                      <a16:colId xmlns:a16="http://schemas.microsoft.com/office/drawing/2014/main" val="20010"/>
                    </a:ext>
                  </a:extLst>
                </a:gridCol>
                <a:gridCol w="695896">
                  <a:extLst>
                    <a:ext uri="{9D8B030D-6E8A-4147-A177-3AD203B41FA5}">
                      <a16:colId xmlns:a16="http://schemas.microsoft.com/office/drawing/2014/main" val="20011"/>
                    </a:ext>
                  </a:extLst>
                </a:gridCol>
                <a:gridCol w="689356">
                  <a:extLst>
                    <a:ext uri="{9D8B030D-6E8A-4147-A177-3AD203B41FA5}">
                      <a16:colId xmlns:a16="http://schemas.microsoft.com/office/drawing/2014/main" val="20012"/>
                    </a:ext>
                  </a:extLst>
                </a:gridCol>
                <a:gridCol w="689228">
                  <a:extLst>
                    <a:ext uri="{9D8B030D-6E8A-4147-A177-3AD203B41FA5}">
                      <a16:colId xmlns:a16="http://schemas.microsoft.com/office/drawing/2014/main" val="20013"/>
                    </a:ext>
                  </a:extLst>
                </a:gridCol>
                <a:gridCol w="689355">
                  <a:extLst>
                    <a:ext uri="{9D8B030D-6E8A-4147-A177-3AD203B41FA5}">
                      <a16:colId xmlns:a16="http://schemas.microsoft.com/office/drawing/2014/main" val="20014"/>
                    </a:ext>
                  </a:extLst>
                </a:gridCol>
              </a:tblGrid>
              <a:tr h="459486">
                <a:tc gridSpan="2">
                  <a:txBody>
                    <a:bodyPr/>
                    <a:lstStyle/>
                    <a:p>
                      <a:endParaRPr dirty="0"/>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hMerge="1">
                  <a:txBody>
                    <a:bodyPr/>
                    <a:lstStyle/>
                    <a:p>
                      <a:endParaRPr/>
                    </a:p>
                  </a:txBody>
                  <a:tcPr marL="0" marR="0" marT="0" marB="0"/>
                </a:tc>
                <a:tc gridSpan="2">
                  <a:txBody>
                    <a:bodyPr/>
                    <a:lstStyle/>
                    <a:p>
                      <a:pPr marL="85090">
                        <a:lnSpc>
                          <a:spcPct val="100000"/>
                        </a:lnSpc>
                        <a:spcBef>
                          <a:spcPts val="275"/>
                        </a:spcBef>
                      </a:pPr>
                      <a:r>
                        <a:rPr sz="1200" b="1" spc="-5" dirty="0">
                          <a:latin typeface="Arial"/>
                          <a:cs typeface="Arial"/>
                        </a:rPr>
                        <a:t>Rule</a:t>
                      </a:r>
                      <a:r>
                        <a:rPr sz="1200" b="1" spc="-80" dirty="0">
                          <a:latin typeface="Arial"/>
                          <a:cs typeface="Arial"/>
                        </a:rPr>
                        <a:t> </a:t>
                      </a:r>
                      <a:r>
                        <a:rPr sz="1200" b="1" spc="-5" dirty="0">
                          <a:latin typeface="Arial"/>
                          <a:cs typeface="Arial"/>
                        </a:rPr>
                        <a:t>1</a:t>
                      </a:r>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D6E3BC"/>
                    </a:solidFill>
                  </a:tcPr>
                </a:tc>
                <a:tc hMerge="1">
                  <a:txBody>
                    <a:bodyPr/>
                    <a:lstStyle/>
                    <a:p>
                      <a:endParaRPr/>
                    </a:p>
                  </a:txBody>
                  <a:tcPr marL="0" marR="0" marT="0" marB="0"/>
                </a:tc>
                <a:tc gridSpan="2">
                  <a:txBody>
                    <a:bodyPr/>
                    <a:lstStyle/>
                    <a:p>
                      <a:pPr marL="85090">
                        <a:lnSpc>
                          <a:spcPct val="100000"/>
                        </a:lnSpc>
                        <a:spcBef>
                          <a:spcPts val="275"/>
                        </a:spcBef>
                      </a:pPr>
                      <a:r>
                        <a:rPr sz="1200" b="1" spc="-5" dirty="0">
                          <a:latin typeface="Arial"/>
                          <a:cs typeface="Arial"/>
                        </a:rPr>
                        <a:t>Rule</a:t>
                      </a:r>
                      <a:r>
                        <a:rPr sz="1200" b="1" spc="-80" dirty="0">
                          <a:latin typeface="Arial"/>
                          <a:cs typeface="Arial"/>
                        </a:rPr>
                        <a:t> </a:t>
                      </a:r>
                      <a:r>
                        <a:rPr sz="1200" b="1" spc="-5" dirty="0">
                          <a:latin typeface="Arial"/>
                          <a:cs typeface="Arial"/>
                        </a:rPr>
                        <a:t>2</a:t>
                      </a:r>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D6E3BC"/>
                    </a:solidFill>
                  </a:tcPr>
                </a:tc>
                <a:tc hMerge="1">
                  <a:txBody>
                    <a:bodyPr/>
                    <a:lstStyle/>
                    <a:p>
                      <a:endParaRPr/>
                    </a:p>
                  </a:txBody>
                  <a:tcPr marL="0" marR="0" marT="0" marB="0"/>
                </a:tc>
                <a:tc gridSpan="3">
                  <a:txBody>
                    <a:bodyPr/>
                    <a:lstStyle/>
                    <a:p>
                      <a:pPr marL="85090">
                        <a:lnSpc>
                          <a:spcPct val="100000"/>
                        </a:lnSpc>
                        <a:spcBef>
                          <a:spcPts val="275"/>
                        </a:spcBef>
                      </a:pPr>
                      <a:r>
                        <a:rPr sz="1200" b="1" spc="-5" dirty="0">
                          <a:latin typeface="Arial"/>
                          <a:cs typeface="Arial"/>
                        </a:rPr>
                        <a:t>Rule</a:t>
                      </a:r>
                      <a:r>
                        <a:rPr sz="1200" b="1" spc="-80" dirty="0">
                          <a:latin typeface="Arial"/>
                          <a:cs typeface="Arial"/>
                        </a:rPr>
                        <a:t> </a:t>
                      </a:r>
                      <a:r>
                        <a:rPr sz="1200" b="1" spc="-5" dirty="0">
                          <a:latin typeface="Arial"/>
                          <a:cs typeface="Arial"/>
                        </a:rPr>
                        <a:t>3</a:t>
                      </a:r>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D6E3BC"/>
                    </a:solidFill>
                  </a:tcPr>
                </a:tc>
                <a:tc hMerge="1">
                  <a:txBody>
                    <a:bodyPr/>
                    <a:lstStyle/>
                    <a:p>
                      <a:endParaRPr/>
                    </a:p>
                  </a:txBody>
                  <a:tcPr marL="0" marR="0" marT="0" marB="0"/>
                </a:tc>
                <a:tc hMerge="1">
                  <a:txBody>
                    <a:bodyPr/>
                    <a:lstStyle/>
                    <a:p>
                      <a:endParaRPr/>
                    </a:p>
                  </a:txBody>
                  <a:tcPr marL="0" marR="0" marT="0" marB="0"/>
                </a:tc>
                <a:tc>
                  <a:txBody>
                    <a:bodyPr/>
                    <a:lstStyle/>
                    <a:p>
                      <a:pPr marL="85725">
                        <a:lnSpc>
                          <a:spcPct val="100000"/>
                        </a:lnSpc>
                        <a:spcBef>
                          <a:spcPts val="275"/>
                        </a:spcBef>
                      </a:pPr>
                      <a:r>
                        <a:rPr sz="1200" b="1" spc="-5" dirty="0">
                          <a:latin typeface="Arial"/>
                          <a:cs typeface="Arial"/>
                        </a:rPr>
                        <a:t>Rule</a:t>
                      </a:r>
                      <a:r>
                        <a:rPr sz="1200" b="1" spc="-80" dirty="0">
                          <a:latin typeface="Arial"/>
                          <a:cs typeface="Arial"/>
                        </a:rPr>
                        <a:t> </a:t>
                      </a:r>
                      <a:r>
                        <a:rPr sz="1200" b="1" spc="-5" dirty="0">
                          <a:latin typeface="Arial"/>
                          <a:cs typeface="Arial"/>
                        </a:rPr>
                        <a:t>4</a:t>
                      </a:r>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D6E3BC"/>
                    </a:solidFill>
                  </a:tcPr>
                </a:tc>
                <a:tc>
                  <a:txBody>
                    <a:bodyPr/>
                    <a:lstStyle/>
                    <a:p>
                      <a:pPr marL="85725">
                        <a:lnSpc>
                          <a:spcPct val="100000"/>
                        </a:lnSpc>
                        <a:spcBef>
                          <a:spcPts val="275"/>
                        </a:spcBef>
                      </a:pPr>
                      <a:r>
                        <a:rPr sz="1200" b="1" spc="-5" dirty="0">
                          <a:latin typeface="Arial"/>
                          <a:cs typeface="Arial"/>
                        </a:rPr>
                        <a:t>Rule</a:t>
                      </a:r>
                      <a:r>
                        <a:rPr sz="1200" b="1" spc="-80" dirty="0">
                          <a:latin typeface="Arial"/>
                          <a:cs typeface="Arial"/>
                        </a:rPr>
                        <a:t> </a:t>
                      </a:r>
                      <a:r>
                        <a:rPr sz="1200" b="1" spc="-5" dirty="0">
                          <a:latin typeface="Arial"/>
                          <a:cs typeface="Arial"/>
                        </a:rPr>
                        <a:t>5</a:t>
                      </a:r>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D6E3BC"/>
                    </a:solidFill>
                  </a:tcPr>
                </a:tc>
                <a:tc>
                  <a:txBody>
                    <a:bodyPr/>
                    <a:lstStyle/>
                    <a:p>
                      <a:pPr marL="92075">
                        <a:lnSpc>
                          <a:spcPct val="100000"/>
                        </a:lnSpc>
                        <a:spcBef>
                          <a:spcPts val="275"/>
                        </a:spcBef>
                      </a:pPr>
                      <a:r>
                        <a:rPr sz="1200" b="1" spc="-5" dirty="0">
                          <a:latin typeface="Arial"/>
                          <a:cs typeface="Arial"/>
                        </a:rPr>
                        <a:t>Rule</a:t>
                      </a:r>
                      <a:r>
                        <a:rPr sz="1200" b="1" spc="-80" dirty="0">
                          <a:latin typeface="Arial"/>
                          <a:cs typeface="Arial"/>
                        </a:rPr>
                        <a:t> </a:t>
                      </a:r>
                      <a:r>
                        <a:rPr sz="1200" b="1" spc="-5" dirty="0">
                          <a:latin typeface="Arial"/>
                          <a:cs typeface="Arial"/>
                        </a:rPr>
                        <a:t>6</a:t>
                      </a:r>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D6E3BC"/>
                    </a:solidFill>
                  </a:tcPr>
                </a:tc>
                <a:tc>
                  <a:txBody>
                    <a:bodyPr/>
                    <a:lstStyle/>
                    <a:p>
                      <a:pPr marL="85725">
                        <a:lnSpc>
                          <a:spcPct val="100000"/>
                        </a:lnSpc>
                        <a:spcBef>
                          <a:spcPts val="275"/>
                        </a:spcBef>
                      </a:pPr>
                      <a:r>
                        <a:rPr sz="1200" b="1" spc="-5" dirty="0">
                          <a:latin typeface="Arial"/>
                          <a:cs typeface="Arial"/>
                        </a:rPr>
                        <a:t>Rule</a:t>
                      </a:r>
                      <a:r>
                        <a:rPr sz="1200" b="1" spc="-80" dirty="0">
                          <a:latin typeface="Arial"/>
                          <a:cs typeface="Arial"/>
                        </a:rPr>
                        <a:t> </a:t>
                      </a:r>
                      <a:r>
                        <a:rPr sz="1200" b="1" spc="-5" dirty="0">
                          <a:latin typeface="Arial"/>
                          <a:cs typeface="Arial"/>
                        </a:rPr>
                        <a:t>7</a:t>
                      </a:r>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D6E3BC"/>
                    </a:solidFill>
                  </a:tcPr>
                </a:tc>
                <a:tc>
                  <a:txBody>
                    <a:bodyPr/>
                    <a:lstStyle/>
                    <a:p>
                      <a:pPr marL="85725">
                        <a:lnSpc>
                          <a:spcPct val="100000"/>
                        </a:lnSpc>
                        <a:spcBef>
                          <a:spcPts val="275"/>
                        </a:spcBef>
                      </a:pPr>
                      <a:r>
                        <a:rPr sz="1200" b="1" spc="-5" dirty="0">
                          <a:latin typeface="Arial"/>
                          <a:cs typeface="Arial"/>
                        </a:rPr>
                        <a:t>Rule</a:t>
                      </a:r>
                      <a:r>
                        <a:rPr sz="1200" b="1" spc="-80" dirty="0">
                          <a:latin typeface="Arial"/>
                          <a:cs typeface="Arial"/>
                        </a:rPr>
                        <a:t> </a:t>
                      </a:r>
                      <a:r>
                        <a:rPr sz="1200" b="1" spc="-5" dirty="0">
                          <a:latin typeface="Arial"/>
                          <a:cs typeface="Arial"/>
                        </a:rPr>
                        <a:t>8</a:t>
                      </a:r>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D6E3BC"/>
                    </a:solidFill>
                  </a:tcPr>
                </a:tc>
                <a:tc>
                  <a:txBody>
                    <a:bodyPr/>
                    <a:lstStyle/>
                    <a:p>
                      <a:pPr marL="85725">
                        <a:lnSpc>
                          <a:spcPct val="100000"/>
                        </a:lnSpc>
                        <a:spcBef>
                          <a:spcPts val="275"/>
                        </a:spcBef>
                      </a:pPr>
                      <a:r>
                        <a:rPr sz="1200" b="1" spc="-5" dirty="0">
                          <a:latin typeface="Arial"/>
                          <a:cs typeface="Arial"/>
                        </a:rPr>
                        <a:t>Rule</a:t>
                      </a:r>
                      <a:r>
                        <a:rPr sz="1200" b="1" spc="-75" dirty="0">
                          <a:latin typeface="Arial"/>
                          <a:cs typeface="Arial"/>
                        </a:rPr>
                        <a:t> </a:t>
                      </a:r>
                      <a:r>
                        <a:rPr sz="1200" b="1" spc="-5" dirty="0">
                          <a:latin typeface="Arial"/>
                          <a:cs typeface="Arial"/>
                        </a:rPr>
                        <a:t>9</a:t>
                      </a:r>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D6E3BC"/>
                    </a:solidFill>
                  </a:tcPr>
                </a:tc>
                <a:extLst>
                  <a:ext uri="{0D108BD9-81ED-4DB2-BD59-A6C34878D82A}">
                    <a16:rowId xmlns:a16="http://schemas.microsoft.com/office/drawing/2014/main" val="10000"/>
                  </a:ext>
                </a:extLst>
              </a:tr>
              <a:tr h="459359">
                <a:tc gridSpan="2">
                  <a:txBody>
                    <a:bodyPr/>
                    <a:lstStyle/>
                    <a:p>
                      <a:pPr marL="84455">
                        <a:lnSpc>
                          <a:spcPct val="100000"/>
                        </a:lnSpc>
                        <a:spcBef>
                          <a:spcPts val="275"/>
                        </a:spcBef>
                      </a:pPr>
                      <a:r>
                        <a:rPr sz="1200" dirty="0">
                          <a:latin typeface="Arial"/>
                          <a:cs typeface="Arial"/>
                        </a:rPr>
                        <a:t>C1: a, b, c form a</a:t>
                      </a:r>
                      <a:r>
                        <a:rPr sz="1200" spc="-110" dirty="0">
                          <a:latin typeface="Arial"/>
                          <a:cs typeface="Arial"/>
                        </a:rPr>
                        <a:t> </a:t>
                      </a:r>
                      <a:r>
                        <a:rPr sz="1200" dirty="0">
                          <a:latin typeface="Arial"/>
                          <a:cs typeface="Arial"/>
                        </a:rPr>
                        <a:t>triangle?</a:t>
                      </a:r>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8F679"/>
                    </a:solidFill>
                  </a:tcPr>
                </a:tc>
                <a:tc hMerge="1">
                  <a:txBody>
                    <a:bodyPr/>
                    <a:lstStyle/>
                    <a:p>
                      <a:endParaRPr/>
                    </a:p>
                  </a:txBody>
                  <a:tcPr marL="0" marR="0" marT="0" marB="0"/>
                </a:tc>
                <a:tc gridSpan="2">
                  <a:txBody>
                    <a:bodyPr/>
                    <a:lstStyle/>
                    <a:p>
                      <a:pPr algn="ctr">
                        <a:lnSpc>
                          <a:spcPct val="100000"/>
                        </a:lnSpc>
                        <a:spcBef>
                          <a:spcPts val="275"/>
                        </a:spcBef>
                      </a:pPr>
                      <a:r>
                        <a:rPr sz="1200" b="1" dirty="0">
                          <a:latin typeface="Arial"/>
                          <a:cs typeface="Arial"/>
                        </a:rPr>
                        <a:t>F</a:t>
                      </a:r>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hMerge="1">
                  <a:txBody>
                    <a:bodyPr/>
                    <a:lstStyle/>
                    <a:p>
                      <a:endParaRPr/>
                    </a:p>
                  </a:txBody>
                  <a:tcPr marL="0" marR="0" marT="0" marB="0"/>
                </a:tc>
                <a:tc gridSpan="2">
                  <a:txBody>
                    <a:bodyPr/>
                    <a:lstStyle/>
                    <a:p>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hMerge="1">
                  <a:txBody>
                    <a:bodyPr/>
                    <a:lstStyle/>
                    <a:p>
                      <a:endParaRPr/>
                    </a:p>
                  </a:txBody>
                  <a:tcPr marL="0" marR="0" marT="0" marB="0"/>
                </a:tc>
                <a:tc gridSpan="3">
                  <a:txBody>
                    <a:bodyPr/>
                    <a:lstStyle/>
                    <a:p>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hMerge="1">
                  <a:txBody>
                    <a:bodyPr/>
                    <a:lstStyle/>
                    <a:p>
                      <a:endParaRPr/>
                    </a:p>
                  </a:txBody>
                  <a:tcPr marL="0" marR="0" marT="0" marB="0"/>
                </a:tc>
                <a:tc hMerge="1">
                  <a:txBody>
                    <a:bodyPr/>
                    <a:lstStyle/>
                    <a:p>
                      <a:endParaRPr/>
                    </a:p>
                  </a:txBody>
                  <a:tcPr marL="0" marR="0" marT="0" marB="0"/>
                </a:tc>
                <a:tc>
                  <a:txBody>
                    <a:bodyPr/>
                    <a:lstStyle/>
                    <a:p>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1"/>
                  </a:ext>
                </a:extLst>
              </a:tr>
              <a:tr h="275716">
                <a:tc gridSpan="2">
                  <a:txBody>
                    <a:bodyPr/>
                    <a:lstStyle/>
                    <a:p>
                      <a:pPr marL="84455">
                        <a:lnSpc>
                          <a:spcPct val="100000"/>
                        </a:lnSpc>
                        <a:spcBef>
                          <a:spcPts val="275"/>
                        </a:spcBef>
                      </a:pPr>
                      <a:r>
                        <a:rPr sz="1200" dirty="0">
                          <a:latin typeface="Arial"/>
                          <a:cs typeface="Arial"/>
                        </a:rPr>
                        <a:t>C2: </a:t>
                      </a:r>
                      <a:r>
                        <a:rPr sz="1200" spc="-5" dirty="0">
                          <a:latin typeface="Arial"/>
                          <a:cs typeface="Arial"/>
                        </a:rPr>
                        <a:t>a </a:t>
                      </a:r>
                      <a:r>
                        <a:rPr sz="1200" dirty="0">
                          <a:latin typeface="Arial"/>
                          <a:cs typeface="Arial"/>
                        </a:rPr>
                        <a:t>=</a:t>
                      </a:r>
                      <a:r>
                        <a:rPr sz="1200" spc="-90" dirty="0">
                          <a:latin typeface="Arial"/>
                          <a:cs typeface="Arial"/>
                        </a:rPr>
                        <a:t> </a:t>
                      </a:r>
                      <a:r>
                        <a:rPr sz="1200" dirty="0">
                          <a:latin typeface="Arial"/>
                          <a:cs typeface="Arial"/>
                        </a:rPr>
                        <a:t>b?</a:t>
                      </a:r>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8F679"/>
                    </a:solidFill>
                  </a:tcPr>
                </a:tc>
                <a:tc hMerge="1">
                  <a:txBody>
                    <a:bodyPr/>
                    <a:lstStyle/>
                    <a:p>
                      <a:endParaRPr/>
                    </a:p>
                  </a:txBody>
                  <a:tcPr marL="0" marR="0" marT="0" marB="0"/>
                </a:tc>
                <a:tc gridSpan="2">
                  <a:txBody>
                    <a:bodyPr/>
                    <a:lstStyle/>
                    <a:p>
                      <a:pPr algn="ctr">
                        <a:lnSpc>
                          <a:spcPct val="100000"/>
                        </a:lnSpc>
                        <a:spcBef>
                          <a:spcPts val="275"/>
                        </a:spcBef>
                      </a:pPr>
                      <a:r>
                        <a:rPr sz="1200" b="1" dirty="0">
                          <a:latin typeface="Arial"/>
                          <a:cs typeface="Arial"/>
                        </a:rPr>
                        <a:t>_</a:t>
                      </a:r>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hMerge="1">
                  <a:txBody>
                    <a:bodyPr/>
                    <a:lstStyle/>
                    <a:p>
                      <a:endParaRPr/>
                    </a:p>
                  </a:txBody>
                  <a:tcPr marL="0" marR="0" marT="0" marB="0"/>
                </a:tc>
                <a:tc gridSpan="2">
                  <a:txBody>
                    <a:bodyPr/>
                    <a:lstStyle/>
                    <a:p>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hMerge="1">
                  <a:txBody>
                    <a:bodyPr/>
                    <a:lstStyle/>
                    <a:p>
                      <a:endParaRPr/>
                    </a:p>
                  </a:txBody>
                  <a:tcPr marL="0" marR="0" marT="0" marB="0"/>
                </a:tc>
                <a:tc gridSpan="3">
                  <a:txBody>
                    <a:bodyPr/>
                    <a:lstStyle/>
                    <a:p>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hMerge="1">
                  <a:txBody>
                    <a:bodyPr/>
                    <a:lstStyle/>
                    <a:p>
                      <a:endParaRPr/>
                    </a:p>
                  </a:txBody>
                  <a:tcPr marL="0" marR="0" marT="0" marB="0"/>
                </a:tc>
                <a:tc hMerge="1">
                  <a:txBody>
                    <a:bodyPr/>
                    <a:lstStyle/>
                    <a:p>
                      <a:endParaRPr/>
                    </a:p>
                  </a:txBody>
                  <a:tcPr marL="0" marR="0" marT="0" marB="0"/>
                </a:tc>
                <a:tc>
                  <a:txBody>
                    <a:bodyPr/>
                    <a:lstStyle/>
                    <a:p>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2"/>
                  </a:ext>
                </a:extLst>
              </a:tr>
              <a:tr h="275589">
                <a:tc gridSpan="2">
                  <a:txBody>
                    <a:bodyPr/>
                    <a:lstStyle/>
                    <a:p>
                      <a:pPr marL="84455">
                        <a:lnSpc>
                          <a:spcPct val="100000"/>
                        </a:lnSpc>
                        <a:spcBef>
                          <a:spcPts val="275"/>
                        </a:spcBef>
                      </a:pPr>
                      <a:r>
                        <a:rPr sz="1200" dirty="0">
                          <a:latin typeface="Arial"/>
                          <a:cs typeface="Arial"/>
                        </a:rPr>
                        <a:t>C3: </a:t>
                      </a:r>
                      <a:r>
                        <a:rPr sz="1200" spc="-5" dirty="0">
                          <a:latin typeface="Arial"/>
                          <a:cs typeface="Arial"/>
                        </a:rPr>
                        <a:t>a </a:t>
                      </a:r>
                      <a:r>
                        <a:rPr sz="1200" dirty="0">
                          <a:latin typeface="Arial"/>
                          <a:cs typeface="Arial"/>
                        </a:rPr>
                        <a:t>=</a:t>
                      </a:r>
                      <a:r>
                        <a:rPr sz="1200" spc="-95" dirty="0">
                          <a:latin typeface="Arial"/>
                          <a:cs typeface="Arial"/>
                        </a:rPr>
                        <a:t> </a:t>
                      </a:r>
                      <a:r>
                        <a:rPr sz="1200" dirty="0">
                          <a:latin typeface="Arial"/>
                          <a:cs typeface="Arial"/>
                        </a:rPr>
                        <a:t>c?</a:t>
                      </a:r>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8F679"/>
                    </a:solidFill>
                  </a:tcPr>
                </a:tc>
                <a:tc hMerge="1">
                  <a:txBody>
                    <a:bodyPr/>
                    <a:lstStyle/>
                    <a:p>
                      <a:endParaRPr/>
                    </a:p>
                  </a:txBody>
                  <a:tcPr marL="0" marR="0" marT="0" marB="0"/>
                </a:tc>
                <a:tc gridSpan="2">
                  <a:txBody>
                    <a:bodyPr/>
                    <a:lstStyle/>
                    <a:p>
                      <a:pPr algn="ctr">
                        <a:lnSpc>
                          <a:spcPct val="100000"/>
                        </a:lnSpc>
                        <a:spcBef>
                          <a:spcPts val="275"/>
                        </a:spcBef>
                      </a:pPr>
                      <a:r>
                        <a:rPr sz="1200" b="1" dirty="0">
                          <a:latin typeface="Arial"/>
                          <a:cs typeface="Arial"/>
                        </a:rPr>
                        <a:t>_</a:t>
                      </a:r>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hMerge="1">
                  <a:txBody>
                    <a:bodyPr/>
                    <a:lstStyle/>
                    <a:p>
                      <a:endParaRPr/>
                    </a:p>
                  </a:txBody>
                  <a:tcPr marL="0" marR="0" marT="0" marB="0"/>
                </a:tc>
                <a:tc gridSpan="2">
                  <a:txBody>
                    <a:bodyPr/>
                    <a:lstStyle/>
                    <a:p>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hMerge="1">
                  <a:txBody>
                    <a:bodyPr/>
                    <a:lstStyle/>
                    <a:p>
                      <a:endParaRPr/>
                    </a:p>
                  </a:txBody>
                  <a:tcPr marL="0" marR="0" marT="0" marB="0"/>
                </a:tc>
                <a:tc gridSpan="3">
                  <a:txBody>
                    <a:bodyPr/>
                    <a:lstStyle/>
                    <a:p>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hMerge="1">
                  <a:txBody>
                    <a:bodyPr/>
                    <a:lstStyle/>
                    <a:p>
                      <a:endParaRPr/>
                    </a:p>
                  </a:txBody>
                  <a:tcPr marL="0" marR="0" marT="0" marB="0"/>
                </a:tc>
                <a:tc hMerge="1">
                  <a:txBody>
                    <a:bodyPr/>
                    <a:lstStyle/>
                    <a:p>
                      <a:endParaRPr/>
                    </a:p>
                  </a:txBody>
                  <a:tcPr marL="0" marR="0" marT="0" marB="0"/>
                </a:tc>
                <a:tc>
                  <a:txBody>
                    <a:bodyPr/>
                    <a:lstStyle/>
                    <a:p>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3"/>
                  </a:ext>
                </a:extLst>
              </a:tr>
              <a:tr h="275717">
                <a:tc gridSpan="2">
                  <a:txBody>
                    <a:bodyPr/>
                    <a:lstStyle/>
                    <a:p>
                      <a:pPr marL="84455">
                        <a:lnSpc>
                          <a:spcPct val="100000"/>
                        </a:lnSpc>
                        <a:spcBef>
                          <a:spcPts val="275"/>
                        </a:spcBef>
                      </a:pPr>
                      <a:r>
                        <a:rPr sz="1200" dirty="0">
                          <a:latin typeface="Arial"/>
                          <a:cs typeface="Arial"/>
                        </a:rPr>
                        <a:t>C4: </a:t>
                      </a:r>
                      <a:r>
                        <a:rPr sz="1200" spc="-5" dirty="0">
                          <a:latin typeface="Arial"/>
                          <a:cs typeface="Arial"/>
                        </a:rPr>
                        <a:t>b </a:t>
                      </a:r>
                      <a:r>
                        <a:rPr sz="1200" dirty="0">
                          <a:latin typeface="Arial"/>
                          <a:cs typeface="Arial"/>
                        </a:rPr>
                        <a:t>=</a:t>
                      </a:r>
                      <a:r>
                        <a:rPr sz="1200" spc="-95" dirty="0">
                          <a:latin typeface="Arial"/>
                          <a:cs typeface="Arial"/>
                        </a:rPr>
                        <a:t> </a:t>
                      </a:r>
                      <a:r>
                        <a:rPr sz="1200" dirty="0">
                          <a:latin typeface="Arial"/>
                          <a:cs typeface="Arial"/>
                        </a:rPr>
                        <a:t>c?</a:t>
                      </a:r>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8F679"/>
                    </a:solidFill>
                  </a:tcPr>
                </a:tc>
                <a:tc hMerge="1">
                  <a:txBody>
                    <a:bodyPr/>
                    <a:lstStyle/>
                    <a:p>
                      <a:endParaRPr/>
                    </a:p>
                  </a:txBody>
                  <a:tcPr marL="0" marR="0" marT="0" marB="0"/>
                </a:tc>
                <a:tc gridSpan="2">
                  <a:txBody>
                    <a:bodyPr/>
                    <a:lstStyle/>
                    <a:p>
                      <a:pPr algn="ctr">
                        <a:lnSpc>
                          <a:spcPct val="100000"/>
                        </a:lnSpc>
                        <a:spcBef>
                          <a:spcPts val="275"/>
                        </a:spcBef>
                      </a:pPr>
                      <a:r>
                        <a:rPr sz="1200" b="1" dirty="0">
                          <a:latin typeface="Arial"/>
                          <a:cs typeface="Arial"/>
                        </a:rPr>
                        <a:t>_</a:t>
                      </a:r>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hMerge="1">
                  <a:txBody>
                    <a:bodyPr/>
                    <a:lstStyle/>
                    <a:p>
                      <a:endParaRPr/>
                    </a:p>
                  </a:txBody>
                  <a:tcPr marL="0" marR="0" marT="0" marB="0"/>
                </a:tc>
                <a:tc gridSpan="2">
                  <a:txBody>
                    <a:bodyPr/>
                    <a:lstStyle/>
                    <a:p>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hMerge="1">
                  <a:txBody>
                    <a:bodyPr/>
                    <a:lstStyle/>
                    <a:p>
                      <a:endParaRPr/>
                    </a:p>
                  </a:txBody>
                  <a:tcPr marL="0" marR="0" marT="0" marB="0"/>
                </a:tc>
                <a:tc gridSpan="3">
                  <a:txBody>
                    <a:bodyPr/>
                    <a:lstStyle/>
                    <a:p>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hMerge="1">
                  <a:txBody>
                    <a:bodyPr/>
                    <a:lstStyle/>
                    <a:p>
                      <a:endParaRPr/>
                    </a:p>
                  </a:txBody>
                  <a:tcPr marL="0" marR="0" marT="0" marB="0"/>
                </a:tc>
                <a:tc hMerge="1">
                  <a:txBody>
                    <a:bodyPr/>
                    <a:lstStyle/>
                    <a:p>
                      <a:endParaRPr/>
                    </a:p>
                  </a:txBody>
                  <a:tcPr marL="0" marR="0" marT="0" marB="0"/>
                </a:tc>
                <a:tc>
                  <a:txBody>
                    <a:bodyPr/>
                    <a:lstStyle/>
                    <a:p>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4"/>
                  </a:ext>
                </a:extLst>
              </a:tr>
              <a:tr h="275716">
                <a:tc gridSpan="2">
                  <a:txBody>
                    <a:bodyPr/>
                    <a:lstStyle/>
                    <a:p>
                      <a:pPr marL="84455">
                        <a:lnSpc>
                          <a:spcPct val="100000"/>
                        </a:lnSpc>
                        <a:spcBef>
                          <a:spcPts val="280"/>
                        </a:spcBef>
                      </a:pPr>
                      <a:r>
                        <a:rPr sz="1200" dirty="0">
                          <a:latin typeface="Arial"/>
                          <a:cs typeface="Arial"/>
                        </a:rPr>
                        <a:t>A1: Not </a:t>
                      </a:r>
                      <a:r>
                        <a:rPr sz="1200" spc="-5" dirty="0">
                          <a:latin typeface="Arial"/>
                          <a:cs typeface="Arial"/>
                        </a:rPr>
                        <a:t>a</a:t>
                      </a:r>
                      <a:r>
                        <a:rPr sz="1200" spc="-85" dirty="0">
                          <a:latin typeface="Arial"/>
                          <a:cs typeface="Arial"/>
                        </a:rPr>
                        <a:t> </a:t>
                      </a:r>
                      <a:r>
                        <a:rPr sz="1200" spc="-5" dirty="0">
                          <a:latin typeface="Arial"/>
                          <a:cs typeface="Arial"/>
                        </a:rPr>
                        <a:t>triangle</a:t>
                      </a:r>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8F679"/>
                    </a:solidFill>
                  </a:tcPr>
                </a:tc>
                <a:tc hMerge="1">
                  <a:txBody>
                    <a:bodyPr/>
                    <a:lstStyle/>
                    <a:p>
                      <a:endParaRPr/>
                    </a:p>
                  </a:txBody>
                  <a:tcPr marL="0" marR="0" marT="0" marB="0"/>
                </a:tc>
                <a:tc gridSpan="2">
                  <a:txBody>
                    <a:bodyPr/>
                    <a:lstStyle/>
                    <a:p>
                      <a:pPr algn="ctr">
                        <a:lnSpc>
                          <a:spcPct val="100000"/>
                        </a:lnSpc>
                        <a:spcBef>
                          <a:spcPts val="280"/>
                        </a:spcBef>
                      </a:pPr>
                      <a:r>
                        <a:rPr sz="1200" b="1" dirty="0">
                          <a:latin typeface="Arial"/>
                          <a:cs typeface="Arial"/>
                        </a:rPr>
                        <a:t>X</a:t>
                      </a:r>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hMerge="1">
                  <a:txBody>
                    <a:bodyPr/>
                    <a:lstStyle/>
                    <a:p>
                      <a:endParaRPr/>
                    </a:p>
                  </a:txBody>
                  <a:tcPr marL="0" marR="0" marT="0" marB="0"/>
                </a:tc>
                <a:tc gridSpan="2">
                  <a:txBody>
                    <a:bodyPr/>
                    <a:lstStyle/>
                    <a:p>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hMerge="1">
                  <a:txBody>
                    <a:bodyPr/>
                    <a:lstStyle/>
                    <a:p>
                      <a:endParaRPr/>
                    </a:p>
                  </a:txBody>
                  <a:tcPr marL="0" marR="0" marT="0" marB="0"/>
                </a:tc>
                <a:tc gridSpan="3">
                  <a:txBody>
                    <a:bodyPr/>
                    <a:lstStyle/>
                    <a:p>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hMerge="1">
                  <a:txBody>
                    <a:bodyPr/>
                    <a:lstStyle/>
                    <a:p>
                      <a:endParaRPr/>
                    </a:p>
                  </a:txBody>
                  <a:tcPr marL="0" marR="0" marT="0" marB="0"/>
                </a:tc>
                <a:tc hMerge="1">
                  <a:txBody>
                    <a:bodyPr/>
                    <a:lstStyle/>
                    <a:p>
                      <a:endParaRPr/>
                    </a:p>
                  </a:txBody>
                  <a:tcPr marL="0" marR="0" marT="0" marB="0"/>
                </a:tc>
                <a:tc>
                  <a:txBody>
                    <a:bodyPr/>
                    <a:lstStyle/>
                    <a:p>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5"/>
                  </a:ext>
                </a:extLst>
              </a:tr>
              <a:tr h="275589">
                <a:tc gridSpan="2">
                  <a:txBody>
                    <a:bodyPr/>
                    <a:lstStyle/>
                    <a:p>
                      <a:pPr marL="84455">
                        <a:lnSpc>
                          <a:spcPct val="100000"/>
                        </a:lnSpc>
                        <a:spcBef>
                          <a:spcPts val="275"/>
                        </a:spcBef>
                      </a:pPr>
                      <a:r>
                        <a:rPr sz="1200" dirty="0">
                          <a:latin typeface="Arial"/>
                          <a:cs typeface="Arial"/>
                        </a:rPr>
                        <a:t>A2:</a:t>
                      </a:r>
                      <a:r>
                        <a:rPr sz="1200" spc="-90" dirty="0">
                          <a:latin typeface="Arial"/>
                          <a:cs typeface="Arial"/>
                        </a:rPr>
                        <a:t> </a:t>
                      </a:r>
                      <a:r>
                        <a:rPr sz="1200" dirty="0">
                          <a:latin typeface="Arial"/>
                          <a:cs typeface="Arial"/>
                        </a:rPr>
                        <a:t>Scalene</a:t>
                      </a:r>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8F679"/>
                    </a:solidFill>
                  </a:tcPr>
                </a:tc>
                <a:tc hMerge="1">
                  <a:txBody>
                    <a:bodyPr/>
                    <a:lstStyle/>
                    <a:p>
                      <a:endParaRPr/>
                    </a:p>
                  </a:txBody>
                  <a:tcPr marL="0" marR="0" marT="0" marB="0"/>
                </a:tc>
                <a:tc gridSpan="2">
                  <a:txBody>
                    <a:bodyPr/>
                    <a:lstStyle/>
                    <a:p>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hMerge="1">
                  <a:txBody>
                    <a:bodyPr/>
                    <a:lstStyle/>
                    <a:p>
                      <a:endParaRPr/>
                    </a:p>
                  </a:txBody>
                  <a:tcPr marL="0" marR="0" marT="0" marB="0"/>
                </a:tc>
                <a:tc gridSpan="2">
                  <a:txBody>
                    <a:bodyPr/>
                    <a:lstStyle/>
                    <a:p>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hMerge="1">
                  <a:txBody>
                    <a:bodyPr/>
                    <a:lstStyle/>
                    <a:p>
                      <a:endParaRPr/>
                    </a:p>
                  </a:txBody>
                  <a:tcPr marL="0" marR="0" marT="0" marB="0"/>
                </a:tc>
                <a:tc gridSpan="3">
                  <a:txBody>
                    <a:bodyPr/>
                    <a:lstStyle/>
                    <a:p>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hMerge="1">
                  <a:txBody>
                    <a:bodyPr/>
                    <a:lstStyle/>
                    <a:p>
                      <a:endParaRPr/>
                    </a:p>
                  </a:txBody>
                  <a:tcPr marL="0" marR="0" marT="0" marB="0"/>
                </a:tc>
                <a:tc hMerge="1">
                  <a:txBody>
                    <a:bodyPr/>
                    <a:lstStyle/>
                    <a:p>
                      <a:endParaRPr/>
                    </a:p>
                  </a:txBody>
                  <a:tcPr marL="0" marR="0" marT="0" marB="0"/>
                </a:tc>
                <a:tc>
                  <a:txBody>
                    <a:bodyPr/>
                    <a:lstStyle/>
                    <a:p>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6"/>
                  </a:ext>
                </a:extLst>
              </a:tr>
              <a:tr h="275717">
                <a:tc gridSpan="2">
                  <a:txBody>
                    <a:bodyPr/>
                    <a:lstStyle/>
                    <a:p>
                      <a:pPr marL="84455">
                        <a:lnSpc>
                          <a:spcPct val="100000"/>
                        </a:lnSpc>
                        <a:spcBef>
                          <a:spcPts val="280"/>
                        </a:spcBef>
                      </a:pPr>
                      <a:r>
                        <a:rPr sz="1200" dirty="0">
                          <a:latin typeface="Arial"/>
                          <a:cs typeface="Arial"/>
                        </a:rPr>
                        <a:t>A3:</a:t>
                      </a:r>
                      <a:r>
                        <a:rPr sz="1200" spc="-100" dirty="0">
                          <a:latin typeface="Arial"/>
                          <a:cs typeface="Arial"/>
                        </a:rPr>
                        <a:t> </a:t>
                      </a:r>
                      <a:r>
                        <a:rPr sz="1200" dirty="0">
                          <a:latin typeface="Arial"/>
                          <a:cs typeface="Arial"/>
                        </a:rPr>
                        <a:t>Isosceles</a:t>
                      </a:r>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8F679"/>
                    </a:solidFill>
                  </a:tcPr>
                </a:tc>
                <a:tc hMerge="1">
                  <a:txBody>
                    <a:bodyPr/>
                    <a:lstStyle/>
                    <a:p>
                      <a:endParaRPr/>
                    </a:p>
                  </a:txBody>
                  <a:tcPr marL="0" marR="0" marT="0" marB="0"/>
                </a:tc>
                <a:tc gridSpan="2">
                  <a:txBody>
                    <a:bodyPr/>
                    <a:lstStyle/>
                    <a:p>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hMerge="1">
                  <a:txBody>
                    <a:bodyPr/>
                    <a:lstStyle/>
                    <a:p>
                      <a:endParaRPr/>
                    </a:p>
                  </a:txBody>
                  <a:tcPr marL="0" marR="0" marT="0" marB="0"/>
                </a:tc>
                <a:tc gridSpan="2">
                  <a:txBody>
                    <a:bodyPr/>
                    <a:lstStyle/>
                    <a:p>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hMerge="1">
                  <a:txBody>
                    <a:bodyPr/>
                    <a:lstStyle/>
                    <a:p>
                      <a:endParaRPr/>
                    </a:p>
                  </a:txBody>
                  <a:tcPr marL="0" marR="0" marT="0" marB="0"/>
                </a:tc>
                <a:tc gridSpan="3">
                  <a:txBody>
                    <a:bodyPr/>
                    <a:lstStyle/>
                    <a:p>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hMerge="1">
                  <a:txBody>
                    <a:bodyPr/>
                    <a:lstStyle/>
                    <a:p>
                      <a:endParaRPr/>
                    </a:p>
                  </a:txBody>
                  <a:tcPr marL="0" marR="0" marT="0" marB="0"/>
                </a:tc>
                <a:tc hMerge="1">
                  <a:txBody>
                    <a:bodyPr/>
                    <a:lstStyle/>
                    <a:p>
                      <a:endParaRPr/>
                    </a:p>
                  </a:txBody>
                  <a:tcPr marL="0" marR="0" marT="0" marB="0"/>
                </a:tc>
                <a:tc>
                  <a:txBody>
                    <a:bodyPr/>
                    <a:lstStyle/>
                    <a:p>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7"/>
                  </a:ext>
                </a:extLst>
              </a:tr>
              <a:tr h="246506">
                <a:tc gridSpan="2">
                  <a:txBody>
                    <a:bodyPr/>
                    <a:lstStyle/>
                    <a:p>
                      <a:pPr marL="84455">
                        <a:lnSpc>
                          <a:spcPct val="100000"/>
                        </a:lnSpc>
                        <a:spcBef>
                          <a:spcPts val="280"/>
                        </a:spcBef>
                      </a:pPr>
                      <a:r>
                        <a:rPr sz="1200" dirty="0">
                          <a:latin typeface="Arial"/>
                          <a:cs typeface="Arial"/>
                        </a:rPr>
                        <a:t>A4:</a:t>
                      </a:r>
                      <a:r>
                        <a:rPr sz="1200" spc="-65" dirty="0">
                          <a:latin typeface="Arial"/>
                          <a:cs typeface="Arial"/>
                        </a:rPr>
                        <a:t> </a:t>
                      </a:r>
                      <a:r>
                        <a:rPr sz="1200" spc="-5" dirty="0">
                          <a:latin typeface="Arial"/>
                          <a:cs typeface="Arial"/>
                        </a:rPr>
                        <a:t>Equilateral</a:t>
                      </a:r>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solidFill>
                      <a:srgbClr val="F8F679"/>
                    </a:solidFill>
                  </a:tcPr>
                </a:tc>
                <a:tc hMerge="1">
                  <a:txBody>
                    <a:bodyPr/>
                    <a:lstStyle/>
                    <a:p>
                      <a:endParaRPr/>
                    </a:p>
                  </a:txBody>
                  <a:tcPr marL="0" marR="0" marT="0" marB="0"/>
                </a:tc>
                <a:tc gridSpan="2">
                  <a:txBody>
                    <a:bodyPr/>
                    <a:lstStyle/>
                    <a:p>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hMerge="1">
                  <a:txBody>
                    <a:bodyPr/>
                    <a:lstStyle/>
                    <a:p>
                      <a:endParaRPr/>
                    </a:p>
                  </a:txBody>
                  <a:tcPr marL="0" marR="0" marT="0" marB="0"/>
                </a:tc>
                <a:tc gridSpan="2">
                  <a:txBody>
                    <a:bodyPr/>
                    <a:lstStyle/>
                    <a:p>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hMerge="1">
                  <a:txBody>
                    <a:bodyPr/>
                    <a:lstStyle/>
                    <a:p>
                      <a:endParaRPr/>
                    </a:p>
                  </a:txBody>
                  <a:tcPr marL="0" marR="0" marT="0" marB="0"/>
                </a:tc>
                <a:tc gridSpan="3">
                  <a:txBody>
                    <a:bodyPr/>
                    <a:lstStyle/>
                    <a:p>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hMerge="1">
                  <a:txBody>
                    <a:bodyPr/>
                    <a:lstStyle/>
                    <a:p>
                      <a:endParaRPr/>
                    </a:p>
                  </a:txBody>
                  <a:tcPr marL="0" marR="0" marT="0" marB="0"/>
                </a:tc>
                <a:tc hMerge="1">
                  <a:txBody>
                    <a:bodyPr/>
                    <a:lstStyle/>
                    <a:p>
                      <a:endParaRPr/>
                    </a:p>
                  </a:txBody>
                  <a:tcPr marL="0" marR="0" marT="0" marB="0"/>
                </a:tc>
                <a:tc>
                  <a:txBody>
                    <a:bodyPr/>
                    <a:lstStyle/>
                    <a:p>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8"/>
                  </a:ext>
                </a:extLst>
              </a:tr>
              <a:tr h="317817">
                <a:tc>
                  <a:txBody>
                    <a:bodyPr/>
                    <a:lstStyle/>
                    <a:p>
                      <a:pPr marL="84455">
                        <a:lnSpc>
                          <a:spcPct val="100000"/>
                        </a:lnSpc>
                        <a:spcBef>
                          <a:spcPts val="505"/>
                        </a:spcBef>
                      </a:pPr>
                      <a:r>
                        <a:rPr sz="1200" dirty="0">
                          <a:latin typeface="Arial"/>
                          <a:cs typeface="Arial"/>
                        </a:rPr>
                        <a:t>A5:</a:t>
                      </a:r>
                      <a:r>
                        <a:rPr sz="1200" spc="-90" dirty="0">
                          <a:latin typeface="Arial"/>
                          <a:cs typeface="Arial"/>
                        </a:rPr>
                        <a:t> </a:t>
                      </a:r>
                      <a:r>
                        <a:rPr sz="1200" dirty="0">
                          <a:latin typeface="Arial"/>
                          <a:cs typeface="Arial"/>
                        </a:rPr>
                        <a:t>Impossible</a:t>
                      </a:r>
                      <a:endParaRPr sz="1200">
                        <a:latin typeface="Arial"/>
                        <a:cs typeface="Arial"/>
                      </a:endParaRPr>
                    </a:p>
                  </a:txBody>
                  <a:tcPr marL="0" marR="0" marT="0" marB="0">
                    <a:lnL w="12700">
                      <a:solidFill>
                        <a:srgbClr val="000000"/>
                      </a:solidFill>
                      <a:prstDash val="solid"/>
                    </a:lnL>
                    <a:lnR w="12700">
                      <a:solidFill>
                        <a:srgbClr val="000000"/>
                      </a:solidFill>
                      <a:prstDash val="solid"/>
                    </a:lnR>
                    <a:lnB w="12700">
                      <a:solidFill>
                        <a:srgbClr val="000000"/>
                      </a:solidFill>
                      <a:prstDash val="solid"/>
                    </a:lnB>
                    <a:solidFill>
                      <a:srgbClr val="F8F679"/>
                    </a:solidFill>
                  </a:tcPr>
                </a:tc>
                <a:tc>
                  <a:txBody>
                    <a:bodyPr/>
                    <a:lstStyle/>
                    <a:p>
                      <a:pPr marL="85090">
                        <a:lnSpc>
                          <a:spcPct val="100000"/>
                        </a:lnSpc>
                        <a:spcBef>
                          <a:spcPts val="280"/>
                        </a:spcBef>
                      </a:pPr>
                      <a:r>
                        <a:rPr sz="1200" b="1" spc="-25" dirty="0">
                          <a:latin typeface="Arial"/>
                          <a:cs typeface="Arial"/>
                        </a:rPr>
                        <a:t>Test</a:t>
                      </a:r>
                      <a:r>
                        <a:rPr sz="1200" b="1" spc="-90" dirty="0">
                          <a:latin typeface="Arial"/>
                          <a:cs typeface="Arial"/>
                        </a:rPr>
                        <a:t> </a:t>
                      </a:r>
                      <a:r>
                        <a:rPr sz="1200" b="1" spc="-5" dirty="0">
                          <a:latin typeface="Arial"/>
                          <a:cs typeface="Arial"/>
                        </a:rPr>
                        <a:t>Cas</a:t>
                      </a:r>
                      <a:endParaRPr sz="1200">
                        <a:latin typeface="Arial"/>
                        <a:cs typeface="Arial"/>
                      </a:endParaRPr>
                    </a:p>
                  </a:txBody>
                  <a:tcPr marL="0" marR="0" marT="0" marB="0">
                    <a:lnL w="12700">
                      <a:solidFill>
                        <a:srgbClr val="000000"/>
                      </a:solidFill>
                      <a:prstDash val="solid"/>
                    </a:lnL>
                    <a:lnT w="12700">
                      <a:solidFill>
                        <a:srgbClr val="000000"/>
                      </a:solidFill>
                      <a:prstDash val="solid"/>
                    </a:lnT>
                    <a:lnB w="12700">
                      <a:solidFill>
                        <a:srgbClr val="000000"/>
                      </a:solidFill>
                      <a:prstDash val="solid"/>
                    </a:lnB>
                    <a:solidFill>
                      <a:srgbClr val="D6E3BC"/>
                    </a:solidFill>
                  </a:tcPr>
                </a:tc>
                <a:tc>
                  <a:txBody>
                    <a:bodyPr/>
                    <a:lstStyle/>
                    <a:p>
                      <a:pPr>
                        <a:lnSpc>
                          <a:spcPct val="100000"/>
                        </a:lnSpc>
                        <a:spcBef>
                          <a:spcPts val="280"/>
                        </a:spcBef>
                      </a:pPr>
                      <a:r>
                        <a:rPr sz="1200" b="1" spc="-5" dirty="0">
                          <a:latin typeface="Arial"/>
                          <a:cs typeface="Arial"/>
                        </a:rPr>
                        <a:t>e</a:t>
                      </a:r>
                      <a:r>
                        <a:rPr sz="1200" b="1" spc="-110" dirty="0">
                          <a:latin typeface="Arial"/>
                          <a:cs typeface="Arial"/>
                        </a:rPr>
                        <a:t> </a:t>
                      </a:r>
                      <a:r>
                        <a:rPr sz="1200" b="1" spc="-5" dirty="0">
                          <a:latin typeface="Arial"/>
                          <a:cs typeface="Arial"/>
                        </a:rPr>
                        <a:t>ID</a:t>
                      </a:r>
                      <a:endParaRPr sz="1200">
                        <a:latin typeface="Arial"/>
                        <a:cs typeface="Arial"/>
                      </a:endParaRPr>
                    </a:p>
                  </a:txBody>
                  <a:tcPr marL="0" marR="0" marT="0" marB="0">
                    <a:lnR w="12700">
                      <a:solidFill>
                        <a:srgbClr val="000000"/>
                      </a:solidFill>
                      <a:prstDash val="solid"/>
                    </a:lnR>
                    <a:lnT w="12700">
                      <a:solidFill>
                        <a:srgbClr val="000000"/>
                      </a:solidFill>
                      <a:prstDash val="solid"/>
                    </a:lnT>
                    <a:lnB w="12700">
                      <a:solidFill>
                        <a:srgbClr val="000000"/>
                      </a:solidFill>
                      <a:prstDash val="solid"/>
                    </a:lnB>
                    <a:solidFill>
                      <a:srgbClr val="D6E3BC"/>
                    </a:solidFill>
                  </a:tcPr>
                </a:tc>
                <a:tc gridSpan="2">
                  <a:txBody>
                    <a:bodyPr/>
                    <a:lstStyle/>
                    <a:p>
                      <a:pPr marL="85090">
                        <a:lnSpc>
                          <a:spcPct val="100000"/>
                        </a:lnSpc>
                        <a:spcBef>
                          <a:spcPts val="280"/>
                        </a:spcBef>
                      </a:pPr>
                      <a:r>
                        <a:rPr sz="1200" b="1" dirty="0">
                          <a:latin typeface="Arial"/>
                          <a:cs typeface="Arial"/>
                        </a:rPr>
                        <a:t>a</a:t>
                      </a:r>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8F679"/>
                    </a:solidFill>
                  </a:tcPr>
                </a:tc>
                <a:tc hMerge="1">
                  <a:txBody>
                    <a:bodyPr/>
                    <a:lstStyle/>
                    <a:p>
                      <a:endParaRPr/>
                    </a:p>
                  </a:txBody>
                  <a:tcPr marL="0" marR="0" marT="0" marB="0"/>
                </a:tc>
                <a:tc gridSpan="2">
                  <a:txBody>
                    <a:bodyPr/>
                    <a:lstStyle/>
                    <a:p>
                      <a:pPr marL="85725">
                        <a:lnSpc>
                          <a:spcPct val="100000"/>
                        </a:lnSpc>
                        <a:spcBef>
                          <a:spcPts val="280"/>
                        </a:spcBef>
                      </a:pPr>
                      <a:r>
                        <a:rPr sz="1200" b="1" dirty="0">
                          <a:latin typeface="Arial"/>
                          <a:cs typeface="Arial"/>
                        </a:rPr>
                        <a:t>b</a:t>
                      </a:r>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8F679"/>
                    </a:solidFill>
                  </a:tcPr>
                </a:tc>
                <a:tc hMerge="1">
                  <a:txBody>
                    <a:bodyPr/>
                    <a:lstStyle/>
                    <a:p>
                      <a:endParaRPr/>
                    </a:p>
                  </a:txBody>
                  <a:tcPr marL="0" marR="0" marT="0" marB="0"/>
                </a:tc>
                <a:tc>
                  <a:txBody>
                    <a:bodyPr/>
                    <a:lstStyle/>
                    <a:p>
                      <a:pPr marL="85725">
                        <a:lnSpc>
                          <a:spcPct val="100000"/>
                        </a:lnSpc>
                        <a:spcBef>
                          <a:spcPts val="280"/>
                        </a:spcBef>
                      </a:pPr>
                      <a:r>
                        <a:rPr sz="1200" b="1" dirty="0">
                          <a:latin typeface="Arial"/>
                          <a:cs typeface="Arial"/>
                        </a:rPr>
                        <a:t>c</a:t>
                      </a:r>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8F679"/>
                    </a:solidFill>
                  </a:tcPr>
                </a:tc>
                <a:tc gridSpan="3">
                  <a:txBody>
                    <a:bodyPr/>
                    <a:lstStyle/>
                    <a:p>
                      <a:pPr marL="85725">
                        <a:lnSpc>
                          <a:spcPct val="100000"/>
                        </a:lnSpc>
                        <a:spcBef>
                          <a:spcPts val="280"/>
                        </a:spcBef>
                      </a:pPr>
                      <a:r>
                        <a:rPr sz="1200" b="1" dirty="0">
                          <a:latin typeface="Arial"/>
                          <a:cs typeface="Arial"/>
                        </a:rPr>
                        <a:t>Expected</a:t>
                      </a:r>
                      <a:r>
                        <a:rPr sz="1200" b="1" spc="-105" dirty="0">
                          <a:latin typeface="Arial"/>
                          <a:cs typeface="Arial"/>
                        </a:rPr>
                        <a:t> </a:t>
                      </a:r>
                      <a:r>
                        <a:rPr sz="1200" b="1" spc="-5" dirty="0">
                          <a:latin typeface="Arial"/>
                          <a:cs typeface="Arial"/>
                        </a:rPr>
                        <a:t>Output</a:t>
                      </a:r>
                      <a:endParaRPr sz="1200">
                        <a:latin typeface="Arial"/>
                        <a:cs typeface="Arial"/>
                      </a:endParaRPr>
                    </a:p>
                  </a:txBody>
                  <a:tcPr marL="0" marR="0" marT="0" marB="0">
                    <a:lnL w="12700">
                      <a:solidFill>
                        <a:srgbClr val="000000"/>
                      </a:solidFill>
                      <a:prstDash val="solid"/>
                    </a:lnL>
                    <a:lnR w="25780">
                      <a:solidFill>
                        <a:srgbClr val="000000"/>
                      </a:solidFill>
                      <a:prstDash val="solid"/>
                    </a:lnR>
                    <a:lnT w="12700">
                      <a:solidFill>
                        <a:srgbClr val="000000"/>
                      </a:solidFill>
                      <a:prstDash val="solid"/>
                    </a:lnT>
                    <a:lnB w="12700">
                      <a:solidFill>
                        <a:srgbClr val="000000"/>
                      </a:solidFill>
                      <a:prstDash val="solid"/>
                    </a:lnB>
                    <a:solidFill>
                      <a:srgbClr val="F8F679"/>
                    </a:solidFill>
                  </a:tcPr>
                </a:tc>
                <a:tc hMerge="1">
                  <a:txBody>
                    <a:bodyPr/>
                    <a:lstStyle/>
                    <a:p>
                      <a:endParaRPr/>
                    </a:p>
                  </a:txBody>
                  <a:tcPr marL="0" marR="0" marT="0" marB="0"/>
                </a:tc>
                <a:tc hMerge="1">
                  <a:txBody>
                    <a:bodyPr/>
                    <a:lstStyle/>
                    <a:p>
                      <a:endParaRPr/>
                    </a:p>
                  </a:txBody>
                  <a:tcPr marL="0" marR="0" marT="0" marB="0"/>
                </a:tc>
                <a:tc>
                  <a:txBody>
                    <a:bodyPr/>
                    <a:lstStyle/>
                    <a:p>
                      <a:endParaRPr sz="1200">
                        <a:latin typeface="Arial"/>
                        <a:cs typeface="Arial"/>
                      </a:endParaRPr>
                    </a:p>
                  </a:txBody>
                  <a:tcPr marL="0" marR="0" marT="0" marB="0">
                    <a:lnL w="2578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9"/>
                  </a:ext>
                </a:extLst>
              </a:tr>
              <a:tr h="343979">
                <a:tc rowSpan="9">
                  <a:txBody>
                    <a:bodyPr/>
                    <a:lstStyle/>
                    <a:p>
                      <a:pPr>
                        <a:lnSpc>
                          <a:spcPct val="100000"/>
                        </a:lnSpc>
                      </a:pPr>
                      <a:endParaRPr sz="1800">
                        <a:latin typeface="Times New Roman"/>
                        <a:cs typeface="Times New Roman"/>
                      </a:endParaRPr>
                    </a:p>
                    <a:p>
                      <a:pPr>
                        <a:lnSpc>
                          <a:spcPct val="100000"/>
                        </a:lnSpc>
                      </a:pPr>
                      <a:endParaRPr sz="1800">
                        <a:latin typeface="Times New Roman"/>
                        <a:cs typeface="Times New Roman"/>
                      </a:endParaRPr>
                    </a:p>
                    <a:p>
                      <a:pPr>
                        <a:lnSpc>
                          <a:spcPct val="100000"/>
                        </a:lnSpc>
                      </a:pPr>
                      <a:endParaRPr sz="1800">
                        <a:latin typeface="Times New Roman"/>
                        <a:cs typeface="Times New Roman"/>
                      </a:endParaRPr>
                    </a:p>
                    <a:p>
                      <a:pPr>
                        <a:lnSpc>
                          <a:spcPct val="100000"/>
                        </a:lnSpc>
                      </a:pPr>
                      <a:endParaRPr sz="1800">
                        <a:latin typeface="Times New Roman"/>
                        <a:cs typeface="Times New Roman"/>
                      </a:endParaRPr>
                    </a:p>
                    <a:p>
                      <a:pPr>
                        <a:lnSpc>
                          <a:spcPct val="100000"/>
                        </a:lnSpc>
                      </a:pPr>
                      <a:endParaRPr sz="1800">
                        <a:latin typeface="Times New Roman"/>
                        <a:cs typeface="Times New Roman"/>
                      </a:endParaRPr>
                    </a:p>
                    <a:p>
                      <a:pPr>
                        <a:lnSpc>
                          <a:spcPct val="100000"/>
                        </a:lnSpc>
                      </a:pPr>
                      <a:endParaRPr sz="1800">
                        <a:latin typeface="Times New Roman"/>
                        <a:cs typeface="Times New Roman"/>
                      </a:endParaRPr>
                    </a:p>
                    <a:p>
                      <a:pPr>
                        <a:lnSpc>
                          <a:spcPct val="100000"/>
                        </a:lnSpc>
                      </a:pPr>
                      <a:endParaRPr sz="1800">
                        <a:latin typeface="Times New Roman"/>
                        <a:cs typeface="Times New Roman"/>
                      </a:endParaRPr>
                    </a:p>
                    <a:p>
                      <a:pPr>
                        <a:lnSpc>
                          <a:spcPct val="100000"/>
                        </a:lnSpc>
                      </a:pPr>
                      <a:endParaRPr sz="1800">
                        <a:latin typeface="Times New Roman"/>
                        <a:cs typeface="Times New Roman"/>
                      </a:endParaRPr>
                    </a:p>
                    <a:p>
                      <a:pPr marL="151765">
                        <a:lnSpc>
                          <a:spcPct val="100000"/>
                        </a:lnSpc>
                        <a:spcBef>
                          <a:spcPts val="1245"/>
                        </a:spcBef>
                      </a:pPr>
                      <a:r>
                        <a:rPr sz="1800" spc="-10" dirty="0">
                          <a:solidFill>
                            <a:srgbClr val="7E7E7E"/>
                          </a:solidFill>
                          <a:latin typeface="Arial"/>
                          <a:cs typeface="Arial"/>
                        </a:rPr>
                        <a:t>24</a:t>
                      </a:r>
                      <a:endParaRPr sz="1800">
                        <a:latin typeface="Arial"/>
                        <a:cs typeface="Arial"/>
                      </a:endParaRPr>
                    </a:p>
                  </a:txBody>
                  <a:tcPr marL="0" marR="0" marT="0" marB="0">
                    <a:lnR w="12700">
                      <a:solidFill>
                        <a:srgbClr val="000000"/>
                      </a:solidFill>
                      <a:prstDash val="solid"/>
                    </a:lnR>
                    <a:lnT w="12700">
                      <a:solidFill>
                        <a:srgbClr val="000000"/>
                      </a:solidFill>
                      <a:prstDash val="solid"/>
                    </a:lnT>
                  </a:tcPr>
                </a:tc>
                <a:tc gridSpan="2">
                  <a:txBody>
                    <a:bodyPr/>
                    <a:lstStyle/>
                    <a:p>
                      <a:pPr marL="85090">
                        <a:lnSpc>
                          <a:spcPct val="100000"/>
                        </a:lnSpc>
                        <a:spcBef>
                          <a:spcPts val="380"/>
                        </a:spcBef>
                      </a:pPr>
                      <a:r>
                        <a:rPr sz="1200" dirty="0">
                          <a:latin typeface="Arial"/>
                          <a:cs typeface="Arial"/>
                        </a:rPr>
                        <a:t>DT1</a:t>
                      </a:r>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D6E3BC"/>
                    </a:solidFill>
                  </a:tcPr>
                </a:tc>
                <a:tc hMerge="1">
                  <a:txBody>
                    <a:bodyPr/>
                    <a:lstStyle/>
                    <a:p>
                      <a:endParaRPr/>
                    </a:p>
                  </a:txBody>
                  <a:tcPr marL="0" marR="0" marT="0" marB="0"/>
                </a:tc>
                <a:tc gridSpan="2">
                  <a:txBody>
                    <a:bodyPr/>
                    <a:lstStyle/>
                    <a:p>
                      <a:pPr algn="ctr">
                        <a:lnSpc>
                          <a:spcPct val="100000"/>
                        </a:lnSpc>
                        <a:spcBef>
                          <a:spcPts val="380"/>
                        </a:spcBef>
                      </a:pPr>
                      <a:r>
                        <a:rPr sz="1200" b="1" dirty="0">
                          <a:latin typeface="Arial"/>
                          <a:cs typeface="Arial"/>
                        </a:rPr>
                        <a:t>4</a:t>
                      </a:r>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hMerge="1">
                  <a:txBody>
                    <a:bodyPr/>
                    <a:lstStyle/>
                    <a:p>
                      <a:endParaRPr/>
                    </a:p>
                  </a:txBody>
                  <a:tcPr marL="0" marR="0" marT="0" marB="0"/>
                </a:tc>
                <a:tc gridSpan="2">
                  <a:txBody>
                    <a:bodyPr/>
                    <a:lstStyle/>
                    <a:p>
                      <a:pPr algn="ctr">
                        <a:lnSpc>
                          <a:spcPct val="100000"/>
                        </a:lnSpc>
                        <a:spcBef>
                          <a:spcPts val="380"/>
                        </a:spcBef>
                      </a:pPr>
                      <a:r>
                        <a:rPr sz="1200" b="1" dirty="0">
                          <a:latin typeface="Arial"/>
                          <a:cs typeface="Arial"/>
                        </a:rPr>
                        <a:t>1</a:t>
                      </a:r>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hMerge="1">
                  <a:txBody>
                    <a:bodyPr/>
                    <a:lstStyle/>
                    <a:p>
                      <a:endParaRPr/>
                    </a:p>
                  </a:txBody>
                  <a:tcPr marL="0" marR="0" marT="0" marB="0"/>
                </a:tc>
                <a:tc>
                  <a:txBody>
                    <a:bodyPr/>
                    <a:lstStyle/>
                    <a:p>
                      <a:pPr algn="ctr">
                        <a:lnSpc>
                          <a:spcPct val="100000"/>
                        </a:lnSpc>
                        <a:spcBef>
                          <a:spcPts val="380"/>
                        </a:spcBef>
                      </a:pPr>
                      <a:r>
                        <a:rPr sz="1200" b="1" dirty="0">
                          <a:latin typeface="Arial"/>
                          <a:cs typeface="Arial"/>
                        </a:rPr>
                        <a:t>2</a:t>
                      </a:r>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gridSpan="3">
                  <a:txBody>
                    <a:bodyPr/>
                    <a:lstStyle/>
                    <a:p>
                      <a:pPr marL="85725">
                        <a:lnSpc>
                          <a:spcPct val="100000"/>
                        </a:lnSpc>
                        <a:spcBef>
                          <a:spcPts val="380"/>
                        </a:spcBef>
                      </a:pPr>
                      <a:r>
                        <a:rPr sz="1200" b="1" spc="-5" dirty="0">
                          <a:latin typeface="Arial"/>
                          <a:cs typeface="Arial"/>
                        </a:rPr>
                        <a:t>Not </a:t>
                      </a:r>
                      <a:r>
                        <a:rPr sz="1200" b="1" dirty="0">
                          <a:latin typeface="Arial"/>
                          <a:cs typeface="Arial"/>
                        </a:rPr>
                        <a:t>a</a:t>
                      </a:r>
                      <a:r>
                        <a:rPr sz="1200" b="1" spc="-65" dirty="0">
                          <a:latin typeface="Arial"/>
                          <a:cs typeface="Arial"/>
                        </a:rPr>
                        <a:t> </a:t>
                      </a:r>
                      <a:r>
                        <a:rPr sz="1200" b="1" spc="-10" dirty="0">
                          <a:latin typeface="Arial"/>
                          <a:cs typeface="Arial"/>
                        </a:rPr>
                        <a:t>Triangle</a:t>
                      </a:r>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hMerge="1">
                  <a:txBody>
                    <a:bodyPr/>
                    <a:lstStyle/>
                    <a:p>
                      <a:endParaRPr/>
                    </a:p>
                  </a:txBody>
                  <a:tcPr marL="0" marR="0" marT="0" marB="0"/>
                </a:tc>
                <a:tc hMerge="1">
                  <a:txBody>
                    <a:bodyPr/>
                    <a:lstStyle/>
                    <a:p>
                      <a:endParaRPr/>
                    </a:p>
                  </a:txBody>
                  <a:tcPr marL="0" marR="0" marT="0" marB="0"/>
                </a:tc>
                <a:tc rowSpan="9" gridSpan="4">
                  <a:txBody>
                    <a:bodyPr/>
                    <a:lstStyle/>
                    <a:p>
                      <a:pPr>
                        <a:lnSpc>
                          <a:spcPct val="100000"/>
                        </a:lnSpc>
                      </a:pPr>
                      <a:endParaRPr sz="1800" dirty="0">
                        <a:latin typeface="Times New Roman"/>
                        <a:cs typeface="Times New Roman"/>
                      </a:endParaRPr>
                    </a:p>
                    <a:p>
                      <a:pPr>
                        <a:lnSpc>
                          <a:spcPct val="100000"/>
                        </a:lnSpc>
                      </a:pPr>
                      <a:endParaRPr sz="1800" dirty="0">
                        <a:latin typeface="Times New Roman"/>
                        <a:cs typeface="Times New Roman"/>
                      </a:endParaRPr>
                    </a:p>
                    <a:p>
                      <a:pPr>
                        <a:lnSpc>
                          <a:spcPct val="100000"/>
                        </a:lnSpc>
                      </a:pPr>
                      <a:endParaRPr sz="1800" dirty="0">
                        <a:latin typeface="Times New Roman"/>
                        <a:cs typeface="Times New Roman"/>
                      </a:endParaRPr>
                    </a:p>
                    <a:p>
                      <a:pPr>
                        <a:lnSpc>
                          <a:spcPct val="100000"/>
                        </a:lnSpc>
                      </a:pPr>
                      <a:endParaRPr sz="1800" dirty="0">
                        <a:latin typeface="Times New Roman"/>
                        <a:cs typeface="Times New Roman"/>
                      </a:endParaRPr>
                    </a:p>
                    <a:p>
                      <a:pPr>
                        <a:lnSpc>
                          <a:spcPct val="100000"/>
                        </a:lnSpc>
                      </a:pPr>
                      <a:endParaRPr sz="1800" dirty="0">
                        <a:latin typeface="Times New Roman"/>
                        <a:cs typeface="Times New Roman"/>
                      </a:endParaRPr>
                    </a:p>
                    <a:p>
                      <a:pPr>
                        <a:lnSpc>
                          <a:spcPct val="100000"/>
                        </a:lnSpc>
                      </a:pPr>
                      <a:endParaRPr sz="1800" dirty="0">
                        <a:latin typeface="Times New Roman"/>
                        <a:cs typeface="Times New Roman"/>
                      </a:endParaRPr>
                    </a:p>
                    <a:p>
                      <a:pPr>
                        <a:lnSpc>
                          <a:spcPct val="100000"/>
                        </a:lnSpc>
                      </a:pPr>
                      <a:endParaRPr sz="1800" dirty="0">
                        <a:latin typeface="Times New Roman"/>
                        <a:cs typeface="Times New Roman"/>
                      </a:endParaRPr>
                    </a:p>
                    <a:p>
                      <a:pPr>
                        <a:lnSpc>
                          <a:spcPct val="100000"/>
                        </a:lnSpc>
                      </a:pPr>
                      <a:endParaRPr sz="1800" dirty="0">
                        <a:latin typeface="Times New Roman"/>
                        <a:cs typeface="Times New Roman"/>
                      </a:endParaRPr>
                    </a:p>
                  </a:txBody>
                  <a:tcPr marL="0" marR="0" marT="0" marB="0">
                    <a:lnL w="12700">
                      <a:solidFill>
                        <a:srgbClr val="000000"/>
                      </a:solidFill>
                      <a:prstDash val="solid"/>
                    </a:lnL>
                    <a:lnT w="12700">
                      <a:solidFill>
                        <a:srgbClr val="000000"/>
                      </a:solidFill>
                      <a:prstDash val="solid"/>
                    </a:lnT>
                  </a:tcPr>
                </a:tc>
                <a:tc rowSpan="9" hMerge="1">
                  <a:txBody>
                    <a:bodyPr/>
                    <a:lstStyle/>
                    <a:p>
                      <a:endParaRPr/>
                    </a:p>
                  </a:txBody>
                  <a:tcPr marL="0" marR="0" marT="0" marB="0"/>
                </a:tc>
                <a:tc rowSpan="9" hMerge="1">
                  <a:txBody>
                    <a:bodyPr/>
                    <a:lstStyle/>
                    <a:p>
                      <a:endParaRPr/>
                    </a:p>
                  </a:txBody>
                  <a:tcPr marL="0" marR="0" marT="0" marB="0"/>
                </a:tc>
                <a:tc rowSpan="9" hMerge="1">
                  <a:txBody>
                    <a:bodyPr/>
                    <a:lstStyle/>
                    <a:p>
                      <a:endParaRPr/>
                    </a:p>
                  </a:txBody>
                  <a:tcPr marL="0" marR="0" marT="0" marB="0"/>
                </a:tc>
                <a:extLst>
                  <a:ext uri="{0D108BD9-81ED-4DB2-BD59-A6C34878D82A}">
                    <a16:rowId xmlns:a16="http://schemas.microsoft.com/office/drawing/2014/main" val="10010"/>
                  </a:ext>
                </a:extLst>
              </a:tr>
              <a:tr h="274319">
                <a:tc vMerge="1">
                  <a:txBody>
                    <a:bodyPr/>
                    <a:lstStyle/>
                    <a:p>
                      <a:endParaRPr/>
                    </a:p>
                  </a:txBody>
                  <a:tcPr marL="0" marR="0" marT="0" marB="0">
                    <a:lnR w="12700">
                      <a:solidFill>
                        <a:srgbClr val="000000"/>
                      </a:solidFill>
                      <a:prstDash val="solid"/>
                    </a:lnR>
                    <a:lnT w="12700">
                      <a:solidFill>
                        <a:srgbClr val="000000"/>
                      </a:solidFill>
                      <a:prstDash val="solid"/>
                    </a:lnT>
                  </a:tcPr>
                </a:tc>
                <a:tc gridSpan="2">
                  <a:txBody>
                    <a:bodyPr/>
                    <a:lstStyle/>
                    <a:p>
                      <a:pPr marL="85090">
                        <a:lnSpc>
                          <a:spcPct val="100000"/>
                        </a:lnSpc>
                        <a:spcBef>
                          <a:spcPts val="280"/>
                        </a:spcBef>
                      </a:pPr>
                      <a:r>
                        <a:rPr sz="1200" dirty="0">
                          <a:latin typeface="Arial"/>
                          <a:cs typeface="Arial"/>
                        </a:rPr>
                        <a:t>DT2</a:t>
                      </a:r>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D6E3BC"/>
                    </a:solidFill>
                  </a:tcPr>
                </a:tc>
                <a:tc hMerge="1">
                  <a:txBody>
                    <a:bodyPr/>
                    <a:lstStyle/>
                    <a:p>
                      <a:endParaRPr/>
                    </a:p>
                  </a:txBody>
                  <a:tcPr marL="0" marR="0" marT="0" marB="0"/>
                </a:tc>
                <a:tc gridSpan="2">
                  <a:txBody>
                    <a:bodyPr/>
                    <a:lstStyle/>
                    <a:p>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hMerge="1">
                  <a:txBody>
                    <a:bodyPr/>
                    <a:lstStyle/>
                    <a:p>
                      <a:endParaRPr/>
                    </a:p>
                  </a:txBody>
                  <a:tcPr marL="0" marR="0" marT="0" marB="0"/>
                </a:tc>
                <a:tc gridSpan="2">
                  <a:txBody>
                    <a:bodyPr/>
                    <a:lstStyle/>
                    <a:p>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hMerge="1">
                  <a:txBody>
                    <a:bodyPr/>
                    <a:lstStyle/>
                    <a:p>
                      <a:endParaRPr/>
                    </a:p>
                  </a:txBody>
                  <a:tcPr marL="0" marR="0" marT="0" marB="0"/>
                </a:tc>
                <a:tc>
                  <a:txBody>
                    <a:bodyPr/>
                    <a:lstStyle/>
                    <a:p>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gridSpan="3">
                  <a:txBody>
                    <a:bodyPr/>
                    <a:lstStyle/>
                    <a:p>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hMerge="1">
                  <a:txBody>
                    <a:bodyPr/>
                    <a:lstStyle/>
                    <a:p>
                      <a:endParaRPr/>
                    </a:p>
                  </a:txBody>
                  <a:tcPr marL="0" marR="0" marT="0" marB="0"/>
                </a:tc>
                <a:tc hMerge="1">
                  <a:txBody>
                    <a:bodyPr/>
                    <a:lstStyle/>
                    <a:p>
                      <a:endParaRPr/>
                    </a:p>
                  </a:txBody>
                  <a:tcPr marL="0" marR="0" marT="0" marB="0"/>
                </a:tc>
                <a:tc gridSpan="4" vMerge="1">
                  <a:txBody>
                    <a:bodyPr/>
                    <a:lstStyle/>
                    <a:p>
                      <a:endParaRPr/>
                    </a:p>
                  </a:txBody>
                  <a:tcPr marL="0" marR="0" marT="0" marB="0">
                    <a:lnL w="12700">
                      <a:solidFill>
                        <a:srgbClr val="000000"/>
                      </a:solidFill>
                      <a:prstDash val="solid"/>
                    </a:lnL>
                    <a:lnT w="12700">
                      <a:solidFill>
                        <a:srgbClr val="000000"/>
                      </a:solidFill>
                      <a:prstDash val="solid"/>
                    </a:lnT>
                  </a:tcPr>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extLst>
                  <a:ext uri="{0D108BD9-81ED-4DB2-BD59-A6C34878D82A}">
                    <a16:rowId xmlns:a16="http://schemas.microsoft.com/office/drawing/2014/main" val="10011"/>
                  </a:ext>
                </a:extLst>
              </a:tr>
              <a:tr h="274319">
                <a:tc vMerge="1">
                  <a:txBody>
                    <a:bodyPr/>
                    <a:lstStyle/>
                    <a:p>
                      <a:endParaRPr/>
                    </a:p>
                  </a:txBody>
                  <a:tcPr marL="0" marR="0" marT="0" marB="0">
                    <a:lnR w="12700">
                      <a:solidFill>
                        <a:srgbClr val="000000"/>
                      </a:solidFill>
                      <a:prstDash val="solid"/>
                    </a:lnR>
                    <a:lnT w="12700">
                      <a:solidFill>
                        <a:srgbClr val="000000"/>
                      </a:solidFill>
                      <a:prstDash val="solid"/>
                    </a:lnT>
                  </a:tcPr>
                </a:tc>
                <a:tc gridSpan="2">
                  <a:txBody>
                    <a:bodyPr/>
                    <a:lstStyle/>
                    <a:p>
                      <a:pPr marL="85090">
                        <a:lnSpc>
                          <a:spcPct val="100000"/>
                        </a:lnSpc>
                        <a:spcBef>
                          <a:spcPts val="280"/>
                        </a:spcBef>
                      </a:pPr>
                      <a:r>
                        <a:rPr sz="1200" dirty="0">
                          <a:latin typeface="Arial"/>
                          <a:cs typeface="Arial"/>
                        </a:rPr>
                        <a:t>DT3</a:t>
                      </a:r>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D6E3BC"/>
                    </a:solidFill>
                  </a:tcPr>
                </a:tc>
                <a:tc hMerge="1">
                  <a:txBody>
                    <a:bodyPr/>
                    <a:lstStyle/>
                    <a:p>
                      <a:endParaRPr/>
                    </a:p>
                  </a:txBody>
                  <a:tcPr marL="0" marR="0" marT="0" marB="0"/>
                </a:tc>
                <a:tc gridSpan="2">
                  <a:txBody>
                    <a:bodyPr/>
                    <a:lstStyle/>
                    <a:p>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hMerge="1">
                  <a:txBody>
                    <a:bodyPr/>
                    <a:lstStyle/>
                    <a:p>
                      <a:endParaRPr/>
                    </a:p>
                  </a:txBody>
                  <a:tcPr marL="0" marR="0" marT="0" marB="0"/>
                </a:tc>
                <a:tc gridSpan="2">
                  <a:txBody>
                    <a:bodyPr/>
                    <a:lstStyle/>
                    <a:p>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hMerge="1">
                  <a:txBody>
                    <a:bodyPr/>
                    <a:lstStyle/>
                    <a:p>
                      <a:endParaRPr/>
                    </a:p>
                  </a:txBody>
                  <a:tcPr marL="0" marR="0" marT="0" marB="0"/>
                </a:tc>
                <a:tc>
                  <a:txBody>
                    <a:bodyPr/>
                    <a:lstStyle/>
                    <a:p>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gridSpan="3">
                  <a:txBody>
                    <a:bodyPr/>
                    <a:lstStyle/>
                    <a:p>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hMerge="1">
                  <a:txBody>
                    <a:bodyPr/>
                    <a:lstStyle/>
                    <a:p>
                      <a:endParaRPr/>
                    </a:p>
                  </a:txBody>
                  <a:tcPr marL="0" marR="0" marT="0" marB="0"/>
                </a:tc>
                <a:tc hMerge="1">
                  <a:txBody>
                    <a:bodyPr/>
                    <a:lstStyle/>
                    <a:p>
                      <a:endParaRPr/>
                    </a:p>
                  </a:txBody>
                  <a:tcPr marL="0" marR="0" marT="0" marB="0"/>
                </a:tc>
                <a:tc gridSpan="4" vMerge="1">
                  <a:txBody>
                    <a:bodyPr/>
                    <a:lstStyle/>
                    <a:p>
                      <a:endParaRPr/>
                    </a:p>
                  </a:txBody>
                  <a:tcPr marL="0" marR="0" marT="0" marB="0">
                    <a:lnL w="12700">
                      <a:solidFill>
                        <a:srgbClr val="000000"/>
                      </a:solidFill>
                      <a:prstDash val="solid"/>
                    </a:lnL>
                    <a:lnT w="12700">
                      <a:solidFill>
                        <a:srgbClr val="000000"/>
                      </a:solidFill>
                      <a:prstDash val="solid"/>
                    </a:lnT>
                  </a:tcPr>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extLst>
                  <a:ext uri="{0D108BD9-81ED-4DB2-BD59-A6C34878D82A}">
                    <a16:rowId xmlns:a16="http://schemas.microsoft.com/office/drawing/2014/main" val="10012"/>
                  </a:ext>
                </a:extLst>
              </a:tr>
              <a:tr h="274319">
                <a:tc vMerge="1">
                  <a:txBody>
                    <a:bodyPr/>
                    <a:lstStyle/>
                    <a:p>
                      <a:endParaRPr/>
                    </a:p>
                  </a:txBody>
                  <a:tcPr marL="0" marR="0" marT="0" marB="0">
                    <a:lnR w="12700">
                      <a:solidFill>
                        <a:srgbClr val="000000"/>
                      </a:solidFill>
                      <a:prstDash val="solid"/>
                    </a:lnR>
                    <a:lnT w="12700">
                      <a:solidFill>
                        <a:srgbClr val="000000"/>
                      </a:solidFill>
                      <a:prstDash val="solid"/>
                    </a:lnT>
                  </a:tcPr>
                </a:tc>
                <a:tc gridSpan="2">
                  <a:txBody>
                    <a:bodyPr/>
                    <a:lstStyle/>
                    <a:p>
                      <a:pPr marL="85090">
                        <a:lnSpc>
                          <a:spcPct val="100000"/>
                        </a:lnSpc>
                        <a:spcBef>
                          <a:spcPts val="280"/>
                        </a:spcBef>
                      </a:pPr>
                      <a:r>
                        <a:rPr sz="1200" dirty="0">
                          <a:latin typeface="Arial"/>
                          <a:cs typeface="Arial"/>
                        </a:rPr>
                        <a:t>DT4</a:t>
                      </a:r>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D6E3BC"/>
                    </a:solidFill>
                  </a:tcPr>
                </a:tc>
                <a:tc hMerge="1">
                  <a:txBody>
                    <a:bodyPr/>
                    <a:lstStyle/>
                    <a:p>
                      <a:endParaRPr/>
                    </a:p>
                  </a:txBody>
                  <a:tcPr marL="0" marR="0" marT="0" marB="0"/>
                </a:tc>
                <a:tc gridSpan="2">
                  <a:txBody>
                    <a:bodyPr/>
                    <a:lstStyle/>
                    <a:p>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hMerge="1">
                  <a:txBody>
                    <a:bodyPr/>
                    <a:lstStyle/>
                    <a:p>
                      <a:endParaRPr/>
                    </a:p>
                  </a:txBody>
                  <a:tcPr marL="0" marR="0" marT="0" marB="0"/>
                </a:tc>
                <a:tc gridSpan="2">
                  <a:txBody>
                    <a:bodyPr/>
                    <a:lstStyle/>
                    <a:p>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hMerge="1">
                  <a:txBody>
                    <a:bodyPr/>
                    <a:lstStyle/>
                    <a:p>
                      <a:endParaRPr/>
                    </a:p>
                  </a:txBody>
                  <a:tcPr marL="0" marR="0" marT="0" marB="0"/>
                </a:tc>
                <a:tc>
                  <a:txBody>
                    <a:bodyPr/>
                    <a:lstStyle/>
                    <a:p>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gridSpan="3">
                  <a:txBody>
                    <a:bodyPr/>
                    <a:lstStyle/>
                    <a:p>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hMerge="1">
                  <a:txBody>
                    <a:bodyPr/>
                    <a:lstStyle/>
                    <a:p>
                      <a:endParaRPr/>
                    </a:p>
                  </a:txBody>
                  <a:tcPr marL="0" marR="0" marT="0" marB="0"/>
                </a:tc>
                <a:tc hMerge="1">
                  <a:txBody>
                    <a:bodyPr/>
                    <a:lstStyle/>
                    <a:p>
                      <a:endParaRPr/>
                    </a:p>
                  </a:txBody>
                  <a:tcPr marL="0" marR="0" marT="0" marB="0"/>
                </a:tc>
                <a:tc gridSpan="4" vMerge="1">
                  <a:txBody>
                    <a:bodyPr/>
                    <a:lstStyle/>
                    <a:p>
                      <a:endParaRPr/>
                    </a:p>
                  </a:txBody>
                  <a:tcPr marL="0" marR="0" marT="0" marB="0">
                    <a:lnL w="12700">
                      <a:solidFill>
                        <a:srgbClr val="000000"/>
                      </a:solidFill>
                      <a:prstDash val="solid"/>
                    </a:lnL>
                    <a:lnT w="12700">
                      <a:solidFill>
                        <a:srgbClr val="000000"/>
                      </a:solidFill>
                      <a:prstDash val="solid"/>
                    </a:lnT>
                  </a:tcPr>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extLst>
                  <a:ext uri="{0D108BD9-81ED-4DB2-BD59-A6C34878D82A}">
                    <a16:rowId xmlns:a16="http://schemas.microsoft.com/office/drawing/2014/main" val="10013"/>
                  </a:ext>
                </a:extLst>
              </a:tr>
              <a:tr h="274256">
                <a:tc vMerge="1">
                  <a:txBody>
                    <a:bodyPr/>
                    <a:lstStyle/>
                    <a:p>
                      <a:endParaRPr/>
                    </a:p>
                  </a:txBody>
                  <a:tcPr marL="0" marR="0" marT="0" marB="0">
                    <a:lnR w="12700">
                      <a:solidFill>
                        <a:srgbClr val="000000"/>
                      </a:solidFill>
                      <a:prstDash val="solid"/>
                    </a:lnR>
                    <a:lnT w="12700">
                      <a:solidFill>
                        <a:srgbClr val="000000"/>
                      </a:solidFill>
                      <a:prstDash val="solid"/>
                    </a:lnT>
                  </a:tcPr>
                </a:tc>
                <a:tc gridSpan="2">
                  <a:txBody>
                    <a:bodyPr/>
                    <a:lstStyle/>
                    <a:p>
                      <a:pPr marL="85090">
                        <a:lnSpc>
                          <a:spcPct val="100000"/>
                        </a:lnSpc>
                        <a:spcBef>
                          <a:spcPts val="280"/>
                        </a:spcBef>
                      </a:pPr>
                      <a:r>
                        <a:rPr sz="1200" dirty="0">
                          <a:latin typeface="Arial"/>
                          <a:cs typeface="Arial"/>
                        </a:rPr>
                        <a:t>DT5</a:t>
                      </a:r>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D6E3BC"/>
                    </a:solidFill>
                  </a:tcPr>
                </a:tc>
                <a:tc hMerge="1">
                  <a:txBody>
                    <a:bodyPr/>
                    <a:lstStyle/>
                    <a:p>
                      <a:endParaRPr/>
                    </a:p>
                  </a:txBody>
                  <a:tcPr marL="0" marR="0" marT="0" marB="0"/>
                </a:tc>
                <a:tc gridSpan="2">
                  <a:txBody>
                    <a:bodyPr/>
                    <a:lstStyle/>
                    <a:p>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hMerge="1">
                  <a:txBody>
                    <a:bodyPr/>
                    <a:lstStyle/>
                    <a:p>
                      <a:endParaRPr/>
                    </a:p>
                  </a:txBody>
                  <a:tcPr marL="0" marR="0" marT="0" marB="0"/>
                </a:tc>
                <a:tc gridSpan="2">
                  <a:txBody>
                    <a:bodyPr/>
                    <a:lstStyle/>
                    <a:p>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hMerge="1">
                  <a:txBody>
                    <a:bodyPr/>
                    <a:lstStyle/>
                    <a:p>
                      <a:endParaRPr/>
                    </a:p>
                  </a:txBody>
                  <a:tcPr marL="0" marR="0" marT="0" marB="0"/>
                </a:tc>
                <a:tc>
                  <a:txBody>
                    <a:bodyPr/>
                    <a:lstStyle/>
                    <a:p>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gridSpan="3">
                  <a:txBody>
                    <a:bodyPr/>
                    <a:lstStyle/>
                    <a:p>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hMerge="1">
                  <a:txBody>
                    <a:bodyPr/>
                    <a:lstStyle/>
                    <a:p>
                      <a:endParaRPr/>
                    </a:p>
                  </a:txBody>
                  <a:tcPr marL="0" marR="0" marT="0" marB="0"/>
                </a:tc>
                <a:tc hMerge="1">
                  <a:txBody>
                    <a:bodyPr/>
                    <a:lstStyle/>
                    <a:p>
                      <a:endParaRPr/>
                    </a:p>
                  </a:txBody>
                  <a:tcPr marL="0" marR="0" marT="0" marB="0"/>
                </a:tc>
                <a:tc gridSpan="4" vMerge="1">
                  <a:txBody>
                    <a:bodyPr/>
                    <a:lstStyle/>
                    <a:p>
                      <a:endParaRPr/>
                    </a:p>
                  </a:txBody>
                  <a:tcPr marL="0" marR="0" marT="0" marB="0">
                    <a:lnL w="12700">
                      <a:solidFill>
                        <a:srgbClr val="000000"/>
                      </a:solidFill>
                      <a:prstDash val="solid"/>
                    </a:lnL>
                    <a:lnT w="12700">
                      <a:solidFill>
                        <a:srgbClr val="000000"/>
                      </a:solidFill>
                      <a:prstDash val="solid"/>
                    </a:lnT>
                  </a:tcPr>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extLst>
                  <a:ext uri="{0D108BD9-81ED-4DB2-BD59-A6C34878D82A}">
                    <a16:rowId xmlns:a16="http://schemas.microsoft.com/office/drawing/2014/main" val="10014"/>
                  </a:ext>
                </a:extLst>
              </a:tr>
              <a:tr h="274320">
                <a:tc vMerge="1">
                  <a:txBody>
                    <a:bodyPr/>
                    <a:lstStyle/>
                    <a:p>
                      <a:endParaRPr/>
                    </a:p>
                  </a:txBody>
                  <a:tcPr marL="0" marR="0" marT="0" marB="0">
                    <a:lnR w="12700">
                      <a:solidFill>
                        <a:srgbClr val="000000"/>
                      </a:solidFill>
                      <a:prstDash val="solid"/>
                    </a:lnR>
                    <a:lnT w="12700">
                      <a:solidFill>
                        <a:srgbClr val="000000"/>
                      </a:solidFill>
                      <a:prstDash val="solid"/>
                    </a:lnT>
                  </a:tcPr>
                </a:tc>
                <a:tc gridSpan="2">
                  <a:txBody>
                    <a:bodyPr/>
                    <a:lstStyle/>
                    <a:p>
                      <a:pPr marL="85090">
                        <a:lnSpc>
                          <a:spcPct val="100000"/>
                        </a:lnSpc>
                        <a:spcBef>
                          <a:spcPts val="280"/>
                        </a:spcBef>
                      </a:pPr>
                      <a:r>
                        <a:rPr sz="1200" dirty="0">
                          <a:latin typeface="Arial"/>
                          <a:cs typeface="Arial"/>
                        </a:rPr>
                        <a:t>DT6</a:t>
                      </a:r>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D6E3BC"/>
                    </a:solidFill>
                  </a:tcPr>
                </a:tc>
                <a:tc hMerge="1">
                  <a:txBody>
                    <a:bodyPr/>
                    <a:lstStyle/>
                    <a:p>
                      <a:endParaRPr/>
                    </a:p>
                  </a:txBody>
                  <a:tcPr marL="0" marR="0" marT="0" marB="0"/>
                </a:tc>
                <a:tc gridSpan="2">
                  <a:txBody>
                    <a:bodyPr/>
                    <a:lstStyle/>
                    <a:p>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hMerge="1">
                  <a:txBody>
                    <a:bodyPr/>
                    <a:lstStyle/>
                    <a:p>
                      <a:endParaRPr/>
                    </a:p>
                  </a:txBody>
                  <a:tcPr marL="0" marR="0" marT="0" marB="0"/>
                </a:tc>
                <a:tc gridSpan="2">
                  <a:txBody>
                    <a:bodyPr/>
                    <a:lstStyle/>
                    <a:p>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hMerge="1">
                  <a:txBody>
                    <a:bodyPr/>
                    <a:lstStyle/>
                    <a:p>
                      <a:endParaRPr/>
                    </a:p>
                  </a:txBody>
                  <a:tcPr marL="0" marR="0" marT="0" marB="0"/>
                </a:tc>
                <a:tc>
                  <a:txBody>
                    <a:bodyPr/>
                    <a:lstStyle/>
                    <a:p>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gridSpan="3">
                  <a:txBody>
                    <a:bodyPr/>
                    <a:lstStyle/>
                    <a:p>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hMerge="1">
                  <a:txBody>
                    <a:bodyPr/>
                    <a:lstStyle/>
                    <a:p>
                      <a:endParaRPr/>
                    </a:p>
                  </a:txBody>
                  <a:tcPr marL="0" marR="0" marT="0" marB="0"/>
                </a:tc>
                <a:tc hMerge="1">
                  <a:txBody>
                    <a:bodyPr/>
                    <a:lstStyle/>
                    <a:p>
                      <a:endParaRPr/>
                    </a:p>
                  </a:txBody>
                  <a:tcPr marL="0" marR="0" marT="0" marB="0"/>
                </a:tc>
                <a:tc gridSpan="4" vMerge="1">
                  <a:txBody>
                    <a:bodyPr/>
                    <a:lstStyle/>
                    <a:p>
                      <a:endParaRPr/>
                    </a:p>
                  </a:txBody>
                  <a:tcPr marL="0" marR="0" marT="0" marB="0">
                    <a:lnL w="12700">
                      <a:solidFill>
                        <a:srgbClr val="000000"/>
                      </a:solidFill>
                      <a:prstDash val="solid"/>
                    </a:lnL>
                    <a:lnT w="12700">
                      <a:solidFill>
                        <a:srgbClr val="000000"/>
                      </a:solidFill>
                      <a:prstDash val="solid"/>
                    </a:lnT>
                  </a:tcPr>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extLst>
                  <a:ext uri="{0D108BD9-81ED-4DB2-BD59-A6C34878D82A}">
                    <a16:rowId xmlns:a16="http://schemas.microsoft.com/office/drawing/2014/main" val="10015"/>
                  </a:ext>
                </a:extLst>
              </a:tr>
              <a:tr h="274319">
                <a:tc vMerge="1">
                  <a:txBody>
                    <a:bodyPr/>
                    <a:lstStyle/>
                    <a:p>
                      <a:endParaRPr/>
                    </a:p>
                  </a:txBody>
                  <a:tcPr marL="0" marR="0" marT="0" marB="0">
                    <a:lnR w="12700">
                      <a:solidFill>
                        <a:srgbClr val="000000"/>
                      </a:solidFill>
                      <a:prstDash val="solid"/>
                    </a:lnR>
                    <a:lnT w="12700">
                      <a:solidFill>
                        <a:srgbClr val="000000"/>
                      </a:solidFill>
                      <a:prstDash val="solid"/>
                    </a:lnT>
                  </a:tcPr>
                </a:tc>
                <a:tc gridSpan="2">
                  <a:txBody>
                    <a:bodyPr/>
                    <a:lstStyle/>
                    <a:p>
                      <a:pPr marL="85090">
                        <a:lnSpc>
                          <a:spcPct val="100000"/>
                        </a:lnSpc>
                        <a:spcBef>
                          <a:spcPts val="280"/>
                        </a:spcBef>
                      </a:pPr>
                      <a:r>
                        <a:rPr sz="1200" dirty="0">
                          <a:latin typeface="Arial"/>
                          <a:cs typeface="Arial"/>
                        </a:rPr>
                        <a:t>DT7</a:t>
                      </a:r>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D6E3BC"/>
                    </a:solidFill>
                  </a:tcPr>
                </a:tc>
                <a:tc hMerge="1">
                  <a:txBody>
                    <a:bodyPr/>
                    <a:lstStyle/>
                    <a:p>
                      <a:endParaRPr/>
                    </a:p>
                  </a:txBody>
                  <a:tcPr marL="0" marR="0" marT="0" marB="0"/>
                </a:tc>
                <a:tc gridSpan="2">
                  <a:txBody>
                    <a:bodyPr/>
                    <a:lstStyle/>
                    <a:p>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hMerge="1">
                  <a:txBody>
                    <a:bodyPr/>
                    <a:lstStyle/>
                    <a:p>
                      <a:endParaRPr/>
                    </a:p>
                  </a:txBody>
                  <a:tcPr marL="0" marR="0" marT="0" marB="0"/>
                </a:tc>
                <a:tc gridSpan="2">
                  <a:txBody>
                    <a:bodyPr/>
                    <a:lstStyle/>
                    <a:p>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hMerge="1">
                  <a:txBody>
                    <a:bodyPr/>
                    <a:lstStyle/>
                    <a:p>
                      <a:endParaRPr/>
                    </a:p>
                  </a:txBody>
                  <a:tcPr marL="0" marR="0" marT="0" marB="0"/>
                </a:tc>
                <a:tc>
                  <a:txBody>
                    <a:bodyPr/>
                    <a:lstStyle/>
                    <a:p>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gridSpan="3">
                  <a:txBody>
                    <a:bodyPr/>
                    <a:lstStyle/>
                    <a:p>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hMerge="1">
                  <a:txBody>
                    <a:bodyPr/>
                    <a:lstStyle/>
                    <a:p>
                      <a:endParaRPr/>
                    </a:p>
                  </a:txBody>
                  <a:tcPr marL="0" marR="0" marT="0" marB="0"/>
                </a:tc>
                <a:tc hMerge="1">
                  <a:txBody>
                    <a:bodyPr/>
                    <a:lstStyle/>
                    <a:p>
                      <a:endParaRPr/>
                    </a:p>
                  </a:txBody>
                  <a:tcPr marL="0" marR="0" marT="0" marB="0"/>
                </a:tc>
                <a:tc gridSpan="4" vMerge="1">
                  <a:txBody>
                    <a:bodyPr/>
                    <a:lstStyle/>
                    <a:p>
                      <a:endParaRPr/>
                    </a:p>
                  </a:txBody>
                  <a:tcPr marL="0" marR="0" marT="0" marB="0">
                    <a:lnL w="12700">
                      <a:solidFill>
                        <a:srgbClr val="000000"/>
                      </a:solidFill>
                      <a:prstDash val="solid"/>
                    </a:lnL>
                    <a:lnT w="12700">
                      <a:solidFill>
                        <a:srgbClr val="000000"/>
                      </a:solidFill>
                      <a:prstDash val="solid"/>
                    </a:lnT>
                  </a:tcPr>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extLst>
                  <a:ext uri="{0D108BD9-81ED-4DB2-BD59-A6C34878D82A}">
                    <a16:rowId xmlns:a16="http://schemas.microsoft.com/office/drawing/2014/main" val="10016"/>
                  </a:ext>
                </a:extLst>
              </a:tr>
              <a:tr h="274320">
                <a:tc vMerge="1">
                  <a:txBody>
                    <a:bodyPr/>
                    <a:lstStyle/>
                    <a:p>
                      <a:endParaRPr/>
                    </a:p>
                  </a:txBody>
                  <a:tcPr marL="0" marR="0" marT="0" marB="0">
                    <a:lnR w="12700">
                      <a:solidFill>
                        <a:srgbClr val="000000"/>
                      </a:solidFill>
                      <a:prstDash val="solid"/>
                    </a:lnR>
                    <a:lnT w="12700">
                      <a:solidFill>
                        <a:srgbClr val="000000"/>
                      </a:solidFill>
                      <a:prstDash val="solid"/>
                    </a:lnT>
                  </a:tcPr>
                </a:tc>
                <a:tc gridSpan="2">
                  <a:txBody>
                    <a:bodyPr/>
                    <a:lstStyle/>
                    <a:p>
                      <a:pPr marL="85090">
                        <a:lnSpc>
                          <a:spcPct val="100000"/>
                        </a:lnSpc>
                        <a:spcBef>
                          <a:spcPts val="280"/>
                        </a:spcBef>
                      </a:pPr>
                      <a:r>
                        <a:rPr sz="1200" dirty="0">
                          <a:latin typeface="Arial"/>
                          <a:cs typeface="Arial"/>
                        </a:rPr>
                        <a:t>DT8</a:t>
                      </a:r>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D6E3BC"/>
                    </a:solidFill>
                  </a:tcPr>
                </a:tc>
                <a:tc hMerge="1">
                  <a:txBody>
                    <a:bodyPr/>
                    <a:lstStyle/>
                    <a:p>
                      <a:endParaRPr/>
                    </a:p>
                  </a:txBody>
                  <a:tcPr marL="0" marR="0" marT="0" marB="0"/>
                </a:tc>
                <a:tc gridSpan="2">
                  <a:txBody>
                    <a:bodyPr/>
                    <a:lstStyle/>
                    <a:p>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hMerge="1">
                  <a:txBody>
                    <a:bodyPr/>
                    <a:lstStyle/>
                    <a:p>
                      <a:endParaRPr/>
                    </a:p>
                  </a:txBody>
                  <a:tcPr marL="0" marR="0" marT="0" marB="0"/>
                </a:tc>
                <a:tc gridSpan="2">
                  <a:txBody>
                    <a:bodyPr/>
                    <a:lstStyle/>
                    <a:p>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hMerge="1">
                  <a:txBody>
                    <a:bodyPr/>
                    <a:lstStyle/>
                    <a:p>
                      <a:endParaRPr/>
                    </a:p>
                  </a:txBody>
                  <a:tcPr marL="0" marR="0" marT="0" marB="0"/>
                </a:tc>
                <a:tc>
                  <a:txBody>
                    <a:bodyPr/>
                    <a:lstStyle/>
                    <a:p>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gridSpan="3">
                  <a:txBody>
                    <a:bodyPr/>
                    <a:lstStyle/>
                    <a:p>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hMerge="1">
                  <a:txBody>
                    <a:bodyPr/>
                    <a:lstStyle/>
                    <a:p>
                      <a:endParaRPr/>
                    </a:p>
                  </a:txBody>
                  <a:tcPr marL="0" marR="0" marT="0" marB="0"/>
                </a:tc>
                <a:tc hMerge="1">
                  <a:txBody>
                    <a:bodyPr/>
                    <a:lstStyle/>
                    <a:p>
                      <a:endParaRPr/>
                    </a:p>
                  </a:txBody>
                  <a:tcPr marL="0" marR="0" marT="0" marB="0"/>
                </a:tc>
                <a:tc gridSpan="4" vMerge="1">
                  <a:txBody>
                    <a:bodyPr/>
                    <a:lstStyle/>
                    <a:p>
                      <a:endParaRPr/>
                    </a:p>
                  </a:txBody>
                  <a:tcPr marL="0" marR="0" marT="0" marB="0">
                    <a:lnL w="12700">
                      <a:solidFill>
                        <a:srgbClr val="000000"/>
                      </a:solidFill>
                      <a:prstDash val="solid"/>
                    </a:lnL>
                    <a:lnT w="12700">
                      <a:solidFill>
                        <a:srgbClr val="000000"/>
                      </a:solidFill>
                      <a:prstDash val="solid"/>
                    </a:lnT>
                  </a:tcPr>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extLst>
                  <a:ext uri="{0D108BD9-81ED-4DB2-BD59-A6C34878D82A}">
                    <a16:rowId xmlns:a16="http://schemas.microsoft.com/office/drawing/2014/main" val="10017"/>
                  </a:ext>
                </a:extLst>
              </a:tr>
              <a:tr h="274322">
                <a:tc vMerge="1">
                  <a:txBody>
                    <a:bodyPr/>
                    <a:lstStyle/>
                    <a:p>
                      <a:endParaRPr/>
                    </a:p>
                  </a:txBody>
                  <a:tcPr marL="0" marR="0" marT="0" marB="0">
                    <a:lnR w="12700">
                      <a:solidFill>
                        <a:srgbClr val="000000"/>
                      </a:solidFill>
                      <a:prstDash val="solid"/>
                    </a:lnR>
                    <a:lnT w="12700">
                      <a:solidFill>
                        <a:srgbClr val="000000"/>
                      </a:solidFill>
                      <a:prstDash val="solid"/>
                    </a:lnT>
                  </a:tcPr>
                </a:tc>
                <a:tc gridSpan="2">
                  <a:txBody>
                    <a:bodyPr/>
                    <a:lstStyle/>
                    <a:p>
                      <a:pPr marL="85090">
                        <a:lnSpc>
                          <a:spcPct val="100000"/>
                        </a:lnSpc>
                        <a:spcBef>
                          <a:spcPts val="280"/>
                        </a:spcBef>
                      </a:pPr>
                      <a:r>
                        <a:rPr sz="1200" dirty="0">
                          <a:latin typeface="Arial"/>
                          <a:cs typeface="Arial"/>
                        </a:rPr>
                        <a:t>DT9</a:t>
                      </a: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D6E3BC"/>
                    </a:solidFill>
                  </a:tcPr>
                </a:tc>
                <a:tc hMerge="1">
                  <a:txBody>
                    <a:bodyPr/>
                    <a:lstStyle/>
                    <a:p>
                      <a:endParaRPr/>
                    </a:p>
                  </a:txBody>
                  <a:tcPr marL="0" marR="0" marT="0" marB="0"/>
                </a:tc>
                <a:tc gridSpan="2">
                  <a:txBody>
                    <a:bodyPr/>
                    <a:lstStyle/>
                    <a:p>
                      <a:pPr marL="200660">
                        <a:lnSpc>
                          <a:spcPts val="2035"/>
                        </a:lnSpc>
                        <a:spcBef>
                          <a:spcPts val="225"/>
                        </a:spcBef>
                      </a:pPr>
                      <a:endParaRPr sz="1800" dirty="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hMerge="1">
                  <a:txBody>
                    <a:bodyPr/>
                    <a:lstStyle/>
                    <a:p>
                      <a:endParaRPr/>
                    </a:p>
                  </a:txBody>
                  <a:tcPr marL="0" marR="0" marT="0" marB="0"/>
                </a:tc>
                <a:tc gridSpan="2">
                  <a:txBody>
                    <a:bodyPr/>
                    <a:lstStyle/>
                    <a:p>
                      <a:pPr marL="13335">
                        <a:lnSpc>
                          <a:spcPts val="2035"/>
                        </a:lnSpc>
                        <a:spcBef>
                          <a:spcPts val="225"/>
                        </a:spcBef>
                      </a:pPr>
                      <a:endParaRPr sz="1800" dirty="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hMerge="1">
                  <a:txBody>
                    <a:bodyPr/>
                    <a:lstStyle/>
                    <a:p>
                      <a:endParaRPr/>
                    </a:p>
                  </a:txBody>
                  <a:tcPr marL="0" marR="0" marT="0" marB="0"/>
                </a:tc>
                <a:tc>
                  <a:txBody>
                    <a:bodyPr/>
                    <a:lstStyle/>
                    <a:p>
                      <a:pPr>
                        <a:lnSpc>
                          <a:spcPts val="2035"/>
                        </a:lnSpc>
                        <a:spcBef>
                          <a:spcPts val="225"/>
                        </a:spcBef>
                      </a:pPr>
                      <a:endParaRPr sz="1800" dirty="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gridSpan="3">
                  <a:txBody>
                    <a:bodyPr/>
                    <a:lstStyle/>
                    <a:p>
                      <a:pPr marL="6985">
                        <a:lnSpc>
                          <a:spcPts val="2035"/>
                        </a:lnSpc>
                        <a:spcBef>
                          <a:spcPts val="225"/>
                        </a:spcBef>
                      </a:pPr>
                      <a:endParaRPr sz="1800" dirty="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hMerge="1">
                  <a:txBody>
                    <a:bodyPr/>
                    <a:lstStyle/>
                    <a:p>
                      <a:endParaRPr/>
                    </a:p>
                  </a:txBody>
                  <a:tcPr marL="0" marR="0" marT="0" marB="0"/>
                </a:tc>
                <a:tc hMerge="1">
                  <a:txBody>
                    <a:bodyPr/>
                    <a:lstStyle/>
                    <a:p>
                      <a:endParaRPr/>
                    </a:p>
                  </a:txBody>
                  <a:tcPr marL="0" marR="0" marT="0" marB="0"/>
                </a:tc>
                <a:tc gridSpan="4" vMerge="1">
                  <a:txBody>
                    <a:bodyPr/>
                    <a:lstStyle/>
                    <a:p>
                      <a:endParaRPr/>
                    </a:p>
                  </a:txBody>
                  <a:tcPr marL="0" marR="0" marT="0" marB="0">
                    <a:lnL w="12700">
                      <a:solidFill>
                        <a:srgbClr val="000000"/>
                      </a:solidFill>
                      <a:prstDash val="solid"/>
                    </a:lnL>
                    <a:lnT w="12700">
                      <a:solidFill>
                        <a:srgbClr val="000000"/>
                      </a:solidFill>
                      <a:prstDash val="solid"/>
                    </a:lnT>
                  </a:tcPr>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extLst>
                  <a:ext uri="{0D108BD9-81ED-4DB2-BD59-A6C34878D82A}">
                    <a16:rowId xmlns:a16="http://schemas.microsoft.com/office/drawing/2014/main" val="10018"/>
                  </a:ext>
                </a:extLst>
              </a:tr>
            </a:tbl>
          </a:graphicData>
        </a:graphic>
      </p:graphicFrame>
    </p:spTree>
    <p:extLst>
      <p:ext uri="{BB962C8B-B14F-4D97-AF65-F5344CB8AC3E}">
        <p14:creationId xmlns:p14="http://schemas.microsoft.com/office/powerpoint/2010/main" val="163438136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0" y="0"/>
            <a:ext cx="9144000" cy="677108"/>
          </a:xfrm>
          <a:prstGeom prst="rect">
            <a:avLst/>
          </a:prstGeom>
        </p:spPr>
        <p:txBody>
          <a:bodyPr vert="horz" wrap="square" lIns="0" tIns="0" rIns="0" bIns="0" rtlCol="0">
            <a:spAutoFit/>
          </a:bodyPr>
          <a:lstStyle/>
          <a:p>
            <a:pPr marL="12700">
              <a:lnSpc>
                <a:spcPct val="100000"/>
              </a:lnSpc>
            </a:pPr>
            <a:r>
              <a:rPr sz="4400" spc="-5" dirty="0"/>
              <a:t>Decision </a:t>
            </a:r>
            <a:r>
              <a:rPr sz="4400" spc="-95" dirty="0"/>
              <a:t>Table </a:t>
            </a:r>
            <a:r>
              <a:rPr sz="4400" dirty="0"/>
              <a:t>vs </a:t>
            </a:r>
            <a:r>
              <a:rPr sz="4400" spc="-114" dirty="0"/>
              <a:t>Test </a:t>
            </a:r>
            <a:r>
              <a:rPr sz="4400" spc="-5" dirty="0"/>
              <a:t>Case</a:t>
            </a:r>
            <a:r>
              <a:rPr sz="4400" spc="5" dirty="0"/>
              <a:t> </a:t>
            </a:r>
            <a:r>
              <a:rPr sz="4400" spc="-95" dirty="0"/>
              <a:t>Table</a:t>
            </a:r>
          </a:p>
        </p:txBody>
      </p:sp>
      <p:graphicFrame>
        <p:nvGraphicFramePr>
          <p:cNvPr id="6" name="object 6"/>
          <p:cNvGraphicFramePr>
            <a:graphicFrameLocks noGrp="1"/>
          </p:cNvGraphicFramePr>
          <p:nvPr>
            <p:extLst>
              <p:ext uri="{D42A27DB-BD31-4B8C-83A1-F6EECF244321}">
                <p14:modId xmlns:p14="http://schemas.microsoft.com/office/powerpoint/2010/main" val="3559831765"/>
              </p:ext>
            </p:extLst>
          </p:nvPr>
        </p:nvGraphicFramePr>
        <p:xfrm>
          <a:off x="228600" y="1023308"/>
          <a:ext cx="8242293" cy="5758492"/>
        </p:xfrm>
        <a:graphic>
          <a:graphicData uri="http://schemas.openxmlformats.org/drawingml/2006/table">
            <a:tbl>
              <a:tblPr firstRow="1" bandRow="1">
                <a:tableStyleId>{2D5ABB26-0587-4C30-8999-92F81FD0307C}</a:tableStyleId>
              </a:tblPr>
              <a:tblGrid>
                <a:gridCol w="1308100">
                  <a:extLst>
                    <a:ext uri="{9D8B030D-6E8A-4147-A177-3AD203B41FA5}">
                      <a16:colId xmlns:a16="http://schemas.microsoft.com/office/drawing/2014/main" val="20000"/>
                    </a:ext>
                  </a:extLst>
                </a:gridCol>
                <a:gridCol w="730376">
                  <a:extLst>
                    <a:ext uri="{9D8B030D-6E8A-4147-A177-3AD203B41FA5}">
                      <a16:colId xmlns:a16="http://schemas.microsoft.com/office/drawing/2014/main" val="20001"/>
                    </a:ext>
                  </a:extLst>
                </a:gridCol>
                <a:gridCol w="396875">
                  <a:extLst>
                    <a:ext uri="{9D8B030D-6E8A-4147-A177-3AD203B41FA5}">
                      <a16:colId xmlns:a16="http://schemas.microsoft.com/office/drawing/2014/main" val="20002"/>
                    </a:ext>
                  </a:extLst>
                </a:gridCol>
                <a:gridCol w="292481">
                  <a:extLst>
                    <a:ext uri="{9D8B030D-6E8A-4147-A177-3AD203B41FA5}">
                      <a16:colId xmlns:a16="http://schemas.microsoft.com/office/drawing/2014/main" val="20003"/>
                    </a:ext>
                  </a:extLst>
                </a:gridCol>
                <a:gridCol w="237490">
                  <a:extLst>
                    <a:ext uri="{9D8B030D-6E8A-4147-A177-3AD203B41FA5}">
                      <a16:colId xmlns:a16="http://schemas.microsoft.com/office/drawing/2014/main" val="20004"/>
                    </a:ext>
                  </a:extLst>
                </a:gridCol>
                <a:gridCol w="451738">
                  <a:extLst>
                    <a:ext uri="{9D8B030D-6E8A-4147-A177-3AD203B41FA5}">
                      <a16:colId xmlns:a16="http://schemas.microsoft.com/office/drawing/2014/main" val="20005"/>
                    </a:ext>
                  </a:extLst>
                </a:gridCol>
                <a:gridCol w="78232">
                  <a:extLst>
                    <a:ext uri="{9D8B030D-6E8A-4147-A177-3AD203B41FA5}">
                      <a16:colId xmlns:a16="http://schemas.microsoft.com/office/drawing/2014/main" val="20006"/>
                    </a:ext>
                  </a:extLst>
                </a:gridCol>
                <a:gridCol w="530097">
                  <a:extLst>
                    <a:ext uri="{9D8B030D-6E8A-4147-A177-3AD203B41FA5}">
                      <a16:colId xmlns:a16="http://schemas.microsoft.com/office/drawing/2014/main" val="20007"/>
                    </a:ext>
                  </a:extLst>
                </a:gridCol>
                <a:gridCol w="81025">
                  <a:extLst>
                    <a:ext uri="{9D8B030D-6E8A-4147-A177-3AD203B41FA5}">
                      <a16:colId xmlns:a16="http://schemas.microsoft.com/office/drawing/2014/main" val="20008"/>
                    </a:ext>
                  </a:extLst>
                </a:gridCol>
                <a:gridCol w="689356">
                  <a:extLst>
                    <a:ext uri="{9D8B030D-6E8A-4147-A177-3AD203B41FA5}">
                      <a16:colId xmlns:a16="http://schemas.microsoft.com/office/drawing/2014/main" val="20009"/>
                    </a:ext>
                  </a:extLst>
                </a:gridCol>
                <a:gridCol w="682688">
                  <a:extLst>
                    <a:ext uri="{9D8B030D-6E8A-4147-A177-3AD203B41FA5}">
                      <a16:colId xmlns:a16="http://schemas.microsoft.com/office/drawing/2014/main" val="20010"/>
                    </a:ext>
                  </a:extLst>
                </a:gridCol>
                <a:gridCol w="695896">
                  <a:extLst>
                    <a:ext uri="{9D8B030D-6E8A-4147-A177-3AD203B41FA5}">
                      <a16:colId xmlns:a16="http://schemas.microsoft.com/office/drawing/2014/main" val="20011"/>
                    </a:ext>
                  </a:extLst>
                </a:gridCol>
                <a:gridCol w="689356">
                  <a:extLst>
                    <a:ext uri="{9D8B030D-6E8A-4147-A177-3AD203B41FA5}">
                      <a16:colId xmlns:a16="http://schemas.microsoft.com/office/drawing/2014/main" val="20012"/>
                    </a:ext>
                  </a:extLst>
                </a:gridCol>
                <a:gridCol w="689228">
                  <a:extLst>
                    <a:ext uri="{9D8B030D-6E8A-4147-A177-3AD203B41FA5}">
                      <a16:colId xmlns:a16="http://schemas.microsoft.com/office/drawing/2014/main" val="20013"/>
                    </a:ext>
                  </a:extLst>
                </a:gridCol>
                <a:gridCol w="689355">
                  <a:extLst>
                    <a:ext uri="{9D8B030D-6E8A-4147-A177-3AD203B41FA5}">
                      <a16:colId xmlns:a16="http://schemas.microsoft.com/office/drawing/2014/main" val="20014"/>
                    </a:ext>
                  </a:extLst>
                </a:gridCol>
              </a:tblGrid>
              <a:tr h="459486">
                <a:tc gridSpan="2">
                  <a:txBody>
                    <a:bodyPr/>
                    <a:lstStyle/>
                    <a:p>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hMerge="1">
                  <a:txBody>
                    <a:bodyPr/>
                    <a:lstStyle/>
                    <a:p>
                      <a:endParaRPr/>
                    </a:p>
                  </a:txBody>
                  <a:tcPr marL="0" marR="0" marT="0" marB="0"/>
                </a:tc>
                <a:tc gridSpan="2">
                  <a:txBody>
                    <a:bodyPr/>
                    <a:lstStyle/>
                    <a:p>
                      <a:pPr marL="85090">
                        <a:lnSpc>
                          <a:spcPct val="100000"/>
                        </a:lnSpc>
                        <a:spcBef>
                          <a:spcPts val="275"/>
                        </a:spcBef>
                      </a:pPr>
                      <a:r>
                        <a:rPr sz="1200" b="1" spc="-5" dirty="0">
                          <a:latin typeface="Arial"/>
                          <a:cs typeface="Arial"/>
                        </a:rPr>
                        <a:t>Rule</a:t>
                      </a:r>
                      <a:r>
                        <a:rPr sz="1200" b="1" spc="-80" dirty="0">
                          <a:latin typeface="Arial"/>
                          <a:cs typeface="Arial"/>
                        </a:rPr>
                        <a:t> </a:t>
                      </a:r>
                      <a:r>
                        <a:rPr sz="1200" b="1" spc="-5" dirty="0">
                          <a:latin typeface="Arial"/>
                          <a:cs typeface="Arial"/>
                        </a:rPr>
                        <a:t>1</a:t>
                      </a:r>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D6E3BC"/>
                    </a:solidFill>
                  </a:tcPr>
                </a:tc>
                <a:tc hMerge="1">
                  <a:txBody>
                    <a:bodyPr/>
                    <a:lstStyle/>
                    <a:p>
                      <a:endParaRPr/>
                    </a:p>
                  </a:txBody>
                  <a:tcPr marL="0" marR="0" marT="0" marB="0"/>
                </a:tc>
                <a:tc gridSpan="2">
                  <a:txBody>
                    <a:bodyPr/>
                    <a:lstStyle/>
                    <a:p>
                      <a:pPr marL="85090">
                        <a:lnSpc>
                          <a:spcPct val="100000"/>
                        </a:lnSpc>
                        <a:spcBef>
                          <a:spcPts val="275"/>
                        </a:spcBef>
                      </a:pPr>
                      <a:r>
                        <a:rPr sz="1200" b="1" spc="-5" dirty="0">
                          <a:latin typeface="Arial"/>
                          <a:cs typeface="Arial"/>
                        </a:rPr>
                        <a:t>Rule</a:t>
                      </a:r>
                      <a:r>
                        <a:rPr sz="1200" b="1" spc="-80" dirty="0">
                          <a:latin typeface="Arial"/>
                          <a:cs typeface="Arial"/>
                        </a:rPr>
                        <a:t> </a:t>
                      </a:r>
                      <a:r>
                        <a:rPr sz="1200" b="1" spc="-5" dirty="0">
                          <a:latin typeface="Arial"/>
                          <a:cs typeface="Arial"/>
                        </a:rPr>
                        <a:t>2</a:t>
                      </a:r>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D6E3BC"/>
                    </a:solidFill>
                  </a:tcPr>
                </a:tc>
                <a:tc hMerge="1">
                  <a:txBody>
                    <a:bodyPr/>
                    <a:lstStyle/>
                    <a:p>
                      <a:endParaRPr/>
                    </a:p>
                  </a:txBody>
                  <a:tcPr marL="0" marR="0" marT="0" marB="0"/>
                </a:tc>
                <a:tc gridSpan="3">
                  <a:txBody>
                    <a:bodyPr/>
                    <a:lstStyle/>
                    <a:p>
                      <a:pPr marL="85090">
                        <a:lnSpc>
                          <a:spcPct val="100000"/>
                        </a:lnSpc>
                        <a:spcBef>
                          <a:spcPts val="275"/>
                        </a:spcBef>
                      </a:pPr>
                      <a:r>
                        <a:rPr sz="1200" b="1" spc="-5" dirty="0">
                          <a:latin typeface="Arial"/>
                          <a:cs typeface="Arial"/>
                        </a:rPr>
                        <a:t>Rule</a:t>
                      </a:r>
                      <a:r>
                        <a:rPr sz="1200" b="1" spc="-80" dirty="0">
                          <a:latin typeface="Arial"/>
                          <a:cs typeface="Arial"/>
                        </a:rPr>
                        <a:t> </a:t>
                      </a:r>
                      <a:r>
                        <a:rPr sz="1200" b="1" spc="-5" dirty="0">
                          <a:latin typeface="Arial"/>
                          <a:cs typeface="Arial"/>
                        </a:rPr>
                        <a:t>3</a:t>
                      </a:r>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D6E3BC"/>
                    </a:solidFill>
                  </a:tcPr>
                </a:tc>
                <a:tc hMerge="1">
                  <a:txBody>
                    <a:bodyPr/>
                    <a:lstStyle/>
                    <a:p>
                      <a:endParaRPr/>
                    </a:p>
                  </a:txBody>
                  <a:tcPr marL="0" marR="0" marT="0" marB="0"/>
                </a:tc>
                <a:tc hMerge="1">
                  <a:txBody>
                    <a:bodyPr/>
                    <a:lstStyle/>
                    <a:p>
                      <a:endParaRPr/>
                    </a:p>
                  </a:txBody>
                  <a:tcPr marL="0" marR="0" marT="0" marB="0"/>
                </a:tc>
                <a:tc>
                  <a:txBody>
                    <a:bodyPr/>
                    <a:lstStyle/>
                    <a:p>
                      <a:pPr marL="85725">
                        <a:lnSpc>
                          <a:spcPct val="100000"/>
                        </a:lnSpc>
                        <a:spcBef>
                          <a:spcPts val="275"/>
                        </a:spcBef>
                      </a:pPr>
                      <a:r>
                        <a:rPr sz="1200" b="1" spc="-5" dirty="0">
                          <a:latin typeface="Arial"/>
                          <a:cs typeface="Arial"/>
                        </a:rPr>
                        <a:t>Rule</a:t>
                      </a:r>
                      <a:r>
                        <a:rPr sz="1200" b="1" spc="-80" dirty="0">
                          <a:latin typeface="Arial"/>
                          <a:cs typeface="Arial"/>
                        </a:rPr>
                        <a:t> </a:t>
                      </a:r>
                      <a:r>
                        <a:rPr sz="1200" b="1" spc="-5" dirty="0">
                          <a:latin typeface="Arial"/>
                          <a:cs typeface="Arial"/>
                        </a:rPr>
                        <a:t>4</a:t>
                      </a:r>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D6E3BC"/>
                    </a:solidFill>
                  </a:tcPr>
                </a:tc>
                <a:tc>
                  <a:txBody>
                    <a:bodyPr/>
                    <a:lstStyle/>
                    <a:p>
                      <a:pPr marL="85725">
                        <a:lnSpc>
                          <a:spcPct val="100000"/>
                        </a:lnSpc>
                        <a:spcBef>
                          <a:spcPts val="275"/>
                        </a:spcBef>
                      </a:pPr>
                      <a:r>
                        <a:rPr sz="1200" b="1" spc="-5" dirty="0">
                          <a:latin typeface="Arial"/>
                          <a:cs typeface="Arial"/>
                        </a:rPr>
                        <a:t>Rule</a:t>
                      </a:r>
                      <a:r>
                        <a:rPr sz="1200" b="1" spc="-80" dirty="0">
                          <a:latin typeface="Arial"/>
                          <a:cs typeface="Arial"/>
                        </a:rPr>
                        <a:t> </a:t>
                      </a:r>
                      <a:r>
                        <a:rPr sz="1200" b="1" spc="-5" dirty="0">
                          <a:latin typeface="Arial"/>
                          <a:cs typeface="Arial"/>
                        </a:rPr>
                        <a:t>5</a:t>
                      </a:r>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D6E3BC"/>
                    </a:solidFill>
                  </a:tcPr>
                </a:tc>
                <a:tc>
                  <a:txBody>
                    <a:bodyPr/>
                    <a:lstStyle/>
                    <a:p>
                      <a:pPr marL="92075">
                        <a:lnSpc>
                          <a:spcPct val="100000"/>
                        </a:lnSpc>
                        <a:spcBef>
                          <a:spcPts val="275"/>
                        </a:spcBef>
                      </a:pPr>
                      <a:r>
                        <a:rPr sz="1200" b="1" spc="-5" dirty="0">
                          <a:latin typeface="Arial"/>
                          <a:cs typeface="Arial"/>
                        </a:rPr>
                        <a:t>Rule</a:t>
                      </a:r>
                      <a:r>
                        <a:rPr sz="1200" b="1" spc="-80" dirty="0">
                          <a:latin typeface="Arial"/>
                          <a:cs typeface="Arial"/>
                        </a:rPr>
                        <a:t> </a:t>
                      </a:r>
                      <a:r>
                        <a:rPr sz="1200" b="1" spc="-5" dirty="0">
                          <a:latin typeface="Arial"/>
                          <a:cs typeface="Arial"/>
                        </a:rPr>
                        <a:t>6</a:t>
                      </a:r>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D6E3BC"/>
                    </a:solidFill>
                  </a:tcPr>
                </a:tc>
                <a:tc>
                  <a:txBody>
                    <a:bodyPr/>
                    <a:lstStyle/>
                    <a:p>
                      <a:pPr marL="85725">
                        <a:lnSpc>
                          <a:spcPct val="100000"/>
                        </a:lnSpc>
                        <a:spcBef>
                          <a:spcPts val="275"/>
                        </a:spcBef>
                      </a:pPr>
                      <a:r>
                        <a:rPr sz="1200" b="1" spc="-5" dirty="0">
                          <a:latin typeface="Arial"/>
                          <a:cs typeface="Arial"/>
                        </a:rPr>
                        <a:t>Rule</a:t>
                      </a:r>
                      <a:r>
                        <a:rPr sz="1200" b="1" spc="-80" dirty="0">
                          <a:latin typeface="Arial"/>
                          <a:cs typeface="Arial"/>
                        </a:rPr>
                        <a:t> </a:t>
                      </a:r>
                      <a:r>
                        <a:rPr sz="1200" b="1" spc="-5" dirty="0">
                          <a:latin typeface="Arial"/>
                          <a:cs typeface="Arial"/>
                        </a:rPr>
                        <a:t>7</a:t>
                      </a:r>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D6E3BC"/>
                    </a:solidFill>
                  </a:tcPr>
                </a:tc>
                <a:tc>
                  <a:txBody>
                    <a:bodyPr/>
                    <a:lstStyle/>
                    <a:p>
                      <a:pPr marL="85725">
                        <a:lnSpc>
                          <a:spcPct val="100000"/>
                        </a:lnSpc>
                        <a:spcBef>
                          <a:spcPts val="275"/>
                        </a:spcBef>
                      </a:pPr>
                      <a:r>
                        <a:rPr sz="1200" b="1" spc="-5" dirty="0">
                          <a:latin typeface="Arial"/>
                          <a:cs typeface="Arial"/>
                        </a:rPr>
                        <a:t>Rule</a:t>
                      </a:r>
                      <a:r>
                        <a:rPr sz="1200" b="1" spc="-80" dirty="0">
                          <a:latin typeface="Arial"/>
                          <a:cs typeface="Arial"/>
                        </a:rPr>
                        <a:t> </a:t>
                      </a:r>
                      <a:r>
                        <a:rPr sz="1200" b="1" spc="-5" dirty="0">
                          <a:latin typeface="Arial"/>
                          <a:cs typeface="Arial"/>
                        </a:rPr>
                        <a:t>8</a:t>
                      </a:r>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D6E3BC"/>
                    </a:solidFill>
                  </a:tcPr>
                </a:tc>
                <a:tc>
                  <a:txBody>
                    <a:bodyPr/>
                    <a:lstStyle/>
                    <a:p>
                      <a:pPr marL="85725">
                        <a:lnSpc>
                          <a:spcPct val="100000"/>
                        </a:lnSpc>
                        <a:spcBef>
                          <a:spcPts val="275"/>
                        </a:spcBef>
                      </a:pPr>
                      <a:r>
                        <a:rPr sz="1200" b="1" spc="-5" dirty="0">
                          <a:latin typeface="Arial"/>
                          <a:cs typeface="Arial"/>
                        </a:rPr>
                        <a:t>Rule</a:t>
                      </a:r>
                      <a:r>
                        <a:rPr sz="1200" b="1" spc="-75" dirty="0">
                          <a:latin typeface="Arial"/>
                          <a:cs typeface="Arial"/>
                        </a:rPr>
                        <a:t> </a:t>
                      </a:r>
                      <a:r>
                        <a:rPr sz="1200" b="1" spc="-5" dirty="0">
                          <a:latin typeface="Arial"/>
                          <a:cs typeface="Arial"/>
                        </a:rPr>
                        <a:t>9</a:t>
                      </a:r>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D6E3BC"/>
                    </a:solidFill>
                  </a:tcPr>
                </a:tc>
                <a:extLst>
                  <a:ext uri="{0D108BD9-81ED-4DB2-BD59-A6C34878D82A}">
                    <a16:rowId xmlns:a16="http://schemas.microsoft.com/office/drawing/2014/main" val="10000"/>
                  </a:ext>
                </a:extLst>
              </a:tr>
              <a:tr h="459359">
                <a:tc gridSpan="2">
                  <a:txBody>
                    <a:bodyPr/>
                    <a:lstStyle/>
                    <a:p>
                      <a:pPr marL="84455">
                        <a:lnSpc>
                          <a:spcPct val="100000"/>
                        </a:lnSpc>
                        <a:spcBef>
                          <a:spcPts val="275"/>
                        </a:spcBef>
                      </a:pPr>
                      <a:r>
                        <a:rPr sz="1200" dirty="0">
                          <a:latin typeface="Arial"/>
                          <a:cs typeface="Arial"/>
                        </a:rPr>
                        <a:t>C1: a, b, c form a</a:t>
                      </a:r>
                      <a:r>
                        <a:rPr sz="1200" spc="-110" dirty="0">
                          <a:latin typeface="Arial"/>
                          <a:cs typeface="Arial"/>
                        </a:rPr>
                        <a:t> </a:t>
                      </a:r>
                      <a:r>
                        <a:rPr sz="1200" dirty="0">
                          <a:latin typeface="Arial"/>
                          <a:cs typeface="Arial"/>
                        </a:rPr>
                        <a:t>triangle?</a:t>
                      </a:r>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8F679"/>
                    </a:solidFill>
                  </a:tcPr>
                </a:tc>
                <a:tc hMerge="1">
                  <a:txBody>
                    <a:bodyPr/>
                    <a:lstStyle/>
                    <a:p>
                      <a:endParaRPr/>
                    </a:p>
                  </a:txBody>
                  <a:tcPr marL="0" marR="0" marT="0" marB="0"/>
                </a:tc>
                <a:tc gridSpan="2">
                  <a:txBody>
                    <a:bodyPr/>
                    <a:lstStyle/>
                    <a:p>
                      <a:pPr algn="ctr">
                        <a:lnSpc>
                          <a:spcPct val="100000"/>
                        </a:lnSpc>
                        <a:spcBef>
                          <a:spcPts val="275"/>
                        </a:spcBef>
                      </a:pPr>
                      <a:r>
                        <a:rPr sz="1200" b="1" dirty="0">
                          <a:latin typeface="Arial"/>
                          <a:cs typeface="Arial"/>
                        </a:rPr>
                        <a:t>F</a:t>
                      </a:r>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hMerge="1">
                  <a:txBody>
                    <a:bodyPr/>
                    <a:lstStyle/>
                    <a:p>
                      <a:endParaRPr/>
                    </a:p>
                  </a:txBody>
                  <a:tcPr marL="0" marR="0" marT="0" marB="0"/>
                </a:tc>
                <a:tc gridSpan="2">
                  <a:txBody>
                    <a:bodyPr/>
                    <a:lstStyle/>
                    <a:p>
                      <a:pPr algn="ctr">
                        <a:lnSpc>
                          <a:spcPct val="100000"/>
                        </a:lnSpc>
                        <a:spcBef>
                          <a:spcPts val="275"/>
                        </a:spcBef>
                      </a:pPr>
                      <a:r>
                        <a:rPr sz="1200" b="1" dirty="0">
                          <a:latin typeface="Arial"/>
                          <a:cs typeface="Arial"/>
                        </a:rPr>
                        <a:t>T</a:t>
                      </a:r>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hMerge="1">
                  <a:txBody>
                    <a:bodyPr/>
                    <a:lstStyle/>
                    <a:p>
                      <a:endParaRPr/>
                    </a:p>
                  </a:txBody>
                  <a:tcPr marL="0" marR="0" marT="0" marB="0"/>
                </a:tc>
                <a:tc gridSpan="3">
                  <a:txBody>
                    <a:bodyPr/>
                    <a:lstStyle/>
                    <a:p>
                      <a:pPr algn="ctr">
                        <a:lnSpc>
                          <a:spcPct val="100000"/>
                        </a:lnSpc>
                        <a:spcBef>
                          <a:spcPts val="275"/>
                        </a:spcBef>
                      </a:pPr>
                      <a:r>
                        <a:rPr sz="1200" b="1" dirty="0">
                          <a:latin typeface="Arial"/>
                          <a:cs typeface="Arial"/>
                        </a:rPr>
                        <a:t>T</a:t>
                      </a:r>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hMerge="1">
                  <a:txBody>
                    <a:bodyPr/>
                    <a:lstStyle/>
                    <a:p>
                      <a:endParaRPr/>
                    </a:p>
                  </a:txBody>
                  <a:tcPr marL="0" marR="0" marT="0" marB="0"/>
                </a:tc>
                <a:tc hMerge="1">
                  <a:txBody>
                    <a:bodyPr/>
                    <a:lstStyle/>
                    <a:p>
                      <a:endParaRPr/>
                    </a:p>
                  </a:txBody>
                  <a:tcPr marL="0" marR="0" marT="0" marB="0"/>
                </a:tc>
                <a:tc>
                  <a:txBody>
                    <a:bodyPr/>
                    <a:lstStyle/>
                    <a:p>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1"/>
                  </a:ext>
                </a:extLst>
              </a:tr>
              <a:tr h="275716">
                <a:tc gridSpan="2">
                  <a:txBody>
                    <a:bodyPr/>
                    <a:lstStyle/>
                    <a:p>
                      <a:pPr marL="84455">
                        <a:lnSpc>
                          <a:spcPct val="100000"/>
                        </a:lnSpc>
                        <a:spcBef>
                          <a:spcPts val="275"/>
                        </a:spcBef>
                      </a:pPr>
                      <a:r>
                        <a:rPr sz="1200" dirty="0">
                          <a:latin typeface="Arial"/>
                          <a:cs typeface="Arial"/>
                        </a:rPr>
                        <a:t>C2: </a:t>
                      </a:r>
                      <a:r>
                        <a:rPr sz="1200" spc="-5" dirty="0">
                          <a:latin typeface="Arial"/>
                          <a:cs typeface="Arial"/>
                        </a:rPr>
                        <a:t>a </a:t>
                      </a:r>
                      <a:r>
                        <a:rPr sz="1200" dirty="0">
                          <a:latin typeface="Arial"/>
                          <a:cs typeface="Arial"/>
                        </a:rPr>
                        <a:t>=</a:t>
                      </a:r>
                      <a:r>
                        <a:rPr sz="1200" spc="-90" dirty="0">
                          <a:latin typeface="Arial"/>
                          <a:cs typeface="Arial"/>
                        </a:rPr>
                        <a:t> </a:t>
                      </a:r>
                      <a:r>
                        <a:rPr sz="1200" dirty="0">
                          <a:latin typeface="Arial"/>
                          <a:cs typeface="Arial"/>
                        </a:rPr>
                        <a:t>b?</a:t>
                      </a:r>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8F679"/>
                    </a:solidFill>
                  </a:tcPr>
                </a:tc>
                <a:tc hMerge="1">
                  <a:txBody>
                    <a:bodyPr/>
                    <a:lstStyle/>
                    <a:p>
                      <a:endParaRPr/>
                    </a:p>
                  </a:txBody>
                  <a:tcPr marL="0" marR="0" marT="0" marB="0"/>
                </a:tc>
                <a:tc gridSpan="2">
                  <a:txBody>
                    <a:bodyPr/>
                    <a:lstStyle/>
                    <a:p>
                      <a:pPr algn="ctr">
                        <a:lnSpc>
                          <a:spcPct val="100000"/>
                        </a:lnSpc>
                        <a:spcBef>
                          <a:spcPts val="275"/>
                        </a:spcBef>
                      </a:pPr>
                      <a:r>
                        <a:rPr sz="1200" b="1" dirty="0">
                          <a:latin typeface="Arial"/>
                          <a:cs typeface="Arial"/>
                        </a:rPr>
                        <a:t>_</a:t>
                      </a:r>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hMerge="1">
                  <a:txBody>
                    <a:bodyPr/>
                    <a:lstStyle/>
                    <a:p>
                      <a:endParaRPr/>
                    </a:p>
                  </a:txBody>
                  <a:tcPr marL="0" marR="0" marT="0" marB="0"/>
                </a:tc>
                <a:tc gridSpan="2">
                  <a:txBody>
                    <a:bodyPr/>
                    <a:lstStyle/>
                    <a:p>
                      <a:pPr algn="ctr">
                        <a:lnSpc>
                          <a:spcPct val="100000"/>
                        </a:lnSpc>
                        <a:spcBef>
                          <a:spcPts val="275"/>
                        </a:spcBef>
                      </a:pPr>
                      <a:r>
                        <a:rPr sz="1200" b="1" dirty="0">
                          <a:latin typeface="Arial"/>
                          <a:cs typeface="Arial"/>
                        </a:rPr>
                        <a:t>F</a:t>
                      </a:r>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hMerge="1">
                  <a:txBody>
                    <a:bodyPr/>
                    <a:lstStyle/>
                    <a:p>
                      <a:endParaRPr/>
                    </a:p>
                  </a:txBody>
                  <a:tcPr marL="0" marR="0" marT="0" marB="0"/>
                </a:tc>
                <a:tc gridSpan="3">
                  <a:txBody>
                    <a:bodyPr/>
                    <a:lstStyle/>
                    <a:p>
                      <a:pPr algn="ctr">
                        <a:lnSpc>
                          <a:spcPct val="100000"/>
                        </a:lnSpc>
                        <a:spcBef>
                          <a:spcPts val="275"/>
                        </a:spcBef>
                      </a:pPr>
                      <a:r>
                        <a:rPr sz="1200" b="1" dirty="0">
                          <a:latin typeface="Arial"/>
                          <a:cs typeface="Arial"/>
                        </a:rPr>
                        <a:t>T</a:t>
                      </a:r>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hMerge="1">
                  <a:txBody>
                    <a:bodyPr/>
                    <a:lstStyle/>
                    <a:p>
                      <a:endParaRPr/>
                    </a:p>
                  </a:txBody>
                  <a:tcPr marL="0" marR="0" marT="0" marB="0"/>
                </a:tc>
                <a:tc hMerge="1">
                  <a:txBody>
                    <a:bodyPr/>
                    <a:lstStyle/>
                    <a:p>
                      <a:endParaRPr/>
                    </a:p>
                  </a:txBody>
                  <a:tcPr marL="0" marR="0" marT="0" marB="0"/>
                </a:tc>
                <a:tc>
                  <a:txBody>
                    <a:bodyPr/>
                    <a:lstStyle/>
                    <a:p>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2"/>
                  </a:ext>
                </a:extLst>
              </a:tr>
              <a:tr h="275589">
                <a:tc gridSpan="2">
                  <a:txBody>
                    <a:bodyPr/>
                    <a:lstStyle/>
                    <a:p>
                      <a:pPr marL="84455">
                        <a:lnSpc>
                          <a:spcPct val="100000"/>
                        </a:lnSpc>
                        <a:spcBef>
                          <a:spcPts val="275"/>
                        </a:spcBef>
                      </a:pPr>
                      <a:r>
                        <a:rPr sz="1200" dirty="0">
                          <a:latin typeface="Arial"/>
                          <a:cs typeface="Arial"/>
                        </a:rPr>
                        <a:t>C3: </a:t>
                      </a:r>
                      <a:r>
                        <a:rPr sz="1200" spc="-5" dirty="0">
                          <a:latin typeface="Arial"/>
                          <a:cs typeface="Arial"/>
                        </a:rPr>
                        <a:t>a </a:t>
                      </a:r>
                      <a:r>
                        <a:rPr sz="1200" dirty="0">
                          <a:latin typeface="Arial"/>
                          <a:cs typeface="Arial"/>
                        </a:rPr>
                        <a:t>=</a:t>
                      </a:r>
                      <a:r>
                        <a:rPr sz="1200" spc="-95" dirty="0">
                          <a:latin typeface="Arial"/>
                          <a:cs typeface="Arial"/>
                        </a:rPr>
                        <a:t> </a:t>
                      </a:r>
                      <a:r>
                        <a:rPr sz="1200" dirty="0">
                          <a:latin typeface="Arial"/>
                          <a:cs typeface="Arial"/>
                        </a:rPr>
                        <a:t>c?</a:t>
                      </a:r>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8F679"/>
                    </a:solidFill>
                  </a:tcPr>
                </a:tc>
                <a:tc hMerge="1">
                  <a:txBody>
                    <a:bodyPr/>
                    <a:lstStyle/>
                    <a:p>
                      <a:endParaRPr/>
                    </a:p>
                  </a:txBody>
                  <a:tcPr marL="0" marR="0" marT="0" marB="0"/>
                </a:tc>
                <a:tc gridSpan="2">
                  <a:txBody>
                    <a:bodyPr/>
                    <a:lstStyle/>
                    <a:p>
                      <a:pPr algn="ctr">
                        <a:lnSpc>
                          <a:spcPct val="100000"/>
                        </a:lnSpc>
                        <a:spcBef>
                          <a:spcPts val="275"/>
                        </a:spcBef>
                      </a:pPr>
                      <a:r>
                        <a:rPr sz="1200" b="1" dirty="0">
                          <a:latin typeface="Arial"/>
                          <a:cs typeface="Arial"/>
                        </a:rPr>
                        <a:t>_</a:t>
                      </a:r>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hMerge="1">
                  <a:txBody>
                    <a:bodyPr/>
                    <a:lstStyle/>
                    <a:p>
                      <a:endParaRPr/>
                    </a:p>
                  </a:txBody>
                  <a:tcPr marL="0" marR="0" marT="0" marB="0"/>
                </a:tc>
                <a:tc gridSpan="2">
                  <a:txBody>
                    <a:bodyPr/>
                    <a:lstStyle/>
                    <a:p>
                      <a:pPr algn="ctr">
                        <a:lnSpc>
                          <a:spcPct val="100000"/>
                        </a:lnSpc>
                        <a:spcBef>
                          <a:spcPts val="275"/>
                        </a:spcBef>
                      </a:pPr>
                      <a:r>
                        <a:rPr sz="1200" b="1" dirty="0">
                          <a:latin typeface="Arial"/>
                          <a:cs typeface="Arial"/>
                        </a:rPr>
                        <a:t>_</a:t>
                      </a:r>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hMerge="1">
                  <a:txBody>
                    <a:bodyPr/>
                    <a:lstStyle/>
                    <a:p>
                      <a:endParaRPr/>
                    </a:p>
                  </a:txBody>
                  <a:tcPr marL="0" marR="0" marT="0" marB="0"/>
                </a:tc>
                <a:tc gridSpan="3">
                  <a:txBody>
                    <a:bodyPr/>
                    <a:lstStyle/>
                    <a:p>
                      <a:pPr algn="ctr">
                        <a:lnSpc>
                          <a:spcPct val="100000"/>
                        </a:lnSpc>
                        <a:spcBef>
                          <a:spcPts val="275"/>
                        </a:spcBef>
                      </a:pPr>
                      <a:r>
                        <a:rPr sz="1200" b="1" dirty="0">
                          <a:latin typeface="Arial"/>
                          <a:cs typeface="Arial"/>
                        </a:rPr>
                        <a:t>F</a:t>
                      </a:r>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hMerge="1">
                  <a:txBody>
                    <a:bodyPr/>
                    <a:lstStyle/>
                    <a:p>
                      <a:endParaRPr/>
                    </a:p>
                  </a:txBody>
                  <a:tcPr marL="0" marR="0" marT="0" marB="0"/>
                </a:tc>
                <a:tc hMerge="1">
                  <a:txBody>
                    <a:bodyPr/>
                    <a:lstStyle/>
                    <a:p>
                      <a:endParaRPr/>
                    </a:p>
                  </a:txBody>
                  <a:tcPr marL="0" marR="0" marT="0" marB="0"/>
                </a:tc>
                <a:tc>
                  <a:txBody>
                    <a:bodyPr/>
                    <a:lstStyle/>
                    <a:p>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3"/>
                  </a:ext>
                </a:extLst>
              </a:tr>
              <a:tr h="275717">
                <a:tc gridSpan="2">
                  <a:txBody>
                    <a:bodyPr/>
                    <a:lstStyle/>
                    <a:p>
                      <a:pPr marL="84455">
                        <a:lnSpc>
                          <a:spcPct val="100000"/>
                        </a:lnSpc>
                        <a:spcBef>
                          <a:spcPts val="275"/>
                        </a:spcBef>
                      </a:pPr>
                      <a:r>
                        <a:rPr sz="1200" dirty="0">
                          <a:latin typeface="Arial"/>
                          <a:cs typeface="Arial"/>
                        </a:rPr>
                        <a:t>C4: </a:t>
                      </a:r>
                      <a:r>
                        <a:rPr sz="1200" spc="-5" dirty="0">
                          <a:latin typeface="Arial"/>
                          <a:cs typeface="Arial"/>
                        </a:rPr>
                        <a:t>b </a:t>
                      </a:r>
                      <a:r>
                        <a:rPr sz="1200" dirty="0">
                          <a:latin typeface="Arial"/>
                          <a:cs typeface="Arial"/>
                        </a:rPr>
                        <a:t>=</a:t>
                      </a:r>
                      <a:r>
                        <a:rPr sz="1200" spc="-95" dirty="0">
                          <a:latin typeface="Arial"/>
                          <a:cs typeface="Arial"/>
                        </a:rPr>
                        <a:t> </a:t>
                      </a:r>
                      <a:r>
                        <a:rPr sz="1200" dirty="0">
                          <a:latin typeface="Arial"/>
                          <a:cs typeface="Arial"/>
                        </a:rPr>
                        <a:t>c?</a:t>
                      </a:r>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8F679"/>
                    </a:solidFill>
                  </a:tcPr>
                </a:tc>
                <a:tc hMerge="1">
                  <a:txBody>
                    <a:bodyPr/>
                    <a:lstStyle/>
                    <a:p>
                      <a:endParaRPr/>
                    </a:p>
                  </a:txBody>
                  <a:tcPr marL="0" marR="0" marT="0" marB="0"/>
                </a:tc>
                <a:tc gridSpan="2">
                  <a:txBody>
                    <a:bodyPr/>
                    <a:lstStyle/>
                    <a:p>
                      <a:pPr algn="ctr">
                        <a:lnSpc>
                          <a:spcPct val="100000"/>
                        </a:lnSpc>
                        <a:spcBef>
                          <a:spcPts val="275"/>
                        </a:spcBef>
                      </a:pPr>
                      <a:r>
                        <a:rPr sz="1200" b="1" dirty="0">
                          <a:latin typeface="Arial"/>
                          <a:cs typeface="Arial"/>
                        </a:rPr>
                        <a:t>_</a:t>
                      </a:r>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hMerge="1">
                  <a:txBody>
                    <a:bodyPr/>
                    <a:lstStyle/>
                    <a:p>
                      <a:endParaRPr/>
                    </a:p>
                  </a:txBody>
                  <a:tcPr marL="0" marR="0" marT="0" marB="0"/>
                </a:tc>
                <a:tc gridSpan="2">
                  <a:txBody>
                    <a:bodyPr/>
                    <a:lstStyle/>
                    <a:p>
                      <a:pPr algn="ctr">
                        <a:lnSpc>
                          <a:spcPct val="100000"/>
                        </a:lnSpc>
                        <a:spcBef>
                          <a:spcPts val="275"/>
                        </a:spcBef>
                      </a:pPr>
                      <a:r>
                        <a:rPr sz="1200" b="1" dirty="0">
                          <a:latin typeface="Arial"/>
                          <a:cs typeface="Arial"/>
                        </a:rPr>
                        <a:t>_</a:t>
                      </a:r>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hMerge="1">
                  <a:txBody>
                    <a:bodyPr/>
                    <a:lstStyle/>
                    <a:p>
                      <a:endParaRPr/>
                    </a:p>
                  </a:txBody>
                  <a:tcPr marL="0" marR="0" marT="0" marB="0"/>
                </a:tc>
                <a:tc gridSpan="3">
                  <a:txBody>
                    <a:bodyPr/>
                    <a:lstStyle/>
                    <a:p>
                      <a:pPr algn="ctr">
                        <a:lnSpc>
                          <a:spcPct val="100000"/>
                        </a:lnSpc>
                        <a:spcBef>
                          <a:spcPts val="275"/>
                        </a:spcBef>
                      </a:pPr>
                      <a:r>
                        <a:rPr sz="1200" b="1" dirty="0">
                          <a:latin typeface="Arial"/>
                          <a:cs typeface="Arial"/>
                        </a:rPr>
                        <a:t>_</a:t>
                      </a:r>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hMerge="1">
                  <a:txBody>
                    <a:bodyPr/>
                    <a:lstStyle/>
                    <a:p>
                      <a:endParaRPr/>
                    </a:p>
                  </a:txBody>
                  <a:tcPr marL="0" marR="0" marT="0" marB="0"/>
                </a:tc>
                <a:tc hMerge="1">
                  <a:txBody>
                    <a:bodyPr/>
                    <a:lstStyle/>
                    <a:p>
                      <a:endParaRPr/>
                    </a:p>
                  </a:txBody>
                  <a:tcPr marL="0" marR="0" marT="0" marB="0"/>
                </a:tc>
                <a:tc>
                  <a:txBody>
                    <a:bodyPr/>
                    <a:lstStyle/>
                    <a:p>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4"/>
                  </a:ext>
                </a:extLst>
              </a:tr>
              <a:tr h="275716">
                <a:tc gridSpan="2">
                  <a:txBody>
                    <a:bodyPr/>
                    <a:lstStyle/>
                    <a:p>
                      <a:pPr marL="84455">
                        <a:lnSpc>
                          <a:spcPct val="100000"/>
                        </a:lnSpc>
                        <a:spcBef>
                          <a:spcPts val="280"/>
                        </a:spcBef>
                      </a:pPr>
                      <a:r>
                        <a:rPr sz="1200" dirty="0">
                          <a:latin typeface="Arial"/>
                          <a:cs typeface="Arial"/>
                        </a:rPr>
                        <a:t>A1: Not </a:t>
                      </a:r>
                      <a:r>
                        <a:rPr sz="1200" spc="-5" dirty="0">
                          <a:latin typeface="Arial"/>
                          <a:cs typeface="Arial"/>
                        </a:rPr>
                        <a:t>a</a:t>
                      </a:r>
                      <a:r>
                        <a:rPr sz="1200" spc="-85" dirty="0">
                          <a:latin typeface="Arial"/>
                          <a:cs typeface="Arial"/>
                        </a:rPr>
                        <a:t> </a:t>
                      </a:r>
                      <a:r>
                        <a:rPr sz="1200" spc="-5" dirty="0">
                          <a:latin typeface="Arial"/>
                          <a:cs typeface="Arial"/>
                        </a:rPr>
                        <a:t>triangle</a:t>
                      </a:r>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8F679"/>
                    </a:solidFill>
                  </a:tcPr>
                </a:tc>
                <a:tc hMerge="1">
                  <a:txBody>
                    <a:bodyPr/>
                    <a:lstStyle/>
                    <a:p>
                      <a:endParaRPr/>
                    </a:p>
                  </a:txBody>
                  <a:tcPr marL="0" marR="0" marT="0" marB="0"/>
                </a:tc>
                <a:tc gridSpan="2">
                  <a:txBody>
                    <a:bodyPr/>
                    <a:lstStyle/>
                    <a:p>
                      <a:pPr algn="ctr">
                        <a:lnSpc>
                          <a:spcPct val="100000"/>
                        </a:lnSpc>
                        <a:spcBef>
                          <a:spcPts val="280"/>
                        </a:spcBef>
                      </a:pPr>
                      <a:r>
                        <a:rPr sz="1200" b="1" dirty="0">
                          <a:latin typeface="Arial"/>
                          <a:cs typeface="Arial"/>
                        </a:rPr>
                        <a:t>X</a:t>
                      </a:r>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hMerge="1">
                  <a:txBody>
                    <a:bodyPr/>
                    <a:lstStyle/>
                    <a:p>
                      <a:endParaRPr/>
                    </a:p>
                  </a:txBody>
                  <a:tcPr marL="0" marR="0" marT="0" marB="0"/>
                </a:tc>
                <a:tc gridSpan="2">
                  <a:txBody>
                    <a:bodyPr/>
                    <a:lstStyle/>
                    <a:p>
                      <a:pPr algn="ctr">
                        <a:lnSpc>
                          <a:spcPct val="100000"/>
                        </a:lnSpc>
                        <a:spcBef>
                          <a:spcPts val="280"/>
                        </a:spcBef>
                      </a:pPr>
                      <a:r>
                        <a:rPr sz="1200" b="1" dirty="0">
                          <a:latin typeface="Arial"/>
                          <a:cs typeface="Arial"/>
                        </a:rPr>
                        <a:t>X</a:t>
                      </a:r>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hMerge="1">
                  <a:txBody>
                    <a:bodyPr/>
                    <a:lstStyle/>
                    <a:p>
                      <a:endParaRPr/>
                    </a:p>
                  </a:txBody>
                  <a:tcPr marL="0" marR="0" marT="0" marB="0"/>
                </a:tc>
                <a:tc gridSpan="3">
                  <a:txBody>
                    <a:bodyPr/>
                    <a:lstStyle/>
                    <a:p>
                      <a:pPr algn="ctr">
                        <a:lnSpc>
                          <a:spcPct val="100000"/>
                        </a:lnSpc>
                        <a:spcBef>
                          <a:spcPts val="280"/>
                        </a:spcBef>
                      </a:pPr>
                      <a:r>
                        <a:rPr sz="1200" b="1" dirty="0">
                          <a:latin typeface="Arial"/>
                          <a:cs typeface="Arial"/>
                        </a:rPr>
                        <a:t>X</a:t>
                      </a:r>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hMerge="1">
                  <a:txBody>
                    <a:bodyPr/>
                    <a:lstStyle/>
                    <a:p>
                      <a:endParaRPr/>
                    </a:p>
                  </a:txBody>
                  <a:tcPr marL="0" marR="0" marT="0" marB="0"/>
                </a:tc>
                <a:tc hMerge="1">
                  <a:txBody>
                    <a:bodyPr/>
                    <a:lstStyle/>
                    <a:p>
                      <a:endParaRPr/>
                    </a:p>
                  </a:txBody>
                  <a:tcPr marL="0" marR="0" marT="0" marB="0"/>
                </a:tc>
                <a:tc>
                  <a:txBody>
                    <a:bodyPr/>
                    <a:lstStyle/>
                    <a:p>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5"/>
                  </a:ext>
                </a:extLst>
              </a:tr>
              <a:tr h="275589">
                <a:tc gridSpan="2">
                  <a:txBody>
                    <a:bodyPr/>
                    <a:lstStyle/>
                    <a:p>
                      <a:pPr marL="84455">
                        <a:lnSpc>
                          <a:spcPct val="100000"/>
                        </a:lnSpc>
                        <a:spcBef>
                          <a:spcPts val="275"/>
                        </a:spcBef>
                      </a:pPr>
                      <a:r>
                        <a:rPr sz="1200" dirty="0">
                          <a:latin typeface="Arial"/>
                          <a:cs typeface="Arial"/>
                        </a:rPr>
                        <a:t>A2:</a:t>
                      </a:r>
                      <a:r>
                        <a:rPr sz="1200" spc="-90" dirty="0">
                          <a:latin typeface="Arial"/>
                          <a:cs typeface="Arial"/>
                        </a:rPr>
                        <a:t> </a:t>
                      </a:r>
                      <a:r>
                        <a:rPr sz="1200" dirty="0">
                          <a:latin typeface="Arial"/>
                          <a:cs typeface="Arial"/>
                        </a:rPr>
                        <a:t>Scalene</a:t>
                      </a:r>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8F679"/>
                    </a:solidFill>
                  </a:tcPr>
                </a:tc>
                <a:tc hMerge="1">
                  <a:txBody>
                    <a:bodyPr/>
                    <a:lstStyle/>
                    <a:p>
                      <a:endParaRPr/>
                    </a:p>
                  </a:txBody>
                  <a:tcPr marL="0" marR="0" marT="0" marB="0"/>
                </a:tc>
                <a:tc gridSpan="2">
                  <a:txBody>
                    <a:bodyPr/>
                    <a:lstStyle/>
                    <a:p>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hMerge="1">
                  <a:txBody>
                    <a:bodyPr/>
                    <a:lstStyle/>
                    <a:p>
                      <a:endParaRPr/>
                    </a:p>
                  </a:txBody>
                  <a:tcPr marL="0" marR="0" marT="0" marB="0"/>
                </a:tc>
                <a:tc gridSpan="2">
                  <a:txBody>
                    <a:bodyPr/>
                    <a:lstStyle/>
                    <a:p>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hMerge="1">
                  <a:txBody>
                    <a:bodyPr/>
                    <a:lstStyle/>
                    <a:p>
                      <a:endParaRPr/>
                    </a:p>
                  </a:txBody>
                  <a:tcPr marL="0" marR="0" marT="0" marB="0"/>
                </a:tc>
                <a:tc gridSpan="3">
                  <a:txBody>
                    <a:bodyPr/>
                    <a:lstStyle/>
                    <a:p>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hMerge="1">
                  <a:txBody>
                    <a:bodyPr/>
                    <a:lstStyle/>
                    <a:p>
                      <a:endParaRPr/>
                    </a:p>
                  </a:txBody>
                  <a:tcPr marL="0" marR="0" marT="0" marB="0"/>
                </a:tc>
                <a:tc hMerge="1">
                  <a:txBody>
                    <a:bodyPr/>
                    <a:lstStyle/>
                    <a:p>
                      <a:endParaRPr/>
                    </a:p>
                  </a:txBody>
                  <a:tcPr marL="0" marR="0" marT="0" marB="0"/>
                </a:tc>
                <a:tc>
                  <a:txBody>
                    <a:bodyPr/>
                    <a:lstStyle/>
                    <a:p>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6"/>
                  </a:ext>
                </a:extLst>
              </a:tr>
              <a:tr h="275717">
                <a:tc gridSpan="2">
                  <a:txBody>
                    <a:bodyPr/>
                    <a:lstStyle/>
                    <a:p>
                      <a:pPr marL="84455">
                        <a:lnSpc>
                          <a:spcPct val="100000"/>
                        </a:lnSpc>
                        <a:spcBef>
                          <a:spcPts val="280"/>
                        </a:spcBef>
                      </a:pPr>
                      <a:r>
                        <a:rPr sz="1200" dirty="0">
                          <a:latin typeface="Arial"/>
                          <a:cs typeface="Arial"/>
                        </a:rPr>
                        <a:t>A3:</a:t>
                      </a:r>
                      <a:r>
                        <a:rPr sz="1200" spc="-100" dirty="0">
                          <a:latin typeface="Arial"/>
                          <a:cs typeface="Arial"/>
                        </a:rPr>
                        <a:t> </a:t>
                      </a:r>
                      <a:r>
                        <a:rPr sz="1200" dirty="0">
                          <a:latin typeface="Arial"/>
                          <a:cs typeface="Arial"/>
                        </a:rPr>
                        <a:t>Isosceles</a:t>
                      </a:r>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8F679"/>
                    </a:solidFill>
                  </a:tcPr>
                </a:tc>
                <a:tc hMerge="1">
                  <a:txBody>
                    <a:bodyPr/>
                    <a:lstStyle/>
                    <a:p>
                      <a:endParaRPr/>
                    </a:p>
                  </a:txBody>
                  <a:tcPr marL="0" marR="0" marT="0" marB="0"/>
                </a:tc>
                <a:tc gridSpan="2">
                  <a:txBody>
                    <a:bodyPr/>
                    <a:lstStyle/>
                    <a:p>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hMerge="1">
                  <a:txBody>
                    <a:bodyPr/>
                    <a:lstStyle/>
                    <a:p>
                      <a:endParaRPr/>
                    </a:p>
                  </a:txBody>
                  <a:tcPr marL="0" marR="0" marT="0" marB="0"/>
                </a:tc>
                <a:tc gridSpan="2">
                  <a:txBody>
                    <a:bodyPr/>
                    <a:lstStyle/>
                    <a:p>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hMerge="1">
                  <a:txBody>
                    <a:bodyPr/>
                    <a:lstStyle/>
                    <a:p>
                      <a:endParaRPr/>
                    </a:p>
                  </a:txBody>
                  <a:tcPr marL="0" marR="0" marT="0" marB="0"/>
                </a:tc>
                <a:tc gridSpan="3">
                  <a:txBody>
                    <a:bodyPr/>
                    <a:lstStyle/>
                    <a:p>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hMerge="1">
                  <a:txBody>
                    <a:bodyPr/>
                    <a:lstStyle/>
                    <a:p>
                      <a:endParaRPr/>
                    </a:p>
                  </a:txBody>
                  <a:tcPr marL="0" marR="0" marT="0" marB="0"/>
                </a:tc>
                <a:tc hMerge="1">
                  <a:txBody>
                    <a:bodyPr/>
                    <a:lstStyle/>
                    <a:p>
                      <a:endParaRPr/>
                    </a:p>
                  </a:txBody>
                  <a:tcPr marL="0" marR="0" marT="0" marB="0"/>
                </a:tc>
                <a:tc>
                  <a:txBody>
                    <a:bodyPr/>
                    <a:lstStyle/>
                    <a:p>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7"/>
                  </a:ext>
                </a:extLst>
              </a:tr>
              <a:tr h="246506">
                <a:tc gridSpan="2">
                  <a:txBody>
                    <a:bodyPr/>
                    <a:lstStyle/>
                    <a:p>
                      <a:pPr marL="84455">
                        <a:lnSpc>
                          <a:spcPct val="100000"/>
                        </a:lnSpc>
                        <a:spcBef>
                          <a:spcPts val="280"/>
                        </a:spcBef>
                      </a:pPr>
                      <a:r>
                        <a:rPr sz="1200" dirty="0">
                          <a:latin typeface="Arial"/>
                          <a:cs typeface="Arial"/>
                        </a:rPr>
                        <a:t>A4:</a:t>
                      </a:r>
                      <a:r>
                        <a:rPr sz="1200" spc="-65" dirty="0">
                          <a:latin typeface="Arial"/>
                          <a:cs typeface="Arial"/>
                        </a:rPr>
                        <a:t> </a:t>
                      </a:r>
                      <a:r>
                        <a:rPr sz="1200" spc="-5" dirty="0">
                          <a:latin typeface="Arial"/>
                          <a:cs typeface="Arial"/>
                        </a:rPr>
                        <a:t>Equilateral</a:t>
                      </a:r>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solidFill>
                      <a:srgbClr val="F8F679"/>
                    </a:solidFill>
                  </a:tcPr>
                </a:tc>
                <a:tc hMerge="1">
                  <a:txBody>
                    <a:bodyPr/>
                    <a:lstStyle/>
                    <a:p>
                      <a:endParaRPr/>
                    </a:p>
                  </a:txBody>
                  <a:tcPr marL="0" marR="0" marT="0" marB="0"/>
                </a:tc>
                <a:tc gridSpan="2">
                  <a:txBody>
                    <a:bodyPr/>
                    <a:lstStyle/>
                    <a:p>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hMerge="1">
                  <a:txBody>
                    <a:bodyPr/>
                    <a:lstStyle/>
                    <a:p>
                      <a:endParaRPr/>
                    </a:p>
                  </a:txBody>
                  <a:tcPr marL="0" marR="0" marT="0" marB="0"/>
                </a:tc>
                <a:tc gridSpan="2">
                  <a:txBody>
                    <a:bodyPr/>
                    <a:lstStyle/>
                    <a:p>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hMerge="1">
                  <a:txBody>
                    <a:bodyPr/>
                    <a:lstStyle/>
                    <a:p>
                      <a:endParaRPr/>
                    </a:p>
                  </a:txBody>
                  <a:tcPr marL="0" marR="0" marT="0" marB="0"/>
                </a:tc>
                <a:tc gridSpan="3">
                  <a:txBody>
                    <a:bodyPr/>
                    <a:lstStyle/>
                    <a:p>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hMerge="1">
                  <a:txBody>
                    <a:bodyPr/>
                    <a:lstStyle/>
                    <a:p>
                      <a:endParaRPr/>
                    </a:p>
                  </a:txBody>
                  <a:tcPr marL="0" marR="0" marT="0" marB="0"/>
                </a:tc>
                <a:tc hMerge="1">
                  <a:txBody>
                    <a:bodyPr/>
                    <a:lstStyle/>
                    <a:p>
                      <a:endParaRPr/>
                    </a:p>
                  </a:txBody>
                  <a:tcPr marL="0" marR="0" marT="0" marB="0"/>
                </a:tc>
                <a:tc>
                  <a:txBody>
                    <a:bodyPr/>
                    <a:lstStyle/>
                    <a:p>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8"/>
                  </a:ext>
                </a:extLst>
              </a:tr>
              <a:tr h="317817">
                <a:tc>
                  <a:txBody>
                    <a:bodyPr/>
                    <a:lstStyle/>
                    <a:p>
                      <a:pPr marL="84455">
                        <a:lnSpc>
                          <a:spcPct val="100000"/>
                        </a:lnSpc>
                        <a:spcBef>
                          <a:spcPts val="505"/>
                        </a:spcBef>
                      </a:pPr>
                      <a:r>
                        <a:rPr sz="1200" dirty="0">
                          <a:latin typeface="Arial"/>
                          <a:cs typeface="Arial"/>
                        </a:rPr>
                        <a:t>A5:</a:t>
                      </a:r>
                      <a:r>
                        <a:rPr sz="1200" spc="-90" dirty="0">
                          <a:latin typeface="Arial"/>
                          <a:cs typeface="Arial"/>
                        </a:rPr>
                        <a:t> </a:t>
                      </a:r>
                      <a:r>
                        <a:rPr sz="1200" dirty="0">
                          <a:latin typeface="Arial"/>
                          <a:cs typeface="Arial"/>
                        </a:rPr>
                        <a:t>Impossible</a:t>
                      </a:r>
                      <a:endParaRPr sz="1200">
                        <a:latin typeface="Arial"/>
                        <a:cs typeface="Arial"/>
                      </a:endParaRPr>
                    </a:p>
                  </a:txBody>
                  <a:tcPr marL="0" marR="0" marT="0" marB="0">
                    <a:lnL w="12700">
                      <a:solidFill>
                        <a:srgbClr val="000000"/>
                      </a:solidFill>
                      <a:prstDash val="solid"/>
                    </a:lnL>
                    <a:lnR w="12700">
                      <a:solidFill>
                        <a:srgbClr val="000000"/>
                      </a:solidFill>
                      <a:prstDash val="solid"/>
                    </a:lnR>
                    <a:lnB w="12700">
                      <a:solidFill>
                        <a:srgbClr val="000000"/>
                      </a:solidFill>
                      <a:prstDash val="solid"/>
                    </a:lnB>
                    <a:solidFill>
                      <a:srgbClr val="F8F679"/>
                    </a:solidFill>
                  </a:tcPr>
                </a:tc>
                <a:tc>
                  <a:txBody>
                    <a:bodyPr/>
                    <a:lstStyle/>
                    <a:p>
                      <a:pPr marL="85090">
                        <a:lnSpc>
                          <a:spcPct val="100000"/>
                        </a:lnSpc>
                        <a:spcBef>
                          <a:spcPts val="280"/>
                        </a:spcBef>
                      </a:pPr>
                      <a:r>
                        <a:rPr sz="1200" b="1" spc="-25" dirty="0">
                          <a:latin typeface="Arial"/>
                          <a:cs typeface="Arial"/>
                        </a:rPr>
                        <a:t>Test</a:t>
                      </a:r>
                      <a:r>
                        <a:rPr sz="1200" b="1" spc="-90" dirty="0">
                          <a:latin typeface="Arial"/>
                          <a:cs typeface="Arial"/>
                        </a:rPr>
                        <a:t> </a:t>
                      </a:r>
                      <a:r>
                        <a:rPr sz="1200" b="1" spc="-5" dirty="0">
                          <a:latin typeface="Arial"/>
                          <a:cs typeface="Arial"/>
                        </a:rPr>
                        <a:t>Cas</a:t>
                      </a:r>
                      <a:endParaRPr sz="1200">
                        <a:latin typeface="Arial"/>
                        <a:cs typeface="Arial"/>
                      </a:endParaRPr>
                    </a:p>
                  </a:txBody>
                  <a:tcPr marL="0" marR="0" marT="0" marB="0">
                    <a:lnL w="12700">
                      <a:solidFill>
                        <a:srgbClr val="000000"/>
                      </a:solidFill>
                      <a:prstDash val="solid"/>
                    </a:lnL>
                    <a:lnT w="12700">
                      <a:solidFill>
                        <a:srgbClr val="000000"/>
                      </a:solidFill>
                      <a:prstDash val="solid"/>
                    </a:lnT>
                    <a:lnB w="12700">
                      <a:solidFill>
                        <a:srgbClr val="000000"/>
                      </a:solidFill>
                      <a:prstDash val="solid"/>
                    </a:lnB>
                    <a:solidFill>
                      <a:srgbClr val="D6E3BC"/>
                    </a:solidFill>
                  </a:tcPr>
                </a:tc>
                <a:tc>
                  <a:txBody>
                    <a:bodyPr/>
                    <a:lstStyle/>
                    <a:p>
                      <a:pPr>
                        <a:lnSpc>
                          <a:spcPct val="100000"/>
                        </a:lnSpc>
                        <a:spcBef>
                          <a:spcPts val="280"/>
                        </a:spcBef>
                      </a:pPr>
                      <a:r>
                        <a:rPr sz="1200" b="1" spc="-5" dirty="0">
                          <a:latin typeface="Arial"/>
                          <a:cs typeface="Arial"/>
                        </a:rPr>
                        <a:t>e</a:t>
                      </a:r>
                      <a:r>
                        <a:rPr sz="1200" b="1" spc="-110" dirty="0">
                          <a:latin typeface="Arial"/>
                          <a:cs typeface="Arial"/>
                        </a:rPr>
                        <a:t> </a:t>
                      </a:r>
                      <a:r>
                        <a:rPr sz="1200" b="1" spc="-5" dirty="0">
                          <a:latin typeface="Arial"/>
                          <a:cs typeface="Arial"/>
                        </a:rPr>
                        <a:t>ID</a:t>
                      </a:r>
                      <a:endParaRPr sz="1200">
                        <a:latin typeface="Arial"/>
                        <a:cs typeface="Arial"/>
                      </a:endParaRPr>
                    </a:p>
                  </a:txBody>
                  <a:tcPr marL="0" marR="0" marT="0" marB="0">
                    <a:lnR w="12700">
                      <a:solidFill>
                        <a:srgbClr val="000000"/>
                      </a:solidFill>
                      <a:prstDash val="solid"/>
                    </a:lnR>
                    <a:lnT w="12700">
                      <a:solidFill>
                        <a:srgbClr val="000000"/>
                      </a:solidFill>
                      <a:prstDash val="solid"/>
                    </a:lnT>
                    <a:lnB w="12700">
                      <a:solidFill>
                        <a:srgbClr val="000000"/>
                      </a:solidFill>
                      <a:prstDash val="solid"/>
                    </a:lnB>
                    <a:solidFill>
                      <a:srgbClr val="D6E3BC"/>
                    </a:solidFill>
                  </a:tcPr>
                </a:tc>
                <a:tc gridSpan="2">
                  <a:txBody>
                    <a:bodyPr/>
                    <a:lstStyle/>
                    <a:p>
                      <a:pPr marL="85090">
                        <a:lnSpc>
                          <a:spcPct val="100000"/>
                        </a:lnSpc>
                        <a:spcBef>
                          <a:spcPts val="280"/>
                        </a:spcBef>
                      </a:pPr>
                      <a:r>
                        <a:rPr sz="1200" b="1" dirty="0">
                          <a:latin typeface="Arial"/>
                          <a:cs typeface="Arial"/>
                        </a:rPr>
                        <a:t>a</a:t>
                      </a:r>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8F679"/>
                    </a:solidFill>
                  </a:tcPr>
                </a:tc>
                <a:tc hMerge="1">
                  <a:txBody>
                    <a:bodyPr/>
                    <a:lstStyle/>
                    <a:p>
                      <a:endParaRPr/>
                    </a:p>
                  </a:txBody>
                  <a:tcPr marL="0" marR="0" marT="0" marB="0"/>
                </a:tc>
                <a:tc gridSpan="2">
                  <a:txBody>
                    <a:bodyPr/>
                    <a:lstStyle/>
                    <a:p>
                      <a:pPr marL="85725">
                        <a:lnSpc>
                          <a:spcPct val="100000"/>
                        </a:lnSpc>
                        <a:spcBef>
                          <a:spcPts val="280"/>
                        </a:spcBef>
                      </a:pPr>
                      <a:r>
                        <a:rPr sz="1200" b="1" dirty="0">
                          <a:latin typeface="Arial"/>
                          <a:cs typeface="Arial"/>
                        </a:rPr>
                        <a:t>b</a:t>
                      </a:r>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8F679"/>
                    </a:solidFill>
                  </a:tcPr>
                </a:tc>
                <a:tc hMerge="1">
                  <a:txBody>
                    <a:bodyPr/>
                    <a:lstStyle/>
                    <a:p>
                      <a:endParaRPr/>
                    </a:p>
                  </a:txBody>
                  <a:tcPr marL="0" marR="0" marT="0" marB="0"/>
                </a:tc>
                <a:tc>
                  <a:txBody>
                    <a:bodyPr/>
                    <a:lstStyle/>
                    <a:p>
                      <a:pPr marL="85725">
                        <a:lnSpc>
                          <a:spcPct val="100000"/>
                        </a:lnSpc>
                        <a:spcBef>
                          <a:spcPts val="280"/>
                        </a:spcBef>
                      </a:pPr>
                      <a:r>
                        <a:rPr sz="1200" b="1" dirty="0">
                          <a:latin typeface="Arial"/>
                          <a:cs typeface="Arial"/>
                        </a:rPr>
                        <a:t>c</a:t>
                      </a:r>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8F679"/>
                    </a:solidFill>
                  </a:tcPr>
                </a:tc>
                <a:tc gridSpan="3">
                  <a:txBody>
                    <a:bodyPr/>
                    <a:lstStyle/>
                    <a:p>
                      <a:pPr marL="85725">
                        <a:lnSpc>
                          <a:spcPct val="100000"/>
                        </a:lnSpc>
                        <a:spcBef>
                          <a:spcPts val="280"/>
                        </a:spcBef>
                      </a:pPr>
                      <a:r>
                        <a:rPr sz="1200" b="1" dirty="0">
                          <a:latin typeface="Arial"/>
                          <a:cs typeface="Arial"/>
                        </a:rPr>
                        <a:t>Expected</a:t>
                      </a:r>
                      <a:r>
                        <a:rPr sz="1200" b="1" spc="-105" dirty="0">
                          <a:latin typeface="Arial"/>
                          <a:cs typeface="Arial"/>
                        </a:rPr>
                        <a:t> </a:t>
                      </a:r>
                      <a:r>
                        <a:rPr sz="1200" b="1" spc="-5" dirty="0">
                          <a:latin typeface="Arial"/>
                          <a:cs typeface="Arial"/>
                        </a:rPr>
                        <a:t>Output</a:t>
                      </a:r>
                      <a:endParaRPr sz="1200">
                        <a:latin typeface="Arial"/>
                        <a:cs typeface="Arial"/>
                      </a:endParaRPr>
                    </a:p>
                  </a:txBody>
                  <a:tcPr marL="0" marR="0" marT="0" marB="0">
                    <a:lnL w="12700">
                      <a:solidFill>
                        <a:srgbClr val="000000"/>
                      </a:solidFill>
                      <a:prstDash val="solid"/>
                    </a:lnL>
                    <a:lnR w="25780">
                      <a:solidFill>
                        <a:srgbClr val="000000"/>
                      </a:solidFill>
                      <a:prstDash val="solid"/>
                    </a:lnR>
                    <a:lnT w="12700">
                      <a:solidFill>
                        <a:srgbClr val="000000"/>
                      </a:solidFill>
                      <a:prstDash val="solid"/>
                    </a:lnT>
                    <a:lnB w="12700">
                      <a:solidFill>
                        <a:srgbClr val="000000"/>
                      </a:solidFill>
                      <a:prstDash val="solid"/>
                    </a:lnB>
                    <a:solidFill>
                      <a:srgbClr val="F8F679"/>
                    </a:solidFill>
                  </a:tcPr>
                </a:tc>
                <a:tc hMerge="1">
                  <a:txBody>
                    <a:bodyPr/>
                    <a:lstStyle/>
                    <a:p>
                      <a:endParaRPr/>
                    </a:p>
                  </a:txBody>
                  <a:tcPr marL="0" marR="0" marT="0" marB="0"/>
                </a:tc>
                <a:tc hMerge="1">
                  <a:txBody>
                    <a:bodyPr/>
                    <a:lstStyle/>
                    <a:p>
                      <a:endParaRPr/>
                    </a:p>
                  </a:txBody>
                  <a:tcPr marL="0" marR="0" marT="0" marB="0"/>
                </a:tc>
                <a:tc>
                  <a:txBody>
                    <a:bodyPr/>
                    <a:lstStyle/>
                    <a:p>
                      <a:endParaRPr sz="1200">
                        <a:latin typeface="Arial"/>
                        <a:cs typeface="Arial"/>
                      </a:endParaRPr>
                    </a:p>
                  </a:txBody>
                  <a:tcPr marL="0" marR="0" marT="0" marB="0">
                    <a:lnL w="2578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9"/>
                  </a:ext>
                </a:extLst>
              </a:tr>
              <a:tr h="343979">
                <a:tc rowSpan="9">
                  <a:txBody>
                    <a:bodyPr/>
                    <a:lstStyle/>
                    <a:p>
                      <a:pPr>
                        <a:lnSpc>
                          <a:spcPct val="100000"/>
                        </a:lnSpc>
                      </a:pPr>
                      <a:endParaRPr sz="1800">
                        <a:latin typeface="Times New Roman"/>
                        <a:cs typeface="Times New Roman"/>
                      </a:endParaRPr>
                    </a:p>
                    <a:p>
                      <a:pPr>
                        <a:lnSpc>
                          <a:spcPct val="100000"/>
                        </a:lnSpc>
                      </a:pPr>
                      <a:endParaRPr sz="1800">
                        <a:latin typeface="Times New Roman"/>
                        <a:cs typeface="Times New Roman"/>
                      </a:endParaRPr>
                    </a:p>
                    <a:p>
                      <a:pPr>
                        <a:lnSpc>
                          <a:spcPct val="100000"/>
                        </a:lnSpc>
                      </a:pPr>
                      <a:endParaRPr sz="1800">
                        <a:latin typeface="Times New Roman"/>
                        <a:cs typeface="Times New Roman"/>
                      </a:endParaRPr>
                    </a:p>
                    <a:p>
                      <a:pPr>
                        <a:lnSpc>
                          <a:spcPct val="100000"/>
                        </a:lnSpc>
                      </a:pPr>
                      <a:endParaRPr sz="1800">
                        <a:latin typeface="Times New Roman"/>
                        <a:cs typeface="Times New Roman"/>
                      </a:endParaRPr>
                    </a:p>
                    <a:p>
                      <a:pPr>
                        <a:lnSpc>
                          <a:spcPct val="100000"/>
                        </a:lnSpc>
                      </a:pPr>
                      <a:endParaRPr sz="1800">
                        <a:latin typeface="Times New Roman"/>
                        <a:cs typeface="Times New Roman"/>
                      </a:endParaRPr>
                    </a:p>
                    <a:p>
                      <a:pPr>
                        <a:lnSpc>
                          <a:spcPct val="100000"/>
                        </a:lnSpc>
                      </a:pPr>
                      <a:endParaRPr sz="1800">
                        <a:latin typeface="Times New Roman"/>
                        <a:cs typeface="Times New Roman"/>
                      </a:endParaRPr>
                    </a:p>
                    <a:p>
                      <a:pPr>
                        <a:lnSpc>
                          <a:spcPct val="100000"/>
                        </a:lnSpc>
                      </a:pPr>
                      <a:endParaRPr sz="1800">
                        <a:latin typeface="Times New Roman"/>
                        <a:cs typeface="Times New Roman"/>
                      </a:endParaRPr>
                    </a:p>
                    <a:p>
                      <a:pPr>
                        <a:lnSpc>
                          <a:spcPct val="100000"/>
                        </a:lnSpc>
                      </a:pPr>
                      <a:endParaRPr sz="1800">
                        <a:latin typeface="Times New Roman"/>
                        <a:cs typeface="Times New Roman"/>
                      </a:endParaRPr>
                    </a:p>
                    <a:p>
                      <a:pPr marL="151765">
                        <a:lnSpc>
                          <a:spcPct val="100000"/>
                        </a:lnSpc>
                        <a:spcBef>
                          <a:spcPts val="1245"/>
                        </a:spcBef>
                      </a:pPr>
                      <a:r>
                        <a:rPr sz="1800" spc="-10" dirty="0">
                          <a:solidFill>
                            <a:srgbClr val="7E7E7E"/>
                          </a:solidFill>
                          <a:latin typeface="Arial"/>
                          <a:cs typeface="Arial"/>
                        </a:rPr>
                        <a:t>25</a:t>
                      </a:r>
                      <a:endParaRPr sz="1800">
                        <a:latin typeface="Arial"/>
                        <a:cs typeface="Arial"/>
                      </a:endParaRPr>
                    </a:p>
                  </a:txBody>
                  <a:tcPr marL="0" marR="0" marT="0" marB="0">
                    <a:lnR w="12700">
                      <a:solidFill>
                        <a:srgbClr val="000000"/>
                      </a:solidFill>
                      <a:prstDash val="solid"/>
                    </a:lnR>
                    <a:lnT w="12700">
                      <a:solidFill>
                        <a:srgbClr val="000000"/>
                      </a:solidFill>
                      <a:prstDash val="solid"/>
                    </a:lnT>
                  </a:tcPr>
                </a:tc>
                <a:tc gridSpan="2">
                  <a:txBody>
                    <a:bodyPr/>
                    <a:lstStyle/>
                    <a:p>
                      <a:pPr marL="85090">
                        <a:lnSpc>
                          <a:spcPct val="100000"/>
                        </a:lnSpc>
                        <a:spcBef>
                          <a:spcPts val="380"/>
                        </a:spcBef>
                      </a:pPr>
                      <a:r>
                        <a:rPr sz="1200" dirty="0">
                          <a:latin typeface="Arial"/>
                          <a:cs typeface="Arial"/>
                        </a:rPr>
                        <a:t>DT1</a:t>
                      </a:r>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D6E3BC"/>
                    </a:solidFill>
                  </a:tcPr>
                </a:tc>
                <a:tc hMerge="1">
                  <a:txBody>
                    <a:bodyPr/>
                    <a:lstStyle/>
                    <a:p>
                      <a:endParaRPr/>
                    </a:p>
                  </a:txBody>
                  <a:tcPr marL="0" marR="0" marT="0" marB="0"/>
                </a:tc>
                <a:tc gridSpan="2">
                  <a:txBody>
                    <a:bodyPr/>
                    <a:lstStyle/>
                    <a:p>
                      <a:pPr algn="ctr">
                        <a:lnSpc>
                          <a:spcPct val="100000"/>
                        </a:lnSpc>
                        <a:spcBef>
                          <a:spcPts val="380"/>
                        </a:spcBef>
                      </a:pPr>
                      <a:r>
                        <a:rPr sz="1200" b="1" dirty="0">
                          <a:latin typeface="Arial"/>
                          <a:cs typeface="Arial"/>
                        </a:rPr>
                        <a:t>4</a:t>
                      </a:r>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hMerge="1">
                  <a:txBody>
                    <a:bodyPr/>
                    <a:lstStyle/>
                    <a:p>
                      <a:endParaRPr/>
                    </a:p>
                  </a:txBody>
                  <a:tcPr marL="0" marR="0" marT="0" marB="0"/>
                </a:tc>
                <a:tc gridSpan="2">
                  <a:txBody>
                    <a:bodyPr/>
                    <a:lstStyle/>
                    <a:p>
                      <a:pPr algn="ctr">
                        <a:lnSpc>
                          <a:spcPct val="100000"/>
                        </a:lnSpc>
                        <a:spcBef>
                          <a:spcPts val="380"/>
                        </a:spcBef>
                      </a:pPr>
                      <a:r>
                        <a:rPr sz="1200" b="1" dirty="0">
                          <a:latin typeface="Arial"/>
                          <a:cs typeface="Arial"/>
                        </a:rPr>
                        <a:t>1</a:t>
                      </a:r>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hMerge="1">
                  <a:txBody>
                    <a:bodyPr/>
                    <a:lstStyle/>
                    <a:p>
                      <a:endParaRPr/>
                    </a:p>
                  </a:txBody>
                  <a:tcPr marL="0" marR="0" marT="0" marB="0"/>
                </a:tc>
                <a:tc>
                  <a:txBody>
                    <a:bodyPr/>
                    <a:lstStyle/>
                    <a:p>
                      <a:pPr algn="ctr">
                        <a:lnSpc>
                          <a:spcPct val="100000"/>
                        </a:lnSpc>
                        <a:spcBef>
                          <a:spcPts val="380"/>
                        </a:spcBef>
                      </a:pPr>
                      <a:r>
                        <a:rPr sz="1200" b="1" dirty="0">
                          <a:latin typeface="Arial"/>
                          <a:cs typeface="Arial"/>
                        </a:rPr>
                        <a:t>2</a:t>
                      </a:r>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gridSpan="3">
                  <a:txBody>
                    <a:bodyPr/>
                    <a:lstStyle/>
                    <a:p>
                      <a:pPr marL="85725">
                        <a:lnSpc>
                          <a:spcPct val="100000"/>
                        </a:lnSpc>
                        <a:spcBef>
                          <a:spcPts val="380"/>
                        </a:spcBef>
                      </a:pPr>
                      <a:r>
                        <a:rPr sz="1200" b="1" spc="-5" dirty="0">
                          <a:latin typeface="Arial"/>
                          <a:cs typeface="Arial"/>
                        </a:rPr>
                        <a:t>Not </a:t>
                      </a:r>
                      <a:r>
                        <a:rPr sz="1200" b="1" dirty="0">
                          <a:latin typeface="Arial"/>
                          <a:cs typeface="Arial"/>
                        </a:rPr>
                        <a:t>a</a:t>
                      </a:r>
                      <a:r>
                        <a:rPr sz="1200" b="1" spc="-65" dirty="0">
                          <a:latin typeface="Arial"/>
                          <a:cs typeface="Arial"/>
                        </a:rPr>
                        <a:t> </a:t>
                      </a:r>
                      <a:r>
                        <a:rPr sz="1200" b="1" spc="-10" dirty="0">
                          <a:latin typeface="Arial"/>
                          <a:cs typeface="Arial"/>
                        </a:rPr>
                        <a:t>Triangle</a:t>
                      </a:r>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hMerge="1">
                  <a:txBody>
                    <a:bodyPr/>
                    <a:lstStyle/>
                    <a:p>
                      <a:endParaRPr/>
                    </a:p>
                  </a:txBody>
                  <a:tcPr marL="0" marR="0" marT="0" marB="0"/>
                </a:tc>
                <a:tc hMerge="1">
                  <a:txBody>
                    <a:bodyPr/>
                    <a:lstStyle/>
                    <a:p>
                      <a:endParaRPr/>
                    </a:p>
                  </a:txBody>
                  <a:tcPr marL="0" marR="0" marT="0" marB="0"/>
                </a:tc>
                <a:tc rowSpan="9" gridSpan="4">
                  <a:txBody>
                    <a:bodyPr/>
                    <a:lstStyle/>
                    <a:p>
                      <a:pPr>
                        <a:lnSpc>
                          <a:spcPct val="100000"/>
                        </a:lnSpc>
                      </a:pPr>
                      <a:endParaRPr sz="1800" dirty="0">
                        <a:latin typeface="Times New Roman"/>
                        <a:cs typeface="Times New Roman"/>
                      </a:endParaRPr>
                    </a:p>
                    <a:p>
                      <a:pPr>
                        <a:lnSpc>
                          <a:spcPct val="100000"/>
                        </a:lnSpc>
                      </a:pPr>
                      <a:endParaRPr sz="1800" dirty="0">
                        <a:latin typeface="Times New Roman"/>
                        <a:cs typeface="Times New Roman"/>
                      </a:endParaRPr>
                    </a:p>
                    <a:p>
                      <a:pPr>
                        <a:lnSpc>
                          <a:spcPct val="100000"/>
                        </a:lnSpc>
                      </a:pPr>
                      <a:endParaRPr sz="1800" dirty="0">
                        <a:latin typeface="Times New Roman"/>
                        <a:cs typeface="Times New Roman"/>
                      </a:endParaRPr>
                    </a:p>
                    <a:p>
                      <a:pPr>
                        <a:lnSpc>
                          <a:spcPct val="100000"/>
                        </a:lnSpc>
                      </a:pPr>
                      <a:endParaRPr sz="1800" dirty="0">
                        <a:latin typeface="Times New Roman"/>
                        <a:cs typeface="Times New Roman"/>
                      </a:endParaRPr>
                    </a:p>
                    <a:p>
                      <a:pPr>
                        <a:lnSpc>
                          <a:spcPct val="100000"/>
                        </a:lnSpc>
                      </a:pPr>
                      <a:endParaRPr sz="1800" dirty="0">
                        <a:latin typeface="Times New Roman"/>
                        <a:cs typeface="Times New Roman"/>
                      </a:endParaRPr>
                    </a:p>
                    <a:p>
                      <a:pPr>
                        <a:lnSpc>
                          <a:spcPct val="100000"/>
                        </a:lnSpc>
                      </a:pPr>
                      <a:endParaRPr sz="1800" dirty="0">
                        <a:latin typeface="Times New Roman"/>
                        <a:cs typeface="Times New Roman"/>
                      </a:endParaRPr>
                    </a:p>
                    <a:p>
                      <a:pPr>
                        <a:lnSpc>
                          <a:spcPct val="100000"/>
                        </a:lnSpc>
                      </a:pPr>
                      <a:endParaRPr sz="1800" dirty="0">
                        <a:latin typeface="Times New Roman"/>
                        <a:cs typeface="Times New Roman"/>
                      </a:endParaRPr>
                    </a:p>
                    <a:p>
                      <a:pPr>
                        <a:lnSpc>
                          <a:spcPct val="100000"/>
                        </a:lnSpc>
                      </a:pPr>
                      <a:endParaRPr sz="1800" dirty="0">
                        <a:latin typeface="Times New Roman"/>
                        <a:cs typeface="Times New Roman"/>
                      </a:endParaRPr>
                    </a:p>
                  </a:txBody>
                  <a:tcPr marL="0" marR="0" marT="0" marB="0">
                    <a:lnL w="12700">
                      <a:solidFill>
                        <a:srgbClr val="000000"/>
                      </a:solidFill>
                      <a:prstDash val="solid"/>
                    </a:lnL>
                    <a:lnT w="12700">
                      <a:solidFill>
                        <a:srgbClr val="000000"/>
                      </a:solidFill>
                      <a:prstDash val="solid"/>
                    </a:lnT>
                  </a:tcPr>
                </a:tc>
                <a:tc rowSpan="9" hMerge="1">
                  <a:txBody>
                    <a:bodyPr/>
                    <a:lstStyle/>
                    <a:p>
                      <a:endParaRPr/>
                    </a:p>
                  </a:txBody>
                  <a:tcPr marL="0" marR="0" marT="0" marB="0"/>
                </a:tc>
                <a:tc rowSpan="9" hMerge="1">
                  <a:txBody>
                    <a:bodyPr/>
                    <a:lstStyle/>
                    <a:p>
                      <a:endParaRPr/>
                    </a:p>
                  </a:txBody>
                  <a:tcPr marL="0" marR="0" marT="0" marB="0"/>
                </a:tc>
                <a:tc rowSpan="9" hMerge="1">
                  <a:txBody>
                    <a:bodyPr/>
                    <a:lstStyle/>
                    <a:p>
                      <a:endParaRPr/>
                    </a:p>
                  </a:txBody>
                  <a:tcPr marL="0" marR="0" marT="0" marB="0"/>
                </a:tc>
                <a:extLst>
                  <a:ext uri="{0D108BD9-81ED-4DB2-BD59-A6C34878D82A}">
                    <a16:rowId xmlns:a16="http://schemas.microsoft.com/office/drawing/2014/main" val="10010"/>
                  </a:ext>
                </a:extLst>
              </a:tr>
              <a:tr h="274319">
                <a:tc vMerge="1">
                  <a:txBody>
                    <a:bodyPr/>
                    <a:lstStyle/>
                    <a:p>
                      <a:endParaRPr/>
                    </a:p>
                  </a:txBody>
                  <a:tcPr marL="0" marR="0" marT="0" marB="0">
                    <a:lnR w="12700">
                      <a:solidFill>
                        <a:srgbClr val="000000"/>
                      </a:solidFill>
                      <a:prstDash val="solid"/>
                    </a:lnR>
                    <a:lnT w="12700">
                      <a:solidFill>
                        <a:srgbClr val="000000"/>
                      </a:solidFill>
                      <a:prstDash val="solid"/>
                    </a:lnT>
                  </a:tcPr>
                </a:tc>
                <a:tc gridSpan="2">
                  <a:txBody>
                    <a:bodyPr/>
                    <a:lstStyle/>
                    <a:p>
                      <a:pPr marL="85090">
                        <a:lnSpc>
                          <a:spcPct val="100000"/>
                        </a:lnSpc>
                        <a:spcBef>
                          <a:spcPts val="280"/>
                        </a:spcBef>
                      </a:pPr>
                      <a:r>
                        <a:rPr sz="1200" dirty="0">
                          <a:latin typeface="Arial"/>
                          <a:cs typeface="Arial"/>
                        </a:rPr>
                        <a:t>DT2</a:t>
                      </a:r>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D6E3BC"/>
                    </a:solidFill>
                  </a:tcPr>
                </a:tc>
                <a:tc hMerge="1">
                  <a:txBody>
                    <a:bodyPr/>
                    <a:lstStyle/>
                    <a:p>
                      <a:endParaRPr/>
                    </a:p>
                  </a:txBody>
                  <a:tcPr marL="0" marR="0" marT="0" marB="0"/>
                </a:tc>
                <a:tc gridSpan="2">
                  <a:txBody>
                    <a:bodyPr/>
                    <a:lstStyle/>
                    <a:p>
                      <a:pPr algn="ctr">
                        <a:lnSpc>
                          <a:spcPct val="100000"/>
                        </a:lnSpc>
                        <a:spcBef>
                          <a:spcPts val="280"/>
                        </a:spcBef>
                      </a:pPr>
                      <a:r>
                        <a:rPr sz="1200" b="1" dirty="0">
                          <a:latin typeface="Arial"/>
                          <a:cs typeface="Arial"/>
                        </a:rPr>
                        <a:t>1</a:t>
                      </a:r>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hMerge="1">
                  <a:txBody>
                    <a:bodyPr/>
                    <a:lstStyle/>
                    <a:p>
                      <a:endParaRPr/>
                    </a:p>
                  </a:txBody>
                  <a:tcPr marL="0" marR="0" marT="0" marB="0"/>
                </a:tc>
                <a:tc gridSpan="2">
                  <a:txBody>
                    <a:bodyPr/>
                    <a:lstStyle/>
                    <a:p>
                      <a:pPr algn="ctr">
                        <a:lnSpc>
                          <a:spcPct val="100000"/>
                        </a:lnSpc>
                        <a:spcBef>
                          <a:spcPts val="280"/>
                        </a:spcBef>
                      </a:pPr>
                      <a:r>
                        <a:rPr sz="1200" b="1" dirty="0">
                          <a:latin typeface="Arial"/>
                          <a:cs typeface="Arial"/>
                        </a:rPr>
                        <a:t>4</a:t>
                      </a:r>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hMerge="1">
                  <a:txBody>
                    <a:bodyPr/>
                    <a:lstStyle/>
                    <a:p>
                      <a:endParaRPr/>
                    </a:p>
                  </a:txBody>
                  <a:tcPr marL="0" marR="0" marT="0" marB="0"/>
                </a:tc>
                <a:tc>
                  <a:txBody>
                    <a:bodyPr/>
                    <a:lstStyle/>
                    <a:p>
                      <a:pPr algn="ctr">
                        <a:lnSpc>
                          <a:spcPct val="100000"/>
                        </a:lnSpc>
                        <a:spcBef>
                          <a:spcPts val="280"/>
                        </a:spcBef>
                      </a:pPr>
                      <a:r>
                        <a:rPr sz="1200" b="1" dirty="0">
                          <a:latin typeface="Arial"/>
                          <a:cs typeface="Arial"/>
                        </a:rPr>
                        <a:t>2</a:t>
                      </a:r>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gridSpan="3">
                  <a:txBody>
                    <a:bodyPr/>
                    <a:lstStyle/>
                    <a:p>
                      <a:pPr marL="85725">
                        <a:lnSpc>
                          <a:spcPct val="100000"/>
                        </a:lnSpc>
                        <a:spcBef>
                          <a:spcPts val="280"/>
                        </a:spcBef>
                      </a:pPr>
                      <a:r>
                        <a:rPr sz="1200" b="1" spc="-5" dirty="0">
                          <a:latin typeface="Arial"/>
                          <a:cs typeface="Arial"/>
                        </a:rPr>
                        <a:t>Not a</a:t>
                      </a:r>
                      <a:r>
                        <a:rPr sz="1200" b="1" spc="-70" dirty="0">
                          <a:latin typeface="Arial"/>
                          <a:cs typeface="Arial"/>
                        </a:rPr>
                        <a:t> </a:t>
                      </a:r>
                      <a:r>
                        <a:rPr sz="1200" b="1" spc="-10" dirty="0">
                          <a:latin typeface="Arial"/>
                          <a:cs typeface="Arial"/>
                        </a:rPr>
                        <a:t>Triangle</a:t>
                      </a:r>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hMerge="1">
                  <a:txBody>
                    <a:bodyPr/>
                    <a:lstStyle/>
                    <a:p>
                      <a:endParaRPr/>
                    </a:p>
                  </a:txBody>
                  <a:tcPr marL="0" marR="0" marT="0" marB="0"/>
                </a:tc>
                <a:tc hMerge="1">
                  <a:txBody>
                    <a:bodyPr/>
                    <a:lstStyle/>
                    <a:p>
                      <a:endParaRPr/>
                    </a:p>
                  </a:txBody>
                  <a:tcPr marL="0" marR="0" marT="0" marB="0"/>
                </a:tc>
                <a:tc gridSpan="4" vMerge="1">
                  <a:txBody>
                    <a:bodyPr/>
                    <a:lstStyle/>
                    <a:p>
                      <a:endParaRPr/>
                    </a:p>
                  </a:txBody>
                  <a:tcPr marL="0" marR="0" marT="0" marB="0">
                    <a:lnL w="12700">
                      <a:solidFill>
                        <a:srgbClr val="000000"/>
                      </a:solidFill>
                      <a:prstDash val="solid"/>
                    </a:lnL>
                    <a:lnT w="12700">
                      <a:solidFill>
                        <a:srgbClr val="000000"/>
                      </a:solidFill>
                      <a:prstDash val="solid"/>
                    </a:lnT>
                  </a:tcPr>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extLst>
                  <a:ext uri="{0D108BD9-81ED-4DB2-BD59-A6C34878D82A}">
                    <a16:rowId xmlns:a16="http://schemas.microsoft.com/office/drawing/2014/main" val="10011"/>
                  </a:ext>
                </a:extLst>
              </a:tr>
              <a:tr h="274319">
                <a:tc vMerge="1">
                  <a:txBody>
                    <a:bodyPr/>
                    <a:lstStyle/>
                    <a:p>
                      <a:endParaRPr/>
                    </a:p>
                  </a:txBody>
                  <a:tcPr marL="0" marR="0" marT="0" marB="0">
                    <a:lnR w="12700">
                      <a:solidFill>
                        <a:srgbClr val="000000"/>
                      </a:solidFill>
                      <a:prstDash val="solid"/>
                    </a:lnR>
                    <a:lnT w="12700">
                      <a:solidFill>
                        <a:srgbClr val="000000"/>
                      </a:solidFill>
                      <a:prstDash val="solid"/>
                    </a:lnT>
                  </a:tcPr>
                </a:tc>
                <a:tc gridSpan="2">
                  <a:txBody>
                    <a:bodyPr/>
                    <a:lstStyle/>
                    <a:p>
                      <a:pPr marL="85090">
                        <a:lnSpc>
                          <a:spcPct val="100000"/>
                        </a:lnSpc>
                        <a:spcBef>
                          <a:spcPts val="280"/>
                        </a:spcBef>
                      </a:pPr>
                      <a:r>
                        <a:rPr sz="1200" dirty="0">
                          <a:latin typeface="Arial"/>
                          <a:cs typeface="Arial"/>
                        </a:rPr>
                        <a:t>DT3</a:t>
                      </a:r>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D6E3BC"/>
                    </a:solidFill>
                  </a:tcPr>
                </a:tc>
                <a:tc hMerge="1">
                  <a:txBody>
                    <a:bodyPr/>
                    <a:lstStyle/>
                    <a:p>
                      <a:endParaRPr/>
                    </a:p>
                  </a:txBody>
                  <a:tcPr marL="0" marR="0" marT="0" marB="0"/>
                </a:tc>
                <a:tc gridSpan="2">
                  <a:txBody>
                    <a:bodyPr/>
                    <a:lstStyle/>
                    <a:p>
                      <a:pPr algn="ctr">
                        <a:lnSpc>
                          <a:spcPct val="100000"/>
                        </a:lnSpc>
                        <a:spcBef>
                          <a:spcPts val="280"/>
                        </a:spcBef>
                      </a:pPr>
                      <a:r>
                        <a:rPr sz="1200" b="1" dirty="0">
                          <a:latin typeface="Arial"/>
                          <a:cs typeface="Arial"/>
                        </a:rPr>
                        <a:t>1</a:t>
                      </a:r>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hMerge="1">
                  <a:txBody>
                    <a:bodyPr/>
                    <a:lstStyle/>
                    <a:p>
                      <a:endParaRPr/>
                    </a:p>
                  </a:txBody>
                  <a:tcPr marL="0" marR="0" marT="0" marB="0"/>
                </a:tc>
                <a:tc gridSpan="2">
                  <a:txBody>
                    <a:bodyPr/>
                    <a:lstStyle/>
                    <a:p>
                      <a:pPr algn="ctr">
                        <a:lnSpc>
                          <a:spcPct val="100000"/>
                        </a:lnSpc>
                        <a:spcBef>
                          <a:spcPts val="280"/>
                        </a:spcBef>
                      </a:pPr>
                      <a:r>
                        <a:rPr sz="1200" b="1" dirty="0">
                          <a:latin typeface="Arial"/>
                          <a:cs typeface="Arial"/>
                        </a:rPr>
                        <a:t>2</a:t>
                      </a:r>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hMerge="1">
                  <a:txBody>
                    <a:bodyPr/>
                    <a:lstStyle/>
                    <a:p>
                      <a:endParaRPr/>
                    </a:p>
                  </a:txBody>
                  <a:tcPr marL="0" marR="0" marT="0" marB="0"/>
                </a:tc>
                <a:tc>
                  <a:txBody>
                    <a:bodyPr/>
                    <a:lstStyle/>
                    <a:p>
                      <a:pPr algn="ctr">
                        <a:lnSpc>
                          <a:spcPct val="100000"/>
                        </a:lnSpc>
                        <a:spcBef>
                          <a:spcPts val="280"/>
                        </a:spcBef>
                      </a:pPr>
                      <a:r>
                        <a:rPr sz="1200" b="1" dirty="0">
                          <a:latin typeface="Arial"/>
                          <a:cs typeface="Arial"/>
                        </a:rPr>
                        <a:t>4</a:t>
                      </a:r>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gridSpan="3">
                  <a:txBody>
                    <a:bodyPr/>
                    <a:lstStyle/>
                    <a:p>
                      <a:pPr marL="85725">
                        <a:lnSpc>
                          <a:spcPct val="100000"/>
                        </a:lnSpc>
                        <a:spcBef>
                          <a:spcPts val="280"/>
                        </a:spcBef>
                      </a:pPr>
                      <a:r>
                        <a:rPr sz="1200" b="1" spc="-5" dirty="0">
                          <a:latin typeface="Arial"/>
                          <a:cs typeface="Arial"/>
                        </a:rPr>
                        <a:t>Not a</a:t>
                      </a:r>
                      <a:r>
                        <a:rPr sz="1200" b="1" spc="-70" dirty="0">
                          <a:latin typeface="Arial"/>
                          <a:cs typeface="Arial"/>
                        </a:rPr>
                        <a:t> </a:t>
                      </a:r>
                      <a:r>
                        <a:rPr sz="1200" b="1" spc="-10" dirty="0">
                          <a:latin typeface="Arial"/>
                          <a:cs typeface="Arial"/>
                        </a:rPr>
                        <a:t>Triangle</a:t>
                      </a:r>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hMerge="1">
                  <a:txBody>
                    <a:bodyPr/>
                    <a:lstStyle/>
                    <a:p>
                      <a:endParaRPr/>
                    </a:p>
                  </a:txBody>
                  <a:tcPr marL="0" marR="0" marT="0" marB="0"/>
                </a:tc>
                <a:tc hMerge="1">
                  <a:txBody>
                    <a:bodyPr/>
                    <a:lstStyle/>
                    <a:p>
                      <a:endParaRPr/>
                    </a:p>
                  </a:txBody>
                  <a:tcPr marL="0" marR="0" marT="0" marB="0"/>
                </a:tc>
                <a:tc gridSpan="4" vMerge="1">
                  <a:txBody>
                    <a:bodyPr/>
                    <a:lstStyle/>
                    <a:p>
                      <a:endParaRPr/>
                    </a:p>
                  </a:txBody>
                  <a:tcPr marL="0" marR="0" marT="0" marB="0">
                    <a:lnL w="12700">
                      <a:solidFill>
                        <a:srgbClr val="000000"/>
                      </a:solidFill>
                      <a:prstDash val="solid"/>
                    </a:lnL>
                    <a:lnT w="12700">
                      <a:solidFill>
                        <a:srgbClr val="000000"/>
                      </a:solidFill>
                      <a:prstDash val="solid"/>
                    </a:lnT>
                  </a:tcPr>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extLst>
                  <a:ext uri="{0D108BD9-81ED-4DB2-BD59-A6C34878D82A}">
                    <a16:rowId xmlns:a16="http://schemas.microsoft.com/office/drawing/2014/main" val="10012"/>
                  </a:ext>
                </a:extLst>
              </a:tr>
              <a:tr h="274319">
                <a:tc vMerge="1">
                  <a:txBody>
                    <a:bodyPr/>
                    <a:lstStyle/>
                    <a:p>
                      <a:endParaRPr/>
                    </a:p>
                  </a:txBody>
                  <a:tcPr marL="0" marR="0" marT="0" marB="0">
                    <a:lnR w="12700">
                      <a:solidFill>
                        <a:srgbClr val="000000"/>
                      </a:solidFill>
                      <a:prstDash val="solid"/>
                    </a:lnR>
                    <a:lnT w="12700">
                      <a:solidFill>
                        <a:srgbClr val="000000"/>
                      </a:solidFill>
                      <a:prstDash val="solid"/>
                    </a:lnT>
                  </a:tcPr>
                </a:tc>
                <a:tc gridSpan="2">
                  <a:txBody>
                    <a:bodyPr/>
                    <a:lstStyle/>
                    <a:p>
                      <a:pPr marL="85090">
                        <a:lnSpc>
                          <a:spcPct val="100000"/>
                        </a:lnSpc>
                        <a:spcBef>
                          <a:spcPts val="280"/>
                        </a:spcBef>
                      </a:pPr>
                      <a:r>
                        <a:rPr sz="1200" dirty="0">
                          <a:latin typeface="Arial"/>
                          <a:cs typeface="Arial"/>
                        </a:rPr>
                        <a:t>DT4</a:t>
                      </a:r>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D6E3BC"/>
                    </a:solidFill>
                  </a:tcPr>
                </a:tc>
                <a:tc hMerge="1">
                  <a:txBody>
                    <a:bodyPr/>
                    <a:lstStyle/>
                    <a:p>
                      <a:endParaRPr/>
                    </a:p>
                  </a:txBody>
                  <a:tcPr marL="0" marR="0" marT="0" marB="0"/>
                </a:tc>
                <a:tc gridSpan="2">
                  <a:txBody>
                    <a:bodyPr/>
                    <a:lstStyle/>
                    <a:p>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hMerge="1">
                  <a:txBody>
                    <a:bodyPr/>
                    <a:lstStyle/>
                    <a:p>
                      <a:endParaRPr/>
                    </a:p>
                  </a:txBody>
                  <a:tcPr marL="0" marR="0" marT="0" marB="0"/>
                </a:tc>
                <a:tc gridSpan="2">
                  <a:txBody>
                    <a:bodyPr/>
                    <a:lstStyle/>
                    <a:p>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hMerge="1">
                  <a:txBody>
                    <a:bodyPr/>
                    <a:lstStyle/>
                    <a:p>
                      <a:endParaRPr/>
                    </a:p>
                  </a:txBody>
                  <a:tcPr marL="0" marR="0" marT="0" marB="0"/>
                </a:tc>
                <a:tc>
                  <a:txBody>
                    <a:bodyPr/>
                    <a:lstStyle/>
                    <a:p>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gridSpan="3">
                  <a:txBody>
                    <a:bodyPr/>
                    <a:lstStyle/>
                    <a:p>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hMerge="1">
                  <a:txBody>
                    <a:bodyPr/>
                    <a:lstStyle/>
                    <a:p>
                      <a:endParaRPr/>
                    </a:p>
                  </a:txBody>
                  <a:tcPr marL="0" marR="0" marT="0" marB="0"/>
                </a:tc>
                <a:tc hMerge="1">
                  <a:txBody>
                    <a:bodyPr/>
                    <a:lstStyle/>
                    <a:p>
                      <a:endParaRPr/>
                    </a:p>
                  </a:txBody>
                  <a:tcPr marL="0" marR="0" marT="0" marB="0"/>
                </a:tc>
                <a:tc gridSpan="4" vMerge="1">
                  <a:txBody>
                    <a:bodyPr/>
                    <a:lstStyle/>
                    <a:p>
                      <a:endParaRPr/>
                    </a:p>
                  </a:txBody>
                  <a:tcPr marL="0" marR="0" marT="0" marB="0">
                    <a:lnL w="12700">
                      <a:solidFill>
                        <a:srgbClr val="000000"/>
                      </a:solidFill>
                      <a:prstDash val="solid"/>
                    </a:lnL>
                    <a:lnT w="12700">
                      <a:solidFill>
                        <a:srgbClr val="000000"/>
                      </a:solidFill>
                      <a:prstDash val="solid"/>
                    </a:lnT>
                  </a:tcPr>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extLst>
                  <a:ext uri="{0D108BD9-81ED-4DB2-BD59-A6C34878D82A}">
                    <a16:rowId xmlns:a16="http://schemas.microsoft.com/office/drawing/2014/main" val="10013"/>
                  </a:ext>
                </a:extLst>
              </a:tr>
              <a:tr h="274256">
                <a:tc vMerge="1">
                  <a:txBody>
                    <a:bodyPr/>
                    <a:lstStyle/>
                    <a:p>
                      <a:endParaRPr/>
                    </a:p>
                  </a:txBody>
                  <a:tcPr marL="0" marR="0" marT="0" marB="0">
                    <a:lnR w="12700">
                      <a:solidFill>
                        <a:srgbClr val="000000"/>
                      </a:solidFill>
                      <a:prstDash val="solid"/>
                    </a:lnR>
                    <a:lnT w="12700">
                      <a:solidFill>
                        <a:srgbClr val="000000"/>
                      </a:solidFill>
                      <a:prstDash val="solid"/>
                    </a:lnT>
                  </a:tcPr>
                </a:tc>
                <a:tc gridSpan="2">
                  <a:txBody>
                    <a:bodyPr/>
                    <a:lstStyle/>
                    <a:p>
                      <a:pPr marL="85090">
                        <a:lnSpc>
                          <a:spcPct val="100000"/>
                        </a:lnSpc>
                        <a:spcBef>
                          <a:spcPts val="280"/>
                        </a:spcBef>
                      </a:pPr>
                      <a:r>
                        <a:rPr sz="1200" dirty="0">
                          <a:latin typeface="Arial"/>
                          <a:cs typeface="Arial"/>
                        </a:rPr>
                        <a:t>DT5</a:t>
                      </a:r>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D6E3BC"/>
                    </a:solidFill>
                  </a:tcPr>
                </a:tc>
                <a:tc hMerge="1">
                  <a:txBody>
                    <a:bodyPr/>
                    <a:lstStyle/>
                    <a:p>
                      <a:endParaRPr/>
                    </a:p>
                  </a:txBody>
                  <a:tcPr marL="0" marR="0" marT="0" marB="0"/>
                </a:tc>
                <a:tc gridSpan="2">
                  <a:txBody>
                    <a:bodyPr/>
                    <a:lstStyle/>
                    <a:p>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hMerge="1">
                  <a:txBody>
                    <a:bodyPr/>
                    <a:lstStyle/>
                    <a:p>
                      <a:endParaRPr/>
                    </a:p>
                  </a:txBody>
                  <a:tcPr marL="0" marR="0" marT="0" marB="0"/>
                </a:tc>
                <a:tc gridSpan="2">
                  <a:txBody>
                    <a:bodyPr/>
                    <a:lstStyle/>
                    <a:p>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hMerge="1">
                  <a:txBody>
                    <a:bodyPr/>
                    <a:lstStyle/>
                    <a:p>
                      <a:endParaRPr/>
                    </a:p>
                  </a:txBody>
                  <a:tcPr marL="0" marR="0" marT="0" marB="0"/>
                </a:tc>
                <a:tc>
                  <a:txBody>
                    <a:bodyPr/>
                    <a:lstStyle/>
                    <a:p>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gridSpan="3">
                  <a:txBody>
                    <a:bodyPr/>
                    <a:lstStyle/>
                    <a:p>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hMerge="1">
                  <a:txBody>
                    <a:bodyPr/>
                    <a:lstStyle/>
                    <a:p>
                      <a:endParaRPr/>
                    </a:p>
                  </a:txBody>
                  <a:tcPr marL="0" marR="0" marT="0" marB="0"/>
                </a:tc>
                <a:tc hMerge="1">
                  <a:txBody>
                    <a:bodyPr/>
                    <a:lstStyle/>
                    <a:p>
                      <a:endParaRPr/>
                    </a:p>
                  </a:txBody>
                  <a:tcPr marL="0" marR="0" marT="0" marB="0"/>
                </a:tc>
                <a:tc gridSpan="4" vMerge="1">
                  <a:txBody>
                    <a:bodyPr/>
                    <a:lstStyle/>
                    <a:p>
                      <a:endParaRPr/>
                    </a:p>
                  </a:txBody>
                  <a:tcPr marL="0" marR="0" marT="0" marB="0">
                    <a:lnL w="12700">
                      <a:solidFill>
                        <a:srgbClr val="000000"/>
                      </a:solidFill>
                      <a:prstDash val="solid"/>
                    </a:lnL>
                    <a:lnT w="12700">
                      <a:solidFill>
                        <a:srgbClr val="000000"/>
                      </a:solidFill>
                      <a:prstDash val="solid"/>
                    </a:lnT>
                  </a:tcPr>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extLst>
                  <a:ext uri="{0D108BD9-81ED-4DB2-BD59-A6C34878D82A}">
                    <a16:rowId xmlns:a16="http://schemas.microsoft.com/office/drawing/2014/main" val="10014"/>
                  </a:ext>
                </a:extLst>
              </a:tr>
              <a:tr h="274320">
                <a:tc vMerge="1">
                  <a:txBody>
                    <a:bodyPr/>
                    <a:lstStyle/>
                    <a:p>
                      <a:endParaRPr/>
                    </a:p>
                  </a:txBody>
                  <a:tcPr marL="0" marR="0" marT="0" marB="0">
                    <a:lnR w="12700">
                      <a:solidFill>
                        <a:srgbClr val="000000"/>
                      </a:solidFill>
                      <a:prstDash val="solid"/>
                    </a:lnR>
                    <a:lnT w="12700">
                      <a:solidFill>
                        <a:srgbClr val="000000"/>
                      </a:solidFill>
                      <a:prstDash val="solid"/>
                    </a:lnT>
                  </a:tcPr>
                </a:tc>
                <a:tc gridSpan="2">
                  <a:txBody>
                    <a:bodyPr/>
                    <a:lstStyle/>
                    <a:p>
                      <a:pPr marL="85090">
                        <a:lnSpc>
                          <a:spcPct val="100000"/>
                        </a:lnSpc>
                        <a:spcBef>
                          <a:spcPts val="280"/>
                        </a:spcBef>
                      </a:pPr>
                      <a:r>
                        <a:rPr sz="1200" dirty="0">
                          <a:latin typeface="Arial"/>
                          <a:cs typeface="Arial"/>
                        </a:rPr>
                        <a:t>DT6</a:t>
                      </a:r>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D6E3BC"/>
                    </a:solidFill>
                  </a:tcPr>
                </a:tc>
                <a:tc hMerge="1">
                  <a:txBody>
                    <a:bodyPr/>
                    <a:lstStyle/>
                    <a:p>
                      <a:endParaRPr/>
                    </a:p>
                  </a:txBody>
                  <a:tcPr marL="0" marR="0" marT="0" marB="0"/>
                </a:tc>
                <a:tc gridSpan="2">
                  <a:txBody>
                    <a:bodyPr/>
                    <a:lstStyle/>
                    <a:p>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hMerge="1">
                  <a:txBody>
                    <a:bodyPr/>
                    <a:lstStyle/>
                    <a:p>
                      <a:endParaRPr/>
                    </a:p>
                  </a:txBody>
                  <a:tcPr marL="0" marR="0" marT="0" marB="0"/>
                </a:tc>
                <a:tc gridSpan="2">
                  <a:txBody>
                    <a:bodyPr/>
                    <a:lstStyle/>
                    <a:p>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hMerge="1">
                  <a:txBody>
                    <a:bodyPr/>
                    <a:lstStyle/>
                    <a:p>
                      <a:endParaRPr/>
                    </a:p>
                  </a:txBody>
                  <a:tcPr marL="0" marR="0" marT="0" marB="0"/>
                </a:tc>
                <a:tc>
                  <a:txBody>
                    <a:bodyPr/>
                    <a:lstStyle/>
                    <a:p>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gridSpan="3">
                  <a:txBody>
                    <a:bodyPr/>
                    <a:lstStyle/>
                    <a:p>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hMerge="1">
                  <a:txBody>
                    <a:bodyPr/>
                    <a:lstStyle/>
                    <a:p>
                      <a:endParaRPr/>
                    </a:p>
                  </a:txBody>
                  <a:tcPr marL="0" marR="0" marT="0" marB="0"/>
                </a:tc>
                <a:tc hMerge="1">
                  <a:txBody>
                    <a:bodyPr/>
                    <a:lstStyle/>
                    <a:p>
                      <a:endParaRPr/>
                    </a:p>
                  </a:txBody>
                  <a:tcPr marL="0" marR="0" marT="0" marB="0"/>
                </a:tc>
                <a:tc gridSpan="4" vMerge="1">
                  <a:txBody>
                    <a:bodyPr/>
                    <a:lstStyle/>
                    <a:p>
                      <a:endParaRPr/>
                    </a:p>
                  </a:txBody>
                  <a:tcPr marL="0" marR="0" marT="0" marB="0">
                    <a:lnL w="12700">
                      <a:solidFill>
                        <a:srgbClr val="000000"/>
                      </a:solidFill>
                      <a:prstDash val="solid"/>
                    </a:lnL>
                    <a:lnT w="12700">
                      <a:solidFill>
                        <a:srgbClr val="000000"/>
                      </a:solidFill>
                      <a:prstDash val="solid"/>
                    </a:lnT>
                  </a:tcPr>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extLst>
                  <a:ext uri="{0D108BD9-81ED-4DB2-BD59-A6C34878D82A}">
                    <a16:rowId xmlns:a16="http://schemas.microsoft.com/office/drawing/2014/main" val="10015"/>
                  </a:ext>
                </a:extLst>
              </a:tr>
              <a:tr h="274319">
                <a:tc vMerge="1">
                  <a:txBody>
                    <a:bodyPr/>
                    <a:lstStyle/>
                    <a:p>
                      <a:endParaRPr/>
                    </a:p>
                  </a:txBody>
                  <a:tcPr marL="0" marR="0" marT="0" marB="0">
                    <a:lnR w="12700">
                      <a:solidFill>
                        <a:srgbClr val="000000"/>
                      </a:solidFill>
                      <a:prstDash val="solid"/>
                    </a:lnR>
                    <a:lnT w="12700">
                      <a:solidFill>
                        <a:srgbClr val="000000"/>
                      </a:solidFill>
                      <a:prstDash val="solid"/>
                    </a:lnT>
                  </a:tcPr>
                </a:tc>
                <a:tc gridSpan="2">
                  <a:txBody>
                    <a:bodyPr/>
                    <a:lstStyle/>
                    <a:p>
                      <a:pPr marL="85090">
                        <a:lnSpc>
                          <a:spcPct val="100000"/>
                        </a:lnSpc>
                        <a:spcBef>
                          <a:spcPts val="280"/>
                        </a:spcBef>
                      </a:pPr>
                      <a:r>
                        <a:rPr sz="1200" dirty="0">
                          <a:latin typeface="Arial"/>
                          <a:cs typeface="Arial"/>
                        </a:rPr>
                        <a:t>DT7</a:t>
                      </a:r>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D6E3BC"/>
                    </a:solidFill>
                  </a:tcPr>
                </a:tc>
                <a:tc hMerge="1">
                  <a:txBody>
                    <a:bodyPr/>
                    <a:lstStyle/>
                    <a:p>
                      <a:endParaRPr/>
                    </a:p>
                  </a:txBody>
                  <a:tcPr marL="0" marR="0" marT="0" marB="0"/>
                </a:tc>
                <a:tc gridSpan="2">
                  <a:txBody>
                    <a:bodyPr/>
                    <a:lstStyle/>
                    <a:p>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hMerge="1">
                  <a:txBody>
                    <a:bodyPr/>
                    <a:lstStyle/>
                    <a:p>
                      <a:endParaRPr/>
                    </a:p>
                  </a:txBody>
                  <a:tcPr marL="0" marR="0" marT="0" marB="0"/>
                </a:tc>
                <a:tc gridSpan="2">
                  <a:txBody>
                    <a:bodyPr/>
                    <a:lstStyle/>
                    <a:p>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hMerge="1">
                  <a:txBody>
                    <a:bodyPr/>
                    <a:lstStyle/>
                    <a:p>
                      <a:endParaRPr/>
                    </a:p>
                  </a:txBody>
                  <a:tcPr marL="0" marR="0" marT="0" marB="0"/>
                </a:tc>
                <a:tc>
                  <a:txBody>
                    <a:bodyPr/>
                    <a:lstStyle/>
                    <a:p>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gridSpan="3">
                  <a:txBody>
                    <a:bodyPr/>
                    <a:lstStyle/>
                    <a:p>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hMerge="1">
                  <a:txBody>
                    <a:bodyPr/>
                    <a:lstStyle/>
                    <a:p>
                      <a:endParaRPr/>
                    </a:p>
                  </a:txBody>
                  <a:tcPr marL="0" marR="0" marT="0" marB="0"/>
                </a:tc>
                <a:tc hMerge="1">
                  <a:txBody>
                    <a:bodyPr/>
                    <a:lstStyle/>
                    <a:p>
                      <a:endParaRPr/>
                    </a:p>
                  </a:txBody>
                  <a:tcPr marL="0" marR="0" marT="0" marB="0"/>
                </a:tc>
                <a:tc gridSpan="4" vMerge="1">
                  <a:txBody>
                    <a:bodyPr/>
                    <a:lstStyle/>
                    <a:p>
                      <a:endParaRPr/>
                    </a:p>
                  </a:txBody>
                  <a:tcPr marL="0" marR="0" marT="0" marB="0">
                    <a:lnL w="12700">
                      <a:solidFill>
                        <a:srgbClr val="000000"/>
                      </a:solidFill>
                      <a:prstDash val="solid"/>
                    </a:lnL>
                    <a:lnT w="12700">
                      <a:solidFill>
                        <a:srgbClr val="000000"/>
                      </a:solidFill>
                      <a:prstDash val="solid"/>
                    </a:lnT>
                  </a:tcPr>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extLst>
                  <a:ext uri="{0D108BD9-81ED-4DB2-BD59-A6C34878D82A}">
                    <a16:rowId xmlns:a16="http://schemas.microsoft.com/office/drawing/2014/main" val="10016"/>
                  </a:ext>
                </a:extLst>
              </a:tr>
              <a:tr h="274320">
                <a:tc vMerge="1">
                  <a:txBody>
                    <a:bodyPr/>
                    <a:lstStyle/>
                    <a:p>
                      <a:endParaRPr/>
                    </a:p>
                  </a:txBody>
                  <a:tcPr marL="0" marR="0" marT="0" marB="0">
                    <a:lnR w="12700">
                      <a:solidFill>
                        <a:srgbClr val="000000"/>
                      </a:solidFill>
                      <a:prstDash val="solid"/>
                    </a:lnR>
                    <a:lnT w="12700">
                      <a:solidFill>
                        <a:srgbClr val="000000"/>
                      </a:solidFill>
                      <a:prstDash val="solid"/>
                    </a:lnT>
                  </a:tcPr>
                </a:tc>
                <a:tc gridSpan="2">
                  <a:txBody>
                    <a:bodyPr/>
                    <a:lstStyle/>
                    <a:p>
                      <a:pPr marL="85090">
                        <a:lnSpc>
                          <a:spcPct val="100000"/>
                        </a:lnSpc>
                        <a:spcBef>
                          <a:spcPts val="280"/>
                        </a:spcBef>
                      </a:pPr>
                      <a:r>
                        <a:rPr sz="1200" dirty="0">
                          <a:latin typeface="Arial"/>
                          <a:cs typeface="Arial"/>
                        </a:rPr>
                        <a:t>DT8</a:t>
                      </a:r>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D6E3BC"/>
                    </a:solidFill>
                  </a:tcPr>
                </a:tc>
                <a:tc hMerge="1">
                  <a:txBody>
                    <a:bodyPr/>
                    <a:lstStyle/>
                    <a:p>
                      <a:endParaRPr/>
                    </a:p>
                  </a:txBody>
                  <a:tcPr marL="0" marR="0" marT="0" marB="0"/>
                </a:tc>
                <a:tc gridSpan="2">
                  <a:txBody>
                    <a:bodyPr/>
                    <a:lstStyle/>
                    <a:p>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hMerge="1">
                  <a:txBody>
                    <a:bodyPr/>
                    <a:lstStyle/>
                    <a:p>
                      <a:endParaRPr/>
                    </a:p>
                  </a:txBody>
                  <a:tcPr marL="0" marR="0" marT="0" marB="0"/>
                </a:tc>
                <a:tc gridSpan="2">
                  <a:txBody>
                    <a:bodyPr/>
                    <a:lstStyle/>
                    <a:p>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hMerge="1">
                  <a:txBody>
                    <a:bodyPr/>
                    <a:lstStyle/>
                    <a:p>
                      <a:endParaRPr/>
                    </a:p>
                  </a:txBody>
                  <a:tcPr marL="0" marR="0" marT="0" marB="0"/>
                </a:tc>
                <a:tc>
                  <a:txBody>
                    <a:bodyPr/>
                    <a:lstStyle/>
                    <a:p>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gridSpan="3">
                  <a:txBody>
                    <a:bodyPr/>
                    <a:lstStyle/>
                    <a:p>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hMerge="1">
                  <a:txBody>
                    <a:bodyPr/>
                    <a:lstStyle/>
                    <a:p>
                      <a:endParaRPr/>
                    </a:p>
                  </a:txBody>
                  <a:tcPr marL="0" marR="0" marT="0" marB="0"/>
                </a:tc>
                <a:tc hMerge="1">
                  <a:txBody>
                    <a:bodyPr/>
                    <a:lstStyle/>
                    <a:p>
                      <a:endParaRPr/>
                    </a:p>
                  </a:txBody>
                  <a:tcPr marL="0" marR="0" marT="0" marB="0"/>
                </a:tc>
                <a:tc gridSpan="4" vMerge="1">
                  <a:txBody>
                    <a:bodyPr/>
                    <a:lstStyle/>
                    <a:p>
                      <a:endParaRPr/>
                    </a:p>
                  </a:txBody>
                  <a:tcPr marL="0" marR="0" marT="0" marB="0">
                    <a:lnL w="12700">
                      <a:solidFill>
                        <a:srgbClr val="000000"/>
                      </a:solidFill>
                      <a:prstDash val="solid"/>
                    </a:lnL>
                    <a:lnT w="12700">
                      <a:solidFill>
                        <a:srgbClr val="000000"/>
                      </a:solidFill>
                      <a:prstDash val="solid"/>
                    </a:lnT>
                  </a:tcPr>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extLst>
                  <a:ext uri="{0D108BD9-81ED-4DB2-BD59-A6C34878D82A}">
                    <a16:rowId xmlns:a16="http://schemas.microsoft.com/office/drawing/2014/main" val="10017"/>
                  </a:ext>
                </a:extLst>
              </a:tr>
              <a:tr h="274322">
                <a:tc vMerge="1">
                  <a:txBody>
                    <a:bodyPr/>
                    <a:lstStyle/>
                    <a:p>
                      <a:endParaRPr/>
                    </a:p>
                  </a:txBody>
                  <a:tcPr marL="0" marR="0" marT="0" marB="0">
                    <a:lnR w="12700">
                      <a:solidFill>
                        <a:srgbClr val="000000"/>
                      </a:solidFill>
                      <a:prstDash val="solid"/>
                    </a:lnR>
                    <a:lnT w="12700">
                      <a:solidFill>
                        <a:srgbClr val="000000"/>
                      </a:solidFill>
                      <a:prstDash val="solid"/>
                    </a:lnT>
                  </a:tcPr>
                </a:tc>
                <a:tc gridSpan="2">
                  <a:txBody>
                    <a:bodyPr/>
                    <a:lstStyle/>
                    <a:p>
                      <a:pPr marL="85090">
                        <a:lnSpc>
                          <a:spcPct val="100000"/>
                        </a:lnSpc>
                        <a:spcBef>
                          <a:spcPts val="280"/>
                        </a:spcBef>
                      </a:pPr>
                      <a:r>
                        <a:rPr sz="1200" dirty="0">
                          <a:latin typeface="Arial"/>
                          <a:cs typeface="Arial"/>
                        </a:rPr>
                        <a:t>DT9</a:t>
                      </a:r>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D6E3BC"/>
                    </a:solidFill>
                  </a:tcPr>
                </a:tc>
                <a:tc hMerge="1">
                  <a:txBody>
                    <a:bodyPr/>
                    <a:lstStyle/>
                    <a:p>
                      <a:endParaRPr/>
                    </a:p>
                  </a:txBody>
                  <a:tcPr marL="0" marR="0" marT="0" marB="0"/>
                </a:tc>
                <a:tc gridSpan="2">
                  <a:txBody>
                    <a:bodyPr/>
                    <a:lstStyle/>
                    <a:p>
                      <a:pPr marL="200660">
                        <a:lnSpc>
                          <a:spcPts val="2035"/>
                        </a:lnSpc>
                        <a:spcBef>
                          <a:spcPts val="225"/>
                        </a:spcBef>
                      </a:pPr>
                      <a:endParaRPr sz="1800" dirty="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hMerge="1">
                  <a:txBody>
                    <a:bodyPr/>
                    <a:lstStyle/>
                    <a:p>
                      <a:endParaRPr/>
                    </a:p>
                  </a:txBody>
                  <a:tcPr marL="0" marR="0" marT="0" marB="0"/>
                </a:tc>
                <a:tc gridSpan="2">
                  <a:txBody>
                    <a:bodyPr/>
                    <a:lstStyle/>
                    <a:p>
                      <a:pPr marL="13335">
                        <a:lnSpc>
                          <a:spcPts val="2035"/>
                        </a:lnSpc>
                        <a:spcBef>
                          <a:spcPts val="225"/>
                        </a:spcBef>
                      </a:pPr>
                      <a:endParaRPr sz="1800" dirty="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hMerge="1">
                  <a:txBody>
                    <a:bodyPr/>
                    <a:lstStyle/>
                    <a:p>
                      <a:endParaRPr/>
                    </a:p>
                  </a:txBody>
                  <a:tcPr marL="0" marR="0" marT="0" marB="0"/>
                </a:tc>
                <a:tc>
                  <a:txBody>
                    <a:bodyPr/>
                    <a:lstStyle/>
                    <a:p>
                      <a:pPr>
                        <a:lnSpc>
                          <a:spcPts val="2035"/>
                        </a:lnSpc>
                        <a:spcBef>
                          <a:spcPts val="225"/>
                        </a:spcBef>
                      </a:pPr>
                      <a:endParaRPr sz="1800" dirty="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gridSpan="3">
                  <a:txBody>
                    <a:bodyPr/>
                    <a:lstStyle/>
                    <a:p>
                      <a:pPr marL="6985">
                        <a:lnSpc>
                          <a:spcPts val="2035"/>
                        </a:lnSpc>
                        <a:spcBef>
                          <a:spcPts val="225"/>
                        </a:spcBef>
                      </a:pPr>
                      <a:endParaRPr sz="1800" dirty="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hMerge="1">
                  <a:txBody>
                    <a:bodyPr/>
                    <a:lstStyle/>
                    <a:p>
                      <a:endParaRPr/>
                    </a:p>
                  </a:txBody>
                  <a:tcPr marL="0" marR="0" marT="0" marB="0"/>
                </a:tc>
                <a:tc hMerge="1">
                  <a:txBody>
                    <a:bodyPr/>
                    <a:lstStyle/>
                    <a:p>
                      <a:endParaRPr/>
                    </a:p>
                  </a:txBody>
                  <a:tcPr marL="0" marR="0" marT="0" marB="0"/>
                </a:tc>
                <a:tc gridSpan="4" vMerge="1">
                  <a:txBody>
                    <a:bodyPr/>
                    <a:lstStyle/>
                    <a:p>
                      <a:endParaRPr/>
                    </a:p>
                  </a:txBody>
                  <a:tcPr marL="0" marR="0" marT="0" marB="0">
                    <a:lnL w="12700">
                      <a:solidFill>
                        <a:srgbClr val="000000"/>
                      </a:solidFill>
                      <a:prstDash val="solid"/>
                    </a:lnL>
                    <a:lnT w="12700">
                      <a:solidFill>
                        <a:srgbClr val="000000"/>
                      </a:solidFill>
                      <a:prstDash val="solid"/>
                    </a:lnT>
                  </a:tcPr>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extLst>
                  <a:ext uri="{0D108BD9-81ED-4DB2-BD59-A6C34878D82A}">
                    <a16:rowId xmlns:a16="http://schemas.microsoft.com/office/drawing/2014/main" val="10018"/>
                  </a:ext>
                </a:extLst>
              </a:tr>
            </a:tbl>
          </a:graphicData>
        </a:graphic>
      </p:graphicFrame>
    </p:spTree>
    <p:extLst>
      <p:ext uri="{BB962C8B-B14F-4D97-AF65-F5344CB8AC3E}">
        <p14:creationId xmlns:p14="http://schemas.microsoft.com/office/powerpoint/2010/main" val="5331289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0" y="0"/>
            <a:ext cx="9144000" cy="677108"/>
          </a:xfrm>
          <a:prstGeom prst="rect">
            <a:avLst/>
          </a:prstGeom>
        </p:spPr>
        <p:txBody>
          <a:bodyPr vert="horz" wrap="square" lIns="0" tIns="0" rIns="0" bIns="0" rtlCol="0">
            <a:spAutoFit/>
          </a:bodyPr>
          <a:lstStyle/>
          <a:p>
            <a:pPr marL="12700">
              <a:lnSpc>
                <a:spcPct val="100000"/>
              </a:lnSpc>
            </a:pPr>
            <a:r>
              <a:rPr sz="4400" spc="-5" dirty="0"/>
              <a:t>Decision </a:t>
            </a:r>
            <a:r>
              <a:rPr sz="4400" spc="-95" dirty="0"/>
              <a:t>Table </a:t>
            </a:r>
            <a:r>
              <a:rPr sz="4400" dirty="0"/>
              <a:t>vs </a:t>
            </a:r>
            <a:r>
              <a:rPr sz="4400" spc="-114" dirty="0"/>
              <a:t>Test </a:t>
            </a:r>
            <a:r>
              <a:rPr sz="4400" spc="-5" dirty="0"/>
              <a:t>Case</a:t>
            </a:r>
            <a:r>
              <a:rPr sz="4400" spc="5" dirty="0"/>
              <a:t> </a:t>
            </a:r>
            <a:r>
              <a:rPr sz="4400" spc="-95" dirty="0"/>
              <a:t>Table</a:t>
            </a:r>
          </a:p>
        </p:txBody>
      </p:sp>
      <p:graphicFrame>
        <p:nvGraphicFramePr>
          <p:cNvPr id="6" name="object 6"/>
          <p:cNvGraphicFramePr>
            <a:graphicFrameLocks noGrp="1"/>
          </p:cNvGraphicFramePr>
          <p:nvPr>
            <p:extLst>
              <p:ext uri="{D42A27DB-BD31-4B8C-83A1-F6EECF244321}">
                <p14:modId xmlns:p14="http://schemas.microsoft.com/office/powerpoint/2010/main" val="2163198102"/>
              </p:ext>
            </p:extLst>
          </p:nvPr>
        </p:nvGraphicFramePr>
        <p:xfrm>
          <a:off x="152400" y="1099508"/>
          <a:ext cx="8242293" cy="5758492"/>
        </p:xfrm>
        <a:graphic>
          <a:graphicData uri="http://schemas.openxmlformats.org/drawingml/2006/table">
            <a:tbl>
              <a:tblPr firstRow="1" bandRow="1">
                <a:tableStyleId>{2D5ABB26-0587-4C30-8999-92F81FD0307C}</a:tableStyleId>
              </a:tblPr>
              <a:tblGrid>
                <a:gridCol w="1308100">
                  <a:extLst>
                    <a:ext uri="{9D8B030D-6E8A-4147-A177-3AD203B41FA5}">
                      <a16:colId xmlns:a16="http://schemas.microsoft.com/office/drawing/2014/main" val="20000"/>
                    </a:ext>
                  </a:extLst>
                </a:gridCol>
                <a:gridCol w="730376">
                  <a:extLst>
                    <a:ext uri="{9D8B030D-6E8A-4147-A177-3AD203B41FA5}">
                      <a16:colId xmlns:a16="http://schemas.microsoft.com/office/drawing/2014/main" val="20001"/>
                    </a:ext>
                  </a:extLst>
                </a:gridCol>
                <a:gridCol w="396875">
                  <a:extLst>
                    <a:ext uri="{9D8B030D-6E8A-4147-A177-3AD203B41FA5}">
                      <a16:colId xmlns:a16="http://schemas.microsoft.com/office/drawing/2014/main" val="20002"/>
                    </a:ext>
                  </a:extLst>
                </a:gridCol>
                <a:gridCol w="292481">
                  <a:extLst>
                    <a:ext uri="{9D8B030D-6E8A-4147-A177-3AD203B41FA5}">
                      <a16:colId xmlns:a16="http://schemas.microsoft.com/office/drawing/2014/main" val="20003"/>
                    </a:ext>
                  </a:extLst>
                </a:gridCol>
                <a:gridCol w="237490">
                  <a:extLst>
                    <a:ext uri="{9D8B030D-6E8A-4147-A177-3AD203B41FA5}">
                      <a16:colId xmlns:a16="http://schemas.microsoft.com/office/drawing/2014/main" val="20004"/>
                    </a:ext>
                  </a:extLst>
                </a:gridCol>
                <a:gridCol w="451738">
                  <a:extLst>
                    <a:ext uri="{9D8B030D-6E8A-4147-A177-3AD203B41FA5}">
                      <a16:colId xmlns:a16="http://schemas.microsoft.com/office/drawing/2014/main" val="20005"/>
                    </a:ext>
                  </a:extLst>
                </a:gridCol>
                <a:gridCol w="78232">
                  <a:extLst>
                    <a:ext uri="{9D8B030D-6E8A-4147-A177-3AD203B41FA5}">
                      <a16:colId xmlns:a16="http://schemas.microsoft.com/office/drawing/2014/main" val="20006"/>
                    </a:ext>
                  </a:extLst>
                </a:gridCol>
                <a:gridCol w="530097">
                  <a:extLst>
                    <a:ext uri="{9D8B030D-6E8A-4147-A177-3AD203B41FA5}">
                      <a16:colId xmlns:a16="http://schemas.microsoft.com/office/drawing/2014/main" val="20007"/>
                    </a:ext>
                  </a:extLst>
                </a:gridCol>
                <a:gridCol w="81025">
                  <a:extLst>
                    <a:ext uri="{9D8B030D-6E8A-4147-A177-3AD203B41FA5}">
                      <a16:colId xmlns:a16="http://schemas.microsoft.com/office/drawing/2014/main" val="20008"/>
                    </a:ext>
                  </a:extLst>
                </a:gridCol>
                <a:gridCol w="689356">
                  <a:extLst>
                    <a:ext uri="{9D8B030D-6E8A-4147-A177-3AD203B41FA5}">
                      <a16:colId xmlns:a16="http://schemas.microsoft.com/office/drawing/2014/main" val="20009"/>
                    </a:ext>
                  </a:extLst>
                </a:gridCol>
                <a:gridCol w="682688">
                  <a:extLst>
                    <a:ext uri="{9D8B030D-6E8A-4147-A177-3AD203B41FA5}">
                      <a16:colId xmlns:a16="http://schemas.microsoft.com/office/drawing/2014/main" val="20010"/>
                    </a:ext>
                  </a:extLst>
                </a:gridCol>
                <a:gridCol w="695896">
                  <a:extLst>
                    <a:ext uri="{9D8B030D-6E8A-4147-A177-3AD203B41FA5}">
                      <a16:colId xmlns:a16="http://schemas.microsoft.com/office/drawing/2014/main" val="20011"/>
                    </a:ext>
                  </a:extLst>
                </a:gridCol>
                <a:gridCol w="689356">
                  <a:extLst>
                    <a:ext uri="{9D8B030D-6E8A-4147-A177-3AD203B41FA5}">
                      <a16:colId xmlns:a16="http://schemas.microsoft.com/office/drawing/2014/main" val="20012"/>
                    </a:ext>
                  </a:extLst>
                </a:gridCol>
                <a:gridCol w="689228">
                  <a:extLst>
                    <a:ext uri="{9D8B030D-6E8A-4147-A177-3AD203B41FA5}">
                      <a16:colId xmlns:a16="http://schemas.microsoft.com/office/drawing/2014/main" val="20013"/>
                    </a:ext>
                  </a:extLst>
                </a:gridCol>
                <a:gridCol w="689355">
                  <a:extLst>
                    <a:ext uri="{9D8B030D-6E8A-4147-A177-3AD203B41FA5}">
                      <a16:colId xmlns:a16="http://schemas.microsoft.com/office/drawing/2014/main" val="20014"/>
                    </a:ext>
                  </a:extLst>
                </a:gridCol>
              </a:tblGrid>
              <a:tr h="459486">
                <a:tc gridSpan="2">
                  <a:txBody>
                    <a:bodyPr/>
                    <a:lstStyle/>
                    <a:p>
                      <a:endParaRPr dirty="0"/>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hMerge="1">
                  <a:txBody>
                    <a:bodyPr/>
                    <a:lstStyle/>
                    <a:p>
                      <a:endParaRPr/>
                    </a:p>
                  </a:txBody>
                  <a:tcPr marL="0" marR="0" marT="0" marB="0"/>
                </a:tc>
                <a:tc gridSpan="2">
                  <a:txBody>
                    <a:bodyPr/>
                    <a:lstStyle/>
                    <a:p>
                      <a:pPr marL="85090">
                        <a:lnSpc>
                          <a:spcPct val="100000"/>
                        </a:lnSpc>
                        <a:spcBef>
                          <a:spcPts val="275"/>
                        </a:spcBef>
                      </a:pPr>
                      <a:r>
                        <a:rPr sz="1200" b="1" spc="-5" dirty="0">
                          <a:latin typeface="Arial"/>
                          <a:cs typeface="Arial"/>
                        </a:rPr>
                        <a:t>Rule</a:t>
                      </a:r>
                      <a:r>
                        <a:rPr sz="1200" b="1" spc="-80" dirty="0">
                          <a:latin typeface="Arial"/>
                          <a:cs typeface="Arial"/>
                        </a:rPr>
                        <a:t> </a:t>
                      </a:r>
                      <a:r>
                        <a:rPr sz="1200" b="1" spc="-5" dirty="0">
                          <a:latin typeface="Arial"/>
                          <a:cs typeface="Arial"/>
                        </a:rPr>
                        <a:t>1</a:t>
                      </a:r>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D6E3BC"/>
                    </a:solidFill>
                  </a:tcPr>
                </a:tc>
                <a:tc hMerge="1">
                  <a:txBody>
                    <a:bodyPr/>
                    <a:lstStyle/>
                    <a:p>
                      <a:endParaRPr/>
                    </a:p>
                  </a:txBody>
                  <a:tcPr marL="0" marR="0" marT="0" marB="0"/>
                </a:tc>
                <a:tc gridSpan="2">
                  <a:txBody>
                    <a:bodyPr/>
                    <a:lstStyle/>
                    <a:p>
                      <a:pPr marL="85090">
                        <a:lnSpc>
                          <a:spcPct val="100000"/>
                        </a:lnSpc>
                        <a:spcBef>
                          <a:spcPts val="275"/>
                        </a:spcBef>
                      </a:pPr>
                      <a:r>
                        <a:rPr sz="1200" b="1" spc="-5" dirty="0">
                          <a:latin typeface="Arial"/>
                          <a:cs typeface="Arial"/>
                        </a:rPr>
                        <a:t>Rule</a:t>
                      </a:r>
                      <a:r>
                        <a:rPr sz="1200" b="1" spc="-80" dirty="0">
                          <a:latin typeface="Arial"/>
                          <a:cs typeface="Arial"/>
                        </a:rPr>
                        <a:t> </a:t>
                      </a:r>
                      <a:r>
                        <a:rPr sz="1200" b="1" spc="-5" dirty="0">
                          <a:latin typeface="Arial"/>
                          <a:cs typeface="Arial"/>
                        </a:rPr>
                        <a:t>2</a:t>
                      </a:r>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D6E3BC"/>
                    </a:solidFill>
                  </a:tcPr>
                </a:tc>
                <a:tc hMerge="1">
                  <a:txBody>
                    <a:bodyPr/>
                    <a:lstStyle/>
                    <a:p>
                      <a:endParaRPr/>
                    </a:p>
                  </a:txBody>
                  <a:tcPr marL="0" marR="0" marT="0" marB="0"/>
                </a:tc>
                <a:tc gridSpan="3">
                  <a:txBody>
                    <a:bodyPr/>
                    <a:lstStyle/>
                    <a:p>
                      <a:pPr marL="85090">
                        <a:lnSpc>
                          <a:spcPct val="100000"/>
                        </a:lnSpc>
                        <a:spcBef>
                          <a:spcPts val="275"/>
                        </a:spcBef>
                      </a:pPr>
                      <a:r>
                        <a:rPr sz="1200" b="1" spc="-5" dirty="0">
                          <a:latin typeface="Arial"/>
                          <a:cs typeface="Arial"/>
                        </a:rPr>
                        <a:t>Rule</a:t>
                      </a:r>
                      <a:r>
                        <a:rPr sz="1200" b="1" spc="-80" dirty="0">
                          <a:latin typeface="Arial"/>
                          <a:cs typeface="Arial"/>
                        </a:rPr>
                        <a:t> </a:t>
                      </a:r>
                      <a:r>
                        <a:rPr sz="1200" b="1" spc="-5" dirty="0">
                          <a:latin typeface="Arial"/>
                          <a:cs typeface="Arial"/>
                        </a:rPr>
                        <a:t>3</a:t>
                      </a:r>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D6E3BC"/>
                    </a:solidFill>
                  </a:tcPr>
                </a:tc>
                <a:tc hMerge="1">
                  <a:txBody>
                    <a:bodyPr/>
                    <a:lstStyle/>
                    <a:p>
                      <a:endParaRPr/>
                    </a:p>
                  </a:txBody>
                  <a:tcPr marL="0" marR="0" marT="0" marB="0"/>
                </a:tc>
                <a:tc hMerge="1">
                  <a:txBody>
                    <a:bodyPr/>
                    <a:lstStyle/>
                    <a:p>
                      <a:endParaRPr/>
                    </a:p>
                  </a:txBody>
                  <a:tcPr marL="0" marR="0" marT="0" marB="0"/>
                </a:tc>
                <a:tc>
                  <a:txBody>
                    <a:bodyPr/>
                    <a:lstStyle/>
                    <a:p>
                      <a:pPr marR="39370" algn="ctr">
                        <a:lnSpc>
                          <a:spcPct val="100000"/>
                        </a:lnSpc>
                        <a:spcBef>
                          <a:spcPts val="275"/>
                        </a:spcBef>
                      </a:pPr>
                      <a:r>
                        <a:rPr sz="1200" b="1" spc="-5" dirty="0">
                          <a:latin typeface="Arial"/>
                          <a:cs typeface="Arial"/>
                        </a:rPr>
                        <a:t>Rule</a:t>
                      </a:r>
                      <a:r>
                        <a:rPr sz="1200" b="1" spc="-80" dirty="0">
                          <a:latin typeface="Arial"/>
                          <a:cs typeface="Arial"/>
                        </a:rPr>
                        <a:t> </a:t>
                      </a:r>
                      <a:r>
                        <a:rPr sz="1200" b="1" spc="-5" dirty="0">
                          <a:latin typeface="Arial"/>
                          <a:cs typeface="Arial"/>
                        </a:rPr>
                        <a:t>4</a:t>
                      </a:r>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D6E3BC"/>
                    </a:solidFill>
                  </a:tcPr>
                </a:tc>
                <a:tc>
                  <a:txBody>
                    <a:bodyPr/>
                    <a:lstStyle/>
                    <a:p>
                      <a:pPr marL="85725">
                        <a:lnSpc>
                          <a:spcPct val="100000"/>
                        </a:lnSpc>
                        <a:spcBef>
                          <a:spcPts val="275"/>
                        </a:spcBef>
                      </a:pPr>
                      <a:r>
                        <a:rPr sz="1200" b="1" spc="-5" dirty="0">
                          <a:latin typeface="Arial"/>
                          <a:cs typeface="Arial"/>
                        </a:rPr>
                        <a:t>Rule</a:t>
                      </a:r>
                      <a:r>
                        <a:rPr sz="1200" b="1" spc="-80" dirty="0">
                          <a:latin typeface="Arial"/>
                          <a:cs typeface="Arial"/>
                        </a:rPr>
                        <a:t> </a:t>
                      </a:r>
                      <a:r>
                        <a:rPr sz="1200" b="1" spc="-5" dirty="0">
                          <a:latin typeface="Arial"/>
                          <a:cs typeface="Arial"/>
                        </a:rPr>
                        <a:t>5</a:t>
                      </a:r>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D6E3BC"/>
                    </a:solidFill>
                  </a:tcPr>
                </a:tc>
                <a:tc>
                  <a:txBody>
                    <a:bodyPr/>
                    <a:lstStyle/>
                    <a:p>
                      <a:pPr marL="92075">
                        <a:lnSpc>
                          <a:spcPct val="100000"/>
                        </a:lnSpc>
                        <a:spcBef>
                          <a:spcPts val="275"/>
                        </a:spcBef>
                      </a:pPr>
                      <a:r>
                        <a:rPr sz="1200" b="1" spc="-5" dirty="0">
                          <a:latin typeface="Arial"/>
                          <a:cs typeface="Arial"/>
                        </a:rPr>
                        <a:t>Rule</a:t>
                      </a:r>
                      <a:r>
                        <a:rPr sz="1200" b="1" spc="-80" dirty="0">
                          <a:latin typeface="Arial"/>
                          <a:cs typeface="Arial"/>
                        </a:rPr>
                        <a:t> </a:t>
                      </a:r>
                      <a:r>
                        <a:rPr sz="1200" b="1" spc="-5" dirty="0">
                          <a:latin typeface="Arial"/>
                          <a:cs typeface="Arial"/>
                        </a:rPr>
                        <a:t>6</a:t>
                      </a:r>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D6E3BC"/>
                    </a:solidFill>
                  </a:tcPr>
                </a:tc>
                <a:tc>
                  <a:txBody>
                    <a:bodyPr/>
                    <a:lstStyle/>
                    <a:p>
                      <a:pPr marL="85725">
                        <a:lnSpc>
                          <a:spcPct val="100000"/>
                        </a:lnSpc>
                        <a:spcBef>
                          <a:spcPts val="275"/>
                        </a:spcBef>
                      </a:pPr>
                      <a:r>
                        <a:rPr sz="1200" b="1" spc="-5" dirty="0">
                          <a:latin typeface="Arial"/>
                          <a:cs typeface="Arial"/>
                        </a:rPr>
                        <a:t>Rule</a:t>
                      </a:r>
                      <a:r>
                        <a:rPr sz="1200" b="1" spc="-80" dirty="0">
                          <a:latin typeface="Arial"/>
                          <a:cs typeface="Arial"/>
                        </a:rPr>
                        <a:t> </a:t>
                      </a:r>
                      <a:r>
                        <a:rPr sz="1200" b="1" spc="-5" dirty="0">
                          <a:latin typeface="Arial"/>
                          <a:cs typeface="Arial"/>
                        </a:rPr>
                        <a:t>7</a:t>
                      </a:r>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D6E3BC"/>
                    </a:solidFill>
                  </a:tcPr>
                </a:tc>
                <a:tc>
                  <a:txBody>
                    <a:bodyPr/>
                    <a:lstStyle/>
                    <a:p>
                      <a:pPr marL="85725">
                        <a:lnSpc>
                          <a:spcPct val="100000"/>
                        </a:lnSpc>
                        <a:spcBef>
                          <a:spcPts val="275"/>
                        </a:spcBef>
                      </a:pPr>
                      <a:r>
                        <a:rPr sz="1200" b="1" spc="-5" dirty="0">
                          <a:latin typeface="Arial"/>
                          <a:cs typeface="Arial"/>
                        </a:rPr>
                        <a:t>Rule</a:t>
                      </a:r>
                      <a:r>
                        <a:rPr sz="1200" b="1" spc="-80" dirty="0">
                          <a:latin typeface="Arial"/>
                          <a:cs typeface="Arial"/>
                        </a:rPr>
                        <a:t> </a:t>
                      </a:r>
                      <a:r>
                        <a:rPr sz="1200" b="1" spc="-5" dirty="0">
                          <a:latin typeface="Arial"/>
                          <a:cs typeface="Arial"/>
                        </a:rPr>
                        <a:t>8</a:t>
                      </a:r>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D6E3BC"/>
                    </a:solidFill>
                  </a:tcPr>
                </a:tc>
                <a:tc>
                  <a:txBody>
                    <a:bodyPr/>
                    <a:lstStyle/>
                    <a:p>
                      <a:pPr marL="85725">
                        <a:lnSpc>
                          <a:spcPct val="100000"/>
                        </a:lnSpc>
                        <a:spcBef>
                          <a:spcPts val="275"/>
                        </a:spcBef>
                      </a:pPr>
                      <a:r>
                        <a:rPr sz="1200" b="1" spc="-5" dirty="0">
                          <a:latin typeface="Arial"/>
                          <a:cs typeface="Arial"/>
                        </a:rPr>
                        <a:t>Rule</a:t>
                      </a:r>
                      <a:r>
                        <a:rPr sz="1200" b="1" spc="-75" dirty="0">
                          <a:latin typeface="Arial"/>
                          <a:cs typeface="Arial"/>
                        </a:rPr>
                        <a:t> </a:t>
                      </a:r>
                      <a:r>
                        <a:rPr sz="1200" b="1" spc="-5" dirty="0">
                          <a:latin typeface="Arial"/>
                          <a:cs typeface="Arial"/>
                        </a:rPr>
                        <a:t>9</a:t>
                      </a:r>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D6E3BC"/>
                    </a:solidFill>
                  </a:tcPr>
                </a:tc>
                <a:extLst>
                  <a:ext uri="{0D108BD9-81ED-4DB2-BD59-A6C34878D82A}">
                    <a16:rowId xmlns:a16="http://schemas.microsoft.com/office/drawing/2014/main" val="10000"/>
                  </a:ext>
                </a:extLst>
              </a:tr>
              <a:tr h="459359">
                <a:tc gridSpan="2">
                  <a:txBody>
                    <a:bodyPr/>
                    <a:lstStyle/>
                    <a:p>
                      <a:pPr marL="84455">
                        <a:lnSpc>
                          <a:spcPct val="100000"/>
                        </a:lnSpc>
                        <a:spcBef>
                          <a:spcPts val="275"/>
                        </a:spcBef>
                      </a:pPr>
                      <a:r>
                        <a:rPr sz="1200" dirty="0">
                          <a:latin typeface="Arial"/>
                          <a:cs typeface="Arial"/>
                        </a:rPr>
                        <a:t>C1: a, b, c form a</a:t>
                      </a:r>
                      <a:r>
                        <a:rPr sz="1200" spc="-110" dirty="0">
                          <a:latin typeface="Arial"/>
                          <a:cs typeface="Arial"/>
                        </a:rPr>
                        <a:t> </a:t>
                      </a:r>
                      <a:r>
                        <a:rPr sz="1200" dirty="0">
                          <a:latin typeface="Arial"/>
                          <a:cs typeface="Arial"/>
                        </a:rPr>
                        <a:t>triangle?</a:t>
                      </a:r>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8F679"/>
                    </a:solidFill>
                  </a:tcPr>
                </a:tc>
                <a:tc hMerge="1">
                  <a:txBody>
                    <a:bodyPr/>
                    <a:lstStyle/>
                    <a:p>
                      <a:endParaRPr/>
                    </a:p>
                  </a:txBody>
                  <a:tcPr marL="0" marR="0" marT="0" marB="0"/>
                </a:tc>
                <a:tc gridSpan="2">
                  <a:txBody>
                    <a:bodyPr/>
                    <a:lstStyle/>
                    <a:p>
                      <a:pPr algn="ctr">
                        <a:lnSpc>
                          <a:spcPct val="100000"/>
                        </a:lnSpc>
                        <a:spcBef>
                          <a:spcPts val="275"/>
                        </a:spcBef>
                      </a:pPr>
                      <a:r>
                        <a:rPr sz="1200" b="1" dirty="0">
                          <a:latin typeface="Arial"/>
                          <a:cs typeface="Arial"/>
                        </a:rPr>
                        <a:t>F</a:t>
                      </a:r>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hMerge="1">
                  <a:txBody>
                    <a:bodyPr/>
                    <a:lstStyle/>
                    <a:p>
                      <a:endParaRPr/>
                    </a:p>
                  </a:txBody>
                  <a:tcPr marL="0" marR="0" marT="0" marB="0"/>
                </a:tc>
                <a:tc gridSpan="2">
                  <a:txBody>
                    <a:bodyPr/>
                    <a:lstStyle/>
                    <a:p>
                      <a:pPr algn="ctr">
                        <a:lnSpc>
                          <a:spcPct val="100000"/>
                        </a:lnSpc>
                        <a:spcBef>
                          <a:spcPts val="275"/>
                        </a:spcBef>
                      </a:pPr>
                      <a:r>
                        <a:rPr sz="1200" b="1" dirty="0">
                          <a:latin typeface="Arial"/>
                          <a:cs typeface="Arial"/>
                        </a:rPr>
                        <a:t>T</a:t>
                      </a:r>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hMerge="1">
                  <a:txBody>
                    <a:bodyPr/>
                    <a:lstStyle/>
                    <a:p>
                      <a:endParaRPr/>
                    </a:p>
                  </a:txBody>
                  <a:tcPr marL="0" marR="0" marT="0" marB="0"/>
                </a:tc>
                <a:tc gridSpan="3">
                  <a:txBody>
                    <a:bodyPr/>
                    <a:lstStyle/>
                    <a:p>
                      <a:pPr algn="ctr">
                        <a:lnSpc>
                          <a:spcPct val="100000"/>
                        </a:lnSpc>
                        <a:spcBef>
                          <a:spcPts val="275"/>
                        </a:spcBef>
                      </a:pPr>
                      <a:r>
                        <a:rPr sz="1200" b="1" dirty="0">
                          <a:latin typeface="Arial"/>
                          <a:cs typeface="Arial"/>
                        </a:rPr>
                        <a:t>T</a:t>
                      </a:r>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hMerge="1">
                  <a:txBody>
                    <a:bodyPr/>
                    <a:lstStyle/>
                    <a:p>
                      <a:endParaRPr/>
                    </a:p>
                  </a:txBody>
                  <a:tcPr marL="0" marR="0" marT="0" marB="0"/>
                </a:tc>
                <a:tc hMerge="1">
                  <a:txBody>
                    <a:bodyPr/>
                    <a:lstStyle/>
                    <a:p>
                      <a:endParaRPr/>
                    </a:p>
                  </a:txBody>
                  <a:tcPr marL="0" marR="0" marT="0" marB="0"/>
                </a:tc>
                <a:tc>
                  <a:txBody>
                    <a:bodyPr/>
                    <a:lstStyle/>
                    <a:p>
                      <a:pPr algn="ctr">
                        <a:lnSpc>
                          <a:spcPct val="100000"/>
                        </a:lnSpc>
                        <a:spcBef>
                          <a:spcPts val="275"/>
                        </a:spcBef>
                      </a:pPr>
                      <a:r>
                        <a:rPr sz="1200" b="1" dirty="0">
                          <a:latin typeface="Arial"/>
                          <a:cs typeface="Arial"/>
                        </a:rPr>
                        <a:t>T</a:t>
                      </a:r>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1"/>
                  </a:ext>
                </a:extLst>
              </a:tr>
              <a:tr h="275716">
                <a:tc gridSpan="2">
                  <a:txBody>
                    <a:bodyPr/>
                    <a:lstStyle/>
                    <a:p>
                      <a:pPr marL="84455">
                        <a:lnSpc>
                          <a:spcPct val="100000"/>
                        </a:lnSpc>
                        <a:spcBef>
                          <a:spcPts val="275"/>
                        </a:spcBef>
                      </a:pPr>
                      <a:r>
                        <a:rPr sz="1200" dirty="0">
                          <a:latin typeface="Arial"/>
                          <a:cs typeface="Arial"/>
                        </a:rPr>
                        <a:t>C2: </a:t>
                      </a:r>
                      <a:r>
                        <a:rPr sz="1200" spc="-5" dirty="0">
                          <a:latin typeface="Arial"/>
                          <a:cs typeface="Arial"/>
                        </a:rPr>
                        <a:t>a </a:t>
                      </a:r>
                      <a:r>
                        <a:rPr sz="1200" dirty="0">
                          <a:latin typeface="Arial"/>
                          <a:cs typeface="Arial"/>
                        </a:rPr>
                        <a:t>=</a:t>
                      </a:r>
                      <a:r>
                        <a:rPr sz="1200" spc="-90" dirty="0">
                          <a:latin typeface="Arial"/>
                          <a:cs typeface="Arial"/>
                        </a:rPr>
                        <a:t> </a:t>
                      </a:r>
                      <a:r>
                        <a:rPr sz="1200" dirty="0">
                          <a:latin typeface="Arial"/>
                          <a:cs typeface="Arial"/>
                        </a:rPr>
                        <a:t>b?</a:t>
                      </a:r>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8F679"/>
                    </a:solidFill>
                  </a:tcPr>
                </a:tc>
                <a:tc hMerge="1">
                  <a:txBody>
                    <a:bodyPr/>
                    <a:lstStyle/>
                    <a:p>
                      <a:endParaRPr/>
                    </a:p>
                  </a:txBody>
                  <a:tcPr marL="0" marR="0" marT="0" marB="0"/>
                </a:tc>
                <a:tc gridSpan="2">
                  <a:txBody>
                    <a:bodyPr/>
                    <a:lstStyle/>
                    <a:p>
                      <a:pPr algn="ctr">
                        <a:lnSpc>
                          <a:spcPct val="100000"/>
                        </a:lnSpc>
                        <a:spcBef>
                          <a:spcPts val="275"/>
                        </a:spcBef>
                      </a:pPr>
                      <a:r>
                        <a:rPr sz="1200" b="1" dirty="0">
                          <a:latin typeface="Arial"/>
                          <a:cs typeface="Arial"/>
                        </a:rPr>
                        <a:t>_</a:t>
                      </a:r>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hMerge="1">
                  <a:txBody>
                    <a:bodyPr/>
                    <a:lstStyle/>
                    <a:p>
                      <a:endParaRPr/>
                    </a:p>
                  </a:txBody>
                  <a:tcPr marL="0" marR="0" marT="0" marB="0"/>
                </a:tc>
                <a:tc gridSpan="2">
                  <a:txBody>
                    <a:bodyPr/>
                    <a:lstStyle/>
                    <a:p>
                      <a:pPr algn="ctr">
                        <a:lnSpc>
                          <a:spcPct val="100000"/>
                        </a:lnSpc>
                        <a:spcBef>
                          <a:spcPts val="275"/>
                        </a:spcBef>
                      </a:pPr>
                      <a:r>
                        <a:rPr sz="1200" b="1" dirty="0">
                          <a:latin typeface="Arial"/>
                          <a:cs typeface="Arial"/>
                        </a:rPr>
                        <a:t>F</a:t>
                      </a:r>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hMerge="1">
                  <a:txBody>
                    <a:bodyPr/>
                    <a:lstStyle/>
                    <a:p>
                      <a:endParaRPr/>
                    </a:p>
                  </a:txBody>
                  <a:tcPr marL="0" marR="0" marT="0" marB="0"/>
                </a:tc>
                <a:tc gridSpan="3">
                  <a:txBody>
                    <a:bodyPr/>
                    <a:lstStyle/>
                    <a:p>
                      <a:pPr algn="ctr">
                        <a:lnSpc>
                          <a:spcPct val="100000"/>
                        </a:lnSpc>
                        <a:spcBef>
                          <a:spcPts val="275"/>
                        </a:spcBef>
                      </a:pPr>
                      <a:r>
                        <a:rPr sz="1200" b="1" dirty="0">
                          <a:latin typeface="Arial"/>
                          <a:cs typeface="Arial"/>
                        </a:rPr>
                        <a:t>T</a:t>
                      </a:r>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hMerge="1">
                  <a:txBody>
                    <a:bodyPr/>
                    <a:lstStyle/>
                    <a:p>
                      <a:endParaRPr/>
                    </a:p>
                  </a:txBody>
                  <a:tcPr marL="0" marR="0" marT="0" marB="0"/>
                </a:tc>
                <a:tc hMerge="1">
                  <a:txBody>
                    <a:bodyPr/>
                    <a:lstStyle/>
                    <a:p>
                      <a:endParaRPr/>
                    </a:p>
                  </a:txBody>
                  <a:tcPr marL="0" marR="0" marT="0" marB="0"/>
                </a:tc>
                <a:tc>
                  <a:txBody>
                    <a:bodyPr/>
                    <a:lstStyle/>
                    <a:p>
                      <a:pPr algn="ctr">
                        <a:lnSpc>
                          <a:spcPct val="100000"/>
                        </a:lnSpc>
                        <a:spcBef>
                          <a:spcPts val="275"/>
                        </a:spcBef>
                      </a:pPr>
                      <a:r>
                        <a:rPr sz="1200" b="1" dirty="0">
                          <a:latin typeface="Arial"/>
                          <a:cs typeface="Arial"/>
                        </a:rPr>
                        <a:t>T</a:t>
                      </a:r>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2"/>
                  </a:ext>
                </a:extLst>
              </a:tr>
              <a:tr h="275589">
                <a:tc gridSpan="2">
                  <a:txBody>
                    <a:bodyPr/>
                    <a:lstStyle/>
                    <a:p>
                      <a:pPr marL="84455">
                        <a:lnSpc>
                          <a:spcPct val="100000"/>
                        </a:lnSpc>
                        <a:spcBef>
                          <a:spcPts val="275"/>
                        </a:spcBef>
                      </a:pPr>
                      <a:r>
                        <a:rPr sz="1200" dirty="0">
                          <a:latin typeface="Arial"/>
                          <a:cs typeface="Arial"/>
                        </a:rPr>
                        <a:t>C3: </a:t>
                      </a:r>
                      <a:r>
                        <a:rPr sz="1200" spc="-5" dirty="0">
                          <a:latin typeface="Arial"/>
                          <a:cs typeface="Arial"/>
                        </a:rPr>
                        <a:t>a </a:t>
                      </a:r>
                      <a:r>
                        <a:rPr sz="1200" dirty="0">
                          <a:latin typeface="Arial"/>
                          <a:cs typeface="Arial"/>
                        </a:rPr>
                        <a:t>=</a:t>
                      </a:r>
                      <a:r>
                        <a:rPr sz="1200" spc="-95" dirty="0">
                          <a:latin typeface="Arial"/>
                          <a:cs typeface="Arial"/>
                        </a:rPr>
                        <a:t> </a:t>
                      </a:r>
                      <a:r>
                        <a:rPr sz="1200" dirty="0">
                          <a:latin typeface="Arial"/>
                          <a:cs typeface="Arial"/>
                        </a:rPr>
                        <a:t>c?</a:t>
                      </a:r>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8F679"/>
                    </a:solidFill>
                  </a:tcPr>
                </a:tc>
                <a:tc hMerge="1">
                  <a:txBody>
                    <a:bodyPr/>
                    <a:lstStyle/>
                    <a:p>
                      <a:endParaRPr/>
                    </a:p>
                  </a:txBody>
                  <a:tcPr marL="0" marR="0" marT="0" marB="0"/>
                </a:tc>
                <a:tc gridSpan="2">
                  <a:txBody>
                    <a:bodyPr/>
                    <a:lstStyle/>
                    <a:p>
                      <a:pPr algn="ctr">
                        <a:lnSpc>
                          <a:spcPct val="100000"/>
                        </a:lnSpc>
                        <a:spcBef>
                          <a:spcPts val="275"/>
                        </a:spcBef>
                      </a:pPr>
                      <a:r>
                        <a:rPr sz="1200" b="1" dirty="0">
                          <a:latin typeface="Arial"/>
                          <a:cs typeface="Arial"/>
                        </a:rPr>
                        <a:t>_</a:t>
                      </a:r>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hMerge="1">
                  <a:txBody>
                    <a:bodyPr/>
                    <a:lstStyle/>
                    <a:p>
                      <a:endParaRPr/>
                    </a:p>
                  </a:txBody>
                  <a:tcPr marL="0" marR="0" marT="0" marB="0"/>
                </a:tc>
                <a:tc gridSpan="2">
                  <a:txBody>
                    <a:bodyPr/>
                    <a:lstStyle/>
                    <a:p>
                      <a:pPr algn="ctr">
                        <a:lnSpc>
                          <a:spcPct val="100000"/>
                        </a:lnSpc>
                        <a:spcBef>
                          <a:spcPts val="275"/>
                        </a:spcBef>
                      </a:pPr>
                      <a:r>
                        <a:rPr sz="1200" b="1" dirty="0">
                          <a:latin typeface="Arial"/>
                          <a:cs typeface="Arial"/>
                        </a:rPr>
                        <a:t>_</a:t>
                      </a:r>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hMerge="1">
                  <a:txBody>
                    <a:bodyPr/>
                    <a:lstStyle/>
                    <a:p>
                      <a:endParaRPr/>
                    </a:p>
                  </a:txBody>
                  <a:tcPr marL="0" marR="0" marT="0" marB="0"/>
                </a:tc>
                <a:tc gridSpan="3">
                  <a:txBody>
                    <a:bodyPr/>
                    <a:lstStyle/>
                    <a:p>
                      <a:pPr algn="ctr">
                        <a:lnSpc>
                          <a:spcPct val="100000"/>
                        </a:lnSpc>
                        <a:spcBef>
                          <a:spcPts val="275"/>
                        </a:spcBef>
                      </a:pPr>
                      <a:r>
                        <a:rPr sz="1200" b="1" dirty="0">
                          <a:latin typeface="Arial"/>
                          <a:cs typeface="Arial"/>
                        </a:rPr>
                        <a:t>F</a:t>
                      </a:r>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hMerge="1">
                  <a:txBody>
                    <a:bodyPr/>
                    <a:lstStyle/>
                    <a:p>
                      <a:endParaRPr/>
                    </a:p>
                  </a:txBody>
                  <a:tcPr marL="0" marR="0" marT="0" marB="0"/>
                </a:tc>
                <a:tc hMerge="1">
                  <a:txBody>
                    <a:bodyPr/>
                    <a:lstStyle/>
                    <a:p>
                      <a:endParaRPr/>
                    </a:p>
                  </a:txBody>
                  <a:tcPr marL="0" marR="0" marT="0" marB="0"/>
                </a:tc>
                <a:tc>
                  <a:txBody>
                    <a:bodyPr/>
                    <a:lstStyle/>
                    <a:p>
                      <a:pPr algn="ctr">
                        <a:lnSpc>
                          <a:spcPct val="100000"/>
                        </a:lnSpc>
                        <a:spcBef>
                          <a:spcPts val="275"/>
                        </a:spcBef>
                      </a:pPr>
                      <a:r>
                        <a:rPr sz="1200" b="1" dirty="0">
                          <a:latin typeface="Arial"/>
                          <a:cs typeface="Arial"/>
                        </a:rPr>
                        <a:t>T</a:t>
                      </a:r>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3"/>
                  </a:ext>
                </a:extLst>
              </a:tr>
              <a:tr h="275717">
                <a:tc gridSpan="2">
                  <a:txBody>
                    <a:bodyPr/>
                    <a:lstStyle/>
                    <a:p>
                      <a:pPr marL="84455">
                        <a:lnSpc>
                          <a:spcPct val="100000"/>
                        </a:lnSpc>
                        <a:spcBef>
                          <a:spcPts val="275"/>
                        </a:spcBef>
                      </a:pPr>
                      <a:r>
                        <a:rPr sz="1200" dirty="0">
                          <a:latin typeface="Arial"/>
                          <a:cs typeface="Arial"/>
                        </a:rPr>
                        <a:t>C4: </a:t>
                      </a:r>
                      <a:r>
                        <a:rPr sz="1200" spc="-5" dirty="0">
                          <a:latin typeface="Arial"/>
                          <a:cs typeface="Arial"/>
                        </a:rPr>
                        <a:t>b </a:t>
                      </a:r>
                      <a:r>
                        <a:rPr sz="1200" dirty="0">
                          <a:latin typeface="Arial"/>
                          <a:cs typeface="Arial"/>
                        </a:rPr>
                        <a:t>=</a:t>
                      </a:r>
                      <a:r>
                        <a:rPr sz="1200" spc="-95" dirty="0">
                          <a:latin typeface="Arial"/>
                          <a:cs typeface="Arial"/>
                        </a:rPr>
                        <a:t> </a:t>
                      </a:r>
                      <a:r>
                        <a:rPr sz="1200" dirty="0">
                          <a:latin typeface="Arial"/>
                          <a:cs typeface="Arial"/>
                        </a:rPr>
                        <a:t>c?</a:t>
                      </a:r>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8F679"/>
                    </a:solidFill>
                  </a:tcPr>
                </a:tc>
                <a:tc hMerge="1">
                  <a:txBody>
                    <a:bodyPr/>
                    <a:lstStyle/>
                    <a:p>
                      <a:endParaRPr/>
                    </a:p>
                  </a:txBody>
                  <a:tcPr marL="0" marR="0" marT="0" marB="0"/>
                </a:tc>
                <a:tc gridSpan="2">
                  <a:txBody>
                    <a:bodyPr/>
                    <a:lstStyle/>
                    <a:p>
                      <a:pPr algn="ctr">
                        <a:lnSpc>
                          <a:spcPct val="100000"/>
                        </a:lnSpc>
                        <a:spcBef>
                          <a:spcPts val="275"/>
                        </a:spcBef>
                      </a:pPr>
                      <a:r>
                        <a:rPr sz="1200" b="1" dirty="0">
                          <a:latin typeface="Arial"/>
                          <a:cs typeface="Arial"/>
                        </a:rPr>
                        <a:t>_</a:t>
                      </a:r>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hMerge="1">
                  <a:txBody>
                    <a:bodyPr/>
                    <a:lstStyle/>
                    <a:p>
                      <a:endParaRPr/>
                    </a:p>
                  </a:txBody>
                  <a:tcPr marL="0" marR="0" marT="0" marB="0"/>
                </a:tc>
                <a:tc gridSpan="2">
                  <a:txBody>
                    <a:bodyPr/>
                    <a:lstStyle/>
                    <a:p>
                      <a:pPr algn="ctr">
                        <a:lnSpc>
                          <a:spcPct val="100000"/>
                        </a:lnSpc>
                        <a:spcBef>
                          <a:spcPts val="275"/>
                        </a:spcBef>
                      </a:pPr>
                      <a:r>
                        <a:rPr sz="1200" b="1" dirty="0">
                          <a:latin typeface="Arial"/>
                          <a:cs typeface="Arial"/>
                        </a:rPr>
                        <a:t>_</a:t>
                      </a:r>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hMerge="1">
                  <a:txBody>
                    <a:bodyPr/>
                    <a:lstStyle/>
                    <a:p>
                      <a:endParaRPr/>
                    </a:p>
                  </a:txBody>
                  <a:tcPr marL="0" marR="0" marT="0" marB="0"/>
                </a:tc>
                <a:tc gridSpan="3">
                  <a:txBody>
                    <a:bodyPr/>
                    <a:lstStyle/>
                    <a:p>
                      <a:pPr algn="ctr">
                        <a:lnSpc>
                          <a:spcPct val="100000"/>
                        </a:lnSpc>
                        <a:spcBef>
                          <a:spcPts val="275"/>
                        </a:spcBef>
                      </a:pPr>
                      <a:r>
                        <a:rPr sz="1200" b="1" dirty="0">
                          <a:latin typeface="Arial"/>
                          <a:cs typeface="Arial"/>
                        </a:rPr>
                        <a:t>_</a:t>
                      </a:r>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hMerge="1">
                  <a:txBody>
                    <a:bodyPr/>
                    <a:lstStyle/>
                    <a:p>
                      <a:endParaRPr/>
                    </a:p>
                  </a:txBody>
                  <a:tcPr marL="0" marR="0" marT="0" marB="0"/>
                </a:tc>
                <a:tc hMerge="1">
                  <a:txBody>
                    <a:bodyPr/>
                    <a:lstStyle/>
                    <a:p>
                      <a:endParaRPr/>
                    </a:p>
                  </a:txBody>
                  <a:tcPr marL="0" marR="0" marT="0" marB="0"/>
                </a:tc>
                <a:tc>
                  <a:txBody>
                    <a:bodyPr/>
                    <a:lstStyle/>
                    <a:p>
                      <a:pPr algn="ctr">
                        <a:lnSpc>
                          <a:spcPct val="100000"/>
                        </a:lnSpc>
                        <a:spcBef>
                          <a:spcPts val="275"/>
                        </a:spcBef>
                      </a:pPr>
                      <a:r>
                        <a:rPr sz="1200" b="1" dirty="0">
                          <a:latin typeface="Arial"/>
                          <a:cs typeface="Arial"/>
                        </a:rPr>
                        <a:t>T</a:t>
                      </a:r>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4"/>
                  </a:ext>
                </a:extLst>
              </a:tr>
              <a:tr h="275716">
                <a:tc gridSpan="2">
                  <a:txBody>
                    <a:bodyPr/>
                    <a:lstStyle/>
                    <a:p>
                      <a:pPr marL="84455">
                        <a:lnSpc>
                          <a:spcPct val="100000"/>
                        </a:lnSpc>
                        <a:spcBef>
                          <a:spcPts val="280"/>
                        </a:spcBef>
                      </a:pPr>
                      <a:r>
                        <a:rPr sz="1200" dirty="0">
                          <a:latin typeface="Arial"/>
                          <a:cs typeface="Arial"/>
                        </a:rPr>
                        <a:t>A1: Not </a:t>
                      </a:r>
                      <a:r>
                        <a:rPr sz="1200" spc="-5" dirty="0">
                          <a:latin typeface="Arial"/>
                          <a:cs typeface="Arial"/>
                        </a:rPr>
                        <a:t>a</a:t>
                      </a:r>
                      <a:r>
                        <a:rPr sz="1200" spc="-85" dirty="0">
                          <a:latin typeface="Arial"/>
                          <a:cs typeface="Arial"/>
                        </a:rPr>
                        <a:t> </a:t>
                      </a:r>
                      <a:r>
                        <a:rPr sz="1200" spc="-5" dirty="0">
                          <a:latin typeface="Arial"/>
                          <a:cs typeface="Arial"/>
                        </a:rPr>
                        <a:t>triangle</a:t>
                      </a:r>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8F679"/>
                    </a:solidFill>
                  </a:tcPr>
                </a:tc>
                <a:tc hMerge="1">
                  <a:txBody>
                    <a:bodyPr/>
                    <a:lstStyle/>
                    <a:p>
                      <a:endParaRPr/>
                    </a:p>
                  </a:txBody>
                  <a:tcPr marL="0" marR="0" marT="0" marB="0"/>
                </a:tc>
                <a:tc gridSpan="2">
                  <a:txBody>
                    <a:bodyPr/>
                    <a:lstStyle/>
                    <a:p>
                      <a:pPr algn="ctr">
                        <a:lnSpc>
                          <a:spcPct val="100000"/>
                        </a:lnSpc>
                        <a:spcBef>
                          <a:spcPts val="280"/>
                        </a:spcBef>
                      </a:pPr>
                      <a:r>
                        <a:rPr sz="1200" b="1" dirty="0">
                          <a:latin typeface="Arial"/>
                          <a:cs typeface="Arial"/>
                        </a:rPr>
                        <a:t>X</a:t>
                      </a:r>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hMerge="1">
                  <a:txBody>
                    <a:bodyPr/>
                    <a:lstStyle/>
                    <a:p>
                      <a:endParaRPr/>
                    </a:p>
                  </a:txBody>
                  <a:tcPr marL="0" marR="0" marT="0" marB="0"/>
                </a:tc>
                <a:tc gridSpan="2">
                  <a:txBody>
                    <a:bodyPr/>
                    <a:lstStyle/>
                    <a:p>
                      <a:pPr algn="ctr">
                        <a:lnSpc>
                          <a:spcPct val="100000"/>
                        </a:lnSpc>
                        <a:spcBef>
                          <a:spcPts val="280"/>
                        </a:spcBef>
                      </a:pPr>
                      <a:r>
                        <a:rPr sz="1200" b="1" dirty="0">
                          <a:latin typeface="Arial"/>
                          <a:cs typeface="Arial"/>
                        </a:rPr>
                        <a:t>X</a:t>
                      </a:r>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hMerge="1">
                  <a:txBody>
                    <a:bodyPr/>
                    <a:lstStyle/>
                    <a:p>
                      <a:endParaRPr/>
                    </a:p>
                  </a:txBody>
                  <a:tcPr marL="0" marR="0" marT="0" marB="0"/>
                </a:tc>
                <a:tc gridSpan="3">
                  <a:txBody>
                    <a:bodyPr/>
                    <a:lstStyle/>
                    <a:p>
                      <a:pPr algn="ctr">
                        <a:lnSpc>
                          <a:spcPct val="100000"/>
                        </a:lnSpc>
                        <a:spcBef>
                          <a:spcPts val="280"/>
                        </a:spcBef>
                      </a:pPr>
                      <a:r>
                        <a:rPr sz="1200" b="1" dirty="0">
                          <a:latin typeface="Arial"/>
                          <a:cs typeface="Arial"/>
                        </a:rPr>
                        <a:t>X</a:t>
                      </a:r>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hMerge="1">
                  <a:txBody>
                    <a:bodyPr/>
                    <a:lstStyle/>
                    <a:p>
                      <a:endParaRPr/>
                    </a:p>
                  </a:txBody>
                  <a:tcPr marL="0" marR="0" marT="0" marB="0"/>
                </a:tc>
                <a:tc hMerge="1">
                  <a:txBody>
                    <a:bodyPr/>
                    <a:lstStyle/>
                    <a:p>
                      <a:endParaRPr/>
                    </a:p>
                  </a:txBody>
                  <a:tcPr marL="0" marR="0" marT="0" marB="0"/>
                </a:tc>
                <a:tc>
                  <a:txBody>
                    <a:bodyPr/>
                    <a:lstStyle/>
                    <a:p>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5"/>
                  </a:ext>
                </a:extLst>
              </a:tr>
              <a:tr h="275589">
                <a:tc gridSpan="2">
                  <a:txBody>
                    <a:bodyPr/>
                    <a:lstStyle/>
                    <a:p>
                      <a:pPr marL="84455">
                        <a:lnSpc>
                          <a:spcPct val="100000"/>
                        </a:lnSpc>
                        <a:spcBef>
                          <a:spcPts val="275"/>
                        </a:spcBef>
                      </a:pPr>
                      <a:r>
                        <a:rPr sz="1200" dirty="0">
                          <a:latin typeface="Arial"/>
                          <a:cs typeface="Arial"/>
                        </a:rPr>
                        <a:t>A2:</a:t>
                      </a:r>
                      <a:r>
                        <a:rPr sz="1200" spc="-90" dirty="0">
                          <a:latin typeface="Arial"/>
                          <a:cs typeface="Arial"/>
                        </a:rPr>
                        <a:t> </a:t>
                      </a:r>
                      <a:r>
                        <a:rPr sz="1200" dirty="0">
                          <a:latin typeface="Arial"/>
                          <a:cs typeface="Arial"/>
                        </a:rPr>
                        <a:t>Scalene</a:t>
                      </a:r>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8F679"/>
                    </a:solidFill>
                  </a:tcPr>
                </a:tc>
                <a:tc hMerge="1">
                  <a:txBody>
                    <a:bodyPr/>
                    <a:lstStyle/>
                    <a:p>
                      <a:endParaRPr/>
                    </a:p>
                  </a:txBody>
                  <a:tcPr marL="0" marR="0" marT="0" marB="0"/>
                </a:tc>
                <a:tc gridSpan="2">
                  <a:txBody>
                    <a:bodyPr/>
                    <a:lstStyle/>
                    <a:p>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hMerge="1">
                  <a:txBody>
                    <a:bodyPr/>
                    <a:lstStyle/>
                    <a:p>
                      <a:endParaRPr/>
                    </a:p>
                  </a:txBody>
                  <a:tcPr marL="0" marR="0" marT="0" marB="0"/>
                </a:tc>
                <a:tc gridSpan="2">
                  <a:txBody>
                    <a:bodyPr/>
                    <a:lstStyle/>
                    <a:p>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hMerge="1">
                  <a:txBody>
                    <a:bodyPr/>
                    <a:lstStyle/>
                    <a:p>
                      <a:endParaRPr/>
                    </a:p>
                  </a:txBody>
                  <a:tcPr marL="0" marR="0" marT="0" marB="0"/>
                </a:tc>
                <a:tc gridSpan="3">
                  <a:txBody>
                    <a:bodyPr/>
                    <a:lstStyle/>
                    <a:p>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hMerge="1">
                  <a:txBody>
                    <a:bodyPr/>
                    <a:lstStyle/>
                    <a:p>
                      <a:endParaRPr/>
                    </a:p>
                  </a:txBody>
                  <a:tcPr marL="0" marR="0" marT="0" marB="0"/>
                </a:tc>
                <a:tc hMerge="1">
                  <a:txBody>
                    <a:bodyPr/>
                    <a:lstStyle/>
                    <a:p>
                      <a:endParaRPr/>
                    </a:p>
                  </a:txBody>
                  <a:tcPr marL="0" marR="0" marT="0" marB="0"/>
                </a:tc>
                <a:tc>
                  <a:txBody>
                    <a:bodyPr/>
                    <a:lstStyle/>
                    <a:p>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6"/>
                  </a:ext>
                </a:extLst>
              </a:tr>
              <a:tr h="275717">
                <a:tc gridSpan="2">
                  <a:txBody>
                    <a:bodyPr/>
                    <a:lstStyle/>
                    <a:p>
                      <a:pPr marL="84455">
                        <a:lnSpc>
                          <a:spcPct val="100000"/>
                        </a:lnSpc>
                        <a:spcBef>
                          <a:spcPts val="280"/>
                        </a:spcBef>
                      </a:pPr>
                      <a:r>
                        <a:rPr sz="1200" dirty="0">
                          <a:latin typeface="Arial"/>
                          <a:cs typeface="Arial"/>
                        </a:rPr>
                        <a:t>A3:</a:t>
                      </a:r>
                      <a:r>
                        <a:rPr sz="1200" spc="-100" dirty="0">
                          <a:latin typeface="Arial"/>
                          <a:cs typeface="Arial"/>
                        </a:rPr>
                        <a:t> </a:t>
                      </a:r>
                      <a:r>
                        <a:rPr sz="1200" dirty="0">
                          <a:latin typeface="Arial"/>
                          <a:cs typeface="Arial"/>
                        </a:rPr>
                        <a:t>Isosceles</a:t>
                      </a:r>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8F679"/>
                    </a:solidFill>
                  </a:tcPr>
                </a:tc>
                <a:tc hMerge="1">
                  <a:txBody>
                    <a:bodyPr/>
                    <a:lstStyle/>
                    <a:p>
                      <a:endParaRPr/>
                    </a:p>
                  </a:txBody>
                  <a:tcPr marL="0" marR="0" marT="0" marB="0"/>
                </a:tc>
                <a:tc gridSpan="2">
                  <a:txBody>
                    <a:bodyPr/>
                    <a:lstStyle/>
                    <a:p>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hMerge="1">
                  <a:txBody>
                    <a:bodyPr/>
                    <a:lstStyle/>
                    <a:p>
                      <a:endParaRPr/>
                    </a:p>
                  </a:txBody>
                  <a:tcPr marL="0" marR="0" marT="0" marB="0"/>
                </a:tc>
                <a:tc gridSpan="2">
                  <a:txBody>
                    <a:bodyPr/>
                    <a:lstStyle/>
                    <a:p>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hMerge="1">
                  <a:txBody>
                    <a:bodyPr/>
                    <a:lstStyle/>
                    <a:p>
                      <a:endParaRPr/>
                    </a:p>
                  </a:txBody>
                  <a:tcPr marL="0" marR="0" marT="0" marB="0"/>
                </a:tc>
                <a:tc gridSpan="3">
                  <a:txBody>
                    <a:bodyPr/>
                    <a:lstStyle/>
                    <a:p>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hMerge="1">
                  <a:txBody>
                    <a:bodyPr/>
                    <a:lstStyle/>
                    <a:p>
                      <a:endParaRPr/>
                    </a:p>
                  </a:txBody>
                  <a:tcPr marL="0" marR="0" marT="0" marB="0"/>
                </a:tc>
                <a:tc hMerge="1">
                  <a:txBody>
                    <a:bodyPr/>
                    <a:lstStyle/>
                    <a:p>
                      <a:endParaRPr/>
                    </a:p>
                  </a:txBody>
                  <a:tcPr marL="0" marR="0" marT="0" marB="0"/>
                </a:tc>
                <a:tc>
                  <a:txBody>
                    <a:bodyPr/>
                    <a:lstStyle/>
                    <a:p>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7"/>
                  </a:ext>
                </a:extLst>
              </a:tr>
              <a:tr h="246506">
                <a:tc gridSpan="2">
                  <a:txBody>
                    <a:bodyPr/>
                    <a:lstStyle/>
                    <a:p>
                      <a:pPr marL="84455">
                        <a:lnSpc>
                          <a:spcPct val="100000"/>
                        </a:lnSpc>
                        <a:spcBef>
                          <a:spcPts val="280"/>
                        </a:spcBef>
                      </a:pPr>
                      <a:r>
                        <a:rPr sz="1200" dirty="0">
                          <a:latin typeface="Arial"/>
                          <a:cs typeface="Arial"/>
                        </a:rPr>
                        <a:t>A4:</a:t>
                      </a:r>
                      <a:r>
                        <a:rPr sz="1200" spc="-105" dirty="0">
                          <a:latin typeface="Arial"/>
                          <a:cs typeface="Arial"/>
                        </a:rPr>
                        <a:t> </a:t>
                      </a:r>
                      <a:r>
                        <a:rPr sz="1200" dirty="0">
                          <a:latin typeface="Arial"/>
                          <a:cs typeface="Arial"/>
                        </a:rPr>
                        <a:t>Equilateral</a:t>
                      </a:r>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solidFill>
                      <a:srgbClr val="F8F679"/>
                    </a:solidFill>
                  </a:tcPr>
                </a:tc>
                <a:tc hMerge="1">
                  <a:txBody>
                    <a:bodyPr/>
                    <a:lstStyle/>
                    <a:p>
                      <a:endParaRPr/>
                    </a:p>
                  </a:txBody>
                  <a:tcPr marL="0" marR="0" marT="0" marB="0"/>
                </a:tc>
                <a:tc gridSpan="2">
                  <a:txBody>
                    <a:bodyPr/>
                    <a:lstStyle/>
                    <a:p>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hMerge="1">
                  <a:txBody>
                    <a:bodyPr/>
                    <a:lstStyle/>
                    <a:p>
                      <a:endParaRPr/>
                    </a:p>
                  </a:txBody>
                  <a:tcPr marL="0" marR="0" marT="0" marB="0"/>
                </a:tc>
                <a:tc gridSpan="2">
                  <a:txBody>
                    <a:bodyPr/>
                    <a:lstStyle/>
                    <a:p>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hMerge="1">
                  <a:txBody>
                    <a:bodyPr/>
                    <a:lstStyle/>
                    <a:p>
                      <a:endParaRPr/>
                    </a:p>
                  </a:txBody>
                  <a:tcPr marL="0" marR="0" marT="0" marB="0"/>
                </a:tc>
                <a:tc gridSpan="3">
                  <a:txBody>
                    <a:bodyPr/>
                    <a:lstStyle/>
                    <a:p>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hMerge="1">
                  <a:txBody>
                    <a:bodyPr/>
                    <a:lstStyle/>
                    <a:p>
                      <a:endParaRPr/>
                    </a:p>
                  </a:txBody>
                  <a:tcPr marL="0" marR="0" marT="0" marB="0"/>
                </a:tc>
                <a:tc hMerge="1">
                  <a:txBody>
                    <a:bodyPr/>
                    <a:lstStyle/>
                    <a:p>
                      <a:endParaRPr/>
                    </a:p>
                  </a:txBody>
                  <a:tcPr marL="0" marR="0" marT="0" marB="0"/>
                </a:tc>
                <a:tc>
                  <a:txBody>
                    <a:bodyPr/>
                    <a:lstStyle/>
                    <a:p>
                      <a:pPr algn="ctr">
                        <a:lnSpc>
                          <a:spcPct val="100000"/>
                        </a:lnSpc>
                        <a:spcBef>
                          <a:spcPts val="280"/>
                        </a:spcBef>
                      </a:pPr>
                      <a:r>
                        <a:rPr sz="1200" b="1" dirty="0">
                          <a:latin typeface="Arial"/>
                          <a:cs typeface="Arial"/>
                        </a:rPr>
                        <a:t>X</a:t>
                      </a:r>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8"/>
                  </a:ext>
                </a:extLst>
              </a:tr>
              <a:tr h="317817">
                <a:tc>
                  <a:txBody>
                    <a:bodyPr/>
                    <a:lstStyle/>
                    <a:p>
                      <a:pPr marL="84455">
                        <a:lnSpc>
                          <a:spcPct val="100000"/>
                        </a:lnSpc>
                        <a:spcBef>
                          <a:spcPts val="505"/>
                        </a:spcBef>
                      </a:pPr>
                      <a:r>
                        <a:rPr sz="1200" dirty="0">
                          <a:latin typeface="Arial"/>
                          <a:cs typeface="Arial"/>
                        </a:rPr>
                        <a:t>A5:</a:t>
                      </a:r>
                      <a:r>
                        <a:rPr sz="1200" spc="-90" dirty="0">
                          <a:latin typeface="Arial"/>
                          <a:cs typeface="Arial"/>
                        </a:rPr>
                        <a:t> </a:t>
                      </a:r>
                      <a:r>
                        <a:rPr sz="1200" dirty="0">
                          <a:latin typeface="Arial"/>
                          <a:cs typeface="Arial"/>
                        </a:rPr>
                        <a:t>Impossible</a:t>
                      </a:r>
                      <a:endParaRPr sz="1200">
                        <a:latin typeface="Arial"/>
                        <a:cs typeface="Arial"/>
                      </a:endParaRPr>
                    </a:p>
                  </a:txBody>
                  <a:tcPr marL="0" marR="0" marT="0" marB="0">
                    <a:lnL w="12700">
                      <a:solidFill>
                        <a:srgbClr val="000000"/>
                      </a:solidFill>
                      <a:prstDash val="solid"/>
                    </a:lnL>
                    <a:lnR w="12700">
                      <a:solidFill>
                        <a:srgbClr val="000000"/>
                      </a:solidFill>
                      <a:prstDash val="solid"/>
                    </a:lnR>
                    <a:lnB w="12700">
                      <a:solidFill>
                        <a:srgbClr val="000000"/>
                      </a:solidFill>
                      <a:prstDash val="solid"/>
                    </a:lnB>
                    <a:solidFill>
                      <a:srgbClr val="F8F679"/>
                    </a:solidFill>
                  </a:tcPr>
                </a:tc>
                <a:tc>
                  <a:txBody>
                    <a:bodyPr/>
                    <a:lstStyle/>
                    <a:p>
                      <a:pPr marL="85090">
                        <a:lnSpc>
                          <a:spcPct val="100000"/>
                        </a:lnSpc>
                        <a:spcBef>
                          <a:spcPts val="280"/>
                        </a:spcBef>
                      </a:pPr>
                      <a:r>
                        <a:rPr sz="1200" b="1" spc="-25" dirty="0">
                          <a:latin typeface="Arial"/>
                          <a:cs typeface="Arial"/>
                        </a:rPr>
                        <a:t>Test</a:t>
                      </a:r>
                      <a:r>
                        <a:rPr sz="1200" b="1" spc="-90" dirty="0">
                          <a:latin typeface="Arial"/>
                          <a:cs typeface="Arial"/>
                        </a:rPr>
                        <a:t> </a:t>
                      </a:r>
                      <a:r>
                        <a:rPr sz="1200" b="1" spc="-5" dirty="0">
                          <a:latin typeface="Arial"/>
                          <a:cs typeface="Arial"/>
                        </a:rPr>
                        <a:t>Cas</a:t>
                      </a:r>
                      <a:endParaRPr sz="1200">
                        <a:latin typeface="Arial"/>
                        <a:cs typeface="Arial"/>
                      </a:endParaRPr>
                    </a:p>
                  </a:txBody>
                  <a:tcPr marL="0" marR="0" marT="0" marB="0">
                    <a:lnL w="12700">
                      <a:solidFill>
                        <a:srgbClr val="000000"/>
                      </a:solidFill>
                      <a:prstDash val="solid"/>
                    </a:lnL>
                    <a:lnT w="12700">
                      <a:solidFill>
                        <a:srgbClr val="000000"/>
                      </a:solidFill>
                      <a:prstDash val="solid"/>
                    </a:lnT>
                    <a:lnB w="12700">
                      <a:solidFill>
                        <a:srgbClr val="000000"/>
                      </a:solidFill>
                      <a:prstDash val="solid"/>
                    </a:lnB>
                    <a:solidFill>
                      <a:srgbClr val="D6E3BC"/>
                    </a:solidFill>
                  </a:tcPr>
                </a:tc>
                <a:tc>
                  <a:txBody>
                    <a:bodyPr/>
                    <a:lstStyle/>
                    <a:p>
                      <a:pPr>
                        <a:lnSpc>
                          <a:spcPct val="100000"/>
                        </a:lnSpc>
                        <a:spcBef>
                          <a:spcPts val="280"/>
                        </a:spcBef>
                      </a:pPr>
                      <a:r>
                        <a:rPr sz="1200" b="1" spc="-5" dirty="0">
                          <a:latin typeface="Arial"/>
                          <a:cs typeface="Arial"/>
                        </a:rPr>
                        <a:t>e</a:t>
                      </a:r>
                      <a:r>
                        <a:rPr sz="1200" b="1" spc="-110" dirty="0">
                          <a:latin typeface="Arial"/>
                          <a:cs typeface="Arial"/>
                        </a:rPr>
                        <a:t> </a:t>
                      </a:r>
                      <a:r>
                        <a:rPr sz="1200" b="1" spc="-5" dirty="0">
                          <a:latin typeface="Arial"/>
                          <a:cs typeface="Arial"/>
                        </a:rPr>
                        <a:t>ID</a:t>
                      </a:r>
                      <a:endParaRPr sz="1200">
                        <a:latin typeface="Arial"/>
                        <a:cs typeface="Arial"/>
                      </a:endParaRPr>
                    </a:p>
                  </a:txBody>
                  <a:tcPr marL="0" marR="0" marT="0" marB="0">
                    <a:lnR w="12700">
                      <a:solidFill>
                        <a:srgbClr val="000000"/>
                      </a:solidFill>
                      <a:prstDash val="solid"/>
                    </a:lnR>
                    <a:lnT w="12700">
                      <a:solidFill>
                        <a:srgbClr val="000000"/>
                      </a:solidFill>
                      <a:prstDash val="solid"/>
                    </a:lnT>
                    <a:lnB w="12700">
                      <a:solidFill>
                        <a:srgbClr val="000000"/>
                      </a:solidFill>
                      <a:prstDash val="solid"/>
                    </a:lnB>
                    <a:solidFill>
                      <a:srgbClr val="D6E3BC"/>
                    </a:solidFill>
                  </a:tcPr>
                </a:tc>
                <a:tc gridSpan="2">
                  <a:txBody>
                    <a:bodyPr/>
                    <a:lstStyle/>
                    <a:p>
                      <a:pPr marL="85090">
                        <a:lnSpc>
                          <a:spcPct val="100000"/>
                        </a:lnSpc>
                        <a:spcBef>
                          <a:spcPts val="280"/>
                        </a:spcBef>
                      </a:pPr>
                      <a:r>
                        <a:rPr sz="1200" b="1" dirty="0">
                          <a:latin typeface="Arial"/>
                          <a:cs typeface="Arial"/>
                        </a:rPr>
                        <a:t>a</a:t>
                      </a:r>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8F679"/>
                    </a:solidFill>
                  </a:tcPr>
                </a:tc>
                <a:tc hMerge="1">
                  <a:txBody>
                    <a:bodyPr/>
                    <a:lstStyle/>
                    <a:p>
                      <a:endParaRPr/>
                    </a:p>
                  </a:txBody>
                  <a:tcPr marL="0" marR="0" marT="0" marB="0"/>
                </a:tc>
                <a:tc gridSpan="2">
                  <a:txBody>
                    <a:bodyPr/>
                    <a:lstStyle/>
                    <a:p>
                      <a:pPr marL="85725">
                        <a:lnSpc>
                          <a:spcPct val="100000"/>
                        </a:lnSpc>
                        <a:spcBef>
                          <a:spcPts val="280"/>
                        </a:spcBef>
                      </a:pPr>
                      <a:r>
                        <a:rPr sz="1200" b="1" dirty="0">
                          <a:latin typeface="Arial"/>
                          <a:cs typeface="Arial"/>
                        </a:rPr>
                        <a:t>b</a:t>
                      </a:r>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8F679"/>
                    </a:solidFill>
                  </a:tcPr>
                </a:tc>
                <a:tc hMerge="1">
                  <a:txBody>
                    <a:bodyPr/>
                    <a:lstStyle/>
                    <a:p>
                      <a:endParaRPr/>
                    </a:p>
                  </a:txBody>
                  <a:tcPr marL="0" marR="0" marT="0" marB="0"/>
                </a:tc>
                <a:tc>
                  <a:txBody>
                    <a:bodyPr/>
                    <a:lstStyle/>
                    <a:p>
                      <a:pPr marL="85725">
                        <a:lnSpc>
                          <a:spcPct val="100000"/>
                        </a:lnSpc>
                        <a:spcBef>
                          <a:spcPts val="280"/>
                        </a:spcBef>
                      </a:pPr>
                      <a:r>
                        <a:rPr sz="1200" b="1" dirty="0">
                          <a:latin typeface="Arial"/>
                          <a:cs typeface="Arial"/>
                        </a:rPr>
                        <a:t>c</a:t>
                      </a:r>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8F679"/>
                    </a:solidFill>
                  </a:tcPr>
                </a:tc>
                <a:tc gridSpan="3">
                  <a:txBody>
                    <a:bodyPr/>
                    <a:lstStyle/>
                    <a:p>
                      <a:pPr marL="85725">
                        <a:lnSpc>
                          <a:spcPct val="100000"/>
                        </a:lnSpc>
                        <a:spcBef>
                          <a:spcPts val="280"/>
                        </a:spcBef>
                      </a:pPr>
                      <a:r>
                        <a:rPr sz="1200" b="1" dirty="0">
                          <a:latin typeface="Arial"/>
                          <a:cs typeface="Arial"/>
                        </a:rPr>
                        <a:t>Expected</a:t>
                      </a:r>
                      <a:r>
                        <a:rPr sz="1200" b="1" spc="-105" dirty="0">
                          <a:latin typeface="Arial"/>
                          <a:cs typeface="Arial"/>
                        </a:rPr>
                        <a:t> </a:t>
                      </a:r>
                      <a:r>
                        <a:rPr sz="1200" b="1" spc="-5" dirty="0">
                          <a:latin typeface="Arial"/>
                          <a:cs typeface="Arial"/>
                        </a:rPr>
                        <a:t>Output</a:t>
                      </a:r>
                      <a:endParaRPr sz="1200">
                        <a:latin typeface="Arial"/>
                        <a:cs typeface="Arial"/>
                      </a:endParaRPr>
                    </a:p>
                  </a:txBody>
                  <a:tcPr marL="0" marR="0" marT="0" marB="0">
                    <a:lnL w="12700">
                      <a:solidFill>
                        <a:srgbClr val="000000"/>
                      </a:solidFill>
                      <a:prstDash val="solid"/>
                    </a:lnL>
                    <a:lnR w="25780">
                      <a:solidFill>
                        <a:srgbClr val="000000"/>
                      </a:solidFill>
                      <a:prstDash val="solid"/>
                    </a:lnR>
                    <a:lnT w="12700">
                      <a:solidFill>
                        <a:srgbClr val="000000"/>
                      </a:solidFill>
                      <a:prstDash val="solid"/>
                    </a:lnT>
                    <a:lnB w="12700">
                      <a:solidFill>
                        <a:srgbClr val="000000"/>
                      </a:solidFill>
                      <a:prstDash val="solid"/>
                    </a:lnB>
                    <a:solidFill>
                      <a:srgbClr val="F8F679"/>
                    </a:solidFill>
                  </a:tcPr>
                </a:tc>
                <a:tc hMerge="1">
                  <a:txBody>
                    <a:bodyPr/>
                    <a:lstStyle/>
                    <a:p>
                      <a:endParaRPr/>
                    </a:p>
                  </a:txBody>
                  <a:tcPr marL="0" marR="0" marT="0" marB="0"/>
                </a:tc>
                <a:tc hMerge="1">
                  <a:txBody>
                    <a:bodyPr/>
                    <a:lstStyle/>
                    <a:p>
                      <a:endParaRPr/>
                    </a:p>
                  </a:txBody>
                  <a:tcPr marL="0" marR="0" marT="0" marB="0"/>
                </a:tc>
                <a:tc>
                  <a:txBody>
                    <a:bodyPr/>
                    <a:lstStyle/>
                    <a:p>
                      <a:endParaRPr sz="1200">
                        <a:latin typeface="Arial"/>
                        <a:cs typeface="Arial"/>
                      </a:endParaRPr>
                    </a:p>
                  </a:txBody>
                  <a:tcPr marL="0" marR="0" marT="0" marB="0">
                    <a:lnL w="2578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9"/>
                  </a:ext>
                </a:extLst>
              </a:tr>
              <a:tr h="343979">
                <a:tc rowSpan="9">
                  <a:txBody>
                    <a:bodyPr/>
                    <a:lstStyle/>
                    <a:p>
                      <a:pPr>
                        <a:lnSpc>
                          <a:spcPct val="100000"/>
                        </a:lnSpc>
                      </a:pPr>
                      <a:endParaRPr sz="1800">
                        <a:latin typeface="Times New Roman"/>
                        <a:cs typeface="Times New Roman"/>
                      </a:endParaRPr>
                    </a:p>
                    <a:p>
                      <a:pPr>
                        <a:lnSpc>
                          <a:spcPct val="100000"/>
                        </a:lnSpc>
                      </a:pPr>
                      <a:endParaRPr sz="1800">
                        <a:latin typeface="Times New Roman"/>
                        <a:cs typeface="Times New Roman"/>
                      </a:endParaRPr>
                    </a:p>
                    <a:p>
                      <a:pPr>
                        <a:lnSpc>
                          <a:spcPct val="100000"/>
                        </a:lnSpc>
                      </a:pPr>
                      <a:endParaRPr sz="1800">
                        <a:latin typeface="Times New Roman"/>
                        <a:cs typeface="Times New Roman"/>
                      </a:endParaRPr>
                    </a:p>
                    <a:p>
                      <a:pPr>
                        <a:lnSpc>
                          <a:spcPct val="100000"/>
                        </a:lnSpc>
                      </a:pPr>
                      <a:endParaRPr sz="1800">
                        <a:latin typeface="Times New Roman"/>
                        <a:cs typeface="Times New Roman"/>
                      </a:endParaRPr>
                    </a:p>
                    <a:p>
                      <a:pPr>
                        <a:lnSpc>
                          <a:spcPct val="100000"/>
                        </a:lnSpc>
                      </a:pPr>
                      <a:endParaRPr sz="1800">
                        <a:latin typeface="Times New Roman"/>
                        <a:cs typeface="Times New Roman"/>
                      </a:endParaRPr>
                    </a:p>
                    <a:p>
                      <a:pPr>
                        <a:lnSpc>
                          <a:spcPct val="100000"/>
                        </a:lnSpc>
                      </a:pPr>
                      <a:endParaRPr sz="1800">
                        <a:latin typeface="Times New Roman"/>
                        <a:cs typeface="Times New Roman"/>
                      </a:endParaRPr>
                    </a:p>
                    <a:p>
                      <a:pPr>
                        <a:lnSpc>
                          <a:spcPct val="100000"/>
                        </a:lnSpc>
                      </a:pPr>
                      <a:endParaRPr sz="1800">
                        <a:latin typeface="Times New Roman"/>
                        <a:cs typeface="Times New Roman"/>
                      </a:endParaRPr>
                    </a:p>
                    <a:p>
                      <a:pPr>
                        <a:lnSpc>
                          <a:spcPct val="100000"/>
                        </a:lnSpc>
                      </a:pPr>
                      <a:endParaRPr sz="1800">
                        <a:latin typeface="Times New Roman"/>
                        <a:cs typeface="Times New Roman"/>
                      </a:endParaRPr>
                    </a:p>
                    <a:p>
                      <a:pPr marL="151765">
                        <a:lnSpc>
                          <a:spcPct val="100000"/>
                        </a:lnSpc>
                        <a:spcBef>
                          <a:spcPts val="1245"/>
                        </a:spcBef>
                      </a:pPr>
                      <a:r>
                        <a:rPr sz="1800" spc="-10" dirty="0">
                          <a:solidFill>
                            <a:srgbClr val="7E7E7E"/>
                          </a:solidFill>
                          <a:latin typeface="Arial"/>
                          <a:cs typeface="Arial"/>
                        </a:rPr>
                        <a:t>26</a:t>
                      </a:r>
                      <a:endParaRPr sz="1800">
                        <a:latin typeface="Arial"/>
                        <a:cs typeface="Arial"/>
                      </a:endParaRPr>
                    </a:p>
                  </a:txBody>
                  <a:tcPr marL="0" marR="0" marT="0" marB="0">
                    <a:lnR w="12700">
                      <a:solidFill>
                        <a:srgbClr val="000000"/>
                      </a:solidFill>
                      <a:prstDash val="solid"/>
                    </a:lnR>
                    <a:lnT w="12700">
                      <a:solidFill>
                        <a:srgbClr val="000000"/>
                      </a:solidFill>
                      <a:prstDash val="solid"/>
                    </a:lnT>
                  </a:tcPr>
                </a:tc>
                <a:tc gridSpan="2">
                  <a:txBody>
                    <a:bodyPr/>
                    <a:lstStyle/>
                    <a:p>
                      <a:pPr marL="85090">
                        <a:lnSpc>
                          <a:spcPct val="100000"/>
                        </a:lnSpc>
                        <a:spcBef>
                          <a:spcPts val="380"/>
                        </a:spcBef>
                      </a:pPr>
                      <a:r>
                        <a:rPr sz="1200" dirty="0">
                          <a:latin typeface="Arial"/>
                          <a:cs typeface="Arial"/>
                        </a:rPr>
                        <a:t>DT1</a:t>
                      </a:r>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D6E3BC"/>
                    </a:solidFill>
                  </a:tcPr>
                </a:tc>
                <a:tc hMerge="1">
                  <a:txBody>
                    <a:bodyPr/>
                    <a:lstStyle/>
                    <a:p>
                      <a:endParaRPr/>
                    </a:p>
                  </a:txBody>
                  <a:tcPr marL="0" marR="0" marT="0" marB="0"/>
                </a:tc>
                <a:tc gridSpan="2">
                  <a:txBody>
                    <a:bodyPr/>
                    <a:lstStyle/>
                    <a:p>
                      <a:pPr algn="ctr">
                        <a:lnSpc>
                          <a:spcPct val="100000"/>
                        </a:lnSpc>
                        <a:spcBef>
                          <a:spcPts val="380"/>
                        </a:spcBef>
                      </a:pPr>
                      <a:r>
                        <a:rPr sz="1200" b="1" dirty="0">
                          <a:latin typeface="Arial"/>
                          <a:cs typeface="Arial"/>
                        </a:rPr>
                        <a:t>4</a:t>
                      </a:r>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hMerge="1">
                  <a:txBody>
                    <a:bodyPr/>
                    <a:lstStyle/>
                    <a:p>
                      <a:endParaRPr/>
                    </a:p>
                  </a:txBody>
                  <a:tcPr marL="0" marR="0" marT="0" marB="0"/>
                </a:tc>
                <a:tc gridSpan="2">
                  <a:txBody>
                    <a:bodyPr/>
                    <a:lstStyle/>
                    <a:p>
                      <a:pPr algn="ctr">
                        <a:lnSpc>
                          <a:spcPct val="100000"/>
                        </a:lnSpc>
                        <a:spcBef>
                          <a:spcPts val="380"/>
                        </a:spcBef>
                      </a:pPr>
                      <a:r>
                        <a:rPr sz="1200" b="1" dirty="0">
                          <a:latin typeface="Arial"/>
                          <a:cs typeface="Arial"/>
                        </a:rPr>
                        <a:t>1</a:t>
                      </a:r>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hMerge="1">
                  <a:txBody>
                    <a:bodyPr/>
                    <a:lstStyle/>
                    <a:p>
                      <a:endParaRPr/>
                    </a:p>
                  </a:txBody>
                  <a:tcPr marL="0" marR="0" marT="0" marB="0"/>
                </a:tc>
                <a:tc>
                  <a:txBody>
                    <a:bodyPr/>
                    <a:lstStyle/>
                    <a:p>
                      <a:pPr algn="ctr">
                        <a:lnSpc>
                          <a:spcPct val="100000"/>
                        </a:lnSpc>
                        <a:spcBef>
                          <a:spcPts val="380"/>
                        </a:spcBef>
                      </a:pPr>
                      <a:r>
                        <a:rPr sz="1200" b="1" dirty="0">
                          <a:latin typeface="Arial"/>
                          <a:cs typeface="Arial"/>
                        </a:rPr>
                        <a:t>2</a:t>
                      </a:r>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gridSpan="3">
                  <a:txBody>
                    <a:bodyPr/>
                    <a:lstStyle/>
                    <a:p>
                      <a:pPr marL="85725">
                        <a:lnSpc>
                          <a:spcPct val="100000"/>
                        </a:lnSpc>
                        <a:spcBef>
                          <a:spcPts val="380"/>
                        </a:spcBef>
                      </a:pPr>
                      <a:r>
                        <a:rPr sz="1200" b="1" spc="-5" dirty="0">
                          <a:latin typeface="Arial"/>
                          <a:cs typeface="Arial"/>
                        </a:rPr>
                        <a:t>Not </a:t>
                      </a:r>
                      <a:r>
                        <a:rPr sz="1200" b="1" dirty="0">
                          <a:latin typeface="Arial"/>
                          <a:cs typeface="Arial"/>
                        </a:rPr>
                        <a:t>a</a:t>
                      </a:r>
                      <a:r>
                        <a:rPr sz="1200" b="1" spc="-65" dirty="0">
                          <a:latin typeface="Arial"/>
                          <a:cs typeface="Arial"/>
                        </a:rPr>
                        <a:t> </a:t>
                      </a:r>
                      <a:r>
                        <a:rPr sz="1200" b="1" spc="-10" dirty="0">
                          <a:latin typeface="Arial"/>
                          <a:cs typeface="Arial"/>
                        </a:rPr>
                        <a:t>Triangle</a:t>
                      </a:r>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hMerge="1">
                  <a:txBody>
                    <a:bodyPr/>
                    <a:lstStyle/>
                    <a:p>
                      <a:endParaRPr/>
                    </a:p>
                  </a:txBody>
                  <a:tcPr marL="0" marR="0" marT="0" marB="0"/>
                </a:tc>
                <a:tc hMerge="1">
                  <a:txBody>
                    <a:bodyPr/>
                    <a:lstStyle/>
                    <a:p>
                      <a:endParaRPr/>
                    </a:p>
                  </a:txBody>
                  <a:tcPr marL="0" marR="0" marT="0" marB="0"/>
                </a:tc>
                <a:tc rowSpan="9" gridSpan="4">
                  <a:txBody>
                    <a:bodyPr/>
                    <a:lstStyle/>
                    <a:p>
                      <a:endParaRPr lang="en-US"/>
                    </a:p>
                  </a:txBody>
                  <a:tcPr marL="0" marR="0" marT="0" marB="0">
                    <a:lnL w="12700">
                      <a:solidFill>
                        <a:srgbClr val="000000"/>
                      </a:solidFill>
                      <a:prstDash val="solid"/>
                    </a:lnL>
                    <a:lnT w="12700">
                      <a:solidFill>
                        <a:srgbClr val="000000"/>
                      </a:solidFill>
                      <a:prstDash val="solid"/>
                    </a:lnT>
                  </a:tcPr>
                </a:tc>
                <a:tc rowSpan="9" hMerge="1">
                  <a:txBody>
                    <a:bodyPr/>
                    <a:lstStyle/>
                    <a:p>
                      <a:endParaRPr/>
                    </a:p>
                  </a:txBody>
                  <a:tcPr marL="0" marR="0" marT="0" marB="0"/>
                </a:tc>
                <a:tc rowSpan="9" hMerge="1">
                  <a:txBody>
                    <a:bodyPr/>
                    <a:lstStyle/>
                    <a:p>
                      <a:endParaRPr/>
                    </a:p>
                  </a:txBody>
                  <a:tcPr marL="0" marR="0" marT="0" marB="0"/>
                </a:tc>
                <a:tc rowSpan="9" hMerge="1">
                  <a:txBody>
                    <a:bodyPr/>
                    <a:lstStyle/>
                    <a:p>
                      <a:endParaRPr/>
                    </a:p>
                  </a:txBody>
                  <a:tcPr marL="0" marR="0" marT="0" marB="0"/>
                </a:tc>
                <a:extLst>
                  <a:ext uri="{0D108BD9-81ED-4DB2-BD59-A6C34878D82A}">
                    <a16:rowId xmlns:a16="http://schemas.microsoft.com/office/drawing/2014/main" val="10010"/>
                  </a:ext>
                </a:extLst>
              </a:tr>
              <a:tr h="274319">
                <a:tc vMerge="1">
                  <a:txBody>
                    <a:bodyPr/>
                    <a:lstStyle/>
                    <a:p>
                      <a:endParaRPr/>
                    </a:p>
                  </a:txBody>
                  <a:tcPr marL="0" marR="0" marT="0" marB="0">
                    <a:lnR w="12700">
                      <a:solidFill>
                        <a:srgbClr val="000000"/>
                      </a:solidFill>
                      <a:prstDash val="solid"/>
                    </a:lnR>
                    <a:lnT w="12700">
                      <a:solidFill>
                        <a:srgbClr val="000000"/>
                      </a:solidFill>
                      <a:prstDash val="solid"/>
                    </a:lnT>
                  </a:tcPr>
                </a:tc>
                <a:tc gridSpan="2">
                  <a:txBody>
                    <a:bodyPr/>
                    <a:lstStyle/>
                    <a:p>
                      <a:pPr marL="85090">
                        <a:lnSpc>
                          <a:spcPct val="100000"/>
                        </a:lnSpc>
                        <a:spcBef>
                          <a:spcPts val="280"/>
                        </a:spcBef>
                      </a:pPr>
                      <a:r>
                        <a:rPr sz="1200" dirty="0">
                          <a:latin typeface="Arial"/>
                          <a:cs typeface="Arial"/>
                        </a:rPr>
                        <a:t>DT2</a:t>
                      </a:r>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D6E3BC"/>
                    </a:solidFill>
                  </a:tcPr>
                </a:tc>
                <a:tc hMerge="1">
                  <a:txBody>
                    <a:bodyPr/>
                    <a:lstStyle/>
                    <a:p>
                      <a:endParaRPr/>
                    </a:p>
                  </a:txBody>
                  <a:tcPr marL="0" marR="0" marT="0" marB="0"/>
                </a:tc>
                <a:tc gridSpan="2">
                  <a:txBody>
                    <a:bodyPr/>
                    <a:lstStyle/>
                    <a:p>
                      <a:pPr algn="ctr">
                        <a:lnSpc>
                          <a:spcPct val="100000"/>
                        </a:lnSpc>
                        <a:spcBef>
                          <a:spcPts val="280"/>
                        </a:spcBef>
                      </a:pPr>
                      <a:r>
                        <a:rPr sz="1200" b="1" dirty="0">
                          <a:latin typeface="Arial"/>
                          <a:cs typeface="Arial"/>
                        </a:rPr>
                        <a:t>1</a:t>
                      </a:r>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hMerge="1">
                  <a:txBody>
                    <a:bodyPr/>
                    <a:lstStyle/>
                    <a:p>
                      <a:endParaRPr/>
                    </a:p>
                  </a:txBody>
                  <a:tcPr marL="0" marR="0" marT="0" marB="0"/>
                </a:tc>
                <a:tc gridSpan="2">
                  <a:txBody>
                    <a:bodyPr/>
                    <a:lstStyle/>
                    <a:p>
                      <a:pPr algn="ctr">
                        <a:lnSpc>
                          <a:spcPct val="100000"/>
                        </a:lnSpc>
                        <a:spcBef>
                          <a:spcPts val="280"/>
                        </a:spcBef>
                      </a:pPr>
                      <a:r>
                        <a:rPr sz="1200" b="1" dirty="0">
                          <a:latin typeface="Arial"/>
                          <a:cs typeface="Arial"/>
                        </a:rPr>
                        <a:t>4</a:t>
                      </a:r>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hMerge="1">
                  <a:txBody>
                    <a:bodyPr/>
                    <a:lstStyle/>
                    <a:p>
                      <a:endParaRPr/>
                    </a:p>
                  </a:txBody>
                  <a:tcPr marL="0" marR="0" marT="0" marB="0"/>
                </a:tc>
                <a:tc>
                  <a:txBody>
                    <a:bodyPr/>
                    <a:lstStyle/>
                    <a:p>
                      <a:pPr algn="ctr">
                        <a:lnSpc>
                          <a:spcPct val="100000"/>
                        </a:lnSpc>
                        <a:spcBef>
                          <a:spcPts val="280"/>
                        </a:spcBef>
                      </a:pPr>
                      <a:r>
                        <a:rPr sz="1200" b="1" dirty="0">
                          <a:latin typeface="Arial"/>
                          <a:cs typeface="Arial"/>
                        </a:rPr>
                        <a:t>2</a:t>
                      </a:r>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gridSpan="3">
                  <a:txBody>
                    <a:bodyPr/>
                    <a:lstStyle/>
                    <a:p>
                      <a:pPr marL="85725">
                        <a:lnSpc>
                          <a:spcPct val="100000"/>
                        </a:lnSpc>
                        <a:spcBef>
                          <a:spcPts val="280"/>
                        </a:spcBef>
                      </a:pPr>
                      <a:r>
                        <a:rPr sz="1200" b="1" spc="-5" dirty="0">
                          <a:latin typeface="Arial"/>
                          <a:cs typeface="Arial"/>
                        </a:rPr>
                        <a:t>Not a</a:t>
                      </a:r>
                      <a:r>
                        <a:rPr sz="1200" b="1" spc="-70" dirty="0">
                          <a:latin typeface="Arial"/>
                          <a:cs typeface="Arial"/>
                        </a:rPr>
                        <a:t> </a:t>
                      </a:r>
                      <a:r>
                        <a:rPr sz="1200" b="1" spc="-10" dirty="0">
                          <a:latin typeface="Arial"/>
                          <a:cs typeface="Arial"/>
                        </a:rPr>
                        <a:t>Triangle</a:t>
                      </a:r>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hMerge="1">
                  <a:txBody>
                    <a:bodyPr/>
                    <a:lstStyle/>
                    <a:p>
                      <a:endParaRPr/>
                    </a:p>
                  </a:txBody>
                  <a:tcPr marL="0" marR="0" marT="0" marB="0"/>
                </a:tc>
                <a:tc hMerge="1">
                  <a:txBody>
                    <a:bodyPr/>
                    <a:lstStyle/>
                    <a:p>
                      <a:endParaRPr/>
                    </a:p>
                  </a:txBody>
                  <a:tcPr marL="0" marR="0" marT="0" marB="0"/>
                </a:tc>
                <a:tc gridSpan="4" vMerge="1">
                  <a:txBody>
                    <a:bodyPr/>
                    <a:lstStyle/>
                    <a:p>
                      <a:endParaRPr/>
                    </a:p>
                  </a:txBody>
                  <a:tcPr marL="0" marR="0" marT="0" marB="0">
                    <a:lnL w="12700">
                      <a:solidFill>
                        <a:srgbClr val="000000"/>
                      </a:solidFill>
                      <a:prstDash val="solid"/>
                    </a:lnL>
                    <a:lnT w="12700">
                      <a:solidFill>
                        <a:srgbClr val="000000"/>
                      </a:solidFill>
                      <a:prstDash val="solid"/>
                    </a:lnT>
                  </a:tcPr>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extLst>
                  <a:ext uri="{0D108BD9-81ED-4DB2-BD59-A6C34878D82A}">
                    <a16:rowId xmlns:a16="http://schemas.microsoft.com/office/drawing/2014/main" val="10011"/>
                  </a:ext>
                </a:extLst>
              </a:tr>
              <a:tr h="274319">
                <a:tc vMerge="1">
                  <a:txBody>
                    <a:bodyPr/>
                    <a:lstStyle/>
                    <a:p>
                      <a:endParaRPr/>
                    </a:p>
                  </a:txBody>
                  <a:tcPr marL="0" marR="0" marT="0" marB="0">
                    <a:lnR w="12700">
                      <a:solidFill>
                        <a:srgbClr val="000000"/>
                      </a:solidFill>
                      <a:prstDash val="solid"/>
                    </a:lnR>
                    <a:lnT w="12700">
                      <a:solidFill>
                        <a:srgbClr val="000000"/>
                      </a:solidFill>
                      <a:prstDash val="solid"/>
                    </a:lnT>
                  </a:tcPr>
                </a:tc>
                <a:tc gridSpan="2">
                  <a:txBody>
                    <a:bodyPr/>
                    <a:lstStyle/>
                    <a:p>
                      <a:pPr marL="85090">
                        <a:lnSpc>
                          <a:spcPct val="100000"/>
                        </a:lnSpc>
                        <a:spcBef>
                          <a:spcPts val="280"/>
                        </a:spcBef>
                      </a:pPr>
                      <a:r>
                        <a:rPr sz="1200" dirty="0">
                          <a:latin typeface="Arial"/>
                          <a:cs typeface="Arial"/>
                        </a:rPr>
                        <a:t>DT3</a:t>
                      </a:r>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D6E3BC"/>
                    </a:solidFill>
                  </a:tcPr>
                </a:tc>
                <a:tc hMerge="1">
                  <a:txBody>
                    <a:bodyPr/>
                    <a:lstStyle/>
                    <a:p>
                      <a:endParaRPr/>
                    </a:p>
                  </a:txBody>
                  <a:tcPr marL="0" marR="0" marT="0" marB="0"/>
                </a:tc>
                <a:tc gridSpan="2">
                  <a:txBody>
                    <a:bodyPr/>
                    <a:lstStyle/>
                    <a:p>
                      <a:pPr algn="ctr">
                        <a:lnSpc>
                          <a:spcPct val="100000"/>
                        </a:lnSpc>
                        <a:spcBef>
                          <a:spcPts val="280"/>
                        </a:spcBef>
                      </a:pPr>
                      <a:r>
                        <a:rPr sz="1200" b="1" dirty="0">
                          <a:latin typeface="Arial"/>
                          <a:cs typeface="Arial"/>
                        </a:rPr>
                        <a:t>1</a:t>
                      </a:r>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hMerge="1">
                  <a:txBody>
                    <a:bodyPr/>
                    <a:lstStyle/>
                    <a:p>
                      <a:endParaRPr/>
                    </a:p>
                  </a:txBody>
                  <a:tcPr marL="0" marR="0" marT="0" marB="0"/>
                </a:tc>
                <a:tc gridSpan="2">
                  <a:txBody>
                    <a:bodyPr/>
                    <a:lstStyle/>
                    <a:p>
                      <a:pPr algn="ctr">
                        <a:lnSpc>
                          <a:spcPct val="100000"/>
                        </a:lnSpc>
                        <a:spcBef>
                          <a:spcPts val="280"/>
                        </a:spcBef>
                      </a:pPr>
                      <a:r>
                        <a:rPr sz="1200" b="1" dirty="0">
                          <a:latin typeface="Arial"/>
                          <a:cs typeface="Arial"/>
                        </a:rPr>
                        <a:t>2</a:t>
                      </a:r>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hMerge="1">
                  <a:txBody>
                    <a:bodyPr/>
                    <a:lstStyle/>
                    <a:p>
                      <a:endParaRPr/>
                    </a:p>
                  </a:txBody>
                  <a:tcPr marL="0" marR="0" marT="0" marB="0"/>
                </a:tc>
                <a:tc>
                  <a:txBody>
                    <a:bodyPr/>
                    <a:lstStyle/>
                    <a:p>
                      <a:pPr algn="ctr">
                        <a:lnSpc>
                          <a:spcPct val="100000"/>
                        </a:lnSpc>
                        <a:spcBef>
                          <a:spcPts val="280"/>
                        </a:spcBef>
                      </a:pPr>
                      <a:r>
                        <a:rPr sz="1200" b="1" dirty="0">
                          <a:latin typeface="Arial"/>
                          <a:cs typeface="Arial"/>
                        </a:rPr>
                        <a:t>4</a:t>
                      </a:r>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gridSpan="3">
                  <a:txBody>
                    <a:bodyPr/>
                    <a:lstStyle/>
                    <a:p>
                      <a:pPr marL="85725">
                        <a:lnSpc>
                          <a:spcPct val="100000"/>
                        </a:lnSpc>
                        <a:spcBef>
                          <a:spcPts val="280"/>
                        </a:spcBef>
                      </a:pPr>
                      <a:r>
                        <a:rPr sz="1200" b="1" spc="-5" dirty="0">
                          <a:latin typeface="Arial"/>
                          <a:cs typeface="Arial"/>
                        </a:rPr>
                        <a:t>Not a</a:t>
                      </a:r>
                      <a:r>
                        <a:rPr sz="1200" b="1" spc="-70" dirty="0">
                          <a:latin typeface="Arial"/>
                          <a:cs typeface="Arial"/>
                        </a:rPr>
                        <a:t> </a:t>
                      </a:r>
                      <a:r>
                        <a:rPr sz="1200" b="1" spc="-10" dirty="0">
                          <a:latin typeface="Arial"/>
                          <a:cs typeface="Arial"/>
                        </a:rPr>
                        <a:t>Triangle</a:t>
                      </a:r>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hMerge="1">
                  <a:txBody>
                    <a:bodyPr/>
                    <a:lstStyle/>
                    <a:p>
                      <a:endParaRPr/>
                    </a:p>
                  </a:txBody>
                  <a:tcPr marL="0" marR="0" marT="0" marB="0"/>
                </a:tc>
                <a:tc hMerge="1">
                  <a:txBody>
                    <a:bodyPr/>
                    <a:lstStyle/>
                    <a:p>
                      <a:endParaRPr/>
                    </a:p>
                  </a:txBody>
                  <a:tcPr marL="0" marR="0" marT="0" marB="0"/>
                </a:tc>
                <a:tc gridSpan="4" vMerge="1">
                  <a:txBody>
                    <a:bodyPr/>
                    <a:lstStyle/>
                    <a:p>
                      <a:endParaRPr/>
                    </a:p>
                  </a:txBody>
                  <a:tcPr marL="0" marR="0" marT="0" marB="0">
                    <a:lnL w="12700">
                      <a:solidFill>
                        <a:srgbClr val="000000"/>
                      </a:solidFill>
                      <a:prstDash val="solid"/>
                    </a:lnL>
                    <a:lnT w="12700">
                      <a:solidFill>
                        <a:srgbClr val="000000"/>
                      </a:solidFill>
                      <a:prstDash val="solid"/>
                    </a:lnT>
                  </a:tcPr>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extLst>
                  <a:ext uri="{0D108BD9-81ED-4DB2-BD59-A6C34878D82A}">
                    <a16:rowId xmlns:a16="http://schemas.microsoft.com/office/drawing/2014/main" val="10012"/>
                  </a:ext>
                </a:extLst>
              </a:tr>
              <a:tr h="274319">
                <a:tc vMerge="1">
                  <a:txBody>
                    <a:bodyPr/>
                    <a:lstStyle/>
                    <a:p>
                      <a:endParaRPr/>
                    </a:p>
                  </a:txBody>
                  <a:tcPr marL="0" marR="0" marT="0" marB="0">
                    <a:lnR w="12700">
                      <a:solidFill>
                        <a:srgbClr val="000000"/>
                      </a:solidFill>
                      <a:prstDash val="solid"/>
                    </a:lnR>
                    <a:lnT w="12700">
                      <a:solidFill>
                        <a:srgbClr val="000000"/>
                      </a:solidFill>
                      <a:prstDash val="solid"/>
                    </a:lnT>
                  </a:tcPr>
                </a:tc>
                <a:tc gridSpan="2">
                  <a:txBody>
                    <a:bodyPr/>
                    <a:lstStyle/>
                    <a:p>
                      <a:pPr marL="85090">
                        <a:lnSpc>
                          <a:spcPct val="100000"/>
                        </a:lnSpc>
                        <a:spcBef>
                          <a:spcPts val="280"/>
                        </a:spcBef>
                      </a:pPr>
                      <a:r>
                        <a:rPr sz="1200" dirty="0">
                          <a:latin typeface="Arial"/>
                          <a:cs typeface="Arial"/>
                        </a:rPr>
                        <a:t>DT4</a:t>
                      </a:r>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D6E3BC"/>
                    </a:solidFill>
                  </a:tcPr>
                </a:tc>
                <a:tc hMerge="1">
                  <a:txBody>
                    <a:bodyPr/>
                    <a:lstStyle/>
                    <a:p>
                      <a:endParaRPr/>
                    </a:p>
                  </a:txBody>
                  <a:tcPr marL="0" marR="0" marT="0" marB="0"/>
                </a:tc>
                <a:tc gridSpan="2">
                  <a:txBody>
                    <a:bodyPr/>
                    <a:lstStyle/>
                    <a:p>
                      <a:pPr algn="ctr">
                        <a:lnSpc>
                          <a:spcPct val="100000"/>
                        </a:lnSpc>
                        <a:spcBef>
                          <a:spcPts val="280"/>
                        </a:spcBef>
                      </a:pPr>
                      <a:r>
                        <a:rPr sz="1200" b="1" dirty="0">
                          <a:latin typeface="Arial"/>
                          <a:cs typeface="Arial"/>
                        </a:rPr>
                        <a:t>5</a:t>
                      </a:r>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hMerge="1">
                  <a:txBody>
                    <a:bodyPr/>
                    <a:lstStyle/>
                    <a:p>
                      <a:endParaRPr/>
                    </a:p>
                  </a:txBody>
                  <a:tcPr marL="0" marR="0" marT="0" marB="0"/>
                </a:tc>
                <a:tc gridSpan="2">
                  <a:txBody>
                    <a:bodyPr/>
                    <a:lstStyle/>
                    <a:p>
                      <a:pPr algn="ctr">
                        <a:lnSpc>
                          <a:spcPct val="100000"/>
                        </a:lnSpc>
                        <a:spcBef>
                          <a:spcPts val="280"/>
                        </a:spcBef>
                      </a:pPr>
                      <a:r>
                        <a:rPr sz="1200" b="1" dirty="0">
                          <a:latin typeface="Arial"/>
                          <a:cs typeface="Arial"/>
                        </a:rPr>
                        <a:t>5</a:t>
                      </a:r>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hMerge="1">
                  <a:txBody>
                    <a:bodyPr/>
                    <a:lstStyle/>
                    <a:p>
                      <a:endParaRPr/>
                    </a:p>
                  </a:txBody>
                  <a:tcPr marL="0" marR="0" marT="0" marB="0"/>
                </a:tc>
                <a:tc>
                  <a:txBody>
                    <a:bodyPr/>
                    <a:lstStyle/>
                    <a:p>
                      <a:pPr algn="ctr">
                        <a:lnSpc>
                          <a:spcPct val="100000"/>
                        </a:lnSpc>
                        <a:spcBef>
                          <a:spcPts val="280"/>
                        </a:spcBef>
                      </a:pPr>
                      <a:r>
                        <a:rPr sz="1200" b="1" dirty="0">
                          <a:latin typeface="Arial"/>
                          <a:cs typeface="Arial"/>
                        </a:rPr>
                        <a:t>5</a:t>
                      </a:r>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gridSpan="3">
                  <a:txBody>
                    <a:bodyPr/>
                    <a:lstStyle/>
                    <a:p>
                      <a:pPr marL="85725">
                        <a:lnSpc>
                          <a:spcPct val="100000"/>
                        </a:lnSpc>
                        <a:spcBef>
                          <a:spcPts val="280"/>
                        </a:spcBef>
                      </a:pPr>
                      <a:r>
                        <a:rPr sz="1200" b="1" dirty="0">
                          <a:latin typeface="Arial"/>
                          <a:cs typeface="Arial"/>
                        </a:rPr>
                        <a:t>Equilateral</a:t>
                      </a:r>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hMerge="1">
                  <a:txBody>
                    <a:bodyPr/>
                    <a:lstStyle/>
                    <a:p>
                      <a:endParaRPr/>
                    </a:p>
                  </a:txBody>
                  <a:tcPr marL="0" marR="0" marT="0" marB="0"/>
                </a:tc>
                <a:tc hMerge="1">
                  <a:txBody>
                    <a:bodyPr/>
                    <a:lstStyle/>
                    <a:p>
                      <a:endParaRPr/>
                    </a:p>
                  </a:txBody>
                  <a:tcPr marL="0" marR="0" marT="0" marB="0"/>
                </a:tc>
                <a:tc gridSpan="4" vMerge="1">
                  <a:txBody>
                    <a:bodyPr/>
                    <a:lstStyle/>
                    <a:p>
                      <a:endParaRPr/>
                    </a:p>
                  </a:txBody>
                  <a:tcPr marL="0" marR="0" marT="0" marB="0">
                    <a:lnL w="12700">
                      <a:solidFill>
                        <a:srgbClr val="000000"/>
                      </a:solidFill>
                      <a:prstDash val="solid"/>
                    </a:lnL>
                    <a:lnT w="12700">
                      <a:solidFill>
                        <a:srgbClr val="000000"/>
                      </a:solidFill>
                      <a:prstDash val="solid"/>
                    </a:lnT>
                  </a:tcPr>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extLst>
                  <a:ext uri="{0D108BD9-81ED-4DB2-BD59-A6C34878D82A}">
                    <a16:rowId xmlns:a16="http://schemas.microsoft.com/office/drawing/2014/main" val="10013"/>
                  </a:ext>
                </a:extLst>
              </a:tr>
              <a:tr h="274256">
                <a:tc vMerge="1">
                  <a:txBody>
                    <a:bodyPr/>
                    <a:lstStyle/>
                    <a:p>
                      <a:endParaRPr/>
                    </a:p>
                  </a:txBody>
                  <a:tcPr marL="0" marR="0" marT="0" marB="0">
                    <a:lnR w="12700">
                      <a:solidFill>
                        <a:srgbClr val="000000"/>
                      </a:solidFill>
                      <a:prstDash val="solid"/>
                    </a:lnR>
                    <a:lnT w="12700">
                      <a:solidFill>
                        <a:srgbClr val="000000"/>
                      </a:solidFill>
                      <a:prstDash val="solid"/>
                    </a:lnT>
                  </a:tcPr>
                </a:tc>
                <a:tc gridSpan="2">
                  <a:txBody>
                    <a:bodyPr/>
                    <a:lstStyle/>
                    <a:p>
                      <a:pPr marL="85090">
                        <a:lnSpc>
                          <a:spcPct val="100000"/>
                        </a:lnSpc>
                        <a:spcBef>
                          <a:spcPts val="280"/>
                        </a:spcBef>
                      </a:pPr>
                      <a:r>
                        <a:rPr sz="1200" dirty="0">
                          <a:latin typeface="Arial"/>
                          <a:cs typeface="Arial"/>
                        </a:rPr>
                        <a:t>DT5</a:t>
                      </a:r>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D6E3BC"/>
                    </a:solidFill>
                  </a:tcPr>
                </a:tc>
                <a:tc hMerge="1">
                  <a:txBody>
                    <a:bodyPr/>
                    <a:lstStyle/>
                    <a:p>
                      <a:endParaRPr/>
                    </a:p>
                  </a:txBody>
                  <a:tcPr marL="0" marR="0" marT="0" marB="0"/>
                </a:tc>
                <a:tc gridSpan="2">
                  <a:txBody>
                    <a:bodyPr/>
                    <a:lstStyle/>
                    <a:p>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hMerge="1">
                  <a:txBody>
                    <a:bodyPr/>
                    <a:lstStyle/>
                    <a:p>
                      <a:endParaRPr/>
                    </a:p>
                  </a:txBody>
                  <a:tcPr marL="0" marR="0" marT="0" marB="0"/>
                </a:tc>
                <a:tc gridSpan="2">
                  <a:txBody>
                    <a:bodyPr/>
                    <a:lstStyle/>
                    <a:p>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hMerge="1">
                  <a:txBody>
                    <a:bodyPr/>
                    <a:lstStyle/>
                    <a:p>
                      <a:endParaRPr/>
                    </a:p>
                  </a:txBody>
                  <a:tcPr marL="0" marR="0" marT="0" marB="0"/>
                </a:tc>
                <a:tc>
                  <a:txBody>
                    <a:bodyPr/>
                    <a:lstStyle/>
                    <a:p>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gridSpan="3">
                  <a:txBody>
                    <a:bodyPr/>
                    <a:lstStyle/>
                    <a:p>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hMerge="1">
                  <a:txBody>
                    <a:bodyPr/>
                    <a:lstStyle/>
                    <a:p>
                      <a:endParaRPr/>
                    </a:p>
                  </a:txBody>
                  <a:tcPr marL="0" marR="0" marT="0" marB="0"/>
                </a:tc>
                <a:tc hMerge="1">
                  <a:txBody>
                    <a:bodyPr/>
                    <a:lstStyle/>
                    <a:p>
                      <a:endParaRPr/>
                    </a:p>
                  </a:txBody>
                  <a:tcPr marL="0" marR="0" marT="0" marB="0"/>
                </a:tc>
                <a:tc gridSpan="4" vMerge="1">
                  <a:txBody>
                    <a:bodyPr/>
                    <a:lstStyle/>
                    <a:p>
                      <a:endParaRPr/>
                    </a:p>
                  </a:txBody>
                  <a:tcPr marL="0" marR="0" marT="0" marB="0">
                    <a:lnL w="12700">
                      <a:solidFill>
                        <a:srgbClr val="000000"/>
                      </a:solidFill>
                      <a:prstDash val="solid"/>
                    </a:lnL>
                    <a:lnT w="12700">
                      <a:solidFill>
                        <a:srgbClr val="000000"/>
                      </a:solidFill>
                      <a:prstDash val="solid"/>
                    </a:lnT>
                  </a:tcPr>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extLst>
                  <a:ext uri="{0D108BD9-81ED-4DB2-BD59-A6C34878D82A}">
                    <a16:rowId xmlns:a16="http://schemas.microsoft.com/office/drawing/2014/main" val="10014"/>
                  </a:ext>
                </a:extLst>
              </a:tr>
              <a:tr h="274320">
                <a:tc vMerge="1">
                  <a:txBody>
                    <a:bodyPr/>
                    <a:lstStyle/>
                    <a:p>
                      <a:endParaRPr/>
                    </a:p>
                  </a:txBody>
                  <a:tcPr marL="0" marR="0" marT="0" marB="0">
                    <a:lnR w="12700">
                      <a:solidFill>
                        <a:srgbClr val="000000"/>
                      </a:solidFill>
                      <a:prstDash val="solid"/>
                    </a:lnR>
                    <a:lnT w="12700">
                      <a:solidFill>
                        <a:srgbClr val="000000"/>
                      </a:solidFill>
                      <a:prstDash val="solid"/>
                    </a:lnT>
                  </a:tcPr>
                </a:tc>
                <a:tc gridSpan="2">
                  <a:txBody>
                    <a:bodyPr/>
                    <a:lstStyle/>
                    <a:p>
                      <a:pPr marL="85090">
                        <a:lnSpc>
                          <a:spcPct val="100000"/>
                        </a:lnSpc>
                        <a:spcBef>
                          <a:spcPts val="280"/>
                        </a:spcBef>
                      </a:pPr>
                      <a:r>
                        <a:rPr sz="1200" dirty="0">
                          <a:latin typeface="Arial"/>
                          <a:cs typeface="Arial"/>
                        </a:rPr>
                        <a:t>DT6</a:t>
                      </a:r>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D6E3BC"/>
                    </a:solidFill>
                  </a:tcPr>
                </a:tc>
                <a:tc hMerge="1">
                  <a:txBody>
                    <a:bodyPr/>
                    <a:lstStyle/>
                    <a:p>
                      <a:endParaRPr/>
                    </a:p>
                  </a:txBody>
                  <a:tcPr marL="0" marR="0" marT="0" marB="0"/>
                </a:tc>
                <a:tc gridSpan="2">
                  <a:txBody>
                    <a:bodyPr/>
                    <a:lstStyle/>
                    <a:p>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hMerge="1">
                  <a:txBody>
                    <a:bodyPr/>
                    <a:lstStyle/>
                    <a:p>
                      <a:endParaRPr/>
                    </a:p>
                  </a:txBody>
                  <a:tcPr marL="0" marR="0" marT="0" marB="0"/>
                </a:tc>
                <a:tc gridSpan="2">
                  <a:txBody>
                    <a:bodyPr/>
                    <a:lstStyle/>
                    <a:p>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hMerge="1">
                  <a:txBody>
                    <a:bodyPr/>
                    <a:lstStyle/>
                    <a:p>
                      <a:endParaRPr/>
                    </a:p>
                  </a:txBody>
                  <a:tcPr marL="0" marR="0" marT="0" marB="0"/>
                </a:tc>
                <a:tc>
                  <a:txBody>
                    <a:bodyPr/>
                    <a:lstStyle/>
                    <a:p>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gridSpan="3">
                  <a:txBody>
                    <a:bodyPr/>
                    <a:lstStyle/>
                    <a:p>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hMerge="1">
                  <a:txBody>
                    <a:bodyPr/>
                    <a:lstStyle/>
                    <a:p>
                      <a:endParaRPr/>
                    </a:p>
                  </a:txBody>
                  <a:tcPr marL="0" marR="0" marT="0" marB="0"/>
                </a:tc>
                <a:tc hMerge="1">
                  <a:txBody>
                    <a:bodyPr/>
                    <a:lstStyle/>
                    <a:p>
                      <a:endParaRPr/>
                    </a:p>
                  </a:txBody>
                  <a:tcPr marL="0" marR="0" marT="0" marB="0"/>
                </a:tc>
                <a:tc gridSpan="4" vMerge="1">
                  <a:txBody>
                    <a:bodyPr/>
                    <a:lstStyle/>
                    <a:p>
                      <a:endParaRPr/>
                    </a:p>
                  </a:txBody>
                  <a:tcPr marL="0" marR="0" marT="0" marB="0">
                    <a:lnL w="12700">
                      <a:solidFill>
                        <a:srgbClr val="000000"/>
                      </a:solidFill>
                      <a:prstDash val="solid"/>
                    </a:lnL>
                    <a:lnT w="12700">
                      <a:solidFill>
                        <a:srgbClr val="000000"/>
                      </a:solidFill>
                      <a:prstDash val="solid"/>
                    </a:lnT>
                  </a:tcPr>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extLst>
                  <a:ext uri="{0D108BD9-81ED-4DB2-BD59-A6C34878D82A}">
                    <a16:rowId xmlns:a16="http://schemas.microsoft.com/office/drawing/2014/main" val="10015"/>
                  </a:ext>
                </a:extLst>
              </a:tr>
              <a:tr h="274319">
                <a:tc vMerge="1">
                  <a:txBody>
                    <a:bodyPr/>
                    <a:lstStyle/>
                    <a:p>
                      <a:endParaRPr/>
                    </a:p>
                  </a:txBody>
                  <a:tcPr marL="0" marR="0" marT="0" marB="0">
                    <a:lnR w="12700">
                      <a:solidFill>
                        <a:srgbClr val="000000"/>
                      </a:solidFill>
                      <a:prstDash val="solid"/>
                    </a:lnR>
                    <a:lnT w="12700">
                      <a:solidFill>
                        <a:srgbClr val="000000"/>
                      </a:solidFill>
                      <a:prstDash val="solid"/>
                    </a:lnT>
                  </a:tcPr>
                </a:tc>
                <a:tc gridSpan="2">
                  <a:txBody>
                    <a:bodyPr/>
                    <a:lstStyle/>
                    <a:p>
                      <a:pPr marL="85090">
                        <a:lnSpc>
                          <a:spcPct val="100000"/>
                        </a:lnSpc>
                        <a:spcBef>
                          <a:spcPts val="280"/>
                        </a:spcBef>
                      </a:pPr>
                      <a:r>
                        <a:rPr sz="1200" dirty="0">
                          <a:latin typeface="Arial"/>
                          <a:cs typeface="Arial"/>
                        </a:rPr>
                        <a:t>DT7</a:t>
                      </a:r>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D6E3BC"/>
                    </a:solidFill>
                  </a:tcPr>
                </a:tc>
                <a:tc hMerge="1">
                  <a:txBody>
                    <a:bodyPr/>
                    <a:lstStyle/>
                    <a:p>
                      <a:endParaRPr/>
                    </a:p>
                  </a:txBody>
                  <a:tcPr marL="0" marR="0" marT="0" marB="0"/>
                </a:tc>
                <a:tc gridSpan="2">
                  <a:txBody>
                    <a:bodyPr/>
                    <a:lstStyle/>
                    <a:p>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hMerge="1">
                  <a:txBody>
                    <a:bodyPr/>
                    <a:lstStyle/>
                    <a:p>
                      <a:endParaRPr/>
                    </a:p>
                  </a:txBody>
                  <a:tcPr marL="0" marR="0" marT="0" marB="0"/>
                </a:tc>
                <a:tc gridSpan="2">
                  <a:txBody>
                    <a:bodyPr/>
                    <a:lstStyle/>
                    <a:p>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hMerge="1">
                  <a:txBody>
                    <a:bodyPr/>
                    <a:lstStyle/>
                    <a:p>
                      <a:endParaRPr/>
                    </a:p>
                  </a:txBody>
                  <a:tcPr marL="0" marR="0" marT="0" marB="0"/>
                </a:tc>
                <a:tc>
                  <a:txBody>
                    <a:bodyPr/>
                    <a:lstStyle/>
                    <a:p>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gridSpan="3">
                  <a:txBody>
                    <a:bodyPr/>
                    <a:lstStyle/>
                    <a:p>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hMerge="1">
                  <a:txBody>
                    <a:bodyPr/>
                    <a:lstStyle/>
                    <a:p>
                      <a:endParaRPr/>
                    </a:p>
                  </a:txBody>
                  <a:tcPr marL="0" marR="0" marT="0" marB="0"/>
                </a:tc>
                <a:tc hMerge="1">
                  <a:txBody>
                    <a:bodyPr/>
                    <a:lstStyle/>
                    <a:p>
                      <a:endParaRPr/>
                    </a:p>
                  </a:txBody>
                  <a:tcPr marL="0" marR="0" marT="0" marB="0"/>
                </a:tc>
                <a:tc gridSpan="4" vMerge="1">
                  <a:txBody>
                    <a:bodyPr/>
                    <a:lstStyle/>
                    <a:p>
                      <a:endParaRPr/>
                    </a:p>
                  </a:txBody>
                  <a:tcPr marL="0" marR="0" marT="0" marB="0">
                    <a:lnL w="12700">
                      <a:solidFill>
                        <a:srgbClr val="000000"/>
                      </a:solidFill>
                      <a:prstDash val="solid"/>
                    </a:lnL>
                    <a:lnT w="12700">
                      <a:solidFill>
                        <a:srgbClr val="000000"/>
                      </a:solidFill>
                      <a:prstDash val="solid"/>
                    </a:lnT>
                  </a:tcPr>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extLst>
                  <a:ext uri="{0D108BD9-81ED-4DB2-BD59-A6C34878D82A}">
                    <a16:rowId xmlns:a16="http://schemas.microsoft.com/office/drawing/2014/main" val="10016"/>
                  </a:ext>
                </a:extLst>
              </a:tr>
              <a:tr h="274320">
                <a:tc vMerge="1">
                  <a:txBody>
                    <a:bodyPr/>
                    <a:lstStyle/>
                    <a:p>
                      <a:endParaRPr/>
                    </a:p>
                  </a:txBody>
                  <a:tcPr marL="0" marR="0" marT="0" marB="0">
                    <a:lnR w="12700">
                      <a:solidFill>
                        <a:srgbClr val="000000"/>
                      </a:solidFill>
                      <a:prstDash val="solid"/>
                    </a:lnR>
                    <a:lnT w="12700">
                      <a:solidFill>
                        <a:srgbClr val="000000"/>
                      </a:solidFill>
                      <a:prstDash val="solid"/>
                    </a:lnT>
                  </a:tcPr>
                </a:tc>
                <a:tc gridSpan="2">
                  <a:txBody>
                    <a:bodyPr/>
                    <a:lstStyle/>
                    <a:p>
                      <a:pPr marL="85090">
                        <a:lnSpc>
                          <a:spcPct val="100000"/>
                        </a:lnSpc>
                        <a:spcBef>
                          <a:spcPts val="280"/>
                        </a:spcBef>
                      </a:pPr>
                      <a:r>
                        <a:rPr sz="1200" dirty="0">
                          <a:latin typeface="Arial"/>
                          <a:cs typeface="Arial"/>
                        </a:rPr>
                        <a:t>DT8</a:t>
                      </a:r>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D6E3BC"/>
                    </a:solidFill>
                  </a:tcPr>
                </a:tc>
                <a:tc hMerge="1">
                  <a:txBody>
                    <a:bodyPr/>
                    <a:lstStyle/>
                    <a:p>
                      <a:endParaRPr/>
                    </a:p>
                  </a:txBody>
                  <a:tcPr marL="0" marR="0" marT="0" marB="0"/>
                </a:tc>
                <a:tc gridSpan="2">
                  <a:txBody>
                    <a:bodyPr/>
                    <a:lstStyle/>
                    <a:p>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hMerge="1">
                  <a:txBody>
                    <a:bodyPr/>
                    <a:lstStyle/>
                    <a:p>
                      <a:endParaRPr/>
                    </a:p>
                  </a:txBody>
                  <a:tcPr marL="0" marR="0" marT="0" marB="0"/>
                </a:tc>
                <a:tc gridSpan="2">
                  <a:txBody>
                    <a:bodyPr/>
                    <a:lstStyle/>
                    <a:p>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hMerge="1">
                  <a:txBody>
                    <a:bodyPr/>
                    <a:lstStyle/>
                    <a:p>
                      <a:endParaRPr/>
                    </a:p>
                  </a:txBody>
                  <a:tcPr marL="0" marR="0" marT="0" marB="0"/>
                </a:tc>
                <a:tc>
                  <a:txBody>
                    <a:bodyPr/>
                    <a:lstStyle/>
                    <a:p>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gridSpan="3">
                  <a:txBody>
                    <a:bodyPr/>
                    <a:lstStyle/>
                    <a:p>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hMerge="1">
                  <a:txBody>
                    <a:bodyPr/>
                    <a:lstStyle/>
                    <a:p>
                      <a:endParaRPr/>
                    </a:p>
                  </a:txBody>
                  <a:tcPr marL="0" marR="0" marT="0" marB="0"/>
                </a:tc>
                <a:tc hMerge="1">
                  <a:txBody>
                    <a:bodyPr/>
                    <a:lstStyle/>
                    <a:p>
                      <a:endParaRPr/>
                    </a:p>
                  </a:txBody>
                  <a:tcPr marL="0" marR="0" marT="0" marB="0"/>
                </a:tc>
                <a:tc gridSpan="4" vMerge="1">
                  <a:txBody>
                    <a:bodyPr/>
                    <a:lstStyle/>
                    <a:p>
                      <a:endParaRPr/>
                    </a:p>
                  </a:txBody>
                  <a:tcPr marL="0" marR="0" marT="0" marB="0">
                    <a:lnL w="12700">
                      <a:solidFill>
                        <a:srgbClr val="000000"/>
                      </a:solidFill>
                      <a:prstDash val="solid"/>
                    </a:lnL>
                    <a:lnT w="12700">
                      <a:solidFill>
                        <a:srgbClr val="000000"/>
                      </a:solidFill>
                      <a:prstDash val="solid"/>
                    </a:lnT>
                  </a:tcPr>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extLst>
                  <a:ext uri="{0D108BD9-81ED-4DB2-BD59-A6C34878D82A}">
                    <a16:rowId xmlns:a16="http://schemas.microsoft.com/office/drawing/2014/main" val="10017"/>
                  </a:ext>
                </a:extLst>
              </a:tr>
              <a:tr h="274322">
                <a:tc vMerge="1">
                  <a:txBody>
                    <a:bodyPr/>
                    <a:lstStyle/>
                    <a:p>
                      <a:endParaRPr/>
                    </a:p>
                  </a:txBody>
                  <a:tcPr marL="0" marR="0" marT="0" marB="0">
                    <a:lnR w="12700">
                      <a:solidFill>
                        <a:srgbClr val="000000"/>
                      </a:solidFill>
                      <a:prstDash val="solid"/>
                    </a:lnR>
                    <a:lnT w="12700">
                      <a:solidFill>
                        <a:srgbClr val="000000"/>
                      </a:solidFill>
                      <a:prstDash val="solid"/>
                    </a:lnT>
                  </a:tcPr>
                </a:tc>
                <a:tc gridSpan="2">
                  <a:txBody>
                    <a:bodyPr/>
                    <a:lstStyle/>
                    <a:p>
                      <a:pPr marL="85090">
                        <a:lnSpc>
                          <a:spcPct val="100000"/>
                        </a:lnSpc>
                        <a:spcBef>
                          <a:spcPts val="280"/>
                        </a:spcBef>
                      </a:pPr>
                      <a:r>
                        <a:rPr sz="1200" dirty="0">
                          <a:latin typeface="Arial"/>
                          <a:cs typeface="Arial"/>
                        </a:rPr>
                        <a:t>DT9</a:t>
                      </a:r>
                      <a:endParaRPr sz="1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D6E3BC"/>
                    </a:solidFill>
                  </a:tcPr>
                </a:tc>
                <a:tc hMerge="1">
                  <a:txBody>
                    <a:bodyPr/>
                    <a:lstStyle/>
                    <a:p>
                      <a:endParaRPr/>
                    </a:p>
                  </a:txBody>
                  <a:tcPr marL="0" marR="0" marT="0" marB="0"/>
                </a:tc>
                <a:tc gridSpan="2">
                  <a:txBody>
                    <a:bodyPr/>
                    <a:lstStyle/>
                    <a:p>
                      <a:pPr marL="200660">
                        <a:lnSpc>
                          <a:spcPts val="2035"/>
                        </a:lnSpc>
                        <a:spcBef>
                          <a:spcPts val="225"/>
                        </a:spcBef>
                      </a:pPr>
                      <a:endParaRPr sz="1800" dirty="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hMerge="1">
                  <a:txBody>
                    <a:bodyPr/>
                    <a:lstStyle/>
                    <a:p>
                      <a:endParaRPr/>
                    </a:p>
                  </a:txBody>
                  <a:tcPr marL="0" marR="0" marT="0" marB="0"/>
                </a:tc>
                <a:tc gridSpan="2">
                  <a:txBody>
                    <a:bodyPr/>
                    <a:lstStyle/>
                    <a:p>
                      <a:endParaRPr lang="en-US" dirty="0"/>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hMerge="1">
                  <a:txBody>
                    <a:bodyPr/>
                    <a:lstStyle/>
                    <a:p>
                      <a:endParaRPr/>
                    </a:p>
                  </a:txBody>
                  <a:tcPr marL="0" marR="0" marT="0" marB="0"/>
                </a:tc>
                <a:tc>
                  <a:txBody>
                    <a:bodyPr/>
                    <a:lstStyle/>
                    <a:p>
                      <a:endParaRPr lang="en-US" dirty="0"/>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gridSpan="3">
                  <a:txBody>
                    <a:bodyPr/>
                    <a:lstStyle/>
                    <a:p>
                      <a:endParaRPr lang="en-US" dirty="0"/>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hMerge="1">
                  <a:txBody>
                    <a:bodyPr/>
                    <a:lstStyle/>
                    <a:p>
                      <a:endParaRPr/>
                    </a:p>
                  </a:txBody>
                  <a:tcPr marL="0" marR="0" marT="0" marB="0"/>
                </a:tc>
                <a:tc hMerge="1">
                  <a:txBody>
                    <a:bodyPr/>
                    <a:lstStyle/>
                    <a:p>
                      <a:endParaRPr/>
                    </a:p>
                  </a:txBody>
                  <a:tcPr marL="0" marR="0" marT="0" marB="0"/>
                </a:tc>
                <a:tc gridSpan="4" vMerge="1">
                  <a:txBody>
                    <a:bodyPr/>
                    <a:lstStyle/>
                    <a:p>
                      <a:endParaRPr/>
                    </a:p>
                  </a:txBody>
                  <a:tcPr marL="0" marR="0" marT="0" marB="0">
                    <a:lnL w="12700">
                      <a:solidFill>
                        <a:srgbClr val="000000"/>
                      </a:solidFill>
                      <a:prstDash val="solid"/>
                    </a:lnL>
                    <a:lnT w="12700">
                      <a:solidFill>
                        <a:srgbClr val="000000"/>
                      </a:solidFill>
                      <a:prstDash val="solid"/>
                    </a:lnT>
                  </a:tcPr>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extLst>
                  <a:ext uri="{0D108BD9-81ED-4DB2-BD59-A6C34878D82A}">
                    <a16:rowId xmlns:a16="http://schemas.microsoft.com/office/drawing/2014/main" val="10018"/>
                  </a:ext>
                </a:extLst>
              </a:tr>
            </a:tbl>
          </a:graphicData>
        </a:graphic>
      </p:graphicFrame>
    </p:spTree>
    <p:extLst>
      <p:ext uri="{BB962C8B-B14F-4D97-AF65-F5344CB8AC3E}">
        <p14:creationId xmlns:p14="http://schemas.microsoft.com/office/powerpoint/2010/main" val="243876512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5940" y="1181353"/>
            <a:ext cx="8063230" cy="5058410"/>
          </a:xfrm>
          <a:prstGeom prst="rect">
            <a:avLst/>
          </a:prstGeom>
        </p:spPr>
        <p:txBody>
          <a:bodyPr vert="horz" wrap="square" lIns="0" tIns="0" rIns="0" bIns="0" rtlCol="0">
            <a:spAutoFit/>
          </a:bodyPr>
          <a:lstStyle/>
          <a:p>
            <a:pPr marL="355600" marR="5080" indent="-342900">
              <a:lnSpc>
                <a:spcPct val="100000"/>
              </a:lnSpc>
              <a:buFont typeface="Wingdings"/>
              <a:buChar char=""/>
              <a:tabLst>
                <a:tab pos="355600" algn="l"/>
              </a:tabLst>
            </a:pPr>
            <a:r>
              <a:rPr sz="2400" dirty="0">
                <a:latin typeface="Arial"/>
                <a:cs typeface="Arial"/>
              </a:rPr>
              <a:t>Problem: </a:t>
            </a:r>
            <a:r>
              <a:rPr sz="2400" spc="-5" dirty="0">
                <a:latin typeface="Arial"/>
                <a:cs typeface="Arial"/>
              </a:rPr>
              <a:t>when the action entries are </a:t>
            </a:r>
            <a:r>
              <a:rPr sz="2400" spc="-10" dirty="0">
                <a:latin typeface="Arial"/>
                <a:cs typeface="Arial"/>
              </a:rPr>
              <a:t>different: </a:t>
            </a:r>
            <a:r>
              <a:rPr sz="2400" spc="-5" dirty="0">
                <a:latin typeface="Arial"/>
                <a:cs typeface="Arial"/>
              </a:rPr>
              <a:t>e.g.,  when C1 is </a:t>
            </a:r>
            <a:r>
              <a:rPr sz="2400" dirty="0">
                <a:latin typeface="Arial"/>
                <a:cs typeface="Arial"/>
              </a:rPr>
              <a:t>true </a:t>
            </a:r>
            <a:r>
              <a:rPr sz="2400" spc="-5" dirty="0">
                <a:latin typeface="Arial"/>
                <a:cs typeface="Arial"/>
              </a:rPr>
              <a:t>and both C2 and C3 are false, both rules  </a:t>
            </a:r>
            <a:r>
              <a:rPr sz="2400" dirty="0">
                <a:latin typeface="Arial"/>
                <a:cs typeface="Arial"/>
              </a:rPr>
              <a:t>4 and 9 are </a:t>
            </a:r>
            <a:r>
              <a:rPr sz="2400" spc="-5" dirty="0">
                <a:latin typeface="Arial"/>
                <a:cs typeface="Arial"/>
              </a:rPr>
              <a:t>applicable. </a:t>
            </a:r>
            <a:r>
              <a:rPr sz="2400" spc="-25" dirty="0">
                <a:latin typeface="Arial"/>
                <a:cs typeface="Arial"/>
              </a:rPr>
              <a:t>We </a:t>
            </a:r>
            <a:r>
              <a:rPr sz="2400" dirty="0">
                <a:latin typeface="Arial"/>
                <a:cs typeface="Arial"/>
              </a:rPr>
              <a:t>can make two</a:t>
            </a:r>
            <a:r>
              <a:rPr sz="2400" spc="80" dirty="0">
                <a:latin typeface="Arial"/>
                <a:cs typeface="Arial"/>
              </a:rPr>
              <a:t> </a:t>
            </a:r>
            <a:r>
              <a:rPr sz="2400" dirty="0">
                <a:latin typeface="Arial"/>
                <a:cs typeface="Arial"/>
              </a:rPr>
              <a:t>observations:</a:t>
            </a:r>
            <a:endParaRPr sz="2400">
              <a:latin typeface="Arial"/>
              <a:cs typeface="Arial"/>
            </a:endParaRPr>
          </a:p>
          <a:p>
            <a:pPr marL="756285" lvl="1" indent="-286385">
              <a:lnSpc>
                <a:spcPct val="100000"/>
              </a:lnSpc>
              <a:spcBef>
                <a:spcPts val="484"/>
              </a:spcBef>
              <a:buClr>
                <a:srgbClr val="000000"/>
              </a:buClr>
              <a:buFont typeface="Wingdings"/>
              <a:buChar char=""/>
              <a:tabLst>
                <a:tab pos="756920" algn="l"/>
              </a:tabLst>
            </a:pPr>
            <a:r>
              <a:rPr sz="2000" dirty="0">
                <a:solidFill>
                  <a:srgbClr val="C00000"/>
                </a:solidFill>
                <a:latin typeface="Arial"/>
                <a:cs typeface="Arial"/>
              </a:rPr>
              <a:t>Rules 4 and 9 are</a:t>
            </a:r>
            <a:r>
              <a:rPr sz="2000" spc="-114" dirty="0">
                <a:solidFill>
                  <a:srgbClr val="C00000"/>
                </a:solidFill>
                <a:latin typeface="Arial"/>
                <a:cs typeface="Arial"/>
              </a:rPr>
              <a:t> </a:t>
            </a:r>
            <a:r>
              <a:rPr sz="2000" dirty="0">
                <a:solidFill>
                  <a:srgbClr val="C00000"/>
                </a:solidFill>
                <a:latin typeface="Arial"/>
                <a:cs typeface="Arial"/>
              </a:rPr>
              <a:t>inconsistent</a:t>
            </a:r>
            <a:endParaRPr sz="2000">
              <a:latin typeface="Arial"/>
              <a:cs typeface="Arial"/>
            </a:endParaRPr>
          </a:p>
          <a:p>
            <a:pPr marL="756285" lvl="1" indent="-286385">
              <a:lnSpc>
                <a:spcPct val="100000"/>
              </a:lnSpc>
              <a:spcBef>
                <a:spcPts val="480"/>
              </a:spcBef>
              <a:buClr>
                <a:srgbClr val="000000"/>
              </a:buClr>
              <a:buFont typeface="Wingdings"/>
              <a:buChar char=""/>
              <a:tabLst>
                <a:tab pos="756920" algn="l"/>
              </a:tabLst>
            </a:pPr>
            <a:r>
              <a:rPr sz="2000" dirty="0">
                <a:solidFill>
                  <a:srgbClr val="C00000"/>
                </a:solidFill>
                <a:latin typeface="Arial"/>
                <a:cs typeface="Arial"/>
              </a:rPr>
              <a:t>The decision table is</a:t>
            </a:r>
            <a:r>
              <a:rPr sz="2000" spc="-90" dirty="0">
                <a:solidFill>
                  <a:srgbClr val="C00000"/>
                </a:solidFill>
                <a:latin typeface="Arial"/>
                <a:cs typeface="Arial"/>
              </a:rPr>
              <a:t> </a:t>
            </a:r>
            <a:r>
              <a:rPr sz="2000" dirty="0">
                <a:solidFill>
                  <a:srgbClr val="C00000"/>
                </a:solidFill>
                <a:latin typeface="Arial"/>
                <a:cs typeface="Arial"/>
              </a:rPr>
              <a:t>nondeterministic</a:t>
            </a:r>
            <a:endParaRPr sz="2000">
              <a:latin typeface="Arial"/>
              <a:cs typeface="Arial"/>
            </a:endParaRPr>
          </a:p>
          <a:p>
            <a:pPr lvl="1">
              <a:lnSpc>
                <a:spcPct val="100000"/>
              </a:lnSpc>
              <a:buFont typeface="Wingdings"/>
              <a:buChar char=""/>
            </a:pPr>
            <a:endParaRPr sz="2000">
              <a:latin typeface="Times New Roman"/>
              <a:cs typeface="Times New Roman"/>
            </a:endParaRPr>
          </a:p>
          <a:p>
            <a:pPr marL="355600" marR="161290" indent="-342900">
              <a:lnSpc>
                <a:spcPct val="100000"/>
              </a:lnSpc>
              <a:spcBef>
                <a:spcPts val="1725"/>
              </a:spcBef>
              <a:buFont typeface="Wingdings"/>
              <a:buChar char=""/>
              <a:tabLst>
                <a:tab pos="355600" algn="l"/>
              </a:tabLst>
            </a:pPr>
            <a:r>
              <a:rPr sz="2400" spc="-5" dirty="0">
                <a:latin typeface="Arial"/>
                <a:cs typeface="Arial"/>
              </a:rPr>
              <a:t>Rules </a:t>
            </a:r>
            <a:r>
              <a:rPr sz="2400" dirty="0">
                <a:latin typeface="Arial"/>
                <a:cs typeface="Arial"/>
              </a:rPr>
              <a:t>4 </a:t>
            </a:r>
            <a:r>
              <a:rPr sz="2400" spc="-5" dirty="0">
                <a:latin typeface="Arial"/>
                <a:cs typeface="Arial"/>
              </a:rPr>
              <a:t>and </a:t>
            </a:r>
            <a:r>
              <a:rPr sz="2400" dirty="0">
                <a:latin typeface="Arial"/>
                <a:cs typeface="Arial"/>
              </a:rPr>
              <a:t>9 are </a:t>
            </a:r>
            <a:r>
              <a:rPr sz="2400" spc="-5" dirty="0">
                <a:latin typeface="Arial"/>
                <a:cs typeface="Arial"/>
              </a:rPr>
              <a:t>inconsistent because </a:t>
            </a:r>
            <a:r>
              <a:rPr sz="2400" dirty="0">
                <a:latin typeface="Arial"/>
                <a:cs typeface="Arial"/>
              </a:rPr>
              <a:t>the </a:t>
            </a:r>
            <a:r>
              <a:rPr sz="2400" spc="-5" dirty="0">
                <a:latin typeface="Arial"/>
                <a:cs typeface="Arial"/>
              </a:rPr>
              <a:t>action </a:t>
            </a:r>
            <a:r>
              <a:rPr sz="2400" dirty="0">
                <a:latin typeface="Arial"/>
                <a:cs typeface="Arial"/>
              </a:rPr>
              <a:t>sets  </a:t>
            </a:r>
            <a:r>
              <a:rPr sz="2400" spc="-5" dirty="0">
                <a:latin typeface="Arial"/>
                <a:cs typeface="Arial"/>
              </a:rPr>
              <a:t>are different. </a:t>
            </a:r>
            <a:r>
              <a:rPr sz="2400" dirty="0">
                <a:latin typeface="Arial"/>
                <a:cs typeface="Arial"/>
              </a:rPr>
              <a:t>The </a:t>
            </a:r>
            <a:r>
              <a:rPr sz="2400" spc="-5" dirty="0">
                <a:latin typeface="Arial"/>
                <a:cs typeface="Arial"/>
              </a:rPr>
              <a:t>whole table is </a:t>
            </a:r>
            <a:r>
              <a:rPr sz="2400" dirty="0">
                <a:latin typeface="Arial"/>
                <a:cs typeface="Arial"/>
              </a:rPr>
              <a:t>nondeterministic  </a:t>
            </a:r>
            <a:r>
              <a:rPr sz="2400" spc="-5" dirty="0">
                <a:latin typeface="Arial"/>
                <a:cs typeface="Arial"/>
              </a:rPr>
              <a:t>because there is no way </a:t>
            </a:r>
            <a:r>
              <a:rPr sz="2400" dirty="0">
                <a:latin typeface="Arial"/>
                <a:cs typeface="Arial"/>
              </a:rPr>
              <a:t>to </a:t>
            </a:r>
            <a:r>
              <a:rPr sz="2400" spc="-5" dirty="0">
                <a:latin typeface="Arial"/>
                <a:cs typeface="Arial"/>
              </a:rPr>
              <a:t>decide whether </a:t>
            </a:r>
            <a:r>
              <a:rPr sz="2400" dirty="0">
                <a:latin typeface="Arial"/>
                <a:cs typeface="Arial"/>
              </a:rPr>
              <a:t>to </a:t>
            </a:r>
            <a:r>
              <a:rPr sz="2400" spc="-5" dirty="0">
                <a:latin typeface="Arial"/>
                <a:cs typeface="Arial"/>
              </a:rPr>
              <a:t>apply rule  4 or </a:t>
            </a:r>
            <a:r>
              <a:rPr sz="2400" dirty="0">
                <a:latin typeface="Arial"/>
                <a:cs typeface="Arial"/>
              </a:rPr>
              <a:t>rule</a:t>
            </a:r>
            <a:r>
              <a:rPr sz="2400" spc="-65" dirty="0">
                <a:latin typeface="Arial"/>
                <a:cs typeface="Arial"/>
              </a:rPr>
              <a:t> </a:t>
            </a:r>
            <a:r>
              <a:rPr sz="2400" spc="-5" dirty="0">
                <a:latin typeface="Arial"/>
                <a:cs typeface="Arial"/>
              </a:rPr>
              <a:t>9</a:t>
            </a:r>
            <a:endParaRPr sz="2400">
              <a:latin typeface="Arial"/>
              <a:cs typeface="Arial"/>
            </a:endParaRPr>
          </a:p>
          <a:p>
            <a:pPr>
              <a:lnSpc>
                <a:spcPct val="100000"/>
              </a:lnSpc>
              <a:spcBef>
                <a:spcPts val="9"/>
              </a:spcBef>
              <a:buFont typeface="Wingdings"/>
              <a:buChar char=""/>
            </a:pPr>
            <a:endParaRPr sz="3500">
              <a:latin typeface="Times New Roman"/>
              <a:cs typeface="Times New Roman"/>
            </a:endParaRPr>
          </a:p>
          <a:p>
            <a:pPr marL="355600" marR="121920" indent="-342900">
              <a:lnSpc>
                <a:spcPct val="100000"/>
              </a:lnSpc>
              <a:buFont typeface="Wingdings"/>
              <a:buChar char=""/>
              <a:tabLst>
                <a:tab pos="355600" algn="l"/>
              </a:tabLst>
            </a:pPr>
            <a:r>
              <a:rPr sz="2400" dirty="0">
                <a:latin typeface="Arial"/>
                <a:cs typeface="Arial"/>
              </a:rPr>
              <a:t>Thus </a:t>
            </a:r>
            <a:r>
              <a:rPr sz="2400" spc="-5" dirty="0">
                <a:latin typeface="Arial"/>
                <a:cs typeface="Arial"/>
              </a:rPr>
              <a:t>care should be taken when don’t care entries used  in a decision</a:t>
            </a:r>
            <a:r>
              <a:rPr sz="2400" spc="5" dirty="0">
                <a:latin typeface="Arial"/>
                <a:cs typeface="Arial"/>
              </a:rPr>
              <a:t> </a:t>
            </a:r>
            <a:r>
              <a:rPr sz="2400" spc="-5" dirty="0">
                <a:latin typeface="Arial"/>
                <a:cs typeface="Arial"/>
              </a:rPr>
              <a:t>table</a:t>
            </a:r>
            <a:endParaRPr sz="2400">
              <a:latin typeface="Arial"/>
              <a:cs typeface="Arial"/>
            </a:endParaRPr>
          </a:p>
        </p:txBody>
      </p:sp>
      <p:sp>
        <p:nvSpPr>
          <p:cNvPr id="6" name="object 6"/>
          <p:cNvSpPr txBox="1">
            <a:spLocks noGrp="1"/>
          </p:cNvSpPr>
          <p:nvPr>
            <p:ph type="title"/>
          </p:nvPr>
        </p:nvSpPr>
        <p:spPr>
          <a:xfrm>
            <a:off x="0" y="0"/>
            <a:ext cx="9144000" cy="738664"/>
          </a:xfrm>
          <a:prstGeom prst="rect">
            <a:avLst/>
          </a:prstGeom>
        </p:spPr>
        <p:txBody>
          <a:bodyPr vert="horz" wrap="square" lIns="0" tIns="0" rIns="0" bIns="0" rtlCol="0">
            <a:spAutoFit/>
          </a:bodyPr>
          <a:lstStyle/>
          <a:p>
            <a:pPr marL="12700">
              <a:lnSpc>
                <a:spcPct val="100000"/>
              </a:lnSpc>
            </a:pPr>
            <a:r>
              <a:rPr spc="-5" dirty="0"/>
              <a:t>Nondeterministic</a:t>
            </a:r>
            <a:r>
              <a:rPr spc="-50" dirty="0"/>
              <a:t> </a:t>
            </a:r>
            <a:r>
              <a:rPr spc="-95" dirty="0"/>
              <a:t>Table</a:t>
            </a:r>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25400">
              <a:lnSpc>
                <a:spcPts val="1920"/>
              </a:lnSpc>
            </a:pPr>
            <a:fld id="{81D60167-4931-47E6-BA6A-407CBD079E47}" type="slidenum">
              <a:rPr dirty="0"/>
              <a:t>39</a:t>
            </a:fld>
            <a:endParaRPr dirty="0"/>
          </a:p>
        </p:txBody>
      </p:sp>
    </p:spTree>
    <p:extLst>
      <p:ext uri="{BB962C8B-B14F-4D97-AF65-F5344CB8AC3E}">
        <p14:creationId xmlns:p14="http://schemas.microsoft.com/office/powerpoint/2010/main" val="19811986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p:nvPr/>
        </p:nvSpPr>
        <p:spPr>
          <a:xfrm>
            <a:off x="152400" y="1542813"/>
            <a:ext cx="8839200" cy="3026470"/>
          </a:xfrm>
          <a:prstGeom prst="rect">
            <a:avLst/>
          </a:prstGeom>
        </p:spPr>
        <p:txBody>
          <a:bodyPr vert="horz" wrap="square" lIns="0" tIns="0" rIns="0" bIns="0" rtlCol="0">
            <a:spAutoFit/>
          </a:bodyPr>
          <a:lstStyle/>
          <a:p>
            <a:pPr marL="355600" marR="473075" indent="-342900" algn="just">
              <a:buFont typeface="Wingdings"/>
              <a:buChar char=""/>
              <a:tabLst>
                <a:tab pos="355600" algn="l"/>
              </a:tabLst>
            </a:pPr>
            <a:r>
              <a:rPr sz="3000" b="1" dirty="0">
                <a:latin typeface="Arial"/>
                <a:cs typeface="Arial"/>
              </a:rPr>
              <a:t>A</a:t>
            </a:r>
            <a:r>
              <a:rPr sz="3000" b="1" spc="10" dirty="0">
                <a:latin typeface="Arial"/>
                <a:cs typeface="Arial"/>
              </a:rPr>
              <a:t>d</a:t>
            </a:r>
            <a:r>
              <a:rPr sz="3000" b="1" dirty="0">
                <a:latin typeface="Arial"/>
                <a:cs typeface="Arial"/>
              </a:rPr>
              <a:t>va</a:t>
            </a:r>
            <a:r>
              <a:rPr sz="3000" b="1" spc="5" dirty="0">
                <a:latin typeface="Arial"/>
                <a:cs typeface="Arial"/>
              </a:rPr>
              <a:t>n</a:t>
            </a:r>
            <a:r>
              <a:rPr sz="3000" b="1" dirty="0">
                <a:latin typeface="Arial"/>
                <a:cs typeface="Arial"/>
              </a:rPr>
              <a:t>tag</a:t>
            </a:r>
            <a:r>
              <a:rPr sz="3000" b="1" spc="5" dirty="0">
                <a:latin typeface="Arial"/>
                <a:cs typeface="Arial"/>
              </a:rPr>
              <a:t>e</a:t>
            </a:r>
            <a:r>
              <a:rPr sz="3000" b="1" spc="-10" dirty="0">
                <a:latin typeface="Arial"/>
                <a:cs typeface="Arial"/>
              </a:rPr>
              <a:t>s</a:t>
            </a:r>
            <a:r>
              <a:rPr sz="3000" b="1" dirty="0">
                <a:latin typeface="Arial"/>
                <a:cs typeface="Arial"/>
              </a:rPr>
              <a:t>:</a:t>
            </a:r>
            <a:r>
              <a:rPr sz="3000" b="1" spc="-25" dirty="0">
                <a:latin typeface="Arial"/>
                <a:cs typeface="Arial"/>
              </a:rPr>
              <a:t> </a:t>
            </a:r>
            <a:r>
              <a:rPr sz="3000" dirty="0">
                <a:latin typeface="Arial"/>
                <a:cs typeface="Arial"/>
              </a:rPr>
              <a:t>directs</a:t>
            </a:r>
            <a:r>
              <a:rPr sz="3000" spc="-10" dirty="0">
                <a:latin typeface="Arial"/>
                <a:cs typeface="Arial"/>
              </a:rPr>
              <a:t> </a:t>
            </a:r>
            <a:r>
              <a:rPr sz="3000" dirty="0">
                <a:latin typeface="Arial"/>
                <a:cs typeface="Arial"/>
              </a:rPr>
              <a:t>tes</a:t>
            </a:r>
            <a:r>
              <a:rPr sz="3000" spc="-15" dirty="0">
                <a:latin typeface="Arial"/>
                <a:cs typeface="Arial"/>
              </a:rPr>
              <a:t>t</a:t>
            </a:r>
            <a:r>
              <a:rPr sz="3000" dirty="0">
                <a:latin typeface="Arial"/>
                <a:cs typeface="Arial"/>
              </a:rPr>
              <a:t>er</a:t>
            </a:r>
            <a:r>
              <a:rPr sz="3000" spc="15" dirty="0">
                <a:latin typeface="Arial"/>
                <a:cs typeface="Arial"/>
              </a:rPr>
              <a:t> </a:t>
            </a:r>
            <a:r>
              <a:rPr sz="3000" dirty="0">
                <a:latin typeface="Arial"/>
                <a:cs typeface="Arial"/>
              </a:rPr>
              <a:t>to choose </a:t>
            </a:r>
            <a:r>
              <a:rPr sz="3000" dirty="0">
                <a:solidFill>
                  <a:srgbClr val="C00000"/>
                </a:solidFill>
                <a:latin typeface="Arial"/>
                <a:cs typeface="Arial"/>
              </a:rPr>
              <a:t>sub</a:t>
            </a:r>
            <a:r>
              <a:rPr sz="3000" spc="5" dirty="0">
                <a:solidFill>
                  <a:srgbClr val="C00000"/>
                </a:solidFill>
                <a:latin typeface="Arial"/>
                <a:cs typeface="Arial"/>
              </a:rPr>
              <a:t>s</a:t>
            </a:r>
            <a:r>
              <a:rPr sz="3000" dirty="0">
                <a:solidFill>
                  <a:srgbClr val="C00000"/>
                </a:solidFill>
                <a:latin typeface="Arial"/>
                <a:cs typeface="Arial"/>
              </a:rPr>
              <a:t>ets</a:t>
            </a:r>
            <a:r>
              <a:rPr sz="3000" spc="-20" dirty="0">
                <a:solidFill>
                  <a:srgbClr val="C00000"/>
                </a:solidFill>
                <a:latin typeface="Arial"/>
                <a:cs typeface="Arial"/>
              </a:rPr>
              <a:t> </a:t>
            </a:r>
            <a:r>
              <a:rPr sz="3000" dirty="0">
                <a:latin typeface="Arial"/>
                <a:cs typeface="Arial"/>
              </a:rPr>
              <a:t>to tes</a:t>
            </a:r>
            <a:r>
              <a:rPr sz="3000" spc="-15" dirty="0">
                <a:latin typeface="Arial"/>
                <a:cs typeface="Arial"/>
              </a:rPr>
              <a:t>t</a:t>
            </a:r>
            <a:r>
              <a:rPr sz="3000" dirty="0">
                <a:latin typeface="Arial"/>
                <a:cs typeface="Arial"/>
              </a:rPr>
              <a:t>s</a:t>
            </a:r>
            <a:r>
              <a:rPr sz="3000" spc="20" dirty="0">
                <a:latin typeface="Arial"/>
                <a:cs typeface="Arial"/>
              </a:rPr>
              <a:t> </a:t>
            </a:r>
            <a:r>
              <a:rPr sz="3000" dirty="0">
                <a:latin typeface="Arial"/>
                <a:cs typeface="Arial"/>
              </a:rPr>
              <a:t>that</a:t>
            </a:r>
            <a:r>
              <a:rPr sz="3000" spc="5" dirty="0">
                <a:latin typeface="Arial"/>
                <a:cs typeface="Arial"/>
              </a:rPr>
              <a:t> </a:t>
            </a:r>
            <a:r>
              <a:rPr sz="3000" dirty="0">
                <a:latin typeface="Arial"/>
                <a:cs typeface="Arial"/>
              </a:rPr>
              <a:t>are</a:t>
            </a:r>
            <a:r>
              <a:rPr sz="3000" spc="-10" dirty="0">
                <a:latin typeface="Arial"/>
                <a:cs typeface="Arial"/>
              </a:rPr>
              <a:t> </a:t>
            </a:r>
            <a:r>
              <a:rPr sz="3000" dirty="0">
                <a:latin typeface="Arial"/>
                <a:cs typeface="Arial"/>
              </a:rPr>
              <a:t>both</a:t>
            </a:r>
            <a:r>
              <a:rPr sz="3000" spc="-10" dirty="0">
                <a:latin typeface="Arial"/>
                <a:cs typeface="Arial"/>
              </a:rPr>
              <a:t> </a:t>
            </a:r>
            <a:r>
              <a:rPr sz="3000" dirty="0">
                <a:solidFill>
                  <a:srgbClr val="C00000"/>
                </a:solidFill>
                <a:latin typeface="Arial"/>
                <a:cs typeface="Arial"/>
              </a:rPr>
              <a:t>e</a:t>
            </a:r>
            <a:r>
              <a:rPr sz="3000" spc="-55" dirty="0">
                <a:solidFill>
                  <a:srgbClr val="C00000"/>
                </a:solidFill>
                <a:latin typeface="Arial"/>
                <a:cs typeface="Arial"/>
              </a:rPr>
              <a:t>f</a:t>
            </a:r>
            <a:r>
              <a:rPr sz="3000" dirty="0">
                <a:solidFill>
                  <a:srgbClr val="C00000"/>
                </a:solidFill>
                <a:latin typeface="Arial"/>
                <a:cs typeface="Arial"/>
              </a:rPr>
              <a:t>ficient</a:t>
            </a:r>
            <a:r>
              <a:rPr sz="3000" spc="-5" dirty="0">
                <a:solidFill>
                  <a:srgbClr val="C00000"/>
                </a:solidFill>
                <a:latin typeface="Arial"/>
                <a:cs typeface="Arial"/>
              </a:rPr>
              <a:t> </a:t>
            </a:r>
            <a:r>
              <a:rPr sz="3000" dirty="0">
                <a:latin typeface="Arial"/>
                <a:cs typeface="Arial"/>
              </a:rPr>
              <a:t>and </a:t>
            </a:r>
            <a:r>
              <a:rPr sz="3000" dirty="0">
                <a:solidFill>
                  <a:srgbClr val="C00000"/>
                </a:solidFill>
                <a:latin typeface="Arial"/>
                <a:cs typeface="Arial"/>
              </a:rPr>
              <a:t>e</a:t>
            </a:r>
            <a:r>
              <a:rPr sz="3000" spc="-50" dirty="0">
                <a:solidFill>
                  <a:srgbClr val="C00000"/>
                </a:solidFill>
                <a:latin typeface="Arial"/>
                <a:cs typeface="Arial"/>
              </a:rPr>
              <a:t>f</a:t>
            </a:r>
            <a:r>
              <a:rPr sz="3000" dirty="0">
                <a:solidFill>
                  <a:srgbClr val="C00000"/>
                </a:solidFill>
                <a:latin typeface="Arial"/>
                <a:cs typeface="Arial"/>
              </a:rPr>
              <a:t>fective</a:t>
            </a:r>
            <a:r>
              <a:rPr sz="3000" spc="-20" dirty="0">
                <a:solidFill>
                  <a:srgbClr val="C00000"/>
                </a:solidFill>
                <a:latin typeface="Arial"/>
                <a:cs typeface="Arial"/>
              </a:rPr>
              <a:t> </a:t>
            </a:r>
            <a:r>
              <a:rPr sz="3000" dirty="0">
                <a:latin typeface="Arial"/>
                <a:cs typeface="Arial"/>
              </a:rPr>
              <a:t>in </a:t>
            </a:r>
            <a:r>
              <a:rPr sz="3000" dirty="0">
                <a:solidFill>
                  <a:srgbClr val="C00000"/>
                </a:solidFill>
                <a:latin typeface="Arial"/>
                <a:cs typeface="Arial"/>
              </a:rPr>
              <a:t>find</a:t>
            </a:r>
            <a:r>
              <a:rPr sz="3000" spc="5" dirty="0">
                <a:solidFill>
                  <a:srgbClr val="C00000"/>
                </a:solidFill>
                <a:latin typeface="Arial"/>
                <a:cs typeface="Arial"/>
              </a:rPr>
              <a:t>i</a:t>
            </a:r>
            <a:r>
              <a:rPr sz="3000" dirty="0">
                <a:solidFill>
                  <a:srgbClr val="C00000"/>
                </a:solidFill>
                <a:latin typeface="Arial"/>
                <a:cs typeface="Arial"/>
              </a:rPr>
              <a:t>ng</a:t>
            </a:r>
            <a:r>
              <a:rPr sz="3000" spc="-30" dirty="0">
                <a:solidFill>
                  <a:srgbClr val="C00000"/>
                </a:solidFill>
                <a:latin typeface="Arial"/>
                <a:cs typeface="Arial"/>
              </a:rPr>
              <a:t> </a:t>
            </a:r>
            <a:r>
              <a:rPr sz="3000" dirty="0">
                <a:solidFill>
                  <a:srgbClr val="C00000"/>
                </a:solidFill>
                <a:latin typeface="Arial"/>
                <a:cs typeface="Arial"/>
              </a:rPr>
              <a:t>defec</a:t>
            </a:r>
            <a:r>
              <a:rPr sz="3000" spc="-15" dirty="0">
                <a:solidFill>
                  <a:srgbClr val="C00000"/>
                </a:solidFill>
                <a:latin typeface="Arial"/>
                <a:cs typeface="Arial"/>
              </a:rPr>
              <a:t>t</a:t>
            </a:r>
            <a:r>
              <a:rPr sz="3000" dirty="0">
                <a:solidFill>
                  <a:srgbClr val="C00000"/>
                </a:solidFill>
                <a:latin typeface="Arial"/>
                <a:cs typeface="Arial"/>
              </a:rPr>
              <a:t>s</a:t>
            </a:r>
            <a:endParaRPr sz="3000" dirty="0">
              <a:latin typeface="Arial"/>
              <a:cs typeface="Arial"/>
            </a:endParaRPr>
          </a:p>
          <a:p>
            <a:pPr algn="just">
              <a:lnSpc>
                <a:spcPct val="100000"/>
              </a:lnSpc>
              <a:buFont typeface="Wingdings"/>
              <a:buChar char=""/>
            </a:pPr>
            <a:endParaRPr sz="3000" dirty="0">
              <a:latin typeface="Times New Roman"/>
              <a:cs typeface="Times New Roman"/>
            </a:endParaRPr>
          </a:p>
          <a:p>
            <a:pPr marL="355600" marR="5080" indent="-342900" algn="just">
              <a:spcBef>
                <a:spcPts val="1950"/>
              </a:spcBef>
              <a:buFont typeface="Wingdings"/>
              <a:buChar char=""/>
              <a:tabLst>
                <a:tab pos="355600" algn="l"/>
              </a:tabLst>
            </a:pPr>
            <a:r>
              <a:rPr sz="3000" b="1" dirty="0">
                <a:latin typeface="Arial"/>
                <a:cs typeface="Arial"/>
              </a:rPr>
              <a:t>Dis</a:t>
            </a:r>
            <a:r>
              <a:rPr sz="3000" b="1" spc="5" dirty="0">
                <a:latin typeface="Arial"/>
                <a:cs typeface="Arial"/>
              </a:rPr>
              <a:t>a</a:t>
            </a:r>
            <a:r>
              <a:rPr sz="3000" b="1" dirty="0">
                <a:latin typeface="Arial"/>
                <a:cs typeface="Arial"/>
              </a:rPr>
              <a:t>dv</a:t>
            </a:r>
            <a:r>
              <a:rPr sz="3000" b="1" spc="5" dirty="0">
                <a:latin typeface="Arial"/>
                <a:cs typeface="Arial"/>
              </a:rPr>
              <a:t>a</a:t>
            </a:r>
            <a:r>
              <a:rPr sz="3000" b="1" dirty="0">
                <a:latin typeface="Arial"/>
                <a:cs typeface="Arial"/>
              </a:rPr>
              <a:t>nta</a:t>
            </a:r>
            <a:r>
              <a:rPr sz="3000" b="1" spc="5" dirty="0">
                <a:latin typeface="Arial"/>
                <a:cs typeface="Arial"/>
              </a:rPr>
              <a:t>g</a:t>
            </a:r>
            <a:r>
              <a:rPr sz="3000" b="1" dirty="0">
                <a:latin typeface="Arial"/>
                <a:cs typeface="Arial"/>
              </a:rPr>
              <a:t>e</a:t>
            </a:r>
            <a:r>
              <a:rPr sz="3000" b="1" spc="-10" dirty="0">
                <a:latin typeface="Arial"/>
                <a:cs typeface="Arial"/>
              </a:rPr>
              <a:t>s</a:t>
            </a:r>
            <a:r>
              <a:rPr sz="3000" b="1" dirty="0">
                <a:latin typeface="Arial"/>
                <a:cs typeface="Arial"/>
              </a:rPr>
              <a:t>:</a:t>
            </a:r>
            <a:r>
              <a:rPr sz="3000" b="1" spc="-25" dirty="0">
                <a:latin typeface="Arial"/>
                <a:cs typeface="Arial"/>
              </a:rPr>
              <a:t> </a:t>
            </a:r>
            <a:r>
              <a:rPr sz="3000" dirty="0">
                <a:latin typeface="Arial"/>
                <a:cs typeface="Arial"/>
              </a:rPr>
              <a:t>never</a:t>
            </a:r>
            <a:r>
              <a:rPr sz="3000" spc="-25" dirty="0">
                <a:latin typeface="Arial"/>
                <a:cs typeface="Arial"/>
              </a:rPr>
              <a:t> </a:t>
            </a:r>
            <a:r>
              <a:rPr sz="3000" dirty="0">
                <a:latin typeface="Arial"/>
                <a:cs typeface="Arial"/>
              </a:rPr>
              <a:t>be su</a:t>
            </a:r>
            <a:r>
              <a:rPr sz="3000" spc="-10" dirty="0">
                <a:latin typeface="Arial"/>
                <a:cs typeface="Arial"/>
              </a:rPr>
              <a:t>r</a:t>
            </a:r>
            <a:r>
              <a:rPr sz="3000" dirty="0">
                <a:latin typeface="Arial"/>
                <a:cs typeface="Arial"/>
              </a:rPr>
              <a:t>e</a:t>
            </a:r>
            <a:r>
              <a:rPr sz="3000" spc="-5" dirty="0">
                <a:latin typeface="Arial"/>
                <a:cs typeface="Arial"/>
              </a:rPr>
              <a:t> </a:t>
            </a:r>
            <a:r>
              <a:rPr sz="3000" dirty="0">
                <a:latin typeface="Arial"/>
                <a:cs typeface="Arial"/>
              </a:rPr>
              <a:t>of</a:t>
            </a:r>
            <a:r>
              <a:rPr sz="3000" spc="10" dirty="0">
                <a:latin typeface="Arial"/>
                <a:cs typeface="Arial"/>
              </a:rPr>
              <a:t> </a:t>
            </a:r>
            <a:r>
              <a:rPr sz="3000" dirty="0">
                <a:solidFill>
                  <a:srgbClr val="C00000"/>
                </a:solidFill>
                <a:latin typeface="Arial"/>
                <a:cs typeface="Arial"/>
              </a:rPr>
              <a:t>how</a:t>
            </a:r>
            <a:r>
              <a:rPr sz="3000" spc="-10" dirty="0">
                <a:solidFill>
                  <a:srgbClr val="C00000"/>
                </a:solidFill>
                <a:latin typeface="Arial"/>
                <a:cs typeface="Arial"/>
              </a:rPr>
              <a:t> </a:t>
            </a:r>
            <a:r>
              <a:rPr sz="3000" dirty="0">
                <a:solidFill>
                  <a:srgbClr val="C00000"/>
                </a:solidFill>
                <a:latin typeface="Arial"/>
                <a:cs typeface="Arial"/>
              </a:rPr>
              <a:t>much </a:t>
            </a:r>
            <a:r>
              <a:rPr sz="3000" dirty="0">
                <a:latin typeface="Arial"/>
                <a:cs typeface="Arial"/>
              </a:rPr>
              <a:t>of the system</a:t>
            </a:r>
            <a:r>
              <a:rPr sz="3000" spc="-10" dirty="0">
                <a:latin typeface="Arial"/>
                <a:cs typeface="Arial"/>
              </a:rPr>
              <a:t> </a:t>
            </a:r>
            <a:r>
              <a:rPr sz="3000" dirty="0">
                <a:latin typeface="Arial"/>
                <a:cs typeface="Arial"/>
              </a:rPr>
              <a:t>under test</a:t>
            </a:r>
            <a:r>
              <a:rPr sz="3000" spc="-15" dirty="0">
                <a:latin typeface="Arial"/>
                <a:cs typeface="Arial"/>
              </a:rPr>
              <a:t> </a:t>
            </a:r>
            <a:r>
              <a:rPr sz="3000" dirty="0">
                <a:latin typeface="Arial"/>
                <a:cs typeface="Arial"/>
              </a:rPr>
              <a:t>(S</a:t>
            </a:r>
            <a:r>
              <a:rPr sz="3000" spc="5" dirty="0">
                <a:latin typeface="Arial"/>
                <a:cs typeface="Arial"/>
              </a:rPr>
              <a:t>U</a:t>
            </a:r>
            <a:r>
              <a:rPr sz="3000" dirty="0">
                <a:latin typeface="Arial"/>
                <a:cs typeface="Arial"/>
              </a:rPr>
              <a:t>T) has been tested</a:t>
            </a:r>
          </a:p>
        </p:txBody>
      </p:sp>
      <p:sp>
        <p:nvSpPr>
          <p:cNvPr id="6" name="object 6"/>
          <p:cNvSpPr txBox="1">
            <a:spLocks noGrp="1"/>
          </p:cNvSpPr>
          <p:nvPr>
            <p:ph type="title"/>
          </p:nvPr>
        </p:nvSpPr>
        <p:spPr>
          <a:xfrm>
            <a:off x="0" y="0"/>
            <a:ext cx="9144000" cy="838200"/>
          </a:xfrm>
          <a:prstGeom prst="rect">
            <a:avLst/>
          </a:prstGeom>
        </p:spPr>
        <p:txBody>
          <a:bodyPr vert="horz" wrap="square" lIns="0" tIns="0" rIns="0" bIns="0" rtlCol="0">
            <a:spAutoFit/>
          </a:bodyPr>
          <a:lstStyle/>
          <a:p>
            <a:pPr marL="12700"/>
            <a:r>
              <a:rPr spc="-20" dirty="0"/>
              <a:t>Bla</a:t>
            </a:r>
            <a:r>
              <a:rPr spc="-15" dirty="0"/>
              <a:t>c</a:t>
            </a:r>
            <a:r>
              <a:rPr spc="-25" dirty="0"/>
              <a:t>k-Box</a:t>
            </a:r>
            <a:r>
              <a:rPr spc="-65" dirty="0"/>
              <a:t> </a:t>
            </a:r>
            <a:r>
              <a:rPr spc="-480" dirty="0"/>
              <a:t>T</a:t>
            </a:r>
            <a:r>
              <a:rPr spc="-20" dirty="0"/>
              <a:t>esting</a:t>
            </a:r>
            <a:r>
              <a:rPr spc="-65" dirty="0"/>
              <a:t> </a:t>
            </a:r>
            <a:r>
              <a:rPr spc="-480" dirty="0"/>
              <a:t>T</a:t>
            </a:r>
            <a:r>
              <a:rPr spc="-25" dirty="0"/>
              <a:t>echniques</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0" y="0"/>
            <a:ext cx="9144000" cy="738664"/>
          </a:xfrm>
          <a:prstGeom prst="rect">
            <a:avLst/>
          </a:prstGeom>
        </p:spPr>
        <p:txBody>
          <a:bodyPr vert="horz" wrap="square" lIns="0" tIns="0" rIns="0" bIns="0" rtlCol="0">
            <a:spAutoFit/>
          </a:bodyPr>
          <a:lstStyle/>
          <a:p>
            <a:pPr marL="12700">
              <a:lnSpc>
                <a:spcPct val="100000"/>
              </a:lnSpc>
            </a:pPr>
            <a:r>
              <a:rPr spc="-5" dirty="0"/>
              <a:t>Nondeterministic</a:t>
            </a:r>
            <a:r>
              <a:rPr spc="-50" dirty="0"/>
              <a:t> </a:t>
            </a:r>
            <a:r>
              <a:rPr spc="-95" dirty="0"/>
              <a:t>Table</a:t>
            </a:r>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25400">
              <a:lnSpc>
                <a:spcPts val="1920"/>
              </a:lnSpc>
            </a:pPr>
            <a:fld id="{81D60167-4931-47E6-BA6A-407CBD079E47}" type="slidenum">
              <a:rPr dirty="0"/>
              <a:t>40</a:t>
            </a:fld>
            <a:endParaRPr dirty="0"/>
          </a:p>
        </p:txBody>
      </p:sp>
      <p:graphicFrame>
        <p:nvGraphicFramePr>
          <p:cNvPr id="6" name="object 6"/>
          <p:cNvGraphicFramePr>
            <a:graphicFrameLocks noGrp="1"/>
          </p:cNvGraphicFramePr>
          <p:nvPr/>
        </p:nvGraphicFramePr>
        <p:xfrm>
          <a:off x="1365250" y="1974850"/>
          <a:ext cx="6396987" cy="2667000"/>
        </p:xfrm>
        <a:graphic>
          <a:graphicData uri="http://schemas.openxmlformats.org/drawingml/2006/table">
            <a:tbl>
              <a:tblPr firstRow="1" bandRow="1">
                <a:tableStyleId>{2D5ABB26-0587-4C30-8999-92F81FD0307C}</a:tableStyleId>
              </a:tblPr>
              <a:tblGrid>
                <a:gridCol w="913892">
                  <a:extLst>
                    <a:ext uri="{9D8B030D-6E8A-4147-A177-3AD203B41FA5}">
                      <a16:colId xmlns:a16="http://schemas.microsoft.com/office/drawing/2014/main" val="20000"/>
                    </a:ext>
                  </a:extLst>
                </a:gridCol>
                <a:gridCol w="913764">
                  <a:extLst>
                    <a:ext uri="{9D8B030D-6E8A-4147-A177-3AD203B41FA5}">
                      <a16:colId xmlns:a16="http://schemas.microsoft.com/office/drawing/2014/main" val="20001"/>
                    </a:ext>
                  </a:extLst>
                </a:gridCol>
                <a:gridCol w="913892">
                  <a:extLst>
                    <a:ext uri="{9D8B030D-6E8A-4147-A177-3AD203B41FA5}">
                      <a16:colId xmlns:a16="http://schemas.microsoft.com/office/drawing/2014/main" val="20002"/>
                    </a:ext>
                  </a:extLst>
                </a:gridCol>
                <a:gridCol w="913891">
                  <a:extLst>
                    <a:ext uri="{9D8B030D-6E8A-4147-A177-3AD203B41FA5}">
                      <a16:colId xmlns:a16="http://schemas.microsoft.com/office/drawing/2014/main" val="20003"/>
                    </a:ext>
                  </a:extLst>
                </a:gridCol>
                <a:gridCol w="913764">
                  <a:extLst>
                    <a:ext uri="{9D8B030D-6E8A-4147-A177-3AD203B41FA5}">
                      <a16:colId xmlns:a16="http://schemas.microsoft.com/office/drawing/2014/main" val="20004"/>
                    </a:ext>
                  </a:extLst>
                </a:gridCol>
                <a:gridCol w="913892">
                  <a:extLst>
                    <a:ext uri="{9D8B030D-6E8A-4147-A177-3AD203B41FA5}">
                      <a16:colId xmlns:a16="http://schemas.microsoft.com/office/drawing/2014/main" val="20005"/>
                    </a:ext>
                  </a:extLst>
                </a:gridCol>
                <a:gridCol w="913892">
                  <a:extLst>
                    <a:ext uri="{9D8B030D-6E8A-4147-A177-3AD203B41FA5}">
                      <a16:colId xmlns:a16="http://schemas.microsoft.com/office/drawing/2014/main" val="20006"/>
                    </a:ext>
                  </a:extLst>
                </a:gridCol>
              </a:tblGrid>
              <a:tr h="381000">
                <a:tc>
                  <a:txBody>
                    <a:bodyPr/>
                    <a:lstStyle/>
                    <a:p>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35" algn="ctr">
                        <a:lnSpc>
                          <a:spcPct val="100000"/>
                        </a:lnSpc>
                        <a:spcBef>
                          <a:spcPts val="265"/>
                        </a:spcBef>
                      </a:pPr>
                      <a:r>
                        <a:rPr sz="1800" spc="-5" dirty="0">
                          <a:latin typeface="Arial"/>
                          <a:cs typeface="Arial"/>
                        </a:rPr>
                        <a:t>Rule</a:t>
                      </a:r>
                      <a:r>
                        <a:rPr sz="1800" spc="-95" dirty="0">
                          <a:latin typeface="Arial"/>
                          <a:cs typeface="Arial"/>
                        </a:rPr>
                        <a:t> </a:t>
                      </a:r>
                      <a:r>
                        <a:rPr sz="1800" dirty="0">
                          <a:latin typeface="Arial"/>
                          <a:cs typeface="Arial"/>
                        </a:rPr>
                        <a:t>1</a:t>
                      </a:r>
                      <a:endParaRPr sz="18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D6E3BC"/>
                    </a:solidFill>
                  </a:tcPr>
                </a:tc>
                <a:tc>
                  <a:txBody>
                    <a:bodyPr/>
                    <a:lstStyle/>
                    <a:p>
                      <a:pPr marL="635" algn="ctr">
                        <a:lnSpc>
                          <a:spcPct val="100000"/>
                        </a:lnSpc>
                        <a:spcBef>
                          <a:spcPts val="265"/>
                        </a:spcBef>
                      </a:pPr>
                      <a:r>
                        <a:rPr sz="1800" spc="-5" dirty="0">
                          <a:latin typeface="Arial"/>
                          <a:cs typeface="Arial"/>
                        </a:rPr>
                        <a:t>Rule</a:t>
                      </a:r>
                      <a:r>
                        <a:rPr sz="1800" spc="-95" dirty="0">
                          <a:latin typeface="Arial"/>
                          <a:cs typeface="Arial"/>
                        </a:rPr>
                        <a:t> </a:t>
                      </a:r>
                      <a:r>
                        <a:rPr sz="1800" dirty="0">
                          <a:latin typeface="Arial"/>
                          <a:cs typeface="Arial"/>
                        </a:rPr>
                        <a:t>2</a:t>
                      </a:r>
                      <a:endParaRPr sz="18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D6E3BC"/>
                    </a:solidFill>
                  </a:tcPr>
                </a:tc>
                <a:tc>
                  <a:txBody>
                    <a:bodyPr/>
                    <a:lstStyle/>
                    <a:p>
                      <a:pPr marL="1270" algn="ctr">
                        <a:lnSpc>
                          <a:spcPct val="100000"/>
                        </a:lnSpc>
                        <a:spcBef>
                          <a:spcPts val="265"/>
                        </a:spcBef>
                      </a:pPr>
                      <a:r>
                        <a:rPr sz="1800" spc="-5" dirty="0">
                          <a:latin typeface="Arial"/>
                          <a:cs typeface="Arial"/>
                        </a:rPr>
                        <a:t>Rule</a:t>
                      </a:r>
                      <a:r>
                        <a:rPr sz="1800" spc="-95" dirty="0">
                          <a:latin typeface="Arial"/>
                          <a:cs typeface="Arial"/>
                        </a:rPr>
                        <a:t> </a:t>
                      </a:r>
                      <a:r>
                        <a:rPr sz="1800" dirty="0">
                          <a:latin typeface="Arial"/>
                          <a:cs typeface="Arial"/>
                        </a:rPr>
                        <a:t>3</a:t>
                      </a:r>
                      <a:endParaRPr sz="18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D6E3BC"/>
                    </a:solidFill>
                  </a:tcPr>
                </a:tc>
                <a:tc>
                  <a:txBody>
                    <a:bodyPr/>
                    <a:lstStyle/>
                    <a:p>
                      <a:pPr marL="2540" algn="ctr">
                        <a:lnSpc>
                          <a:spcPct val="100000"/>
                        </a:lnSpc>
                        <a:spcBef>
                          <a:spcPts val="265"/>
                        </a:spcBef>
                      </a:pPr>
                      <a:r>
                        <a:rPr sz="1800" spc="-5" dirty="0">
                          <a:latin typeface="Arial"/>
                          <a:cs typeface="Arial"/>
                        </a:rPr>
                        <a:t>Rule</a:t>
                      </a:r>
                      <a:r>
                        <a:rPr sz="1800" spc="-80" dirty="0">
                          <a:latin typeface="Arial"/>
                          <a:cs typeface="Arial"/>
                        </a:rPr>
                        <a:t> </a:t>
                      </a:r>
                      <a:r>
                        <a:rPr sz="1800" dirty="0">
                          <a:latin typeface="Arial"/>
                          <a:cs typeface="Arial"/>
                        </a:rPr>
                        <a:t>4</a:t>
                      </a:r>
                      <a:endParaRPr sz="18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D6E3BC"/>
                    </a:solidFill>
                  </a:tcPr>
                </a:tc>
                <a:tc>
                  <a:txBody>
                    <a:bodyPr/>
                    <a:lstStyle/>
                    <a:p>
                      <a:pPr marL="1905" algn="ctr">
                        <a:lnSpc>
                          <a:spcPct val="100000"/>
                        </a:lnSpc>
                        <a:spcBef>
                          <a:spcPts val="265"/>
                        </a:spcBef>
                      </a:pPr>
                      <a:r>
                        <a:rPr sz="1800" spc="-5" dirty="0">
                          <a:latin typeface="Arial"/>
                          <a:cs typeface="Arial"/>
                        </a:rPr>
                        <a:t>Rule</a:t>
                      </a:r>
                      <a:r>
                        <a:rPr sz="1800" spc="-95" dirty="0">
                          <a:latin typeface="Arial"/>
                          <a:cs typeface="Arial"/>
                        </a:rPr>
                        <a:t> </a:t>
                      </a:r>
                      <a:r>
                        <a:rPr sz="1800" dirty="0">
                          <a:latin typeface="Arial"/>
                          <a:cs typeface="Arial"/>
                        </a:rPr>
                        <a:t>5</a:t>
                      </a:r>
                      <a:endParaRPr sz="18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D6E3BC"/>
                    </a:solidFill>
                  </a:tcPr>
                </a:tc>
                <a:tc>
                  <a:txBody>
                    <a:bodyPr/>
                    <a:lstStyle/>
                    <a:p>
                      <a:pPr marL="1905" algn="ctr">
                        <a:lnSpc>
                          <a:spcPct val="100000"/>
                        </a:lnSpc>
                        <a:spcBef>
                          <a:spcPts val="265"/>
                        </a:spcBef>
                      </a:pPr>
                      <a:r>
                        <a:rPr sz="1800" spc="-5" dirty="0">
                          <a:latin typeface="Arial"/>
                          <a:cs typeface="Arial"/>
                        </a:rPr>
                        <a:t>Rule</a:t>
                      </a:r>
                      <a:r>
                        <a:rPr sz="1800" spc="-95" dirty="0">
                          <a:latin typeface="Arial"/>
                          <a:cs typeface="Arial"/>
                        </a:rPr>
                        <a:t> </a:t>
                      </a:r>
                      <a:r>
                        <a:rPr sz="1800" dirty="0">
                          <a:latin typeface="Arial"/>
                          <a:cs typeface="Arial"/>
                        </a:rPr>
                        <a:t>6</a:t>
                      </a:r>
                      <a:endParaRPr sz="18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D6E3BC"/>
                    </a:solidFill>
                  </a:tcPr>
                </a:tc>
                <a:extLst>
                  <a:ext uri="{0D108BD9-81ED-4DB2-BD59-A6C34878D82A}">
                    <a16:rowId xmlns:a16="http://schemas.microsoft.com/office/drawing/2014/main" val="10000"/>
                  </a:ext>
                </a:extLst>
              </a:tr>
              <a:tr h="381000">
                <a:tc>
                  <a:txBody>
                    <a:bodyPr/>
                    <a:lstStyle/>
                    <a:p>
                      <a:pPr marL="85090">
                        <a:lnSpc>
                          <a:spcPct val="100000"/>
                        </a:lnSpc>
                        <a:spcBef>
                          <a:spcPts val="265"/>
                        </a:spcBef>
                      </a:pPr>
                      <a:r>
                        <a:rPr sz="1800" spc="-10" dirty="0">
                          <a:latin typeface="Arial"/>
                          <a:cs typeface="Arial"/>
                        </a:rPr>
                        <a:t>C1</a:t>
                      </a:r>
                      <a:endParaRPr sz="18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8F679"/>
                    </a:solidFill>
                  </a:tcPr>
                </a:tc>
                <a:tc>
                  <a:txBody>
                    <a:bodyPr/>
                    <a:lstStyle/>
                    <a:p>
                      <a:pPr algn="ctr">
                        <a:lnSpc>
                          <a:spcPct val="100000"/>
                        </a:lnSpc>
                        <a:spcBef>
                          <a:spcPts val="265"/>
                        </a:spcBef>
                      </a:pPr>
                      <a:r>
                        <a:rPr sz="1800" dirty="0">
                          <a:latin typeface="Arial"/>
                          <a:cs typeface="Arial"/>
                        </a:rPr>
                        <a:t>T</a:t>
                      </a:r>
                      <a:endParaRPr sz="18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65"/>
                        </a:spcBef>
                      </a:pPr>
                      <a:r>
                        <a:rPr sz="1800" dirty="0">
                          <a:latin typeface="Arial"/>
                          <a:cs typeface="Arial"/>
                        </a:rPr>
                        <a:t>F</a:t>
                      </a:r>
                      <a:endParaRPr sz="18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65"/>
                        </a:spcBef>
                      </a:pPr>
                      <a:r>
                        <a:rPr sz="1800" dirty="0">
                          <a:latin typeface="Arial"/>
                          <a:cs typeface="Arial"/>
                        </a:rPr>
                        <a:t>F</a:t>
                      </a:r>
                      <a:endParaRPr sz="18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65"/>
                        </a:spcBef>
                      </a:pPr>
                      <a:r>
                        <a:rPr sz="1800" dirty="0">
                          <a:latin typeface="Arial"/>
                          <a:cs typeface="Arial"/>
                        </a:rPr>
                        <a:t>F</a:t>
                      </a:r>
                      <a:endParaRPr sz="18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65"/>
                        </a:spcBef>
                      </a:pPr>
                      <a:r>
                        <a:rPr sz="1800" dirty="0">
                          <a:latin typeface="Arial"/>
                          <a:cs typeface="Arial"/>
                        </a:rPr>
                        <a:t>F</a:t>
                      </a:r>
                      <a:endParaRPr sz="18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65"/>
                        </a:spcBef>
                      </a:pPr>
                      <a:r>
                        <a:rPr sz="1800" dirty="0">
                          <a:latin typeface="Arial"/>
                          <a:cs typeface="Arial"/>
                        </a:rPr>
                        <a:t>T</a:t>
                      </a:r>
                      <a:endParaRPr sz="18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1"/>
                  </a:ext>
                </a:extLst>
              </a:tr>
              <a:tr h="381000">
                <a:tc>
                  <a:txBody>
                    <a:bodyPr/>
                    <a:lstStyle/>
                    <a:p>
                      <a:pPr marL="85090">
                        <a:lnSpc>
                          <a:spcPct val="100000"/>
                        </a:lnSpc>
                        <a:spcBef>
                          <a:spcPts val="265"/>
                        </a:spcBef>
                      </a:pPr>
                      <a:r>
                        <a:rPr sz="1800" spc="-10" dirty="0">
                          <a:latin typeface="Arial"/>
                          <a:cs typeface="Arial"/>
                        </a:rPr>
                        <a:t>C2</a:t>
                      </a:r>
                      <a:endParaRPr sz="18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8F679"/>
                    </a:solidFill>
                  </a:tcPr>
                </a:tc>
                <a:tc>
                  <a:txBody>
                    <a:bodyPr/>
                    <a:lstStyle/>
                    <a:p>
                      <a:pPr marL="635" algn="ctr">
                        <a:lnSpc>
                          <a:spcPct val="100000"/>
                        </a:lnSpc>
                        <a:spcBef>
                          <a:spcPts val="265"/>
                        </a:spcBef>
                      </a:pPr>
                      <a:r>
                        <a:rPr sz="1800" dirty="0">
                          <a:latin typeface="Arial"/>
                          <a:cs typeface="Arial"/>
                        </a:rPr>
                        <a:t>_</a:t>
                      </a:r>
                      <a:endParaRPr sz="18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65"/>
                        </a:spcBef>
                      </a:pPr>
                      <a:r>
                        <a:rPr sz="1800" dirty="0">
                          <a:latin typeface="Arial"/>
                          <a:cs typeface="Arial"/>
                        </a:rPr>
                        <a:t>T</a:t>
                      </a:r>
                      <a:endParaRPr sz="18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65"/>
                        </a:spcBef>
                      </a:pPr>
                      <a:r>
                        <a:rPr sz="1800" dirty="0">
                          <a:latin typeface="Arial"/>
                          <a:cs typeface="Arial"/>
                        </a:rPr>
                        <a:t>T</a:t>
                      </a:r>
                      <a:endParaRPr sz="18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65"/>
                        </a:spcBef>
                      </a:pPr>
                      <a:r>
                        <a:rPr sz="1800" dirty="0">
                          <a:latin typeface="Arial"/>
                          <a:cs typeface="Arial"/>
                        </a:rPr>
                        <a:t>F</a:t>
                      </a:r>
                      <a:endParaRPr sz="18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65"/>
                        </a:spcBef>
                      </a:pPr>
                      <a:r>
                        <a:rPr sz="1800" dirty="0">
                          <a:latin typeface="Arial"/>
                          <a:cs typeface="Arial"/>
                        </a:rPr>
                        <a:t>F</a:t>
                      </a:r>
                      <a:endParaRPr sz="18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65"/>
                        </a:spcBef>
                      </a:pPr>
                      <a:r>
                        <a:rPr sz="1800" dirty="0">
                          <a:latin typeface="Arial"/>
                          <a:cs typeface="Arial"/>
                        </a:rPr>
                        <a:t>F</a:t>
                      </a:r>
                      <a:endParaRPr sz="18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2"/>
                  </a:ext>
                </a:extLst>
              </a:tr>
              <a:tr h="381000">
                <a:tc>
                  <a:txBody>
                    <a:bodyPr/>
                    <a:lstStyle/>
                    <a:p>
                      <a:pPr marL="85090">
                        <a:lnSpc>
                          <a:spcPct val="100000"/>
                        </a:lnSpc>
                        <a:spcBef>
                          <a:spcPts val="265"/>
                        </a:spcBef>
                      </a:pPr>
                      <a:r>
                        <a:rPr sz="1800" spc="-10" dirty="0">
                          <a:latin typeface="Arial"/>
                          <a:cs typeface="Arial"/>
                        </a:rPr>
                        <a:t>C3</a:t>
                      </a:r>
                      <a:endParaRPr sz="18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8F679"/>
                    </a:solidFill>
                  </a:tcPr>
                </a:tc>
                <a:tc>
                  <a:txBody>
                    <a:bodyPr/>
                    <a:lstStyle/>
                    <a:p>
                      <a:pPr marL="635" algn="ctr">
                        <a:lnSpc>
                          <a:spcPct val="100000"/>
                        </a:lnSpc>
                        <a:spcBef>
                          <a:spcPts val="265"/>
                        </a:spcBef>
                      </a:pPr>
                      <a:r>
                        <a:rPr sz="1800" dirty="0">
                          <a:latin typeface="Arial"/>
                          <a:cs typeface="Arial"/>
                        </a:rPr>
                        <a:t>_</a:t>
                      </a:r>
                      <a:endParaRPr sz="18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65"/>
                        </a:spcBef>
                      </a:pPr>
                      <a:r>
                        <a:rPr sz="1800" dirty="0">
                          <a:latin typeface="Arial"/>
                          <a:cs typeface="Arial"/>
                        </a:rPr>
                        <a:t>T</a:t>
                      </a:r>
                      <a:endParaRPr sz="18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65"/>
                        </a:spcBef>
                      </a:pPr>
                      <a:r>
                        <a:rPr sz="1800" dirty="0">
                          <a:latin typeface="Arial"/>
                          <a:cs typeface="Arial"/>
                        </a:rPr>
                        <a:t>F</a:t>
                      </a:r>
                      <a:endParaRPr sz="18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65"/>
                        </a:spcBef>
                      </a:pPr>
                      <a:r>
                        <a:rPr sz="1800" dirty="0">
                          <a:latin typeface="Arial"/>
                          <a:cs typeface="Arial"/>
                        </a:rPr>
                        <a:t>T</a:t>
                      </a:r>
                      <a:endParaRPr sz="18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65"/>
                        </a:spcBef>
                      </a:pPr>
                      <a:r>
                        <a:rPr sz="1800" dirty="0">
                          <a:latin typeface="Arial"/>
                          <a:cs typeface="Arial"/>
                        </a:rPr>
                        <a:t>F</a:t>
                      </a:r>
                      <a:endParaRPr sz="18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65"/>
                        </a:spcBef>
                      </a:pPr>
                      <a:r>
                        <a:rPr sz="1800" dirty="0">
                          <a:latin typeface="Arial"/>
                          <a:cs typeface="Arial"/>
                        </a:rPr>
                        <a:t>F</a:t>
                      </a:r>
                      <a:endParaRPr sz="18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3"/>
                  </a:ext>
                </a:extLst>
              </a:tr>
              <a:tr h="381000">
                <a:tc>
                  <a:txBody>
                    <a:bodyPr/>
                    <a:lstStyle/>
                    <a:p>
                      <a:pPr marL="85090">
                        <a:lnSpc>
                          <a:spcPct val="100000"/>
                        </a:lnSpc>
                        <a:spcBef>
                          <a:spcPts val="265"/>
                        </a:spcBef>
                      </a:pPr>
                      <a:r>
                        <a:rPr sz="1800" spc="-5" dirty="0">
                          <a:latin typeface="Arial"/>
                          <a:cs typeface="Arial"/>
                        </a:rPr>
                        <a:t>A1</a:t>
                      </a:r>
                      <a:endParaRPr sz="18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8F679"/>
                    </a:solidFill>
                  </a:tcPr>
                </a:tc>
                <a:tc>
                  <a:txBody>
                    <a:bodyPr/>
                    <a:lstStyle/>
                    <a:p>
                      <a:pPr marL="1905" algn="ctr">
                        <a:lnSpc>
                          <a:spcPct val="100000"/>
                        </a:lnSpc>
                        <a:spcBef>
                          <a:spcPts val="265"/>
                        </a:spcBef>
                      </a:pPr>
                      <a:r>
                        <a:rPr sz="1800" dirty="0">
                          <a:latin typeface="Arial"/>
                          <a:cs typeface="Arial"/>
                        </a:rPr>
                        <a:t>X</a:t>
                      </a:r>
                      <a:endParaRPr sz="18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540" algn="ctr">
                        <a:lnSpc>
                          <a:spcPct val="100000"/>
                        </a:lnSpc>
                        <a:spcBef>
                          <a:spcPts val="265"/>
                        </a:spcBef>
                      </a:pPr>
                      <a:r>
                        <a:rPr sz="1800" dirty="0">
                          <a:latin typeface="Arial"/>
                          <a:cs typeface="Arial"/>
                        </a:rPr>
                        <a:t>X</a:t>
                      </a:r>
                      <a:endParaRPr sz="18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540" algn="ctr">
                        <a:lnSpc>
                          <a:spcPct val="100000"/>
                        </a:lnSpc>
                        <a:spcBef>
                          <a:spcPts val="265"/>
                        </a:spcBef>
                      </a:pPr>
                      <a:r>
                        <a:rPr sz="1800" dirty="0">
                          <a:latin typeface="Arial"/>
                          <a:cs typeface="Arial"/>
                        </a:rPr>
                        <a:t>X</a:t>
                      </a:r>
                      <a:endParaRPr sz="18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905" algn="ctr">
                        <a:lnSpc>
                          <a:spcPct val="100000"/>
                        </a:lnSpc>
                        <a:spcBef>
                          <a:spcPts val="265"/>
                        </a:spcBef>
                      </a:pPr>
                      <a:r>
                        <a:rPr sz="1800" dirty="0">
                          <a:latin typeface="Arial"/>
                          <a:cs typeface="Arial"/>
                        </a:rPr>
                        <a:t>_</a:t>
                      </a:r>
                      <a:endParaRPr sz="18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905" algn="ctr">
                        <a:lnSpc>
                          <a:spcPct val="100000"/>
                        </a:lnSpc>
                        <a:spcBef>
                          <a:spcPts val="265"/>
                        </a:spcBef>
                      </a:pPr>
                      <a:r>
                        <a:rPr sz="1800" dirty="0">
                          <a:latin typeface="Arial"/>
                          <a:cs typeface="Arial"/>
                        </a:rPr>
                        <a:t>_</a:t>
                      </a:r>
                      <a:endParaRPr sz="18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540" algn="ctr">
                        <a:lnSpc>
                          <a:spcPct val="100000"/>
                        </a:lnSpc>
                        <a:spcBef>
                          <a:spcPts val="265"/>
                        </a:spcBef>
                      </a:pPr>
                      <a:r>
                        <a:rPr sz="1800" dirty="0">
                          <a:latin typeface="Arial"/>
                          <a:cs typeface="Arial"/>
                        </a:rPr>
                        <a:t>_</a:t>
                      </a:r>
                      <a:endParaRPr sz="18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4"/>
                  </a:ext>
                </a:extLst>
              </a:tr>
              <a:tr h="381000">
                <a:tc>
                  <a:txBody>
                    <a:bodyPr/>
                    <a:lstStyle/>
                    <a:p>
                      <a:pPr marL="85090">
                        <a:lnSpc>
                          <a:spcPct val="100000"/>
                        </a:lnSpc>
                        <a:spcBef>
                          <a:spcPts val="270"/>
                        </a:spcBef>
                      </a:pPr>
                      <a:r>
                        <a:rPr sz="1800" spc="-10" dirty="0">
                          <a:latin typeface="Arial"/>
                          <a:cs typeface="Arial"/>
                        </a:rPr>
                        <a:t>A2</a:t>
                      </a:r>
                      <a:endParaRPr sz="18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8F679"/>
                    </a:solidFill>
                  </a:tcPr>
                </a:tc>
                <a:tc>
                  <a:txBody>
                    <a:bodyPr/>
                    <a:lstStyle/>
                    <a:p>
                      <a:pPr marL="635" algn="ctr">
                        <a:lnSpc>
                          <a:spcPct val="100000"/>
                        </a:lnSpc>
                        <a:spcBef>
                          <a:spcPts val="270"/>
                        </a:spcBef>
                      </a:pPr>
                      <a:r>
                        <a:rPr sz="1800" dirty="0">
                          <a:latin typeface="Arial"/>
                          <a:cs typeface="Arial"/>
                        </a:rPr>
                        <a:t>_</a:t>
                      </a:r>
                      <a:endParaRPr sz="18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905" algn="ctr">
                        <a:lnSpc>
                          <a:spcPct val="100000"/>
                        </a:lnSpc>
                        <a:spcBef>
                          <a:spcPts val="270"/>
                        </a:spcBef>
                      </a:pPr>
                      <a:r>
                        <a:rPr sz="1800" dirty="0">
                          <a:latin typeface="Arial"/>
                          <a:cs typeface="Arial"/>
                        </a:rPr>
                        <a:t>X</a:t>
                      </a:r>
                      <a:endParaRPr sz="18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540" algn="ctr">
                        <a:lnSpc>
                          <a:spcPct val="100000"/>
                        </a:lnSpc>
                        <a:spcBef>
                          <a:spcPts val="270"/>
                        </a:spcBef>
                      </a:pPr>
                      <a:r>
                        <a:rPr sz="1800" dirty="0">
                          <a:latin typeface="Arial"/>
                          <a:cs typeface="Arial"/>
                        </a:rPr>
                        <a:t>X</a:t>
                      </a:r>
                      <a:endParaRPr sz="18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175" algn="ctr">
                        <a:lnSpc>
                          <a:spcPct val="100000"/>
                        </a:lnSpc>
                        <a:spcBef>
                          <a:spcPts val="270"/>
                        </a:spcBef>
                      </a:pPr>
                      <a:r>
                        <a:rPr sz="1800" dirty="0">
                          <a:latin typeface="Arial"/>
                          <a:cs typeface="Arial"/>
                        </a:rPr>
                        <a:t>X</a:t>
                      </a:r>
                      <a:endParaRPr sz="18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905" algn="ctr">
                        <a:lnSpc>
                          <a:spcPct val="100000"/>
                        </a:lnSpc>
                        <a:spcBef>
                          <a:spcPts val="270"/>
                        </a:spcBef>
                      </a:pPr>
                      <a:r>
                        <a:rPr sz="1800" dirty="0">
                          <a:latin typeface="Arial"/>
                          <a:cs typeface="Arial"/>
                        </a:rPr>
                        <a:t>_</a:t>
                      </a:r>
                      <a:endParaRPr sz="18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175" algn="ctr">
                        <a:lnSpc>
                          <a:spcPct val="100000"/>
                        </a:lnSpc>
                        <a:spcBef>
                          <a:spcPts val="270"/>
                        </a:spcBef>
                      </a:pPr>
                      <a:r>
                        <a:rPr sz="1800" dirty="0">
                          <a:latin typeface="Arial"/>
                          <a:cs typeface="Arial"/>
                        </a:rPr>
                        <a:t>X</a:t>
                      </a:r>
                      <a:endParaRPr sz="18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5"/>
                  </a:ext>
                </a:extLst>
              </a:tr>
              <a:tr h="381000">
                <a:tc>
                  <a:txBody>
                    <a:bodyPr/>
                    <a:lstStyle/>
                    <a:p>
                      <a:pPr marL="85090">
                        <a:lnSpc>
                          <a:spcPct val="100000"/>
                        </a:lnSpc>
                        <a:spcBef>
                          <a:spcPts val="270"/>
                        </a:spcBef>
                      </a:pPr>
                      <a:r>
                        <a:rPr sz="1800" spc="-10" dirty="0">
                          <a:latin typeface="Arial"/>
                          <a:cs typeface="Arial"/>
                        </a:rPr>
                        <a:t>A3</a:t>
                      </a:r>
                      <a:endParaRPr sz="18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8F679"/>
                    </a:solidFill>
                  </a:tcPr>
                </a:tc>
                <a:tc>
                  <a:txBody>
                    <a:bodyPr/>
                    <a:lstStyle/>
                    <a:p>
                      <a:pPr marL="1905" algn="ctr">
                        <a:lnSpc>
                          <a:spcPct val="100000"/>
                        </a:lnSpc>
                        <a:spcBef>
                          <a:spcPts val="270"/>
                        </a:spcBef>
                      </a:pPr>
                      <a:r>
                        <a:rPr sz="1800" dirty="0">
                          <a:latin typeface="Arial"/>
                          <a:cs typeface="Arial"/>
                        </a:rPr>
                        <a:t>X</a:t>
                      </a:r>
                      <a:endParaRPr sz="18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270" algn="ctr">
                        <a:lnSpc>
                          <a:spcPct val="100000"/>
                        </a:lnSpc>
                        <a:spcBef>
                          <a:spcPts val="270"/>
                        </a:spcBef>
                      </a:pPr>
                      <a:r>
                        <a:rPr sz="1800" dirty="0">
                          <a:latin typeface="Arial"/>
                          <a:cs typeface="Arial"/>
                        </a:rPr>
                        <a:t>_</a:t>
                      </a:r>
                      <a:endParaRPr sz="18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540" algn="ctr">
                        <a:lnSpc>
                          <a:spcPct val="100000"/>
                        </a:lnSpc>
                        <a:spcBef>
                          <a:spcPts val="270"/>
                        </a:spcBef>
                      </a:pPr>
                      <a:r>
                        <a:rPr sz="1800" dirty="0">
                          <a:latin typeface="Arial"/>
                          <a:cs typeface="Arial"/>
                        </a:rPr>
                        <a:t>X</a:t>
                      </a:r>
                      <a:endParaRPr sz="18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175" algn="ctr">
                        <a:lnSpc>
                          <a:spcPct val="100000"/>
                        </a:lnSpc>
                        <a:spcBef>
                          <a:spcPts val="270"/>
                        </a:spcBef>
                      </a:pPr>
                      <a:r>
                        <a:rPr sz="1800" dirty="0">
                          <a:latin typeface="Arial"/>
                          <a:cs typeface="Arial"/>
                        </a:rPr>
                        <a:t>X</a:t>
                      </a:r>
                      <a:endParaRPr sz="18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540" algn="ctr">
                        <a:lnSpc>
                          <a:spcPct val="100000"/>
                        </a:lnSpc>
                        <a:spcBef>
                          <a:spcPts val="270"/>
                        </a:spcBef>
                      </a:pPr>
                      <a:r>
                        <a:rPr sz="1800" dirty="0">
                          <a:latin typeface="Arial"/>
                          <a:cs typeface="Arial"/>
                        </a:rPr>
                        <a:t>X</a:t>
                      </a:r>
                      <a:endParaRPr sz="18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540" algn="ctr">
                        <a:lnSpc>
                          <a:spcPct val="100000"/>
                        </a:lnSpc>
                        <a:spcBef>
                          <a:spcPts val="270"/>
                        </a:spcBef>
                      </a:pPr>
                      <a:r>
                        <a:rPr sz="1800" dirty="0">
                          <a:latin typeface="Arial"/>
                          <a:cs typeface="Arial"/>
                        </a:rPr>
                        <a:t>_</a:t>
                      </a:r>
                      <a:endParaRPr sz="18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2819321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0" y="0"/>
            <a:ext cx="9144000" cy="738664"/>
          </a:xfrm>
          <a:prstGeom prst="rect">
            <a:avLst/>
          </a:prstGeom>
        </p:spPr>
        <p:txBody>
          <a:bodyPr vert="horz" wrap="square" lIns="0" tIns="0" rIns="0" bIns="0" rtlCol="0">
            <a:spAutoFit/>
          </a:bodyPr>
          <a:lstStyle/>
          <a:p>
            <a:pPr marL="12700">
              <a:lnSpc>
                <a:spcPct val="100000"/>
              </a:lnSpc>
            </a:pPr>
            <a:r>
              <a:rPr spc="-5" dirty="0"/>
              <a:t>Nondeterministic</a:t>
            </a:r>
            <a:r>
              <a:rPr spc="-50" dirty="0"/>
              <a:t> </a:t>
            </a:r>
            <a:r>
              <a:rPr spc="-95" dirty="0"/>
              <a:t>Table</a:t>
            </a:r>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25400">
              <a:lnSpc>
                <a:spcPts val="1920"/>
              </a:lnSpc>
            </a:pPr>
            <a:fld id="{81D60167-4931-47E6-BA6A-407CBD079E47}" type="slidenum">
              <a:rPr dirty="0"/>
              <a:t>41</a:t>
            </a:fld>
            <a:endParaRPr dirty="0"/>
          </a:p>
        </p:txBody>
      </p:sp>
      <p:graphicFrame>
        <p:nvGraphicFramePr>
          <p:cNvPr id="6" name="object 6"/>
          <p:cNvGraphicFramePr>
            <a:graphicFrameLocks noGrp="1"/>
          </p:cNvGraphicFramePr>
          <p:nvPr/>
        </p:nvGraphicFramePr>
        <p:xfrm>
          <a:off x="1365250" y="1974850"/>
          <a:ext cx="6396987" cy="2667000"/>
        </p:xfrm>
        <a:graphic>
          <a:graphicData uri="http://schemas.openxmlformats.org/drawingml/2006/table">
            <a:tbl>
              <a:tblPr firstRow="1" bandRow="1">
                <a:tableStyleId>{2D5ABB26-0587-4C30-8999-92F81FD0307C}</a:tableStyleId>
              </a:tblPr>
              <a:tblGrid>
                <a:gridCol w="913892">
                  <a:extLst>
                    <a:ext uri="{9D8B030D-6E8A-4147-A177-3AD203B41FA5}">
                      <a16:colId xmlns:a16="http://schemas.microsoft.com/office/drawing/2014/main" val="20000"/>
                    </a:ext>
                  </a:extLst>
                </a:gridCol>
                <a:gridCol w="913764">
                  <a:extLst>
                    <a:ext uri="{9D8B030D-6E8A-4147-A177-3AD203B41FA5}">
                      <a16:colId xmlns:a16="http://schemas.microsoft.com/office/drawing/2014/main" val="20001"/>
                    </a:ext>
                  </a:extLst>
                </a:gridCol>
                <a:gridCol w="913892">
                  <a:extLst>
                    <a:ext uri="{9D8B030D-6E8A-4147-A177-3AD203B41FA5}">
                      <a16:colId xmlns:a16="http://schemas.microsoft.com/office/drawing/2014/main" val="20002"/>
                    </a:ext>
                  </a:extLst>
                </a:gridCol>
                <a:gridCol w="913891">
                  <a:extLst>
                    <a:ext uri="{9D8B030D-6E8A-4147-A177-3AD203B41FA5}">
                      <a16:colId xmlns:a16="http://schemas.microsoft.com/office/drawing/2014/main" val="20003"/>
                    </a:ext>
                  </a:extLst>
                </a:gridCol>
                <a:gridCol w="913764">
                  <a:extLst>
                    <a:ext uri="{9D8B030D-6E8A-4147-A177-3AD203B41FA5}">
                      <a16:colId xmlns:a16="http://schemas.microsoft.com/office/drawing/2014/main" val="20004"/>
                    </a:ext>
                  </a:extLst>
                </a:gridCol>
                <a:gridCol w="913892">
                  <a:extLst>
                    <a:ext uri="{9D8B030D-6E8A-4147-A177-3AD203B41FA5}">
                      <a16:colId xmlns:a16="http://schemas.microsoft.com/office/drawing/2014/main" val="20005"/>
                    </a:ext>
                  </a:extLst>
                </a:gridCol>
                <a:gridCol w="913892">
                  <a:extLst>
                    <a:ext uri="{9D8B030D-6E8A-4147-A177-3AD203B41FA5}">
                      <a16:colId xmlns:a16="http://schemas.microsoft.com/office/drawing/2014/main" val="20006"/>
                    </a:ext>
                  </a:extLst>
                </a:gridCol>
              </a:tblGrid>
              <a:tr h="381000">
                <a:tc>
                  <a:txBody>
                    <a:bodyPr/>
                    <a:lstStyle/>
                    <a:p>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35" algn="ctr">
                        <a:lnSpc>
                          <a:spcPct val="100000"/>
                        </a:lnSpc>
                        <a:spcBef>
                          <a:spcPts val="265"/>
                        </a:spcBef>
                      </a:pPr>
                      <a:r>
                        <a:rPr sz="1800" spc="-5" dirty="0">
                          <a:latin typeface="Arial"/>
                          <a:cs typeface="Arial"/>
                        </a:rPr>
                        <a:t>Rule</a:t>
                      </a:r>
                      <a:r>
                        <a:rPr sz="1800" spc="-95" dirty="0">
                          <a:latin typeface="Arial"/>
                          <a:cs typeface="Arial"/>
                        </a:rPr>
                        <a:t> </a:t>
                      </a:r>
                      <a:r>
                        <a:rPr sz="1800" dirty="0">
                          <a:latin typeface="Arial"/>
                          <a:cs typeface="Arial"/>
                        </a:rPr>
                        <a:t>1</a:t>
                      </a:r>
                      <a:endParaRPr sz="18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D6E3BC"/>
                    </a:solidFill>
                  </a:tcPr>
                </a:tc>
                <a:tc>
                  <a:txBody>
                    <a:bodyPr/>
                    <a:lstStyle/>
                    <a:p>
                      <a:pPr marL="635" algn="ctr">
                        <a:lnSpc>
                          <a:spcPct val="100000"/>
                        </a:lnSpc>
                        <a:spcBef>
                          <a:spcPts val="265"/>
                        </a:spcBef>
                      </a:pPr>
                      <a:r>
                        <a:rPr sz="1800" spc="-5" dirty="0">
                          <a:latin typeface="Arial"/>
                          <a:cs typeface="Arial"/>
                        </a:rPr>
                        <a:t>Rule</a:t>
                      </a:r>
                      <a:r>
                        <a:rPr sz="1800" spc="-95" dirty="0">
                          <a:latin typeface="Arial"/>
                          <a:cs typeface="Arial"/>
                        </a:rPr>
                        <a:t> </a:t>
                      </a:r>
                      <a:r>
                        <a:rPr sz="1800" dirty="0">
                          <a:latin typeface="Arial"/>
                          <a:cs typeface="Arial"/>
                        </a:rPr>
                        <a:t>2</a:t>
                      </a:r>
                      <a:endParaRPr sz="18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D6E3BC"/>
                    </a:solidFill>
                  </a:tcPr>
                </a:tc>
                <a:tc>
                  <a:txBody>
                    <a:bodyPr/>
                    <a:lstStyle/>
                    <a:p>
                      <a:pPr marL="1270" algn="ctr">
                        <a:lnSpc>
                          <a:spcPct val="100000"/>
                        </a:lnSpc>
                        <a:spcBef>
                          <a:spcPts val="265"/>
                        </a:spcBef>
                      </a:pPr>
                      <a:r>
                        <a:rPr sz="1800" spc="-5" dirty="0">
                          <a:latin typeface="Arial"/>
                          <a:cs typeface="Arial"/>
                        </a:rPr>
                        <a:t>Rule</a:t>
                      </a:r>
                      <a:r>
                        <a:rPr sz="1800" spc="-95" dirty="0">
                          <a:latin typeface="Arial"/>
                          <a:cs typeface="Arial"/>
                        </a:rPr>
                        <a:t> </a:t>
                      </a:r>
                      <a:r>
                        <a:rPr sz="1800" dirty="0">
                          <a:latin typeface="Arial"/>
                          <a:cs typeface="Arial"/>
                        </a:rPr>
                        <a:t>3</a:t>
                      </a:r>
                      <a:endParaRPr sz="18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D6E3BC"/>
                    </a:solidFill>
                  </a:tcPr>
                </a:tc>
                <a:tc>
                  <a:txBody>
                    <a:bodyPr/>
                    <a:lstStyle/>
                    <a:p>
                      <a:pPr marL="2540" algn="ctr">
                        <a:lnSpc>
                          <a:spcPct val="100000"/>
                        </a:lnSpc>
                        <a:spcBef>
                          <a:spcPts val="265"/>
                        </a:spcBef>
                      </a:pPr>
                      <a:r>
                        <a:rPr sz="1800" spc="-5" dirty="0">
                          <a:latin typeface="Arial"/>
                          <a:cs typeface="Arial"/>
                        </a:rPr>
                        <a:t>Rule</a:t>
                      </a:r>
                      <a:r>
                        <a:rPr sz="1800" spc="-80" dirty="0">
                          <a:latin typeface="Arial"/>
                          <a:cs typeface="Arial"/>
                        </a:rPr>
                        <a:t> </a:t>
                      </a:r>
                      <a:r>
                        <a:rPr sz="1800" dirty="0">
                          <a:latin typeface="Arial"/>
                          <a:cs typeface="Arial"/>
                        </a:rPr>
                        <a:t>4</a:t>
                      </a:r>
                      <a:endParaRPr sz="18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D6E3BC"/>
                    </a:solidFill>
                  </a:tcPr>
                </a:tc>
                <a:tc>
                  <a:txBody>
                    <a:bodyPr/>
                    <a:lstStyle/>
                    <a:p>
                      <a:pPr marL="1905" algn="ctr">
                        <a:lnSpc>
                          <a:spcPct val="100000"/>
                        </a:lnSpc>
                        <a:spcBef>
                          <a:spcPts val="265"/>
                        </a:spcBef>
                      </a:pPr>
                      <a:r>
                        <a:rPr sz="1800" spc="-5" dirty="0">
                          <a:latin typeface="Arial"/>
                          <a:cs typeface="Arial"/>
                        </a:rPr>
                        <a:t>Rule</a:t>
                      </a:r>
                      <a:r>
                        <a:rPr sz="1800" spc="-95" dirty="0">
                          <a:latin typeface="Arial"/>
                          <a:cs typeface="Arial"/>
                        </a:rPr>
                        <a:t> </a:t>
                      </a:r>
                      <a:r>
                        <a:rPr sz="1800" dirty="0">
                          <a:latin typeface="Arial"/>
                          <a:cs typeface="Arial"/>
                        </a:rPr>
                        <a:t>5</a:t>
                      </a:r>
                      <a:endParaRPr sz="18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D6E3BC"/>
                    </a:solidFill>
                  </a:tcPr>
                </a:tc>
                <a:tc>
                  <a:txBody>
                    <a:bodyPr/>
                    <a:lstStyle/>
                    <a:p>
                      <a:pPr marL="1905" algn="ctr">
                        <a:lnSpc>
                          <a:spcPct val="100000"/>
                        </a:lnSpc>
                        <a:spcBef>
                          <a:spcPts val="265"/>
                        </a:spcBef>
                      </a:pPr>
                      <a:r>
                        <a:rPr sz="1800" spc="-5" dirty="0">
                          <a:latin typeface="Arial"/>
                          <a:cs typeface="Arial"/>
                        </a:rPr>
                        <a:t>Rule</a:t>
                      </a:r>
                      <a:r>
                        <a:rPr sz="1800" spc="-95" dirty="0">
                          <a:latin typeface="Arial"/>
                          <a:cs typeface="Arial"/>
                        </a:rPr>
                        <a:t> </a:t>
                      </a:r>
                      <a:r>
                        <a:rPr sz="1800" dirty="0">
                          <a:latin typeface="Arial"/>
                          <a:cs typeface="Arial"/>
                        </a:rPr>
                        <a:t>6</a:t>
                      </a:r>
                      <a:endParaRPr sz="18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D6E3BC"/>
                    </a:solidFill>
                  </a:tcPr>
                </a:tc>
                <a:extLst>
                  <a:ext uri="{0D108BD9-81ED-4DB2-BD59-A6C34878D82A}">
                    <a16:rowId xmlns:a16="http://schemas.microsoft.com/office/drawing/2014/main" val="10000"/>
                  </a:ext>
                </a:extLst>
              </a:tr>
              <a:tr h="381000">
                <a:tc>
                  <a:txBody>
                    <a:bodyPr/>
                    <a:lstStyle/>
                    <a:p>
                      <a:pPr marL="85090">
                        <a:lnSpc>
                          <a:spcPct val="100000"/>
                        </a:lnSpc>
                        <a:spcBef>
                          <a:spcPts val="265"/>
                        </a:spcBef>
                      </a:pPr>
                      <a:r>
                        <a:rPr sz="1800" spc="-10" dirty="0">
                          <a:latin typeface="Arial"/>
                          <a:cs typeface="Arial"/>
                        </a:rPr>
                        <a:t>C1</a:t>
                      </a:r>
                      <a:endParaRPr sz="18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8F679"/>
                    </a:solidFill>
                  </a:tcPr>
                </a:tc>
                <a:tc>
                  <a:txBody>
                    <a:bodyPr/>
                    <a:lstStyle/>
                    <a:p>
                      <a:pPr algn="ctr">
                        <a:lnSpc>
                          <a:spcPct val="100000"/>
                        </a:lnSpc>
                        <a:spcBef>
                          <a:spcPts val="265"/>
                        </a:spcBef>
                      </a:pPr>
                      <a:r>
                        <a:rPr sz="1800" dirty="0">
                          <a:latin typeface="Arial"/>
                          <a:cs typeface="Arial"/>
                        </a:rPr>
                        <a:t>T</a:t>
                      </a:r>
                      <a:endParaRPr sz="18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65"/>
                        </a:spcBef>
                      </a:pPr>
                      <a:r>
                        <a:rPr sz="1800" dirty="0">
                          <a:latin typeface="Arial"/>
                          <a:cs typeface="Arial"/>
                        </a:rPr>
                        <a:t>F</a:t>
                      </a:r>
                      <a:endParaRPr sz="18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65"/>
                        </a:spcBef>
                      </a:pPr>
                      <a:r>
                        <a:rPr sz="1800" dirty="0">
                          <a:latin typeface="Arial"/>
                          <a:cs typeface="Arial"/>
                        </a:rPr>
                        <a:t>F</a:t>
                      </a:r>
                      <a:endParaRPr sz="18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65"/>
                        </a:spcBef>
                      </a:pPr>
                      <a:r>
                        <a:rPr sz="1800" dirty="0">
                          <a:latin typeface="Arial"/>
                          <a:cs typeface="Arial"/>
                        </a:rPr>
                        <a:t>F</a:t>
                      </a:r>
                      <a:endParaRPr sz="18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65"/>
                        </a:spcBef>
                      </a:pPr>
                      <a:r>
                        <a:rPr sz="1800" dirty="0">
                          <a:latin typeface="Arial"/>
                          <a:cs typeface="Arial"/>
                        </a:rPr>
                        <a:t>F</a:t>
                      </a:r>
                      <a:endParaRPr sz="18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65"/>
                        </a:spcBef>
                      </a:pPr>
                      <a:r>
                        <a:rPr sz="1800" dirty="0">
                          <a:latin typeface="Arial"/>
                          <a:cs typeface="Arial"/>
                        </a:rPr>
                        <a:t>T</a:t>
                      </a:r>
                      <a:endParaRPr sz="18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1"/>
                  </a:ext>
                </a:extLst>
              </a:tr>
              <a:tr h="381000">
                <a:tc>
                  <a:txBody>
                    <a:bodyPr/>
                    <a:lstStyle/>
                    <a:p>
                      <a:pPr marL="85090">
                        <a:lnSpc>
                          <a:spcPct val="100000"/>
                        </a:lnSpc>
                        <a:spcBef>
                          <a:spcPts val="265"/>
                        </a:spcBef>
                      </a:pPr>
                      <a:r>
                        <a:rPr sz="1800" spc="-10" dirty="0">
                          <a:latin typeface="Arial"/>
                          <a:cs typeface="Arial"/>
                        </a:rPr>
                        <a:t>C2</a:t>
                      </a:r>
                      <a:endParaRPr sz="18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8F679"/>
                    </a:solidFill>
                  </a:tcPr>
                </a:tc>
                <a:tc>
                  <a:txBody>
                    <a:bodyPr/>
                    <a:lstStyle/>
                    <a:p>
                      <a:pPr marL="635" algn="ctr">
                        <a:lnSpc>
                          <a:spcPct val="100000"/>
                        </a:lnSpc>
                        <a:spcBef>
                          <a:spcPts val="265"/>
                        </a:spcBef>
                      </a:pPr>
                      <a:r>
                        <a:rPr sz="1800" dirty="0">
                          <a:latin typeface="Arial"/>
                          <a:cs typeface="Arial"/>
                        </a:rPr>
                        <a:t>_</a:t>
                      </a:r>
                      <a:endParaRPr sz="18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65"/>
                        </a:spcBef>
                      </a:pPr>
                      <a:r>
                        <a:rPr sz="1800" dirty="0">
                          <a:latin typeface="Arial"/>
                          <a:cs typeface="Arial"/>
                        </a:rPr>
                        <a:t>T</a:t>
                      </a:r>
                      <a:endParaRPr sz="18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65"/>
                        </a:spcBef>
                      </a:pPr>
                      <a:r>
                        <a:rPr sz="1800" dirty="0">
                          <a:latin typeface="Arial"/>
                          <a:cs typeface="Arial"/>
                        </a:rPr>
                        <a:t>T</a:t>
                      </a:r>
                      <a:endParaRPr sz="18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65"/>
                        </a:spcBef>
                      </a:pPr>
                      <a:r>
                        <a:rPr sz="1800" dirty="0">
                          <a:latin typeface="Arial"/>
                          <a:cs typeface="Arial"/>
                        </a:rPr>
                        <a:t>F</a:t>
                      </a:r>
                      <a:endParaRPr sz="18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65"/>
                        </a:spcBef>
                      </a:pPr>
                      <a:r>
                        <a:rPr sz="1800" dirty="0">
                          <a:latin typeface="Arial"/>
                          <a:cs typeface="Arial"/>
                        </a:rPr>
                        <a:t>F</a:t>
                      </a:r>
                      <a:endParaRPr sz="18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65"/>
                        </a:spcBef>
                      </a:pPr>
                      <a:r>
                        <a:rPr sz="1800" dirty="0">
                          <a:latin typeface="Arial"/>
                          <a:cs typeface="Arial"/>
                        </a:rPr>
                        <a:t>F</a:t>
                      </a:r>
                      <a:endParaRPr sz="18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2"/>
                  </a:ext>
                </a:extLst>
              </a:tr>
              <a:tr h="381000">
                <a:tc>
                  <a:txBody>
                    <a:bodyPr/>
                    <a:lstStyle/>
                    <a:p>
                      <a:pPr marL="85090">
                        <a:lnSpc>
                          <a:spcPct val="100000"/>
                        </a:lnSpc>
                        <a:spcBef>
                          <a:spcPts val="265"/>
                        </a:spcBef>
                      </a:pPr>
                      <a:r>
                        <a:rPr sz="1800" spc="-10" dirty="0">
                          <a:latin typeface="Arial"/>
                          <a:cs typeface="Arial"/>
                        </a:rPr>
                        <a:t>C3</a:t>
                      </a:r>
                      <a:endParaRPr sz="18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8F679"/>
                    </a:solidFill>
                  </a:tcPr>
                </a:tc>
                <a:tc>
                  <a:txBody>
                    <a:bodyPr/>
                    <a:lstStyle/>
                    <a:p>
                      <a:pPr marL="635" algn="ctr">
                        <a:lnSpc>
                          <a:spcPct val="100000"/>
                        </a:lnSpc>
                        <a:spcBef>
                          <a:spcPts val="265"/>
                        </a:spcBef>
                      </a:pPr>
                      <a:r>
                        <a:rPr sz="1800" dirty="0">
                          <a:latin typeface="Arial"/>
                          <a:cs typeface="Arial"/>
                        </a:rPr>
                        <a:t>_</a:t>
                      </a:r>
                      <a:endParaRPr sz="18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65"/>
                        </a:spcBef>
                      </a:pPr>
                      <a:r>
                        <a:rPr sz="1800" dirty="0">
                          <a:latin typeface="Arial"/>
                          <a:cs typeface="Arial"/>
                        </a:rPr>
                        <a:t>T</a:t>
                      </a:r>
                      <a:endParaRPr sz="18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65"/>
                        </a:spcBef>
                      </a:pPr>
                      <a:r>
                        <a:rPr sz="1800" dirty="0">
                          <a:latin typeface="Arial"/>
                          <a:cs typeface="Arial"/>
                        </a:rPr>
                        <a:t>F</a:t>
                      </a:r>
                      <a:endParaRPr sz="18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65"/>
                        </a:spcBef>
                      </a:pPr>
                      <a:r>
                        <a:rPr sz="1800" dirty="0">
                          <a:latin typeface="Arial"/>
                          <a:cs typeface="Arial"/>
                        </a:rPr>
                        <a:t>T</a:t>
                      </a:r>
                      <a:endParaRPr sz="18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65"/>
                        </a:spcBef>
                      </a:pPr>
                      <a:r>
                        <a:rPr sz="1800" dirty="0">
                          <a:latin typeface="Arial"/>
                          <a:cs typeface="Arial"/>
                        </a:rPr>
                        <a:t>F</a:t>
                      </a:r>
                      <a:endParaRPr sz="18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65"/>
                        </a:spcBef>
                      </a:pPr>
                      <a:r>
                        <a:rPr sz="1800" dirty="0">
                          <a:latin typeface="Arial"/>
                          <a:cs typeface="Arial"/>
                        </a:rPr>
                        <a:t>F</a:t>
                      </a:r>
                      <a:endParaRPr sz="18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3"/>
                  </a:ext>
                </a:extLst>
              </a:tr>
              <a:tr h="381000">
                <a:tc>
                  <a:txBody>
                    <a:bodyPr/>
                    <a:lstStyle/>
                    <a:p>
                      <a:pPr marL="85090">
                        <a:lnSpc>
                          <a:spcPct val="100000"/>
                        </a:lnSpc>
                        <a:spcBef>
                          <a:spcPts val="265"/>
                        </a:spcBef>
                      </a:pPr>
                      <a:r>
                        <a:rPr sz="1800" spc="-5" dirty="0">
                          <a:latin typeface="Arial"/>
                          <a:cs typeface="Arial"/>
                        </a:rPr>
                        <a:t>A1</a:t>
                      </a:r>
                      <a:endParaRPr sz="18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8F679"/>
                    </a:solidFill>
                  </a:tcPr>
                </a:tc>
                <a:tc>
                  <a:txBody>
                    <a:bodyPr/>
                    <a:lstStyle/>
                    <a:p>
                      <a:pPr marL="1905" algn="ctr">
                        <a:lnSpc>
                          <a:spcPct val="100000"/>
                        </a:lnSpc>
                        <a:spcBef>
                          <a:spcPts val="265"/>
                        </a:spcBef>
                      </a:pPr>
                      <a:r>
                        <a:rPr sz="1800" dirty="0">
                          <a:latin typeface="Arial"/>
                          <a:cs typeface="Arial"/>
                        </a:rPr>
                        <a:t>X</a:t>
                      </a: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DBEDF4"/>
                    </a:solidFill>
                  </a:tcPr>
                </a:tc>
                <a:tc>
                  <a:txBody>
                    <a:bodyPr/>
                    <a:lstStyle/>
                    <a:p>
                      <a:pPr marL="2540" algn="ctr">
                        <a:lnSpc>
                          <a:spcPct val="100000"/>
                        </a:lnSpc>
                        <a:spcBef>
                          <a:spcPts val="265"/>
                        </a:spcBef>
                      </a:pPr>
                      <a:r>
                        <a:rPr sz="1800" dirty="0">
                          <a:latin typeface="Arial"/>
                          <a:cs typeface="Arial"/>
                        </a:rPr>
                        <a:t>X</a:t>
                      </a:r>
                      <a:endParaRPr sz="18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540" algn="ctr">
                        <a:lnSpc>
                          <a:spcPct val="100000"/>
                        </a:lnSpc>
                        <a:spcBef>
                          <a:spcPts val="265"/>
                        </a:spcBef>
                      </a:pPr>
                      <a:r>
                        <a:rPr sz="1800" dirty="0">
                          <a:latin typeface="Arial"/>
                          <a:cs typeface="Arial"/>
                        </a:rPr>
                        <a:t>X</a:t>
                      </a:r>
                      <a:endParaRPr sz="18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905" algn="ctr">
                        <a:lnSpc>
                          <a:spcPct val="100000"/>
                        </a:lnSpc>
                        <a:spcBef>
                          <a:spcPts val="265"/>
                        </a:spcBef>
                      </a:pPr>
                      <a:r>
                        <a:rPr sz="1800" dirty="0">
                          <a:latin typeface="Arial"/>
                          <a:cs typeface="Arial"/>
                        </a:rPr>
                        <a:t>_</a:t>
                      </a:r>
                      <a:endParaRPr sz="18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905" algn="ctr">
                        <a:lnSpc>
                          <a:spcPct val="100000"/>
                        </a:lnSpc>
                        <a:spcBef>
                          <a:spcPts val="265"/>
                        </a:spcBef>
                      </a:pPr>
                      <a:r>
                        <a:rPr sz="1800" dirty="0">
                          <a:latin typeface="Arial"/>
                          <a:cs typeface="Arial"/>
                        </a:rPr>
                        <a:t>_</a:t>
                      </a:r>
                      <a:endParaRPr sz="18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540" algn="ctr">
                        <a:lnSpc>
                          <a:spcPct val="100000"/>
                        </a:lnSpc>
                        <a:spcBef>
                          <a:spcPts val="265"/>
                        </a:spcBef>
                      </a:pPr>
                      <a:r>
                        <a:rPr sz="1800" dirty="0">
                          <a:latin typeface="Arial"/>
                          <a:cs typeface="Arial"/>
                        </a:rPr>
                        <a:t>_</a:t>
                      </a:r>
                      <a:endParaRPr sz="18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DBEDF4"/>
                    </a:solidFill>
                  </a:tcPr>
                </a:tc>
                <a:extLst>
                  <a:ext uri="{0D108BD9-81ED-4DB2-BD59-A6C34878D82A}">
                    <a16:rowId xmlns:a16="http://schemas.microsoft.com/office/drawing/2014/main" val="10004"/>
                  </a:ext>
                </a:extLst>
              </a:tr>
              <a:tr h="381000">
                <a:tc>
                  <a:txBody>
                    <a:bodyPr/>
                    <a:lstStyle/>
                    <a:p>
                      <a:pPr marL="85090">
                        <a:lnSpc>
                          <a:spcPct val="100000"/>
                        </a:lnSpc>
                        <a:spcBef>
                          <a:spcPts val="270"/>
                        </a:spcBef>
                      </a:pPr>
                      <a:r>
                        <a:rPr sz="1800" spc="-10" dirty="0">
                          <a:latin typeface="Arial"/>
                          <a:cs typeface="Arial"/>
                        </a:rPr>
                        <a:t>A2</a:t>
                      </a:r>
                      <a:endParaRPr sz="18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8F679"/>
                    </a:solidFill>
                  </a:tcPr>
                </a:tc>
                <a:tc>
                  <a:txBody>
                    <a:bodyPr/>
                    <a:lstStyle/>
                    <a:p>
                      <a:pPr marL="635" algn="ctr">
                        <a:lnSpc>
                          <a:spcPct val="100000"/>
                        </a:lnSpc>
                        <a:spcBef>
                          <a:spcPts val="270"/>
                        </a:spcBef>
                      </a:pPr>
                      <a:r>
                        <a:rPr sz="1800" dirty="0">
                          <a:latin typeface="Arial"/>
                          <a:cs typeface="Arial"/>
                        </a:rPr>
                        <a:t>_</a:t>
                      </a:r>
                      <a:endParaRPr sz="18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DBEDF4"/>
                    </a:solidFill>
                  </a:tcPr>
                </a:tc>
                <a:tc>
                  <a:txBody>
                    <a:bodyPr/>
                    <a:lstStyle/>
                    <a:p>
                      <a:pPr marL="1905" algn="ctr">
                        <a:lnSpc>
                          <a:spcPct val="100000"/>
                        </a:lnSpc>
                        <a:spcBef>
                          <a:spcPts val="270"/>
                        </a:spcBef>
                      </a:pPr>
                      <a:r>
                        <a:rPr sz="1800" dirty="0">
                          <a:latin typeface="Arial"/>
                          <a:cs typeface="Arial"/>
                        </a:rPr>
                        <a:t>X</a:t>
                      </a:r>
                      <a:endParaRPr sz="18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540" algn="ctr">
                        <a:lnSpc>
                          <a:spcPct val="100000"/>
                        </a:lnSpc>
                        <a:spcBef>
                          <a:spcPts val="270"/>
                        </a:spcBef>
                      </a:pPr>
                      <a:r>
                        <a:rPr sz="1800" dirty="0">
                          <a:latin typeface="Arial"/>
                          <a:cs typeface="Arial"/>
                        </a:rPr>
                        <a:t>X</a:t>
                      </a:r>
                      <a:endParaRPr sz="18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175" algn="ctr">
                        <a:lnSpc>
                          <a:spcPct val="100000"/>
                        </a:lnSpc>
                        <a:spcBef>
                          <a:spcPts val="270"/>
                        </a:spcBef>
                      </a:pPr>
                      <a:r>
                        <a:rPr sz="1800" dirty="0">
                          <a:latin typeface="Arial"/>
                          <a:cs typeface="Arial"/>
                        </a:rPr>
                        <a:t>X</a:t>
                      </a:r>
                      <a:endParaRPr sz="18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905" algn="ctr">
                        <a:lnSpc>
                          <a:spcPct val="100000"/>
                        </a:lnSpc>
                        <a:spcBef>
                          <a:spcPts val="270"/>
                        </a:spcBef>
                      </a:pPr>
                      <a:r>
                        <a:rPr sz="1800" dirty="0">
                          <a:latin typeface="Arial"/>
                          <a:cs typeface="Arial"/>
                        </a:rPr>
                        <a:t>_</a:t>
                      </a:r>
                      <a:endParaRPr sz="18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175" algn="ctr">
                        <a:lnSpc>
                          <a:spcPct val="100000"/>
                        </a:lnSpc>
                        <a:spcBef>
                          <a:spcPts val="270"/>
                        </a:spcBef>
                      </a:pPr>
                      <a:r>
                        <a:rPr sz="1800" dirty="0">
                          <a:latin typeface="Arial"/>
                          <a:cs typeface="Arial"/>
                        </a:rPr>
                        <a:t>X</a:t>
                      </a:r>
                      <a:endParaRPr sz="18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DBEDF4"/>
                    </a:solidFill>
                  </a:tcPr>
                </a:tc>
                <a:extLst>
                  <a:ext uri="{0D108BD9-81ED-4DB2-BD59-A6C34878D82A}">
                    <a16:rowId xmlns:a16="http://schemas.microsoft.com/office/drawing/2014/main" val="10005"/>
                  </a:ext>
                </a:extLst>
              </a:tr>
              <a:tr h="381000">
                <a:tc>
                  <a:txBody>
                    <a:bodyPr/>
                    <a:lstStyle/>
                    <a:p>
                      <a:pPr marL="85090">
                        <a:lnSpc>
                          <a:spcPct val="100000"/>
                        </a:lnSpc>
                        <a:spcBef>
                          <a:spcPts val="270"/>
                        </a:spcBef>
                      </a:pPr>
                      <a:r>
                        <a:rPr sz="1800" spc="-10" dirty="0">
                          <a:latin typeface="Arial"/>
                          <a:cs typeface="Arial"/>
                        </a:rPr>
                        <a:t>A3</a:t>
                      </a:r>
                      <a:endParaRPr sz="18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8F679"/>
                    </a:solidFill>
                  </a:tcPr>
                </a:tc>
                <a:tc>
                  <a:txBody>
                    <a:bodyPr/>
                    <a:lstStyle/>
                    <a:p>
                      <a:pPr marL="1905" algn="ctr">
                        <a:lnSpc>
                          <a:spcPct val="100000"/>
                        </a:lnSpc>
                        <a:spcBef>
                          <a:spcPts val="270"/>
                        </a:spcBef>
                      </a:pPr>
                      <a:r>
                        <a:rPr sz="1800" dirty="0">
                          <a:latin typeface="Arial"/>
                          <a:cs typeface="Arial"/>
                        </a:rPr>
                        <a:t>X</a:t>
                      </a:r>
                      <a:endParaRPr sz="18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DBEDF4"/>
                    </a:solidFill>
                  </a:tcPr>
                </a:tc>
                <a:tc>
                  <a:txBody>
                    <a:bodyPr/>
                    <a:lstStyle/>
                    <a:p>
                      <a:pPr marL="1270" algn="ctr">
                        <a:lnSpc>
                          <a:spcPct val="100000"/>
                        </a:lnSpc>
                        <a:spcBef>
                          <a:spcPts val="270"/>
                        </a:spcBef>
                      </a:pPr>
                      <a:r>
                        <a:rPr sz="1800" dirty="0">
                          <a:latin typeface="Arial"/>
                          <a:cs typeface="Arial"/>
                        </a:rPr>
                        <a:t>_</a:t>
                      </a:r>
                      <a:endParaRPr sz="18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540" algn="ctr">
                        <a:lnSpc>
                          <a:spcPct val="100000"/>
                        </a:lnSpc>
                        <a:spcBef>
                          <a:spcPts val="270"/>
                        </a:spcBef>
                      </a:pPr>
                      <a:r>
                        <a:rPr sz="1800" dirty="0">
                          <a:latin typeface="Arial"/>
                          <a:cs typeface="Arial"/>
                        </a:rPr>
                        <a:t>X</a:t>
                      </a:r>
                      <a:endParaRPr sz="18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3175" algn="ctr">
                        <a:lnSpc>
                          <a:spcPct val="100000"/>
                        </a:lnSpc>
                        <a:spcBef>
                          <a:spcPts val="270"/>
                        </a:spcBef>
                      </a:pPr>
                      <a:r>
                        <a:rPr sz="1800" dirty="0">
                          <a:latin typeface="Arial"/>
                          <a:cs typeface="Arial"/>
                        </a:rPr>
                        <a:t>X</a:t>
                      </a:r>
                      <a:endParaRPr sz="18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540" algn="ctr">
                        <a:lnSpc>
                          <a:spcPct val="100000"/>
                        </a:lnSpc>
                        <a:spcBef>
                          <a:spcPts val="270"/>
                        </a:spcBef>
                      </a:pPr>
                      <a:r>
                        <a:rPr sz="1800" dirty="0">
                          <a:latin typeface="Arial"/>
                          <a:cs typeface="Arial"/>
                        </a:rPr>
                        <a:t>X</a:t>
                      </a:r>
                      <a:endParaRPr sz="18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540" algn="ctr">
                        <a:lnSpc>
                          <a:spcPct val="100000"/>
                        </a:lnSpc>
                        <a:spcBef>
                          <a:spcPts val="270"/>
                        </a:spcBef>
                      </a:pPr>
                      <a:r>
                        <a:rPr sz="1800" dirty="0">
                          <a:latin typeface="Arial"/>
                          <a:cs typeface="Arial"/>
                        </a:rPr>
                        <a:t>_</a:t>
                      </a: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DBEDF4"/>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88843175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body" idx="1"/>
          </p:nvPr>
        </p:nvSpPr>
        <p:spPr>
          <a:xfrm>
            <a:off x="535941" y="1542814"/>
            <a:ext cx="8072119" cy="3231654"/>
          </a:xfrm>
          <a:prstGeom prst="rect">
            <a:avLst/>
          </a:prstGeom>
        </p:spPr>
        <p:txBody>
          <a:bodyPr vert="horz" wrap="square" lIns="0" tIns="0" rIns="0" bIns="0" rtlCol="0">
            <a:spAutoFit/>
          </a:bodyPr>
          <a:lstStyle/>
          <a:p>
            <a:pPr marL="355600" marR="5080" indent="-342900" algn="just">
              <a:lnSpc>
                <a:spcPct val="100000"/>
              </a:lnSpc>
              <a:buFont typeface="Wingdings"/>
              <a:buChar char=""/>
              <a:tabLst>
                <a:tab pos="355600" algn="l"/>
              </a:tabLst>
            </a:pPr>
            <a:r>
              <a:rPr dirty="0"/>
              <a:t>Decision table testing can </a:t>
            </a:r>
            <a:r>
              <a:rPr spc="-5" dirty="0"/>
              <a:t>be used</a:t>
            </a:r>
            <a:r>
              <a:rPr spc="-100" dirty="0"/>
              <a:t> </a:t>
            </a:r>
            <a:r>
              <a:rPr dirty="0"/>
              <a:t>whenever  the system must implement </a:t>
            </a:r>
            <a:r>
              <a:rPr dirty="0">
                <a:solidFill>
                  <a:srgbClr val="C00000"/>
                </a:solidFill>
              </a:rPr>
              <a:t>complex  business rules </a:t>
            </a:r>
            <a:r>
              <a:rPr spc="-5" dirty="0"/>
              <a:t>when these rules can be  </a:t>
            </a:r>
            <a:r>
              <a:rPr dirty="0"/>
              <a:t>represented </a:t>
            </a:r>
            <a:r>
              <a:rPr spc="-5" dirty="0"/>
              <a:t>as a </a:t>
            </a:r>
            <a:r>
              <a:rPr spc="-5" dirty="0">
                <a:solidFill>
                  <a:srgbClr val="C00000"/>
                </a:solidFill>
              </a:rPr>
              <a:t>combination </a:t>
            </a:r>
            <a:r>
              <a:rPr dirty="0">
                <a:solidFill>
                  <a:srgbClr val="C00000"/>
                </a:solidFill>
              </a:rPr>
              <a:t>of </a:t>
            </a:r>
            <a:r>
              <a:rPr spc="-5" dirty="0">
                <a:solidFill>
                  <a:srgbClr val="C00000"/>
                </a:solidFill>
              </a:rPr>
              <a:t>conditions  </a:t>
            </a:r>
            <a:r>
              <a:rPr spc="-5" dirty="0"/>
              <a:t>and when these </a:t>
            </a:r>
            <a:r>
              <a:rPr dirty="0"/>
              <a:t>conditions </a:t>
            </a:r>
            <a:r>
              <a:rPr spc="-5" dirty="0"/>
              <a:t>have </a:t>
            </a:r>
            <a:r>
              <a:rPr spc="-5" dirty="0">
                <a:solidFill>
                  <a:srgbClr val="C00000"/>
                </a:solidFill>
              </a:rPr>
              <a:t>discrete  </a:t>
            </a:r>
            <a:r>
              <a:rPr dirty="0">
                <a:solidFill>
                  <a:srgbClr val="C00000"/>
                </a:solidFill>
              </a:rPr>
              <a:t>actions </a:t>
            </a:r>
            <a:r>
              <a:rPr spc="-5" dirty="0"/>
              <a:t>associated </a:t>
            </a:r>
            <a:r>
              <a:rPr dirty="0"/>
              <a:t>with</a:t>
            </a:r>
            <a:r>
              <a:rPr spc="-105" dirty="0"/>
              <a:t> </a:t>
            </a:r>
            <a:r>
              <a:rPr dirty="0"/>
              <a:t>them</a:t>
            </a:r>
          </a:p>
        </p:txBody>
      </p:sp>
      <p:sp>
        <p:nvSpPr>
          <p:cNvPr id="6" name="object 6"/>
          <p:cNvSpPr txBox="1">
            <a:spLocks noGrp="1"/>
          </p:cNvSpPr>
          <p:nvPr>
            <p:ph type="title"/>
          </p:nvPr>
        </p:nvSpPr>
        <p:spPr>
          <a:xfrm>
            <a:off x="0" y="0"/>
            <a:ext cx="9144000" cy="738664"/>
          </a:xfrm>
          <a:prstGeom prst="rect">
            <a:avLst/>
          </a:prstGeom>
        </p:spPr>
        <p:txBody>
          <a:bodyPr vert="horz" wrap="square" lIns="0" tIns="0" rIns="0" bIns="0" rtlCol="0">
            <a:spAutoFit/>
          </a:bodyPr>
          <a:lstStyle/>
          <a:p>
            <a:pPr marL="12700">
              <a:lnSpc>
                <a:spcPct val="100000"/>
              </a:lnSpc>
            </a:pPr>
            <a:r>
              <a:rPr spc="-5" dirty="0"/>
              <a:t>Appli</a:t>
            </a:r>
            <a:r>
              <a:rPr spc="0" dirty="0"/>
              <a:t>c</a:t>
            </a:r>
            <a:r>
              <a:rPr spc="-5" dirty="0"/>
              <a:t>abili</a:t>
            </a:r>
            <a:r>
              <a:rPr spc="5" dirty="0"/>
              <a:t>t</a:t>
            </a:r>
            <a:r>
              <a:rPr spc="-5" dirty="0"/>
              <a:t>y</a:t>
            </a:r>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25400">
              <a:lnSpc>
                <a:spcPts val="1920"/>
              </a:lnSpc>
            </a:pPr>
            <a:fld id="{81D60167-4931-47E6-BA6A-407CBD079E47}" type="slidenum">
              <a:rPr dirty="0"/>
              <a:t>42</a:t>
            </a:fld>
            <a:endParaRPr dirty="0"/>
          </a:p>
        </p:txBody>
      </p:sp>
    </p:spTree>
    <p:extLst>
      <p:ext uri="{BB962C8B-B14F-4D97-AF65-F5344CB8AC3E}">
        <p14:creationId xmlns:p14="http://schemas.microsoft.com/office/powerpoint/2010/main" val="226541483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0" y="1228896"/>
            <a:ext cx="9144000" cy="4773102"/>
          </a:xfrm>
          <a:prstGeom prst="rect">
            <a:avLst/>
          </a:prstGeom>
        </p:spPr>
        <p:txBody>
          <a:bodyPr vert="horz" wrap="square" lIns="0" tIns="0" rIns="0" bIns="0" rtlCol="0">
            <a:spAutoFit/>
          </a:bodyPr>
          <a:lstStyle/>
          <a:p>
            <a:pPr marL="355600" marR="50165" indent="-342900" algn="just">
              <a:buFont typeface="Wingdings"/>
              <a:buChar char=""/>
              <a:tabLst>
                <a:tab pos="355600" algn="l"/>
              </a:tabLst>
            </a:pPr>
            <a:r>
              <a:rPr sz="2500" b="1" spc="-20" dirty="0">
                <a:latin typeface="Arial"/>
                <a:cs typeface="Arial"/>
              </a:rPr>
              <a:t>S</a:t>
            </a:r>
            <a:r>
              <a:rPr sz="2500" b="1" spc="-5" dirty="0">
                <a:latin typeface="Arial"/>
                <a:cs typeface="Arial"/>
              </a:rPr>
              <a:t>c</a:t>
            </a:r>
            <a:r>
              <a:rPr sz="2500" b="1" spc="-15" dirty="0">
                <a:latin typeface="Arial"/>
                <a:cs typeface="Arial"/>
              </a:rPr>
              <a:t>ena</a:t>
            </a:r>
            <a:r>
              <a:rPr sz="2500" b="1" spc="-5" dirty="0">
                <a:latin typeface="Arial"/>
                <a:cs typeface="Arial"/>
              </a:rPr>
              <a:t>r</a:t>
            </a:r>
            <a:r>
              <a:rPr sz="2500" b="1" spc="-10" dirty="0">
                <a:latin typeface="Arial"/>
                <a:cs typeface="Arial"/>
              </a:rPr>
              <a:t>i</a:t>
            </a:r>
            <a:r>
              <a:rPr sz="2500" b="1" spc="-25" dirty="0">
                <a:latin typeface="Arial"/>
                <a:cs typeface="Arial"/>
              </a:rPr>
              <a:t>o</a:t>
            </a:r>
            <a:r>
              <a:rPr sz="2500" b="1" spc="-10" dirty="0">
                <a:latin typeface="Arial"/>
                <a:cs typeface="Arial"/>
              </a:rPr>
              <a:t>:</a:t>
            </a:r>
            <a:r>
              <a:rPr sz="2500" b="1" spc="-135" dirty="0">
                <a:latin typeface="Arial"/>
                <a:cs typeface="Arial"/>
              </a:rPr>
              <a:t> </a:t>
            </a:r>
            <a:r>
              <a:rPr sz="2500" spc="-20" dirty="0">
                <a:latin typeface="Arial"/>
                <a:cs typeface="Arial"/>
              </a:rPr>
              <a:t>A</a:t>
            </a:r>
            <a:r>
              <a:rPr sz="2500" spc="-140" dirty="0">
                <a:latin typeface="Arial"/>
                <a:cs typeface="Arial"/>
              </a:rPr>
              <a:t> </a:t>
            </a:r>
            <a:r>
              <a:rPr sz="2500" spc="-15" dirty="0">
                <a:latin typeface="Arial"/>
                <a:cs typeface="Arial"/>
              </a:rPr>
              <a:t>marketing</a:t>
            </a:r>
            <a:r>
              <a:rPr sz="2500" spc="25" dirty="0">
                <a:latin typeface="Arial"/>
                <a:cs typeface="Arial"/>
              </a:rPr>
              <a:t> </a:t>
            </a:r>
            <a:r>
              <a:rPr sz="2500" spc="-20" dirty="0">
                <a:latin typeface="Arial"/>
                <a:cs typeface="Arial"/>
              </a:rPr>
              <a:t>comp</a:t>
            </a:r>
            <a:r>
              <a:rPr sz="2500" spc="-10" dirty="0">
                <a:latin typeface="Arial"/>
                <a:cs typeface="Arial"/>
              </a:rPr>
              <a:t>a</a:t>
            </a:r>
            <a:r>
              <a:rPr sz="2500" spc="-15" dirty="0">
                <a:latin typeface="Arial"/>
                <a:cs typeface="Arial"/>
              </a:rPr>
              <a:t>ny</a:t>
            </a:r>
            <a:r>
              <a:rPr sz="2500" spc="-5" dirty="0">
                <a:latin typeface="Arial"/>
                <a:cs typeface="Arial"/>
              </a:rPr>
              <a:t> </a:t>
            </a:r>
            <a:r>
              <a:rPr sz="2500" spc="-15" dirty="0">
                <a:latin typeface="Arial"/>
                <a:cs typeface="Arial"/>
              </a:rPr>
              <a:t>wish</a:t>
            </a:r>
            <a:r>
              <a:rPr sz="2500" spc="-10" dirty="0">
                <a:latin typeface="Arial"/>
                <a:cs typeface="Arial"/>
              </a:rPr>
              <a:t>e</a:t>
            </a:r>
            <a:r>
              <a:rPr sz="2500" spc="-15" dirty="0">
                <a:latin typeface="Arial"/>
                <a:cs typeface="Arial"/>
              </a:rPr>
              <a:t>s</a:t>
            </a:r>
            <a:r>
              <a:rPr sz="2500" spc="-5" dirty="0">
                <a:latin typeface="Arial"/>
                <a:cs typeface="Arial"/>
              </a:rPr>
              <a:t> </a:t>
            </a:r>
            <a:r>
              <a:rPr sz="2500" spc="-15" dirty="0">
                <a:latin typeface="Arial"/>
                <a:cs typeface="Arial"/>
              </a:rPr>
              <a:t>to</a:t>
            </a:r>
            <a:r>
              <a:rPr sz="2500" spc="15" dirty="0">
                <a:latin typeface="Arial"/>
                <a:cs typeface="Arial"/>
              </a:rPr>
              <a:t> </a:t>
            </a:r>
            <a:r>
              <a:rPr sz="2500" spc="-15" dirty="0">
                <a:latin typeface="Arial"/>
                <a:cs typeface="Arial"/>
              </a:rPr>
              <a:t>co</a:t>
            </a:r>
            <a:r>
              <a:rPr sz="2500" spc="-10" dirty="0">
                <a:latin typeface="Arial"/>
                <a:cs typeface="Arial"/>
              </a:rPr>
              <a:t>n</a:t>
            </a:r>
            <a:r>
              <a:rPr sz="2500" spc="-15" dirty="0">
                <a:latin typeface="Arial"/>
                <a:cs typeface="Arial"/>
              </a:rPr>
              <a:t>struct</a:t>
            </a:r>
            <a:r>
              <a:rPr sz="2500" spc="20" dirty="0">
                <a:latin typeface="Arial"/>
                <a:cs typeface="Arial"/>
              </a:rPr>
              <a:t> </a:t>
            </a:r>
            <a:r>
              <a:rPr sz="2500" spc="-15" dirty="0">
                <a:latin typeface="Arial"/>
                <a:cs typeface="Arial"/>
              </a:rPr>
              <a:t>a d</a:t>
            </a:r>
            <a:r>
              <a:rPr sz="2500" spc="-5" dirty="0">
                <a:latin typeface="Arial"/>
                <a:cs typeface="Arial"/>
              </a:rPr>
              <a:t>e</a:t>
            </a:r>
            <a:r>
              <a:rPr sz="2500" spc="-10" dirty="0">
                <a:latin typeface="Arial"/>
                <a:cs typeface="Arial"/>
              </a:rPr>
              <a:t>cisi</a:t>
            </a:r>
            <a:r>
              <a:rPr sz="2500" spc="-5" dirty="0">
                <a:latin typeface="Arial"/>
                <a:cs typeface="Arial"/>
              </a:rPr>
              <a:t>o</a:t>
            </a:r>
            <a:r>
              <a:rPr sz="2500" spc="-15" dirty="0">
                <a:latin typeface="Arial"/>
                <a:cs typeface="Arial"/>
              </a:rPr>
              <a:t>n</a:t>
            </a:r>
            <a:r>
              <a:rPr sz="2500" spc="-5" dirty="0">
                <a:latin typeface="Arial"/>
                <a:cs typeface="Arial"/>
              </a:rPr>
              <a:t> </a:t>
            </a:r>
            <a:r>
              <a:rPr sz="2500" spc="-10" dirty="0">
                <a:latin typeface="Arial"/>
                <a:cs typeface="Arial"/>
              </a:rPr>
              <a:t>ta</a:t>
            </a:r>
            <a:r>
              <a:rPr sz="2500" spc="-15" dirty="0">
                <a:latin typeface="Arial"/>
                <a:cs typeface="Arial"/>
              </a:rPr>
              <a:t>ble</a:t>
            </a:r>
            <a:r>
              <a:rPr sz="2500" spc="5" dirty="0">
                <a:latin typeface="Arial"/>
                <a:cs typeface="Arial"/>
              </a:rPr>
              <a:t> </a:t>
            </a:r>
            <a:r>
              <a:rPr sz="2500" spc="-15" dirty="0">
                <a:latin typeface="Arial"/>
                <a:cs typeface="Arial"/>
              </a:rPr>
              <a:t>to</a:t>
            </a:r>
            <a:r>
              <a:rPr sz="2500" spc="15" dirty="0">
                <a:latin typeface="Arial"/>
                <a:cs typeface="Arial"/>
              </a:rPr>
              <a:t> </a:t>
            </a:r>
            <a:r>
              <a:rPr sz="2500" spc="-15" dirty="0">
                <a:latin typeface="Arial"/>
                <a:cs typeface="Arial"/>
              </a:rPr>
              <a:t>d</a:t>
            </a:r>
            <a:r>
              <a:rPr sz="2500" spc="-5" dirty="0">
                <a:latin typeface="Arial"/>
                <a:cs typeface="Arial"/>
              </a:rPr>
              <a:t>e</a:t>
            </a:r>
            <a:r>
              <a:rPr sz="2500" spc="-10" dirty="0">
                <a:latin typeface="Arial"/>
                <a:cs typeface="Arial"/>
              </a:rPr>
              <a:t>cid</a:t>
            </a:r>
            <a:r>
              <a:rPr sz="2500" spc="-15" dirty="0">
                <a:latin typeface="Arial"/>
                <a:cs typeface="Arial"/>
              </a:rPr>
              <a:t>e h</a:t>
            </a:r>
            <a:r>
              <a:rPr sz="2500" spc="-5" dirty="0">
                <a:latin typeface="Arial"/>
                <a:cs typeface="Arial"/>
              </a:rPr>
              <a:t>o</a:t>
            </a:r>
            <a:r>
              <a:rPr sz="2500" spc="-20" dirty="0">
                <a:latin typeface="Arial"/>
                <a:cs typeface="Arial"/>
              </a:rPr>
              <a:t>w</a:t>
            </a:r>
            <a:r>
              <a:rPr sz="2500" spc="-5" dirty="0">
                <a:latin typeface="Arial"/>
                <a:cs typeface="Arial"/>
              </a:rPr>
              <a:t> t</a:t>
            </a:r>
            <a:r>
              <a:rPr sz="2500" spc="-15" dirty="0">
                <a:latin typeface="Arial"/>
                <a:cs typeface="Arial"/>
              </a:rPr>
              <a:t>o</a:t>
            </a:r>
            <a:r>
              <a:rPr sz="2500" spc="-40" dirty="0">
                <a:latin typeface="Arial"/>
                <a:cs typeface="Arial"/>
              </a:rPr>
              <a:t> </a:t>
            </a:r>
            <a:r>
              <a:rPr sz="2500" spc="-10" dirty="0">
                <a:latin typeface="Arial"/>
                <a:cs typeface="Arial"/>
              </a:rPr>
              <a:t>treat</a:t>
            </a:r>
            <a:r>
              <a:rPr sz="2500" spc="20" dirty="0">
                <a:latin typeface="Arial"/>
                <a:cs typeface="Arial"/>
              </a:rPr>
              <a:t> </a:t>
            </a:r>
            <a:r>
              <a:rPr sz="2500" spc="-15" dirty="0">
                <a:latin typeface="Arial"/>
                <a:cs typeface="Arial"/>
              </a:rPr>
              <a:t>clients</a:t>
            </a:r>
            <a:r>
              <a:rPr sz="2500" spc="5" dirty="0">
                <a:latin typeface="Arial"/>
                <a:cs typeface="Arial"/>
              </a:rPr>
              <a:t> </a:t>
            </a:r>
            <a:r>
              <a:rPr sz="2500" spc="-15" dirty="0">
                <a:latin typeface="Arial"/>
                <a:cs typeface="Arial"/>
              </a:rPr>
              <a:t>a</a:t>
            </a:r>
            <a:r>
              <a:rPr sz="2500" spc="-10" dirty="0">
                <a:latin typeface="Arial"/>
                <a:cs typeface="Arial"/>
              </a:rPr>
              <a:t>c</a:t>
            </a:r>
            <a:r>
              <a:rPr sz="2500" spc="-15" dirty="0">
                <a:latin typeface="Arial"/>
                <a:cs typeface="Arial"/>
              </a:rPr>
              <a:t>c</a:t>
            </a:r>
            <a:r>
              <a:rPr sz="2500" spc="-10" dirty="0">
                <a:latin typeface="Arial"/>
                <a:cs typeface="Arial"/>
              </a:rPr>
              <a:t>ordi</a:t>
            </a:r>
            <a:r>
              <a:rPr sz="2500" spc="-5" dirty="0">
                <a:latin typeface="Arial"/>
                <a:cs typeface="Arial"/>
              </a:rPr>
              <a:t>n</a:t>
            </a:r>
            <a:r>
              <a:rPr sz="2500" spc="-15" dirty="0">
                <a:latin typeface="Arial"/>
                <a:cs typeface="Arial"/>
              </a:rPr>
              <a:t>g</a:t>
            </a:r>
            <a:r>
              <a:rPr sz="2500" spc="-10" dirty="0">
                <a:latin typeface="Arial"/>
                <a:cs typeface="Arial"/>
              </a:rPr>
              <a:t> to</a:t>
            </a:r>
            <a:r>
              <a:rPr sz="2500" spc="5" dirty="0">
                <a:latin typeface="Arial"/>
                <a:cs typeface="Arial"/>
              </a:rPr>
              <a:t> </a:t>
            </a:r>
            <a:r>
              <a:rPr sz="2500" spc="-15" dirty="0">
                <a:latin typeface="Arial"/>
                <a:cs typeface="Arial"/>
              </a:rPr>
              <a:t>three</a:t>
            </a:r>
            <a:r>
              <a:rPr sz="2500" spc="15" dirty="0">
                <a:latin typeface="Arial"/>
                <a:cs typeface="Arial"/>
              </a:rPr>
              <a:t> </a:t>
            </a:r>
            <a:r>
              <a:rPr sz="2500" spc="-15" dirty="0">
                <a:latin typeface="Arial"/>
                <a:cs typeface="Arial"/>
              </a:rPr>
              <a:t>characteristic</a:t>
            </a:r>
            <a:r>
              <a:rPr sz="2500" spc="-20" dirty="0">
                <a:latin typeface="Arial"/>
                <a:cs typeface="Arial"/>
              </a:rPr>
              <a:t>s</a:t>
            </a:r>
            <a:r>
              <a:rPr sz="2500" spc="-10" dirty="0">
                <a:latin typeface="Arial"/>
                <a:cs typeface="Arial"/>
              </a:rPr>
              <a:t>:</a:t>
            </a:r>
            <a:endParaRPr sz="2500" dirty="0">
              <a:latin typeface="Arial"/>
              <a:cs typeface="Arial"/>
            </a:endParaRPr>
          </a:p>
          <a:p>
            <a:pPr marL="756285" lvl="1" indent="-286385" algn="just">
              <a:spcBef>
                <a:spcPts val="530"/>
              </a:spcBef>
              <a:buFont typeface="Wingdings"/>
              <a:buChar char=""/>
              <a:tabLst>
                <a:tab pos="756920" algn="l"/>
              </a:tabLst>
            </a:pPr>
            <a:r>
              <a:rPr sz="2200" spc="-15" dirty="0">
                <a:solidFill>
                  <a:srgbClr val="C00000"/>
                </a:solidFill>
                <a:latin typeface="Arial"/>
                <a:cs typeface="Arial"/>
              </a:rPr>
              <a:t>Gender</a:t>
            </a:r>
            <a:endParaRPr sz="2200" dirty="0">
              <a:latin typeface="Arial"/>
              <a:cs typeface="Arial"/>
            </a:endParaRPr>
          </a:p>
          <a:p>
            <a:pPr marL="756285" lvl="1" indent="-286385" algn="just">
              <a:spcBef>
                <a:spcPts val="525"/>
              </a:spcBef>
              <a:buFont typeface="Wingdings"/>
              <a:buChar char=""/>
              <a:tabLst>
                <a:tab pos="756920" algn="l"/>
              </a:tabLst>
            </a:pPr>
            <a:r>
              <a:rPr sz="2200" spc="-10" dirty="0">
                <a:solidFill>
                  <a:srgbClr val="C00000"/>
                </a:solidFill>
                <a:latin typeface="Arial"/>
                <a:cs typeface="Arial"/>
              </a:rPr>
              <a:t>City</a:t>
            </a:r>
            <a:r>
              <a:rPr sz="2200" spc="10" dirty="0">
                <a:solidFill>
                  <a:srgbClr val="C00000"/>
                </a:solidFill>
                <a:latin typeface="Arial"/>
                <a:cs typeface="Arial"/>
              </a:rPr>
              <a:t> </a:t>
            </a:r>
            <a:r>
              <a:rPr sz="2200" spc="-15" dirty="0">
                <a:solidFill>
                  <a:srgbClr val="C00000"/>
                </a:solidFill>
                <a:latin typeface="Arial"/>
                <a:cs typeface="Arial"/>
              </a:rPr>
              <a:t>Dwel</a:t>
            </a:r>
            <a:r>
              <a:rPr sz="2200" dirty="0">
                <a:solidFill>
                  <a:srgbClr val="C00000"/>
                </a:solidFill>
                <a:latin typeface="Arial"/>
                <a:cs typeface="Arial"/>
              </a:rPr>
              <a:t>l</a:t>
            </a:r>
            <a:r>
              <a:rPr sz="2200" spc="-10" dirty="0">
                <a:solidFill>
                  <a:srgbClr val="C00000"/>
                </a:solidFill>
                <a:latin typeface="Arial"/>
                <a:cs typeface="Arial"/>
              </a:rPr>
              <a:t>er</a:t>
            </a:r>
            <a:endParaRPr sz="2200" dirty="0">
              <a:latin typeface="Arial"/>
              <a:cs typeface="Arial"/>
            </a:endParaRPr>
          </a:p>
          <a:p>
            <a:pPr marL="756285" lvl="1" indent="-286385" algn="just">
              <a:spcBef>
                <a:spcPts val="525"/>
              </a:spcBef>
              <a:buFont typeface="Wingdings"/>
              <a:buChar char=""/>
              <a:tabLst>
                <a:tab pos="756920" algn="l"/>
              </a:tabLst>
            </a:pPr>
            <a:r>
              <a:rPr sz="2200" spc="-15" dirty="0">
                <a:solidFill>
                  <a:srgbClr val="C00000"/>
                </a:solidFill>
                <a:latin typeface="Arial"/>
                <a:cs typeface="Arial"/>
              </a:rPr>
              <a:t>age grou</a:t>
            </a:r>
            <a:r>
              <a:rPr sz="2200" spc="-10" dirty="0">
                <a:solidFill>
                  <a:srgbClr val="C00000"/>
                </a:solidFill>
                <a:latin typeface="Arial"/>
                <a:cs typeface="Arial"/>
              </a:rPr>
              <a:t>p:</a:t>
            </a:r>
            <a:r>
              <a:rPr sz="2200" spc="-110" dirty="0">
                <a:solidFill>
                  <a:srgbClr val="C00000"/>
                </a:solidFill>
                <a:latin typeface="Arial"/>
                <a:cs typeface="Arial"/>
              </a:rPr>
              <a:t> </a:t>
            </a:r>
            <a:r>
              <a:rPr sz="2200" spc="-15" dirty="0">
                <a:solidFill>
                  <a:srgbClr val="C00000"/>
                </a:solidFill>
                <a:latin typeface="Arial"/>
                <a:cs typeface="Arial"/>
              </a:rPr>
              <a:t>A(un</a:t>
            </a:r>
            <a:r>
              <a:rPr sz="2200" spc="-10" dirty="0">
                <a:solidFill>
                  <a:srgbClr val="C00000"/>
                </a:solidFill>
                <a:latin typeface="Arial"/>
                <a:cs typeface="Arial"/>
              </a:rPr>
              <a:t>der</a:t>
            </a:r>
            <a:r>
              <a:rPr sz="2200" spc="20" dirty="0">
                <a:solidFill>
                  <a:srgbClr val="C00000"/>
                </a:solidFill>
                <a:latin typeface="Arial"/>
                <a:cs typeface="Arial"/>
              </a:rPr>
              <a:t> </a:t>
            </a:r>
            <a:r>
              <a:rPr sz="2200" spc="-10" dirty="0">
                <a:solidFill>
                  <a:srgbClr val="C00000"/>
                </a:solidFill>
                <a:latin typeface="Arial"/>
                <a:cs typeface="Arial"/>
              </a:rPr>
              <a:t>30),</a:t>
            </a:r>
            <a:r>
              <a:rPr sz="2200" spc="15" dirty="0">
                <a:solidFill>
                  <a:srgbClr val="C00000"/>
                </a:solidFill>
                <a:latin typeface="Arial"/>
                <a:cs typeface="Arial"/>
              </a:rPr>
              <a:t> </a:t>
            </a:r>
            <a:r>
              <a:rPr sz="2200" spc="-15" dirty="0">
                <a:solidFill>
                  <a:srgbClr val="C00000"/>
                </a:solidFill>
                <a:latin typeface="Arial"/>
                <a:cs typeface="Arial"/>
              </a:rPr>
              <a:t>B(between</a:t>
            </a:r>
            <a:r>
              <a:rPr sz="2200" spc="25" dirty="0">
                <a:solidFill>
                  <a:srgbClr val="C00000"/>
                </a:solidFill>
                <a:latin typeface="Arial"/>
                <a:cs typeface="Arial"/>
              </a:rPr>
              <a:t> </a:t>
            </a:r>
            <a:r>
              <a:rPr sz="2200" spc="-15" dirty="0">
                <a:solidFill>
                  <a:srgbClr val="C00000"/>
                </a:solidFill>
                <a:latin typeface="Arial"/>
                <a:cs typeface="Arial"/>
              </a:rPr>
              <a:t>30</a:t>
            </a:r>
            <a:r>
              <a:rPr sz="2200" dirty="0">
                <a:solidFill>
                  <a:srgbClr val="C00000"/>
                </a:solidFill>
                <a:latin typeface="Arial"/>
                <a:cs typeface="Arial"/>
              </a:rPr>
              <a:t> </a:t>
            </a:r>
            <a:r>
              <a:rPr sz="2200" spc="-15" dirty="0">
                <a:solidFill>
                  <a:srgbClr val="C00000"/>
                </a:solidFill>
                <a:latin typeface="Arial"/>
                <a:cs typeface="Arial"/>
              </a:rPr>
              <a:t>and</a:t>
            </a:r>
            <a:r>
              <a:rPr sz="2200" spc="15" dirty="0">
                <a:solidFill>
                  <a:srgbClr val="C00000"/>
                </a:solidFill>
                <a:latin typeface="Arial"/>
                <a:cs typeface="Arial"/>
              </a:rPr>
              <a:t> </a:t>
            </a:r>
            <a:r>
              <a:rPr sz="2200" spc="-10" dirty="0">
                <a:solidFill>
                  <a:srgbClr val="C00000"/>
                </a:solidFill>
                <a:latin typeface="Arial"/>
                <a:cs typeface="Arial"/>
              </a:rPr>
              <a:t>60),</a:t>
            </a:r>
            <a:r>
              <a:rPr sz="2200" spc="15" dirty="0">
                <a:solidFill>
                  <a:srgbClr val="C00000"/>
                </a:solidFill>
                <a:latin typeface="Arial"/>
                <a:cs typeface="Arial"/>
              </a:rPr>
              <a:t> </a:t>
            </a:r>
            <a:r>
              <a:rPr sz="2200" spc="-15" dirty="0">
                <a:solidFill>
                  <a:srgbClr val="C00000"/>
                </a:solidFill>
                <a:latin typeface="Arial"/>
                <a:cs typeface="Arial"/>
              </a:rPr>
              <a:t>C(over</a:t>
            </a:r>
            <a:r>
              <a:rPr sz="2200" spc="20" dirty="0">
                <a:solidFill>
                  <a:srgbClr val="C00000"/>
                </a:solidFill>
                <a:latin typeface="Arial"/>
                <a:cs typeface="Arial"/>
              </a:rPr>
              <a:t> </a:t>
            </a:r>
            <a:r>
              <a:rPr sz="2200" spc="-15" dirty="0">
                <a:solidFill>
                  <a:srgbClr val="C00000"/>
                </a:solidFill>
                <a:latin typeface="Arial"/>
                <a:cs typeface="Arial"/>
              </a:rPr>
              <a:t>60)</a:t>
            </a:r>
            <a:endParaRPr sz="2200" dirty="0">
              <a:latin typeface="Arial"/>
              <a:cs typeface="Arial"/>
            </a:endParaRPr>
          </a:p>
          <a:p>
            <a:pPr marL="355600" marR="5080" indent="-342900" algn="just">
              <a:spcBef>
                <a:spcPts val="600"/>
              </a:spcBef>
              <a:buFont typeface="Wingdings"/>
              <a:buChar char=""/>
              <a:tabLst>
                <a:tab pos="355600" algn="l"/>
              </a:tabLst>
            </a:pPr>
            <a:r>
              <a:rPr sz="2500" spc="-20" dirty="0">
                <a:latin typeface="Arial"/>
                <a:cs typeface="Arial"/>
              </a:rPr>
              <a:t>T</a:t>
            </a:r>
            <a:r>
              <a:rPr sz="2500" spc="-10" dirty="0">
                <a:latin typeface="Arial"/>
                <a:cs typeface="Arial"/>
              </a:rPr>
              <a:t>h</a:t>
            </a:r>
            <a:r>
              <a:rPr sz="2500" spc="-15" dirty="0">
                <a:latin typeface="Arial"/>
                <a:cs typeface="Arial"/>
              </a:rPr>
              <a:t>e</a:t>
            </a:r>
            <a:r>
              <a:rPr sz="2500" spc="5" dirty="0">
                <a:latin typeface="Arial"/>
                <a:cs typeface="Arial"/>
              </a:rPr>
              <a:t> </a:t>
            </a:r>
            <a:r>
              <a:rPr sz="2500" spc="-15" dirty="0">
                <a:latin typeface="Arial"/>
                <a:cs typeface="Arial"/>
              </a:rPr>
              <a:t>c</a:t>
            </a:r>
            <a:r>
              <a:rPr sz="2500" spc="-10" dirty="0">
                <a:latin typeface="Arial"/>
                <a:cs typeface="Arial"/>
              </a:rPr>
              <a:t>o</a:t>
            </a:r>
            <a:r>
              <a:rPr sz="2500" spc="-20" dirty="0">
                <a:latin typeface="Arial"/>
                <a:cs typeface="Arial"/>
              </a:rPr>
              <a:t>mp</a:t>
            </a:r>
            <a:r>
              <a:rPr sz="2500" spc="-5" dirty="0">
                <a:latin typeface="Arial"/>
                <a:cs typeface="Arial"/>
              </a:rPr>
              <a:t>a</a:t>
            </a:r>
            <a:r>
              <a:rPr sz="2500" spc="-15" dirty="0">
                <a:latin typeface="Arial"/>
                <a:cs typeface="Arial"/>
              </a:rPr>
              <a:t>ny</a:t>
            </a:r>
            <a:r>
              <a:rPr sz="2500" spc="5" dirty="0">
                <a:latin typeface="Arial"/>
                <a:cs typeface="Arial"/>
              </a:rPr>
              <a:t> </a:t>
            </a:r>
            <a:r>
              <a:rPr sz="2500" spc="-10" dirty="0">
                <a:latin typeface="Arial"/>
                <a:cs typeface="Arial"/>
              </a:rPr>
              <a:t>h</a:t>
            </a:r>
            <a:r>
              <a:rPr sz="2500" spc="-15" dirty="0">
                <a:latin typeface="Arial"/>
                <a:cs typeface="Arial"/>
              </a:rPr>
              <a:t>as</a:t>
            </a:r>
            <a:r>
              <a:rPr sz="2500" spc="-5" dirty="0">
                <a:latin typeface="Arial"/>
                <a:cs typeface="Arial"/>
              </a:rPr>
              <a:t> </a:t>
            </a:r>
            <a:r>
              <a:rPr sz="2500" u="heavy" spc="-15" dirty="0">
                <a:latin typeface="Arial"/>
                <a:cs typeface="Arial"/>
              </a:rPr>
              <a:t>fo</a:t>
            </a:r>
            <a:r>
              <a:rPr sz="2500" u="heavy" spc="-10" dirty="0">
                <a:latin typeface="Arial"/>
                <a:cs typeface="Arial"/>
              </a:rPr>
              <a:t>ur </a:t>
            </a:r>
            <a:r>
              <a:rPr sz="2500" u="heavy" spc="-15" dirty="0">
                <a:latin typeface="Arial"/>
                <a:cs typeface="Arial"/>
              </a:rPr>
              <a:t>pro</a:t>
            </a:r>
            <a:r>
              <a:rPr sz="2500" u="heavy" spc="-10" dirty="0">
                <a:latin typeface="Arial"/>
                <a:cs typeface="Arial"/>
              </a:rPr>
              <a:t>d</a:t>
            </a:r>
            <a:r>
              <a:rPr sz="2500" u="heavy" spc="-15" dirty="0">
                <a:latin typeface="Arial"/>
                <a:cs typeface="Arial"/>
              </a:rPr>
              <a:t>ucts</a:t>
            </a:r>
            <a:r>
              <a:rPr sz="2500" u="heavy" spc="15" dirty="0">
                <a:latin typeface="Arial"/>
                <a:cs typeface="Arial"/>
              </a:rPr>
              <a:t> </a:t>
            </a:r>
            <a:r>
              <a:rPr sz="2500" spc="-10" dirty="0">
                <a:latin typeface="Arial"/>
                <a:cs typeface="Arial"/>
              </a:rPr>
              <a:t>(</a:t>
            </a:r>
            <a:r>
              <a:rPr sz="2500" spc="-165" dirty="0">
                <a:latin typeface="Arial"/>
                <a:cs typeface="Arial"/>
              </a:rPr>
              <a:t>W</a:t>
            </a:r>
            <a:r>
              <a:rPr sz="2500" spc="-10" dirty="0">
                <a:latin typeface="Arial"/>
                <a:cs typeface="Arial"/>
              </a:rPr>
              <a:t>,</a:t>
            </a:r>
            <a:r>
              <a:rPr sz="2500" spc="10" dirty="0">
                <a:latin typeface="Arial"/>
                <a:cs typeface="Arial"/>
              </a:rPr>
              <a:t> </a:t>
            </a:r>
            <a:r>
              <a:rPr sz="2500" spc="-40" dirty="0">
                <a:latin typeface="Arial"/>
                <a:cs typeface="Arial"/>
              </a:rPr>
              <a:t>X</a:t>
            </a:r>
            <a:r>
              <a:rPr sz="2500" spc="-10" dirty="0">
                <a:latin typeface="Arial"/>
                <a:cs typeface="Arial"/>
              </a:rPr>
              <a:t>, </a:t>
            </a:r>
            <a:r>
              <a:rPr sz="2500" spc="-20" dirty="0">
                <a:latin typeface="Arial"/>
                <a:cs typeface="Arial"/>
              </a:rPr>
              <a:t>Y</a:t>
            </a:r>
            <a:r>
              <a:rPr sz="2500" spc="-50" dirty="0">
                <a:latin typeface="Arial"/>
                <a:cs typeface="Arial"/>
              </a:rPr>
              <a:t> </a:t>
            </a:r>
            <a:r>
              <a:rPr sz="2500" spc="-15" dirty="0">
                <a:latin typeface="Arial"/>
                <a:cs typeface="Arial"/>
              </a:rPr>
              <a:t>a</a:t>
            </a:r>
            <a:r>
              <a:rPr sz="2500" spc="-10" dirty="0">
                <a:latin typeface="Arial"/>
                <a:cs typeface="Arial"/>
              </a:rPr>
              <a:t>n</a:t>
            </a:r>
            <a:r>
              <a:rPr sz="2500" spc="-15" dirty="0">
                <a:latin typeface="Arial"/>
                <a:cs typeface="Arial"/>
              </a:rPr>
              <a:t>d</a:t>
            </a:r>
            <a:r>
              <a:rPr sz="2500" spc="-5" dirty="0">
                <a:latin typeface="Arial"/>
                <a:cs typeface="Arial"/>
              </a:rPr>
              <a:t> </a:t>
            </a:r>
            <a:r>
              <a:rPr sz="2500" spc="-15" dirty="0">
                <a:latin typeface="Arial"/>
                <a:cs typeface="Arial"/>
              </a:rPr>
              <a:t>Z)</a:t>
            </a:r>
            <a:r>
              <a:rPr sz="2500" dirty="0">
                <a:latin typeface="Arial"/>
                <a:cs typeface="Arial"/>
              </a:rPr>
              <a:t> </a:t>
            </a:r>
            <a:r>
              <a:rPr sz="2500" spc="-15" dirty="0">
                <a:latin typeface="Arial"/>
                <a:cs typeface="Arial"/>
              </a:rPr>
              <a:t>to</a:t>
            </a:r>
            <a:r>
              <a:rPr sz="2500" spc="15" dirty="0">
                <a:latin typeface="Arial"/>
                <a:cs typeface="Arial"/>
              </a:rPr>
              <a:t> </a:t>
            </a:r>
            <a:r>
              <a:rPr sz="2500" spc="-10" dirty="0">
                <a:latin typeface="Arial"/>
                <a:cs typeface="Arial"/>
              </a:rPr>
              <a:t>test</a:t>
            </a:r>
            <a:r>
              <a:rPr sz="2500" spc="-15" dirty="0">
                <a:latin typeface="Arial"/>
                <a:cs typeface="Arial"/>
              </a:rPr>
              <a:t> mar</a:t>
            </a:r>
            <a:r>
              <a:rPr sz="2500" spc="-10" dirty="0">
                <a:latin typeface="Arial"/>
                <a:cs typeface="Arial"/>
              </a:rPr>
              <a:t>k</a:t>
            </a:r>
            <a:r>
              <a:rPr sz="2500" spc="-15" dirty="0">
                <a:latin typeface="Arial"/>
                <a:cs typeface="Arial"/>
              </a:rPr>
              <a:t>et</a:t>
            </a:r>
            <a:endParaRPr sz="2500" dirty="0">
              <a:latin typeface="Arial"/>
              <a:cs typeface="Arial"/>
            </a:endParaRPr>
          </a:p>
          <a:p>
            <a:pPr marL="756285" lvl="1" indent="-286385" algn="just">
              <a:spcBef>
                <a:spcPts val="525"/>
              </a:spcBef>
              <a:buFont typeface="Wingdings"/>
              <a:buChar char=""/>
              <a:tabLst>
                <a:tab pos="756920" algn="l"/>
              </a:tabLst>
            </a:pPr>
            <a:r>
              <a:rPr sz="2200" spc="-15" dirty="0">
                <a:latin typeface="Arial"/>
                <a:cs typeface="Arial"/>
              </a:rPr>
              <a:t>Prod</a:t>
            </a:r>
            <a:r>
              <a:rPr sz="2200" spc="-10" dirty="0">
                <a:latin typeface="Arial"/>
                <a:cs typeface="Arial"/>
              </a:rPr>
              <a:t>uct</a:t>
            </a:r>
            <a:r>
              <a:rPr sz="2200" spc="10" dirty="0">
                <a:latin typeface="Arial"/>
                <a:cs typeface="Arial"/>
              </a:rPr>
              <a:t> </a:t>
            </a:r>
            <a:r>
              <a:rPr sz="2200" spc="-25" dirty="0">
                <a:solidFill>
                  <a:srgbClr val="C00000"/>
                </a:solidFill>
                <a:latin typeface="Arial"/>
                <a:cs typeface="Arial"/>
              </a:rPr>
              <a:t>W</a:t>
            </a:r>
            <a:r>
              <a:rPr sz="2200" dirty="0">
                <a:solidFill>
                  <a:srgbClr val="C00000"/>
                </a:solidFill>
                <a:latin typeface="Arial"/>
                <a:cs typeface="Arial"/>
              </a:rPr>
              <a:t> </a:t>
            </a:r>
            <a:r>
              <a:rPr sz="2200" spc="-10" dirty="0">
                <a:latin typeface="Arial"/>
                <a:cs typeface="Arial"/>
              </a:rPr>
              <a:t>will</a:t>
            </a:r>
            <a:r>
              <a:rPr sz="2200" spc="-5" dirty="0">
                <a:latin typeface="Arial"/>
                <a:cs typeface="Arial"/>
              </a:rPr>
              <a:t> </a:t>
            </a:r>
            <a:r>
              <a:rPr sz="2200" spc="-10" dirty="0">
                <a:latin typeface="Arial"/>
                <a:cs typeface="Arial"/>
              </a:rPr>
              <a:t>a</a:t>
            </a:r>
            <a:r>
              <a:rPr sz="2200" spc="-15" dirty="0">
                <a:latin typeface="Arial"/>
                <a:cs typeface="Arial"/>
              </a:rPr>
              <a:t>pp</a:t>
            </a:r>
            <a:r>
              <a:rPr sz="2200" spc="-10" dirty="0">
                <a:latin typeface="Arial"/>
                <a:cs typeface="Arial"/>
              </a:rPr>
              <a:t>eal</a:t>
            </a:r>
            <a:r>
              <a:rPr sz="2200" dirty="0">
                <a:latin typeface="Arial"/>
                <a:cs typeface="Arial"/>
              </a:rPr>
              <a:t> </a:t>
            </a:r>
            <a:r>
              <a:rPr sz="2200" spc="-10" dirty="0">
                <a:latin typeface="Arial"/>
                <a:cs typeface="Arial"/>
              </a:rPr>
              <a:t>to</a:t>
            </a:r>
            <a:r>
              <a:rPr sz="2200" spc="20" dirty="0">
                <a:latin typeface="Arial"/>
                <a:cs typeface="Arial"/>
              </a:rPr>
              <a:t> </a:t>
            </a:r>
            <a:r>
              <a:rPr sz="2200" spc="-15" dirty="0">
                <a:solidFill>
                  <a:srgbClr val="C00000"/>
                </a:solidFill>
                <a:latin typeface="Arial"/>
                <a:cs typeface="Arial"/>
              </a:rPr>
              <a:t>male</a:t>
            </a:r>
            <a:r>
              <a:rPr sz="2200" spc="15" dirty="0">
                <a:solidFill>
                  <a:srgbClr val="C00000"/>
                </a:solidFill>
                <a:latin typeface="Arial"/>
                <a:cs typeface="Arial"/>
              </a:rPr>
              <a:t> </a:t>
            </a:r>
            <a:r>
              <a:rPr sz="2200" spc="-15" dirty="0">
                <a:solidFill>
                  <a:srgbClr val="C00000"/>
                </a:solidFill>
                <a:latin typeface="Arial"/>
                <a:cs typeface="Arial"/>
              </a:rPr>
              <a:t>c</a:t>
            </a:r>
            <a:r>
              <a:rPr sz="2200" dirty="0">
                <a:solidFill>
                  <a:srgbClr val="C00000"/>
                </a:solidFill>
                <a:latin typeface="Arial"/>
                <a:cs typeface="Arial"/>
              </a:rPr>
              <a:t>i</a:t>
            </a:r>
            <a:r>
              <a:rPr sz="2200" spc="-10" dirty="0">
                <a:solidFill>
                  <a:srgbClr val="C00000"/>
                </a:solidFill>
                <a:latin typeface="Arial"/>
                <a:cs typeface="Arial"/>
              </a:rPr>
              <a:t>ty</a:t>
            </a:r>
            <a:r>
              <a:rPr sz="2200" dirty="0">
                <a:solidFill>
                  <a:srgbClr val="C00000"/>
                </a:solidFill>
                <a:latin typeface="Arial"/>
                <a:cs typeface="Arial"/>
              </a:rPr>
              <a:t> </a:t>
            </a:r>
            <a:r>
              <a:rPr sz="2200" spc="-15" dirty="0">
                <a:solidFill>
                  <a:srgbClr val="C00000"/>
                </a:solidFill>
                <a:latin typeface="Arial"/>
                <a:cs typeface="Arial"/>
              </a:rPr>
              <a:t>dwe</a:t>
            </a:r>
            <a:r>
              <a:rPr sz="2200" dirty="0">
                <a:solidFill>
                  <a:srgbClr val="C00000"/>
                </a:solidFill>
                <a:latin typeface="Arial"/>
                <a:cs typeface="Arial"/>
              </a:rPr>
              <a:t>l</a:t>
            </a:r>
            <a:r>
              <a:rPr sz="2200" spc="-10" dirty="0">
                <a:solidFill>
                  <a:srgbClr val="C00000"/>
                </a:solidFill>
                <a:latin typeface="Arial"/>
                <a:cs typeface="Arial"/>
              </a:rPr>
              <a:t>ler</a:t>
            </a:r>
            <a:r>
              <a:rPr sz="2200" spc="-5" dirty="0">
                <a:solidFill>
                  <a:srgbClr val="C00000"/>
                </a:solidFill>
                <a:latin typeface="Arial"/>
                <a:cs typeface="Arial"/>
              </a:rPr>
              <a:t>s</a:t>
            </a:r>
            <a:r>
              <a:rPr sz="2200" spc="-10" dirty="0">
                <a:latin typeface="Arial"/>
                <a:cs typeface="Arial"/>
              </a:rPr>
              <a:t>.</a:t>
            </a:r>
            <a:endParaRPr sz="2200" dirty="0">
              <a:latin typeface="Arial"/>
              <a:cs typeface="Arial"/>
            </a:endParaRPr>
          </a:p>
          <a:p>
            <a:pPr marL="756285" lvl="1" indent="-286385" algn="just">
              <a:spcBef>
                <a:spcPts val="525"/>
              </a:spcBef>
              <a:buFont typeface="Wingdings"/>
              <a:buChar char=""/>
              <a:tabLst>
                <a:tab pos="756920" algn="l"/>
              </a:tabLst>
            </a:pPr>
            <a:r>
              <a:rPr sz="2200" spc="-15" dirty="0">
                <a:latin typeface="Arial"/>
                <a:cs typeface="Arial"/>
              </a:rPr>
              <a:t>Product </a:t>
            </a:r>
            <a:r>
              <a:rPr sz="2200" spc="-15" dirty="0">
                <a:solidFill>
                  <a:srgbClr val="C00000"/>
                </a:solidFill>
                <a:latin typeface="Arial"/>
                <a:cs typeface="Arial"/>
              </a:rPr>
              <a:t>X</a:t>
            </a:r>
            <a:r>
              <a:rPr sz="2200" spc="-5" dirty="0">
                <a:solidFill>
                  <a:srgbClr val="C00000"/>
                </a:solidFill>
                <a:latin typeface="Arial"/>
                <a:cs typeface="Arial"/>
              </a:rPr>
              <a:t> </a:t>
            </a:r>
            <a:r>
              <a:rPr sz="2200" spc="-10" dirty="0">
                <a:latin typeface="Arial"/>
                <a:cs typeface="Arial"/>
              </a:rPr>
              <a:t>will</a:t>
            </a:r>
            <a:r>
              <a:rPr sz="2200" spc="-5" dirty="0">
                <a:latin typeface="Arial"/>
                <a:cs typeface="Arial"/>
              </a:rPr>
              <a:t> </a:t>
            </a:r>
            <a:r>
              <a:rPr sz="2200" spc="-15" dirty="0">
                <a:latin typeface="Arial"/>
                <a:cs typeface="Arial"/>
              </a:rPr>
              <a:t>appeal</a:t>
            </a:r>
            <a:r>
              <a:rPr sz="2200" spc="15" dirty="0">
                <a:latin typeface="Arial"/>
                <a:cs typeface="Arial"/>
              </a:rPr>
              <a:t> </a:t>
            </a:r>
            <a:r>
              <a:rPr sz="2200" spc="-10" dirty="0">
                <a:latin typeface="Arial"/>
                <a:cs typeface="Arial"/>
              </a:rPr>
              <a:t>to</a:t>
            </a:r>
            <a:r>
              <a:rPr sz="2200" spc="10" dirty="0">
                <a:latin typeface="Arial"/>
                <a:cs typeface="Arial"/>
              </a:rPr>
              <a:t> </a:t>
            </a:r>
            <a:r>
              <a:rPr sz="2200" spc="-25" dirty="0">
                <a:solidFill>
                  <a:srgbClr val="C00000"/>
                </a:solidFill>
                <a:latin typeface="Arial"/>
                <a:cs typeface="Arial"/>
              </a:rPr>
              <a:t>y</a:t>
            </a:r>
            <a:r>
              <a:rPr sz="2200" spc="-15" dirty="0">
                <a:solidFill>
                  <a:srgbClr val="C00000"/>
                </a:solidFill>
                <a:latin typeface="Arial"/>
                <a:cs typeface="Arial"/>
              </a:rPr>
              <a:t>oung</a:t>
            </a:r>
            <a:r>
              <a:rPr sz="2200" spc="15" dirty="0">
                <a:solidFill>
                  <a:srgbClr val="C00000"/>
                </a:solidFill>
                <a:latin typeface="Arial"/>
                <a:cs typeface="Arial"/>
              </a:rPr>
              <a:t> </a:t>
            </a:r>
            <a:r>
              <a:rPr sz="2200" spc="-30" dirty="0">
                <a:solidFill>
                  <a:srgbClr val="C00000"/>
                </a:solidFill>
                <a:latin typeface="Arial"/>
                <a:cs typeface="Arial"/>
              </a:rPr>
              <a:t>m</a:t>
            </a:r>
            <a:r>
              <a:rPr sz="2200" spc="-10" dirty="0">
                <a:solidFill>
                  <a:srgbClr val="C00000"/>
                </a:solidFill>
                <a:latin typeface="Arial"/>
                <a:cs typeface="Arial"/>
              </a:rPr>
              <a:t>ale</a:t>
            </a:r>
            <a:r>
              <a:rPr sz="2200" spc="-5" dirty="0">
                <a:solidFill>
                  <a:srgbClr val="C00000"/>
                </a:solidFill>
                <a:latin typeface="Arial"/>
                <a:cs typeface="Arial"/>
              </a:rPr>
              <a:t>s</a:t>
            </a:r>
            <a:r>
              <a:rPr sz="2200" spc="-10" dirty="0">
                <a:latin typeface="Arial"/>
                <a:cs typeface="Arial"/>
              </a:rPr>
              <a:t>.</a:t>
            </a:r>
            <a:endParaRPr sz="2200" dirty="0">
              <a:latin typeface="Arial"/>
              <a:cs typeface="Arial"/>
            </a:endParaRPr>
          </a:p>
          <a:p>
            <a:pPr marL="756285" marR="522605" lvl="1" indent="-286385" algn="just">
              <a:spcBef>
                <a:spcPts val="530"/>
              </a:spcBef>
              <a:buFont typeface="Wingdings"/>
              <a:buChar char=""/>
              <a:tabLst>
                <a:tab pos="756920" algn="l"/>
              </a:tabLst>
            </a:pPr>
            <a:r>
              <a:rPr sz="2200" spc="-15" dirty="0">
                <a:latin typeface="Arial"/>
                <a:cs typeface="Arial"/>
              </a:rPr>
              <a:t>Prod</a:t>
            </a:r>
            <a:r>
              <a:rPr sz="2200" spc="-10" dirty="0">
                <a:latin typeface="Arial"/>
                <a:cs typeface="Arial"/>
              </a:rPr>
              <a:t>uct</a:t>
            </a:r>
            <a:r>
              <a:rPr sz="2200" spc="-30" dirty="0">
                <a:latin typeface="Arial"/>
                <a:cs typeface="Arial"/>
              </a:rPr>
              <a:t> </a:t>
            </a:r>
            <a:r>
              <a:rPr sz="2200" spc="-15" dirty="0">
                <a:solidFill>
                  <a:srgbClr val="C00000"/>
                </a:solidFill>
                <a:latin typeface="Arial"/>
                <a:cs typeface="Arial"/>
              </a:rPr>
              <a:t>Y</a:t>
            </a:r>
            <a:r>
              <a:rPr sz="2200" spc="-40" dirty="0">
                <a:solidFill>
                  <a:srgbClr val="C00000"/>
                </a:solidFill>
                <a:latin typeface="Arial"/>
                <a:cs typeface="Arial"/>
              </a:rPr>
              <a:t> </a:t>
            </a:r>
            <a:r>
              <a:rPr sz="2200" spc="-10" dirty="0">
                <a:latin typeface="Arial"/>
                <a:cs typeface="Arial"/>
              </a:rPr>
              <a:t>will</a:t>
            </a:r>
            <a:r>
              <a:rPr sz="2200" spc="-5" dirty="0">
                <a:latin typeface="Arial"/>
                <a:cs typeface="Arial"/>
              </a:rPr>
              <a:t> </a:t>
            </a:r>
            <a:r>
              <a:rPr sz="2200" spc="-15" dirty="0">
                <a:latin typeface="Arial"/>
                <a:cs typeface="Arial"/>
              </a:rPr>
              <a:t>appe</a:t>
            </a:r>
            <a:r>
              <a:rPr sz="2200" spc="-10" dirty="0">
                <a:latin typeface="Arial"/>
                <a:cs typeface="Arial"/>
              </a:rPr>
              <a:t>a</a:t>
            </a:r>
            <a:r>
              <a:rPr sz="2200" spc="-5" dirty="0">
                <a:latin typeface="Arial"/>
                <a:cs typeface="Arial"/>
              </a:rPr>
              <a:t>l </a:t>
            </a:r>
            <a:r>
              <a:rPr sz="2200" spc="-10" dirty="0">
                <a:latin typeface="Arial"/>
                <a:cs typeface="Arial"/>
              </a:rPr>
              <a:t>to</a:t>
            </a:r>
            <a:r>
              <a:rPr sz="2200" spc="15" dirty="0">
                <a:latin typeface="Arial"/>
                <a:cs typeface="Arial"/>
              </a:rPr>
              <a:t> </a:t>
            </a:r>
            <a:r>
              <a:rPr sz="2200" spc="-15" dirty="0">
                <a:solidFill>
                  <a:srgbClr val="C00000"/>
                </a:solidFill>
                <a:latin typeface="Arial"/>
                <a:cs typeface="Arial"/>
              </a:rPr>
              <a:t>Female</a:t>
            </a:r>
            <a:r>
              <a:rPr sz="2200" spc="25" dirty="0">
                <a:solidFill>
                  <a:srgbClr val="C00000"/>
                </a:solidFill>
                <a:latin typeface="Arial"/>
                <a:cs typeface="Arial"/>
              </a:rPr>
              <a:t> </a:t>
            </a:r>
            <a:r>
              <a:rPr sz="2200" spc="-15" dirty="0">
                <a:solidFill>
                  <a:srgbClr val="C00000"/>
                </a:solidFill>
                <a:latin typeface="Arial"/>
                <a:cs typeface="Arial"/>
              </a:rPr>
              <a:t>midd</a:t>
            </a:r>
            <a:r>
              <a:rPr sz="2200" dirty="0">
                <a:solidFill>
                  <a:srgbClr val="C00000"/>
                </a:solidFill>
                <a:latin typeface="Arial"/>
                <a:cs typeface="Arial"/>
              </a:rPr>
              <a:t>l</a:t>
            </a:r>
            <a:r>
              <a:rPr sz="2200" spc="-15" dirty="0">
                <a:solidFill>
                  <a:srgbClr val="C00000"/>
                </a:solidFill>
                <a:latin typeface="Arial"/>
                <a:cs typeface="Arial"/>
              </a:rPr>
              <a:t>e</a:t>
            </a:r>
            <a:r>
              <a:rPr sz="2200" spc="-5" dirty="0">
                <a:solidFill>
                  <a:srgbClr val="C00000"/>
                </a:solidFill>
                <a:latin typeface="Arial"/>
                <a:cs typeface="Arial"/>
              </a:rPr>
              <a:t> </a:t>
            </a:r>
            <a:r>
              <a:rPr sz="2200" spc="-15" dirty="0">
                <a:solidFill>
                  <a:srgbClr val="C00000"/>
                </a:solidFill>
                <a:latin typeface="Arial"/>
                <a:cs typeface="Arial"/>
              </a:rPr>
              <a:t>aged</a:t>
            </a:r>
            <a:r>
              <a:rPr sz="2200" spc="35" dirty="0">
                <a:solidFill>
                  <a:srgbClr val="C00000"/>
                </a:solidFill>
                <a:latin typeface="Arial"/>
                <a:cs typeface="Arial"/>
              </a:rPr>
              <a:t> </a:t>
            </a:r>
            <a:r>
              <a:rPr sz="2200" spc="-15" dirty="0">
                <a:latin typeface="Arial"/>
                <a:cs typeface="Arial"/>
              </a:rPr>
              <a:t>s</a:t>
            </a:r>
            <a:r>
              <a:rPr sz="2200" spc="-10" dirty="0">
                <a:latin typeface="Arial"/>
                <a:cs typeface="Arial"/>
              </a:rPr>
              <a:t>h</a:t>
            </a:r>
            <a:r>
              <a:rPr sz="2200" spc="-15" dirty="0">
                <a:latin typeface="Arial"/>
                <a:cs typeface="Arial"/>
              </a:rPr>
              <a:t>op</a:t>
            </a:r>
            <a:r>
              <a:rPr sz="2200" spc="-10" dirty="0">
                <a:latin typeface="Arial"/>
                <a:cs typeface="Arial"/>
              </a:rPr>
              <a:t>p</a:t>
            </a:r>
            <a:r>
              <a:rPr sz="2200" spc="-15" dirty="0">
                <a:latin typeface="Arial"/>
                <a:cs typeface="Arial"/>
              </a:rPr>
              <a:t>ers who</a:t>
            </a:r>
            <a:r>
              <a:rPr sz="2200" spc="5" dirty="0">
                <a:latin typeface="Arial"/>
                <a:cs typeface="Arial"/>
              </a:rPr>
              <a:t> </a:t>
            </a:r>
            <a:r>
              <a:rPr sz="2200" spc="-15" dirty="0">
                <a:solidFill>
                  <a:srgbClr val="C00000"/>
                </a:solidFill>
                <a:latin typeface="Arial"/>
                <a:cs typeface="Arial"/>
              </a:rPr>
              <a:t>do</a:t>
            </a:r>
            <a:r>
              <a:rPr sz="2200" spc="15" dirty="0">
                <a:solidFill>
                  <a:srgbClr val="C00000"/>
                </a:solidFill>
                <a:latin typeface="Arial"/>
                <a:cs typeface="Arial"/>
              </a:rPr>
              <a:t> </a:t>
            </a:r>
            <a:r>
              <a:rPr sz="2200" spc="-15" dirty="0">
                <a:solidFill>
                  <a:srgbClr val="C00000"/>
                </a:solidFill>
                <a:latin typeface="Arial"/>
                <a:cs typeface="Arial"/>
              </a:rPr>
              <a:t>not</a:t>
            </a:r>
            <a:r>
              <a:rPr sz="2200" dirty="0">
                <a:solidFill>
                  <a:srgbClr val="C00000"/>
                </a:solidFill>
                <a:latin typeface="Arial"/>
                <a:cs typeface="Arial"/>
              </a:rPr>
              <a:t> </a:t>
            </a:r>
            <a:r>
              <a:rPr sz="2200" spc="-5" dirty="0">
                <a:solidFill>
                  <a:srgbClr val="C00000"/>
                </a:solidFill>
                <a:latin typeface="Arial"/>
                <a:cs typeface="Arial"/>
              </a:rPr>
              <a:t>l</a:t>
            </a:r>
            <a:r>
              <a:rPr sz="2200" dirty="0">
                <a:solidFill>
                  <a:srgbClr val="C00000"/>
                </a:solidFill>
                <a:latin typeface="Arial"/>
                <a:cs typeface="Arial"/>
              </a:rPr>
              <a:t>i</a:t>
            </a:r>
            <a:r>
              <a:rPr sz="2200" spc="-15" dirty="0">
                <a:solidFill>
                  <a:srgbClr val="C00000"/>
                </a:solidFill>
                <a:latin typeface="Arial"/>
                <a:cs typeface="Arial"/>
              </a:rPr>
              <a:t>ve</a:t>
            </a:r>
            <a:r>
              <a:rPr sz="2200" spc="-5" dirty="0">
                <a:solidFill>
                  <a:srgbClr val="C00000"/>
                </a:solidFill>
                <a:latin typeface="Arial"/>
                <a:cs typeface="Arial"/>
              </a:rPr>
              <a:t> </a:t>
            </a:r>
            <a:r>
              <a:rPr sz="2200" spc="-10" dirty="0">
                <a:solidFill>
                  <a:srgbClr val="C00000"/>
                </a:solidFill>
                <a:latin typeface="Arial"/>
                <a:cs typeface="Arial"/>
              </a:rPr>
              <a:t>in</a:t>
            </a:r>
            <a:r>
              <a:rPr sz="2200" dirty="0">
                <a:solidFill>
                  <a:srgbClr val="C00000"/>
                </a:solidFill>
                <a:latin typeface="Arial"/>
                <a:cs typeface="Arial"/>
              </a:rPr>
              <a:t> </a:t>
            </a:r>
            <a:r>
              <a:rPr sz="2200" spc="-15" dirty="0">
                <a:solidFill>
                  <a:srgbClr val="C00000"/>
                </a:solidFill>
                <a:latin typeface="Arial"/>
                <a:cs typeface="Arial"/>
              </a:rPr>
              <a:t>c</a:t>
            </a:r>
            <a:r>
              <a:rPr sz="2200" dirty="0">
                <a:solidFill>
                  <a:srgbClr val="C00000"/>
                </a:solidFill>
                <a:latin typeface="Arial"/>
                <a:cs typeface="Arial"/>
              </a:rPr>
              <a:t>i</a:t>
            </a:r>
            <a:r>
              <a:rPr sz="2200" spc="-10" dirty="0">
                <a:solidFill>
                  <a:srgbClr val="C00000"/>
                </a:solidFill>
                <a:latin typeface="Arial"/>
                <a:cs typeface="Arial"/>
              </a:rPr>
              <a:t>tie</a:t>
            </a:r>
            <a:r>
              <a:rPr sz="2200" dirty="0">
                <a:solidFill>
                  <a:srgbClr val="C00000"/>
                </a:solidFill>
                <a:latin typeface="Arial"/>
                <a:cs typeface="Arial"/>
              </a:rPr>
              <a:t>s</a:t>
            </a:r>
            <a:r>
              <a:rPr sz="2200" spc="-10" dirty="0">
                <a:latin typeface="Arial"/>
                <a:cs typeface="Arial"/>
              </a:rPr>
              <a:t>.</a:t>
            </a:r>
            <a:endParaRPr sz="2200" dirty="0">
              <a:latin typeface="Arial"/>
              <a:cs typeface="Arial"/>
            </a:endParaRPr>
          </a:p>
          <a:p>
            <a:pPr marL="756285" lvl="1" indent="-286385" algn="just">
              <a:spcBef>
                <a:spcPts val="525"/>
              </a:spcBef>
              <a:buFont typeface="Wingdings"/>
              <a:buChar char=""/>
              <a:tabLst>
                <a:tab pos="756920" algn="l"/>
              </a:tabLst>
            </a:pPr>
            <a:r>
              <a:rPr sz="2200" spc="-15" dirty="0">
                <a:latin typeface="Arial"/>
                <a:cs typeface="Arial"/>
              </a:rPr>
              <a:t>Prod</a:t>
            </a:r>
            <a:r>
              <a:rPr sz="2200" spc="-10" dirty="0">
                <a:latin typeface="Arial"/>
                <a:cs typeface="Arial"/>
              </a:rPr>
              <a:t>uct</a:t>
            </a:r>
            <a:r>
              <a:rPr sz="2200" spc="10" dirty="0">
                <a:latin typeface="Arial"/>
                <a:cs typeface="Arial"/>
              </a:rPr>
              <a:t> </a:t>
            </a:r>
            <a:r>
              <a:rPr sz="2200" spc="-15" dirty="0">
                <a:solidFill>
                  <a:srgbClr val="C00000"/>
                </a:solidFill>
                <a:latin typeface="Arial"/>
                <a:cs typeface="Arial"/>
              </a:rPr>
              <a:t>Z</a:t>
            </a:r>
            <a:r>
              <a:rPr sz="2200" spc="10" dirty="0">
                <a:solidFill>
                  <a:srgbClr val="C00000"/>
                </a:solidFill>
                <a:latin typeface="Arial"/>
                <a:cs typeface="Arial"/>
              </a:rPr>
              <a:t> </a:t>
            </a:r>
            <a:r>
              <a:rPr sz="2200" spc="-10" dirty="0">
                <a:latin typeface="Arial"/>
                <a:cs typeface="Arial"/>
              </a:rPr>
              <a:t>will</a:t>
            </a:r>
            <a:r>
              <a:rPr sz="2200" spc="-5" dirty="0">
                <a:latin typeface="Arial"/>
                <a:cs typeface="Arial"/>
              </a:rPr>
              <a:t> </a:t>
            </a:r>
            <a:r>
              <a:rPr sz="2200" spc="-15" dirty="0">
                <a:latin typeface="Arial"/>
                <a:cs typeface="Arial"/>
              </a:rPr>
              <a:t>appe</a:t>
            </a:r>
            <a:r>
              <a:rPr sz="2200" spc="-10" dirty="0">
                <a:latin typeface="Arial"/>
                <a:cs typeface="Arial"/>
              </a:rPr>
              <a:t>a</a:t>
            </a:r>
            <a:r>
              <a:rPr sz="2200" spc="-5" dirty="0">
                <a:latin typeface="Arial"/>
                <a:cs typeface="Arial"/>
              </a:rPr>
              <a:t>l </a:t>
            </a:r>
            <a:r>
              <a:rPr sz="2200" spc="-10" dirty="0">
                <a:latin typeface="Arial"/>
                <a:cs typeface="Arial"/>
              </a:rPr>
              <a:t>to</a:t>
            </a:r>
            <a:r>
              <a:rPr sz="2200" spc="15" dirty="0">
                <a:latin typeface="Arial"/>
                <a:cs typeface="Arial"/>
              </a:rPr>
              <a:t> </a:t>
            </a:r>
            <a:r>
              <a:rPr sz="2200" spc="-10" dirty="0">
                <a:solidFill>
                  <a:srgbClr val="C00000"/>
                </a:solidFill>
                <a:latin typeface="Arial"/>
                <a:cs typeface="Arial"/>
              </a:rPr>
              <a:t>all</a:t>
            </a:r>
            <a:r>
              <a:rPr sz="2200" spc="-5" dirty="0">
                <a:solidFill>
                  <a:srgbClr val="C00000"/>
                </a:solidFill>
                <a:latin typeface="Arial"/>
                <a:cs typeface="Arial"/>
              </a:rPr>
              <a:t> </a:t>
            </a:r>
            <a:r>
              <a:rPr sz="2200" spc="-10" dirty="0">
                <a:solidFill>
                  <a:srgbClr val="C00000"/>
                </a:solidFill>
                <a:latin typeface="Arial"/>
                <a:cs typeface="Arial"/>
              </a:rPr>
              <a:t>but</a:t>
            </a:r>
            <a:r>
              <a:rPr sz="2200" spc="10" dirty="0">
                <a:solidFill>
                  <a:srgbClr val="C00000"/>
                </a:solidFill>
                <a:latin typeface="Arial"/>
                <a:cs typeface="Arial"/>
              </a:rPr>
              <a:t> </a:t>
            </a:r>
            <a:r>
              <a:rPr sz="2200" spc="-10" dirty="0">
                <a:solidFill>
                  <a:srgbClr val="C00000"/>
                </a:solidFill>
                <a:latin typeface="Arial"/>
                <a:cs typeface="Arial"/>
              </a:rPr>
              <a:t>older</a:t>
            </a:r>
            <a:r>
              <a:rPr sz="2200" spc="10" dirty="0">
                <a:solidFill>
                  <a:srgbClr val="C00000"/>
                </a:solidFill>
                <a:latin typeface="Arial"/>
                <a:cs typeface="Arial"/>
              </a:rPr>
              <a:t> </a:t>
            </a:r>
            <a:r>
              <a:rPr sz="2200" spc="-15" dirty="0">
                <a:solidFill>
                  <a:srgbClr val="C00000"/>
                </a:solidFill>
                <a:latin typeface="Arial"/>
                <a:cs typeface="Arial"/>
              </a:rPr>
              <a:t>males</a:t>
            </a:r>
            <a:endParaRPr sz="2200" dirty="0">
              <a:latin typeface="Arial"/>
              <a:cs typeface="Arial"/>
            </a:endParaRPr>
          </a:p>
        </p:txBody>
      </p:sp>
      <p:sp>
        <p:nvSpPr>
          <p:cNvPr id="6" name="object 6"/>
          <p:cNvSpPr txBox="1">
            <a:spLocks noGrp="1"/>
          </p:cNvSpPr>
          <p:nvPr>
            <p:ph type="title"/>
          </p:nvPr>
        </p:nvSpPr>
        <p:spPr>
          <a:xfrm>
            <a:off x="0" y="0"/>
            <a:ext cx="9144000" cy="738664"/>
          </a:xfrm>
          <a:prstGeom prst="rect">
            <a:avLst/>
          </a:prstGeom>
        </p:spPr>
        <p:txBody>
          <a:bodyPr vert="horz" wrap="square" lIns="0" tIns="0" rIns="0" bIns="0" rtlCol="0">
            <a:spAutoFit/>
          </a:bodyPr>
          <a:lstStyle/>
          <a:p>
            <a:pPr marL="12700"/>
            <a:r>
              <a:rPr spc="-475" dirty="0"/>
              <a:t>T</a:t>
            </a:r>
            <a:r>
              <a:rPr spc="-25" dirty="0"/>
              <a:t>ask</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0" y="1786408"/>
            <a:ext cx="9144000" cy="2998257"/>
          </a:xfrm>
          <a:prstGeom prst="rect">
            <a:avLst/>
          </a:prstGeom>
        </p:spPr>
        <p:txBody>
          <a:bodyPr vert="horz" wrap="square" lIns="0" tIns="0" rIns="0" bIns="0" rtlCol="0">
            <a:spAutoFit/>
          </a:bodyPr>
          <a:lstStyle/>
          <a:p>
            <a:pPr marL="355600" indent="-342900">
              <a:buFont typeface="Wingdings"/>
              <a:buChar char=""/>
              <a:tabLst>
                <a:tab pos="355600" algn="l"/>
              </a:tabLst>
            </a:pPr>
            <a:r>
              <a:rPr sz="3000" dirty="0">
                <a:latin typeface="Arial"/>
                <a:cs typeface="Arial"/>
              </a:rPr>
              <a:t>The</a:t>
            </a:r>
            <a:r>
              <a:rPr sz="3000" spc="-10" dirty="0">
                <a:latin typeface="Arial"/>
                <a:cs typeface="Arial"/>
              </a:rPr>
              <a:t> </a:t>
            </a:r>
            <a:r>
              <a:rPr sz="3000" b="1" dirty="0">
                <a:solidFill>
                  <a:srgbClr val="C00000"/>
                </a:solidFill>
                <a:latin typeface="Arial"/>
                <a:cs typeface="Arial"/>
              </a:rPr>
              <a:t>th</a:t>
            </a:r>
            <a:r>
              <a:rPr sz="3000" b="1" spc="-15" dirty="0">
                <a:solidFill>
                  <a:srgbClr val="C00000"/>
                </a:solidFill>
                <a:latin typeface="Arial"/>
                <a:cs typeface="Arial"/>
              </a:rPr>
              <a:t>r</a:t>
            </a:r>
            <a:r>
              <a:rPr sz="3000" b="1" dirty="0">
                <a:solidFill>
                  <a:srgbClr val="C00000"/>
                </a:solidFill>
                <a:latin typeface="Arial"/>
                <a:cs typeface="Arial"/>
              </a:rPr>
              <a:t>ee </a:t>
            </a:r>
            <a:r>
              <a:rPr sz="3000" b="1" dirty="0">
                <a:latin typeface="Arial"/>
                <a:cs typeface="Arial"/>
              </a:rPr>
              <a:t>da</a:t>
            </a:r>
            <a:r>
              <a:rPr sz="3000" b="1" spc="-10" dirty="0">
                <a:latin typeface="Arial"/>
                <a:cs typeface="Arial"/>
              </a:rPr>
              <a:t>t</a:t>
            </a:r>
            <a:r>
              <a:rPr sz="3000" b="1" dirty="0">
                <a:latin typeface="Arial"/>
                <a:cs typeface="Arial"/>
              </a:rPr>
              <a:t>a</a:t>
            </a:r>
            <a:r>
              <a:rPr sz="3000" b="1" spc="-5" dirty="0">
                <a:latin typeface="Arial"/>
                <a:cs typeface="Arial"/>
              </a:rPr>
              <a:t> </a:t>
            </a:r>
            <a:r>
              <a:rPr sz="3000" b="1" dirty="0">
                <a:latin typeface="Arial"/>
                <a:cs typeface="Arial"/>
              </a:rPr>
              <a:t>at</a:t>
            </a:r>
            <a:r>
              <a:rPr sz="3000" b="1" spc="-15" dirty="0">
                <a:latin typeface="Arial"/>
                <a:cs typeface="Arial"/>
              </a:rPr>
              <a:t>t</a:t>
            </a:r>
            <a:r>
              <a:rPr sz="3000" b="1" dirty="0">
                <a:latin typeface="Arial"/>
                <a:cs typeface="Arial"/>
              </a:rPr>
              <a:t>ributes</a:t>
            </a:r>
            <a:r>
              <a:rPr sz="3000" b="1" spc="-5" dirty="0">
                <a:latin typeface="Arial"/>
                <a:cs typeface="Arial"/>
              </a:rPr>
              <a:t> </a:t>
            </a:r>
            <a:r>
              <a:rPr sz="3000" b="1" dirty="0">
                <a:latin typeface="Arial"/>
                <a:cs typeface="Arial"/>
              </a:rPr>
              <a:t>te</a:t>
            </a:r>
            <a:r>
              <a:rPr sz="3000" b="1" spc="-10" dirty="0">
                <a:latin typeface="Arial"/>
                <a:cs typeface="Arial"/>
              </a:rPr>
              <a:t>s</a:t>
            </a:r>
            <a:r>
              <a:rPr sz="3000" b="1" dirty="0">
                <a:latin typeface="Arial"/>
                <a:cs typeface="Arial"/>
              </a:rPr>
              <a:t>ted</a:t>
            </a:r>
            <a:r>
              <a:rPr sz="3000" b="1" spc="-10" dirty="0">
                <a:latin typeface="Arial"/>
                <a:cs typeface="Arial"/>
              </a:rPr>
              <a:t> </a:t>
            </a:r>
            <a:r>
              <a:rPr sz="3000" dirty="0">
                <a:latin typeface="Arial"/>
                <a:cs typeface="Arial"/>
              </a:rPr>
              <a:t>by </a:t>
            </a:r>
            <a:r>
              <a:rPr sz="3000" spc="-15" dirty="0">
                <a:latin typeface="Arial"/>
                <a:cs typeface="Arial"/>
              </a:rPr>
              <a:t>t</a:t>
            </a:r>
            <a:r>
              <a:rPr sz="3000" dirty="0">
                <a:latin typeface="Arial"/>
                <a:cs typeface="Arial"/>
              </a:rPr>
              <a:t>he</a:t>
            </a:r>
            <a:r>
              <a:rPr lang="en-US" sz="3000" dirty="0">
                <a:latin typeface="Arial"/>
                <a:cs typeface="Arial"/>
              </a:rPr>
              <a:t> </a:t>
            </a:r>
            <a:r>
              <a:rPr sz="3000" dirty="0">
                <a:latin typeface="Arial"/>
                <a:cs typeface="Arial"/>
              </a:rPr>
              <a:t>con</a:t>
            </a:r>
            <a:r>
              <a:rPr sz="3000" spc="5" dirty="0">
                <a:latin typeface="Arial"/>
                <a:cs typeface="Arial"/>
              </a:rPr>
              <a:t>d</a:t>
            </a:r>
            <a:r>
              <a:rPr sz="3000" dirty="0">
                <a:latin typeface="Arial"/>
                <a:cs typeface="Arial"/>
              </a:rPr>
              <a:t>it</a:t>
            </a:r>
            <a:r>
              <a:rPr sz="3000" spc="5" dirty="0">
                <a:latin typeface="Arial"/>
                <a:cs typeface="Arial"/>
              </a:rPr>
              <a:t>i</a:t>
            </a:r>
            <a:r>
              <a:rPr sz="3000" dirty="0">
                <a:latin typeface="Arial"/>
                <a:cs typeface="Arial"/>
              </a:rPr>
              <a:t>ons</a:t>
            </a:r>
            <a:r>
              <a:rPr sz="3000" spc="-25" dirty="0">
                <a:latin typeface="Arial"/>
                <a:cs typeface="Arial"/>
              </a:rPr>
              <a:t> </a:t>
            </a:r>
            <a:r>
              <a:rPr sz="3000" dirty="0">
                <a:latin typeface="Arial"/>
                <a:cs typeface="Arial"/>
              </a:rPr>
              <a:t>in</a:t>
            </a:r>
            <a:r>
              <a:rPr sz="3000" spc="-10" dirty="0">
                <a:latin typeface="Arial"/>
                <a:cs typeface="Arial"/>
              </a:rPr>
              <a:t> </a:t>
            </a:r>
            <a:r>
              <a:rPr sz="3000" dirty="0">
                <a:latin typeface="Arial"/>
                <a:cs typeface="Arial"/>
              </a:rPr>
              <a:t>this</a:t>
            </a:r>
            <a:r>
              <a:rPr sz="3000" spc="-15" dirty="0">
                <a:latin typeface="Arial"/>
                <a:cs typeface="Arial"/>
              </a:rPr>
              <a:t> </a:t>
            </a:r>
            <a:r>
              <a:rPr sz="3000" dirty="0">
                <a:latin typeface="Arial"/>
                <a:cs typeface="Arial"/>
              </a:rPr>
              <a:t>problem</a:t>
            </a:r>
            <a:r>
              <a:rPr sz="3000" spc="-30" dirty="0">
                <a:latin typeface="Arial"/>
                <a:cs typeface="Arial"/>
              </a:rPr>
              <a:t> </a:t>
            </a:r>
            <a:r>
              <a:rPr sz="3000" dirty="0">
                <a:latin typeface="Arial"/>
                <a:cs typeface="Arial"/>
              </a:rPr>
              <a:t>are</a:t>
            </a:r>
          </a:p>
          <a:p>
            <a:pPr>
              <a:spcBef>
                <a:spcPts val="35"/>
              </a:spcBef>
            </a:pPr>
            <a:endParaRPr sz="4300" dirty="0">
              <a:latin typeface="Times New Roman"/>
              <a:cs typeface="Times New Roman"/>
            </a:endParaRPr>
          </a:p>
          <a:p>
            <a:pPr marL="756285" lvl="1" indent="-286385">
              <a:buFont typeface="Wingdings"/>
              <a:buChar char=""/>
              <a:tabLst>
                <a:tab pos="756920" algn="l"/>
              </a:tabLst>
            </a:pPr>
            <a:r>
              <a:rPr sz="2700" b="1" dirty="0">
                <a:latin typeface="Arial"/>
                <a:cs typeface="Arial"/>
              </a:rPr>
              <a:t>Ge</a:t>
            </a:r>
            <a:r>
              <a:rPr sz="2700" b="1" spc="-15" dirty="0">
                <a:latin typeface="Arial"/>
                <a:cs typeface="Arial"/>
              </a:rPr>
              <a:t>n</a:t>
            </a:r>
            <a:r>
              <a:rPr sz="2700" b="1" dirty="0">
                <a:latin typeface="Arial"/>
                <a:cs typeface="Arial"/>
              </a:rPr>
              <a:t>d</a:t>
            </a:r>
            <a:r>
              <a:rPr sz="2700" b="1" spc="-15" dirty="0">
                <a:latin typeface="Arial"/>
                <a:cs typeface="Arial"/>
              </a:rPr>
              <a:t>e</a:t>
            </a:r>
            <a:r>
              <a:rPr sz="2700" b="1" spc="5" dirty="0">
                <a:latin typeface="Arial"/>
                <a:cs typeface="Arial"/>
              </a:rPr>
              <a:t>r</a:t>
            </a:r>
            <a:r>
              <a:rPr sz="2700" dirty="0">
                <a:latin typeface="Arial"/>
                <a:cs typeface="Arial"/>
              </a:rPr>
              <a:t>,</a:t>
            </a:r>
            <a:r>
              <a:rPr sz="2700" spc="-5" dirty="0">
                <a:latin typeface="Arial"/>
                <a:cs typeface="Arial"/>
              </a:rPr>
              <a:t> </a:t>
            </a:r>
            <a:r>
              <a:rPr sz="2700" dirty="0">
                <a:latin typeface="Arial"/>
                <a:cs typeface="Arial"/>
              </a:rPr>
              <a:t>with values</a:t>
            </a:r>
            <a:r>
              <a:rPr sz="2700" spc="-5" dirty="0">
                <a:latin typeface="Arial"/>
                <a:cs typeface="Arial"/>
              </a:rPr>
              <a:t> </a:t>
            </a:r>
            <a:r>
              <a:rPr sz="2700" dirty="0">
                <a:solidFill>
                  <a:srgbClr val="C00000"/>
                </a:solidFill>
                <a:latin typeface="Arial"/>
                <a:cs typeface="Arial"/>
              </a:rPr>
              <a:t>M</a:t>
            </a:r>
            <a:r>
              <a:rPr sz="2700" spc="-5" dirty="0">
                <a:solidFill>
                  <a:srgbClr val="C00000"/>
                </a:solidFill>
                <a:latin typeface="Arial"/>
                <a:cs typeface="Arial"/>
              </a:rPr>
              <a:t> </a:t>
            </a:r>
            <a:r>
              <a:rPr sz="2700" spc="-5" dirty="0">
                <a:latin typeface="Arial"/>
                <a:cs typeface="Arial"/>
              </a:rPr>
              <a:t>an</a:t>
            </a:r>
            <a:r>
              <a:rPr sz="2700" dirty="0">
                <a:latin typeface="Arial"/>
                <a:cs typeface="Arial"/>
              </a:rPr>
              <a:t>d</a:t>
            </a:r>
            <a:r>
              <a:rPr sz="2700" spc="-10" dirty="0">
                <a:latin typeface="Arial"/>
                <a:cs typeface="Arial"/>
              </a:rPr>
              <a:t> </a:t>
            </a:r>
            <a:r>
              <a:rPr sz="2700" dirty="0">
                <a:solidFill>
                  <a:srgbClr val="C00000"/>
                </a:solidFill>
                <a:latin typeface="Arial"/>
                <a:cs typeface="Arial"/>
              </a:rPr>
              <a:t>F</a:t>
            </a:r>
            <a:endParaRPr sz="2700" dirty="0">
              <a:latin typeface="Arial"/>
              <a:cs typeface="Arial"/>
            </a:endParaRPr>
          </a:p>
          <a:p>
            <a:pPr marL="756285" lvl="1" indent="-286385">
              <a:spcBef>
                <a:spcPts val="650"/>
              </a:spcBef>
              <a:buFont typeface="Wingdings"/>
              <a:buChar char=""/>
              <a:tabLst>
                <a:tab pos="756920" algn="l"/>
              </a:tabLst>
            </a:pPr>
            <a:r>
              <a:rPr sz="2700" b="1" dirty="0">
                <a:latin typeface="Arial"/>
                <a:cs typeface="Arial"/>
              </a:rPr>
              <a:t>City</a:t>
            </a:r>
            <a:r>
              <a:rPr sz="2700" b="1" spc="-15" dirty="0">
                <a:latin typeface="Arial"/>
                <a:cs typeface="Arial"/>
              </a:rPr>
              <a:t> </a:t>
            </a:r>
            <a:r>
              <a:rPr sz="2700" b="1" dirty="0">
                <a:latin typeface="Arial"/>
                <a:cs typeface="Arial"/>
              </a:rPr>
              <a:t>dwelle</a:t>
            </a:r>
            <a:r>
              <a:rPr sz="2700" b="1" spc="10" dirty="0">
                <a:latin typeface="Arial"/>
                <a:cs typeface="Arial"/>
              </a:rPr>
              <a:t>r</a:t>
            </a:r>
            <a:r>
              <a:rPr sz="2700" dirty="0">
                <a:latin typeface="Arial"/>
                <a:cs typeface="Arial"/>
              </a:rPr>
              <a:t>,</a:t>
            </a:r>
            <a:r>
              <a:rPr sz="2700" spc="-5" dirty="0">
                <a:latin typeface="Arial"/>
                <a:cs typeface="Arial"/>
              </a:rPr>
              <a:t> </a:t>
            </a:r>
            <a:r>
              <a:rPr sz="2700" dirty="0">
                <a:latin typeface="Arial"/>
                <a:cs typeface="Arial"/>
              </a:rPr>
              <a:t>with value</a:t>
            </a:r>
            <a:r>
              <a:rPr sz="2700" spc="-60" dirty="0">
                <a:latin typeface="Arial"/>
                <a:cs typeface="Arial"/>
              </a:rPr>
              <a:t> </a:t>
            </a:r>
            <a:r>
              <a:rPr sz="2700" dirty="0">
                <a:solidFill>
                  <a:srgbClr val="C00000"/>
                </a:solidFill>
                <a:latin typeface="Arial"/>
                <a:cs typeface="Arial"/>
              </a:rPr>
              <a:t>Y</a:t>
            </a:r>
            <a:r>
              <a:rPr sz="2700" spc="-55" dirty="0">
                <a:solidFill>
                  <a:srgbClr val="C00000"/>
                </a:solidFill>
                <a:latin typeface="Arial"/>
                <a:cs typeface="Arial"/>
              </a:rPr>
              <a:t> </a:t>
            </a:r>
            <a:r>
              <a:rPr sz="2700" spc="-5" dirty="0">
                <a:latin typeface="Arial"/>
                <a:cs typeface="Arial"/>
              </a:rPr>
              <a:t>an</a:t>
            </a:r>
            <a:r>
              <a:rPr sz="2700" dirty="0">
                <a:latin typeface="Arial"/>
                <a:cs typeface="Arial"/>
              </a:rPr>
              <a:t>d </a:t>
            </a:r>
            <a:r>
              <a:rPr sz="2700" dirty="0">
                <a:solidFill>
                  <a:srgbClr val="C00000"/>
                </a:solidFill>
                <a:latin typeface="Arial"/>
                <a:cs typeface="Arial"/>
              </a:rPr>
              <a:t>N</a:t>
            </a:r>
            <a:endParaRPr sz="2700" dirty="0">
              <a:latin typeface="Arial"/>
              <a:cs typeface="Arial"/>
            </a:endParaRPr>
          </a:p>
          <a:p>
            <a:pPr marL="756285" lvl="1" indent="-286385">
              <a:spcBef>
                <a:spcPts val="645"/>
              </a:spcBef>
              <a:buFont typeface="Wingdings"/>
              <a:buChar char=""/>
              <a:tabLst>
                <a:tab pos="756920" algn="l"/>
              </a:tabLst>
            </a:pPr>
            <a:r>
              <a:rPr sz="2700" b="1" dirty="0">
                <a:latin typeface="Arial"/>
                <a:cs typeface="Arial"/>
              </a:rPr>
              <a:t>A</a:t>
            </a:r>
            <a:r>
              <a:rPr sz="2700" b="1" spc="-15" dirty="0">
                <a:latin typeface="Arial"/>
                <a:cs typeface="Arial"/>
              </a:rPr>
              <a:t>g</a:t>
            </a:r>
            <a:r>
              <a:rPr sz="2700" b="1" dirty="0">
                <a:latin typeface="Arial"/>
                <a:cs typeface="Arial"/>
              </a:rPr>
              <a:t>e grou</a:t>
            </a:r>
            <a:r>
              <a:rPr sz="2700" b="1" spc="-15" dirty="0">
                <a:latin typeface="Arial"/>
                <a:cs typeface="Arial"/>
              </a:rPr>
              <a:t>p</a:t>
            </a:r>
            <a:r>
              <a:rPr sz="2700" dirty="0">
                <a:latin typeface="Arial"/>
                <a:cs typeface="Arial"/>
              </a:rPr>
              <a:t>,</a:t>
            </a:r>
            <a:r>
              <a:rPr sz="2700" spc="20" dirty="0">
                <a:latin typeface="Arial"/>
                <a:cs typeface="Arial"/>
              </a:rPr>
              <a:t> </a:t>
            </a:r>
            <a:r>
              <a:rPr sz="2700" dirty="0">
                <a:latin typeface="Arial"/>
                <a:cs typeface="Arial"/>
              </a:rPr>
              <a:t>with</a:t>
            </a:r>
            <a:r>
              <a:rPr sz="2700" spc="5" dirty="0">
                <a:latin typeface="Arial"/>
                <a:cs typeface="Arial"/>
              </a:rPr>
              <a:t> </a:t>
            </a:r>
            <a:r>
              <a:rPr sz="2700" spc="10" dirty="0">
                <a:latin typeface="Arial"/>
                <a:cs typeface="Arial"/>
              </a:rPr>
              <a:t>v</a:t>
            </a:r>
            <a:r>
              <a:rPr sz="2700" dirty="0">
                <a:latin typeface="Arial"/>
                <a:cs typeface="Arial"/>
              </a:rPr>
              <a:t>alues</a:t>
            </a:r>
            <a:r>
              <a:rPr sz="2700" spc="-170" dirty="0">
                <a:latin typeface="Arial"/>
                <a:cs typeface="Arial"/>
              </a:rPr>
              <a:t> </a:t>
            </a:r>
            <a:r>
              <a:rPr sz="2700" dirty="0">
                <a:solidFill>
                  <a:srgbClr val="C00000"/>
                </a:solidFill>
                <a:latin typeface="Arial"/>
                <a:cs typeface="Arial"/>
              </a:rPr>
              <a:t>A</a:t>
            </a:r>
            <a:r>
              <a:rPr sz="2700" dirty="0">
                <a:latin typeface="Arial"/>
                <a:cs typeface="Arial"/>
              </a:rPr>
              <a:t>,</a:t>
            </a:r>
            <a:r>
              <a:rPr sz="2700" spc="-5" dirty="0">
                <a:latin typeface="Arial"/>
                <a:cs typeface="Arial"/>
              </a:rPr>
              <a:t> </a:t>
            </a:r>
            <a:r>
              <a:rPr sz="2700" spc="-5" dirty="0">
                <a:solidFill>
                  <a:srgbClr val="C00000"/>
                </a:solidFill>
                <a:latin typeface="Arial"/>
                <a:cs typeface="Arial"/>
              </a:rPr>
              <a:t>B</a:t>
            </a:r>
            <a:r>
              <a:rPr sz="2700" dirty="0">
                <a:latin typeface="Arial"/>
                <a:cs typeface="Arial"/>
              </a:rPr>
              <a:t>, and</a:t>
            </a:r>
            <a:r>
              <a:rPr sz="2700" spc="-15" dirty="0">
                <a:latin typeface="Arial"/>
                <a:cs typeface="Arial"/>
              </a:rPr>
              <a:t> </a:t>
            </a:r>
            <a:r>
              <a:rPr sz="2700" dirty="0">
                <a:solidFill>
                  <a:srgbClr val="C00000"/>
                </a:solidFill>
                <a:latin typeface="Arial"/>
                <a:cs typeface="Arial"/>
              </a:rPr>
              <a:t>C</a:t>
            </a:r>
            <a:endParaRPr sz="2700" dirty="0">
              <a:latin typeface="Arial"/>
              <a:cs typeface="Arial"/>
            </a:endParaRPr>
          </a:p>
        </p:txBody>
      </p:sp>
      <p:sp>
        <p:nvSpPr>
          <p:cNvPr id="6" name="object 6"/>
          <p:cNvSpPr txBox="1">
            <a:spLocks noGrp="1"/>
          </p:cNvSpPr>
          <p:nvPr>
            <p:ph type="title"/>
          </p:nvPr>
        </p:nvSpPr>
        <p:spPr>
          <a:xfrm>
            <a:off x="0" y="0"/>
            <a:ext cx="9144000" cy="738664"/>
          </a:xfrm>
          <a:prstGeom prst="rect">
            <a:avLst/>
          </a:prstGeom>
        </p:spPr>
        <p:txBody>
          <a:bodyPr vert="horz" wrap="square" lIns="0" tIns="0" rIns="0" bIns="0" rtlCol="0">
            <a:spAutoFit/>
          </a:bodyPr>
          <a:lstStyle/>
          <a:p>
            <a:pPr marL="12700"/>
            <a:r>
              <a:rPr spc="-20" dirty="0"/>
              <a:t>1.</a:t>
            </a:r>
            <a:r>
              <a:rPr spc="10" dirty="0"/>
              <a:t> </a:t>
            </a:r>
            <a:r>
              <a:rPr spc="-20" dirty="0"/>
              <a:t>Iden</a:t>
            </a:r>
            <a:r>
              <a:rPr spc="-5" dirty="0"/>
              <a:t>t</a:t>
            </a:r>
            <a:r>
              <a:rPr spc="-15" dirty="0"/>
              <a:t>ify</a:t>
            </a:r>
            <a:r>
              <a:rPr spc="10" dirty="0"/>
              <a:t> </a:t>
            </a:r>
            <a:r>
              <a:rPr spc="-25" dirty="0"/>
              <a:t>Condi</a:t>
            </a:r>
            <a:r>
              <a:rPr spc="-5" dirty="0"/>
              <a:t>t</a:t>
            </a:r>
            <a:r>
              <a:rPr spc="-20" dirty="0"/>
              <a:t>ions</a:t>
            </a:r>
            <a:r>
              <a:rPr spc="20" dirty="0"/>
              <a:t> </a:t>
            </a:r>
            <a:r>
              <a:rPr spc="-30" dirty="0"/>
              <a:t>&amp;</a:t>
            </a:r>
            <a:r>
              <a:rPr spc="-5" dirty="0"/>
              <a:t> </a:t>
            </a:r>
            <a:r>
              <a:rPr spc="-325" dirty="0"/>
              <a:t>V</a:t>
            </a:r>
            <a:r>
              <a:rPr spc="-20" dirty="0"/>
              <a:t>alues</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35942" y="2335675"/>
            <a:ext cx="6165215" cy="1056700"/>
          </a:xfrm>
          <a:prstGeom prst="rect">
            <a:avLst/>
          </a:prstGeom>
        </p:spPr>
        <p:txBody>
          <a:bodyPr vert="horz" wrap="square" lIns="0" tIns="0" rIns="0" bIns="0" rtlCol="0">
            <a:spAutoFit/>
          </a:bodyPr>
          <a:lstStyle/>
          <a:p>
            <a:pPr marL="355600" indent="-342900">
              <a:buFont typeface="Wingdings"/>
              <a:buChar char=""/>
              <a:tabLst>
                <a:tab pos="355600" algn="l"/>
              </a:tabLst>
            </a:pPr>
            <a:r>
              <a:rPr sz="3000" dirty="0">
                <a:latin typeface="Arial"/>
                <a:cs typeface="Arial"/>
              </a:rPr>
              <a:t>The</a:t>
            </a:r>
            <a:r>
              <a:rPr sz="3000" spc="-5" dirty="0">
                <a:latin typeface="Arial"/>
                <a:cs typeface="Arial"/>
              </a:rPr>
              <a:t> </a:t>
            </a:r>
            <a:r>
              <a:rPr sz="3000" dirty="0">
                <a:latin typeface="Arial"/>
                <a:cs typeface="Arial"/>
              </a:rPr>
              <a:t>maximum</a:t>
            </a:r>
            <a:r>
              <a:rPr sz="3000" spc="-10" dirty="0">
                <a:latin typeface="Arial"/>
                <a:cs typeface="Arial"/>
              </a:rPr>
              <a:t> </a:t>
            </a:r>
            <a:r>
              <a:rPr sz="3000" dirty="0">
                <a:latin typeface="Arial"/>
                <a:cs typeface="Arial"/>
              </a:rPr>
              <a:t>number</a:t>
            </a:r>
            <a:r>
              <a:rPr sz="3000" spc="-15" dirty="0">
                <a:latin typeface="Arial"/>
                <a:cs typeface="Arial"/>
              </a:rPr>
              <a:t> </a:t>
            </a:r>
            <a:r>
              <a:rPr sz="3000" dirty="0">
                <a:latin typeface="Arial"/>
                <a:cs typeface="Arial"/>
              </a:rPr>
              <a:t>of Ru</a:t>
            </a:r>
            <a:r>
              <a:rPr sz="3000" spc="5" dirty="0">
                <a:latin typeface="Arial"/>
                <a:cs typeface="Arial"/>
              </a:rPr>
              <a:t>l</a:t>
            </a:r>
            <a:r>
              <a:rPr sz="3000" dirty="0">
                <a:latin typeface="Arial"/>
                <a:cs typeface="Arial"/>
              </a:rPr>
              <a:t>es</a:t>
            </a:r>
            <a:r>
              <a:rPr sz="3000" spc="-30" dirty="0">
                <a:latin typeface="Arial"/>
                <a:cs typeface="Arial"/>
              </a:rPr>
              <a:t> </a:t>
            </a:r>
            <a:r>
              <a:rPr sz="3000" dirty="0">
                <a:latin typeface="Arial"/>
                <a:cs typeface="Arial"/>
              </a:rPr>
              <a:t>is:</a:t>
            </a:r>
            <a:endParaRPr sz="3000">
              <a:latin typeface="Arial"/>
              <a:cs typeface="Arial"/>
            </a:endParaRPr>
          </a:p>
          <a:p>
            <a:pPr marL="2811145">
              <a:spcBef>
                <a:spcPts val="760"/>
              </a:spcBef>
            </a:pPr>
            <a:r>
              <a:rPr sz="3200" dirty="0">
                <a:solidFill>
                  <a:srgbClr val="C00000"/>
                </a:solidFill>
                <a:latin typeface="Arial"/>
                <a:cs typeface="Arial"/>
              </a:rPr>
              <a:t>2 x</a:t>
            </a:r>
            <a:r>
              <a:rPr sz="3200" spc="-15" dirty="0">
                <a:solidFill>
                  <a:srgbClr val="C00000"/>
                </a:solidFill>
                <a:latin typeface="Arial"/>
                <a:cs typeface="Arial"/>
              </a:rPr>
              <a:t> </a:t>
            </a:r>
            <a:r>
              <a:rPr sz="3200" dirty="0">
                <a:solidFill>
                  <a:srgbClr val="C00000"/>
                </a:solidFill>
                <a:latin typeface="Arial"/>
                <a:cs typeface="Arial"/>
              </a:rPr>
              <a:t>2 x</a:t>
            </a:r>
            <a:r>
              <a:rPr sz="3200" spc="-15" dirty="0">
                <a:solidFill>
                  <a:srgbClr val="C00000"/>
                </a:solidFill>
                <a:latin typeface="Arial"/>
                <a:cs typeface="Arial"/>
              </a:rPr>
              <a:t> </a:t>
            </a:r>
            <a:r>
              <a:rPr sz="3200" dirty="0">
                <a:solidFill>
                  <a:srgbClr val="C00000"/>
                </a:solidFill>
                <a:latin typeface="Arial"/>
                <a:cs typeface="Arial"/>
              </a:rPr>
              <a:t>3 =</a:t>
            </a:r>
            <a:r>
              <a:rPr sz="3200" spc="-10" dirty="0">
                <a:solidFill>
                  <a:srgbClr val="C00000"/>
                </a:solidFill>
                <a:latin typeface="Arial"/>
                <a:cs typeface="Arial"/>
              </a:rPr>
              <a:t> </a:t>
            </a:r>
            <a:r>
              <a:rPr sz="3200" dirty="0">
                <a:solidFill>
                  <a:srgbClr val="C00000"/>
                </a:solidFill>
                <a:latin typeface="Arial"/>
                <a:cs typeface="Arial"/>
              </a:rPr>
              <a:t>12</a:t>
            </a:r>
            <a:endParaRPr sz="3200">
              <a:latin typeface="Arial"/>
              <a:cs typeface="Arial"/>
            </a:endParaRPr>
          </a:p>
        </p:txBody>
      </p:sp>
      <p:sp>
        <p:nvSpPr>
          <p:cNvPr id="6" name="object 6"/>
          <p:cNvSpPr txBox="1">
            <a:spLocks noGrp="1"/>
          </p:cNvSpPr>
          <p:nvPr>
            <p:ph type="title"/>
          </p:nvPr>
        </p:nvSpPr>
        <p:spPr>
          <a:xfrm>
            <a:off x="-38099" y="0"/>
            <a:ext cx="9182099" cy="553998"/>
          </a:xfrm>
          <a:prstGeom prst="rect">
            <a:avLst/>
          </a:prstGeom>
        </p:spPr>
        <p:txBody>
          <a:bodyPr vert="horz" wrap="square" lIns="0" tIns="0" rIns="0" bIns="0" rtlCol="0">
            <a:spAutoFit/>
          </a:bodyPr>
          <a:lstStyle/>
          <a:p>
            <a:pPr marL="12700">
              <a:tabLst>
                <a:tab pos="520700" algn="l"/>
              </a:tabLst>
            </a:pPr>
            <a:r>
              <a:rPr sz="3600" dirty="0"/>
              <a:t>2.	C</a:t>
            </a:r>
            <a:r>
              <a:rPr sz="3600" spc="5" dirty="0"/>
              <a:t>o</a:t>
            </a:r>
            <a:r>
              <a:rPr sz="3600" dirty="0"/>
              <a:t>mp</a:t>
            </a:r>
            <a:r>
              <a:rPr sz="3600" spc="10" dirty="0"/>
              <a:t>u</a:t>
            </a:r>
            <a:r>
              <a:rPr sz="3600" dirty="0"/>
              <a:t>te</a:t>
            </a:r>
            <a:r>
              <a:rPr sz="3600" spc="-30" dirty="0"/>
              <a:t> </a:t>
            </a:r>
            <a:r>
              <a:rPr sz="3600" dirty="0"/>
              <a:t>Maxim</a:t>
            </a:r>
            <a:r>
              <a:rPr sz="3600" spc="5" dirty="0"/>
              <a:t>u</a:t>
            </a:r>
            <a:r>
              <a:rPr sz="3600" dirty="0"/>
              <a:t>m Numb</a:t>
            </a:r>
            <a:r>
              <a:rPr sz="3600" spc="10" dirty="0"/>
              <a:t>e</a:t>
            </a:r>
            <a:r>
              <a:rPr sz="3600" dirty="0"/>
              <a:t>r</a:t>
            </a:r>
            <a:r>
              <a:rPr sz="3600" spc="-15" dirty="0"/>
              <a:t> </a:t>
            </a:r>
            <a:r>
              <a:rPr sz="3600" dirty="0"/>
              <a:t>of</a:t>
            </a:r>
            <a:r>
              <a:rPr sz="3600" spc="-10" dirty="0"/>
              <a:t> </a:t>
            </a:r>
            <a:r>
              <a:rPr sz="3600" dirty="0"/>
              <a:t>Ru</a:t>
            </a:r>
            <a:r>
              <a:rPr sz="3600" spc="5" dirty="0"/>
              <a:t>l</a:t>
            </a:r>
            <a:r>
              <a:rPr sz="3600" dirty="0"/>
              <a:t>es</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35942" y="1250715"/>
            <a:ext cx="3860165" cy="2457083"/>
          </a:xfrm>
          <a:prstGeom prst="rect">
            <a:avLst/>
          </a:prstGeom>
        </p:spPr>
        <p:txBody>
          <a:bodyPr vert="horz" wrap="square" lIns="0" tIns="0" rIns="0" bIns="0" rtlCol="0">
            <a:spAutoFit/>
          </a:bodyPr>
          <a:lstStyle/>
          <a:p>
            <a:pPr marL="355600" indent="-342900">
              <a:buFont typeface="Wingdings"/>
              <a:buChar char=""/>
              <a:tabLst>
                <a:tab pos="355600" algn="l"/>
              </a:tabLst>
            </a:pPr>
            <a:r>
              <a:rPr sz="3000" dirty="0">
                <a:latin typeface="Arial"/>
                <a:cs typeface="Arial"/>
              </a:rPr>
              <a:t>The</a:t>
            </a:r>
            <a:r>
              <a:rPr sz="3000" spc="-5" dirty="0">
                <a:latin typeface="Arial"/>
                <a:cs typeface="Arial"/>
              </a:rPr>
              <a:t> </a:t>
            </a:r>
            <a:r>
              <a:rPr sz="3000" dirty="0">
                <a:latin typeface="Arial"/>
                <a:cs typeface="Arial"/>
              </a:rPr>
              <a:t>four</a:t>
            </a:r>
            <a:r>
              <a:rPr sz="3000" spc="-5" dirty="0">
                <a:latin typeface="Arial"/>
                <a:cs typeface="Arial"/>
              </a:rPr>
              <a:t> </a:t>
            </a:r>
            <a:r>
              <a:rPr sz="3000" dirty="0">
                <a:latin typeface="Arial"/>
                <a:cs typeface="Arial"/>
              </a:rPr>
              <a:t>actions</a:t>
            </a:r>
            <a:r>
              <a:rPr sz="3000" spc="-15" dirty="0">
                <a:latin typeface="Arial"/>
                <a:cs typeface="Arial"/>
              </a:rPr>
              <a:t> </a:t>
            </a:r>
            <a:r>
              <a:rPr sz="3000" dirty="0">
                <a:latin typeface="Arial"/>
                <a:cs typeface="Arial"/>
              </a:rPr>
              <a:t>ar</a:t>
            </a:r>
            <a:r>
              <a:rPr sz="3000" spc="-5" dirty="0">
                <a:latin typeface="Arial"/>
                <a:cs typeface="Arial"/>
              </a:rPr>
              <a:t>e</a:t>
            </a:r>
            <a:r>
              <a:rPr sz="3000" dirty="0">
                <a:latin typeface="Arial"/>
                <a:cs typeface="Arial"/>
              </a:rPr>
              <a:t>:</a:t>
            </a:r>
            <a:endParaRPr sz="3000">
              <a:latin typeface="Arial"/>
              <a:cs typeface="Arial"/>
            </a:endParaRPr>
          </a:p>
          <a:p>
            <a:pPr marL="756285" lvl="1" indent="-286385">
              <a:spcBef>
                <a:spcPts val="660"/>
              </a:spcBef>
              <a:buFont typeface="Wingdings"/>
              <a:buChar char=""/>
              <a:tabLst>
                <a:tab pos="756920" algn="l"/>
              </a:tabLst>
            </a:pPr>
            <a:r>
              <a:rPr sz="2700" dirty="0">
                <a:latin typeface="Arial"/>
                <a:cs typeface="Arial"/>
              </a:rPr>
              <a:t>M</a:t>
            </a:r>
            <a:r>
              <a:rPr sz="2700" spc="-15" dirty="0">
                <a:latin typeface="Arial"/>
                <a:cs typeface="Arial"/>
              </a:rPr>
              <a:t>a</a:t>
            </a:r>
            <a:r>
              <a:rPr sz="2700" dirty="0">
                <a:latin typeface="Arial"/>
                <a:cs typeface="Arial"/>
              </a:rPr>
              <a:t>rket prod</a:t>
            </a:r>
            <a:r>
              <a:rPr sz="2700" spc="-15" dirty="0">
                <a:latin typeface="Arial"/>
                <a:cs typeface="Arial"/>
              </a:rPr>
              <a:t>u</a:t>
            </a:r>
            <a:r>
              <a:rPr sz="2700" dirty="0">
                <a:latin typeface="Arial"/>
                <a:cs typeface="Arial"/>
              </a:rPr>
              <a:t>ct</a:t>
            </a:r>
            <a:r>
              <a:rPr sz="2700" spc="5" dirty="0">
                <a:latin typeface="Arial"/>
                <a:cs typeface="Arial"/>
              </a:rPr>
              <a:t> </a:t>
            </a:r>
            <a:r>
              <a:rPr sz="2700" dirty="0">
                <a:solidFill>
                  <a:srgbClr val="C00000"/>
                </a:solidFill>
                <a:latin typeface="Arial"/>
                <a:cs typeface="Arial"/>
              </a:rPr>
              <a:t>W</a:t>
            </a:r>
            <a:endParaRPr sz="2700">
              <a:latin typeface="Arial"/>
              <a:cs typeface="Arial"/>
            </a:endParaRPr>
          </a:p>
          <a:p>
            <a:pPr marL="756285" lvl="1" indent="-286385">
              <a:spcBef>
                <a:spcPts val="650"/>
              </a:spcBef>
              <a:buFont typeface="Wingdings"/>
              <a:buChar char=""/>
              <a:tabLst>
                <a:tab pos="756920" algn="l"/>
              </a:tabLst>
            </a:pPr>
            <a:r>
              <a:rPr sz="2700" dirty="0">
                <a:latin typeface="Arial"/>
                <a:cs typeface="Arial"/>
              </a:rPr>
              <a:t>Market product </a:t>
            </a:r>
            <a:r>
              <a:rPr sz="2700" dirty="0">
                <a:solidFill>
                  <a:srgbClr val="C00000"/>
                </a:solidFill>
                <a:latin typeface="Arial"/>
                <a:cs typeface="Arial"/>
              </a:rPr>
              <a:t>X</a:t>
            </a:r>
            <a:endParaRPr sz="2700">
              <a:latin typeface="Arial"/>
              <a:cs typeface="Arial"/>
            </a:endParaRPr>
          </a:p>
          <a:p>
            <a:pPr marL="756285" lvl="1" indent="-286385">
              <a:spcBef>
                <a:spcPts val="645"/>
              </a:spcBef>
              <a:buFont typeface="Wingdings"/>
              <a:buChar char=""/>
              <a:tabLst>
                <a:tab pos="756920" algn="l"/>
              </a:tabLst>
            </a:pPr>
            <a:r>
              <a:rPr sz="2700" dirty="0">
                <a:latin typeface="Arial"/>
                <a:cs typeface="Arial"/>
              </a:rPr>
              <a:t>Market product</a:t>
            </a:r>
            <a:r>
              <a:rPr sz="2700" spc="-60" dirty="0">
                <a:latin typeface="Arial"/>
                <a:cs typeface="Arial"/>
              </a:rPr>
              <a:t> </a:t>
            </a:r>
            <a:r>
              <a:rPr sz="2700" dirty="0">
                <a:solidFill>
                  <a:srgbClr val="C00000"/>
                </a:solidFill>
                <a:latin typeface="Arial"/>
                <a:cs typeface="Arial"/>
              </a:rPr>
              <a:t>Y</a:t>
            </a:r>
            <a:endParaRPr sz="2700">
              <a:latin typeface="Arial"/>
              <a:cs typeface="Arial"/>
            </a:endParaRPr>
          </a:p>
          <a:p>
            <a:pPr marL="756285" lvl="1" indent="-286385">
              <a:spcBef>
                <a:spcPts val="645"/>
              </a:spcBef>
              <a:buFont typeface="Wingdings"/>
              <a:buChar char=""/>
              <a:tabLst>
                <a:tab pos="756920" algn="l"/>
              </a:tabLst>
            </a:pPr>
            <a:r>
              <a:rPr sz="2700" dirty="0">
                <a:latin typeface="Arial"/>
                <a:cs typeface="Arial"/>
              </a:rPr>
              <a:t>M</a:t>
            </a:r>
            <a:r>
              <a:rPr sz="2700" spc="-15" dirty="0">
                <a:latin typeface="Arial"/>
                <a:cs typeface="Arial"/>
              </a:rPr>
              <a:t>a</a:t>
            </a:r>
            <a:r>
              <a:rPr sz="2700" dirty="0">
                <a:latin typeface="Arial"/>
                <a:cs typeface="Arial"/>
              </a:rPr>
              <a:t>rket prod</a:t>
            </a:r>
            <a:r>
              <a:rPr sz="2700" spc="-15" dirty="0">
                <a:latin typeface="Arial"/>
                <a:cs typeface="Arial"/>
              </a:rPr>
              <a:t>u</a:t>
            </a:r>
            <a:r>
              <a:rPr sz="2700" dirty="0">
                <a:latin typeface="Arial"/>
                <a:cs typeface="Arial"/>
              </a:rPr>
              <a:t>ct</a:t>
            </a:r>
            <a:r>
              <a:rPr sz="2700" spc="5" dirty="0">
                <a:latin typeface="Arial"/>
                <a:cs typeface="Arial"/>
              </a:rPr>
              <a:t> </a:t>
            </a:r>
            <a:r>
              <a:rPr sz="2700" dirty="0">
                <a:solidFill>
                  <a:srgbClr val="C00000"/>
                </a:solidFill>
                <a:latin typeface="Arial"/>
                <a:cs typeface="Arial"/>
              </a:rPr>
              <a:t>Z</a:t>
            </a:r>
            <a:endParaRPr sz="2700">
              <a:latin typeface="Arial"/>
              <a:cs typeface="Arial"/>
            </a:endParaRPr>
          </a:p>
        </p:txBody>
      </p:sp>
      <p:sp>
        <p:nvSpPr>
          <p:cNvPr id="6" name="object 6"/>
          <p:cNvSpPr txBox="1">
            <a:spLocks noGrp="1"/>
          </p:cNvSpPr>
          <p:nvPr>
            <p:ph type="title"/>
          </p:nvPr>
        </p:nvSpPr>
        <p:spPr>
          <a:xfrm>
            <a:off x="0" y="0"/>
            <a:ext cx="9144000" cy="738664"/>
          </a:xfrm>
          <a:prstGeom prst="rect">
            <a:avLst/>
          </a:prstGeom>
        </p:spPr>
        <p:txBody>
          <a:bodyPr vert="horz" wrap="square" lIns="0" tIns="0" rIns="0" bIns="0" rtlCol="0">
            <a:spAutoFit/>
          </a:bodyPr>
          <a:lstStyle/>
          <a:p>
            <a:pPr marL="12700"/>
            <a:r>
              <a:rPr spc="-20" dirty="0"/>
              <a:t>3.</a:t>
            </a:r>
            <a:r>
              <a:rPr spc="10" dirty="0"/>
              <a:t> </a:t>
            </a:r>
            <a:r>
              <a:rPr spc="-20" dirty="0"/>
              <a:t>Iden</a:t>
            </a:r>
            <a:r>
              <a:rPr spc="-5" dirty="0"/>
              <a:t>t</a:t>
            </a:r>
            <a:r>
              <a:rPr spc="-15" dirty="0"/>
              <a:t>ify</a:t>
            </a:r>
            <a:r>
              <a:rPr spc="10" dirty="0"/>
              <a:t> </a:t>
            </a:r>
            <a:r>
              <a:rPr spc="-25" dirty="0"/>
              <a:t>Po</a:t>
            </a:r>
            <a:r>
              <a:rPr spc="-10" dirty="0"/>
              <a:t>s</a:t>
            </a:r>
            <a:r>
              <a:rPr spc="-15" dirty="0"/>
              <a:t>si</a:t>
            </a:r>
            <a:r>
              <a:rPr spc="-20" dirty="0"/>
              <a:t>ble</a:t>
            </a:r>
            <a:r>
              <a:rPr spc="-220" dirty="0"/>
              <a:t> </a:t>
            </a:r>
            <a:r>
              <a:rPr spc="-25" dirty="0"/>
              <a:t>Ac</a:t>
            </a:r>
            <a:r>
              <a:rPr spc="-5" dirty="0"/>
              <a:t>t</a:t>
            </a:r>
            <a:r>
              <a:rPr spc="-20" dirty="0"/>
              <a:t>ions</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0" y="0"/>
            <a:ext cx="9144000" cy="738664"/>
          </a:xfrm>
          <a:prstGeom prst="rect">
            <a:avLst/>
          </a:prstGeom>
        </p:spPr>
        <p:txBody>
          <a:bodyPr vert="horz" wrap="square" lIns="0" tIns="0" rIns="0" bIns="0" rtlCol="0">
            <a:spAutoFit/>
          </a:bodyPr>
          <a:lstStyle/>
          <a:p>
            <a:pPr marL="12700">
              <a:lnSpc>
                <a:spcPct val="100000"/>
              </a:lnSpc>
            </a:pPr>
            <a:r>
              <a:rPr spc="-5" dirty="0"/>
              <a:t>3. Identify Possible</a:t>
            </a:r>
            <a:r>
              <a:rPr spc="-175" dirty="0"/>
              <a:t> </a:t>
            </a:r>
            <a:r>
              <a:rPr spc="-5" dirty="0"/>
              <a:t>Actions</a:t>
            </a:r>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25400">
              <a:lnSpc>
                <a:spcPts val="1920"/>
              </a:lnSpc>
            </a:pPr>
            <a:fld id="{81D60167-4931-47E6-BA6A-407CBD079E47}" type="slidenum">
              <a:rPr dirty="0"/>
              <a:t>47</a:t>
            </a:fld>
            <a:endParaRPr dirty="0"/>
          </a:p>
        </p:txBody>
      </p:sp>
      <p:graphicFrame>
        <p:nvGraphicFramePr>
          <p:cNvPr id="6" name="object 6"/>
          <p:cNvGraphicFramePr>
            <a:graphicFrameLocks noGrp="1"/>
          </p:cNvGraphicFramePr>
          <p:nvPr>
            <p:extLst>
              <p:ext uri="{D42A27DB-BD31-4B8C-83A1-F6EECF244321}">
                <p14:modId xmlns:p14="http://schemas.microsoft.com/office/powerpoint/2010/main" val="1740853728"/>
              </p:ext>
            </p:extLst>
          </p:nvPr>
        </p:nvGraphicFramePr>
        <p:xfrm>
          <a:off x="381003" y="1066800"/>
          <a:ext cx="8518135" cy="2286001"/>
        </p:xfrm>
        <a:graphic>
          <a:graphicData uri="http://schemas.openxmlformats.org/drawingml/2006/table">
            <a:tbl>
              <a:tblPr firstRow="1" bandRow="1">
                <a:tableStyleId>{2D5ABB26-0587-4C30-8999-92F81FD0307C}</a:tableStyleId>
              </a:tblPr>
              <a:tblGrid>
                <a:gridCol w="1108850">
                  <a:extLst>
                    <a:ext uri="{9D8B030D-6E8A-4147-A177-3AD203B41FA5}">
                      <a16:colId xmlns:a16="http://schemas.microsoft.com/office/drawing/2014/main" val="20000"/>
                    </a:ext>
                  </a:extLst>
                </a:gridCol>
                <a:gridCol w="583322">
                  <a:extLst>
                    <a:ext uri="{9D8B030D-6E8A-4147-A177-3AD203B41FA5}">
                      <a16:colId xmlns:a16="http://schemas.microsoft.com/office/drawing/2014/main" val="20001"/>
                    </a:ext>
                  </a:extLst>
                </a:gridCol>
                <a:gridCol w="583450">
                  <a:extLst>
                    <a:ext uri="{9D8B030D-6E8A-4147-A177-3AD203B41FA5}">
                      <a16:colId xmlns:a16="http://schemas.microsoft.com/office/drawing/2014/main" val="20002"/>
                    </a:ext>
                  </a:extLst>
                </a:gridCol>
                <a:gridCol w="583321">
                  <a:extLst>
                    <a:ext uri="{9D8B030D-6E8A-4147-A177-3AD203B41FA5}">
                      <a16:colId xmlns:a16="http://schemas.microsoft.com/office/drawing/2014/main" val="20003"/>
                    </a:ext>
                  </a:extLst>
                </a:gridCol>
                <a:gridCol w="583450">
                  <a:extLst>
                    <a:ext uri="{9D8B030D-6E8A-4147-A177-3AD203B41FA5}">
                      <a16:colId xmlns:a16="http://schemas.microsoft.com/office/drawing/2014/main" val="20004"/>
                    </a:ext>
                  </a:extLst>
                </a:gridCol>
                <a:gridCol w="583321">
                  <a:extLst>
                    <a:ext uri="{9D8B030D-6E8A-4147-A177-3AD203B41FA5}">
                      <a16:colId xmlns:a16="http://schemas.microsoft.com/office/drawing/2014/main" val="20005"/>
                    </a:ext>
                  </a:extLst>
                </a:gridCol>
                <a:gridCol w="583450">
                  <a:extLst>
                    <a:ext uri="{9D8B030D-6E8A-4147-A177-3AD203B41FA5}">
                      <a16:colId xmlns:a16="http://schemas.microsoft.com/office/drawing/2014/main" val="20006"/>
                    </a:ext>
                  </a:extLst>
                </a:gridCol>
                <a:gridCol w="583321">
                  <a:extLst>
                    <a:ext uri="{9D8B030D-6E8A-4147-A177-3AD203B41FA5}">
                      <a16:colId xmlns:a16="http://schemas.microsoft.com/office/drawing/2014/main" val="20007"/>
                    </a:ext>
                  </a:extLst>
                </a:gridCol>
                <a:gridCol w="583450">
                  <a:extLst>
                    <a:ext uri="{9D8B030D-6E8A-4147-A177-3AD203B41FA5}">
                      <a16:colId xmlns:a16="http://schemas.microsoft.com/office/drawing/2014/main" val="20008"/>
                    </a:ext>
                  </a:extLst>
                </a:gridCol>
                <a:gridCol w="583321">
                  <a:extLst>
                    <a:ext uri="{9D8B030D-6E8A-4147-A177-3AD203B41FA5}">
                      <a16:colId xmlns:a16="http://schemas.microsoft.com/office/drawing/2014/main" val="20009"/>
                    </a:ext>
                  </a:extLst>
                </a:gridCol>
                <a:gridCol w="725948">
                  <a:extLst>
                    <a:ext uri="{9D8B030D-6E8A-4147-A177-3AD203B41FA5}">
                      <a16:colId xmlns:a16="http://schemas.microsoft.com/office/drawing/2014/main" val="20010"/>
                    </a:ext>
                  </a:extLst>
                </a:gridCol>
                <a:gridCol w="706983">
                  <a:extLst>
                    <a:ext uri="{9D8B030D-6E8A-4147-A177-3AD203B41FA5}">
                      <a16:colId xmlns:a16="http://schemas.microsoft.com/office/drawing/2014/main" val="20011"/>
                    </a:ext>
                  </a:extLst>
                </a:gridCol>
                <a:gridCol w="725948">
                  <a:extLst>
                    <a:ext uri="{9D8B030D-6E8A-4147-A177-3AD203B41FA5}">
                      <a16:colId xmlns:a16="http://schemas.microsoft.com/office/drawing/2014/main" val="20012"/>
                    </a:ext>
                  </a:extLst>
                </a:gridCol>
              </a:tblGrid>
              <a:tr h="571500">
                <a:tc>
                  <a:txBody>
                    <a:bodyPr/>
                    <a:lstStyle/>
                    <a:p>
                      <a:endParaRPr dirty="0"/>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R="60325" algn="ctr">
                        <a:lnSpc>
                          <a:spcPct val="100000"/>
                        </a:lnSpc>
                        <a:spcBef>
                          <a:spcPts val="254"/>
                        </a:spcBef>
                      </a:pPr>
                      <a:r>
                        <a:rPr sz="2000" spc="5" dirty="0">
                          <a:latin typeface="Arial"/>
                          <a:cs typeface="Arial"/>
                        </a:rPr>
                        <a:t>R1</a:t>
                      </a:r>
                      <a:endParaRPr sz="20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D6E3BC"/>
                    </a:solidFill>
                  </a:tcPr>
                </a:tc>
                <a:tc>
                  <a:txBody>
                    <a:bodyPr/>
                    <a:lstStyle/>
                    <a:p>
                      <a:pPr marR="60325" algn="ctr">
                        <a:lnSpc>
                          <a:spcPct val="100000"/>
                        </a:lnSpc>
                        <a:spcBef>
                          <a:spcPts val="254"/>
                        </a:spcBef>
                      </a:pPr>
                      <a:r>
                        <a:rPr sz="2000" spc="5" dirty="0">
                          <a:latin typeface="Arial"/>
                          <a:cs typeface="Arial"/>
                        </a:rPr>
                        <a:t>R2</a:t>
                      </a:r>
                      <a:endParaRPr sz="20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D6E3BC"/>
                    </a:solidFill>
                  </a:tcPr>
                </a:tc>
                <a:tc>
                  <a:txBody>
                    <a:bodyPr/>
                    <a:lstStyle/>
                    <a:p>
                      <a:pPr marL="85090">
                        <a:lnSpc>
                          <a:spcPct val="100000"/>
                        </a:lnSpc>
                        <a:spcBef>
                          <a:spcPts val="254"/>
                        </a:spcBef>
                      </a:pPr>
                      <a:r>
                        <a:rPr sz="2000" spc="5" dirty="0">
                          <a:latin typeface="Arial"/>
                          <a:cs typeface="Arial"/>
                        </a:rPr>
                        <a:t>R3</a:t>
                      </a:r>
                      <a:endParaRPr sz="20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D6E3BC"/>
                    </a:solidFill>
                  </a:tcPr>
                </a:tc>
                <a:tc>
                  <a:txBody>
                    <a:bodyPr/>
                    <a:lstStyle/>
                    <a:p>
                      <a:pPr marR="59690" algn="ctr">
                        <a:lnSpc>
                          <a:spcPct val="100000"/>
                        </a:lnSpc>
                        <a:spcBef>
                          <a:spcPts val="254"/>
                        </a:spcBef>
                      </a:pPr>
                      <a:r>
                        <a:rPr sz="2000" spc="5" dirty="0">
                          <a:latin typeface="Arial"/>
                          <a:cs typeface="Arial"/>
                        </a:rPr>
                        <a:t>R4</a:t>
                      </a:r>
                      <a:endParaRPr sz="20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D6E3BC"/>
                    </a:solidFill>
                  </a:tcPr>
                </a:tc>
                <a:tc>
                  <a:txBody>
                    <a:bodyPr/>
                    <a:lstStyle/>
                    <a:p>
                      <a:pPr marR="145415" algn="r">
                        <a:lnSpc>
                          <a:spcPct val="100000"/>
                        </a:lnSpc>
                        <a:spcBef>
                          <a:spcPts val="254"/>
                        </a:spcBef>
                      </a:pPr>
                      <a:r>
                        <a:rPr sz="2000" spc="5" dirty="0">
                          <a:latin typeface="Arial"/>
                          <a:cs typeface="Arial"/>
                        </a:rPr>
                        <a:t>R5</a:t>
                      </a:r>
                      <a:endParaRPr sz="20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D6E3BC"/>
                    </a:solidFill>
                  </a:tcPr>
                </a:tc>
                <a:tc>
                  <a:txBody>
                    <a:bodyPr/>
                    <a:lstStyle/>
                    <a:p>
                      <a:pPr marR="59055" algn="ctr">
                        <a:lnSpc>
                          <a:spcPct val="100000"/>
                        </a:lnSpc>
                        <a:spcBef>
                          <a:spcPts val="254"/>
                        </a:spcBef>
                      </a:pPr>
                      <a:r>
                        <a:rPr sz="2000" spc="5" dirty="0">
                          <a:latin typeface="Arial"/>
                          <a:cs typeface="Arial"/>
                        </a:rPr>
                        <a:t>R6</a:t>
                      </a:r>
                      <a:endParaRPr sz="20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D6E3BC"/>
                    </a:solidFill>
                  </a:tcPr>
                </a:tc>
                <a:tc>
                  <a:txBody>
                    <a:bodyPr/>
                    <a:lstStyle/>
                    <a:p>
                      <a:pPr marR="144780" algn="r">
                        <a:lnSpc>
                          <a:spcPct val="100000"/>
                        </a:lnSpc>
                        <a:spcBef>
                          <a:spcPts val="254"/>
                        </a:spcBef>
                      </a:pPr>
                      <a:r>
                        <a:rPr sz="2000" spc="5" dirty="0">
                          <a:latin typeface="Arial"/>
                          <a:cs typeface="Arial"/>
                        </a:rPr>
                        <a:t>R7</a:t>
                      </a:r>
                      <a:endParaRPr sz="20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D6E3BC"/>
                    </a:solidFill>
                  </a:tcPr>
                </a:tc>
                <a:tc>
                  <a:txBody>
                    <a:bodyPr/>
                    <a:lstStyle/>
                    <a:p>
                      <a:pPr marR="59055" algn="ctr">
                        <a:lnSpc>
                          <a:spcPct val="100000"/>
                        </a:lnSpc>
                        <a:spcBef>
                          <a:spcPts val="254"/>
                        </a:spcBef>
                      </a:pPr>
                      <a:r>
                        <a:rPr sz="2000" spc="5" dirty="0">
                          <a:latin typeface="Arial"/>
                          <a:cs typeface="Arial"/>
                        </a:rPr>
                        <a:t>R8</a:t>
                      </a:r>
                      <a:endParaRPr sz="20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D6E3BC"/>
                    </a:solidFill>
                  </a:tcPr>
                </a:tc>
                <a:tc>
                  <a:txBody>
                    <a:bodyPr/>
                    <a:lstStyle/>
                    <a:p>
                      <a:pPr marR="144780" algn="r">
                        <a:lnSpc>
                          <a:spcPct val="100000"/>
                        </a:lnSpc>
                        <a:spcBef>
                          <a:spcPts val="254"/>
                        </a:spcBef>
                      </a:pPr>
                      <a:r>
                        <a:rPr sz="2000" spc="5" dirty="0">
                          <a:latin typeface="Arial"/>
                          <a:cs typeface="Arial"/>
                        </a:rPr>
                        <a:t>R9</a:t>
                      </a:r>
                      <a:endParaRPr sz="20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D6E3BC"/>
                    </a:solidFill>
                  </a:tcPr>
                </a:tc>
                <a:tc>
                  <a:txBody>
                    <a:bodyPr/>
                    <a:lstStyle/>
                    <a:p>
                      <a:pPr marL="85725">
                        <a:lnSpc>
                          <a:spcPct val="100000"/>
                        </a:lnSpc>
                        <a:spcBef>
                          <a:spcPts val="254"/>
                        </a:spcBef>
                      </a:pPr>
                      <a:r>
                        <a:rPr sz="2000" dirty="0">
                          <a:latin typeface="Arial"/>
                          <a:cs typeface="Arial"/>
                        </a:rPr>
                        <a:t>R10</a:t>
                      </a:r>
                      <a:endParaRPr sz="20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D6E3BC"/>
                    </a:solidFill>
                  </a:tcPr>
                </a:tc>
                <a:tc>
                  <a:txBody>
                    <a:bodyPr/>
                    <a:lstStyle/>
                    <a:p>
                      <a:pPr marL="85725">
                        <a:lnSpc>
                          <a:spcPct val="100000"/>
                        </a:lnSpc>
                        <a:spcBef>
                          <a:spcPts val="254"/>
                        </a:spcBef>
                      </a:pPr>
                      <a:r>
                        <a:rPr sz="2000" spc="-45" dirty="0">
                          <a:latin typeface="Arial"/>
                          <a:cs typeface="Arial"/>
                        </a:rPr>
                        <a:t>R11</a:t>
                      </a:r>
                      <a:endParaRPr sz="20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D6E3BC"/>
                    </a:solidFill>
                  </a:tcPr>
                </a:tc>
                <a:tc>
                  <a:txBody>
                    <a:bodyPr/>
                    <a:lstStyle/>
                    <a:p>
                      <a:pPr marL="85725">
                        <a:lnSpc>
                          <a:spcPct val="100000"/>
                        </a:lnSpc>
                        <a:spcBef>
                          <a:spcPts val="254"/>
                        </a:spcBef>
                      </a:pPr>
                      <a:r>
                        <a:rPr sz="2000" dirty="0">
                          <a:latin typeface="Arial"/>
                          <a:cs typeface="Arial"/>
                        </a:rPr>
                        <a:t>R12</a:t>
                      </a:r>
                      <a:endParaRPr sz="20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D6E3BC"/>
                    </a:solidFill>
                  </a:tcPr>
                </a:tc>
                <a:extLst>
                  <a:ext uri="{0D108BD9-81ED-4DB2-BD59-A6C34878D82A}">
                    <a16:rowId xmlns:a16="http://schemas.microsoft.com/office/drawing/2014/main" val="10000"/>
                  </a:ext>
                </a:extLst>
              </a:tr>
              <a:tr h="571500">
                <a:tc>
                  <a:txBody>
                    <a:bodyPr/>
                    <a:lstStyle/>
                    <a:p>
                      <a:pPr marL="85090">
                        <a:lnSpc>
                          <a:spcPct val="100000"/>
                        </a:lnSpc>
                        <a:spcBef>
                          <a:spcPts val="259"/>
                        </a:spcBef>
                      </a:pPr>
                      <a:r>
                        <a:rPr sz="2000" dirty="0">
                          <a:latin typeface="Arial"/>
                          <a:cs typeface="Arial"/>
                        </a:rPr>
                        <a:t>Gender</a:t>
                      </a:r>
                      <a:endParaRPr sz="20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8F679"/>
                    </a:solidFill>
                  </a:tcPr>
                </a:tc>
                <a:tc>
                  <a:txBody>
                    <a:bodyPr/>
                    <a:lstStyle/>
                    <a:p>
                      <a:pPr algn="ctr">
                        <a:lnSpc>
                          <a:spcPct val="100000"/>
                        </a:lnSpc>
                        <a:spcBef>
                          <a:spcPts val="259"/>
                        </a:spcBef>
                      </a:pPr>
                      <a:r>
                        <a:rPr sz="2000" dirty="0">
                          <a:latin typeface="Arial"/>
                          <a:cs typeface="Arial"/>
                        </a:rPr>
                        <a:t>M</a:t>
                      </a:r>
                      <a:endParaRPr sz="20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59"/>
                        </a:spcBef>
                      </a:pPr>
                      <a:r>
                        <a:rPr sz="2000" dirty="0">
                          <a:latin typeface="Arial"/>
                          <a:cs typeface="Arial"/>
                        </a:rPr>
                        <a:t>F</a:t>
                      </a:r>
                      <a:endParaRPr sz="20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76530">
                        <a:lnSpc>
                          <a:spcPct val="100000"/>
                        </a:lnSpc>
                        <a:spcBef>
                          <a:spcPts val="259"/>
                        </a:spcBef>
                      </a:pPr>
                      <a:r>
                        <a:rPr sz="2000" dirty="0">
                          <a:latin typeface="Arial"/>
                          <a:cs typeface="Arial"/>
                        </a:rPr>
                        <a:t>M</a:t>
                      </a:r>
                      <a:endParaRPr sz="20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59"/>
                        </a:spcBef>
                      </a:pPr>
                      <a:r>
                        <a:rPr sz="2000" dirty="0">
                          <a:latin typeface="Arial"/>
                          <a:cs typeface="Arial"/>
                        </a:rPr>
                        <a:t>F</a:t>
                      </a:r>
                      <a:endParaRPr sz="20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R="168275" algn="r">
                        <a:lnSpc>
                          <a:spcPct val="100000"/>
                        </a:lnSpc>
                        <a:spcBef>
                          <a:spcPts val="259"/>
                        </a:spcBef>
                      </a:pPr>
                      <a:r>
                        <a:rPr sz="2000" dirty="0">
                          <a:latin typeface="Arial"/>
                          <a:cs typeface="Arial"/>
                        </a:rPr>
                        <a:t>M</a:t>
                      </a:r>
                      <a:endParaRPr sz="20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59"/>
                        </a:spcBef>
                      </a:pPr>
                      <a:r>
                        <a:rPr sz="2000" dirty="0">
                          <a:latin typeface="Arial"/>
                          <a:cs typeface="Arial"/>
                        </a:rPr>
                        <a:t>F</a:t>
                      </a:r>
                      <a:endParaRPr sz="20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R="168275" algn="r">
                        <a:lnSpc>
                          <a:spcPct val="100000"/>
                        </a:lnSpc>
                        <a:spcBef>
                          <a:spcPts val="259"/>
                        </a:spcBef>
                      </a:pPr>
                      <a:r>
                        <a:rPr sz="2000" dirty="0">
                          <a:latin typeface="Arial"/>
                          <a:cs typeface="Arial"/>
                        </a:rPr>
                        <a:t>M</a:t>
                      </a:r>
                      <a:endParaRPr sz="20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59"/>
                        </a:spcBef>
                      </a:pPr>
                      <a:r>
                        <a:rPr sz="2000" dirty="0">
                          <a:latin typeface="Arial"/>
                          <a:cs typeface="Arial"/>
                        </a:rPr>
                        <a:t>F</a:t>
                      </a:r>
                      <a:endParaRPr sz="20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R="168275" algn="r">
                        <a:lnSpc>
                          <a:spcPct val="100000"/>
                        </a:lnSpc>
                        <a:spcBef>
                          <a:spcPts val="259"/>
                        </a:spcBef>
                      </a:pPr>
                      <a:r>
                        <a:rPr sz="2000" dirty="0">
                          <a:latin typeface="Arial"/>
                          <a:cs typeface="Arial"/>
                        </a:rPr>
                        <a:t>M</a:t>
                      </a:r>
                      <a:endParaRPr sz="20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905" algn="ctr">
                        <a:lnSpc>
                          <a:spcPct val="100000"/>
                        </a:lnSpc>
                        <a:spcBef>
                          <a:spcPts val="259"/>
                        </a:spcBef>
                      </a:pPr>
                      <a:r>
                        <a:rPr sz="2000" dirty="0">
                          <a:latin typeface="Arial"/>
                          <a:cs typeface="Arial"/>
                        </a:rPr>
                        <a:t>F</a:t>
                      </a:r>
                      <a:endParaRPr sz="20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270" algn="ctr">
                        <a:lnSpc>
                          <a:spcPct val="100000"/>
                        </a:lnSpc>
                        <a:spcBef>
                          <a:spcPts val="259"/>
                        </a:spcBef>
                      </a:pPr>
                      <a:r>
                        <a:rPr sz="2000" dirty="0">
                          <a:latin typeface="Arial"/>
                          <a:cs typeface="Arial"/>
                        </a:rPr>
                        <a:t>M</a:t>
                      </a:r>
                      <a:endParaRPr sz="20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905" algn="ctr">
                        <a:lnSpc>
                          <a:spcPct val="100000"/>
                        </a:lnSpc>
                        <a:spcBef>
                          <a:spcPts val="259"/>
                        </a:spcBef>
                      </a:pPr>
                      <a:r>
                        <a:rPr sz="2000" dirty="0">
                          <a:latin typeface="Arial"/>
                          <a:cs typeface="Arial"/>
                        </a:rPr>
                        <a:t>F</a:t>
                      </a:r>
                      <a:endParaRPr sz="20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1"/>
                  </a:ext>
                </a:extLst>
              </a:tr>
              <a:tr h="571501">
                <a:tc>
                  <a:txBody>
                    <a:bodyPr/>
                    <a:lstStyle/>
                    <a:p>
                      <a:pPr marL="85090">
                        <a:lnSpc>
                          <a:spcPct val="100000"/>
                        </a:lnSpc>
                        <a:spcBef>
                          <a:spcPts val="254"/>
                        </a:spcBef>
                      </a:pPr>
                      <a:r>
                        <a:rPr sz="2000" dirty="0">
                          <a:latin typeface="Arial"/>
                          <a:cs typeface="Arial"/>
                        </a:rPr>
                        <a:t>City</a:t>
                      </a:r>
                      <a:endParaRPr sz="20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8F679"/>
                    </a:solidFill>
                  </a:tcPr>
                </a:tc>
                <a:tc>
                  <a:txBody>
                    <a:bodyPr/>
                    <a:lstStyle/>
                    <a:p>
                      <a:pPr algn="ctr">
                        <a:lnSpc>
                          <a:spcPct val="100000"/>
                        </a:lnSpc>
                        <a:spcBef>
                          <a:spcPts val="254"/>
                        </a:spcBef>
                      </a:pPr>
                      <a:r>
                        <a:rPr sz="2000" dirty="0">
                          <a:latin typeface="Arial"/>
                          <a:cs typeface="Arial"/>
                        </a:rPr>
                        <a:t>Y</a:t>
                      </a:r>
                      <a:endParaRPr sz="20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54"/>
                        </a:spcBef>
                      </a:pPr>
                      <a:r>
                        <a:rPr sz="2000" dirty="0">
                          <a:latin typeface="Arial"/>
                          <a:cs typeface="Arial"/>
                        </a:rPr>
                        <a:t>Y</a:t>
                      </a:r>
                      <a:endParaRPr sz="20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54"/>
                        </a:spcBef>
                      </a:pPr>
                      <a:r>
                        <a:rPr sz="2000" dirty="0">
                          <a:latin typeface="Arial"/>
                          <a:cs typeface="Arial"/>
                        </a:rPr>
                        <a:t>N</a:t>
                      </a:r>
                      <a:endParaRPr sz="20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54"/>
                        </a:spcBef>
                      </a:pPr>
                      <a:r>
                        <a:rPr sz="2000" dirty="0">
                          <a:latin typeface="Arial"/>
                          <a:cs typeface="Arial"/>
                        </a:rPr>
                        <a:t>N</a:t>
                      </a:r>
                      <a:endParaRPr sz="20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R="189230" algn="r">
                        <a:lnSpc>
                          <a:spcPct val="100000"/>
                        </a:lnSpc>
                        <a:spcBef>
                          <a:spcPts val="254"/>
                        </a:spcBef>
                      </a:pPr>
                      <a:r>
                        <a:rPr sz="2000" dirty="0">
                          <a:latin typeface="Arial"/>
                          <a:cs typeface="Arial"/>
                        </a:rPr>
                        <a:t>Y</a:t>
                      </a:r>
                      <a:endParaRPr sz="20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270" algn="ctr">
                        <a:lnSpc>
                          <a:spcPct val="100000"/>
                        </a:lnSpc>
                        <a:spcBef>
                          <a:spcPts val="254"/>
                        </a:spcBef>
                      </a:pPr>
                      <a:r>
                        <a:rPr sz="2000" dirty="0">
                          <a:latin typeface="Arial"/>
                          <a:cs typeface="Arial"/>
                        </a:rPr>
                        <a:t>Y</a:t>
                      </a: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R="182880" algn="r">
                        <a:lnSpc>
                          <a:spcPct val="100000"/>
                        </a:lnSpc>
                        <a:spcBef>
                          <a:spcPts val="254"/>
                        </a:spcBef>
                      </a:pPr>
                      <a:r>
                        <a:rPr sz="2000" dirty="0">
                          <a:latin typeface="Arial"/>
                          <a:cs typeface="Arial"/>
                        </a:rPr>
                        <a:t>N</a:t>
                      </a:r>
                      <a:endParaRPr sz="20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54"/>
                        </a:spcBef>
                      </a:pPr>
                      <a:r>
                        <a:rPr sz="2000" dirty="0">
                          <a:latin typeface="Arial"/>
                          <a:cs typeface="Arial"/>
                        </a:rPr>
                        <a:t>N</a:t>
                      </a:r>
                      <a:endParaRPr sz="20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R="189230" algn="r">
                        <a:lnSpc>
                          <a:spcPct val="100000"/>
                        </a:lnSpc>
                        <a:spcBef>
                          <a:spcPts val="254"/>
                        </a:spcBef>
                      </a:pPr>
                      <a:r>
                        <a:rPr sz="2000" dirty="0">
                          <a:latin typeface="Arial"/>
                          <a:cs typeface="Arial"/>
                        </a:rPr>
                        <a:t>Y</a:t>
                      </a:r>
                      <a:endParaRPr sz="20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35" algn="ctr">
                        <a:lnSpc>
                          <a:spcPct val="100000"/>
                        </a:lnSpc>
                        <a:spcBef>
                          <a:spcPts val="254"/>
                        </a:spcBef>
                      </a:pPr>
                      <a:r>
                        <a:rPr sz="2000" dirty="0">
                          <a:latin typeface="Arial"/>
                          <a:cs typeface="Arial"/>
                        </a:rPr>
                        <a:t>Y</a:t>
                      </a:r>
                      <a:endParaRPr sz="20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35" algn="ctr">
                        <a:lnSpc>
                          <a:spcPct val="100000"/>
                        </a:lnSpc>
                        <a:spcBef>
                          <a:spcPts val="254"/>
                        </a:spcBef>
                      </a:pPr>
                      <a:r>
                        <a:rPr sz="2000" dirty="0">
                          <a:latin typeface="Arial"/>
                          <a:cs typeface="Arial"/>
                        </a:rPr>
                        <a:t>N</a:t>
                      </a:r>
                      <a:endParaRPr sz="20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54"/>
                        </a:spcBef>
                      </a:pPr>
                      <a:r>
                        <a:rPr sz="2000" dirty="0">
                          <a:latin typeface="Arial"/>
                          <a:cs typeface="Arial"/>
                        </a:rPr>
                        <a:t>N</a:t>
                      </a:r>
                      <a:endParaRPr sz="20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2"/>
                  </a:ext>
                </a:extLst>
              </a:tr>
              <a:tr h="571500">
                <a:tc>
                  <a:txBody>
                    <a:bodyPr/>
                    <a:lstStyle/>
                    <a:p>
                      <a:pPr marL="85090">
                        <a:lnSpc>
                          <a:spcPct val="100000"/>
                        </a:lnSpc>
                        <a:spcBef>
                          <a:spcPts val="259"/>
                        </a:spcBef>
                      </a:pPr>
                      <a:r>
                        <a:rPr sz="2000" dirty="0">
                          <a:latin typeface="Arial"/>
                          <a:cs typeface="Arial"/>
                        </a:rPr>
                        <a:t>Age</a:t>
                      </a:r>
                      <a:endParaRPr sz="20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8F679"/>
                    </a:solidFill>
                  </a:tcPr>
                </a:tc>
                <a:tc>
                  <a:txBody>
                    <a:bodyPr/>
                    <a:lstStyle/>
                    <a:p>
                      <a:pPr algn="ctr">
                        <a:lnSpc>
                          <a:spcPct val="100000"/>
                        </a:lnSpc>
                        <a:spcBef>
                          <a:spcPts val="259"/>
                        </a:spcBef>
                      </a:pPr>
                      <a:r>
                        <a:rPr sz="2000" dirty="0">
                          <a:latin typeface="Arial"/>
                          <a:cs typeface="Arial"/>
                        </a:rPr>
                        <a:t>A</a:t>
                      </a:r>
                      <a:endParaRPr sz="20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59"/>
                        </a:spcBef>
                      </a:pPr>
                      <a:r>
                        <a:rPr sz="2000" dirty="0">
                          <a:latin typeface="Arial"/>
                          <a:cs typeface="Arial"/>
                        </a:rPr>
                        <a:t>A</a:t>
                      </a:r>
                      <a:endParaRPr sz="20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59"/>
                        </a:spcBef>
                      </a:pPr>
                      <a:r>
                        <a:rPr sz="2000" dirty="0">
                          <a:latin typeface="Arial"/>
                          <a:cs typeface="Arial"/>
                        </a:rPr>
                        <a:t>A</a:t>
                      </a:r>
                      <a:endParaRPr sz="20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35" algn="ctr">
                        <a:lnSpc>
                          <a:spcPct val="100000"/>
                        </a:lnSpc>
                        <a:spcBef>
                          <a:spcPts val="259"/>
                        </a:spcBef>
                      </a:pPr>
                      <a:r>
                        <a:rPr sz="2000" dirty="0">
                          <a:latin typeface="Arial"/>
                          <a:cs typeface="Arial"/>
                        </a:rPr>
                        <a:t>A</a:t>
                      </a:r>
                      <a:endParaRPr sz="20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R="189230" algn="r">
                        <a:lnSpc>
                          <a:spcPct val="100000"/>
                        </a:lnSpc>
                        <a:spcBef>
                          <a:spcPts val="259"/>
                        </a:spcBef>
                      </a:pPr>
                      <a:r>
                        <a:rPr sz="2000" dirty="0">
                          <a:latin typeface="Arial"/>
                          <a:cs typeface="Arial"/>
                        </a:rPr>
                        <a:t>B</a:t>
                      </a:r>
                      <a:endParaRPr sz="20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270" algn="ctr">
                        <a:lnSpc>
                          <a:spcPct val="100000"/>
                        </a:lnSpc>
                        <a:spcBef>
                          <a:spcPts val="259"/>
                        </a:spcBef>
                      </a:pPr>
                      <a:r>
                        <a:rPr sz="2000" dirty="0">
                          <a:latin typeface="Arial"/>
                          <a:cs typeface="Arial"/>
                        </a:rPr>
                        <a:t>B</a:t>
                      </a: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R="189230" algn="r">
                        <a:lnSpc>
                          <a:spcPct val="100000"/>
                        </a:lnSpc>
                        <a:spcBef>
                          <a:spcPts val="259"/>
                        </a:spcBef>
                      </a:pPr>
                      <a:r>
                        <a:rPr sz="2000" dirty="0">
                          <a:latin typeface="Arial"/>
                          <a:cs typeface="Arial"/>
                        </a:rPr>
                        <a:t>B</a:t>
                      </a:r>
                      <a:endParaRPr sz="20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270" algn="ctr">
                        <a:lnSpc>
                          <a:spcPct val="100000"/>
                        </a:lnSpc>
                        <a:spcBef>
                          <a:spcPts val="259"/>
                        </a:spcBef>
                      </a:pPr>
                      <a:r>
                        <a:rPr sz="2000" dirty="0">
                          <a:latin typeface="Arial"/>
                          <a:cs typeface="Arial"/>
                        </a:rPr>
                        <a:t>B</a:t>
                      </a:r>
                      <a:endParaRPr sz="20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R="182880" algn="r">
                        <a:lnSpc>
                          <a:spcPct val="100000"/>
                        </a:lnSpc>
                        <a:spcBef>
                          <a:spcPts val="259"/>
                        </a:spcBef>
                      </a:pPr>
                      <a:r>
                        <a:rPr sz="2000" dirty="0">
                          <a:latin typeface="Arial"/>
                          <a:cs typeface="Arial"/>
                        </a:rPr>
                        <a:t>C</a:t>
                      </a:r>
                      <a:endParaRPr sz="20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59"/>
                        </a:spcBef>
                      </a:pPr>
                      <a:r>
                        <a:rPr sz="2000" dirty="0">
                          <a:latin typeface="Arial"/>
                          <a:cs typeface="Arial"/>
                        </a:rPr>
                        <a:t>C</a:t>
                      </a:r>
                      <a:endParaRPr sz="20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35" algn="ctr">
                        <a:lnSpc>
                          <a:spcPct val="100000"/>
                        </a:lnSpc>
                        <a:spcBef>
                          <a:spcPts val="259"/>
                        </a:spcBef>
                      </a:pPr>
                      <a:r>
                        <a:rPr sz="2000" dirty="0">
                          <a:latin typeface="Arial"/>
                          <a:cs typeface="Arial"/>
                        </a:rPr>
                        <a:t>C</a:t>
                      </a:r>
                      <a:endParaRPr sz="20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59"/>
                        </a:spcBef>
                      </a:pPr>
                      <a:r>
                        <a:rPr sz="2000" dirty="0">
                          <a:latin typeface="Arial"/>
                          <a:cs typeface="Arial"/>
                        </a:rPr>
                        <a:t>C</a:t>
                      </a: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3"/>
                  </a:ext>
                </a:extLst>
              </a:tr>
            </a:tbl>
          </a:graphicData>
        </a:graphic>
      </p:graphicFrame>
      <p:graphicFrame>
        <p:nvGraphicFramePr>
          <p:cNvPr id="7" name="object 7"/>
          <p:cNvGraphicFramePr>
            <a:graphicFrameLocks noGrp="1"/>
          </p:cNvGraphicFramePr>
          <p:nvPr>
            <p:extLst>
              <p:ext uri="{D42A27DB-BD31-4B8C-83A1-F6EECF244321}">
                <p14:modId xmlns:p14="http://schemas.microsoft.com/office/powerpoint/2010/main" val="2640640563"/>
              </p:ext>
            </p:extLst>
          </p:nvPr>
        </p:nvGraphicFramePr>
        <p:xfrm>
          <a:off x="381001" y="3575050"/>
          <a:ext cx="8435587" cy="2749549"/>
        </p:xfrm>
        <a:graphic>
          <a:graphicData uri="http://schemas.openxmlformats.org/drawingml/2006/table">
            <a:tbl>
              <a:tblPr firstRow="1" bandRow="1">
                <a:tableStyleId>{2D5ABB26-0587-4C30-8999-92F81FD0307C}</a:tableStyleId>
              </a:tblPr>
              <a:tblGrid>
                <a:gridCol w="1098104">
                  <a:extLst>
                    <a:ext uri="{9D8B030D-6E8A-4147-A177-3AD203B41FA5}">
                      <a16:colId xmlns:a16="http://schemas.microsoft.com/office/drawing/2014/main" val="20000"/>
                    </a:ext>
                  </a:extLst>
                </a:gridCol>
                <a:gridCol w="577669">
                  <a:extLst>
                    <a:ext uri="{9D8B030D-6E8A-4147-A177-3AD203B41FA5}">
                      <a16:colId xmlns:a16="http://schemas.microsoft.com/office/drawing/2014/main" val="20001"/>
                    </a:ext>
                  </a:extLst>
                </a:gridCol>
                <a:gridCol w="577796">
                  <a:extLst>
                    <a:ext uri="{9D8B030D-6E8A-4147-A177-3AD203B41FA5}">
                      <a16:colId xmlns:a16="http://schemas.microsoft.com/office/drawing/2014/main" val="20002"/>
                    </a:ext>
                  </a:extLst>
                </a:gridCol>
                <a:gridCol w="577668">
                  <a:extLst>
                    <a:ext uri="{9D8B030D-6E8A-4147-A177-3AD203B41FA5}">
                      <a16:colId xmlns:a16="http://schemas.microsoft.com/office/drawing/2014/main" val="20003"/>
                    </a:ext>
                  </a:extLst>
                </a:gridCol>
                <a:gridCol w="577796">
                  <a:extLst>
                    <a:ext uri="{9D8B030D-6E8A-4147-A177-3AD203B41FA5}">
                      <a16:colId xmlns:a16="http://schemas.microsoft.com/office/drawing/2014/main" val="20004"/>
                    </a:ext>
                  </a:extLst>
                </a:gridCol>
                <a:gridCol w="577668">
                  <a:extLst>
                    <a:ext uri="{9D8B030D-6E8A-4147-A177-3AD203B41FA5}">
                      <a16:colId xmlns:a16="http://schemas.microsoft.com/office/drawing/2014/main" val="20005"/>
                    </a:ext>
                  </a:extLst>
                </a:gridCol>
                <a:gridCol w="577796">
                  <a:extLst>
                    <a:ext uri="{9D8B030D-6E8A-4147-A177-3AD203B41FA5}">
                      <a16:colId xmlns:a16="http://schemas.microsoft.com/office/drawing/2014/main" val="20006"/>
                    </a:ext>
                  </a:extLst>
                </a:gridCol>
                <a:gridCol w="577668">
                  <a:extLst>
                    <a:ext uri="{9D8B030D-6E8A-4147-A177-3AD203B41FA5}">
                      <a16:colId xmlns:a16="http://schemas.microsoft.com/office/drawing/2014/main" val="20007"/>
                    </a:ext>
                  </a:extLst>
                </a:gridCol>
                <a:gridCol w="577796">
                  <a:extLst>
                    <a:ext uri="{9D8B030D-6E8A-4147-A177-3AD203B41FA5}">
                      <a16:colId xmlns:a16="http://schemas.microsoft.com/office/drawing/2014/main" val="20008"/>
                    </a:ext>
                  </a:extLst>
                </a:gridCol>
                <a:gridCol w="577668">
                  <a:extLst>
                    <a:ext uri="{9D8B030D-6E8A-4147-A177-3AD203B41FA5}">
                      <a16:colId xmlns:a16="http://schemas.microsoft.com/office/drawing/2014/main" val="20009"/>
                    </a:ext>
                  </a:extLst>
                </a:gridCol>
                <a:gridCol w="718913">
                  <a:extLst>
                    <a:ext uri="{9D8B030D-6E8A-4147-A177-3AD203B41FA5}">
                      <a16:colId xmlns:a16="http://schemas.microsoft.com/office/drawing/2014/main" val="20010"/>
                    </a:ext>
                  </a:extLst>
                </a:gridCol>
                <a:gridCol w="700132">
                  <a:extLst>
                    <a:ext uri="{9D8B030D-6E8A-4147-A177-3AD203B41FA5}">
                      <a16:colId xmlns:a16="http://schemas.microsoft.com/office/drawing/2014/main" val="20011"/>
                    </a:ext>
                  </a:extLst>
                </a:gridCol>
                <a:gridCol w="718913">
                  <a:extLst>
                    <a:ext uri="{9D8B030D-6E8A-4147-A177-3AD203B41FA5}">
                      <a16:colId xmlns:a16="http://schemas.microsoft.com/office/drawing/2014/main" val="20012"/>
                    </a:ext>
                  </a:extLst>
                </a:gridCol>
              </a:tblGrid>
              <a:tr h="549909">
                <a:tc>
                  <a:txBody>
                    <a:bodyPr/>
                    <a:lstStyle/>
                    <a:p>
                      <a:endParaRPr sz="2000" dirty="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85090">
                        <a:lnSpc>
                          <a:spcPct val="100000"/>
                        </a:lnSpc>
                        <a:spcBef>
                          <a:spcPts val="260"/>
                        </a:spcBef>
                      </a:pPr>
                      <a:r>
                        <a:rPr sz="2000" spc="-5" dirty="0">
                          <a:latin typeface="Arial"/>
                          <a:cs typeface="Arial"/>
                        </a:rPr>
                        <a:t>A1</a:t>
                      </a:r>
                      <a:endParaRPr sz="20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D6E3BC"/>
                    </a:solidFill>
                  </a:tcPr>
                </a:tc>
                <a:tc>
                  <a:txBody>
                    <a:bodyPr/>
                    <a:lstStyle/>
                    <a:p>
                      <a:pPr marR="161925" algn="r">
                        <a:lnSpc>
                          <a:spcPct val="100000"/>
                        </a:lnSpc>
                        <a:spcBef>
                          <a:spcPts val="260"/>
                        </a:spcBef>
                      </a:pPr>
                      <a:r>
                        <a:rPr sz="2000" spc="-5" dirty="0">
                          <a:latin typeface="Arial"/>
                          <a:cs typeface="Arial"/>
                        </a:rPr>
                        <a:t>A2</a:t>
                      </a:r>
                      <a:endParaRPr sz="20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D6E3BC"/>
                    </a:solidFill>
                  </a:tcPr>
                </a:tc>
                <a:tc>
                  <a:txBody>
                    <a:bodyPr/>
                    <a:lstStyle/>
                    <a:p>
                      <a:pPr marR="161925" algn="r">
                        <a:lnSpc>
                          <a:spcPct val="100000"/>
                        </a:lnSpc>
                        <a:spcBef>
                          <a:spcPts val="260"/>
                        </a:spcBef>
                      </a:pPr>
                      <a:r>
                        <a:rPr sz="2000" spc="-5" dirty="0">
                          <a:latin typeface="Arial"/>
                          <a:cs typeface="Arial"/>
                        </a:rPr>
                        <a:t>A3</a:t>
                      </a:r>
                      <a:endParaRPr sz="20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D6E3BC"/>
                    </a:solidFill>
                  </a:tcPr>
                </a:tc>
                <a:tc>
                  <a:txBody>
                    <a:bodyPr/>
                    <a:lstStyle/>
                    <a:p>
                      <a:pPr marR="76200" algn="ctr">
                        <a:lnSpc>
                          <a:spcPct val="100000"/>
                        </a:lnSpc>
                        <a:spcBef>
                          <a:spcPts val="260"/>
                        </a:spcBef>
                      </a:pPr>
                      <a:r>
                        <a:rPr sz="2000" spc="-5" dirty="0">
                          <a:latin typeface="Arial"/>
                          <a:cs typeface="Arial"/>
                        </a:rPr>
                        <a:t>A4</a:t>
                      </a:r>
                      <a:endParaRPr sz="20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D6E3BC"/>
                    </a:solidFill>
                  </a:tcPr>
                </a:tc>
                <a:tc>
                  <a:txBody>
                    <a:bodyPr/>
                    <a:lstStyle/>
                    <a:p>
                      <a:pPr marR="76200" algn="ctr">
                        <a:lnSpc>
                          <a:spcPct val="100000"/>
                        </a:lnSpc>
                        <a:spcBef>
                          <a:spcPts val="260"/>
                        </a:spcBef>
                      </a:pPr>
                      <a:r>
                        <a:rPr sz="2000" spc="-5" dirty="0">
                          <a:latin typeface="Arial"/>
                          <a:cs typeface="Arial"/>
                        </a:rPr>
                        <a:t>A5</a:t>
                      </a:r>
                      <a:endParaRPr sz="20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D6E3BC"/>
                    </a:solidFill>
                  </a:tcPr>
                </a:tc>
                <a:tc>
                  <a:txBody>
                    <a:bodyPr/>
                    <a:lstStyle/>
                    <a:p>
                      <a:pPr marR="161925" algn="r">
                        <a:lnSpc>
                          <a:spcPct val="100000"/>
                        </a:lnSpc>
                        <a:spcBef>
                          <a:spcPts val="260"/>
                        </a:spcBef>
                      </a:pPr>
                      <a:r>
                        <a:rPr sz="2000" spc="-5" dirty="0">
                          <a:latin typeface="Arial"/>
                          <a:cs typeface="Arial"/>
                        </a:rPr>
                        <a:t>A6</a:t>
                      </a:r>
                      <a:endParaRPr sz="20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D6E3BC"/>
                    </a:solidFill>
                  </a:tcPr>
                </a:tc>
                <a:tc>
                  <a:txBody>
                    <a:bodyPr/>
                    <a:lstStyle/>
                    <a:p>
                      <a:pPr marR="161290" algn="r">
                        <a:lnSpc>
                          <a:spcPct val="100000"/>
                        </a:lnSpc>
                        <a:spcBef>
                          <a:spcPts val="260"/>
                        </a:spcBef>
                      </a:pPr>
                      <a:r>
                        <a:rPr sz="2000" spc="-5" dirty="0">
                          <a:latin typeface="Arial"/>
                          <a:cs typeface="Arial"/>
                        </a:rPr>
                        <a:t>A7</a:t>
                      </a:r>
                      <a:endParaRPr sz="20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D6E3BC"/>
                    </a:solidFill>
                  </a:tcPr>
                </a:tc>
                <a:tc>
                  <a:txBody>
                    <a:bodyPr/>
                    <a:lstStyle/>
                    <a:p>
                      <a:pPr marR="161925" algn="r">
                        <a:lnSpc>
                          <a:spcPct val="100000"/>
                        </a:lnSpc>
                        <a:spcBef>
                          <a:spcPts val="260"/>
                        </a:spcBef>
                      </a:pPr>
                      <a:r>
                        <a:rPr sz="2000" spc="-5" dirty="0">
                          <a:latin typeface="Arial"/>
                          <a:cs typeface="Arial"/>
                        </a:rPr>
                        <a:t>A8</a:t>
                      </a:r>
                      <a:endParaRPr sz="20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D6E3BC"/>
                    </a:solidFill>
                  </a:tcPr>
                </a:tc>
                <a:tc>
                  <a:txBody>
                    <a:bodyPr/>
                    <a:lstStyle/>
                    <a:p>
                      <a:pPr marR="75565" algn="ctr">
                        <a:lnSpc>
                          <a:spcPct val="100000"/>
                        </a:lnSpc>
                        <a:spcBef>
                          <a:spcPts val="260"/>
                        </a:spcBef>
                      </a:pPr>
                      <a:r>
                        <a:rPr sz="2000" spc="-5" dirty="0">
                          <a:latin typeface="Arial"/>
                          <a:cs typeface="Arial"/>
                        </a:rPr>
                        <a:t>A9</a:t>
                      </a:r>
                      <a:endParaRPr sz="20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D6E3BC"/>
                    </a:solidFill>
                  </a:tcPr>
                </a:tc>
                <a:tc>
                  <a:txBody>
                    <a:bodyPr/>
                    <a:lstStyle/>
                    <a:p>
                      <a:pPr marL="85725">
                        <a:lnSpc>
                          <a:spcPct val="100000"/>
                        </a:lnSpc>
                        <a:spcBef>
                          <a:spcPts val="260"/>
                        </a:spcBef>
                      </a:pPr>
                      <a:r>
                        <a:rPr sz="2000" dirty="0">
                          <a:latin typeface="Arial"/>
                          <a:cs typeface="Arial"/>
                        </a:rPr>
                        <a:t>A10</a:t>
                      </a:r>
                      <a:endParaRPr sz="20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D6E3BC"/>
                    </a:solidFill>
                  </a:tcPr>
                </a:tc>
                <a:tc>
                  <a:txBody>
                    <a:bodyPr/>
                    <a:lstStyle/>
                    <a:p>
                      <a:pPr marL="85725">
                        <a:lnSpc>
                          <a:spcPct val="100000"/>
                        </a:lnSpc>
                        <a:spcBef>
                          <a:spcPts val="260"/>
                        </a:spcBef>
                      </a:pPr>
                      <a:r>
                        <a:rPr sz="2000" spc="-50" dirty="0">
                          <a:latin typeface="Arial"/>
                          <a:cs typeface="Arial"/>
                        </a:rPr>
                        <a:t>A11</a:t>
                      </a:r>
                      <a:endParaRPr sz="20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D6E3BC"/>
                    </a:solidFill>
                  </a:tcPr>
                </a:tc>
                <a:tc>
                  <a:txBody>
                    <a:bodyPr/>
                    <a:lstStyle/>
                    <a:p>
                      <a:pPr marL="85725">
                        <a:lnSpc>
                          <a:spcPct val="100000"/>
                        </a:lnSpc>
                        <a:spcBef>
                          <a:spcPts val="260"/>
                        </a:spcBef>
                      </a:pPr>
                      <a:r>
                        <a:rPr sz="2000" dirty="0">
                          <a:latin typeface="Arial"/>
                          <a:cs typeface="Arial"/>
                        </a:rPr>
                        <a:t>A12</a:t>
                      </a:r>
                      <a:endParaRPr sz="20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D6E3BC"/>
                    </a:solidFill>
                  </a:tcPr>
                </a:tc>
                <a:extLst>
                  <a:ext uri="{0D108BD9-81ED-4DB2-BD59-A6C34878D82A}">
                    <a16:rowId xmlns:a16="http://schemas.microsoft.com/office/drawing/2014/main" val="10000"/>
                  </a:ext>
                </a:extLst>
              </a:tr>
              <a:tr h="549911">
                <a:tc>
                  <a:txBody>
                    <a:bodyPr/>
                    <a:lstStyle/>
                    <a:p>
                      <a:pPr marL="85090">
                        <a:lnSpc>
                          <a:spcPct val="100000"/>
                        </a:lnSpc>
                        <a:spcBef>
                          <a:spcPts val="260"/>
                        </a:spcBef>
                      </a:pPr>
                      <a:r>
                        <a:rPr sz="2000" dirty="0">
                          <a:latin typeface="Arial"/>
                          <a:cs typeface="Arial"/>
                        </a:rPr>
                        <a:t>W</a:t>
                      </a:r>
                      <a:endParaRPr sz="20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8F679"/>
                    </a:solidFill>
                  </a:tcPr>
                </a:tc>
                <a:tc>
                  <a:txBody>
                    <a:bodyPr/>
                    <a:lstStyle/>
                    <a:p>
                      <a:pPr marL="1270" algn="ctr">
                        <a:lnSpc>
                          <a:spcPct val="100000"/>
                        </a:lnSpc>
                        <a:spcBef>
                          <a:spcPts val="265"/>
                        </a:spcBef>
                      </a:pPr>
                      <a:r>
                        <a:rPr sz="1800" dirty="0">
                          <a:latin typeface="Arial"/>
                          <a:cs typeface="Arial"/>
                        </a:rPr>
                        <a:t>X</a:t>
                      </a: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8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8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8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905" algn="ctr">
                        <a:lnSpc>
                          <a:spcPct val="100000"/>
                        </a:lnSpc>
                        <a:spcBef>
                          <a:spcPts val="265"/>
                        </a:spcBef>
                      </a:pPr>
                      <a:r>
                        <a:rPr sz="1800" dirty="0">
                          <a:latin typeface="Arial"/>
                          <a:cs typeface="Arial"/>
                        </a:rPr>
                        <a:t>X</a:t>
                      </a:r>
                      <a:endParaRPr sz="18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8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8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8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540" algn="ctr">
                        <a:lnSpc>
                          <a:spcPct val="100000"/>
                        </a:lnSpc>
                        <a:spcBef>
                          <a:spcPts val="265"/>
                        </a:spcBef>
                      </a:pPr>
                      <a:r>
                        <a:rPr sz="1800" dirty="0">
                          <a:latin typeface="Arial"/>
                          <a:cs typeface="Arial"/>
                        </a:rPr>
                        <a:t>X</a:t>
                      </a:r>
                      <a:endParaRPr sz="18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8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8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8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1"/>
                  </a:ext>
                </a:extLst>
              </a:tr>
              <a:tr h="549909">
                <a:tc>
                  <a:txBody>
                    <a:bodyPr/>
                    <a:lstStyle/>
                    <a:p>
                      <a:pPr marL="85090">
                        <a:lnSpc>
                          <a:spcPct val="100000"/>
                        </a:lnSpc>
                        <a:spcBef>
                          <a:spcPts val="260"/>
                        </a:spcBef>
                      </a:pPr>
                      <a:r>
                        <a:rPr sz="2000" dirty="0">
                          <a:latin typeface="Arial"/>
                          <a:cs typeface="Arial"/>
                        </a:rPr>
                        <a:t>X</a:t>
                      </a: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8F679"/>
                    </a:solidFill>
                  </a:tcPr>
                </a:tc>
                <a:tc>
                  <a:txBody>
                    <a:bodyPr/>
                    <a:lstStyle/>
                    <a:p>
                      <a:pPr marL="1270" algn="ctr">
                        <a:lnSpc>
                          <a:spcPct val="100000"/>
                        </a:lnSpc>
                        <a:spcBef>
                          <a:spcPts val="265"/>
                        </a:spcBef>
                      </a:pPr>
                      <a:r>
                        <a:rPr sz="1800" dirty="0">
                          <a:latin typeface="Arial"/>
                          <a:cs typeface="Arial"/>
                        </a:rPr>
                        <a:t>X</a:t>
                      </a: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8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R="197485" algn="r">
                        <a:lnSpc>
                          <a:spcPct val="100000"/>
                        </a:lnSpc>
                        <a:spcBef>
                          <a:spcPts val="265"/>
                        </a:spcBef>
                      </a:pPr>
                      <a:r>
                        <a:rPr sz="1800" dirty="0">
                          <a:latin typeface="Arial"/>
                          <a:cs typeface="Arial"/>
                        </a:rPr>
                        <a:t>X</a:t>
                      </a:r>
                      <a:endParaRPr sz="18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8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8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8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8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8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8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8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8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8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2"/>
                  </a:ext>
                </a:extLst>
              </a:tr>
              <a:tr h="549911">
                <a:tc>
                  <a:txBody>
                    <a:bodyPr/>
                    <a:lstStyle/>
                    <a:p>
                      <a:pPr marL="85090">
                        <a:lnSpc>
                          <a:spcPct val="100000"/>
                        </a:lnSpc>
                        <a:spcBef>
                          <a:spcPts val="260"/>
                        </a:spcBef>
                      </a:pPr>
                      <a:r>
                        <a:rPr sz="2000" dirty="0">
                          <a:latin typeface="Arial"/>
                          <a:cs typeface="Arial"/>
                        </a:rPr>
                        <a:t>Y</a:t>
                      </a:r>
                      <a:endParaRPr sz="20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8F679"/>
                    </a:solidFill>
                  </a:tcPr>
                </a:tc>
                <a:tc>
                  <a:txBody>
                    <a:bodyPr/>
                    <a:lstStyle/>
                    <a:p>
                      <a:endParaRPr sz="2000" dirty="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20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20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20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20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20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20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R="197485" algn="r">
                        <a:lnSpc>
                          <a:spcPct val="100000"/>
                        </a:lnSpc>
                        <a:spcBef>
                          <a:spcPts val="265"/>
                        </a:spcBef>
                      </a:pPr>
                      <a:r>
                        <a:rPr sz="1800" dirty="0">
                          <a:latin typeface="Arial"/>
                          <a:cs typeface="Arial"/>
                        </a:rPr>
                        <a:t>X</a:t>
                      </a:r>
                      <a:endParaRPr sz="18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8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8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8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8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3"/>
                  </a:ext>
                </a:extLst>
              </a:tr>
              <a:tr h="549909">
                <a:tc>
                  <a:txBody>
                    <a:bodyPr/>
                    <a:lstStyle/>
                    <a:p>
                      <a:pPr marL="85090">
                        <a:lnSpc>
                          <a:spcPct val="100000"/>
                        </a:lnSpc>
                        <a:spcBef>
                          <a:spcPts val="265"/>
                        </a:spcBef>
                      </a:pPr>
                      <a:r>
                        <a:rPr sz="2000" dirty="0">
                          <a:latin typeface="Arial"/>
                          <a:cs typeface="Arial"/>
                        </a:rPr>
                        <a:t>Z</a:t>
                      </a:r>
                      <a:endParaRPr sz="20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8F679"/>
                    </a:solidFill>
                  </a:tcPr>
                </a:tc>
                <a:tc>
                  <a:txBody>
                    <a:bodyPr/>
                    <a:lstStyle/>
                    <a:p>
                      <a:pPr marL="1270" algn="ctr">
                        <a:lnSpc>
                          <a:spcPct val="100000"/>
                        </a:lnSpc>
                        <a:spcBef>
                          <a:spcPts val="270"/>
                        </a:spcBef>
                      </a:pPr>
                      <a:r>
                        <a:rPr sz="1800" dirty="0">
                          <a:latin typeface="Arial"/>
                          <a:cs typeface="Arial"/>
                        </a:rPr>
                        <a:t>X</a:t>
                      </a: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R="198120" algn="r">
                        <a:lnSpc>
                          <a:spcPct val="100000"/>
                        </a:lnSpc>
                        <a:spcBef>
                          <a:spcPts val="270"/>
                        </a:spcBef>
                      </a:pPr>
                      <a:r>
                        <a:rPr sz="1800" dirty="0">
                          <a:latin typeface="Arial"/>
                          <a:cs typeface="Arial"/>
                        </a:rPr>
                        <a:t>X</a:t>
                      </a:r>
                      <a:endParaRPr sz="18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R="197485" algn="r">
                        <a:lnSpc>
                          <a:spcPct val="100000"/>
                        </a:lnSpc>
                        <a:spcBef>
                          <a:spcPts val="270"/>
                        </a:spcBef>
                      </a:pPr>
                      <a:r>
                        <a:rPr sz="1800" dirty="0">
                          <a:latin typeface="Arial"/>
                          <a:cs typeface="Arial"/>
                        </a:rPr>
                        <a:t>X</a:t>
                      </a:r>
                      <a:endParaRPr sz="18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905" algn="ctr">
                        <a:lnSpc>
                          <a:spcPct val="100000"/>
                        </a:lnSpc>
                        <a:spcBef>
                          <a:spcPts val="270"/>
                        </a:spcBef>
                      </a:pPr>
                      <a:r>
                        <a:rPr sz="1800" dirty="0">
                          <a:latin typeface="Arial"/>
                          <a:cs typeface="Arial"/>
                        </a:rPr>
                        <a:t>X</a:t>
                      </a:r>
                      <a:endParaRPr sz="18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905" algn="ctr">
                        <a:lnSpc>
                          <a:spcPct val="100000"/>
                        </a:lnSpc>
                        <a:spcBef>
                          <a:spcPts val="270"/>
                        </a:spcBef>
                      </a:pPr>
                      <a:r>
                        <a:rPr sz="1800" dirty="0">
                          <a:latin typeface="Arial"/>
                          <a:cs typeface="Arial"/>
                        </a:rPr>
                        <a:t>X</a:t>
                      </a:r>
                      <a:endParaRPr sz="18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R="197485" algn="r">
                        <a:lnSpc>
                          <a:spcPct val="100000"/>
                        </a:lnSpc>
                        <a:spcBef>
                          <a:spcPts val="270"/>
                        </a:spcBef>
                      </a:pPr>
                      <a:r>
                        <a:rPr sz="1800" dirty="0">
                          <a:latin typeface="Arial"/>
                          <a:cs typeface="Arial"/>
                        </a:rPr>
                        <a:t>X</a:t>
                      </a:r>
                      <a:endParaRPr sz="18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R="197485" algn="r">
                        <a:lnSpc>
                          <a:spcPct val="100000"/>
                        </a:lnSpc>
                        <a:spcBef>
                          <a:spcPts val="270"/>
                        </a:spcBef>
                      </a:pPr>
                      <a:r>
                        <a:rPr sz="1800" dirty="0">
                          <a:latin typeface="Arial"/>
                          <a:cs typeface="Arial"/>
                        </a:rPr>
                        <a:t>X</a:t>
                      </a:r>
                      <a:endParaRPr sz="18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R="197485" algn="r">
                        <a:lnSpc>
                          <a:spcPct val="100000"/>
                        </a:lnSpc>
                        <a:spcBef>
                          <a:spcPts val="270"/>
                        </a:spcBef>
                      </a:pPr>
                      <a:r>
                        <a:rPr sz="1800" dirty="0">
                          <a:latin typeface="Arial"/>
                          <a:cs typeface="Arial"/>
                        </a:rPr>
                        <a:t>X</a:t>
                      </a:r>
                      <a:endParaRPr sz="18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8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905" algn="ctr">
                        <a:lnSpc>
                          <a:spcPct val="100000"/>
                        </a:lnSpc>
                        <a:spcBef>
                          <a:spcPts val="270"/>
                        </a:spcBef>
                      </a:pPr>
                      <a:r>
                        <a:rPr sz="1800" dirty="0">
                          <a:latin typeface="Arial"/>
                          <a:cs typeface="Arial"/>
                        </a:rPr>
                        <a:t>X</a:t>
                      </a:r>
                      <a:endParaRPr sz="18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endParaRPr sz="18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905" algn="ctr">
                        <a:lnSpc>
                          <a:spcPct val="100000"/>
                        </a:lnSpc>
                        <a:spcBef>
                          <a:spcPts val="270"/>
                        </a:spcBef>
                      </a:pPr>
                      <a:r>
                        <a:rPr sz="1800" dirty="0">
                          <a:latin typeface="Arial"/>
                          <a:cs typeface="Arial"/>
                        </a:rPr>
                        <a:t>X</a:t>
                      </a: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872328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584775"/>
          </a:xfrm>
          <a:prstGeom prst="rect">
            <a:avLst/>
          </a:prstGeom>
          <a:solidFill>
            <a:srgbClr val="002060"/>
          </a:solidFill>
        </p:spPr>
        <p:txBody>
          <a:bodyPr wrap="square">
            <a:spAutoFit/>
          </a:bodyPr>
          <a:lstStyle/>
          <a:p>
            <a:r>
              <a:rPr lang="en-US" sz="3200" b="1" dirty="0">
                <a:solidFill>
                  <a:schemeClr val="bg1"/>
                </a:solidFill>
                <a:latin typeface="verdana" panose="020B0604030504040204" pitchFamily="34" charset="0"/>
              </a:rPr>
              <a:t>Advantage of decision table technique:</a:t>
            </a:r>
            <a:endParaRPr lang="en-US" sz="3200" b="0" i="0" dirty="0">
              <a:solidFill>
                <a:schemeClr val="bg1"/>
              </a:solidFill>
              <a:effectLst/>
              <a:latin typeface="verdana" panose="020B0604030504040204" pitchFamily="34" charset="0"/>
            </a:endParaRPr>
          </a:p>
        </p:txBody>
      </p:sp>
      <p:sp>
        <p:nvSpPr>
          <p:cNvPr id="3" name="Rectangle 2"/>
          <p:cNvSpPr/>
          <p:nvPr/>
        </p:nvSpPr>
        <p:spPr>
          <a:xfrm>
            <a:off x="0" y="838200"/>
            <a:ext cx="9144000" cy="5016758"/>
          </a:xfrm>
          <a:prstGeom prst="rect">
            <a:avLst/>
          </a:prstGeom>
        </p:spPr>
        <p:txBody>
          <a:bodyPr wrap="square">
            <a:spAutoFit/>
          </a:bodyPr>
          <a:lstStyle/>
          <a:p>
            <a:pPr algn="just">
              <a:buFont typeface="+mj-lt"/>
              <a:buAutoNum type="arabicPeriod"/>
            </a:pPr>
            <a:r>
              <a:rPr lang="en-US" sz="2000" dirty="0">
                <a:solidFill>
                  <a:srgbClr val="000000"/>
                </a:solidFill>
                <a:latin typeface="verdana" panose="020B0604030504040204" pitchFamily="34" charset="0"/>
              </a:rPr>
              <a:t>Any complex business flow can be easily converted into the test scenarios &amp; test cases using this technique.</a:t>
            </a:r>
          </a:p>
          <a:p>
            <a:pPr algn="just">
              <a:buFont typeface="+mj-lt"/>
              <a:buAutoNum type="arabicPeriod"/>
            </a:pPr>
            <a:endParaRPr lang="en-US" sz="2000" dirty="0">
              <a:solidFill>
                <a:srgbClr val="000000"/>
              </a:solidFill>
              <a:latin typeface="verdana" panose="020B0604030504040204" pitchFamily="34" charset="0"/>
            </a:endParaRPr>
          </a:p>
          <a:p>
            <a:pPr algn="just">
              <a:buFont typeface="+mj-lt"/>
              <a:buAutoNum type="arabicPeriod"/>
            </a:pPr>
            <a:r>
              <a:rPr lang="en-US" sz="2000" dirty="0">
                <a:solidFill>
                  <a:srgbClr val="000000"/>
                </a:solidFill>
                <a:latin typeface="verdana" panose="020B0604030504040204" pitchFamily="34" charset="0"/>
              </a:rPr>
              <a:t>Such type of table are work iteratively, means the table created at the first iteration is used as input table for next tables. Such iteration can be carried out only if the initial table is unsatisfactory.</a:t>
            </a:r>
          </a:p>
          <a:p>
            <a:pPr algn="just">
              <a:buFont typeface="+mj-lt"/>
              <a:buAutoNum type="arabicPeriod"/>
            </a:pPr>
            <a:endParaRPr lang="en-US" sz="2000" dirty="0">
              <a:solidFill>
                <a:srgbClr val="000000"/>
              </a:solidFill>
              <a:latin typeface="verdana" panose="020B0604030504040204" pitchFamily="34" charset="0"/>
            </a:endParaRPr>
          </a:p>
          <a:p>
            <a:pPr algn="just">
              <a:buFont typeface="+mj-lt"/>
              <a:buAutoNum type="arabicPeriod"/>
            </a:pPr>
            <a:r>
              <a:rPr lang="en-US" sz="2000" dirty="0">
                <a:solidFill>
                  <a:srgbClr val="000000"/>
                </a:solidFill>
                <a:latin typeface="verdana" panose="020B0604030504040204" pitchFamily="34" charset="0"/>
              </a:rPr>
              <a:t>Simple to understand and everyone can use this method design the test scenarios &amp; test cases.</a:t>
            </a:r>
          </a:p>
          <a:p>
            <a:pPr algn="just">
              <a:buFont typeface="+mj-lt"/>
              <a:buAutoNum type="arabicPeriod"/>
            </a:pPr>
            <a:endParaRPr lang="en-US" sz="2000" dirty="0">
              <a:solidFill>
                <a:srgbClr val="000000"/>
              </a:solidFill>
              <a:latin typeface="verdana" panose="020B0604030504040204" pitchFamily="34" charset="0"/>
            </a:endParaRPr>
          </a:p>
          <a:p>
            <a:pPr algn="just">
              <a:buFont typeface="+mj-lt"/>
              <a:buAutoNum type="arabicPeriod"/>
            </a:pPr>
            <a:r>
              <a:rPr lang="en-US" sz="2000" dirty="0">
                <a:solidFill>
                  <a:srgbClr val="000000"/>
                </a:solidFill>
                <a:latin typeface="verdana" panose="020B0604030504040204" pitchFamily="34" charset="0"/>
              </a:rPr>
              <a:t>It provide complete coverage of test cases which help to reduce the rework on writing test scenarios &amp; test cases.</a:t>
            </a:r>
          </a:p>
          <a:p>
            <a:pPr algn="just">
              <a:buFont typeface="+mj-lt"/>
              <a:buAutoNum type="arabicPeriod"/>
            </a:pPr>
            <a:endParaRPr lang="en-US" sz="2000" dirty="0">
              <a:solidFill>
                <a:srgbClr val="000000"/>
              </a:solidFill>
              <a:latin typeface="verdana" panose="020B0604030504040204" pitchFamily="34" charset="0"/>
            </a:endParaRPr>
          </a:p>
          <a:p>
            <a:pPr algn="just">
              <a:buFont typeface="+mj-lt"/>
              <a:buAutoNum type="arabicPeriod"/>
            </a:pPr>
            <a:r>
              <a:rPr lang="en-US" sz="2000" dirty="0">
                <a:solidFill>
                  <a:srgbClr val="000000"/>
                </a:solidFill>
                <a:latin typeface="verdana" panose="020B0604030504040204" pitchFamily="34" charset="0"/>
              </a:rPr>
              <a:t>These tables guarantee that we consider every possible combination of condition values. This is known as its “completeness property”.</a:t>
            </a:r>
            <a:endParaRPr lang="en-US" sz="2000" b="0" i="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120158886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685925" y="5138115"/>
            <a:ext cx="5772785" cy="617220"/>
          </a:xfrm>
          <a:prstGeom prst="rect">
            <a:avLst/>
          </a:prstGeom>
        </p:spPr>
        <p:txBody>
          <a:bodyPr vert="horz" wrap="square" lIns="0" tIns="0" rIns="0" bIns="0" rtlCol="0">
            <a:spAutoFit/>
          </a:bodyPr>
          <a:lstStyle/>
          <a:p>
            <a:pPr marL="12700">
              <a:lnSpc>
                <a:spcPct val="100000"/>
              </a:lnSpc>
            </a:pPr>
            <a:r>
              <a:rPr sz="4000" b="1" spc="-20" dirty="0">
                <a:solidFill>
                  <a:srgbClr val="C00000"/>
                </a:solidFill>
                <a:latin typeface="Arial"/>
                <a:cs typeface="Arial"/>
              </a:rPr>
              <a:t>State-Transition</a:t>
            </a:r>
            <a:r>
              <a:rPr sz="4000" b="1" spc="30" dirty="0">
                <a:solidFill>
                  <a:srgbClr val="C00000"/>
                </a:solidFill>
                <a:latin typeface="Arial"/>
                <a:cs typeface="Arial"/>
              </a:rPr>
              <a:t> </a:t>
            </a:r>
            <a:r>
              <a:rPr sz="4000" b="1" spc="-50" dirty="0">
                <a:solidFill>
                  <a:srgbClr val="C00000"/>
                </a:solidFill>
                <a:latin typeface="Arial"/>
                <a:cs typeface="Arial"/>
              </a:rPr>
              <a:t>Testing</a:t>
            </a:r>
            <a:endParaRPr sz="4000">
              <a:latin typeface="Arial"/>
              <a:cs typeface="Arial"/>
            </a:endParaRPr>
          </a:p>
        </p:txBody>
      </p:sp>
      <p:sp>
        <p:nvSpPr>
          <p:cNvPr id="4" name="object 4"/>
          <p:cNvSpPr/>
          <p:nvPr/>
        </p:nvSpPr>
        <p:spPr>
          <a:xfrm>
            <a:off x="0" y="0"/>
            <a:ext cx="9144000" cy="914400"/>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3009900" y="1389888"/>
            <a:ext cx="3121152" cy="3121152"/>
          </a:xfrm>
          <a:prstGeom prst="rect">
            <a:avLst/>
          </a:prstGeom>
          <a:blipFill>
            <a:blip r:embed="rId3" cstate="print"/>
            <a:stretch>
              <a:fillRect/>
            </a:stretch>
          </a:blipFill>
        </p:spPr>
        <p:txBody>
          <a:bodyPr wrap="square" lIns="0" tIns="0" rIns="0" bIns="0" rtlCol="0"/>
          <a:lstStyle/>
          <a:p>
            <a:endParaRPr/>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25400">
              <a:lnSpc>
                <a:spcPts val="1920"/>
              </a:lnSpc>
            </a:pPr>
            <a:fld id="{81D60167-4931-47E6-BA6A-407CBD079E47}" type="slidenum">
              <a:rPr dirty="0"/>
              <a:t>49</a:t>
            </a:fld>
            <a:endParaRPr dirty="0"/>
          </a:p>
        </p:txBody>
      </p:sp>
    </p:spTree>
    <p:extLst>
      <p:ext uri="{BB962C8B-B14F-4D97-AF65-F5344CB8AC3E}">
        <p14:creationId xmlns:p14="http://schemas.microsoft.com/office/powerpoint/2010/main" val="33657524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52400" y="1143000"/>
            <a:ext cx="8915400" cy="2667397"/>
          </a:xfrm>
          <a:prstGeom prst="rect">
            <a:avLst/>
          </a:prstGeom>
        </p:spPr>
        <p:txBody>
          <a:bodyPr vert="horz" wrap="square" lIns="0" tIns="0" rIns="0" bIns="0" rtlCol="0">
            <a:spAutoFit/>
          </a:bodyPr>
          <a:lstStyle/>
          <a:p>
            <a:pPr marL="527685" indent="-514984">
              <a:buFont typeface="Wingdings" panose="05000000000000000000" pitchFamily="2" charset="2"/>
              <a:buChar char="v"/>
              <a:tabLst>
                <a:tab pos="528320" algn="l"/>
              </a:tabLst>
            </a:pPr>
            <a:r>
              <a:rPr sz="3000" dirty="0">
                <a:latin typeface="Arial"/>
                <a:cs typeface="Arial"/>
              </a:rPr>
              <a:t>Exhaustive</a:t>
            </a:r>
            <a:r>
              <a:rPr sz="3000" spc="-15" dirty="0">
                <a:latin typeface="Arial"/>
                <a:cs typeface="Arial"/>
              </a:rPr>
              <a:t> </a:t>
            </a:r>
            <a:r>
              <a:rPr sz="3000" dirty="0">
                <a:latin typeface="Arial"/>
                <a:cs typeface="Arial"/>
              </a:rPr>
              <a:t>tes</a:t>
            </a:r>
            <a:r>
              <a:rPr sz="3000" spc="-15" dirty="0">
                <a:latin typeface="Arial"/>
                <a:cs typeface="Arial"/>
              </a:rPr>
              <a:t>t</a:t>
            </a:r>
            <a:r>
              <a:rPr sz="3000" dirty="0">
                <a:latin typeface="Arial"/>
                <a:cs typeface="Arial"/>
              </a:rPr>
              <a:t>ing</a:t>
            </a:r>
          </a:p>
          <a:p>
            <a:pPr marL="527685" marR="5080" indent="-514984">
              <a:spcBef>
                <a:spcPts val="720"/>
              </a:spcBef>
              <a:buFont typeface="Wingdings" panose="05000000000000000000" pitchFamily="2" charset="2"/>
              <a:buChar char="v"/>
              <a:tabLst>
                <a:tab pos="528320" algn="l"/>
              </a:tabLst>
            </a:pPr>
            <a:r>
              <a:rPr sz="3000" dirty="0">
                <a:latin typeface="Arial"/>
                <a:cs typeface="Arial"/>
              </a:rPr>
              <a:t>Equ</a:t>
            </a:r>
            <a:r>
              <a:rPr sz="3000" spc="5" dirty="0">
                <a:latin typeface="Arial"/>
                <a:cs typeface="Arial"/>
              </a:rPr>
              <a:t>i</a:t>
            </a:r>
            <a:r>
              <a:rPr sz="3000" dirty="0">
                <a:latin typeface="Arial"/>
                <a:cs typeface="Arial"/>
              </a:rPr>
              <a:t>valence</a:t>
            </a:r>
            <a:r>
              <a:rPr sz="3000" spc="-20" dirty="0">
                <a:latin typeface="Arial"/>
                <a:cs typeface="Arial"/>
              </a:rPr>
              <a:t> </a:t>
            </a:r>
            <a:r>
              <a:rPr sz="3000" dirty="0">
                <a:latin typeface="Arial"/>
                <a:cs typeface="Arial"/>
              </a:rPr>
              <a:t>class</a:t>
            </a:r>
            <a:r>
              <a:rPr sz="3000" spc="-30" dirty="0">
                <a:latin typeface="Arial"/>
                <a:cs typeface="Arial"/>
              </a:rPr>
              <a:t> </a:t>
            </a:r>
            <a:r>
              <a:rPr sz="3000" dirty="0">
                <a:latin typeface="Arial"/>
                <a:cs typeface="Arial"/>
              </a:rPr>
              <a:t>tes</a:t>
            </a:r>
            <a:r>
              <a:rPr sz="3000" spc="-15" dirty="0">
                <a:latin typeface="Arial"/>
                <a:cs typeface="Arial"/>
              </a:rPr>
              <a:t>t</a:t>
            </a:r>
            <a:r>
              <a:rPr sz="3000" dirty="0">
                <a:latin typeface="Arial"/>
                <a:cs typeface="Arial"/>
              </a:rPr>
              <a:t>ing (</a:t>
            </a:r>
            <a:r>
              <a:rPr sz="2400" dirty="0">
                <a:latin typeface="Arial"/>
                <a:cs typeface="Arial"/>
              </a:rPr>
              <a:t>Equ</a:t>
            </a:r>
            <a:r>
              <a:rPr sz="2400" spc="5" dirty="0">
                <a:latin typeface="Arial"/>
                <a:cs typeface="Arial"/>
              </a:rPr>
              <a:t>i</a:t>
            </a:r>
            <a:r>
              <a:rPr sz="2400" dirty="0">
                <a:latin typeface="Arial"/>
                <a:cs typeface="Arial"/>
              </a:rPr>
              <a:t>valence Partitionin</a:t>
            </a:r>
            <a:r>
              <a:rPr sz="2400" spc="5" dirty="0">
                <a:latin typeface="Arial"/>
                <a:cs typeface="Arial"/>
              </a:rPr>
              <a:t>g</a:t>
            </a:r>
            <a:r>
              <a:rPr sz="3000" dirty="0">
                <a:latin typeface="Arial"/>
                <a:cs typeface="Arial"/>
              </a:rPr>
              <a:t>)</a:t>
            </a:r>
          </a:p>
          <a:p>
            <a:pPr marL="527685" indent="-514984">
              <a:spcBef>
                <a:spcPts val="720"/>
              </a:spcBef>
              <a:buFont typeface="Wingdings" panose="05000000000000000000" pitchFamily="2" charset="2"/>
              <a:buChar char="v"/>
              <a:tabLst>
                <a:tab pos="528320" algn="l"/>
              </a:tabLst>
            </a:pPr>
            <a:r>
              <a:rPr sz="3000" dirty="0">
                <a:latin typeface="Arial"/>
                <a:cs typeface="Arial"/>
              </a:rPr>
              <a:t>Boundary</a:t>
            </a:r>
            <a:r>
              <a:rPr sz="3000" spc="-20" dirty="0">
                <a:latin typeface="Arial"/>
                <a:cs typeface="Arial"/>
              </a:rPr>
              <a:t> </a:t>
            </a:r>
            <a:r>
              <a:rPr sz="3000" dirty="0">
                <a:latin typeface="Arial"/>
                <a:cs typeface="Arial"/>
              </a:rPr>
              <a:t>val</a:t>
            </a:r>
            <a:r>
              <a:rPr sz="3000" spc="5" dirty="0">
                <a:latin typeface="Arial"/>
                <a:cs typeface="Arial"/>
              </a:rPr>
              <a:t>u</a:t>
            </a:r>
            <a:r>
              <a:rPr sz="3000" dirty="0">
                <a:latin typeface="Arial"/>
                <a:cs typeface="Arial"/>
              </a:rPr>
              <a:t>e</a:t>
            </a:r>
            <a:r>
              <a:rPr sz="3000" spc="-30" dirty="0">
                <a:latin typeface="Arial"/>
                <a:cs typeface="Arial"/>
              </a:rPr>
              <a:t> </a:t>
            </a:r>
            <a:r>
              <a:rPr sz="3000" dirty="0">
                <a:latin typeface="Arial"/>
                <a:cs typeface="Arial"/>
              </a:rPr>
              <a:t>ana</a:t>
            </a:r>
            <a:r>
              <a:rPr sz="3000" spc="5" dirty="0">
                <a:latin typeface="Arial"/>
                <a:cs typeface="Arial"/>
              </a:rPr>
              <a:t>l</a:t>
            </a:r>
            <a:r>
              <a:rPr sz="3000" dirty="0">
                <a:latin typeface="Arial"/>
                <a:cs typeface="Arial"/>
              </a:rPr>
              <a:t>ysis</a:t>
            </a:r>
          </a:p>
          <a:p>
            <a:pPr marL="527685" indent="-514984">
              <a:spcBef>
                <a:spcPts val="720"/>
              </a:spcBef>
              <a:buFont typeface="Wingdings" panose="05000000000000000000" pitchFamily="2" charset="2"/>
              <a:buChar char="v"/>
              <a:tabLst>
                <a:tab pos="528320" algn="l"/>
              </a:tabLst>
            </a:pPr>
            <a:r>
              <a:rPr sz="3000" dirty="0">
                <a:latin typeface="Arial"/>
                <a:cs typeface="Arial"/>
              </a:rPr>
              <a:t>Dec</a:t>
            </a:r>
            <a:r>
              <a:rPr sz="3000" spc="5" dirty="0">
                <a:latin typeface="Arial"/>
                <a:cs typeface="Arial"/>
              </a:rPr>
              <a:t>i</a:t>
            </a:r>
            <a:r>
              <a:rPr sz="3000" dirty="0">
                <a:latin typeface="Arial"/>
                <a:cs typeface="Arial"/>
              </a:rPr>
              <a:t>sion</a:t>
            </a:r>
            <a:r>
              <a:rPr sz="3000" spc="-15" dirty="0">
                <a:latin typeface="Arial"/>
                <a:cs typeface="Arial"/>
              </a:rPr>
              <a:t> </a:t>
            </a:r>
            <a:r>
              <a:rPr sz="3000" dirty="0">
                <a:latin typeface="Arial"/>
                <a:cs typeface="Arial"/>
              </a:rPr>
              <a:t>table</a:t>
            </a:r>
            <a:r>
              <a:rPr sz="3000" spc="-45" dirty="0">
                <a:latin typeface="Arial"/>
                <a:cs typeface="Arial"/>
              </a:rPr>
              <a:t> </a:t>
            </a:r>
            <a:r>
              <a:rPr sz="3000" dirty="0">
                <a:latin typeface="Arial"/>
                <a:cs typeface="Arial"/>
              </a:rPr>
              <a:t>tes</a:t>
            </a:r>
            <a:r>
              <a:rPr sz="3000" spc="-15" dirty="0">
                <a:latin typeface="Arial"/>
                <a:cs typeface="Arial"/>
              </a:rPr>
              <a:t>t</a:t>
            </a:r>
            <a:r>
              <a:rPr sz="3000" dirty="0">
                <a:latin typeface="Arial"/>
                <a:cs typeface="Arial"/>
              </a:rPr>
              <a:t>ing</a:t>
            </a:r>
          </a:p>
          <a:p>
            <a:pPr marL="527685" indent="-514984">
              <a:spcBef>
                <a:spcPts val="720"/>
              </a:spcBef>
              <a:buFont typeface="Wingdings" panose="05000000000000000000" pitchFamily="2" charset="2"/>
              <a:buChar char="v"/>
              <a:tabLst>
                <a:tab pos="528320" algn="l"/>
              </a:tabLst>
            </a:pPr>
            <a:r>
              <a:rPr sz="3000" dirty="0">
                <a:latin typeface="Arial"/>
                <a:cs typeface="Arial"/>
              </a:rPr>
              <a:t>Sta</a:t>
            </a:r>
            <a:r>
              <a:rPr sz="3000" spc="-15" dirty="0">
                <a:latin typeface="Arial"/>
                <a:cs typeface="Arial"/>
              </a:rPr>
              <a:t>t</a:t>
            </a:r>
            <a:r>
              <a:rPr sz="3000" spc="-5" dirty="0">
                <a:latin typeface="Arial"/>
                <a:cs typeface="Arial"/>
              </a:rPr>
              <a:t>e-</a:t>
            </a:r>
            <a:r>
              <a:rPr sz="3000" spc="-105" dirty="0">
                <a:latin typeface="Arial"/>
                <a:cs typeface="Arial"/>
              </a:rPr>
              <a:t>T</a:t>
            </a:r>
            <a:r>
              <a:rPr sz="3000" dirty="0">
                <a:latin typeface="Arial"/>
                <a:cs typeface="Arial"/>
              </a:rPr>
              <a:t>ransition</a:t>
            </a:r>
            <a:r>
              <a:rPr sz="3000" spc="-25" dirty="0">
                <a:latin typeface="Arial"/>
                <a:cs typeface="Arial"/>
              </a:rPr>
              <a:t> </a:t>
            </a:r>
            <a:r>
              <a:rPr sz="3000" dirty="0">
                <a:latin typeface="Arial"/>
                <a:cs typeface="Arial"/>
              </a:rPr>
              <a:t>te</a:t>
            </a:r>
            <a:r>
              <a:rPr sz="3000" spc="-10" dirty="0">
                <a:latin typeface="Arial"/>
                <a:cs typeface="Arial"/>
              </a:rPr>
              <a:t>s</a:t>
            </a:r>
            <a:r>
              <a:rPr sz="3000" dirty="0">
                <a:latin typeface="Arial"/>
                <a:cs typeface="Arial"/>
              </a:rPr>
              <a:t>ting</a:t>
            </a:r>
          </a:p>
        </p:txBody>
      </p:sp>
      <p:sp>
        <p:nvSpPr>
          <p:cNvPr id="6" name="object 6"/>
          <p:cNvSpPr txBox="1">
            <a:spLocks noGrp="1"/>
          </p:cNvSpPr>
          <p:nvPr>
            <p:ph type="title"/>
          </p:nvPr>
        </p:nvSpPr>
        <p:spPr>
          <a:xfrm>
            <a:off x="0" y="0"/>
            <a:ext cx="9144000" cy="838200"/>
          </a:xfrm>
          <a:prstGeom prst="rect">
            <a:avLst/>
          </a:prstGeom>
        </p:spPr>
        <p:txBody>
          <a:bodyPr vert="horz" wrap="square" lIns="0" tIns="0" rIns="0" bIns="0" rtlCol="0">
            <a:spAutoFit/>
          </a:bodyPr>
          <a:lstStyle/>
          <a:p>
            <a:pPr marL="12700"/>
            <a:r>
              <a:rPr spc="-20" dirty="0"/>
              <a:t>Bla</a:t>
            </a:r>
            <a:r>
              <a:rPr spc="-15" dirty="0"/>
              <a:t>c</a:t>
            </a:r>
            <a:r>
              <a:rPr spc="-25" dirty="0"/>
              <a:t>k-Box</a:t>
            </a:r>
            <a:r>
              <a:rPr spc="-65" dirty="0"/>
              <a:t> </a:t>
            </a:r>
            <a:r>
              <a:rPr spc="-480" dirty="0"/>
              <a:t>T</a:t>
            </a:r>
            <a:r>
              <a:rPr spc="-20" dirty="0"/>
              <a:t>esting</a:t>
            </a:r>
            <a:r>
              <a:rPr spc="-65" dirty="0"/>
              <a:t> </a:t>
            </a:r>
            <a:r>
              <a:rPr spc="-480" dirty="0"/>
              <a:t>T</a:t>
            </a:r>
            <a:r>
              <a:rPr spc="-25" dirty="0"/>
              <a:t>echniques</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0" y="1600200"/>
            <a:ext cx="9144000" cy="3439403"/>
          </a:xfrm>
          <a:prstGeom prst="rect">
            <a:avLst/>
          </a:prstGeom>
        </p:spPr>
        <p:txBody>
          <a:bodyPr vert="horz" wrap="square" lIns="0" tIns="0" rIns="0" bIns="0" rtlCol="0">
            <a:spAutoFit/>
          </a:bodyPr>
          <a:lstStyle/>
          <a:p>
            <a:pPr marL="355600" marR="421640" indent="-342900" algn="just">
              <a:lnSpc>
                <a:spcPct val="100000"/>
              </a:lnSpc>
              <a:buFont typeface="Wingdings"/>
              <a:buChar char=""/>
              <a:tabLst>
                <a:tab pos="356235" algn="l"/>
              </a:tabLst>
            </a:pPr>
            <a:r>
              <a:rPr sz="3000" spc="-10" dirty="0">
                <a:latin typeface="Arial"/>
                <a:cs typeface="Arial"/>
              </a:rPr>
              <a:t>State-Transition </a:t>
            </a:r>
            <a:r>
              <a:rPr sz="3000" spc="-5" dirty="0">
                <a:latin typeface="Arial"/>
                <a:cs typeface="Arial"/>
              </a:rPr>
              <a:t>diagrams are an</a:t>
            </a:r>
            <a:r>
              <a:rPr sz="3000" spc="-30" dirty="0">
                <a:latin typeface="Arial"/>
                <a:cs typeface="Arial"/>
              </a:rPr>
              <a:t> </a:t>
            </a:r>
            <a:r>
              <a:rPr sz="3000" dirty="0">
                <a:latin typeface="Arial"/>
                <a:cs typeface="Arial"/>
              </a:rPr>
              <a:t>excellent  </a:t>
            </a:r>
            <a:r>
              <a:rPr sz="3000" spc="-5" dirty="0">
                <a:latin typeface="Arial"/>
                <a:cs typeface="Arial"/>
              </a:rPr>
              <a:t>tool </a:t>
            </a:r>
            <a:r>
              <a:rPr sz="3000" spc="-10" dirty="0">
                <a:latin typeface="Arial"/>
                <a:cs typeface="Arial"/>
              </a:rPr>
              <a:t>to </a:t>
            </a:r>
            <a:r>
              <a:rPr sz="3000" spc="-5" dirty="0">
                <a:latin typeface="Arial"/>
                <a:cs typeface="Arial"/>
              </a:rPr>
              <a:t>capture certain types </a:t>
            </a:r>
            <a:r>
              <a:rPr sz="3000" dirty="0">
                <a:latin typeface="Arial"/>
                <a:cs typeface="Arial"/>
              </a:rPr>
              <a:t>of </a:t>
            </a:r>
            <a:r>
              <a:rPr sz="3000" dirty="0">
                <a:solidFill>
                  <a:srgbClr val="C00000"/>
                </a:solidFill>
                <a:latin typeface="Arial"/>
                <a:cs typeface="Arial"/>
              </a:rPr>
              <a:t>system  </a:t>
            </a:r>
            <a:r>
              <a:rPr sz="3000" spc="-5" dirty="0">
                <a:solidFill>
                  <a:srgbClr val="C00000"/>
                </a:solidFill>
                <a:latin typeface="Arial"/>
                <a:cs typeface="Arial"/>
              </a:rPr>
              <a:t>requirements </a:t>
            </a:r>
            <a:r>
              <a:rPr sz="3000" spc="-5" dirty="0">
                <a:latin typeface="Arial"/>
                <a:cs typeface="Arial"/>
              </a:rPr>
              <a:t>and </a:t>
            </a:r>
            <a:r>
              <a:rPr sz="3000" dirty="0">
                <a:latin typeface="Arial"/>
                <a:cs typeface="Arial"/>
              </a:rPr>
              <a:t>to </a:t>
            </a:r>
            <a:r>
              <a:rPr sz="3000" spc="-5" dirty="0">
                <a:solidFill>
                  <a:srgbClr val="C00000"/>
                </a:solidFill>
                <a:latin typeface="Arial"/>
                <a:cs typeface="Arial"/>
              </a:rPr>
              <a:t>document internal  </a:t>
            </a:r>
            <a:r>
              <a:rPr sz="3000" dirty="0">
                <a:solidFill>
                  <a:srgbClr val="C00000"/>
                </a:solidFill>
                <a:latin typeface="Arial"/>
                <a:cs typeface="Arial"/>
              </a:rPr>
              <a:t>system</a:t>
            </a:r>
            <a:r>
              <a:rPr sz="3000" spc="-80" dirty="0">
                <a:solidFill>
                  <a:srgbClr val="C00000"/>
                </a:solidFill>
                <a:latin typeface="Arial"/>
                <a:cs typeface="Arial"/>
              </a:rPr>
              <a:t> </a:t>
            </a:r>
            <a:r>
              <a:rPr sz="3000" spc="-5" dirty="0">
                <a:solidFill>
                  <a:srgbClr val="C00000"/>
                </a:solidFill>
                <a:latin typeface="Arial"/>
                <a:cs typeface="Arial"/>
              </a:rPr>
              <a:t>design</a:t>
            </a:r>
            <a:endParaRPr sz="3000" dirty="0">
              <a:latin typeface="Arial"/>
              <a:cs typeface="Arial"/>
            </a:endParaRPr>
          </a:p>
          <a:p>
            <a:pPr algn="just">
              <a:lnSpc>
                <a:spcPct val="100000"/>
              </a:lnSpc>
              <a:spcBef>
                <a:spcPts val="39"/>
              </a:spcBef>
              <a:buFont typeface="Wingdings"/>
              <a:buChar char=""/>
            </a:pPr>
            <a:endParaRPr sz="4350" dirty="0">
              <a:latin typeface="Times New Roman"/>
              <a:cs typeface="Times New Roman"/>
            </a:endParaRPr>
          </a:p>
          <a:p>
            <a:pPr marL="355600" marR="5080" indent="-342900" algn="just">
              <a:lnSpc>
                <a:spcPct val="100000"/>
              </a:lnSpc>
              <a:buFont typeface="Wingdings"/>
              <a:buChar char=""/>
              <a:tabLst>
                <a:tab pos="356235" algn="l"/>
              </a:tabLst>
            </a:pPr>
            <a:r>
              <a:rPr sz="3000" spc="-5" dirty="0">
                <a:latin typeface="Arial"/>
                <a:cs typeface="Arial"/>
              </a:rPr>
              <a:t>These diagrams document </a:t>
            </a:r>
            <a:r>
              <a:rPr sz="3000" dirty="0">
                <a:latin typeface="Arial"/>
                <a:cs typeface="Arial"/>
              </a:rPr>
              <a:t>the </a:t>
            </a:r>
            <a:r>
              <a:rPr sz="3000" dirty="0">
                <a:solidFill>
                  <a:srgbClr val="C00000"/>
                </a:solidFill>
                <a:latin typeface="Arial"/>
                <a:cs typeface="Arial"/>
              </a:rPr>
              <a:t>events </a:t>
            </a:r>
            <a:r>
              <a:rPr sz="3000" dirty="0">
                <a:latin typeface="Arial"/>
                <a:cs typeface="Arial"/>
              </a:rPr>
              <a:t>that  </a:t>
            </a:r>
            <a:r>
              <a:rPr sz="3000" spc="-5" dirty="0">
                <a:solidFill>
                  <a:srgbClr val="C00000"/>
                </a:solidFill>
                <a:latin typeface="Arial"/>
                <a:cs typeface="Arial"/>
              </a:rPr>
              <a:t>come into </a:t>
            </a:r>
            <a:r>
              <a:rPr sz="3000" spc="-5" dirty="0">
                <a:latin typeface="Arial"/>
                <a:cs typeface="Arial"/>
              </a:rPr>
              <a:t>and are </a:t>
            </a:r>
            <a:r>
              <a:rPr sz="3000" spc="-5" dirty="0">
                <a:solidFill>
                  <a:srgbClr val="C00000"/>
                </a:solidFill>
                <a:latin typeface="Arial"/>
                <a:cs typeface="Arial"/>
              </a:rPr>
              <a:t>processed </a:t>
            </a:r>
            <a:r>
              <a:rPr sz="3000" spc="-5" dirty="0">
                <a:latin typeface="Arial"/>
                <a:cs typeface="Arial"/>
              </a:rPr>
              <a:t>by a </a:t>
            </a:r>
            <a:r>
              <a:rPr sz="3000" dirty="0">
                <a:latin typeface="Arial"/>
                <a:cs typeface="Arial"/>
              </a:rPr>
              <a:t>system </a:t>
            </a:r>
            <a:r>
              <a:rPr sz="3000" spc="-5" dirty="0">
                <a:latin typeface="Arial"/>
                <a:cs typeface="Arial"/>
              </a:rPr>
              <a:t>as  </a:t>
            </a:r>
            <a:r>
              <a:rPr sz="3000" dirty="0">
                <a:latin typeface="Arial"/>
                <a:cs typeface="Arial"/>
              </a:rPr>
              <a:t>well as the </a:t>
            </a:r>
            <a:r>
              <a:rPr sz="3000" dirty="0">
                <a:solidFill>
                  <a:srgbClr val="C00000"/>
                </a:solidFill>
                <a:latin typeface="Arial"/>
                <a:cs typeface="Arial"/>
              </a:rPr>
              <a:t>system's</a:t>
            </a:r>
            <a:r>
              <a:rPr sz="3000" spc="-80" dirty="0">
                <a:solidFill>
                  <a:srgbClr val="C00000"/>
                </a:solidFill>
                <a:latin typeface="Arial"/>
                <a:cs typeface="Arial"/>
              </a:rPr>
              <a:t> </a:t>
            </a:r>
            <a:r>
              <a:rPr sz="3000" spc="-5" dirty="0">
                <a:solidFill>
                  <a:srgbClr val="C00000"/>
                </a:solidFill>
                <a:latin typeface="Arial"/>
                <a:cs typeface="Arial"/>
              </a:rPr>
              <a:t>responses</a:t>
            </a:r>
            <a:endParaRPr sz="3000" dirty="0">
              <a:latin typeface="Arial"/>
              <a:cs typeface="Arial"/>
            </a:endParaRPr>
          </a:p>
        </p:txBody>
      </p:sp>
      <p:sp>
        <p:nvSpPr>
          <p:cNvPr id="4" name="object 4"/>
          <p:cNvSpPr/>
          <p:nvPr/>
        </p:nvSpPr>
        <p:spPr>
          <a:xfrm>
            <a:off x="0" y="0"/>
            <a:ext cx="9144000" cy="914400"/>
          </a:xfrm>
          <a:prstGeom prst="rect">
            <a:avLst/>
          </a:prstGeom>
          <a:blipFill>
            <a:blip r:embed="rId2" cstate="print"/>
            <a:stretch>
              <a:fillRect/>
            </a:stretch>
          </a:blip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15" dirty="0"/>
              <a:t>State-Transition</a:t>
            </a:r>
            <a:r>
              <a:rPr spc="-65" dirty="0"/>
              <a:t> </a:t>
            </a:r>
            <a:r>
              <a:rPr spc="-70" dirty="0"/>
              <a:t>Testing</a:t>
            </a:r>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25400">
              <a:lnSpc>
                <a:spcPts val="1920"/>
              </a:lnSpc>
            </a:pPr>
            <a:fld id="{81D60167-4931-47E6-BA6A-407CBD079E47}" type="slidenum">
              <a:rPr dirty="0"/>
              <a:t>50</a:t>
            </a:fld>
            <a:endParaRPr dirty="0"/>
          </a:p>
        </p:txBody>
      </p:sp>
    </p:spTree>
    <p:extLst>
      <p:ext uri="{BB962C8B-B14F-4D97-AF65-F5344CB8AC3E}">
        <p14:creationId xmlns:p14="http://schemas.microsoft.com/office/powerpoint/2010/main" val="306651766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0" y="1752600"/>
            <a:ext cx="9144000" cy="2295525"/>
          </a:xfrm>
          <a:prstGeom prst="rect">
            <a:avLst/>
          </a:prstGeom>
        </p:spPr>
        <p:txBody>
          <a:bodyPr vert="horz" wrap="square" lIns="0" tIns="0" rIns="0" bIns="0" rtlCol="0">
            <a:spAutoFit/>
          </a:bodyPr>
          <a:lstStyle/>
          <a:p>
            <a:pPr marL="355600" marR="5080" indent="-342900" algn="just">
              <a:lnSpc>
                <a:spcPct val="100000"/>
              </a:lnSpc>
              <a:buFont typeface="Wingdings"/>
              <a:buChar char=""/>
              <a:tabLst>
                <a:tab pos="356235" algn="l"/>
              </a:tabLst>
            </a:pPr>
            <a:r>
              <a:rPr sz="3000" spc="-5" dirty="0">
                <a:latin typeface="Arial"/>
                <a:cs typeface="Arial"/>
              </a:rPr>
              <a:t>When a system </a:t>
            </a:r>
            <a:r>
              <a:rPr sz="3000" dirty="0">
                <a:latin typeface="Arial"/>
                <a:cs typeface="Arial"/>
              </a:rPr>
              <a:t>must </a:t>
            </a:r>
            <a:r>
              <a:rPr sz="3000" spc="-5" dirty="0">
                <a:latin typeface="Arial"/>
                <a:cs typeface="Arial"/>
              </a:rPr>
              <a:t>remember something  about </a:t>
            </a:r>
            <a:r>
              <a:rPr sz="3000" spc="-5" dirty="0">
                <a:solidFill>
                  <a:srgbClr val="C00000"/>
                </a:solidFill>
                <a:latin typeface="Arial"/>
                <a:cs typeface="Arial"/>
              </a:rPr>
              <a:t>what has happened before </a:t>
            </a:r>
            <a:r>
              <a:rPr sz="3000" spc="-5" dirty="0">
                <a:latin typeface="Arial"/>
                <a:cs typeface="Arial"/>
              </a:rPr>
              <a:t>or when  </a:t>
            </a:r>
            <a:r>
              <a:rPr sz="3000" dirty="0">
                <a:solidFill>
                  <a:srgbClr val="C00000"/>
                </a:solidFill>
                <a:latin typeface="Arial"/>
                <a:cs typeface="Arial"/>
              </a:rPr>
              <a:t>valid </a:t>
            </a:r>
            <a:r>
              <a:rPr sz="3000" spc="-5" dirty="0">
                <a:latin typeface="Arial"/>
                <a:cs typeface="Arial"/>
              </a:rPr>
              <a:t>and </a:t>
            </a:r>
            <a:r>
              <a:rPr sz="3000" dirty="0">
                <a:solidFill>
                  <a:srgbClr val="C00000"/>
                </a:solidFill>
                <a:latin typeface="Arial"/>
                <a:cs typeface="Arial"/>
              </a:rPr>
              <a:t>invalid </a:t>
            </a:r>
            <a:r>
              <a:rPr sz="3000" spc="-5" dirty="0">
                <a:solidFill>
                  <a:srgbClr val="C00000"/>
                </a:solidFill>
                <a:latin typeface="Arial"/>
                <a:cs typeface="Arial"/>
              </a:rPr>
              <a:t>orders </a:t>
            </a:r>
            <a:r>
              <a:rPr sz="3000" dirty="0">
                <a:latin typeface="Arial"/>
                <a:cs typeface="Arial"/>
              </a:rPr>
              <a:t>of </a:t>
            </a:r>
            <a:r>
              <a:rPr sz="3000" spc="-5" dirty="0">
                <a:latin typeface="Arial"/>
                <a:cs typeface="Arial"/>
              </a:rPr>
              <a:t>operations </a:t>
            </a:r>
            <a:r>
              <a:rPr sz="3000" dirty="0">
                <a:latin typeface="Arial"/>
                <a:cs typeface="Arial"/>
              </a:rPr>
              <a:t>exist,  </a:t>
            </a:r>
            <a:r>
              <a:rPr sz="3000" spc="-5" dirty="0">
                <a:latin typeface="Arial"/>
                <a:cs typeface="Arial"/>
              </a:rPr>
              <a:t>state-transition diagrams are excellent tools  </a:t>
            </a:r>
            <a:r>
              <a:rPr sz="3000" dirty="0">
                <a:latin typeface="Arial"/>
                <a:cs typeface="Arial"/>
              </a:rPr>
              <a:t>to </a:t>
            </a:r>
            <a:r>
              <a:rPr sz="3000" spc="-5" dirty="0">
                <a:latin typeface="Arial"/>
                <a:cs typeface="Arial"/>
              </a:rPr>
              <a:t>record </a:t>
            </a:r>
            <a:r>
              <a:rPr sz="3000" dirty="0">
                <a:latin typeface="Arial"/>
                <a:cs typeface="Arial"/>
              </a:rPr>
              <a:t>this</a:t>
            </a:r>
            <a:r>
              <a:rPr sz="3000" spc="-30" dirty="0">
                <a:latin typeface="Arial"/>
                <a:cs typeface="Arial"/>
              </a:rPr>
              <a:t> </a:t>
            </a:r>
            <a:r>
              <a:rPr sz="3000" spc="-5" dirty="0">
                <a:latin typeface="Arial"/>
                <a:cs typeface="Arial"/>
              </a:rPr>
              <a:t>information</a:t>
            </a:r>
            <a:endParaRPr sz="3000" dirty="0">
              <a:latin typeface="Arial"/>
              <a:cs typeface="Arial"/>
            </a:endParaRPr>
          </a:p>
        </p:txBody>
      </p:sp>
      <p:sp>
        <p:nvSpPr>
          <p:cNvPr id="4" name="object 4"/>
          <p:cNvSpPr/>
          <p:nvPr/>
        </p:nvSpPr>
        <p:spPr>
          <a:xfrm>
            <a:off x="0" y="0"/>
            <a:ext cx="9144000" cy="914400"/>
          </a:xfrm>
          <a:prstGeom prst="rect">
            <a:avLst/>
          </a:prstGeom>
          <a:blipFill>
            <a:blip r:embed="rId2" cstate="print"/>
            <a:stretch>
              <a:fillRect/>
            </a:stretch>
          </a:blip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15" dirty="0"/>
              <a:t>State-Transition</a:t>
            </a:r>
            <a:r>
              <a:rPr spc="-65" dirty="0"/>
              <a:t> </a:t>
            </a:r>
            <a:r>
              <a:rPr spc="-70" dirty="0"/>
              <a:t>Testing</a:t>
            </a:r>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25400">
              <a:lnSpc>
                <a:spcPts val="1920"/>
              </a:lnSpc>
            </a:pPr>
            <a:fld id="{81D60167-4931-47E6-BA6A-407CBD079E47}" type="slidenum">
              <a:rPr dirty="0"/>
              <a:t>51</a:t>
            </a:fld>
            <a:endParaRPr dirty="0"/>
          </a:p>
        </p:txBody>
      </p:sp>
    </p:spTree>
    <p:extLst>
      <p:ext uri="{BB962C8B-B14F-4D97-AF65-F5344CB8AC3E}">
        <p14:creationId xmlns:p14="http://schemas.microsoft.com/office/powerpoint/2010/main" val="189260766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5940" y="1483105"/>
            <a:ext cx="7098030" cy="4566285"/>
          </a:xfrm>
          <a:prstGeom prst="rect">
            <a:avLst/>
          </a:prstGeom>
        </p:spPr>
        <p:txBody>
          <a:bodyPr vert="horz" wrap="square" lIns="0" tIns="0" rIns="0" bIns="0" rtlCol="0">
            <a:spAutoFit/>
          </a:bodyPr>
          <a:lstStyle/>
          <a:p>
            <a:pPr marL="355600" indent="-342900">
              <a:lnSpc>
                <a:spcPct val="100000"/>
              </a:lnSpc>
              <a:buFont typeface="Wingdings"/>
              <a:buChar char=""/>
              <a:tabLst>
                <a:tab pos="356235" algn="l"/>
              </a:tabLst>
            </a:pPr>
            <a:r>
              <a:rPr sz="3000" spc="-5" dirty="0">
                <a:latin typeface="Arial"/>
                <a:cs typeface="Arial"/>
              </a:rPr>
              <a:t>Models each </a:t>
            </a:r>
            <a:r>
              <a:rPr sz="3000" spc="-5" dirty="0">
                <a:solidFill>
                  <a:srgbClr val="C00000"/>
                </a:solidFill>
                <a:latin typeface="Arial"/>
                <a:cs typeface="Arial"/>
              </a:rPr>
              <a:t>state </a:t>
            </a:r>
            <a:r>
              <a:rPr sz="3000" spc="-5" dirty="0">
                <a:latin typeface="Arial"/>
                <a:cs typeface="Arial"/>
              </a:rPr>
              <a:t>a system can </a:t>
            </a:r>
            <a:r>
              <a:rPr sz="3000" dirty="0">
                <a:latin typeface="Arial"/>
                <a:cs typeface="Arial"/>
              </a:rPr>
              <a:t>exist</a:t>
            </a:r>
            <a:r>
              <a:rPr sz="3000" spc="5" dirty="0">
                <a:latin typeface="Arial"/>
                <a:cs typeface="Arial"/>
              </a:rPr>
              <a:t> </a:t>
            </a:r>
            <a:r>
              <a:rPr sz="3000" spc="-5" dirty="0">
                <a:latin typeface="Arial"/>
                <a:cs typeface="Arial"/>
              </a:rPr>
              <a:t>in</a:t>
            </a:r>
            <a:endParaRPr sz="3000">
              <a:latin typeface="Arial"/>
              <a:cs typeface="Arial"/>
            </a:endParaRPr>
          </a:p>
          <a:p>
            <a:pPr>
              <a:lnSpc>
                <a:spcPct val="100000"/>
              </a:lnSpc>
              <a:spcBef>
                <a:spcPts val="40"/>
              </a:spcBef>
              <a:buFont typeface="Wingdings"/>
              <a:buChar char=""/>
            </a:pPr>
            <a:endParaRPr sz="4350">
              <a:latin typeface="Times New Roman"/>
              <a:cs typeface="Times New Roman"/>
            </a:endParaRPr>
          </a:p>
          <a:p>
            <a:pPr marL="355600" indent="-342900">
              <a:lnSpc>
                <a:spcPct val="100000"/>
              </a:lnSpc>
              <a:buFont typeface="Wingdings"/>
              <a:buChar char=""/>
              <a:tabLst>
                <a:tab pos="356235" algn="l"/>
              </a:tabLst>
            </a:pPr>
            <a:r>
              <a:rPr sz="3000" spc="-5" dirty="0">
                <a:latin typeface="Arial"/>
                <a:cs typeface="Arial"/>
              </a:rPr>
              <a:t>Models each state</a:t>
            </a:r>
            <a:r>
              <a:rPr sz="3000" spc="-15" dirty="0">
                <a:latin typeface="Arial"/>
                <a:cs typeface="Arial"/>
              </a:rPr>
              <a:t> </a:t>
            </a:r>
            <a:r>
              <a:rPr sz="3000" spc="-5" dirty="0">
                <a:solidFill>
                  <a:srgbClr val="C00000"/>
                </a:solidFill>
                <a:latin typeface="Arial"/>
                <a:cs typeface="Arial"/>
              </a:rPr>
              <a:t>transition</a:t>
            </a:r>
            <a:endParaRPr sz="3000">
              <a:latin typeface="Arial"/>
              <a:cs typeface="Arial"/>
            </a:endParaRPr>
          </a:p>
          <a:p>
            <a:pPr>
              <a:lnSpc>
                <a:spcPct val="100000"/>
              </a:lnSpc>
              <a:spcBef>
                <a:spcPts val="39"/>
              </a:spcBef>
              <a:buFont typeface="Wingdings"/>
              <a:buChar char=""/>
            </a:pPr>
            <a:endParaRPr sz="4350">
              <a:latin typeface="Times New Roman"/>
              <a:cs typeface="Times New Roman"/>
            </a:endParaRPr>
          </a:p>
          <a:p>
            <a:pPr marL="355600" indent="-342900">
              <a:lnSpc>
                <a:spcPct val="100000"/>
              </a:lnSpc>
              <a:buFont typeface="Wingdings"/>
              <a:buChar char=""/>
              <a:tabLst>
                <a:tab pos="356235" algn="l"/>
              </a:tabLst>
            </a:pPr>
            <a:r>
              <a:rPr sz="3000" spc="-5" dirty="0">
                <a:latin typeface="Arial"/>
                <a:cs typeface="Arial"/>
              </a:rPr>
              <a:t>Defines </a:t>
            </a:r>
            <a:r>
              <a:rPr sz="3000" dirty="0">
                <a:latin typeface="Arial"/>
                <a:cs typeface="Arial"/>
              </a:rPr>
              <a:t>for </a:t>
            </a:r>
            <a:r>
              <a:rPr sz="3000" spc="-5" dirty="0">
                <a:latin typeface="Arial"/>
                <a:cs typeface="Arial"/>
              </a:rPr>
              <a:t>each state transition</a:t>
            </a:r>
            <a:endParaRPr sz="3000">
              <a:latin typeface="Arial"/>
              <a:cs typeface="Arial"/>
            </a:endParaRPr>
          </a:p>
          <a:p>
            <a:pPr marL="756285" lvl="1" indent="-286385">
              <a:lnSpc>
                <a:spcPct val="100000"/>
              </a:lnSpc>
              <a:spcBef>
                <a:spcPts val="640"/>
              </a:spcBef>
              <a:buFont typeface="Arial"/>
              <a:buChar char="‒"/>
              <a:tabLst>
                <a:tab pos="756920" algn="l"/>
              </a:tabLst>
            </a:pPr>
            <a:r>
              <a:rPr sz="2600" dirty="0">
                <a:latin typeface="Arial"/>
                <a:cs typeface="Arial"/>
              </a:rPr>
              <a:t>Start</a:t>
            </a:r>
            <a:r>
              <a:rPr sz="2600" spc="-80" dirty="0">
                <a:latin typeface="Arial"/>
                <a:cs typeface="Arial"/>
              </a:rPr>
              <a:t> </a:t>
            </a:r>
            <a:r>
              <a:rPr sz="2600" dirty="0">
                <a:latin typeface="Arial"/>
                <a:cs typeface="Arial"/>
              </a:rPr>
              <a:t>State</a:t>
            </a:r>
            <a:endParaRPr sz="2600">
              <a:latin typeface="Arial"/>
              <a:cs typeface="Arial"/>
            </a:endParaRPr>
          </a:p>
          <a:p>
            <a:pPr marL="756285" lvl="1" indent="-286385">
              <a:lnSpc>
                <a:spcPct val="100000"/>
              </a:lnSpc>
              <a:spcBef>
                <a:spcPts val="625"/>
              </a:spcBef>
              <a:buFont typeface="Arial"/>
              <a:buChar char="‒"/>
              <a:tabLst>
                <a:tab pos="756920" algn="l"/>
              </a:tabLst>
            </a:pPr>
            <a:r>
              <a:rPr sz="2600" dirty="0">
                <a:latin typeface="Arial"/>
                <a:cs typeface="Arial"/>
              </a:rPr>
              <a:t>Input</a:t>
            </a:r>
            <a:endParaRPr sz="2600">
              <a:latin typeface="Arial"/>
              <a:cs typeface="Arial"/>
            </a:endParaRPr>
          </a:p>
          <a:p>
            <a:pPr marL="756285" lvl="1" indent="-286385">
              <a:lnSpc>
                <a:spcPct val="100000"/>
              </a:lnSpc>
              <a:spcBef>
                <a:spcPts val="625"/>
              </a:spcBef>
              <a:buFont typeface="Arial"/>
              <a:buChar char="‒"/>
              <a:tabLst>
                <a:tab pos="756920" algn="l"/>
              </a:tabLst>
            </a:pPr>
            <a:r>
              <a:rPr sz="2600" dirty="0">
                <a:latin typeface="Arial"/>
                <a:cs typeface="Arial"/>
              </a:rPr>
              <a:t>Output</a:t>
            </a:r>
            <a:endParaRPr sz="2600">
              <a:latin typeface="Arial"/>
              <a:cs typeface="Arial"/>
            </a:endParaRPr>
          </a:p>
          <a:p>
            <a:pPr marL="756285" lvl="1" indent="-286385">
              <a:lnSpc>
                <a:spcPct val="100000"/>
              </a:lnSpc>
              <a:spcBef>
                <a:spcPts val="620"/>
              </a:spcBef>
              <a:buFont typeface="Arial"/>
              <a:buChar char="‒"/>
              <a:tabLst>
                <a:tab pos="756920" algn="l"/>
              </a:tabLst>
            </a:pPr>
            <a:r>
              <a:rPr sz="2600" dirty="0">
                <a:latin typeface="Arial"/>
                <a:cs typeface="Arial"/>
              </a:rPr>
              <a:t>Finish</a:t>
            </a:r>
            <a:r>
              <a:rPr sz="2600" spc="-95" dirty="0">
                <a:latin typeface="Arial"/>
                <a:cs typeface="Arial"/>
              </a:rPr>
              <a:t> </a:t>
            </a:r>
            <a:r>
              <a:rPr sz="2600" dirty="0">
                <a:latin typeface="Arial"/>
                <a:cs typeface="Arial"/>
              </a:rPr>
              <a:t>State</a:t>
            </a:r>
            <a:endParaRPr sz="2600">
              <a:latin typeface="Arial"/>
              <a:cs typeface="Arial"/>
            </a:endParaRPr>
          </a:p>
        </p:txBody>
      </p:sp>
      <p:sp>
        <p:nvSpPr>
          <p:cNvPr id="4" name="object 4"/>
          <p:cNvSpPr/>
          <p:nvPr/>
        </p:nvSpPr>
        <p:spPr>
          <a:xfrm>
            <a:off x="0" y="0"/>
            <a:ext cx="9144000" cy="914400"/>
          </a:xfrm>
          <a:prstGeom prst="rect">
            <a:avLst/>
          </a:prstGeom>
          <a:blipFill>
            <a:blip r:embed="rId2" cstate="print"/>
            <a:stretch>
              <a:fillRect/>
            </a:stretch>
          </a:blip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15" dirty="0"/>
              <a:t>State-Transition</a:t>
            </a:r>
            <a:r>
              <a:rPr spc="-65" dirty="0"/>
              <a:t> </a:t>
            </a:r>
            <a:r>
              <a:rPr spc="-70" dirty="0"/>
              <a:t>Testing</a:t>
            </a:r>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25400">
              <a:lnSpc>
                <a:spcPts val="1920"/>
              </a:lnSpc>
            </a:pPr>
            <a:fld id="{81D60167-4931-47E6-BA6A-407CBD079E47}" type="slidenum">
              <a:rPr dirty="0"/>
              <a:t>52</a:t>
            </a:fld>
            <a:endParaRPr dirty="0"/>
          </a:p>
        </p:txBody>
      </p:sp>
    </p:spTree>
    <p:extLst>
      <p:ext uri="{BB962C8B-B14F-4D97-AF65-F5344CB8AC3E}">
        <p14:creationId xmlns:p14="http://schemas.microsoft.com/office/powerpoint/2010/main" val="84897297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0" y="1483105"/>
            <a:ext cx="9144000" cy="3970318"/>
          </a:xfrm>
          <a:prstGeom prst="rect">
            <a:avLst/>
          </a:prstGeom>
        </p:spPr>
        <p:txBody>
          <a:bodyPr vert="horz" wrap="square" lIns="0" tIns="0" rIns="0" bIns="0" rtlCol="0">
            <a:spAutoFit/>
          </a:bodyPr>
          <a:lstStyle/>
          <a:p>
            <a:pPr marL="355600" indent="-342900" algn="just">
              <a:lnSpc>
                <a:spcPct val="100000"/>
              </a:lnSpc>
              <a:buFont typeface="Wingdings"/>
              <a:buChar char=""/>
              <a:tabLst>
                <a:tab pos="356235" algn="l"/>
              </a:tabLst>
            </a:pPr>
            <a:r>
              <a:rPr sz="3000" b="1" spc="-5" dirty="0">
                <a:latin typeface="Arial"/>
                <a:cs typeface="Arial"/>
              </a:rPr>
              <a:t>State</a:t>
            </a:r>
            <a:endParaRPr sz="3000" dirty="0">
              <a:latin typeface="Arial"/>
              <a:cs typeface="Arial"/>
            </a:endParaRPr>
          </a:p>
          <a:p>
            <a:pPr marL="756285" lvl="1" indent="-286385" algn="just">
              <a:lnSpc>
                <a:spcPct val="100000"/>
              </a:lnSpc>
              <a:spcBef>
                <a:spcPts val="640"/>
              </a:spcBef>
              <a:buFont typeface="Arial"/>
              <a:buChar char="‒"/>
              <a:tabLst>
                <a:tab pos="756920" algn="l"/>
              </a:tabLst>
            </a:pPr>
            <a:r>
              <a:rPr sz="2600" dirty="0">
                <a:latin typeface="Arial"/>
                <a:cs typeface="Arial"/>
              </a:rPr>
              <a:t>Represented by a</a:t>
            </a:r>
            <a:r>
              <a:rPr sz="2600" spc="-65" dirty="0">
                <a:latin typeface="Arial"/>
                <a:cs typeface="Arial"/>
              </a:rPr>
              <a:t> </a:t>
            </a:r>
            <a:r>
              <a:rPr sz="2600" b="1" dirty="0">
                <a:solidFill>
                  <a:srgbClr val="C00000"/>
                </a:solidFill>
                <a:latin typeface="Arial"/>
                <a:cs typeface="Arial"/>
              </a:rPr>
              <a:t>circle</a:t>
            </a:r>
            <a:endParaRPr sz="2600" b="1" dirty="0">
              <a:latin typeface="Arial"/>
              <a:cs typeface="Arial"/>
            </a:endParaRPr>
          </a:p>
          <a:p>
            <a:pPr marL="756285" marR="5080" lvl="1" indent="-286385" algn="just">
              <a:lnSpc>
                <a:spcPct val="100000"/>
              </a:lnSpc>
              <a:spcBef>
                <a:spcPts val="625"/>
              </a:spcBef>
              <a:buFont typeface="Arial"/>
              <a:buChar char="‒"/>
              <a:tabLst>
                <a:tab pos="756920" algn="l"/>
              </a:tabLst>
            </a:pPr>
            <a:r>
              <a:rPr sz="2600" dirty="0">
                <a:latin typeface="Arial"/>
                <a:cs typeface="Arial"/>
              </a:rPr>
              <a:t>A </a:t>
            </a:r>
            <a:r>
              <a:rPr sz="2600" b="1" dirty="0">
                <a:latin typeface="Arial"/>
                <a:cs typeface="Arial"/>
              </a:rPr>
              <a:t>state is a condition </a:t>
            </a:r>
            <a:r>
              <a:rPr sz="2600" dirty="0">
                <a:latin typeface="Arial"/>
                <a:cs typeface="Arial"/>
              </a:rPr>
              <a:t>in which a system is</a:t>
            </a:r>
            <a:r>
              <a:rPr sz="2600" spc="-204" dirty="0">
                <a:latin typeface="Arial"/>
                <a:cs typeface="Arial"/>
              </a:rPr>
              <a:t> </a:t>
            </a:r>
            <a:r>
              <a:rPr sz="2600" dirty="0">
                <a:latin typeface="Arial"/>
                <a:cs typeface="Arial"/>
              </a:rPr>
              <a:t>waiting  for one or more</a:t>
            </a:r>
            <a:r>
              <a:rPr sz="2600" spc="-60" dirty="0">
                <a:latin typeface="Arial"/>
                <a:cs typeface="Arial"/>
              </a:rPr>
              <a:t> </a:t>
            </a:r>
            <a:r>
              <a:rPr sz="2600" b="1" dirty="0">
                <a:solidFill>
                  <a:srgbClr val="C00000"/>
                </a:solidFill>
                <a:latin typeface="Arial"/>
                <a:cs typeface="Arial"/>
              </a:rPr>
              <a:t>events</a:t>
            </a:r>
            <a:endParaRPr sz="2600" b="1" dirty="0">
              <a:latin typeface="Arial"/>
              <a:cs typeface="Arial"/>
            </a:endParaRPr>
          </a:p>
          <a:p>
            <a:pPr marL="756285" marR="92710" lvl="1" indent="-286385" algn="just">
              <a:lnSpc>
                <a:spcPct val="100000"/>
              </a:lnSpc>
              <a:spcBef>
                <a:spcPts val="620"/>
              </a:spcBef>
              <a:buFont typeface="Arial"/>
              <a:buChar char="‒"/>
              <a:tabLst>
                <a:tab pos="756920" algn="l"/>
              </a:tabLst>
            </a:pPr>
            <a:r>
              <a:rPr sz="2600" dirty="0">
                <a:latin typeface="Arial"/>
                <a:cs typeface="Arial"/>
              </a:rPr>
              <a:t>States "</a:t>
            </a:r>
            <a:r>
              <a:rPr sz="2600" dirty="0">
                <a:solidFill>
                  <a:srgbClr val="C00000"/>
                </a:solidFill>
                <a:latin typeface="Arial"/>
                <a:cs typeface="Arial"/>
              </a:rPr>
              <a:t>remember</a:t>
            </a:r>
            <a:r>
              <a:rPr sz="2600" dirty="0">
                <a:latin typeface="Arial"/>
                <a:cs typeface="Arial"/>
              </a:rPr>
              <a:t>" inputs the </a:t>
            </a:r>
            <a:r>
              <a:rPr sz="2600" spc="5" dirty="0">
                <a:latin typeface="Arial"/>
                <a:cs typeface="Arial"/>
              </a:rPr>
              <a:t>system </a:t>
            </a:r>
            <a:r>
              <a:rPr sz="2600" dirty="0">
                <a:latin typeface="Arial"/>
                <a:cs typeface="Arial"/>
              </a:rPr>
              <a:t>has  received in the past and define how the system  should respond to subsequent events when</a:t>
            </a:r>
            <a:r>
              <a:rPr sz="2600" spc="-50" dirty="0">
                <a:latin typeface="Arial"/>
                <a:cs typeface="Arial"/>
              </a:rPr>
              <a:t> </a:t>
            </a:r>
            <a:r>
              <a:rPr sz="2600" dirty="0">
                <a:latin typeface="Arial"/>
                <a:cs typeface="Arial"/>
              </a:rPr>
              <a:t>they  occur</a:t>
            </a:r>
          </a:p>
          <a:p>
            <a:pPr marL="756285" lvl="1" indent="-286385" algn="just">
              <a:lnSpc>
                <a:spcPct val="100000"/>
              </a:lnSpc>
              <a:spcBef>
                <a:spcPts val="620"/>
              </a:spcBef>
              <a:buFont typeface="Arial"/>
              <a:buChar char="‒"/>
              <a:tabLst>
                <a:tab pos="756920" algn="l"/>
              </a:tabLst>
            </a:pPr>
            <a:r>
              <a:rPr sz="2600" dirty="0">
                <a:latin typeface="Arial"/>
                <a:cs typeface="Arial"/>
              </a:rPr>
              <a:t>These events may cause </a:t>
            </a:r>
            <a:r>
              <a:rPr sz="2600" dirty="0">
                <a:solidFill>
                  <a:srgbClr val="C00000"/>
                </a:solidFill>
                <a:latin typeface="Arial"/>
                <a:cs typeface="Arial"/>
              </a:rPr>
              <a:t>state-transitions</a:t>
            </a:r>
            <a:r>
              <a:rPr sz="2600" spc="-30" dirty="0">
                <a:solidFill>
                  <a:srgbClr val="C00000"/>
                </a:solidFill>
                <a:latin typeface="Arial"/>
                <a:cs typeface="Arial"/>
              </a:rPr>
              <a:t> </a:t>
            </a:r>
            <a:r>
              <a:rPr sz="2600" dirty="0">
                <a:latin typeface="Arial"/>
                <a:cs typeface="Arial"/>
              </a:rPr>
              <a:t>and/or</a:t>
            </a:r>
          </a:p>
          <a:p>
            <a:pPr marL="756285" algn="just">
              <a:lnSpc>
                <a:spcPct val="100000"/>
              </a:lnSpc>
            </a:pPr>
            <a:r>
              <a:rPr sz="2600" dirty="0">
                <a:solidFill>
                  <a:srgbClr val="C00000"/>
                </a:solidFill>
                <a:latin typeface="Arial"/>
                <a:cs typeface="Arial"/>
              </a:rPr>
              <a:t>initiate</a:t>
            </a:r>
            <a:r>
              <a:rPr sz="2600" spc="-80" dirty="0">
                <a:solidFill>
                  <a:srgbClr val="C00000"/>
                </a:solidFill>
                <a:latin typeface="Arial"/>
                <a:cs typeface="Arial"/>
              </a:rPr>
              <a:t> </a:t>
            </a:r>
            <a:r>
              <a:rPr sz="2600" dirty="0">
                <a:solidFill>
                  <a:srgbClr val="C00000"/>
                </a:solidFill>
                <a:latin typeface="Arial"/>
                <a:cs typeface="Arial"/>
              </a:rPr>
              <a:t>actions</a:t>
            </a:r>
            <a:endParaRPr sz="2600" dirty="0">
              <a:latin typeface="Arial"/>
              <a:cs typeface="Arial"/>
            </a:endParaRPr>
          </a:p>
        </p:txBody>
      </p:sp>
      <p:sp>
        <p:nvSpPr>
          <p:cNvPr id="4" name="object 4"/>
          <p:cNvSpPr/>
          <p:nvPr/>
        </p:nvSpPr>
        <p:spPr>
          <a:xfrm>
            <a:off x="0" y="0"/>
            <a:ext cx="9144000" cy="914400"/>
          </a:xfrm>
          <a:prstGeom prst="rect">
            <a:avLst/>
          </a:prstGeom>
          <a:blipFill>
            <a:blip r:embed="rId2" cstate="print"/>
            <a:stretch>
              <a:fillRect/>
            </a:stretch>
          </a:blip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15" dirty="0"/>
              <a:t>State-Transition</a:t>
            </a:r>
            <a:r>
              <a:rPr spc="-65" dirty="0"/>
              <a:t> </a:t>
            </a:r>
            <a:r>
              <a:rPr spc="-70" dirty="0"/>
              <a:t>Testing</a:t>
            </a:r>
          </a:p>
        </p:txBody>
      </p:sp>
      <p:sp>
        <p:nvSpPr>
          <p:cNvPr id="7" name="object 7"/>
          <p:cNvSpPr/>
          <p:nvPr/>
        </p:nvSpPr>
        <p:spPr>
          <a:xfrm>
            <a:off x="6558533" y="1300733"/>
            <a:ext cx="1824355" cy="838200"/>
          </a:xfrm>
          <a:custGeom>
            <a:avLst/>
            <a:gdLst/>
            <a:ahLst/>
            <a:cxnLst/>
            <a:rect l="l" t="t" r="r" b="b"/>
            <a:pathLst>
              <a:path w="1824354" h="838200">
                <a:moveTo>
                  <a:pt x="912114" y="0"/>
                </a:moveTo>
                <a:lnTo>
                  <a:pt x="846967" y="1051"/>
                </a:lnTo>
                <a:lnTo>
                  <a:pt x="783057" y="4160"/>
                </a:lnTo>
                <a:lnTo>
                  <a:pt x="720539" y="9255"/>
                </a:lnTo>
                <a:lnTo>
                  <a:pt x="659568" y="16264"/>
                </a:lnTo>
                <a:lnTo>
                  <a:pt x="600296" y="25118"/>
                </a:lnTo>
                <a:lnTo>
                  <a:pt x="542879" y="35745"/>
                </a:lnTo>
                <a:lnTo>
                  <a:pt x="487471" y="48075"/>
                </a:lnTo>
                <a:lnTo>
                  <a:pt x="434226" y="62037"/>
                </a:lnTo>
                <a:lnTo>
                  <a:pt x="383298" y="77559"/>
                </a:lnTo>
                <a:lnTo>
                  <a:pt x="334841" y="94572"/>
                </a:lnTo>
                <a:lnTo>
                  <a:pt x="289011" y="113003"/>
                </a:lnTo>
                <a:lnTo>
                  <a:pt x="245960" y="132783"/>
                </a:lnTo>
                <a:lnTo>
                  <a:pt x="205843" y="153841"/>
                </a:lnTo>
                <a:lnTo>
                  <a:pt x="168816" y="176105"/>
                </a:lnTo>
                <a:lnTo>
                  <a:pt x="135030" y="199505"/>
                </a:lnTo>
                <a:lnTo>
                  <a:pt x="104642" y="223971"/>
                </a:lnTo>
                <a:lnTo>
                  <a:pt x="54674" y="275813"/>
                </a:lnTo>
                <a:lnTo>
                  <a:pt x="20145" y="331066"/>
                </a:lnTo>
                <a:lnTo>
                  <a:pt x="2289" y="389162"/>
                </a:lnTo>
                <a:lnTo>
                  <a:pt x="0" y="419100"/>
                </a:lnTo>
                <a:lnTo>
                  <a:pt x="2289" y="449037"/>
                </a:lnTo>
                <a:lnTo>
                  <a:pt x="20145" y="507133"/>
                </a:lnTo>
                <a:lnTo>
                  <a:pt x="54674" y="562386"/>
                </a:lnTo>
                <a:lnTo>
                  <a:pt x="104642" y="614228"/>
                </a:lnTo>
                <a:lnTo>
                  <a:pt x="135030" y="638694"/>
                </a:lnTo>
                <a:lnTo>
                  <a:pt x="168816" y="662094"/>
                </a:lnTo>
                <a:lnTo>
                  <a:pt x="205843" y="684358"/>
                </a:lnTo>
                <a:lnTo>
                  <a:pt x="245960" y="705416"/>
                </a:lnTo>
                <a:lnTo>
                  <a:pt x="289011" y="725196"/>
                </a:lnTo>
                <a:lnTo>
                  <a:pt x="334841" y="743627"/>
                </a:lnTo>
                <a:lnTo>
                  <a:pt x="383298" y="760640"/>
                </a:lnTo>
                <a:lnTo>
                  <a:pt x="434226" y="776162"/>
                </a:lnTo>
                <a:lnTo>
                  <a:pt x="487471" y="790124"/>
                </a:lnTo>
                <a:lnTo>
                  <a:pt x="542879" y="802454"/>
                </a:lnTo>
                <a:lnTo>
                  <a:pt x="600296" y="813081"/>
                </a:lnTo>
                <a:lnTo>
                  <a:pt x="659568" y="821935"/>
                </a:lnTo>
                <a:lnTo>
                  <a:pt x="720539" y="828944"/>
                </a:lnTo>
                <a:lnTo>
                  <a:pt x="783057" y="834039"/>
                </a:lnTo>
                <a:lnTo>
                  <a:pt x="846967" y="837148"/>
                </a:lnTo>
                <a:lnTo>
                  <a:pt x="912114" y="838200"/>
                </a:lnTo>
                <a:lnTo>
                  <a:pt x="977260" y="837148"/>
                </a:lnTo>
                <a:lnTo>
                  <a:pt x="1041170" y="834039"/>
                </a:lnTo>
                <a:lnTo>
                  <a:pt x="1103688" y="828944"/>
                </a:lnTo>
                <a:lnTo>
                  <a:pt x="1164659" y="821935"/>
                </a:lnTo>
                <a:lnTo>
                  <a:pt x="1223931" y="813081"/>
                </a:lnTo>
                <a:lnTo>
                  <a:pt x="1281348" y="802454"/>
                </a:lnTo>
                <a:lnTo>
                  <a:pt x="1336756" y="790124"/>
                </a:lnTo>
                <a:lnTo>
                  <a:pt x="1390001" y="776162"/>
                </a:lnTo>
                <a:lnTo>
                  <a:pt x="1440929" y="760640"/>
                </a:lnTo>
                <a:lnTo>
                  <a:pt x="1489386" y="743627"/>
                </a:lnTo>
                <a:lnTo>
                  <a:pt x="1535216" y="725196"/>
                </a:lnTo>
                <a:lnTo>
                  <a:pt x="1578267" y="705416"/>
                </a:lnTo>
                <a:lnTo>
                  <a:pt x="1618384" y="684358"/>
                </a:lnTo>
                <a:lnTo>
                  <a:pt x="1655411" y="662094"/>
                </a:lnTo>
                <a:lnTo>
                  <a:pt x="1689197" y="638694"/>
                </a:lnTo>
                <a:lnTo>
                  <a:pt x="1719585" y="614228"/>
                </a:lnTo>
                <a:lnTo>
                  <a:pt x="1769553" y="562386"/>
                </a:lnTo>
                <a:lnTo>
                  <a:pt x="1804082" y="507133"/>
                </a:lnTo>
                <a:lnTo>
                  <a:pt x="1821938" y="449037"/>
                </a:lnTo>
                <a:lnTo>
                  <a:pt x="1824227" y="419100"/>
                </a:lnTo>
                <a:lnTo>
                  <a:pt x="1821938" y="389162"/>
                </a:lnTo>
                <a:lnTo>
                  <a:pt x="1804082" y="331066"/>
                </a:lnTo>
                <a:lnTo>
                  <a:pt x="1769553" y="275813"/>
                </a:lnTo>
                <a:lnTo>
                  <a:pt x="1719585" y="223971"/>
                </a:lnTo>
                <a:lnTo>
                  <a:pt x="1689197" y="199505"/>
                </a:lnTo>
                <a:lnTo>
                  <a:pt x="1655411" y="176105"/>
                </a:lnTo>
                <a:lnTo>
                  <a:pt x="1618384" y="153841"/>
                </a:lnTo>
                <a:lnTo>
                  <a:pt x="1578267" y="132783"/>
                </a:lnTo>
                <a:lnTo>
                  <a:pt x="1535216" y="113003"/>
                </a:lnTo>
                <a:lnTo>
                  <a:pt x="1489386" y="94572"/>
                </a:lnTo>
                <a:lnTo>
                  <a:pt x="1440929" y="77559"/>
                </a:lnTo>
                <a:lnTo>
                  <a:pt x="1390001" y="62037"/>
                </a:lnTo>
                <a:lnTo>
                  <a:pt x="1336756" y="48075"/>
                </a:lnTo>
                <a:lnTo>
                  <a:pt x="1281348" y="35745"/>
                </a:lnTo>
                <a:lnTo>
                  <a:pt x="1223931" y="25118"/>
                </a:lnTo>
                <a:lnTo>
                  <a:pt x="1164659" y="16264"/>
                </a:lnTo>
                <a:lnTo>
                  <a:pt x="1103688" y="9255"/>
                </a:lnTo>
                <a:lnTo>
                  <a:pt x="1041170" y="4160"/>
                </a:lnTo>
                <a:lnTo>
                  <a:pt x="977260" y="1051"/>
                </a:lnTo>
                <a:lnTo>
                  <a:pt x="912114" y="0"/>
                </a:lnTo>
                <a:close/>
              </a:path>
            </a:pathLst>
          </a:custGeom>
          <a:solidFill>
            <a:srgbClr val="F375CF"/>
          </a:solidFill>
        </p:spPr>
        <p:txBody>
          <a:bodyPr wrap="square" lIns="0" tIns="0" rIns="0" bIns="0" rtlCol="0"/>
          <a:lstStyle/>
          <a:p>
            <a:endParaRPr/>
          </a:p>
        </p:txBody>
      </p:sp>
      <p:sp>
        <p:nvSpPr>
          <p:cNvPr id="8" name="object 8"/>
          <p:cNvSpPr/>
          <p:nvPr/>
        </p:nvSpPr>
        <p:spPr>
          <a:xfrm>
            <a:off x="6558533" y="1300733"/>
            <a:ext cx="1824355" cy="838200"/>
          </a:xfrm>
          <a:custGeom>
            <a:avLst/>
            <a:gdLst/>
            <a:ahLst/>
            <a:cxnLst/>
            <a:rect l="l" t="t" r="r" b="b"/>
            <a:pathLst>
              <a:path w="1824354" h="838200">
                <a:moveTo>
                  <a:pt x="0" y="419100"/>
                </a:moveTo>
                <a:lnTo>
                  <a:pt x="9056" y="359794"/>
                </a:lnTo>
                <a:lnTo>
                  <a:pt x="35403" y="303049"/>
                </a:lnTo>
                <a:lnTo>
                  <a:pt x="77805" y="249430"/>
                </a:lnTo>
                <a:lnTo>
                  <a:pt x="135030" y="199505"/>
                </a:lnTo>
                <a:lnTo>
                  <a:pt x="168816" y="176105"/>
                </a:lnTo>
                <a:lnTo>
                  <a:pt x="205843" y="153841"/>
                </a:lnTo>
                <a:lnTo>
                  <a:pt x="245960" y="132783"/>
                </a:lnTo>
                <a:lnTo>
                  <a:pt x="289011" y="113003"/>
                </a:lnTo>
                <a:lnTo>
                  <a:pt x="334841" y="94572"/>
                </a:lnTo>
                <a:lnTo>
                  <a:pt x="383298" y="77559"/>
                </a:lnTo>
                <a:lnTo>
                  <a:pt x="434226" y="62037"/>
                </a:lnTo>
                <a:lnTo>
                  <a:pt x="487471" y="48075"/>
                </a:lnTo>
                <a:lnTo>
                  <a:pt x="542879" y="35745"/>
                </a:lnTo>
                <a:lnTo>
                  <a:pt x="600296" y="25118"/>
                </a:lnTo>
                <a:lnTo>
                  <a:pt x="659568" y="16264"/>
                </a:lnTo>
                <a:lnTo>
                  <a:pt x="720539" y="9255"/>
                </a:lnTo>
                <a:lnTo>
                  <a:pt x="783057" y="4160"/>
                </a:lnTo>
                <a:lnTo>
                  <a:pt x="846967" y="1051"/>
                </a:lnTo>
                <a:lnTo>
                  <a:pt x="912114" y="0"/>
                </a:lnTo>
                <a:lnTo>
                  <a:pt x="977260" y="1051"/>
                </a:lnTo>
                <a:lnTo>
                  <a:pt x="1041170" y="4160"/>
                </a:lnTo>
                <a:lnTo>
                  <a:pt x="1103688" y="9255"/>
                </a:lnTo>
                <a:lnTo>
                  <a:pt x="1164659" y="16264"/>
                </a:lnTo>
                <a:lnTo>
                  <a:pt x="1223931" y="25118"/>
                </a:lnTo>
                <a:lnTo>
                  <a:pt x="1281348" y="35745"/>
                </a:lnTo>
                <a:lnTo>
                  <a:pt x="1336756" y="48075"/>
                </a:lnTo>
                <a:lnTo>
                  <a:pt x="1390001" y="62037"/>
                </a:lnTo>
                <a:lnTo>
                  <a:pt x="1440929" y="77559"/>
                </a:lnTo>
                <a:lnTo>
                  <a:pt x="1489386" y="94572"/>
                </a:lnTo>
                <a:lnTo>
                  <a:pt x="1535216" y="113003"/>
                </a:lnTo>
                <a:lnTo>
                  <a:pt x="1578267" y="132783"/>
                </a:lnTo>
                <a:lnTo>
                  <a:pt x="1618384" y="153841"/>
                </a:lnTo>
                <a:lnTo>
                  <a:pt x="1655411" y="176105"/>
                </a:lnTo>
                <a:lnTo>
                  <a:pt x="1689197" y="199505"/>
                </a:lnTo>
                <a:lnTo>
                  <a:pt x="1719585" y="223971"/>
                </a:lnTo>
                <a:lnTo>
                  <a:pt x="1769553" y="275813"/>
                </a:lnTo>
                <a:lnTo>
                  <a:pt x="1804082" y="331066"/>
                </a:lnTo>
                <a:lnTo>
                  <a:pt x="1821938" y="389162"/>
                </a:lnTo>
                <a:lnTo>
                  <a:pt x="1824227" y="419100"/>
                </a:lnTo>
                <a:lnTo>
                  <a:pt x="1821938" y="449037"/>
                </a:lnTo>
                <a:lnTo>
                  <a:pt x="1804082" y="507133"/>
                </a:lnTo>
                <a:lnTo>
                  <a:pt x="1769553" y="562386"/>
                </a:lnTo>
                <a:lnTo>
                  <a:pt x="1719585" y="614228"/>
                </a:lnTo>
                <a:lnTo>
                  <a:pt x="1689197" y="638694"/>
                </a:lnTo>
                <a:lnTo>
                  <a:pt x="1655411" y="662094"/>
                </a:lnTo>
                <a:lnTo>
                  <a:pt x="1618384" y="684358"/>
                </a:lnTo>
                <a:lnTo>
                  <a:pt x="1578267" y="705416"/>
                </a:lnTo>
                <a:lnTo>
                  <a:pt x="1535216" y="725196"/>
                </a:lnTo>
                <a:lnTo>
                  <a:pt x="1489386" y="743627"/>
                </a:lnTo>
                <a:lnTo>
                  <a:pt x="1440929" y="760640"/>
                </a:lnTo>
                <a:lnTo>
                  <a:pt x="1390001" y="776162"/>
                </a:lnTo>
                <a:lnTo>
                  <a:pt x="1336756" y="790124"/>
                </a:lnTo>
                <a:lnTo>
                  <a:pt x="1281348" y="802454"/>
                </a:lnTo>
                <a:lnTo>
                  <a:pt x="1223931" y="813081"/>
                </a:lnTo>
                <a:lnTo>
                  <a:pt x="1164659" y="821935"/>
                </a:lnTo>
                <a:lnTo>
                  <a:pt x="1103688" y="828944"/>
                </a:lnTo>
                <a:lnTo>
                  <a:pt x="1041170" y="834039"/>
                </a:lnTo>
                <a:lnTo>
                  <a:pt x="977260" y="837148"/>
                </a:lnTo>
                <a:lnTo>
                  <a:pt x="912114" y="838200"/>
                </a:lnTo>
                <a:lnTo>
                  <a:pt x="846967" y="837148"/>
                </a:lnTo>
                <a:lnTo>
                  <a:pt x="783057" y="834039"/>
                </a:lnTo>
                <a:lnTo>
                  <a:pt x="720539" y="828944"/>
                </a:lnTo>
                <a:lnTo>
                  <a:pt x="659568" y="821935"/>
                </a:lnTo>
                <a:lnTo>
                  <a:pt x="600296" y="813081"/>
                </a:lnTo>
                <a:lnTo>
                  <a:pt x="542879" y="802454"/>
                </a:lnTo>
                <a:lnTo>
                  <a:pt x="487471" y="790124"/>
                </a:lnTo>
                <a:lnTo>
                  <a:pt x="434226" y="776162"/>
                </a:lnTo>
                <a:lnTo>
                  <a:pt x="383298" y="760640"/>
                </a:lnTo>
                <a:lnTo>
                  <a:pt x="334841" y="743627"/>
                </a:lnTo>
                <a:lnTo>
                  <a:pt x="289011" y="725196"/>
                </a:lnTo>
                <a:lnTo>
                  <a:pt x="245960" y="705416"/>
                </a:lnTo>
                <a:lnTo>
                  <a:pt x="205843" y="684358"/>
                </a:lnTo>
                <a:lnTo>
                  <a:pt x="168816" y="662094"/>
                </a:lnTo>
                <a:lnTo>
                  <a:pt x="135030" y="638694"/>
                </a:lnTo>
                <a:lnTo>
                  <a:pt x="104642" y="614228"/>
                </a:lnTo>
                <a:lnTo>
                  <a:pt x="54674" y="562386"/>
                </a:lnTo>
                <a:lnTo>
                  <a:pt x="20145" y="507133"/>
                </a:lnTo>
                <a:lnTo>
                  <a:pt x="2289" y="449037"/>
                </a:lnTo>
                <a:lnTo>
                  <a:pt x="0" y="419100"/>
                </a:lnTo>
                <a:close/>
              </a:path>
            </a:pathLst>
          </a:custGeom>
          <a:ln w="25908">
            <a:solidFill>
              <a:srgbClr val="682D60"/>
            </a:solidFill>
          </a:ln>
        </p:spPr>
        <p:txBody>
          <a:bodyPr wrap="square" lIns="0" tIns="0" rIns="0" bIns="0" rtlCol="0"/>
          <a:lstStyle/>
          <a:p>
            <a:endParaRPr/>
          </a:p>
        </p:txBody>
      </p:sp>
      <p:sp>
        <p:nvSpPr>
          <p:cNvPr id="9" name="object 9"/>
          <p:cNvSpPr txBox="1"/>
          <p:nvPr/>
        </p:nvSpPr>
        <p:spPr>
          <a:xfrm>
            <a:off x="7179056" y="1575815"/>
            <a:ext cx="584835" cy="285115"/>
          </a:xfrm>
          <a:prstGeom prst="rect">
            <a:avLst/>
          </a:prstGeom>
        </p:spPr>
        <p:txBody>
          <a:bodyPr vert="horz" wrap="square" lIns="0" tIns="0" rIns="0" bIns="0" rtlCol="0">
            <a:spAutoFit/>
          </a:bodyPr>
          <a:lstStyle/>
          <a:p>
            <a:pPr marL="12700">
              <a:lnSpc>
                <a:spcPct val="100000"/>
              </a:lnSpc>
            </a:pPr>
            <a:r>
              <a:rPr sz="1800" b="1" spc="-5" dirty="0">
                <a:latin typeface="Arial"/>
                <a:cs typeface="Arial"/>
              </a:rPr>
              <a:t>State</a:t>
            </a:r>
            <a:endParaRPr sz="1800">
              <a:latin typeface="Arial"/>
              <a:cs typeface="Arial"/>
            </a:endParaRPr>
          </a:p>
        </p:txBody>
      </p:sp>
      <p:sp>
        <p:nvSpPr>
          <p:cNvPr id="10" name="object 10"/>
          <p:cNvSpPr txBox="1">
            <a:spLocks noGrp="1"/>
          </p:cNvSpPr>
          <p:nvPr>
            <p:ph type="sldNum" sz="quarter" idx="7"/>
          </p:nvPr>
        </p:nvSpPr>
        <p:spPr>
          <a:prstGeom prst="rect">
            <a:avLst/>
          </a:prstGeom>
        </p:spPr>
        <p:txBody>
          <a:bodyPr vert="horz" wrap="square" lIns="0" tIns="0" rIns="0" bIns="0" rtlCol="0">
            <a:spAutoFit/>
          </a:bodyPr>
          <a:lstStyle/>
          <a:p>
            <a:pPr marL="25400">
              <a:lnSpc>
                <a:spcPts val="1920"/>
              </a:lnSpc>
            </a:pPr>
            <a:fld id="{81D60167-4931-47E6-BA6A-407CBD079E47}" type="slidenum">
              <a:rPr dirty="0"/>
              <a:t>53</a:t>
            </a:fld>
            <a:endParaRPr dirty="0"/>
          </a:p>
        </p:txBody>
      </p:sp>
    </p:spTree>
    <p:extLst>
      <p:ext uri="{BB962C8B-B14F-4D97-AF65-F5344CB8AC3E}">
        <p14:creationId xmlns:p14="http://schemas.microsoft.com/office/powerpoint/2010/main" val="343732667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5940" y="1483105"/>
            <a:ext cx="7717790" cy="4261485"/>
          </a:xfrm>
          <a:prstGeom prst="rect">
            <a:avLst/>
          </a:prstGeom>
        </p:spPr>
        <p:txBody>
          <a:bodyPr vert="horz" wrap="square" lIns="0" tIns="0" rIns="0" bIns="0" rtlCol="0">
            <a:spAutoFit/>
          </a:bodyPr>
          <a:lstStyle/>
          <a:p>
            <a:pPr marL="355600" indent="-342900">
              <a:lnSpc>
                <a:spcPct val="100000"/>
              </a:lnSpc>
              <a:buFont typeface="Wingdings"/>
              <a:buChar char=""/>
              <a:tabLst>
                <a:tab pos="356235" algn="l"/>
              </a:tabLst>
            </a:pPr>
            <a:r>
              <a:rPr sz="3000" b="1" spc="-20" dirty="0">
                <a:latin typeface="Arial"/>
                <a:cs typeface="Arial"/>
              </a:rPr>
              <a:t>Transition</a:t>
            </a:r>
            <a:endParaRPr sz="3000">
              <a:latin typeface="Arial"/>
              <a:cs typeface="Arial"/>
            </a:endParaRPr>
          </a:p>
          <a:p>
            <a:pPr marL="756285" lvl="1" indent="-286385">
              <a:lnSpc>
                <a:spcPct val="100000"/>
              </a:lnSpc>
              <a:spcBef>
                <a:spcPts val="640"/>
              </a:spcBef>
              <a:buFont typeface="Arial"/>
              <a:buChar char="‒"/>
              <a:tabLst>
                <a:tab pos="756920" algn="l"/>
              </a:tabLst>
            </a:pPr>
            <a:r>
              <a:rPr sz="2600" dirty="0">
                <a:latin typeface="Arial"/>
                <a:cs typeface="Arial"/>
              </a:rPr>
              <a:t>Represented by an</a:t>
            </a:r>
            <a:r>
              <a:rPr sz="2600" spc="-60" dirty="0">
                <a:latin typeface="Arial"/>
                <a:cs typeface="Arial"/>
              </a:rPr>
              <a:t> </a:t>
            </a:r>
            <a:r>
              <a:rPr sz="2600" dirty="0">
                <a:solidFill>
                  <a:srgbClr val="C00000"/>
                </a:solidFill>
                <a:latin typeface="Arial"/>
                <a:cs typeface="Arial"/>
              </a:rPr>
              <a:t>arrow</a:t>
            </a:r>
            <a:endParaRPr sz="2600">
              <a:latin typeface="Arial"/>
              <a:cs typeface="Arial"/>
            </a:endParaRPr>
          </a:p>
          <a:p>
            <a:pPr marL="756285" marR="5080" lvl="1" indent="-286385">
              <a:lnSpc>
                <a:spcPct val="100000"/>
              </a:lnSpc>
              <a:spcBef>
                <a:spcPts val="625"/>
              </a:spcBef>
              <a:buFont typeface="Arial"/>
              <a:buChar char="‒"/>
              <a:tabLst>
                <a:tab pos="756920" algn="l"/>
              </a:tabLst>
            </a:pPr>
            <a:r>
              <a:rPr sz="2600" dirty="0">
                <a:latin typeface="Arial"/>
                <a:cs typeface="Arial"/>
              </a:rPr>
              <a:t>A transition represents a change from one</a:t>
            </a:r>
            <a:r>
              <a:rPr sz="2600" spc="-190" dirty="0">
                <a:latin typeface="Arial"/>
                <a:cs typeface="Arial"/>
              </a:rPr>
              <a:t> </a:t>
            </a:r>
            <a:r>
              <a:rPr sz="2600" dirty="0">
                <a:latin typeface="Arial"/>
                <a:cs typeface="Arial"/>
              </a:rPr>
              <a:t>state  to another caused by an</a:t>
            </a:r>
            <a:r>
              <a:rPr sz="2600" spc="-20" dirty="0">
                <a:latin typeface="Arial"/>
                <a:cs typeface="Arial"/>
              </a:rPr>
              <a:t> </a:t>
            </a:r>
            <a:r>
              <a:rPr sz="2600" dirty="0">
                <a:latin typeface="Arial"/>
                <a:cs typeface="Arial"/>
              </a:rPr>
              <a:t>event</a:t>
            </a:r>
            <a:endParaRPr sz="2600">
              <a:latin typeface="Arial"/>
              <a:cs typeface="Arial"/>
            </a:endParaRPr>
          </a:p>
          <a:p>
            <a:pPr marL="355600" indent="-342900">
              <a:lnSpc>
                <a:spcPct val="100000"/>
              </a:lnSpc>
              <a:spcBef>
                <a:spcPts val="700"/>
              </a:spcBef>
              <a:buFont typeface="Wingdings"/>
              <a:buChar char=""/>
              <a:tabLst>
                <a:tab pos="356235" algn="l"/>
              </a:tabLst>
            </a:pPr>
            <a:r>
              <a:rPr sz="3000" b="1" dirty="0">
                <a:latin typeface="Arial"/>
                <a:cs typeface="Arial"/>
              </a:rPr>
              <a:t>Entry</a:t>
            </a:r>
            <a:r>
              <a:rPr sz="3000" b="1" spc="-105" dirty="0">
                <a:latin typeface="Arial"/>
                <a:cs typeface="Arial"/>
              </a:rPr>
              <a:t> </a:t>
            </a:r>
            <a:r>
              <a:rPr sz="3000" b="1" dirty="0">
                <a:latin typeface="Arial"/>
                <a:cs typeface="Arial"/>
              </a:rPr>
              <a:t>Point</a:t>
            </a:r>
            <a:endParaRPr sz="3000">
              <a:latin typeface="Arial"/>
              <a:cs typeface="Arial"/>
            </a:endParaRPr>
          </a:p>
          <a:p>
            <a:pPr marL="756285" marR="355600" lvl="1" indent="-286385">
              <a:lnSpc>
                <a:spcPct val="100000"/>
              </a:lnSpc>
              <a:spcBef>
                <a:spcPts val="640"/>
              </a:spcBef>
              <a:buFont typeface="Arial"/>
              <a:buChar char="‒"/>
              <a:tabLst>
                <a:tab pos="756920" algn="l"/>
              </a:tabLst>
            </a:pPr>
            <a:r>
              <a:rPr sz="2600" dirty="0">
                <a:latin typeface="Arial"/>
                <a:cs typeface="Arial"/>
              </a:rPr>
              <a:t>The entry point on the diagram is shown by</a:t>
            </a:r>
            <a:r>
              <a:rPr sz="2600" spc="-75" dirty="0">
                <a:latin typeface="Arial"/>
                <a:cs typeface="Arial"/>
              </a:rPr>
              <a:t> </a:t>
            </a:r>
            <a:r>
              <a:rPr sz="2600" dirty="0">
                <a:latin typeface="Arial"/>
                <a:cs typeface="Arial"/>
              </a:rPr>
              <a:t>a  </a:t>
            </a:r>
            <a:r>
              <a:rPr sz="2600" dirty="0">
                <a:solidFill>
                  <a:srgbClr val="C00000"/>
                </a:solidFill>
                <a:latin typeface="Arial"/>
                <a:cs typeface="Arial"/>
              </a:rPr>
              <a:t>black</a:t>
            </a:r>
            <a:r>
              <a:rPr sz="2600" spc="-85" dirty="0">
                <a:solidFill>
                  <a:srgbClr val="C00000"/>
                </a:solidFill>
                <a:latin typeface="Arial"/>
                <a:cs typeface="Arial"/>
              </a:rPr>
              <a:t> </a:t>
            </a:r>
            <a:r>
              <a:rPr sz="2600" dirty="0">
                <a:solidFill>
                  <a:srgbClr val="C00000"/>
                </a:solidFill>
                <a:latin typeface="Arial"/>
                <a:cs typeface="Arial"/>
              </a:rPr>
              <a:t>dot</a:t>
            </a:r>
            <a:endParaRPr sz="2600">
              <a:latin typeface="Arial"/>
              <a:cs typeface="Arial"/>
            </a:endParaRPr>
          </a:p>
          <a:p>
            <a:pPr marL="355600" indent="-342900">
              <a:lnSpc>
                <a:spcPct val="100000"/>
              </a:lnSpc>
              <a:spcBef>
                <a:spcPts val="700"/>
              </a:spcBef>
              <a:buFont typeface="Wingdings"/>
              <a:buChar char=""/>
              <a:tabLst>
                <a:tab pos="356235" algn="l"/>
              </a:tabLst>
            </a:pPr>
            <a:r>
              <a:rPr sz="3000" b="1" dirty="0">
                <a:latin typeface="Arial"/>
                <a:cs typeface="Arial"/>
              </a:rPr>
              <a:t>Exit</a:t>
            </a:r>
            <a:r>
              <a:rPr sz="3000" b="1" spc="-105" dirty="0">
                <a:latin typeface="Arial"/>
                <a:cs typeface="Arial"/>
              </a:rPr>
              <a:t> </a:t>
            </a:r>
            <a:r>
              <a:rPr sz="3000" b="1" dirty="0">
                <a:latin typeface="Arial"/>
                <a:cs typeface="Arial"/>
              </a:rPr>
              <a:t>Point</a:t>
            </a:r>
            <a:endParaRPr sz="3000">
              <a:latin typeface="Arial"/>
              <a:cs typeface="Arial"/>
            </a:endParaRPr>
          </a:p>
          <a:p>
            <a:pPr marL="756285" lvl="1" indent="-286385">
              <a:lnSpc>
                <a:spcPct val="100000"/>
              </a:lnSpc>
              <a:spcBef>
                <a:spcPts val="640"/>
              </a:spcBef>
              <a:buFont typeface="Arial"/>
              <a:buChar char="‒"/>
              <a:tabLst>
                <a:tab pos="756920" algn="l"/>
              </a:tabLst>
            </a:pPr>
            <a:r>
              <a:rPr sz="2600" spc="5" dirty="0">
                <a:latin typeface="Arial"/>
                <a:cs typeface="Arial"/>
              </a:rPr>
              <a:t>The </a:t>
            </a:r>
            <a:r>
              <a:rPr sz="2600" dirty="0">
                <a:latin typeface="Arial"/>
                <a:cs typeface="Arial"/>
              </a:rPr>
              <a:t>exit point is shown by a </a:t>
            </a:r>
            <a:r>
              <a:rPr sz="2600" dirty="0">
                <a:solidFill>
                  <a:srgbClr val="C00000"/>
                </a:solidFill>
                <a:latin typeface="Arial"/>
                <a:cs typeface="Arial"/>
              </a:rPr>
              <a:t>bulls-eye</a:t>
            </a:r>
            <a:r>
              <a:rPr sz="2600" spc="-50" dirty="0">
                <a:solidFill>
                  <a:srgbClr val="C00000"/>
                </a:solidFill>
                <a:latin typeface="Arial"/>
                <a:cs typeface="Arial"/>
              </a:rPr>
              <a:t> </a:t>
            </a:r>
            <a:r>
              <a:rPr sz="2600" dirty="0">
                <a:latin typeface="Arial"/>
                <a:cs typeface="Arial"/>
              </a:rPr>
              <a:t>symbol</a:t>
            </a:r>
            <a:endParaRPr sz="2600">
              <a:latin typeface="Arial"/>
              <a:cs typeface="Arial"/>
            </a:endParaRPr>
          </a:p>
        </p:txBody>
      </p:sp>
      <p:sp>
        <p:nvSpPr>
          <p:cNvPr id="4" name="object 4"/>
          <p:cNvSpPr/>
          <p:nvPr/>
        </p:nvSpPr>
        <p:spPr>
          <a:xfrm>
            <a:off x="0" y="0"/>
            <a:ext cx="9144000" cy="914400"/>
          </a:xfrm>
          <a:prstGeom prst="rect">
            <a:avLst/>
          </a:prstGeom>
          <a:blipFill>
            <a:blip r:embed="rId2" cstate="print"/>
            <a:stretch>
              <a:fillRect/>
            </a:stretch>
          </a:blip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15" dirty="0"/>
              <a:t>State-Transition</a:t>
            </a:r>
            <a:r>
              <a:rPr spc="-65" dirty="0"/>
              <a:t> </a:t>
            </a:r>
            <a:r>
              <a:rPr spc="-70" dirty="0"/>
              <a:t>Testing</a:t>
            </a:r>
          </a:p>
        </p:txBody>
      </p:sp>
      <p:sp>
        <p:nvSpPr>
          <p:cNvPr id="7" name="object 7"/>
          <p:cNvSpPr/>
          <p:nvPr/>
        </p:nvSpPr>
        <p:spPr>
          <a:xfrm>
            <a:off x="2895600" y="1638300"/>
            <a:ext cx="1828800" cy="228600"/>
          </a:xfrm>
          <a:custGeom>
            <a:avLst/>
            <a:gdLst/>
            <a:ahLst/>
            <a:cxnLst/>
            <a:rect l="l" t="t" r="r" b="b"/>
            <a:pathLst>
              <a:path w="1828800" h="228600">
                <a:moveTo>
                  <a:pt x="1600200" y="0"/>
                </a:moveTo>
                <a:lnTo>
                  <a:pt x="1600200" y="228600"/>
                </a:lnTo>
                <a:lnTo>
                  <a:pt x="1752600" y="152400"/>
                </a:lnTo>
                <a:lnTo>
                  <a:pt x="1638300" y="152400"/>
                </a:lnTo>
                <a:lnTo>
                  <a:pt x="1638300" y="76200"/>
                </a:lnTo>
                <a:lnTo>
                  <a:pt x="1752600" y="76200"/>
                </a:lnTo>
                <a:lnTo>
                  <a:pt x="1600200" y="0"/>
                </a:lnTo>
                <a:close/>
              </a:path>
              <a:path w="1828800" h="228600">
                <a:moveTo>
                  <a:pt x="1600200" y="76200"/>
                </a:moveTo>
                <a:lnTo>
                  <a:pt x="0" y="76200"/>
                </a:lnTo>
                <a:lnTo>
                  <a:pt x="0" y="152400"/>
                </a:lnTo>
                <a:lnTo>
                  <a:pt x="1600200" y="152400"/>
                </a:lnTo>
                <a:lnTo>
                  <a:pt x="1600200" y="76200"/>
                </a:lnTo>
                <a:close/>
              </a:path>
              <a:path w="1828800" h="228600">
                <a:moveTo>
                  <a:pt x="1752600" y="76200"/>
                </a:moveTo>
                <a:lnTo>
                  <a:pt x="1638300" y="76200"/>
                </a:lnTo>
                <a:lnTo>
                  <a:pt x="1638300" y="152400"/>
                </a:lnTo>
                <a:lnTo>
                  <a:pt x="1752600" y="152400"/>
                </a:lnTo>
                <a:lnTo>
                  <a:pt x="1828800" y="114300"/>
                </a:lnTo>
                <a:lnTo>
                  <a:pt x="1752600" y="76200"/>
                </a:lnTo>
                <a:close/>
              </a:path>
            </a:pathLst>
          </a:custGeom>
          <a:solidFill>
            <a:srgbClr val="682D60"/>
          </a:solidFill>
        </p:spPr>
        <p:txBody>
          <a:bodyPr wrap="square" lIns="0" tIns="0" rIns="0" bIns="0" rtlCol="0"/>
          <a:lstStyle/>
          <a:p>
            <a:endParaRPr/>
          </a:p>
        </p:txBody>
      </p:sp>
      <p:sp>
        <p:nvSpPr>
          <p:cNvPr id="8" name="object 8"/>
          <p:cNvSpPr/>
          <p:nvPr/>
        </p:nvSpPr>
        <p:spPr>
          <a:xfrm>
            <a:off x="3201161" y="3539490"/>
            <a:ext cx="304800" cy="304800"/>
          </a:xfrm>
          <a:custGeom>
            <a:avLst/>
            <a:gdLst/>
            <a:ahLst/>
            <a:cxnLst/>
            <a:rect l="l" t="t" r="r" b="b"/>
            <a:pathLst>
              <a:path w="304800" h="304800">
                <a:moveTo>
                  <a:pt x="152400" y="0"/>
                </a:moveTo>
                <a:lnTo>
                  <a:pt x="104217" y="7766"/>
                </a:lnTo>
                <a:lnTo>
                  <a:pt x="62380" y="29394"/>
                </a:lnTo>
                <a:lnTo>
                  <a:pt x="29394" y="62380"/>
                </a:lnTo>
                <a:lnTo>
                  <a:pt x="7766" y="104217"/>
                </a:lnTo>
                <a:lnTo>
                  <a:pt x="0" y="152400"/>
                </a:lnTo>
                <a:lnTo>
                  <a:pt x="7766" y="200582"/>
                </a:lnTo>
                <a:lnTo>
                  <a:pt x="29394" y="242419"/>
                </a:lnTo>
                <a:lnTo>
                  <a:pt x="62380" y="275405"/>
                </a:lnTo>
                <a:lnTo>
                  <a:pt x="104217" y="297033"/>
                </a:lnTo>
                <a:lnTo>
                  <a:pt x="152400" y="304800"/>
                </a:lnTo>
                <a:lnTo>
                  <a:pt x="200582" y="297033"/>
                </a:lnTo>
                <a:lnTo>
                  <a:pt x="242419" y="275405"/>
                </a:lnTo>
                <a:lnTo>
                  <a:pt x="275405" y="242419"/>
                </a:lnTo>
                <a:lnTo>
                  <a:pt x="297033" y="200582"/>
                </a:lnTo>
                <a:lnTo>
                  <a:pt x="304800" y="152400"/>
                </a:lnTo>
                <a:lnTo>
                  <a:pt x="297033" y="104217"/>
                </a:lnTo>
                <a:lnTo>
                  <a:pt x="275405" y="62380"/>
                </a:lnTo>
                <a:lnTo>
                  <a:pt x="242419" y="29394"/>
                </a:lnTo>
                <a:lnTo>
                  <a:pt x="200582" y="7766"/>
                </a:lnTo>
                <a:lnTo>
                  <a:pt x="152400" y="0"/>
                </a:lnTo>
                <a:close/>
              </a:path>
            </a:pathLst>
          </a:custGeom>
          <a:solidFill>
            <a:srgbClr val="000000"/>
          </a:solidFill>
        </p:spPr>
        <p:txBody>
          <a:bodyPr wrap="square" lIns="0" tIns="0" rIns="0" bIns="0" rtlCol="0"/>
          <a:lstStyle/>
          <a:p>
            <a:endParaRPr/>
          </a:p>
        </p:txBody>
      </p:sp>
      <p:sp>
        <p:nvSpPr>
          <p:cNvPr id="9" name="object 9"/>
          <p:cNvSpPr/>
          <p:nvPr/>
        </p:nvSpPr>
        <p:spPr>
          <a:xfrm>
            <a:off x="3201161" y="3539490"/>
            <a:ext cx="304800" cy="304800"/>
          </a:xfrm>
          <a:custGeom>
            <a:avLst/>
            <a:gdLst/>
            <a:ahLst/>
            <a:cxnLst/>
            <a:rect l="l" t="t" r="r" b="b"/>
            <a:pathLst>
              <a:path w="304800" h="304800">
                <a:moveTo>
                  <a:pt x="0" y="152400"/>
                </a:moveTo>
                <a:lnTo>
                  <a:pt x="7766" y="104217"/>
                </a:lnTo>
                <a:lnTo>
                  <a:pt x="29394" y="62380"/>
                </a:lnTo>
                <a:lnTo>
                  <a:pt x="62380" y="29394"/>
                </a:lnTo>
                <a:lnTo>
                  <a:pt x="104217" y="7766"/>
                </a:lnTo>
                <a:lnTo>
                  <a:pt x="152400" y="0"/>
                </a:lnTo>
                <a:lnTo>
                  <a:pt x="200582" y="7766"/>
                </a:lnTo>
                <a:lnTo>
                  <a:pt x="242419" y="29394"/>
                </a:lnTo>
                <a:lnTo>
                  <a:pt x="275405" y="62380"/>
                </a:lnTo>
                <a:lnTo>
                  <a:pt x="297033" y="104217"/>
                </a:lnTo>
                <a:lnTo>
                  <a:pt x="304800" y="152400"/>
                </a:lnTo>
                <a:lnTo>
                  <a:pt x="297033" y="200582"/>
                </a:lnTo>
                <a:lnTo>
                  <a:pt x="275405" y="242419"/>
                </a:lnTo>
                <a:lnTo>
                  <a:pt x="242419" y="275405"/>
                </a:lnTo>
                <a:lnTo>
                  <a:pt x="200582" y="297033"/>
                </a:lnTo>
                <a:lnTo>
                  <a:pt x="152400" y="304800"/>
                </a:lnTo>
                <a:lnTo>
                  <a:pt x="104217" y="297033"/>
                </a:lnTo>
                <a:lnTo>
                  <a:pt x="62380" y="275405"/>
                </a:lnTo>
                <a:lnTo>
                  <a:pt x="29394" y="242419"/>
                </a:lnTo>
                <a:lnTo>
                  <a:pt x="7766" y="200582"/>
                </a:lnTo>
                <a:lnTo>
                  <a:pt x="0" y="152400"/>
                </a:lnTo>
                <a:close/>
              </a:path>
            </a:pathLst>
          </a:custGeom>
          <a:ln w="25908">
            <a:solidFill>
              <a:srgbClr val="000000"/>
            </a:solidFill>
          </a:ln>
        </p:spPr>
        <p:txBody>
          <a:bodyPr wrap="square" lIns="0" tIns="0" rIns="0" bIns="0" rtlCol="0"/>
          <a:lstStyle/>
          <a:p>
            <a:endParaRPr/>
          </a:p>
        </p:txBody>
      </p:sp>
      <p:sp>
        <p:nvSpPr>
          <p:cNvPr id="10" name="object 10"/>
          <p:cNvSpPr/>
          <p:nvPr/>
        </p:nvSpPr>
        <p:spPr>
          <a:xfrm>
            <a:off x="3124961" y="4801361"/>
            <a:ext cx="381000" cy="381000"/>
          </a:xfrm>
          <a:custGeom>
            <a:avLst/>
            <a:gdLst/>
            <a:ahLst/>
            <a:cxnLst/>
            <a:rect l="l" t="t" r="r" b="b"/>
            <a:pathLst>
              <a:path w="381000" h="381000">
                <a:moveTo>
                  <a:pt x="0" y="190500"/>
                </a:moveTo>
                <a:lnTo>
                  <a:pt x="5034" y="146837"/>
                </a:lnTo>
                <a:lnTo>
                  <a:pt x="19372" y="106746"/>
                </a:lnTo>
                <a:lnTo>
                  <a:pt x="41867" y="71374"/>
                </a:lnTo>
                <a:lnTo>
                  <a:pt x="71374" y="41867"/>
                </a:lnTo>
                <a:lnTo>
                  <a:pt x="106746" y="19372"/>
                </a:lnTo>
                <a:lnTo>
                  <a:pt x="146837" y="5034"/>
                </a:lnTo>
                <a:lnTo>
                  <a:pt x="190500" y="0"/>
                </a:lnTo>
                <a:lnTo>
                  <a:pt x="234162" y="5034"/>
                </a:lnTo>
                <a:lnTo>
                  <a:pt x="274253" y="19372"/>
                </a:lnTo>
                <a:lnTo>
                  <a:pt x="309625" y="41867"/>
                </a:lnTo>
                <a:lnTo>
                  <a:pt x="339132" y="71374"/>
                </a:lnTo>
                <a:lnTo>
                  <a:pt x="361627" y="106746"/>
                </a:lnTo>
                <a:lnTo>
                  <a:pt x="375965" y="146837"/>
                </a:lnTo>
                <a:lnTo>
                  <a:pt x="381000" y="190500"/>
                </a:lnTo>
                <a:lnTo>
                  <a:pt x="375965" y="234162"/>
                </a:lnTo>
                <a:lnTo>
                  <a:pt x="361627" y="274253"/>
                </a:lnTo>
                <a:lnTo>
                  <a:pt x="339132" y="309625"/>
                </a:lnTo>
                <a:lnTo>
                  <a:pt x="309625" y="339132"/>
                </a:lnTo>
                <a:lnTo>
                  <a:pt x="274253" y="361627"/>
                </a:lnTo>
                <a:lnTo>
                  <a:pt x="234162" y="375965"/>
                </a:lnTo>
                <a:lnTo>
                  <a:pt x="190500" y="381000"/>
                </a:lnTo>
                <a:lnTo>
                  <a:pt x="146837" y="375965"/>
                </a:lnTo>
                <a:lnTo>
                  <a:pt x="106746" y="361627"/>
                </a:lnTo>
                <a:lnTo>
                  <a:pt x="71374" y="339132"/>
                </a:lnTo>
                <a:lnTo>
                  <a:pt x="41867" y="309625"/>
                </a:lnTo>
                <a:lnTo>
                  <a:pt x="19372" y="274253"/>
                </a:lnTo>
                <a:lnTo>
                  <a:pt x="5034" y="234162"/>
                </a:lnTo>
                <a:lnTo>
                  <a:pt x="0" y="190500"/>
                </a:lnTo>
                <a:close/>
              </a:path>
            </a:pathLst>
          </a:custGeom>
          <a:ln w="25908">
            <a:solidFill>
              <a:srgbClr val="61127A"/>
            </a:solidFill>
          </a:ln>
        </p:spPr>
        <p:txBody>
          <a:bodyPr wrap="square" lIns="0" tIns="0" rIns="0" bIns="0" rtlCol="0"/>
          <a:lstStyle/>
          <a:p>
            <a:endParaRPr/>
          </a:p>
        </p:txBody>
      </p:sp>
      <p:sp>
        <p:nvSpPr>
          <p:cNvPr id="11" name="object 11"/>
          <p:cNvSpPr/>
          <p:nvPr/>
        </p:nvSpPr>
        <p:spPr>
          <a:xfrm>
            <a:off x="3220211" y="4896611"/>
            <a:ext cx="190500" cy="190500"/>
          </a:xfrm>
          <a:custGeom>
            <a:avLst/>
            <a:gdLst/>
            <a:ahLst/>
            <a:cxnLst/>
            <a:rect l="l" t="t" r="r" b="b"/>
            <a:pathLst>
              <a:path w="190500" h="190500">
                <a:moveTo>
                  <a:pt x="0" y="95250"/>
                </a:moveTo>
                <a:lnTo>
                  <a:pt x="7489" y="132314"/>
                </a:lnTo>
                <a:lnTo>
                  <a:pt x="27908" y="162591"/>
                </a:lnTo>
                <a:lnTo>
                  <a:pt x="58185" y="183010"/>
                </a:lnTo>
                <a:lnTo>
                  <a:pt x="95250" y="190500"/>
                </a:lnTo>
                <a:lnTo>
                  <a:pt x="132314" y="183010"/>
                </a:lnTo>
                <a:lnTo>
                  <a:pt x="162591" y="162591"/>
                </a:lnTo>
                <a:lnTo>
                  <a:pt x="183010" y="132314"/>
                </a:lnTo>
                <a:lnTo>
                  <a:pt x="190500" y="95250"/>
                </a:lnTo>
                <a:lnTo>
                  <a:pt x="183010" y="58185"/>
                </a:lnTo>
                <a:lnTo>
                  <a:pt x="162591" y="27908"/>
                </a:lnTo>
                <a:lnTo>
                  <a:pt x="132314" y="7489"/>
                </a:lnTo>
                <a:lnTo>
                  <a:pt x="95250" y="0"/>
                </a:lnTo>
                <a:lnTo>
                  <a:pt x="58185" y="7489"/>
                </a:lnTo>
                <a:lnTo>
                  <a:pt x="27908" y="27908"/>
                </a:lnTo>
                <a:lnTo>
                  <a:pt x="7489" y="58185"/>
                </a:lnTo>
                <a:lnTo>
                  <a:pt x="0" y="95250"/>
                </a:lnTo>
                <a:close/>
              </a:path>
            </a:pathLst>
          </a:custGeom>
          <a:ln w="25908">
            <a:solidFill>
              <a:srgbClr val="61127A"/>
            </a:solidFill>
          </a:ln>
        </p:spPr>
        <p:txBody>
          <a:bodyPr wrap="square" lIns="0" tIns="0" rIns="0" bIns="0" rtlCol="0"/>
          <a:lstStyle/>
          <a:p>
            <a:endParaRPr/>
          </a:p>
        </p:txBody>
      </p:sp>
      <p:sp>
        <p:nvSpPr>
          <p:cNvPr id="12" name="object 12"/>
          <p:cNvSpPr txBox="1">
            <a:spLocks noGrp="1"/>
          </p:cNvSpPr>
          <p:nvPr>
            <p:ph type="sldNum" sz="quarter" idx="7"/>
          </p:nvPr>
        </p:nvSpPr>
        <p:spPr>
          <a:prstGeom prst="rect">
            <a:avLst/>
          </a:prstGeom>
        </p:spPr>
        <p:txBody>
          <a:bodyPr vert="horz" wrap="square" lIns="0" tIns="0" rIns="0" bIns="0" rtlCol="0">
            <a:spAutoFit/>
          </a:bodyPr>
          <a:lstStyle/>
          <a:p>
            <a:pPr marL="25400">
              <a:lnSpc>
                <a:spcPts val="1920"/>
              </a:lnSpc>
            </a:pPr>
            <a:fld id="{81D60167-4931-47E6-BA6A-407CBD079E47}" type="slidenum">
              <a:rPr dirty="0"/>
              <a:t>54</a:t>
            </a:fld>
            <a:endParaRPr dirty="0"/>
          </a:p>
        </p:txBody>
      </p:sp>
    </p:spTree>
    <p:extLst>
      <p:ext uri="{BB962C8B-B14F-4D97-AF65-F5344CB8AC3E}">
        <p14:creationId xmlns:p14="http://schemas.microsoft.com/office/powerpoint/2010/main" val="114359534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5940" y="1483105"/>
            <a:ext cx="1406525" cy="466725"/>
          </a:xfrm>
          <a:prstGeom prst="rect">
            <a:avLst/>
          </a:prstGeom>
        </p:spPr>
        <p:txBody>
          <a:bodyPr vert="horz" wrap="square" lIns="0" tIns="0" rIns="0" bIns="0" rtlCol="0">
            <a:spAutoFit/>
          </a:bodyPr>
          <a:lstStyle/>
          <a:p>
            <a:pPr marL="355600" indent="-342900">
              <a:lnSpc>
                <a:spcPct val="100000"/>
              </a:lnSpc>
              <a:buFont typeface="Wingdings"/>
              <a:buChar char=""/>
              <a:tabLst>
                <a:tab pos="356235" algn="l"/>
              </a:tabLst>
            </a:pPr>
            <a:r>
              <a:rPr sz="3000" b="1" spc="-5" dirty="0">
                <a:latin typeface="Arial"/>
                <a:cs typeface="Arial"/>
              </a:rPr>
              <a:t>Event</a:t>
            </a:r>
            <a:endParaRPr sz="3000">
              <a:latin typeface="Arial"/>
              <a:cs typeface="Arial"/>
            </a:endParaRPr>
          </a:p>
        </p:txBody>
      </p:sp>
      <p:sp>
        <p:nvSpPr>
          <p:cNvPr id="3" name="object 3"/>
          <p:cNvSpPr txBox="1"/>
          <p:nvPr/>
        </p:nvSpPr>
        <p:spPr>
          <a:xfrm>
            <a:off x="0" y="2021966"/>
            <a:ext cx="9144000" cy="3585597"/>
          </a:xfrm>
          <a:prstGeom prst="rect">
            <a:avLst/>
          </a:prstGeom>
        </p:spPr>
        <p:txBody>
          <a:bodyPr vert="horz" wrap="square" lIns="0" tIns="0" rIns="0" bIns="0" rtlCol="0">
            <a:spAutoFit/>
          </a:bodyPr>
          <a:lstStyle/>
          <a:p>
            <a:pPr marL="299085" indent="-286385" algn="just">
              <a:lnSpc>
                <a:spcPct val="100000"/>
              </a:lnSpc>
              <a:buFont typeface="Arial"/>
              <a:buChar char="‒"/>
              <a:tabLst>
                <a:tab pos="299720" algn="l"/>
              </a:tabLst>
            </a:pPr>
            <a:r>
              <a:rPr sz="2600" dirty="0">
                <a:latin typeface="Arial"/>
                <a:cs typeface="Arial"/>
              </a:rPr>
              <a:t>Represented by a </a:t>
            </a:r>
            <a:r>
              <a:rPr sz="2600" dirty="0">
                <a:solidFill>
                  <a:srgbClr val="C00000"/>
                </a:solidFill>
                <a:latin typeface="Arial"/>
                <a:cs typeface="Arial"/>
              </a:rPr>
              <a:t>label on a</a:t>
            </a:r>
            <a:r>
              <a:rPr sz="2600" spc="-40" dirty="0">
                <a:solidFill>
                  <a:srgbClr val="C00000"/>
                </a:solidFill>
                <a:latin typeface="Arial"/>
                <a:cs typeface="Arial"/>
              </a:rPr>
              <a:t> </a:t>
            </a:r>
            <a:r>
              <a:rPr sz="2600" dirty="0">
                <a:solidFill>
                  <a:srgbClr val="C00000"/>
                </a:solidFill>
                <a:latin typeface="Arial"/>
                <a:cs typeface="Arial"/>
              </a:rPr>
              <a:t>transition</a:t>
            </a:r>
            <a:endParaRPr sz="2600" dirty="0">
              <a:latin typeface="Arial"/>
              <a:cs typeface="Arial"/>
            </a:endParaRPr>
          </a:p>
          <a:p>
            <a:pPr marL="299085" marR="5080" indent="-286385" algn="just">
              <a:lnSpc>
                <a:spcPct val="100000"/>
              </a:lnSpc>
              <a:spcBef>
                <a:spcPts val="625"/>
              </a:spcBef>
              <a:buFont typeface="Arial"/>
              <a:buChar char="‒"/>
              <a:tabLst>
                <a:tab pos="299720" algn="l"/>
              </a:tabLst>
            </a:pPr>
            <a:r>
              <a:rPr sz="2600" dirty="0">
                <a:latin typeface="Arial"/>
                <a:cs typeface="Arial"/>
              </a:rPr>
              <a:t>An event is something that causes the system</a:t>
            </a:r>
            <a:r>
              <a:rPr sz="2600" spc="-60" dirty="0">
                <a:latin typeface="Arial"/>
                <a:cs typeface="Arial"/>
              </a:rPr>
              <a:t> </a:t>
            </a:r>
            <a:r>
              <a:rPr sz="2600" dirty="0">
                <a:latin typeface="Arial"/>
                <a:cs typeface="Arial"/>
              </a:rPr>
              <a:t>to  change</a:t>
            </a:r>
            <a:r>
              <a:rPr sz="2600" spc="-80" dirty="0">
                <a:latin typeface="Arial"/>
                <a:cs typeface="Arial"/>
              </a:rPr>
              <a:t> </a:t>
            </a:r>
            <a:r>
              <a:rPr sz="2600" dirty="0">
                <a:latin typeface="Arial"/>
                <a:cs typeface="Arial"/>
              </a:rPr>
              <a:t>state</a:t>
            </a:r>
          </a:p>
          <a:p>
            <a:pPr marL="299085" indent="-286385" algn="just">
              <a:lnSpc>
                <a:spcPct val="100000"/>
              </a:lnSpc>
              <a:spcBef>
                <a:spcPts val="620"/>
              </a:spcBef>
              <a:buFont typeface="Arial"/>
              <a:buChar char="‒"/>
              <a:tabLst>
                <a:tab pos="299720" algn="l"/>
              </a:tabLst>
            </a:pPr>
            <a:r>
              <a:rPr sz="2600" spc="-20" dirty="0">
                <a:latin typeface="Arial"/>
                <a:cs typeface="Arial"/>
              </a:rPr>
              <a:t>Generally, </a:t>
            </a:r>
            <a:r>
              <a:rPr sz="2600" dirty="0">
                <a:latin typeface="Arial"/>
                <a:cs typeface="Arial"/>
              </a:rPr>
              <a:t>it is an </a:t>
            </a:r>
            <a:r>
              <a:rPr sz="2600" spc="5" dirty="0">
                <a:latin typeface="Arial"/>
                <a:cs typeface="Arial"/>
              </a:rPr>
              <a:t>event </a:t>
            </a:r>
            <a:r>
              <a:rPr sz="2600" dirty="0">
                <a:latin typeface="Arial"/>
                <a:cs typeface="Arial"/>
              </a:rPr>
              <a:t>in the </a:t>
            </a:r>
            <a:r>
              <a:rPr sz="2600" dirty="0">
                <a:solidFill>
                  <a:srgbClr val="C00000"/>
                </a:solidFill>
                <a:latin typeface="Arial"/>
                <a:cs typeface="Arial"/>
              </a:rPr>
              <a:t>outside world</a:t>
            </a:r>
            <a:r>
              <a:rPr sz="2600" spc="-30" dirty="0">
                <a:solidFill>
                  <a:srgbClr val="C00000"/>
                </a:solidFill>
                <a:latin typeface="Arial"/>
                <a:cs typeface="Arial"/>
              </a:rPr>
              <a:t> </a:t>
            </a:r>
            <a:r>
              <a:rPr sz="2600" dirty="0">
                <a:latin typeface="Arial"/>
                <a:cs typeface="Arial"/>
              </a:rPr>
              <a:t>that</a:t>
            </a:r>
          </a:p>
          <a:p>
            <a:pPr marL="299085" algn="just">
              <a:lnSpc>
                <a:spcPct val="100000"/>
              </a:lnSpc>
            </a:pPr>
            <a:r>
              <a:rPr sz="2600" dirty="0">
                <a:latin typeface="Arial"/>
                <a:cs typeface="Arial"/>
              </a:rPr>
              <a:t>enters the system through its</a:t>
            </a:r>
            <a:r>
              <a:rPr sz="2600" spc="-35" dirty="0">
                <a:latin typeface="Arial"/>
                <a:cs typeface="Arial"/>
              </a:rPr>
              <a:t> </a:t>
            </a:r>
            <a:r>
              <a:rPr sz="2600" dirty="0">
                <a:solidFill>
                  <a:srgbClr val="C00000"/>
                </a:solidFill>
                <a:latin typeface="Arial"/>
                <a:cs typeface="Arial"/>
              </a:rPr>
              <a:t>interface</a:t>
            </a:r>
            <a:endParaRPr sz="2600" dirty="0">
              <a:latin typeface="Arial"/>
              <a:cs typeface="Arial"/>
            </a:endParaRPr>
          </a:p>
          <a:p>
            <a:pPr marL="299085" indent="-286385" algn="just">
              <a:lnSpc>
                <a:spcPct val="100000"/>
              </a:lnSpc>
              <a:spcBef>
                <a:spcPts val="625"/>
              </a:spcBef>
              <a:buFont typeface="Arial"/>
              <a:buChar char="‒"/>
              <a:tabLst>
                <a:tab pos="299720" algn="l"/>
              </a:tabLst>
            </a:pPr>
            <a:r>
              <a:rPr sz="2600" dirty="0">
                <a:latin typeface="Arial"/>
                <a:cs typeface="Arial"/>
              </a:rPr>
              <a:t>Sometimes it is generated </a:t>
            </a:r>
            <a:r>
              <a:rPr sz="2600" dirty="0">
                <a:solidFill>
                  <a:srgbClr val="C00000"/>
                </a:solidFill>
                <a:latin typeface="Arial"/>
                <a:cs typeface="Arial"/>
              </a:rPr>
              <a:t>within the</a:t>
            </a:r>
            <a:r>
              <a:rPr sz="2600" spc="-20" dirty="0">
                <a:solidFill>
                  <a:srgbClr val="C00000"/>
                </a:solidFill>
                <a:latin typeface="Arial"/>
                <a:cs typeface="Arial"/>
              </a:rPr>
              <a:t> </a:t>
            </a:r>
            <a:r>
              <a:rPr sz="2600" dirty="0">
                <a:solidFill>
                  <a:srgbClr val="C00000"/>
                </a:solidFill>
                <a:latin typeface="Arial"/>
                <a:cs typeface="Arial"/>
              </a:rPr>
              <a:t>system</a:t>
            </a:r>
            <a:endParaRPr sz="2600" dirty="0">
              <a:latin typeface="Arial"/>
              <a:cs typeface="Arial"/>
            </a:endParaRPr>
          </a:p>
          <a:p>
            <a:pPr marL="299085" indent="-286385" algn="just">
              <a:lnSpc>
                <a:spcPct val="100000"/>
              </a:lnSpc>
              <a:spcBef>
                <a:spcPts val="625"/>
              </a:spcBef>
              <a:buFont typeface="Arial"/>
              <a:buChar char="‒"/>
              <a:tabLst>
                <a:tab pos="299720" algn="l"/>
              </a:tabLst>
            </a:pPr>
            <a:r>
              <a:rPr sz="2600" dirty="0">
                <a:latin typeface="Arial"/>
                <a:cs typeface="Arial"/>
              </a:rPr>
              <a:t>Events are considered to be</a:t>
            </a:r>
            <a:r>
              <a:rPr sz="2600" spc="-10" dirty="0">
                <a:latin typeface="Arial"/>
                <a:cs typeface="Arial"/>
              </a:rPr>
              <a:t> </a:t>
            </a:r>
            <a:r>
              <a:rPr sz="2600" dirty="0">
                <a:latin typeface="Arial"/>
                <a:cs typeface="Arial"/>
              </a:rPr>
              <a:t>instantaneous</a:t>
            </a:r>
          </a:p>
          <a:p>
            <a:pPr marL="299085" marR="445134" indent="-286385" algn="just">
              <a:lnSpc>
                <a:spcPct val="100000"/>
              </a:lnSpc>
              <a:spcBef>
                <a:spcPts val="625"/>
              </a:spcBef>
              <a:buFont typeface="Arial"/>
              <a:buChar char="‒"/>
              <a:tabLst>
                <a:tab pos="299720" algn="l"/>
              </a:tabLst>
            </a:pPr>
            <a:r>
              <a:rPr sz="2600" dirty="0">
                <a:latin typeface="Arial"/>
                <a:cs typeface="Arial"/>
              </a:rPr>
              <a:t>Events may have </a:t>
            </a:r>
            <a:r>
              <a:rPr sz="2600" dirty="0">
                <a:solidFill>
                  <a:srgbClr val="C00000"/>
                </a:solidFill>
                <a:latin typeface="Arial"/>
                <a:cs typeface="Arial"/>
              </a:rPr>
              <a:t>parameters </a:t>
            </a:r>
            <a:r>
              <a:rPr sz="2600" dirty="0">
                <a:latin typeface="Arial"/>
                <a:cs typeface="Arial"/>
              </a:rPr>
              <a:t>associated</a:t>
            </a:r>
            <a:r>
              <a:rPr sz="2600" spc="-55" dirty="0">
                <a:latin typeface="Arial"/>
                <a:cs typeface="Arial"/>
              </a:rPr>
              <a:t> </a:t>
            </a:r>
            <a:r>
              <a:rPr sz="2600" dirty="0">
                <a:latin typeface="Arial"/>
                <a:cs typeface="Arial"/>
              </a:rPr>
              <a:t>with  them</a:t>
            </a:r>
          </a:p>
        </p:txBody>
      </p:sp>
      <p:sp>
        <p:nvSpPr>
          <p:cNvPr id="5" name="object 5"/>
          <p:cNvSpPr/>
          <p:nvPr/>
        </p:nvSpPr>
        <p:spPr>
          <a:xfrm>
            <a:off x="0" y="0"/>
            <a:ext cx="9144000" cy="914400"/>
          </a:xfrm>
          <a:prstGeom prst="rect">
            <a:avLst/>
          </a:prstGeom>
          <a:blipFill>
            <a:blip r:embed="rId2" cstate="print"/>
            <a:stretch>
              <a:fillRect/>
            </a:stretch>
          </a:blip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15" dirty="0"/>
              <a:t>State-Transition</a:t>
            </a:r>
            <a:r>
              <a:rPr spc="-65" dirty="0"/>
              <a:t> </a:t>
            </a:r>
            <a:r>
              <a:rPr spc="-70" dirty="0"/>
              <a:t>Testing</a:t>
            </a:r>
          </a:p>
        </p:txBody>
      </p:sp>
      <p:sp>
        <p:nvSpPr>
          <p:cNvPr id="8" name="object 8"/>
          <p:cNvSpPr/>
          <p:nvPr/>
        </p:nvSpPr>
        <p:spPr>
          <a:xfrm>
            <a:off x="2895600" y="1638300"/>
            <a:ext cx="1828800" cy="228600"/>
          </a:xfrm>
          <a:custGeom>
            <a:avLst/>
            <a:gdLst/>
            <a:ahLst/>
            <a:cxnLst/>
            <a:rect l="l" t="t" r="r" b="b"/>
            <a:pathLst>
              <a:path w="1828800" h="228600">
                <a:moveTo>
                  <a:pt x="1600200" y="0"/>
                </a:moveTo>
                <a:lnTo>
                  <a:pt x="1600200" y="228600"/>
                </a:lnTo>
                <a:lnTo>
                  <a:pt x="1752600" y="152400"/>
                </a:lnTo>
                <a:lnTo>
                  <a:pt x="1638300" y="152400"/>
                </a:lnTo>
                <a:lnTo>
                  <a:pt x="1638300" y="76200"/>
                </a:lnTo>
                <a:lnTo>
                  <a:pt x="1752600" y="76200"/>
                </a:lnTo>
                <a:lnTo>
                  <a:pt x="1600200" y="0"/>
                </a:lnTo>
                <a:close/>
              </a:path>
              <a:path w="1828800" h="228600">
                <a:moveTo>
                  <a:pt x="1600200" y="76200"/>
                </a:moveTo>
                <a:lnTo>
                  <a:pt x="0" y="76200"/>
                </a:lnTo>
                <a:lnTo>
                  <a:pt x="0" y="152400"/>
                </a:lnTo>
                <a:lnTo>
                  <a:pt x="1600200" y="152400"/>
                </a:lnTo>
                <a:lnTo>
                  <a:pt x="1600200" y="76200"/>
                </a:lnTo>
                <a:close/>
              </a:path>
              <a:path w="1828800" h="228600">
                <a:moveTo>
                  <a:pt x="1752600" y="76200"/>
                </a:moveTo>
                <a:lnTo>
                  <a:pt x="1638300" y="76200"/>
                </a:lnTo>
                <a:lnTo>
                  <a:pt x="1638300" y="152400"/>
                </a:lnTo>
                <a:lnTo>
                  <a:pt x="1752600" y="152400"/>
                </a:lnTo>
                <a:lnTo>
                  <a:pt x="1828800" y="114300"/>
                </a:lnTo>
                <a:lnTo>
                  <a:pt x="1752600" y="76200"/>
                </a:lnTo>
                <a:close/>
              </a:path>
            </a:pathLst>
          </a:custGeom>
          <a:solidFill>
            <a:srgbClr val="682D60"/>
          </a:solidFill>
        </p:spPr>
        <p:txBody>
          <a:bodyPr wrap="square" lIns="0" tIns="0" rIns="0" bIns="0" rtlCol="0"/>
          <a:lstStyle/>
          <a:p>
            <a:endParaRPr/>
          </a:p>
        </p:txBody>
      </p:sp>
      <p:sp>
        <p:nvSpPr>
          <p:cNvPr id="9" name="object 9"/>
          <p:cNvSpPr txBox="1"/>
          <p:nvPr/>
        </p:nvSpPr>
        <p:spPr>
          <a:xfrm>
            <a:off x="3481578" y="1454911"/>
            <a:ext cx="657860" cy="254635"/>
          </a:xfrm>
          <a:prstGeom prst="rect">
            <a:avLst/>
          </a:prstGeom>
        </p:spPr>
        <p:txBody>
          <a:bodyPr vert="horz" wrap="square" lIns="0" tIns="0" rIns="0" bIns="0" rtlCol="0">
            <a:spAutoFit/>
          </a:bodyPr>
          <a:lstStyle/>
          <a:p>
            <a:pPr marL="12700">
              <a:lnSpc>
                <a:spcPct val="100000"/>
              </a:lnSpc>
            </a:pPr>
            <a:r>
              <a:rPr sz="1600" spc="-5" dirty="0">
                <a:solidFill>
                  <a:srgbClr val="682D60"/>
                </a:solidFill>
                <a:latin typeface="Arial"/>
                <a:cs typeface="Arial"/>
              </a:rPr>
              <a:t>Smoke</a:t>
            </a:r>
            <a:endParaRPr sz="1600">
              <a:latin typeface="Arial"/>
              <a:cs typeface="Arial"/>
            </a:endParaRPr>
          </a:p>
        </p:txBody>
      </p:sp>
      <p:sp>
        <p:nvSpPr>
          <p:cNvPr id="10" name="object 10"/>
          <p:cNvSpPr txBox="1">
            <a:spLocks noGrp="1"/>
          </p:cNvSpPr>
          <p:nvPr>
            <p:ph type="sldNum" sz="quarter" idx="7"/>
          </p:nvPr>
        </p:nvSpPr>
        <p:spPr>
          <a:prstGeom prst="rect">
            <a:avLst/>
          </a:prstGeom>
        </p:spPr>
        <p:txBody>
          <a:bodyPr vert="horz" wrap="square" lIns="0" tIns="0" rIns="0" bIns="0" rtlCol="0">
            <a:spAutoFit/>
          </a:bodyPr>
          <a:lstStyle/>
          <a:p>
            <a:pPr marL="25400">
              <a:lnSpc>
                <a:spcPts val="1920"/>
              </a:lnSpc>
            </a:pPr>
            <a:fld id="{81D60167-4931-47E6-BA6A-407CBD079E47}" type="slidenum">
              <a:rPr dirty="0"/>
              <a:t>55</a:t>
            </a:fld>
            <a:endParaRPr dirty="0"/>
          </a:p>
        </p:txBody>
      </p:sp>
    </p:spTree>
    <p:extLst>
      <p:ext uri="{BB962C8B-B14F-4D97-AF65-F5344CB8AC3E}">
        <p14:creationId xmlns:p14="http://schemas.microsoft.com/office/powerpoint/2010/main" val="177645226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5940" y="1483105"/>
            <a:ext cx="1553845" cy="466725"/>
          </a:xfrm>
          <a:prstGeom prst="rect">
            <a:avLst/>
          </a:prstGeom>
        </p:spPr>
        <p:txBody>
          <a:bodyPr vert="horz" wrap="square" lIns="0" tIns="0" rIns="0" bIns="0" rtlCol="0">
            <a:spAutoFit/>
          </a:bodyPr>
          <a:lstStyle/>
          <a:p>
            <a:pPr marL="355600" indent="-342900">
              <a:lnSpc>
                <a:spcPct val="100000"/>
              </a:lnSpc>
              <a:buFont typeface="Wingdings"/>
              <a:buChar char=""/>
              <a:tabLst>
                <a:tab pos="356235" algn="l"/>
              </a:tabLst>
            </a:pPr>
            <a:r>
              <a:rPr sz="3000" b="1" spc="-5" dirty="0">
                <a:latin typeface="Arial"/>
                <a:cs typeface="Arial"/>
              </a:rPr>
              <a:t>Action</a:t>
            </a:r>
            <a:endParaRPr sz="3000">
              <a:latin typeface="Arial"/>
              <a:cs typeface="Arial"/>
            </a:endParaRPr>
          </a:p>
        </p:txBody>
      </p:sp>
      <p:sp>
        <p:nvSpPr>
          <p:cNvPr id="3" name="object 3"/>
          <p:cNvSpPr txBox="1"/>
          <p:nvPr/>
        </p:nvSpPr>
        <p:spPr>
          <a:xfrm>
            <a:off x="993444" y="2021966"/>
            <a:ext cx="7171055" cy="3100705"/>
          </a:xfrm>
          <a:prstGeom prst="rect">
            <a:avLst/>
          </a:prstGeom>
        </p:spPr>
        <p:txBody>
          <a:bodyPr vert="horz" wrap="square" lIns="0" tIns="0" rIns="0" bIns="0" rtlCol="0">
            <a:spAutoFit/>
          </a:bodyPr>
          <a:lstStyle/>
          <a:p>
            <a:pPr marL="299085" indent="-286385">
              <a:lnSpc>
                <a:spcPct val="100000"/>
              </a:lnSpc>
              <a:buFont typeface="Arial"/>
              <a:buChar char="‒"/>
              <a:tabLst>
                <a:tab pos="299720" algn="l"/>
              </a:tabLst>
            </a:pPr>
            <a:r>
              <a:rPr sz="2600" dirty="0">
                <a:latin typeface="Arial"/>
                <a:cs typeface="Arial"/>
              </a:rPr>
              <a:t>Represented by a command following a</a:t>
            </a:r>
            <a:r>
              <a:rPr sz="2600" spc="-45" dirty="0">
                <a:latin typeface="Arial"/>
                <a:cs typeface="Arial"/>
              </a:rPr>
              <a:t> </a:t>
            </a:r>
            <a:r>
              <a:rPr sz="2600" dirty="0">
                <a:solidFill>
                  <a:srgbClr val="C00000"/>
                </a:solidFill>
                <a:latin typeface="Arial"/>
                <a:cs typeface="Arial"/>
              </a:rPr>
              <a:t>"/"</a:t>
            </a:r>
            <a:endParaRPr sz="2600">
              <a:latin typeface="Arial"/>
              <a:cs typeface="Arial"/>
            </a:endParaRPr>
          </a:p>
          <a:p>
            <a:pPr marL="299085" marR="5080" indent="-286385">
              <a:lnSpc>
                <a:spcPct val="100000"/>
              </a:lnSpc>
              <a:spcBef>
                <a:spcPts val="625"/>
              </a:spcBef>
              <a:buFont typeface="Arial"/>
              <a:buChar char="‒"/>
              <a:tabLst>
                <a:tab pos="299720" algn="l"/>
              </a:tabLst>
            </a:pPr>
            <a:r>
              <a:rPr sz="2600" dirty="0">
                <a:latin typeface="Arial"/>
                <a:cs typeface="Arial"/>
              </a:rPr>
              <a:t>An action is an operation initiated because of</a:t>
            </a:r>
            <a:r>
              <a:rPr sz="2600" spc="-30" dirty="0">
                <a:latin typeface="Arial"/>
                <a:cs typeface="Arial"/>
              </a:rPr>
              <a:t> </a:t>
            </a:r>
            <a:r>
              <a:rPr sz="2600" dirty="0">
                <a:latin typeface="Arial"/>
                <a:cs typeface="Arial"/>
              </a:rPr>
              <a:t>a  state</a:t>
            </a:r>
            <a:r>
              <a:rPr sz="2600" spc="-75" dirty="0">
                <a:latin typeface="Arial"/>
                <a:cs typeface="Arial"/>
              </a:rPr>
              <a:t> </a:t>
            </a:r>
            <a:r>
              <a:rPr sz="2600" dirty="0">
                <a:latin typeface="Arial"/>
                <a:cs typeface="Arial"/>
              </a:rPr>
              <a:t>change</a:t>
            </a:r>
            <a:endParaRPr sz="2600">
              <a:latin typeface="Arial"/>
              <a:cs typeface="Arial"/>
            </a:endParaRPr>
          </a:p>
          <a:p>
            <a:pPr marL="299085" indent="-286385">
              <a:lnSpc>
                <a:spcPct val="100000"/>
              </a:lnSpc>
              <a:spcBef>
                <a:spcPts val="620"/>
              </a:spcBef>
              <a:buFont typeface="Arial"/>
              <a:buChar char="‒"/>
              <a:tabLst>
                <a:tab pos="299720" algn="l"/>
              </a:tabLst>
            </a:pPr>
            <a:r>
              <a:rPr sz="2600" dirty="0">
                <a:latin typeface="Arial"/>
                <a:cs typeface="Arial"/>
              </a:rPr>
              <a:t>Often these actions cause something to</a:t>
            </a:r>
            <a:r>
              <a:rPr sz="2600" spc="-45" dirty="0">
                <a:latin typeface="Arial"/>
                <a:cs typeface="Arial"/>
              </a:rPr>
              <a:t> </a:t>
            </a:r>
            <a:r>
              <a:rPr sz="2600" spc="5" dirty="0">
                <a:latin typeface="Arial"/>
                <a:cs typeface="Arial"/>
              </a:rPr>
              <a:t>be</a:t>
            </a:r>
            <a:endParaRPr sz="2600">
              <a:latin typeface="Arial"/>
              <a:cs typeface="Arial"/>
            </a:endParaRPr>
          </a:p>
          <a:p>
            <a:pPr marL="299085">
              <a:lnSpc>
                <a:spcPct val="100000"/>
              </a:lnSpc>
            </a:pPr>
            <a:r>
              <a:rPr sz="2600" dirty="0">
                <a:latin typeface="Arial"/>
                <a:cs typeface="Arial"/>
              </a:rPr>
              <a:t>created that are outputs of the</a:t>
            </a:r>
            <a:r>
              <a:rPr sz="2600" spc="-10" dirty="0">
                <a:latin typeface="Arial"/>
                <a:cs typeface="Arial"/>
              </a:rPr>
              <a:t> </a:t>
            </a:r>
            <a:r>
              <a:rPr sz="2600" dirty="0">
                <a:latin typeface="Arial"/>
                <a:cs typeface="Arial"/>
              </a:rPr>
              <a:t>system</a:t>
            </a:r>
            <a:endParaRPr sz="2600">
              <a:latin typeface="Arial"/>
              <a:cs typeface="Arial"/>
            </a:endParaRPr>
          </a:p>
          <a:p>
            <a:pPr marL="299085" indent="-286385">
              <a:lnSpc>
                <a:spcPct val="100000"/>
              </a:lnSpc>
              <a:spcBef>
                <a:spcPts val="625"/>
              </a:spcBef>
              <a:buFont typeface="Arial"/>
              <a:buChar char="‒"/>
              <a:tabLst>
                <a:tab pos="299720" algn="l"/>
              </a:tabLst>
            </a:pPr>
            <a:r>
              <a:rPr sz="2600" dirty="0">
                <a:latin typeface="Arial"/>
                <a:cs typeface="Arial"/>
              </a:rPr>
              <a:t>Actions occur on transitions between</a:t>
            </a:r>
            <a:r>
              <a:rPr sz="2600" spc="-35" dirty="0">
                <a:latin typeface="Arial"/>
                <a:cs typeface="Arial"/>
              </a:rPr>
              <a:t> </a:t>
            </a:r>
            <a:r>
              <a:rPr sz="2600" dirty="0">
                <a:latin typeface="Arial"/>
                <a:cs typeface="Arial"/>
              </a:rPr>
              <a:t>states</a:t>
            </a:r>
            <a:endParaRPr sz="2600">
              <a:latin typeface="Arial"/>
              <a:cs typeface="Arial"/>
            </a:endParaRPr>
          </a:p>
          <a:p>
            <a:pPr marL="299085" indent="-286385">
              <a:lnSpc>
                <a:spcPct val="100000"/>
              </a:lnSpc>
              <a:spcBef>
                <a:spcPts val="625"/>
              </a:spcBef>
              <a:buFont typeface="Arial"/>
              <a:buChar char="‒"/>
              <a:tabLst>
                <a:tab pos="299720" algn="l"/>
              </a:tabLst>
            </a:pPr>
            <a:r>
              <a:rPr sz="2600" spc="5" dirty="0">
                <a:latin typeface="Arial"/>
                <a:cs typeface="Arial"/>
              </a:rPr>
              <a:t>The </a:t>
            </a:r>
            <a:r>
              <a:rPr sz="2600" dirty="0">
                <a:latin typeface="Arial"/>
                <a:cs typeface="Arial"/>
              </a:rPr>
              <a:t>states themselves are</a:t>
            </a:r>
            <a:r>
              <a:rPr sz="2600" spc="-55" dirty="0">
                <a:latin typeface="Arial"/>
                <a:cs typeface="Arial"/>
              </a:rPr>
              <a:t> </a:t>
            </a:r>
            <a:r>
              <a:rPr sz="2600" dirty="0">
                <a:latin typeface="Arial"/>
                <a:cs typeface="Arial"/>
              </a:rPr>
              <a:t>passive</a:t>
            </a:r>
            <a:endParaRPr sz="2600">
              <a:latin typeface="Arial"/>
              <a:cs typeface="Arial"/>
            </a:endParaRPr>
          </a:p>
        </p:txBody>
      </p:sp>
      <p:sp>
        <p:nvSpPr>
          <p:cNvPr id="5" name="object 5"/>
          <p:cNvSpPr/>
          <p:nvPr/>
        </p:nvSpPr>
        <p:spPr>
          <a:xfrm>
            <a:off x="0" y="0"/>
            <a:ext cx="9144000" cy="914400"/>
          </a:xfrm>
          <a:prstGeom prst="rect">
            <a:avLst/>
          </a:prstGeom>
          <a:blipFill>
            <a:blip r:embed="rId2" cstate="print"/>
            <a:stretch>
              <a:fillRect/>
            </a:stretch>
          </a:blip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15" dirty="0"/>
              <a:t>State-Transition</a:t>
            </a:r>
            <a:r>
              <a:rPr spc="-65" dirty="0"/>
              <a:t> </a:t>
            </a:r>
            <a:r>
              <a:rPr spc="-70" dirty="0"/>
              <a:t>Testing</a:t>
            </a:r>
          </a:p>
        </p:txBody>
      </p:sp>
      <p:sp>
        <p:nvSpPr>
          <p:cNvPr id="8" name="object 8"/>
          <p:cNvSpPr/>
          <p:nvPr/>
        </p:nvSpPr>
        <p:spPr>
          <a:xfrm>
            <a:off x="2895600" y="1638300"/>
            <a:ext cx="1828800" cy="228600"/>
          </a:xfrm>
          <a:custGeom>
            <a:avLst/>
            <a:gdLst/>
            <a:ahLst/>
            <a:cxnLst/>
            <a:rect l="l" t="t" r="r" b="b"/>
            <a:pathLst>
              <a:path w="1828800" h="228600">
                <a:moveTo>
                  <a:pt x="1600200" y="0"/>
                </a:moveTo>
                <a:lnTo>
                  <a:pt x="1600200" y="228600"/>
                </a:lnTo>
                <a:lnTo>
                  <a:pt x="1752600" y="152400"/>
                </a:lnTo>
                <a:lnTo>
                  <a:pt x="1638300" y="152400"/>
                </a:lnTo>
                <a:lnTo>
                  <a:pt x="1638300" y="76200"/>
                </a:lnTo>
                <a:lnTo>
                  <a:pt x="1752600" y="76200"/>
                </a:lnTo>
                <a:lnTo>
                  <a:pt x="1600200" y="0"/>
                </a:lnTo>
                <a:close/>
              </a:path>
              <a:path w="1828800" h="228600">
                <a:moveTo>
                  <a:pt x="1600200" y="76200"/>
                </a:moveTo>
                <a:lnTo>
                  <a:pt x="0" y="76200"/>
                </a:lnTo>
                <a:lnTo>
                  <a:pt x="0" y="152400"/>
                </a:lnTo>
                <a:lnTo>
                  <a:pt x="1600200" y="152400"/>
                </a:lnTo>
                <a:lnTo>
                  <a:pt x="1600200" y="76200"/>
                </a:lnTo>
                <a:close/>
              </a:path>
              <a:path w="1828800" h="228600">
                <a:moveTo>
                  <a:pt x="1752600" y="76200"/>
                </a:moveTo>
                <a:lnTo>
                  <a:pt x="1638300" y="76200"/>
                </a:lnTo>
                <a:lnTo>
                  <a:pt x="1638300" y="152400"/>
                </a:lnTo>
                <a:lnTo>
                  <a:pt x="1752600" y="152400"/>
                </a:lnTo>
                <a:lnTo>
                  <a:pt x="1828800" y="114300"/>
                </a:lnTo>
                <a:lnTo>
                  <a:pt x="1752600" y="76200"/>
                </a:lnTo>
                <a:close/>
              </a:path>
            </a:pathLst>
          </a:custGeom>
          <a:solidFill>
            <a:srgbClr val="682D60"/>
          </a:solidFill>
        </p:spPr>
        <p:txBody>
          <a:bodyPr wrap="square" lIns="0" tIns="0" rIns="0" bIns="0" rtlCol="0"/>
          <a:lstStyle/>
          <a:p>
            <a:endParaRPr/>
          </a:p>
        </p:txBody>
      </p:sp>
      <p:sp>
        <p:nvSpPr>
          <p:cNvPr id="9" name="object 9"/>
          <p:cNvSpPr txBox="1"/>
          <p:nvPr/>
        </p:nvSpPr>
        <p:spPr>
          <a:xfrm>
            <a:off x="2689098" y="1454911"/>
            <a:ext cx="1708150" cy="254635"/>
          </a:xfrm>
          <a:prstGeom prst="rect">
            <a:avLst/>
          </a:prstGeom>
        </p:spPr>
        <p:txBody>
          <a:bodyPr vert="horz" wrap="square" lIns="0" tIns="0" rIns="0" bIns="0" rtlCol="0">
            <a:spAutoFit/>
          </a:bodyPr>
          <a:lstStyle/>
          <a:p>
            <a:pPr marL="12700">
              <a:lnSpc>
                <a:spcPct val="100000"/>
              </a:lnSpc>
            </a:pPr>
            <a:r>
              <a:rPr sz="1600" spc="-5" dirty="0">
                <a:solidFill>
                  <a:srgbClr val="682D60"/>
                </a:solidFill>
                <a:latin typeface="Arial"/>
                <a:cs typeface="Arial"/>
              </a:rPr>
              <a:t>Smoke /</a:t>
            </a:r>
            <a:r>
              <a:rPr sz="1600" spc="-40" dirty="0">
                <a:solidFill>
                  <a:srgbClr val="682D60"/>
                </a:solidFill>
                <a:latin typeface="Arial"/>
                <a:cs typeface="Arial"/>
              </a:rPr>
              <a:t> </a:t>
            </a:r>
            <a:r>
              <a:rPr sz="1600" spc="-5" dirty="0">
                <a:solidFill>
                  <a:srgbClr val="682D60"/>
                </a:solidFill>
                <a:latin typeface="Arial"/>
                <a:cs typeface="Arial"/>
              </a:rPr>
              <a:t>FireAlarm</a:t>
            </a:r>
            <a:endParaRPr sz="1600">
              <a:latin typeface="Arial"/>
              <a:cs typeface="Arial"/>
            </a:endParaRPr>
          </a:p>
        </p:txBody>
      </p:sp>
      <p:sp>
        <p:nvSpPr>
          <p:cNvPr id="10" name="object 10"/>
          <p:cNvSpPr txBox="1">
            <a:spLocks noGrp="1"/>
          </p:cNvSpPr>
          <p:nvPr>
            <p:ph type="sldNum" sz="quarter" idx="7"/>
          </p:nvPr>
        </p:nvSpPr>
        <p:spPr>
          <a:prstGeom prst="rect">
            <a:avLst/>
          </a:prstGeom>
        </p:spPr>
        <p:txBody>
          <a:bodyPr vert="horz" wrap="square" lIns="0" tIns="0" rIns="0" bIns="0" rtlCol="0">
            <a:spAutoFit/>
          </a:bodyPr>
          <a:lstStyle/>
          <a:p>
            <a:pPr marL="25400">
              <a:lnSpc>
                <a:spcPts val="1920"/>
              </a:lnSpc>
            </a:pPr>
            <a:fld id="{81D60167-4931-47E6-BA6A-407CBD079E47}" type="slidenum">
              <a:rPr dirty="0"/>
              <a:t>56</a:t>
            </a:fld>
            <a:endParaRPr dirty="0"/>
          </a:p>
        </p:txBody>
      </p:sp>
    </p:spTree>
    <p:extLst>
      <p:ext uri="{BB962C8B-B14F-4D97-AF65-F5344CB8AC3E}">
        <p14:creationId xmlns:p14="http://schemas.microsoft.com/office/powerpoint/2010/main" val="343629800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0" y="0"/>
            <a:ext cx="9144000" cy="914400"/>
          </a:xfrm>
          <a:prstGeom prst="rect">
            <a:avLst/>
          </a:prstGeom>
          <a:blipFill>
            <a:blip r:embed="rId2" cstate="print"/>
            <a:stretch>
              <a:fillRect/>
            </a:stretch>
          </a:blip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15" dirty="0"/>
              <a:t>State-Transition </a:t>
            </a:r>
            <a:r>
              <a:rPr spc="-65" dirty="0"/>
              <a:t>Testing </a:t>
            </a:r>
            <a:r>
              <a:rPr spc="-5" dirty="0">
                <a:latin typeface="Arial"/>
                <a:cs typeface="Arial"/>
              </a:rPr>
              <a:t>–</a:t>
            </a:r>
            <a:r>
              <a:rPr spc="20" dirty="0">
                <a:latin typeface="Arial"/>
                <a:cs typeface="Arial"/>
              </a:rPr>
              <a:t> </a:t>
            </a:r>
            <a:r>
              <a:rPr spc="-5" dirty="0"/>
              <a:t>Example</a:t>
            </a:r>
          </a:p>
        </p:txBody>
      </p:sp>
      <p:sp>
        <p:nvSpPr>
          <p:cNvPr id="6" name="object 6"/>
          <p:cNvSpPr/>
          <p:nvPr/>
        </p:nvSpPr>
        <p:spPr>
          <a:xfrm>
            <a:off x="2820161" y="1524761"/>
            <a:ext cx="1381125" cy="1295400"/>
          </a:xfrm>
          <a:custGeom>
            <a:avLst/>
            <a:gdLst/>
            <a:ahLst/>
            <a:cxnLst/>
            <a:rect l="l" t="t" r="r" b="b"/>
            <a:pathLst>
              <a:path w="1381125" h="1295400">
                <a:moveTo>
                  <a:pt x="0" y="647700"/>
                </a:moveTo>
                <a:lnTo>
                  <a:pt x="1733" y="601438"/>
                </a:lnTo>
                <a:lnTo>
                  <a:pt x="6856" y="556056"/>
                </a:lnTo>
                <a:lnTo>
                  <a:pt x="15251" y="511661"/>
                </a:lnTo>
                <a:lnTo>
                  <a:pt x="26801" y="468365"/>
                </a:lnTo>
                <a:lnTo>
                  <a:pt x="41391" y="426275"/>
                </a:lnTo>
                <a:lnTo>
                  <a:pt x="58902" y="385503"/>
                </a:lnTo>
                <a:lnTo>
                  <a:pt x="79217" y="346157"/>
                </a:lnTo>
                <a:lnTo>
                  <a:pt x="102221" y="308347"/>
                </a:lnTo>
                <a:lnTo>
                  <a:pt x="127796" y="272183"/>
                </a:lnTo>
                <a:lnTo>
                  <a:pt x="155825" y="237774"/>
                </a:lnTo>
                <a:lnTo>
                  <a:pt x="186192" y="205229"/>
                </a:lnTo>
                <a:lnTo>
                  <a:pt x="218779" y="174658"/>
                </a:lnTo>
                <a:lnTo>
                  <a:pt x="253470" y="146171"/>
                </a:lnTo>
                <a:lnTo>
                  <a:pt x="290148" y="119877"/>
                </a:lnTo>
                <a:lnTo>
                  <a:pt x="328695" y="95886"/>
                </a:lnTo>
                <a:lnTo>
                  <a:pt x="368996" y="74307"/>
                </a:lnTo>
                <a:lnTo>
                  <a:pt x="410933" y="55250"/>
                </a:lnTo>
                <a:lnTo>
                  <a:pt x="454389" y="38824"/>
                </a:lnTo>
                <a:lnTo>
                  <a:pt x="499248" y="25140"/>
                </a:lnTo>
                <a:lnTo>
                  <a:pt x="545393" y="14305"/>
                </a:lnTo>
                <a:lnTo>
                  <a:pt x="592706" y="6431"/>
                </a:lnTo>
                <a:lnTo>
                  <a:pt x="641071" y="1626"/>
                </a:lnTo>
                <a:lnTo>
                  <a:pt x="690372" y="0"/>
                </a:lnTo>
                <a:lnTo>
                  <a:pt x="739672" y="1626"/>
                </a:lnTo>
                <a:lnTo>
                  <a:pt x="788037" y="6431"/>
                </a:lnTo>
                <a:lnTo>
                  <a:pt x="835350" y="14305"/>
                </a:lnTo>
                <a:lnTo>
                  <a:pt x="881495" y="25140"/>
                </a:lnTo>
                <a:lnTo>
                  <a:pt x="926354" y="38824"/>
                </a:lnTo>
                <a:lnTo>
                  <a:pt x="969810" y="55250"/>
                </a:lnTo>
                <a:lnTo>
                  <a:pt x="1011747" y="74307"/>
                </a:lnTo>
                <a:lnTo>
                  <a:pt x="1052048" y="95886"/>
                </a:lnTo>
                <a:lnTo>
                  <a:pt x="1090595" y="119877"/>
                </a:lnTo>
                <a:lnTo>
                  <a:pt x="1127273" y="146171"/>
                </a:lnTo>
                <a:lnTo>
                  <a:pt x="1161964" y="174658"/>
                </a:lnTo>
                <a:lnTo>
                  <a:pt x="1194551" y="205229"/>
                </a:lnTo>
                <a:lnTo>
                  <a:pt x="1224918" y="237774"/>
                </a:lnTo>
                <a:lnTo>
                  <a:pt x="1252947" y="272183"/>
                </a:lnTo>
                <a:lnTo>
                  <a:pt x="1278522" y="308347"/>
                </a:lnTo>
                <a:lnTo>
                  <a:pt x="1301526" y="346157"/>
                </a:lnTo>
                <a:lnTo>
                  <a:pt x="1321841" y="385503"/>
                </a:lnTo>
                <a:lnTo>
                  <a:pt x="1339352" y="426275"/>
                </a:lnTo>
                <a:lnTo>
                  <a:pt x="1353942" y="468365"/>
                </a:lnTo>
                <a:lnTo>
                  <a:pt x="1365492" y="511661"/>
                </a:lnTo>
                <a:lnTo>
                  <a:pt x="1373887" y="556056"/>
                </a:lnTo>
                <a:lnTo>
                  <a:pt x="1379010" y="601438"/>
                </a:lnTo>
                <a:lnTo>
                  <a:pt x="1380743" y="647700"/>
                </a:lnTo>
                <a:lnTo>
                  <a:pt x="1379010" y="693961"/>
                </a:lnTo>
                <a:lnTo>
                  <a:pt x="1373887" y="739343"/>
                </a:lnTo>
                <a:lnTo>
                  <a:pt x="1365492" y="783738"/>
                </a:lnTo>
                <a:lnTo>
                  <a:pt x="1353942" y="827034"/>
                </a:lnTo>
                <a:lnTo>
                  <a:pt x="1339352" y="869124"/>
                </a:lnTo>
                <a:lnTo>
                  <a:pt x="1321841" y="909896"/>
                </a:lnTo>
                <a:lnTo>
                  <a:pt x="1301526" y="949242"/>
                </a:lnTo>
                <a:lnTo>
                  <a:pt x="1278522" y="987052"/>
                </a:lnTo>
                <a:lnTo>
                  <a:pt x="1252947" y="1023216"/>
                </a:lnTo>
                <a:lnTo>
                  <a:pt x="1224918" y="1057625"/>
                </a:lnTo>
                <a:lnTo>
                  <a:pt x="1194551" y="1090170"/>
                </a:lnTo>
                <a:lnTo>
                  <a:pt x="1161964" y="1120741"/>
                </a:lnTo>
                <a:lnTo>
                  <a:pt x="1127273" y="1149228"/>
                </a:lnTo>
                <a:lnTo>
                  <a:pt x="1090595" y="1175522"/>
                </a:lnTo>
                <a:lnTo>
                  <a:pt x="1052048" y="1199513"/>
                </a:lnTo>
                <a:lnTo>
                  <a:pt x="1011747" y="1221092"/>
                </a:lnTo>
                <a:lnTo>
                  <a:pt x="969810" y="1240149"/>
                </a:lnTo>
                <a:lnTo>
                  <a:pt x="926354" y="1256575"/>
                </a:lnTo>
                <a:lnTo>
                  <a:pt x="881495" y="1270259"/>
                </a:lnTo>
                <a:lnTo>
                  <a:pt x="835350" y="1281094"/>
                </a:lnTo>
                <a:lnTo>
                  <a:pt x="788037" y="1288968"/>
                </a:lnTo>
                <a:lnTo>
                  <a:pt x="739672" y="1293773"/>
                </a:lnTo>
                <a:lnTo>
                  <a:pt x="690372" y="1295400"/>
                </a:lnTo>
                <a:lnTo>
                  <a:pt x="641071" y="1293773"/>
                </a:lnTo>
                <a:lnTo>
                  <a:pt x="592706" y="1288968"/>
                </a:lnTo>
                <a:lnTo>
                  <a:pt x="545393" y="1281094"/>
                </a:lnTo>
                <a:lnTo>
                  <a:pt x="499248" y="1270259"/>
                </a:lnTo>
                <a:lnTo>
                  <a:pt x="454389" y="1256575"/>
                </a:lnTo>
                <a:lnTo>
                  <a:pt x="410933" y="1240149"/>
                </a:lnTo>
                <a:lnTo>
                  <a:pt x="368996" y="1221092"/>
                </a:lnTo>
                <a:lnTo>
                  <a:pt x="328695" y="1199513"/>
                </a:lnTo>
                <a:lnTo>
                  <a:pt x="290148" y="1175522"/>
                </a:lnTo>
                <a:lnTo>
                  <a:pt x="253470" y="1149228"/>
                </a:lnTo>
                <a:lnTo>
                  <a:pt x="218779" y="1120741"/>
                </a:lnTo>
                <a:lnTo>
                  <a:pt x="186192" y="1090170"/>
                </a:lnTo>
                <a:lnTo>
                  <a:pt x="155825" y="1057625"/>
                </a:lnTo>
                <a:lnTo>
                  <a:pt x="127796" y="1023216"/>
                </a:lnTo>
                <a:lnTo>
                  <a:pt x="102221" y="987052"/>
                </a:lnTo>
                <a:lnTo>
                  <a:pt x="79217" y="949242"/>
                </a:lnTo>
                <a:lnTo>
                  <a:pt x="58902" y="909896"/>
                </a:lnTo>
                <a:lnTo>
                  <a:pt x="41391" y="869124"/>
                </a:lnTo>
                <a:lnTo>
                  <a:pt x="26801" y="827034"/>
                </a:lnTo>
                <a:lnTo>
                  <a:pt x="15251" y="783738"/>
                </a:lnTo>
                <a:lnTo>
                  <a:pt x="6856" y="739343"/>
                </a:lnTo>
                <a:lnTo>
                  <a:pt x="1733" y="693961"/>
                </a:lnTo>
                <a:lnTo>
                  <a:pt x="0" y="647700"/>
                </a:lnTo>
                <a:close/>
              </a:path>
            </a:pathLst>
          </a:custGeom>
          <a:ln w="25908">
            <a:solidFill>
              <a:srgbClr val="000000"/>
            </a:solidFill>
          </a:ln>
        </p:spPr>
        <p:txBody>
          <a:bodyPr wrap="square" lIns="0" tIns="0" rIns="0" bIns="0" rtlCol="0"/>
          <a:lstStyle/>
          <a:p>
            <a:endParaRPr/>
          </a:p>
        </p:txBody>
      </p:sp>
      <p:sp>
        <p:nvSpPr>
          <p:cNvPr id="7" name="object 7"/>
          <p:cNvSpPr/>
          <p:nvPr/>
        </p:nvSpPr>
        <p:spPr>
          <a:xfrm>
            <a:off x="2820161" y="4453890"/>
            <a:ext cx="1381125" cy="1295400"/>
          </a:xfrm>
          <a:custGeom>
            <a:avLst/>
            <a:gdLst/>
            <a:ahLst/>
            <a:cxnLst/>
            <a:rect l="l" t="t" r="r" b="b"/>
            <a:pathLst>
              <a:path w="1381125" h="1295400">
                <a:moveTo>
                  <a:pt x="0" y="647700"/>
                </a:moveTo>
                <a:lnTo>
                  <a:pt x="1733" y="601438"/>
                </a:lnTo>
                <a:lnTo>
                  <a:pt x="6856" y="556056"/>
                </a:lnTo>
                <a:lnTo>
                  <a:pt x="15251" y="511661"/>
                </a:lnTo>
                <a:lnTo>
                  <a:pt x="26801" y="468365"/>
                </a:lnTo>
                <a:lnTo>
                  <a:pt x="41391" y="426275"/>
                </a:lnTo>
                <a:lnTo>
                  <a:pt x="58902" y="385503"/>
                </a:lnTo>
                <a:lnTo>
                  <a:pt x="79217" y="346157"/>
                </a:lnTo>
                <a:lnTo>
                  <a:pt x="102221" y="308347"/>
                </a:lnTo>
                <a:lnTo>
                  <a:pt x="127796" y="272183"/>
                </a:lnTo>
                <a:lnTo>
                  <a:pt x="155825" y="237774"/>
                </a:lnTo>
                <a:lnTo>
                  <a:pt x="186192" y="205229"/>
                </a:lnTo>
                <a:lnTo>
                  <a:pt x="218779" y="174658"/>
                </a:lnTo>
                <a:lnTo>
                  <a:pt x="253470" y="146171"/>
                </a:lnTo>
                <a:lnTo>
                  <a:pt x="290148" y="119877"/>
                </a:lnTo>
                <a:lnTo>
                  <a:pt x="328695" y="95886"/>
                </a:lnTo>
                <a:lnTo>
                  <a:pt x="368996" y="74307"/>
                </a:lnTo>
                <a:lnTo>
                  <a:pt x="410933" y="55250"/>
                </a:lnTo>
                <a:lnTo>
                  <a:pt x="454389" y="38824"/>
                </a:lnTo>
                <a:lnTo>
                  <a:pt x="499248" y="25140"/>
                </a:lnTo>
                <a:lnTo>
                  <a:pt x="545393" y="14305"/>
                </a:lnTo>
                <a:lnTo>
                  <a:pt x="592706" y="6431"/>
                </a:lnTo>
                <a:lnTo>
                  <a:pt x="641071" y="1626"/>
                </a:lnTo>
                <a:lnTo>
                  <a:pt x="690372" y="0"/>
                </a:lnTo>
                <a:lnTo>
                  <a:pt x="739672" y="1626"/>
                </a:lnTo>
                <a:lnTo>
                  <a:pt x="788037" y="6431"/>
                </a:lnTo>
                <a:lnTo>
                  <a:pt x="835350" y="14305"/>
                </a:lnTo>
                <a:lnTo>
                  <a:pt x="881495" y="25140"/>
                </a:lnTo>
                <a:lnTo>
                  <a:pt x="926354" y="38824"/>
                </a:lnTo>
                <a:lnTo>
                  <a:pt x="969810" y="55250"/>
                </a:lnTo>
                <a:lnTo>
                  <a:pt x="1011747" y="74307"/>
                </a:lnTo>
                <a:lnTo>
                  <a:pt x="1052048" y="95886"/>
                </a:lnTo>
                <a:lnTo>
                  <a:pt x="1090595" y="119877"/>
                </a:lnTo>
                <a:lnTo>
                  <a:pt x="1127273" y="146171"/>
                </a:lnTo>
                <a:lnTo>
                  <a:pt x="1161964" y="174658"/>
                </a:lnTo>
                <a:lnTo>
                  <a:pt x="1194551" y="205229"/>
                </a:lnTo>
                <a:lnTo>
                  <a:pt x="1224918" y="237774"/>
                </a:lnTo>
                <a:lnTo>
                  <a:pt x="1252947" y="272183"/>
                </a:lnTo>
                <a:lnTo>
                  <a:pt x="1278522" y="308347"/>
                </a:lnTo>
                <a:lnTo>
                  <a:pt x="1301526" y="346157"/>
                </a:lnTo>
                <a:lnTo>
                  <a:pt x="1321841" y="385503"/>
                </a:lnTo>
                <a:lnTo>
                  <a:pt x="1339352" y="426275"/>
                </a:lnTo>
                <a:lnTo>
                  <a:pt x="1353942" y="468365"/>
                </a:lnTo>
                <a:lnTo>
                  <a:pt x="1365492" y="511661"/>
                </a:lnTo>
                <a:lnTo>
                  <a:pt x="1373887" y="556056"/>
                </a:lnTo>
                <a:lnTo>
                  <a:pt x="1379010" y="601438"/>
                </a:lnTo>
                <a:lnTo>
                  <a:pt x="1380743" y="647700"/>
                </a:lnTo>
                <a:lnTo>
                  <a:pt x="1379010" y="693961"/>
                </a:lnTo>
                <a:lnTo>
                  <a:pt x="1373887" y="739343"/>
                </a:lnTo>
                <a:lnTo>
                  <a:pt x="1365492" y="783738"/>
                </a:lnTo>
                <a:lnTo>
                  <a:pt x="1353942" y="827034"/>
                </a:lnTo>
                <a:lnTo>
                  <a:pt x="1339352" y="869124"/>
                </a:lnTo>
                <a:lnTo>
                  <a:pt x="1321841" y="909896"/>
                </a:lnTo>
                <a:lnTo>
                  <a:pt x="1301526" y="949242"/>
                </a:lnTo>
                <a:lnTo>
                  <a:pt x="1278522" y="987052"/>
                </a:lnTo>
                <a:lnTo>
                  <a:pt x="1252947" y="1023216"/>
                </a:lnTo>
                <a:lnTo>
                  <a:pt x="1224918" y="1057625"/>
                </a:lnTo>
                <a:lnTo>
                  <a:pt x="1194551" y="1090170"/>
                </a:lnTo>
                <a:lnTo>
                  <a:pt x="1161964" y="1120741"/>
                </a:lnTo>
                <a:lnTo>
                  <a:pt x="1127273" y="1149228"/>
                </a:lnTo>
                <a:lnTo>
                  <a:pt x="1090595" y="1175522"/>
                </a:lnTo>
                <a:lnTo>
                  <a:pt x="1052048" y="1199513"/>
                </a:lnTo>
                <a:lnTo>
                  <a:pt x="1011747" y="1221092"/>
                </a:lnTo>
                <a:lnTo>
                  <a:pt x="969810" y="1240149"/>
                </a:lnTo>
                <a:lnTo>
                  <a:pt x="926354" y="1256575"/>
                </a:lnTo>
                <a:lnTo>
                  <a:pt x="881495" y="1270259"/>
                </a:lnTo>
                <a:lnTo>
                  <a:pt x="835350" y="1281094"/>
                </a:lnTo>
                <a:lnTo>
                  <a:pt x="788037" y="1288968"/>
                </a:lnTo>
                <a:lnTo>
                  <a:pt x="739672" y="1293773"/>
                </a:lnTo>
                <a:lnTo>
                  <a:pt x="690372" y="1295400"/>
                </a:lnTo>
                <a:lnTo>
                  <a:pt x="641071" y="1293773"/>
                </a:lnTo>
                <a:lnTo>
                  <a:pt x="592706" y="1288968"/>
                </a:lnTo>
                <a:lnTo>
                  <a:pt x="545393" y="1281094"/>
                </a:lnTo>
                <a:lnTo>
                  <a:pt x="499248" y="1270259"/>
                </a:lnTo>
                <a:lnTo>
                  <a:pt x="454389" y="1256575"/>
                </a:lnTo>
                <a:lnTo>
                  <a:pt x="410933" y="1240149"/>
                </a:lnTo>
                <a:lnTo>
                  <a:pt x="368996" y="1221092"/>
                </a:lnTo>
                <a:lnTo>
                  <a:pt x="328695" y="1199513"/>
                </a:lnTo>
                <a:lnTo>
                  <a:pt x="290148" y="1175522"/>
                </a:lnTo>
                <a:lnTo>
                  <a:pt x="253470" y="1149228"/>
                </a:lnTo>
                <a:lnTo>
                  <a:pt x="218779" y="1120741"/>
                </a:lnTo>
                <a:lnTo>
                  <a:pt x="186192" y="1090170"/>
                </a:lnTo>
                <a:lnTo>
                  <a:pt x="155825" y="1057625"/>
                </a:lnTo>
                <a:lnTo>
                  <a:pt x="127796" y="1023216"/>
                </a:lnTo>
                <a:lnTo>
                  <a:pt x="102221" y="987052"/>
                </a:lnTo>
                <a:lnTo>
                  <a:pt x="79217" y="949242"/>
                </a:lnTo>
                <a:lnTo>
                  <a:pt x="58902" y="909896"/>
                </a:lnTo>
                <a:lnTo>
                  <a:pt x="41391" y="869124"/>
                </a:lnTo>
                <a:lnTo>
                  <a:pt x="26801" y="827034"/>
                </a:lnTo>
                <a:lnTo>
                  <a:pt x="15251" y="783738"/>
                </a:lnTo>
                <a:lnTo>
                  <a:pt x="6856" y="739343"/>
                </a:lnTo>
                <a:lnTo>
                  <a:pt x="1733" y="693961"/>
                </a:lnTo>
                <a:lnTo>
                  <a:pt x="0" y="647700"/>
                </a:lnTo>
                <a:close/>
              </a:path>
            </a:pathLst>
          </a:custGeom>
          <a:ln w="25908">
            <a:solidFill>
              <a:srgbClr val="000000"/>
            </a:solidFill>
          </a:ln>
        </p:spPr>
        <p:txBody>
          <a:bodyPr wrap="square" lIns="0" tIns="0" rIns="0" bIns="0" rtlCol="0"/>
          <a:lstStyle/>
          <a:p>
            <a:endParaRPr/>
          </a:p>
        </p:txBody>
      </p:sp>
      <p:sp>
        <p:nvSpPr>
          <p:cNvPr id="8" name="object 8"/>
          <p:cNvSpPr txBox="1"/>
          <p:nvPr/>
        </p:nvSpPr>
        <p:spPr>
          <a:xfrm>
            <a:off x="3248914" y="4894707"/>
            <a:ext cx="522605" cy="405765"/>
          </a:xfrm>
          <a:prstGeom prst="rect">
            <a:avLst/>
          </a:prstGeom>
        </p:spPr>
        <p:txBody>
          <a:bodyPr vert="horz" wrap="square" lIns="0" tIns="0" rIns="0" bIns="0" rtlCol="0">
            <a:spAutoFit/>
          </a:bodyPr>
          <a:lstStyle/>
          <a:p>
            <a:pPr marL="12700">
              <a:lnSpc>
                <a:spcPct val="100000"/>
              </a:lnSpc>
            </a:pPr>
            <a:r>
              <a:rPr sz="2600" b="1" dirty="0">
                <a:latin typeface="Arial"/>
                <a:cs typeface="Arial"/>
              </a:rPr>
              <a:t>ON</a:t>
            </a:r>
            <a:endParaRPr sz="2600">
              <a:latin typeface="Arial"/>
              <a:cs typeface="Arial"/>
            </a:endParaRPr>
          </a:p>
        </p:txBody>
      </p:sp>
      <p:sp>
        <p:nvSpPr>
          <p:cNvPr id="9" name="object 9"/>
          <p:cNvSpPr/>
          <p:nvPr/>
        </p:nvSpPr>
        <p:spPr>
          <a:xfrm>
            <a:off x="4161282" y="2138807"/>
            <a:ext cx="479425" cy="2807335"/>
          </a:xfrm>
          <a:custGeom>
            <a:avLst/>
            <a:gdLst/>
            <a:ahLst/>
            <a:cxnLst/>
            <a:rect l="l" t="t" r="r" b="b"/>
            <a:pathLst>
              <a:path w="479425" h="2807335">
                <a:moveTo>
                  <a:pt x="13334" y="2594736"/>
                </a:moveTo>
                <a:lnTo>
                  <a:pt x="0" y="2807335"/>
                </a:lnTo>
                <a:lnTo>
                  <a:pt x="178053" y="2690494"/>
                </a:lnTo>
                <a:lnTo>
                  <a:pt x="140041" y="2668397"/>
                </a:lnTo>
                <a:lnTo>
                  <a:pt x="102742" y="2668397"/>
                </a:lnTo>
                <a:lnTo>
                  <a:pt x="69595" y="2649854"/>
                </a:lnTo>
                <a:lnTo>
                  <a:pt x="79018" y="2632921"/>
                </a:lnTo>
                <a:lnTo>
                  <a:pt x="13334" y="2594736"/>
                </a:lnTo>
                <a:close/>
              </a:path>
              <a:path w="479425" h="2807335">
                <a:moveTo>
                  <a:pt x="79018" y="2632921"/>
                </a:moveTo>
                <a:lnTo>
                  <a:pt x="69595" y="2649854"/>
                </a:lnTo>
                <a:lnTo>
                  <a:pt x="102742" y="2668397"/>
                </a:lnTo>
                <a:lnTo>
                  <a:pt x="111913" y="2652044"/>
                </a:lnTo>
                <a:lnTo>
                  <a:pt x="79018" y="2632921"/>
                </a:lnTo>
                <a:close/>
              </a:path>
              <a:path w="479425" h="2807335">
                <a:moveTo>
                  <a:pt x="111913" y="2652044"/>
                </a:moveTo>
                <a:lnTo>
                  <a:pt x="102742" y="2668397"/>
                </a:lnTo>
                <a:lnTo>
                  <a:pt x="140041" y="2668397"/>
                </a:lnTo>
                <a:lnTo>
                  <a:pt x="111913" y="2652044"/>
                </a:lnTo>
                <a:close/>
              </a:path>
              <a:path w="479425" h="2807335">
                <a:moveTo>
                  <a:pt x="53212" y="0"/>
                </a:moveTo>
                <a:lnTo>
                  <a:pt x="24129" y="24637"/>
                </a:lnTo>
                <a:lnTo>
                  <a:pt x="76326" y="85978"/>
                </a:lnTo>
                <a:lnTo>
                  <a:pt x="127507" y="147827"/>
                </a:lnTo>
                <a:lnTo>
                  <a:pt x="152272" y="179069"/>
                </a:lnTo>
                <a:lnTo>
                  <a:pt x="176783" y="210946"/>
                </a:lnTo>
                <a:lnTo>
                  <a:pt x="200532" y="243204"/>
                </a:lnTo>
                <a:lnTo>
                  <a:pt x="223519" y="275970"/>
                </a:lnTo>
                <a:lnTo>
                  <a:pt x="245490" y="309625"/>
                </a:lnTo>
                <a:lnTo>
                  <a:pt x="266700" y="343915"/>
                </a:lnTo>
                <a:lnTo>
                  <a:pt x="286892" y="379221"/>
                </a:lnTo>
                <a:lnTo>
                  <a:pt x="305688" y="415416"/>
                </a:lnTo>
                <a:lnTo>
                  <a:pt x="323468" y="452754"/>
                </a:lnTo>
                <a:lnTo>
                  <a:pt x="339851" y="491235"/>
                </a:lnTo>
                <a:lnTo>
                  <a:pt x="354838" y="530987"/>
                </a:lnTo>
                <a:lnTo>
                  <a:pt x="368172" y="572134"/>
                </a:lnTo>
                <a:lnTo>
                  <a:pt x="380238" y="614806"/>
                </a:lnTo>
                <a:lnTo>
                  <a:pt x="391287" y="659129"/>
                </a:lnTo>
                <a:lnTo>
                  <a:pt x="401192" y="704850"/>
                </a:lnTo>
                <a:lnTo>
                  <a:pt x="409955" y="751713"/>
                </a:lnTo>
                <a:lnTo>
                  <a:pt x="417575" y="799845"/>
                </a:lnTo>
                <a:lnTo>
                  <a:pt x="424179" y="848994"/>
                </a:lnTo>
                <a:lnTo>
                  <a:pt x="429640" y="899287"/>
                </a:lnTo>
                <a:lnTo>
                  <a:pt x="434085" y="950340"/>
                </a:lnTo>
                <a:lnTo>
                  <a:pt x="437388" y="1001902"/>
                </a:lnTo>
                <a:lnTo>
                  <a:pt x="439800" y="1054480"/>
                </a:lnTo>
                <a:lnTo>
                  <a:pt x="441070" y="1107313"/>
                </a:lnTo>
                <a:lnTo>
                  <a:pt x="441197" y="1160779"/>
                </a:lnTo>
                <a:lnTo>
                  <a:pt x="440286" y="1215008"/>
                </a:lnTo>
                <a:lnTo>
                  <a:pt x="438403" y="1268221"/>
                </a:lnTo>
                <a:lnTo>
                  <a:pt x="435609" y="1322196"/>
                </a:lnTo>
                <a:lnTo>
                  <a:pt x="431672" y="1376298"/>
                </a:lnTo>
                <a:lnTo>
                  <a:pt x="426338" y="1431163"/>
                </a:lnTo>
                <a:lnTo>
                  <a:pt x="419226" y="1488566"/>
                </a:lnTo>
                <a:lnTo>
                  <a:pt x="410590" y="1547621"/>
                </a:lnTo>
                <a:lnTo>
                  <a:pt x="400303" y="1608073"/>
                </a:lnTo>
                <a:lnTo>
                  <a:pt x="388873" y="1669668"/>
                </a:lnTo>
                <a:lnTo>
                  <a:pt x="376173" y="1731771"/>
                </a:lnTo>
                <a:lnTo>
                  <a:pt x="362712" y="1794255"/>
                </a:lnTo>
                <a:lnTo>
                  <a:pt x="348488" y="1856358"/>
                </a:lnTo>
                <a:lnTo>
                  <a:pt x="333501" y="1917953"/>
                </a:lnTo>
                <a:lnTo>
                  <a:pt x="318134" y="1978659"/>
                </a:lnTo>
                <a:lnTo>
                  <a:pt x="302513" y="2037968"/>
                </a:lnTo>
                <a:lnTo>
                  <a:pt x="286892" y="2095372"/>
                </a:lnTo>
                <a:lnTo>
                  <a:pt x="271271" y="2150617"/>
                </a:lnTo>
                <a:lnTo>
                  <a:pt x="255904" y="2203322"/>
                </a:lnTo>
                <a:lnTo>
                  <a:pt x="240918" y="2252853"/>
                </a:lnTo>
                <a:lnTo>
                  <a:pt x="226567" y="2299461"/>
                </a:lnTo>
                <a:lnTo>
                  <a:pt x="211454" y="2343911"/>
                </a:lnTo>
                <a:lnTo>
                  <a:pt x="194817" y="2388361"/>
                </a:lnTo>
                <a:lnTo>
                  <a:pt x="176529" y="2432685"/>
                </a:lnTo>
                <a:lnTo>
                  <a:pt x="157352" y="2476372"/>
                </a:lnTo>
                <a:lnTo>
                  <a:pt x="137413" y="2519044"/>
                </a:lnTo>
                <a:lnTo>
                  <a:pt x="117093" y="2560192"/>
                </a:lnTo>
                <a:lnTo>
                  <a:pt x="97027" y="2599435"/>
                </a:lnTo>
                <a:lnTo>
                  <a:pt x="79018" y="2632921"/>
                </a:lnTo>
                <a:lnTo>
                  <a:pt x="111913" y="2652044"/>
                </a:lnTo>
                <a:lnTo>
                  <a:pt x="130809" y="2617088"/>
                </a:lnTo>
                <a:lnTo>
                  <a:pt x="151256" y="2577084"/>
                </a:lnTo>
                <a:lnTo>
                  <a:pt x="171957" y="2535173"/>
                </a:lnTo>
                <a:lnTo>
                  <a:pt x="192277" y="2491740"/>
                </a:lnTo>
                <a:lnTo>
                  <a:pt x="211835" y="2447035"/>
                </a:lnTo>
                <a:lnTo>
                  <a:pt x="230377" y="2401823"/>
                </a:lnTo>
                <a:lnTo>
                  <a:pt x="247650" y="2355976"/>
                </a:lnTo>
                <a:lnTo>
                  <a:pt x="262889" y="2310765"/>
                </a:lnTo>
                <a:lnTo>
                  <a:pt x="277240" y="2264155"/>
                </a:lnTo>
                <a:lnTo>
                  <a:pt x="284860" y="2239391"/>
                </a:lnTo>
                <a:lnTo>
                  <a:pt x="300100" y="2187829"/>
                </a:lnTo>
                <a:lnTo>
                  <a:pt x="315721" y="2133599"/>
                </a:lnTo>
                <a:lnTo>
                  <a:pt x="339470" y="2047620"/>
                </a:lnTo>
                <a:lnTo>
                  <a:pt x="355091" y="1988057"/>
                </a:lnTo>
                <a:lnTo>
                  <a:pt x="370585" y="1926970"/>
                </a:lnTo>
                <a:lnTo>
                  <a:pt x="385571" y="1864867"/>
                </a:lnTo>
                <a:lnTo>
                  <a:pt x="400050" y="1802256"/>
                </a:lnTo>
                <a:lnTo>
                  <a:pt x="413512" y="1739391"/>
                </a:lnTo>
                <a:lnTo>
                  <a:pt x="426338" y="1676653"/>
                </a:lnTo>
                <a:lnTo>
                  <a:pt x="437895" y="1614423"/>
                </a:lnTo>
                <a:lnTo>
                  <a:pt x="448182" y="1553209"/>
                </a:lnTo>
                <a:lnTo>
                  <a:pt x="457072" y="1493265"/>
                </a:lnTo>
                <a:lnTo>
                  <a:pt x="464184" y="1435100"/>
                </a:lnTo>
                <a:lnTo>
                  <a:pt x="469772" y="1378965"/>
                </a:lnTo>
                <a:lnTo>
                  <a:pt x="473709" y="1324228"/>
                </a:lnTo>
                <a:lnTo>
                  <a:pt x="476503" y="1269618"/>
                </a:lnTo>
                <a:lnTo>
                  <a:pt x="478419" y="1214373"/>
                </a:lnTo>
                <a:lnTo>
                  <a:pt x="479297" y="1160526"/>
                </a:lnTo>
                <a:lnTo>
                  <a:pt x="479043" y="1106423"/>
                </a:lnTo>
                <a:lnTo>
                  <a:pt x="477900" y="1052702"/>
                </a:lnTo>
                <a:lnTo>
                  <a:pt x="475488" y="999489"/>
                </a:lnTo>
                <a:lnTo>
                  <a:pt x="472058" y="946912"/>
                </a:lnTo>
                <a:lnTo>
                  <a:pt x="467613" y="895095"/>
                </a:lnTo>
                <a:lnTo>
                  <a:pt x="462025" y="844041"/>
                </a:lnTo>
                <a:lnTo>
                  <a:pt x="455294" y="793876"/>
                </a:lnTo>
                <a:lnTo>
                  <a:pt x="447420" y="744727"/>
                </a:lnTo>
                <a:lnTo>
                  <a:pt x="438403" y="696721"/>
                </a:lnTo>
                <a:lnTo>
                  <a:pt x="428243" y="649858"/>
                </a:lnTo>
                <a:lnTo>
                  <a:pt x="416940" y="604392"/>
                </a:lnTo>
                <a:lnTo>
                  <a:pt x="404494" y="560323"/>
                </a:lnTo>
                <a:lnTo>
                  <a:pt x="390397" y="517651"/>
                </a:lnTo>
                <a:lnTo>
                  <a:pt x="374903" y="476250"/>
                </a:lnTo>
                <a:lnTo>
                  <a:pt x="357885" y="436371"/>
                </a:lnTo>
                <a:lnTo>
                  <a:pt x="339470" y="397763"/>
                </a:lnTo>
                <a:lnTo>
                  <a:pt x="319913" y="360298"/>
                </a:lnTo>
                <a:lnTo>
                  <a:pt x="299084" y="323976"/>
                </a:lnTo>
                <a:lnTo>
                  <a:pt x="277367" y="288670"/>
                </a:lnTo>
                <a:lnTo>
                  <a:pt x="254634" y="254253"/>
                </a:lnTo>
                <a:lnTo>
                  <a:pt x="231139" y="220598"/>
                </a:lnTo>
                <a:lnTo>
                  <a:pt x="206882" y="187705"/>
                </a:lnTo>
                <a:lnTo>
                  <a:pt x="182244" y="155447"/>
                </a:lnTo>
                <a:lnTo>
                  <a:pt x="156844" y="123570"/>
                </a:lnTo>
                <a:lnTo>
                  <a:pt x="105409" y="61340"/>
                </a:lnTo>
                <a:lnTo>
                  <a:pt x="53212" y="0"/>
                </a:lnTo>
                <a:close/>
              </a:path>
            </a:pathLst>
          </a:custGeom>
          <a:solidFill>
            <a:srgbClr val="000000"/>
          </a:solidFill>
        </p:spPr>
        <p:txBody>
          <a:bodyPr wrap="square" lIns="0" tIns="0" rIns="0" bIns="0" rtlCol="0"/>
          <a:lstStyle/>
          <a:p>
            <a:endParaRPr/>
          </a:p>
        </p:txBody>
      </p:sp>
      <p:sp>
        <p:nvSpPr>
          <p:cNvPr id="10" name="object 10"/>
          <p:cNvSpPr/>
          <p:nvPr/>
        </p:nvSpPr>
        <p:spPr>
          <a:xfrm>
            <a:off x="2228214" y="2085594"/>
            <a:ext cx="592455" cy="2869565"/>
          </a:xfrm>
          <a:custGeom>
            <a:avLst/>
            <a:gdLst/>
            <a:ahLst/>
            <a:cxnLst/>
            <a:rect l="l" t="t" r="r" b="b"/>
            <a:pathLst>
              <a:path w="592455" h="2869565">
                <a:moveTo>
                  <a:pt x="451991" y="130653"/>
                </a:moveTo>
                <a:lnTo>
                  <a:pt x="422148" y="168528"/>
                </a:lnTo>
                <a:lnTo>
                  <a:pt x="392557" y="208152"/>
                </a:lnTo>
                <a:lnTo>
                  <a:pt x="348107" y="272160"/>
                </a:lnTo>
                <a:lnTo>
                  <a:pt x="319151" y="317372"/>
                </a:lnTo>
                <a:lnTo>
                  <a:pt x="291719" y="363981"/>
                </a:lnTo>
                <a:lnTo>
                  <a:pt x="266065" y="411988"/>
                </a:lnTo>
                <a:lnTo>
                  <a:pt x="243078" y="461009"/>
                </a:lnTo>
                <a:lnTo>
                  <a:pt x="223266" y="510158"/>
                </a:lnTo>
                <a:lnTo>
                  <a:pt x="214249" y="534669"/>
                </a:lnTo>
                <a:lnTo>
                  <a:pt x="204851" y="559815"/>
                </a:lnTo>
                <a:lnTo>
                  <a:pt x="195072" y="585851"/>
                </a:lnTo>
                <a:lnTo>
                  <a:pt x="185166" y="612520"/>
                </a:lnTo>
                <a:lnTo>
                  <a:pt x="174752" y="639952"/>
                </a:lnTo>
                <a:lnTo>
                  <a:pt x="164465" y="667892"/>
                </a:lnTo>
                <a:lnTo>
                  <a:pt x="153797" y="696594"/>
                </a:lnTo>
                <a:lnTo>
                  <a:pt x="143129" y="725804"/>
                </a:lnTo>
                <a:lnTo>
                  <a:pt x="121920" y="786129"/>
                </a:lnTo>
                <a:lnTo>
                  <a:pt x="101092" y="848486"/>
                </a:lnTo>
                <a:lnTo>
                  <a:pt x="80899" y="912876"/>
                </a:lnTo>
                <a:lnTo>
                  <a:pt x="62103" y="979042"/>
                </a:lnTo>
                <a:lnTo>
                  <a:pt x="45085" y="1046733"/>
                </a:lnTo>
                <a:lnTo>
                  <a:pt x="29972" y="1115948"/>
                </a:lnTo>
                <a:lnTo>
                  <a:pt x="17526" y="1186560"/>
                </a:lnTo>
                <a:lnTo>
                  <a:pt x="8001" y="1258189"/>
                </a:lnTo>
                <a:lnTo>
                  <a:pt x="2032" y="1330832"/>
                </a:lnTo>
                <a:lnTo>
                  <a:pt x="0" y="1404365"/>
                </a:lnTo>
                <a:lnTo>
                  <a:pt x="508" y="1441322"/>
                </a:lnTo>
                <a:lnTo>
                  <a:pt x="5080" y="1515490"/>
                </a:lnTo>
                <a:lnTo>
                  <a:pt x="14478" y="1590039"/>
                </a:lnTo>
                <a:lnTo>
                  <a:pt x="20828" y="1627631"/>
                </a:lnTo>
                <a:lnTo>
                  <a:pt x="28193" y="1665604"/>
                </a:lnTo>
                <a:lnTo>
                  <a:pt x="36449" y="1704085"/>
                </a:lnTo>
                <a:lnTo>
                  <a:pt x="45720" y="1742693"/>
                </a:lnTo>
                <a:lnTo>
                  <a:pt x="55880" y="1781682"/>
                </a:lnTo>
                <a:lnTo>
                  <a:pt x="66929" y="1821052"/>
                </a:lnTo>
                <a:lnTo>
                  <a:pt x="78740" y="1860676"/>
                </a:lnTo>
                <a:lnTo>
                  <a:pt x="91312" y="1900554"/>
                </a:lnTo>
                <a:lnTo>
                  <a:pt x="104775" y="1940686"/>
                </a:lnTo>
                <a:lnTo>
                  <a:pt x="118872" y="1981199"/>
                </a:lnTo>
                <a:lnTo>
                  <a:pt x="133731" y="2021839"/>
                </a:lnTo>
                <a:lnTo>
                  <a:pt x="149225" y="2062733"/>
                </a:lnTo>
                <a:lnTo>
                  <a:pt x="165227" y="2103881"/>
                </a:lnTo>
                <a:lnTo>
                  <a:pt x="181991" y="2145283"/>
                </a:lnTo>
                <a:lnTo>
                  <a:pt x="199390" y="2186812"/>
                </a:lnTo>
                <a:lnTo>
                  <a:pt x="235331" y="2270632"/>
                </a:lnTo>
                <a:lnTo>
                  <a:pt x="273304" y="2354833"/>
                </a:lnTo>
                <a:lnTo>
                  <a:pt x="312801" y="2439797"/>
                </a:lnTo>
                <a:lnTo>
                  <a:pt x="353695" y="2525013"/>
                </a:lnTo>
                <a:lnTo>
                  <a:pt x="395478" y="2610738"/>
                </a:lnTo>
                <a:lnTo>
                  <a:pt x="438277" y="2696844"/>
                </a:lnTo>
                <a:lnTo>
                  <a:pt x="524764" y="2869056"/>
                </a:lnTo>
                <a:lnTo>
                  <a:pt x="558927" y="2852038"/>
                </a:lnTo>
                <a:lnTo>
                  <a:pt x="472313" y="2679699"/>
                </a:lnTo>
                <a:lnTo>
                  <a:pt x="429641" y="2593847"/>
                </a:lnTo>
                <a:lnTo>
                  <a:pt x="387858" y="2508376"/>
                </a:lnTo>
                <a:lnTo>
                  <a:pt x="347218" y="2423286"/>
                </a:lnTo>
                <a:lnTo>
                  <a:pt x="307848" y="2338704"/>
                </a:lnTo>
                <a:lnTo>
                  <a:pt x="270129" y="2254885"/>
                </a:lnTo>
                <a:lnTo>
                  <a:pt x="234315" y="2171826"/>
                </a:lnTo>
                <a:lnTo>
                  <a:pt x="217170" y="2130679"/>
                </a:lnTo>
                <a:lnTo>
                  <a:pt x="200660" y="2089657"/>
                </a:lnTo>
                <a:lnTo>
                  <a:pt x="184658" y="2048890"/>
                </a:lnTo>
                <a:lnTo>
                  <a:pt x="169291" y="2008377"/>
                </a:lnTo>
                <a:lnTo>
                  <a:pt x="154686" y="1968118"/>
                </a:lnTo>
                <a:lnTo>
                  <a:pt x="140716" y="1928113"/>
                </a:lnTo>
                <a:lnTo>
                  <a:pt x="127508" y="1888489"/>
                </a:lnTo>
                <a:lnTo>
                  <a:pt x="114935" y="1849119"/>
                </a:lnTo>
                <a:lnTo>
                  <a:pt x="103378" y="1810257"/>
                </a:lnTo>
                <a:lnTo>
                  <a:pt x="92583" y="1771522"/>
                </a:lnTo>
                <a:lnTo>
                  <a:pt x="82550" y="1733168"/>
                </a:lnTo>
                <a:lnTo>
                  <a:pt x="73533" y="1695195"/>
                </a:lnTo>
                <a:lnTo>
                  <a:pt x="65405" y="1657603"/>
                </a:lnTo>
                <a:lnTo>
                  <a:pt x="52070" y="1583689"/>
                </a:lnTo>
                <a:lnTo>
                  <a:pt x="42926" y="1511300"/>
                </a:lnTo>
                <a:lnTo>
                  <a:pt x="38481" y="1439417"/>
                </a:lnTo>
                <a:lnTo>
                  <a:pt x="38100" y="1403857"/>
                </a:lnTo>
                <a:lnTo>
                  <a:pt x="38481" y="1368043"/>
                </a:lnTo>
                <a:lnTo>
                  <a:pt x="42545" y="1297051"/>
                </a:lnTo>
                <a:lnTo>
                  <a:pt x="50165" y="1226819"/>
                </a:lnTo>
                <a:lnTo>
                  <a:pt x="60960" y="1157351"/>
                </a:lnTo>
                <a:lnTo>
                  <a:pt x="74422" y="1089025"/>
                </a:lnTo>
                <a:lnTo>
                  <a:pt x="99060" y="988440"/>
                </a:lnTo>
                <a:lnTo>
                  <a:pt x="117602" y="923289"/>
                </a:lnTo>
                <a:lnTo>
                  <a:pt x="137414" y="859916"/>
                </a:lnTo>
                <a:lnTo>
                  <a:pt x="157987" y="798194"/>
                </a:lnTo>
                <a:lnTo>
                  <a:pt x="179070" y="738504"/>
                </a:lnTo>
                <a:lnTo>
                  <a:pt x="210566" y="653160"/>
                </a:lnTo>
                <a:lnTo>
                  <a:pt x="230759" y="599185"/>
                </a:lnTo>
                <a:lnTo>
                  <a:pt x="240537" y="573151"/>
                </a:lnTo>
                <a:lnTo>
                  <a:pt x="249936" y="548004"/>
                </a:lnTo>
                <a:lnTo>
                  <a:pt x="268224" y="499363"/>
                </a:lnTo>
                <a:lnTo>
                  <a:pt x="288925" y="452119"/>
                </a:lnTo>
                <a:lnTo>
                  <a:pt x="312420" y="405383"/>
                </a:lnTo>
                <a:lnTo>
                  <a:pt x="351917" y="336676"/>
                </a:lnTo>
                <a:lnTo>
                  <a:pt x="380111" y="292734"/>
                </a:lnTo>
                <a:lnTo>
                  <a:pt x="409194" y="250570"/>
                </a:lnTo>
                <a:lnTo>
                  <a:pt x="438150" y="210565"/>
                </a:lnTo>
                <a:lnTo>
                  <a:pt x="466725" y="173227"/>
                </a:lnTo>
                <a:lnTo>
                  <a:pt x="480644" y="155797"/>
                </a:lnTo>
                <a:lnTo>
                  <a:pt x="451991" y="130653"/>
                </a:lnTo>
                <a:close/>
              </a:path>
              <a:path w="592455" h="2869565">
                <a:moveTo>
                  <a:pt x="561393" y="116331"/>
                </a:moveTo>
                <a:lnTo>
                  <a:pt x="464566" y="116331"/>
                </a:lnTo>
                <a:lnTo>
                  <a:pt x="493141" y="141350"/>
                </a:lnTo>
                <a:lnTo>
                  <a:pt x="480644" y="155797"/>
                </a:lnTo>
                <a:lnTo>
                  <a:pt x="537845" y="205993"/>
                </a:lnTo>
                <a:lnTo>
                  <a:pt x="561393" y="116331"/>
                </a:lnTo>
                <a:close/>
              </a:path>
              <a:path w="592455" h="2869565">
                <a:moveTo>
                  <a:pt x="464566" y="116331"/>
                </a:moveTo>
                <a:lnTo>
                  <a:pt x="451991" y="130653"/>
                </a:lnTo>
                <a:lnTo>
                  <a:pt x="480644" y="155797"/>
                </a:lnTo>
                <a:lnTo>
                  <a:pt x="493141" y="141350"/>
                </a:lnTo>
                <a:lnTo>
                  <a:pt x="464566" y="116331"/>
                </a:lnTo>
                <a:close/>
              </a:path>
              <a:path w="592455" h="2869565">
                <a:moveTo>
                  <a:pt x="591947" y="0"/>
                </a:moveTo>
                <a:lnTo>
                  <a:pt x="394716" y="80390"/>
                </a:lnTo>
                <a:lnTo>
                  <a:pt x="451991" y="130653"/>
                </a:lnTo>
                <a:lnTo>
                  <a:pt x="464566" y="116331"/>
                </a:lnTo>
                <a:lnTo>
                  <a:pt x="561393" y="116331"/>
                </a:lnTo>
                <a:lnTo>
                  <a:pt x="591947" y="0"/>
                </a:lnTo>
                <a:close/>
              </a:path>
            </a:pathLst>
          </a:custGeom>
          <a:solidFill>
            <a:srgbClr val="000000"/>
          </a:solidFill>
        </p:spPr>
        <p:txBody>
          <a:bodyPr wrap="square" lIns="0" tIns="0" rIns="0" bIns="0" rtlCol="0"/>
          <a:lstStyle/>
          <a:p>
            <a:endParaRPr/>
          </a:p>
        </p:txBody>
      </p:sp>
      <p:sp>
        <p:nvSpPr>
          <p:cNvPr id="11" name="object 11"/>
          <p:cNvSpPr txBox="1"/>
          <p:nvPr/>
        </p:nvSpPr>
        <p:spPr>
          <a:xfrm>
            <a:off x="533501" y="1334261"/>
            <a:ext cx="3319779" cy="1036955"/>
          </a:xfrm>
          <a:prstGeom prst="rect">
            <a:avLst/>
          </a:prstGeom>
        </p:spPr>
        <p:txBody>
          <a:bodyPr vert="horz" wrap="square" lIns="0" tIns="0" rIns="0" bIns="0" rtlCol="0">
            <a:spAutoFit/>
          </a:bodyPr>
          <a:lstStyle/>
          <a:p>
            <a:pPr marL="12700">
              <a:lnSpc>
                <a:spcPct val="100000"/>
              </a:lnSpc>
              <a:tabLst>
                <a:tab pos="926465" algn="l"/>
              </a:tabLst>
            </a:pPr>
            <a:r>
              <a:rPr sz="2000" b="1" dirty="0">
                <a:latin typeface="Arial"/>
                <a:cs typeface="Arial"/>
              </a:rPr>
              <a:t>Input</a:t>
            </a:r>
            <a:r>
              <a:rPr sz="2000" dirty="0">
                <a:latin typeface="Arial"/>
                <a:cs typeface="Arial"/>
              </a:rPr>
              <a:t>:	Switch</a:t>
            </a:r>
            <a:r>
              <a:rPr sz="2000" spc="-100" dirty="0">
                <a:latin typeface="Arial"/>
                <a:cs typeface="Arial"/>
              </a:rPr>
              <a:t> </a:t>
            </a:r>
            <a:r>
              <a:rPr sz="2000" dirty="0">
                <a:latin typeface="Arial"/>
                <a:cs typeface="Arial"/>
              </a:rPr>
              <a:t>ON</a:t>
            </a:r>
            <a:endParaRPr sz="2000">
              <a:latin typeface="Arial"/>
              <a:cs typeface="Arial"/>
            </a:endParaRPr>
          </a:p>
          <a:p>
            <a:pPr marL="12700">
              <a:lnSpc>
                <a:spcPct val="100000"/>
              </a:lnSpc>
            </a:pPr>
            <a:r>
              <a:rPr sz="2000" b="1" spc="5" dirty="0">
                <a:latin typeface="Arial"/>
                <a:cs typeface="Arial"/>
              </a:rPr>
              <a:t>Output</a:t>
            </a:r>
            <a:r>
              <a:rPr sz="2000" spc="5" dirty="0">
                <a:latin typeface="Arial"/>
                <a:cs typeface="Arial"/>
              </a:rPr>
              <a:t>:Light</a:t>
            </a:r>
            <a:r>
              <a:rPr sz="2000" spc="-85" dirty="0">
                <a:latin typeface="Arial"/>
                <a:cs typeface="Arial"/>
              </a:rPr>
              <a:t> </a:t>
            </a:r>
            <a:r>
              <a:rPr sz="2000" dirty="0">
                <a:latin typeface="Arial"/>
                <a:cs typeface="Arial"/>
              </a:rPr>
              <a:t>ON</a:t>
            </a:r>
            <a:endParaRPr sz="2000">
              <a:latin typeface="Arial"/>
              <a:cs typeface="Arial"/>
            </a:endParaRPr>
          </a:p>
          <a:p>
            <a:pPr marR="5080" algn="r">
              <a:lnSpc>
                <a:spcPct val="100000"/>
              </a:lnSpc>
              <a:spcBef>
                <a:spcPts val="170"/>
              </a:spcBef>
            </a:pPr>
            <a:r>
              <a:rPr sz="2600" b="1" dirty="0">
                <a:latin typeface="Arial"/>
                <a:cs typeface="Arial"/>
              </a:rPr>
              <a:t>O</a:t>
            </a:r>
            <a:r>
              <a:rPr sz="2600" b="1" spc="10" dirty="0">
                <a:latin typeface="Arial"/>
                <a:cs typeface="Arial"/>
              </a:rPr>
              <a:t>F</a:t>
            </a:r>
            <a:r>
              <a:rPr sz="2600" b="1" dirty="0">
                <a:latin typeface="Arial"/>
                <a:cs typeface="Arial"/>
              </a:rPr>
              <a:t>F</a:t>
            </a:r>
            <a:endParaRPr sz="2600">
              <a:latin typeface="Arial"/>
              <a:cs typeface="Arial"/>
            </a:endParaRPr>
          </a:p>
        </p:txBody>
      </p:sp>
      <p:sp>
        <p:nvSpPr>
          <p:cNvPr id="14" name="object 14"/>
          <p:cNvSpPr txBox="1">
            <a:spLocks noGrp="1"/>
          </p:cNvSpPr>
          <p:nvPr>
            <p:ph type="sldNum" sz="quarter" idx="7"/>
          </p:nvPr>
        </p:nvSpPr>
        <p:spPr>
          <a:prstGeom prst="rect">
            <a:avLst/>
          </a:prstGeom>
        </p:spPr>
        <p:txBody>
          <a:bodyPr vert="horz" wrap="square" lIns="0" tIns="0" rIns="0" bIns="0" rtlCol="0">
            <a:spAutoFit/>
          </a:bodyPr>
          <a:lstStyle/>
          <a:p>
            <a:pPr marL="25400">
              <a:lnSpc>
                <a:spcPts val="1920"/>
              </a:lnSpc>
            </a:pPr>
            <a:fld id="{81D60167-4931-47E6-BA6A-407CBD079E47}" type="slidenum">
              <a:rPr dirty="0"/>
              <a:t>57</a:t>
            </a:fld>
            <a:endParaRPr dirty="0"/>
          </a:p>
        </p:txBody>
      </p:sp>
      <p:sp>
        <p:nvSpPr>
          <p:cNvPr id="12" name="object 12"/>
          <p:cNvSpPr txBox="1"/>
          <p:nvPr/>
        </p:nvSpPr>
        <p:spPr>
          <a:xfrm>
            <a:off x="307340" y="4970907"/>
            <a:ext cx="2268220" cy="620395"/>
          </a:xfrm>
          <a:prstGeom prst="rect">
            <a:avLst/>
          </a:prstGeom>
        </p:spPr>
        <p:txBody>
          <a:bodyPr vert="horz" wrap="square" lIns="0" tIns="0" rIns="0" bIns="0" rtlCol="0">
            <a:spAutoFit/>
          </a:bodyPr>
          <a:lstStyle/>
          <a:p>
            <a:pPr marL="12700">
              <a:lnSpc>
                <a:spcPct val="100000"/>
              </a:lnSpc>
              <a:tabLst>
                <a:tab pos="927100" algn="l"/>
              </a:tabLst>
            </a:pPr>
            <a:r>
              <a:rPr sz="2000" b="1" dirty="0">
                <a:latin typeface="Arial"/>
                <a:cs typeface="Arial"/>
              </a:rPr>
              <a:t>Input</a:t>
            </a:r>
            <a:r>
              <a:rPr sz="2000" dirty="0">
                <a:latin typeface="Arial"/>
                <a:cs typeface="Arial"/>
              </a:rPr>
              <a:t>:	Switch</a:t>
            </a:r>
            <a:r>
              <a:rPr sz="2000" spc="-95" dirty="0">
                <a:latin typeface="Arial"/>
                <a:cs typeface="Arial"/>
              </a:rPr>
              <a:t> </a:t>
            </a:r>
            <a:r>
              <a:rPr sz="2000" dirty="0">
                <a:latin typeface="Arial"/>
                <a:cs typeface="Arial"/>
              </a:rPr>
              <a:t>OFF</a:t>
            </a:r>
            <a:endParaRPr sz="2000">
              <a:latin typeface="Arial"/>
              <a:cs typeface="Arial"/>
            </a:endParaRPr>
          </a:p>
          <a:p>
            <a:pPr marL="12700">
              <a:lnSpc>
                <a:spcPct val="100000"/>
              </a:lnSpc>
            </a:pPr>
            <a:r>
              <a:rPr sz="2000" b="1" spc="5" dirty="0">
                <a:latin typeface="Arial"/>
                <a:cs typeface="Arial"/>
              </a:rPr>
              <a:t>Output</a:t>
            </a:r>
            <a:r>
              <a:rPr sz="2000" spc="5" dirty="0">
                <a:latin typeface="Arial"/>
                <a:cs typeface="Arial"/>
              </a:rPr>
              <a:t>:Light</a:t>
            </a:r>
            <a:r>
              <a:rPr sz="2000" spc="-75" dirty="0">
                <a:latin typeface="Arial"/>
                <a:cs typeface="Arial"/>
              </a:rPr>
              <a:t> </a:t>
            </a:r>
            <a:r>
              <a:rPr sz="2000" dirty="0">
                <a:latin typeface="Arial"/>
                <a:cs typeface="Arial"/>
              </a:rPr>
              <a:t>OFF</a:t>
            </a:r>
            <a:endParaRPr sz="2000">
              <a:latin typeface="Arial"/>
              <a:cs typeface="Arial"/>
            </a:endParaRPr>
          </a:p>
        </p:txBody>
      </p:sp>
      <p:graphicFrame>
        <p:nvGraphicFramePr>
          <p:cNvPr id="13" name="object 13"/>
          <p:cNvGraphicFramePr>
            <a:graphicFrameLocks noGrp="1"/>
          </p:cNvGraphicFramePr>
          <p:nvPr/>
        </p:nvGraphicFramePr>
        <p:xfrm>
          <a:off x="4984750" y="1746250"/>
          <a:ext cx="3886200" cy="3474719"/>
        </p:xfrm>
        <a:graphic>
          <a:graphicData uri="http://schemas.openxmlformats.org/drawingml/2006/table">
            <a:tbl>
              <a:tblPr firstRow="1" bandRow="1">
                <a:tableStyleId>{2D5ABB26-0587-4C30-8999-92F81FD0307C}</a:tableStyleId>
              </a:tblPr>
              <a:tblGrid>
                <a:gridCol w="1943100">
                  <a:extLst>
                    <a:ext uri="{9D8B030D-6E8A-4147-A177-3AD203B41FA5}">
                      <a16:colId xmlns:a16="http://schemas.microsoft.com/office/drawing/2014/main" val="20000"/>
                    </a:ext>
                  </a:extLst>
                </a:gridCol>
                <a:gridCol w="1943100">
                  <a:extLst>
                    <a:ext uri="{9D8B030D-6E8A-4147-A177-3AD203B41FA5}">
                      <a16:colId xmlns:a16="http://schemas.microsoft.com/office/drawing/2014/main" val="20001"/>
                    </a:ext>
                  </a:extLst>
                </a:gridCol>
              </a:tblGrid>
              <a:tr h="426720">
                <a:tc>
                  <a:txBody>
                    <a:bodyPr/>
                    <a:lstStyle/>
                    <a:p>
                      <a:pPr marL="197485">
                        <a:lnSpc>
                          <a:spcPct val="100000"/>
                        </a:lnSpc>
                        <a:spcBef>
                          <a:spcPts val="245"/>
                        </a:spcBef>
                      </a:pPr>
                      <a:r>
                        <a:rPr sz="2200" b="1" spc="-45" dirty="0">
                          <a:solidFill>
                            <a:srgbClr val="FFFFFF"/>
                          </a:solidFill>
                          <a:latin typeface="Arial"/>
                          <a:cs typeface="Arial"/>
                        </a:rPr>
                        <a:t>Test </a:t>
                      </a:r>
                      <a:r>
                        <a:rPr sz="2200" b="1" spc="-5" dirty="0">
                          <a:solidFill>
                            <a:srgbClr val="FFFFFF"/>
                          </a:solidFill>
                          <a:latin typeface="Arial"/>
                          <a:cs typeface="Arial"/>
                        </a:rPr>
                        <a:t>Case</a:t>
                      </a:r>
                      <a:r>
                        <a:rPr sz="2200" b="1" spc="-10" dirty="0">
                          <a:solidFill>
                            <a:srgbClr val="FFFFFF"/>
                          </a:solidFill>
                          <a:latin typeface="Arial"/>
                          <a:cs typeface="Arial"/>
                        </a:rPr>
                        <a:t> </a:t>
                      </a:r>
                      <a:r>
                        <a:rPr sz="2200" b="1" spc="-5" dirty="0">
                          <a:solidFill>
                            <a:srgbClr val="FFFFFF"/>
                          </a:solidFill>
                          <a:latin typeface="Arial"/>
                          <a:cs typeface="Arial"/>
                        </a:rPr>
                        <a:t>1</a:t>
                      </a:r>
                      <a:endParaRPr sz="2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682D60"/>
                    </a:solidFill>
                  </a:tcPr>
                </a:tc>
                <a:tc>
                  <a:txBody>
                    <a:bodyPr/>
                    <a:lstStyle/>
                    <a:p>
                      <a:pPr marL="198120">
                        <a:lnSpc>
                          <a:spcPct val="100000"/>
                        </a:lnSpc>
                        <a:spcBef>
                          <a:spcPts val="245"/>
                        </a:spcBef>
                      </a:pPr>
                      <a:r>
                        <a:rPr sz="2200" b="1" spc="-45" dirty="0">
                          <a:solidFill>
                            <a:srgbClr val="FFFFFF"/>
                          </a:solidFill>
                          <a:latin typeface="Arial"/>
                          <a:cs typeface="Arial"/>
                        </a:rPr>
                        <a:t>Test </a:t>
                      </a:r>
                      <a:r>
                        <a:rPr sz="2200" b="1" spc="-5" dirty="0">
                          <a:solidFill>
                            <a:srgbClr val="FFFFFF"/>
                          </a:solidFill>
                          <a:latin typeface="Arial"/>
                          <a:cs typeface="Arial"/>
                        </a:rPr>
                        <a:t>Case</a:t>
                      </a:r>
                      <a:r>
                        <a:rPr sz="2200" b="1" spc="-10" dirty="0">
                          <a:solidFill>
                            <a:srgbClr val="FFFFFF"/>
                          </a:solidFill>
                          <a:latin typeface="Arial"/>
                          <a:cs typeface="Arial"/>
                        </a:rPr>
                        <a:t> </a:t>
                      </a:r>
                      <a:r>
                        <a:rPr sz="2200" b="1" spc="-5" dirty="0">
                          <a:solidFill>
                            <a:srgbClr val="FFFFFF"/>
                          </a:solidFill>
                          <a:latin typeface="Arial"/>
                          <a:cs typeface="Arial"/>
                        </a:rPr>
                        <a:t>2</a:t>
                      </a:r>
                      <a:endParaRPr sz="2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682D60"/>
                    </a:solidFill>
                  </a:tcPr>
                </a:tc>
                <a:extLst>
                  <a:ext uri="{0D108BD9-81ED-4DB2-BD59-A6C34878D82A}">
                    <a16:rowId xmlns:a16="http://schemas.microsoft.com/office/drawing/2014/main" val="10000"/>
                  </a:ext>
                </a:extLst>
              </a:tr>
              <a:tr h="762000">
                <a:tc>
                  <a:txBody>
                    <a:bodyPr/>
                    <a:lstStyle/>
                    <a:p>
                      <a:pPr algn="ctr">
                        <a:lnSpc>
                          <a:spcPct val="100000"/>
                        </a:lnSpc>
                        <a:spcBef>
                          <a:spcPts val="250"/>
                        </a:spcBef>
                      </a:pPr>
                      <a:r>
                        <a:rPr sz="2200" spc="-5" dirty="0">
                          <a:latin typeface="Arial"/>
                          <a:cs typeface="Arial"/>
                        </a:rPr>
                        <a:t>start</a:t>
                      </a:r>
                      <a:r>
                        <a:rPr sz="2200" spc="-65" dirty="0">
                          <a:latin typeface="Arial"/>
                          <a:cs typeface="Arial"/>
                        </a:rPr>
                        <a:t> </a:t>
                      </a:r>
                      <a:r>
                        <a:rPr sz="2200" spc="-5" dirty="0">
                          <a:latin typeface="Arial"/>
                          <a:cs typeface="Arial"/>
                        </a:rPr>
                        <a:t>state:</a:t>
                      </a:r>
                      <a:endParaRPr sz="2200">
                        <a:latin typeface="Arial"/>
                        <a:cs typeface="Arial"/>
                      </a:endParaRPr>
                    </a:p>
                    <a:p>
                      <a:pPr marL="1270" algn="ctr">
                        <a:lnSpc>
                          <a:spcPct val="100000"/>
                        </a:lnSpc>
                      </a:pPr>
                      <a:r>
                        <a:rPr sz="2200" b="1" spc="-5" dirty="0">
                          <a:latin typeface="Arial"/>
                          <a:cs typeface="Arial"/>
                        </a:rPr>
                        <a:t>OFF</a:t>
                      </a:r>
                      <a:endParaRPr sz="2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DACE0"/>
                    </a:solidFill>
                  </a:tcPr>
                </a:tc>
                <a:tc>
                  <a:txBody>
                    <a:bodyPr/>
                    <a:lstStyle/>
                    <a:p>
                      <a:pPr algn="ctr">
                        <a:lnSpc>
                          <a:spcPct val="100000"/>
                        </a:lnSpc>
                        <a:spcBef>
                          <a:spcPts val="250"/>
                        </a:spcBef>
                      </a:pPr>
                      <a:r>
                        <a:rPr sz="2200" spc="-5" dirty="0">
                          <a:latin typeface="Arial"/>
                          <a:cs typeface="Arial"/>
                        </a:rPr>
                        <a:t>start</a:t>
                      </a:r>
                      <a:r>
                        <a:rPr sz="2200" spc="-65" dirty="0">
                          <a:latin typeface="Arial"/>
                          <a:cs typeface="Arial"/>
                        </a:rPr>
                        <a:t> </a:t>
                      </a:r>
                      <a:r>
                        <a:rPr sz="2200" spc="-5" dirty="0">
                          <a:latin typeface="Arial"/>
                          <a:cs typeface="Arial"/>
                        </a:rPr>
                        <a:t>state:</a:t>
                      </a:r>
                      <a:endParaRPr sz="2200">
                        <a:latin typeface="Arial"/>
                        <a:cs typeface="Arial"/>
                      </a:endParaRPr>
                    </a:p>
                    <a:p>
                      <a:pPr marL="1270" algn="ctr">
                        <a:lnSpc>
                          <a:spcPct val="100000"/>
                        </a:lnSpc>
                      </a:pPr>
                      <a:r>
                        <a:rPr sz="2200" b="1" spc="-10" dirty="0">
                          <a:latin typeface="Arial"/>
                          <a:cs typeface="Arial"/>
                        </a:rPr>
                        <a:t>ON</a:t>
                      </a:r>
                      <a:endParaRPr sz="2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DACE0"/>
                    </a:solidFill>
                  </a:tcPr>
                </a:tc>
                <a:extLst>
                  <a:ext uri="{0D108BD9-81ED-4DB2-BD59-A6C34878D82A}">
                    <a16:rowId xmlns:a16="http://schemas.microsoft.com/office/drawing/2014/main" val="10001"/>
                  </a:ext>
                </a:extLst>
              </a:tr>
              <a:tr h="761999">
                <a:tc>
                  <a:txBody>
                    <a:bodyPr/>
                    <a:lstStyle/>
                    <a:p>
                      <a:pPr algn="ctr">
                        <a:lnSpc>
                          <a:spcPct val="100000"/>
                        </a:lnSpc>
                        <a:spcBef>
                          <a:spcPts val="250"/>
                        </a:spcBef>
                      </a:pPr>
                      <a:r>
                        <a:rPr sz="2200" spc="-5" dirty="0">
                          <a:latin typeface="Arial"/>
                          <a:cs typeface="Arial"/>
                        </a:rPr>
                        <a:t>input:</a:t>
                      </a:r>
                      <a:endParaRPr sz="2200">
                        <a:latin typeface="Arial"/>
                        <a:cs typeface="Arial"/>
                      </a:endParaRPr>
                    </a:p>
                    <a:p>
                      <a:pPr algn="ctr">
                        <a:lnSpc>
                          <a:spcPct val="100000"/>
                        </a:lnSpc>
                      </a:pPr>
                      <a:r>
                        <a:rPr sz="2200" b="1" dirty="0">
                          <a:latin typeface="Arial"/>
                          <a:cs typeface="Arial"/>
                        </a:rPr>
                        <a:t>switch</a:t>
                      </a:r>
                      <a:r>
                        <a:rPr sz="2200" b="1" spc="-90" dirty="0">
                          <a:latin typeface="Arial"/>
                          <a:cs typeface="Arial"/>
                        </a:rPr>
                        <a:t> </a:t>
                      </a:r>
                      <a:r>
                        <a:rPr sz="2200" b="1" spc="-5" dirty="0">
                          <a:latin typeface="Arial"/>
                          <a:cs typeface="Arial"/>
                        </a:rPr>
                        <a:t>ON</a:t>
                      </a:r>
                      <a:endParaRPr sz="2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DCEEC"/>
                    </a:solidFill>
                  </a:tcPr>
                </a:tc>
                <a:tc>
                  <a:txBody>
                    <a:bodyPr/>
                    <a:lstStyle/>
                    <a:p>
                      <a:pPr algn="ctr">
                        <a:lnSpc>
                          <a:spcPct val="100000"/>
                        </a:lnSpc>
                        <a:spcBef>
                          <a:spcPts val="250"/>
                        </a:spcBef>
                      </a:pPr>
                      <a:r>
                        <a:rPr sz="2200" spc="-5" dirty="0">
                          <a:latin typeface="Arial"/>
                          <a:cs typeface="Arial"/>
                        </a:rPr>
                        <a:t>input:</a:t>
                      </a:r>
                      <a:endParaRPr sz="2200">
                        <a:latin typeface="Arial"/>
                        <a:cs typeface="Arial"/>
                      </a:endParaRPr>
                    </a:p>
                    <a:p>
                      <a:pPr algn="ctr">
                        <a:lnSpc>
                          <a:spcPct val="100000"/>
                        </a:lnSpc>
                      </a:pPr>
                      <a:r>
                        <a:rPr sz="2200" b="1" dirty="0">
                          <a:latin typeface="Arial"/>
                          <a:cs typeface="Arial"/>
                        </a:rPr>
                        <a:t>switch</a:t>
                      </a:r>
                      <a:r>
                        <a:rPr sz="2200" b="1" spc="-85" dirty="0">
                          <a:latin typeface="Arial"/>
                          <a:cs typeface="Arial"/>
                        </a:rPr>
                        <a:t> </a:t>
                      </a:r>
                      <a:r>
                        <a:rPr sz="2200" b="1" spc="-5" dirty="0">
                          <a:latin typeface="Arial"/>
                          <a:cs typeface="Arial"/>
                        </a:rPr>
                        <a:t>OFF</a:t>
                      </a:r>
                      <a:endParaRPr sz="2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DCEEC"/>
                    </a:solidFill>
                  </a:tcPr>
                </a:tc>
                <a:extLst>
                  <a:ext uri="{0D108BD9-81ED-4DB2-BD59-A6C34878D82A}">
                    <a16:rowId xmlns:a16="http://schemas.microsoft.com/office/drawing/2014/main" val="10002"/>
                  </a:ext>
                </a:extLst>
              </a:tr>
              <a:tr h="762000">
                <a:tc>
                  <a:txBody>
                    <a:bodyPr/>
                    <a:lstStyle/>
                    <a:p>
                      <a:pPr algn="ctr">
                        <a:lnSpc>
                          <a:spcPct val="100000"/>
                        </a:lnSpc>
                        <a:spcBef>
                          <a:spcPts val="250"/>
                        </a:spcBef>
                      </a:pPr>
                      <a:r>
                        <a:rPr sz="2200" spc="-5" dirty="0">
                          <a:latin typeface="Arial"/>
                          <a:cs typeface="Arial"/>
                        </a:rPr>
                        <a:t>output:</a:t>
                      </a:r>
                      <a:endParaRPr sz="2200">
                        <a:latin typeface="Arial"/>
                        <a:cs typeface="Arial"/>
                      </a:endParaRPr>
                    </a:p>
                    <a:p>
                      <a:pPr marL="1270" algn="ctr">
                        <a:lnSpc>
                          <a:spcPct val="100000"/>
                        </a:lnSpc>
                      </a:pPr>
                      <a:r>
                        <a:rPr sz="2200" b="1" spc="-5" dirty="0">
                          <a:latin typeface="Arial"/>
                          <a:cs typeface="Arial"/>
                        </a:rPr>
                        <a:t>light</a:t>
                      </a:r>
                      <a:r>
                        <a:rPr sz="2200" b="1" spc="-55" dirty="0">
                          <a:latin typeface="Arial"/>
                          <a:cs typeface="Arial"/>
                        </a:rPr>
                        <a:t> </a:t>
                      </a:r>
                      <a:r>
                        <a:rPr sz="2200" b="1" spc="-5" dirty="0">
                          <a:latin typeface="Arial"/>
                          <a:cs typeface="Arial"/>
                        </a:rPr>
                        <a:t>ON</a:t>
                      </a:r>
                      <a:endParaRPr sz="2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DACE0"/>
                    </a:solidFill>
                  </a:tcPr>
                </a:tc>
                <a:tc>
                  <a:txBody>
                    <a:bodyPr/>
                    <a:lstStyle/>
                    <a:p>
                      <a:pPr algn="ctr">
                        <a:lnSpc>
                          <a:spcPct val="100000"/>
                        </a:lnSpc>
                        <a:spcBef>
                          <a:spcPts val="250"/>
                        </a:spcBef>
                      </a:pPr>
                      <a:r>
                        <a:rPr sz="2200" spc="-5" dirty="0">
                          <a:latin typeface="Arial"/>
                          <a:cs typeface="Arial"/>
                        </a:rPr>
                        <a:t>output:</a:t>
                      </a:r>
                      <a:endParaRPr sz="2200">
                        <a:latin typeface="Arial"/>
                        <a:cs typeface="Arial"/>
                      </a:endParaRPr>
                    </a:p>
                    <a:p>
                      <a:pPr marL="1270" algn="ctr">
                        <a:lnSpc>
                          <a:spcPct val="100000"/>
                        </a:lnSpc>
                      </a:pPr>
                      <a:r>
                        <a:rPr sz="2200" b="1" spc="-5" dirty="0">
                          <a:latin typeface="Arial"/>
                          <a:cs typeface="Arial"/>
                        </a:rPr>
                        <a:t>light</a:t>
                      </a:r>
                      <a:r>
                        <a:rPr sz="2200" b="1" spc="-55" dirty="0">
                          <a:latin typeface="Arial"/>
                          <a:cs typeface="Arial"/>
                        </a:rPr>
                        <a:t> </a:t>
                      </a:r>
                      <a:r>
                        <a:rPr sz="2200" b="1" spc="-5" dirty="0">
                          <a:latin typeface="Arial"/>
                          <a:cs typeface="Arial"/>
                        </a:rPr>
                        <a:t>OFF</a:t>
                      </a:r>
                      <a:endParaRPr sz="2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DACE0"/>
                    </a:solidFill>
                  </a:tcPr>
                </a:tc>
                <a:extLst>
                  <a:ext uri="{0D108BD9-81ED-4DB2-BD59-A6C34878D82A}">
                    <a16:rowId xmlns:a16="http://schemas.microsoft.com/office/drawing/2014/main" val="10003"/>
                  </a:ext>
                </a:extLst>
              </a:tr>
              <a:tr h="762000">
                <a:tc>
                  <a:txBody>
                    <a:bodyPr/>
                    <a:lstStyle/>
                    <a:p>
                      <a:pPr algn="ctr">
                        <a:lnSpc>
                          <a:spcPct val="100000"/>
                        </a:lnSpc>
                        <a:spcBef>
                          <a:spcPts val="250"/>
                        </a:spcBef>
                      </a:pPr>
                      <a:r>
                        <a:rPr sz="2200" dirty="0">
                          <a:latin typeface="Arial"/>
                          <a:cs typeface="Arial"/>
                        </a:rPr>
                        <a:t>finish</a:t>
                      </a:r>
                      <a:r>
                        <a:rPr sz="2200" spc="-90" dirty="0">
                          <a:latin typeface="Arial"/>
                          <a:cs typeface="Arial"/>
                        </a:rPr>
                        <a:t> </a:t>
                      </a:r>
                      <a:r>
                        <a:rPr sz="2200" spc="-5" dirty="0">
                          <a:latin typeface="Arial"/>
                          <a:cs typeface="Arial"/>
                        </a:rPr>
                        <a:t>state:</a:t>
                      </a:r>
                      <a:endParaRPr sz="2200">
                        <a:latin typeface="Arial"/>
                        <a:cs typeface="Arial"/>
                      </a:endParaRPr>
                    </a:p>
                    <a:p>
                      <a:pPr marL="635" algn="ctr">
                        <a:lnSpc>
                          <a:spcPct val="100000"/>
                        </a:lnSpc>
                      </a:pPr>
                      <a:r>
                        <a:rPr sz="2200" b="1" spc="-15" dirty="0">
                          <a:latin typeface="Arial"/>
                          <a:cs typeface="Arial"/>
                        </a:rPr>
                        <a:t>ON</a:t>
                      </a:r>
                      <a:endParaRPr sz="2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DCEEC"/>
                    </a:solidFill>
                  </a:tcPr>
                </a:tc>
                <a:tc>
                  <a:txBody>
                    <a:bodyPr/>
                    <a:lstStyle/>
                    <a:p>
                      <a:pPr algn="ctr">
                        <a:lnSpc>
                          <a:spcPct val="100000"/>
                        </a:lnSpc>
                        <a:spcBef>
                          <a:spcPts val="250"/>
                        </a:spcBef>
                      </a:pPr>
                      <a:r>
                        <a:rPr sz="2200" dirty="0">
                          <a:latin typeface="Arial"/>
                          <a:cs typeface="Arial"/>
                        </a:rPr>
                        <a:t>finish</a:t>
                      </a:r>
                      <a:r>
                        <a:rPr sz="2200" spc="-90" dirty="0">
                          <a:latin typeface="Arial"/>
                          <a:cs typeface="Arial"/>
                        </a:rPr>
                        <a:t> </a:t>
                      </a:r>
                      <a:r>
                        <a:rPr sz="2200" spc="-5" dirty="0">
                          <a:latin typeface="Arial"/>
                          <a:cs typeface="Arial"/>
                        </a:rPr>
                        <a:t>state:</a:t>
                      </a:r>
                      <a:endParaRPr sz="2200">
                        <a:latin typeface="Arial"/>
                        <a:cs typeface="Arial"/>
                      </a:endParaRPr>
                    </a:p>
                    <a:p>
                      <a:pPr marL="2540" algn="ctr">
                        <a:lnSpc>
                          <a:spcPct val="100000"/>
                        </a:lnSpc>
                      </a:pPr>
                      <a:r>
                        <a:rPr sz="2200" b="1" spc="-5" dirty="0">
                          <a:latin typeface="Arial"/>
                          <a:cs typeface="Arial"/>
                        </a:rPr>
                        <a:t>OFF</a:t>
                      </a:r>
                      <a:endParaRPr sz="22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DCEEC"/>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53477876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0" y="0"/>
            <a:ext cx="9144000" cy="914400"/>
          </a:xfrm>
          <a:prstGeom prst="rect">
            <a:avLst/>
          </a:prstGeom>
          <a:blipFill>
            <a:blip r:embed="rId2" cstate="print"/>
            <a:stretch>
              <a:fillRect/>
            </a:stretch>
          </a:blip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15" dirty="0"/>
              <a:t>State-Transition </a:t>
            </a:r>
            <a:r>
              <a:rPr spc="-70" dirty="0"/>
              <a:t>Testing </a:t>
            </a:r>
            <a:r>
              <a:rPr spc="-5" dirty="0">
                <a:latin typeface="Arial"/>
                <a:cs typeface="Arial"/>
              </a:rPr>
              <a:t>–</a:t>
            </a:r>
            <a:r>
              <a:rPr spc="60" dirty="0">
                <a:latin typeface="Arial"/>
                <a:cs typeface="Arial"/>
              </a:rPr>
              <a:t> </a:t>
            </a:r>
            <a:r>
              <a:rPr spc="-5" dirty="0"/>
              <a:t>Example</a:t>
            </a:r>
          </a:p>
        </p:txBody>
      </p:sp>
      <p:sp>
        <p:nvSpPr>
          <p:cNvPr id="6" name="object 6"/>
          <p:cNvSpPr/>
          <p:nvPr/>
        </p:nvSpPr>
        <p:spPr>
          <a:xfrm>
            <a:off x="2228214" y="1511808"/>
            <a:ext cx="4795900" cy="4250435"/>
          </a:xfrm>
          <a:prstGeom prst="rect">
            <a:avLst/>
          </a:prstGeom>
          <a:blipFill>
            <a:blip r:embed="rId3" cstate="print"/>
            <a:stretch>
              <a:fillRect/>
            </a:stretch>
          </a:blipFill>
        </p:spPr>
        <p:txBody>
          <a:bodyPr wrap="square" lIns="0" tIns="0" rIns="0" bIns="0" rtlCol="0"/>
          <a:lstStyle/>
          <a:p>
            <a:endParaRPr/>
          </a:p>
        </p:txBody>
      </p:sp>
      <p:sp>
        <p:nvSpPr>
          <p:cNvPr id="7" name="object 7"/>
          <p:cNvSpPr txBox="1"/>
          <p:nvPr/>
        </p:nvSpPr>
        <p:spPr>
          <a:xfrm>
            <a:off x="3248914" y="4894707"/>
            <a:ext cx="522605" cy="405765"/>
          </a:xfrm>
          <a:prstGeom prst="rect">
            <a:avLst/>
          </a:prstGeom>
        </p:spPr>
        <p:txBody>
          <a:bodyPr vert="horz" wrap="square" lIns="0" tIns="0" rIns="0" bIns="0" rtlCol="0">
            <a:spAutoFit/>
          </a:bodyPr>
          <a:lstStyle/>
          <a:p>
            <a:pPr marL="12700">
              <a:lnSpc>
                <a:spcPct val="100000"/>
              </a:lnSpc>
            </a:pPr>
            <a:r>
              <a:rPr sz="2600" b="1" dirty="0">
                <a:latin typeface="Arial"/>
                <a:cs typeface="Arial"/>
              </a:rPr>
              <a:t>ON</a:t>
            </a:r>
            <a:endParaRPr sz="2600">
              <a:latin typeface="Arial"/>
              <a:cs typeface="Arial"/>
            </a:endParaRPr>
          </a:p>
        </p:txBody>
      </p:sp>
      <p:sp>
        <p:nvSpPr>
          <p:cNvPr id="11" name="object 11"/>
          <p:cNvSpPr txBox="1">
            <a:spLocks noGrp="1"/>
          </p:cNvSpPr>
          <p:nvPr>
            <p:ph type="sldNum" sz="quarter" idx="7"/>
          </p:nvPr>
        </p:nvSpPr>
        <p:spPr>
          <a:prstGeom prst="rect">
            <a:avLst/>
          </a:prstGeom>
        </p:spPr>
        <p:txBody>
          <a:bodyPr vert="horz" wrap="square" lIns="0" tIns="0" rIns="0" bIns="0" rtlCol="0">
            <a:spAutoFit/>
          </a:bodyPr>
          <a:lstStyle/>
          <a:p>
            <a:pPr marL="25400">
              <a:lnSpc>
                <a:spcPts val="1920"/>
              </a:lnSpc>
            </a:pPr>
            <a:fld id="{81D60167-4931-47E6-BA6A-407CBD079E47}" type="slidenum">
              <a:rPr dirty="0"/>
              <a:t>58</a:t>
            </a:fld>
            <a:endParaRPr dirty="0"/>
          </a:p>
        </p:txBody>
      </p:sp>
      <p:sp>
        <p:nvSpPr>
          <p:cNvPr id="8" name="object 8"/>
          <p:cNvSpPr txBox="1"/>
          <p:nvPr/>
        </p:nvSpPr>
        <p:spPr>
          <a:xfrm>
            <a:off x="5912611" y="3413379"/>
            <a:ext cx="817244" cy="405765"/>
          </a:xfrm>
          <a:prstGeom prst="rect">
            <a:avLst/>
          </a:prstGeom>
        </p:spPr>
        <p:txBody>
          <a:bodyPr vert="horz" wrap="square" lIns="0" tIns="0" rIns="0" bIns="0" rtlCol="0">
            <a:spAutoFit/>
          </a:bodyPr>
          <a:lstStyle/>
          <a:p>
            <a:pPr marL="12700">
              <a:lnSpc>
                <a:spcPct val="100000"/>
              </a:lnSpc>
            </a:pPr>
            <a:r>
              <a:rPr sz="2600" b="1" dirty="0">
                <a:latin typeface="Arial"/>
                <a:cs typeface="Arial"/>
              </a:rPr>
              <a:t>Fa</a:t>
            </a:r>
            <a:r>
              <a:rPr sz="2600" b="1" spc="5" dirty="0">
                <a:latin typeface="Arial"/>
                <a:cs typeface="Arial"/>
              </a:rPr>
              <a:t>u</a:t>
            </a:r>
            <a:r>
              <a:rPr sz="2600" b="1" dirty="0">
                <a:latin typeface="Arial"/>
                <a:cs typeface="Arial"/>
              </a:rPr>
              <a:t>lt</a:t>
            </a:r>
            <a:endParaRPr sz="2600">
              <a:latin typeface="Arial"/>
              <a:cs typeface="Arial"/>
            </a:endParaRPr>
          </a:p>
        </p:txBody>
      </p:sp>
      <p:sp>
        <p:nvSpPr>
          <p:cNvPr id="9" name="object 9"/>
          <p:cNvSpPr txBox="1"/>
          <p:nvPr/>
        </p:nvSpPr>
        <p:spPr>
          <a:xfrm>
            <a:off x="533501" y="1334261"/>
            <a:ext cx="3319779" cy="1036955"/>
          </a:xfrm>
          <a:prstGeom prst="rect">
            <a:avLst/>
          </a:prstGeom>
        </p:spPr>
        <p:txBody>
          <a:bodyPr vert="horz" wrap="square" lIns="0" tIns="0" rIns="0" bIns="0" rtlCol="0">
            <a:spAutoFit/>
          </a:bodyPr>
          <a:lstStyle/>
          <a:p>
            <a:pPr marL="12700">
              <a:lnSpc>
                <a:spcPct val="100000"/>
              </a:lnSpc>
              <a:tabLst>
                <a:tab pos="926465" algn="l"/>
              </a:tabLst>
            </a:pPr>
            <a:r>
              <a:rPr sz="2000" b="1" dirty="0">
                <a:latin typeface="Arial"/>
                <a:cs typeface="Arial"/>
              </a:rPr>
              <a:t>Input</a:t>
            </a:r>
            <a:r>
              <a:rPr sz="2000" dirty="0">
                <a:latin typeface="Arial"/>
                <a:cs typeface="Arial"/>
              </a:rPr>
              <a:t>:	Switch</a:t>
            </a:r>
            <a:r>
              <a:rPr sz="2000" spc="-100" dirty="0">
                <a:latin typeface="Arial"/>
                <a:cs typeface="Arial"/>
              </a:rPr>
              <a:t> </a:t>
            </a:r>
            <a:r>
              <a:rPr sz="2000" dirty="0">
                <a:latin typeface="Arial"/>
                <a:cs typeface="Arial"/>
              </a:rPr>
              <a:t>ON</a:t>
            </a:r>
            <a:endParaRPr sz="2000">
              <a:latin typeface="Arial"/>
              <a:cs typeface="Arial"/>
            </a:endParaRPr>
          </a:p>
          <a:p>
            <a:pPr marL="12700">
              <a:lnSpc>
                <a:spcPct val="100000"/>
              </a:lnSpc>
            </a:pPr>
            <a:r>
              <a:rPr sz="2000" b="1" spc="5" dirty="0">
                <a:latin typeface="Arial"/>
                <a:cs typeface="Arial"/>
              </a:rPr>
              <a:t>Output</a:t>
            </a:r>
            <a:r>
              <a:rPr sz="2000" spc="5" dirty="0">
                <a:latin typeface="Arial"/>
                <a:cs typeface="Arial"/>
              </a:rPr>
              <a:t>:Light</a:t>
            </a:r>
            <a:r>
              <a:rPr sz="2000" spc="-85" dirty="0">
                <a:latin typeface="Arial"/>
                <a:cs typeface="Arial"/>
              </a:rPr>
              <a:t> </a:t>
            </a:r>
            <a:r>
              <a:rPr sz="2000" dirty="0">
                <a:latin typeface="Arial"/>
                <a:cs typeface="Arial"/>
              </a:rPr>
              <a:t>ON</a:t>
            </a:r>
            <a:endParaRPr sz="2000">
              <a:latin typeface="Arial"/>
              <a:cs typeface="Arial"/>
            </a:endParaRPr>
          </a:p>
          <a:p>
            <a:pPr marR="5080" algn="r">
              <a:lnSpc>
                <a:spcPct val="100000"/>
              </a:lnSpc>
              <a:spcBef>
                <a:spcPts val="170"/>
              </a:spcBef>
            </a:pPr>
            <a:r>
              <a:rPr sz="2600" b="1" dirty="0">
                <a:latin typeface="Arial"/>
                <a:cs typeface="Arial"/>
              </a:rPr>
              <a:t>O</a:t>
            </a:r>
            <a:r>
              <a:rPr sz="2600" b="1" spc="10" dirty="0">
                <a:latin typeface="Arial"/>
                <a:cs typeface="Arial"/>
              </a:rPr>
              <a:t>F</a:t>
            </a:r>
            <a:r>
              <a:rPr sz="2600" b="1" dirty="0">
                <a:latin typeface="Arial"/>
                <a:cs typeface="Arial"/>
              </a:rPr>
              <a:t>F</a:t>
            </a:r>
            <a:endParaRPr sz="2600">
              <a:latin typeface="Arial"/>
              <a:cs typeface="Arial"/>
            </a:endParaRPr>
          </a:p>
        </p:txBody>
      </p:sp>
      <p:sp>
        <p:nvSpPr>
          <p:cNvPr id="10" name="object 10"/>
          <p:cNvSpPr txBox="1"/>
          <p:nvPr/>
        </p:nvSpPr>
        <p:spPr>
          <a:xfrm>
            <a:off x="307340" y="4970907"/>
            <a:ext cx="2268220" cy="620395"/>
          </a:xfrm>
          <a:prstGeom prst="rect">
            <a:avLst/>
          </a:prstGeom>
        </p:spPr>
        <p:txBody>
          <a:bodyPr vert="horz" wrap="square" lIns="0" tIns="0" rIns="0" bIns="0" rtlCol="0">
            <a:spAutoFit/>
          </a:bodyPr>
          <a:lstStyle/>
          <a:p>
            <a:pPr marL="12700">
              <a:lnSpc>
                <a:spcPct val="100000"/>
              </a:lnSpc>
              <a:tabLst>
                <a:tab pos="927100" algn="l"/>
              </a:tabLst>
            </a:pPr>
            <a:r>
              <a:rPr sz="2000" b="1" dirty="0">
                <a:latin typeface="Arial"/>
                <a:cs typeface="Arial"/>
              </a:rPr>
              <a:t>Input</a:t>
            </a:r>
            <a:r>
              <a:rPr sz="2000" dirty="0">
                <a:latin typeface="Arial"/>
                <a:cs typeface="Arial"/>
              </a:rPr>
              <a:t>:	Switch</a:t>
            </a:r>
            <a:r>
              <a:rPr sz="2000" spc="-95" dirty="0">
                <a:latin typeface="Arial"/>
                <a:cs typeface="Arial"/>
              </a:rPr>
              <a:t> </a:t>
            </a:r>
            <a:r>
              <a:rPr sz="2000" dirty="0">
                <a:latin typeface="Arial"/>
                <a:cs typeface="Arial"/>
              </a:rPr>
              <a:t>OFF</a:t>
            </a:r>
            <a:endParaRPr sz="2000">
              <a:latin typeface="Arial"/>
              <a:cs typeface="Arial"/>
            </a:endParaRPr>
          </a:p>
          <a:p>
            <a:pPr marL="12700">
              <a:lnSpc>
                <a:spcPct val="100000"/>
              </a:lnSpc>
            </a:pPr>
            <a:r>
              <a:rPr sz="2000" b="1" spc="5" dirty="0">
                <a:latin typeface="Arial"/>
                <a:cs typeface="Arial"/>
              </a:rPr>
              <a:t>Output</a:t>
            </a:r>
            <a:r>
              <a:rPr sz="2000" spc="5" dirty="0">
                <a:latin typeface="Arial"/>
                <a:cs typeface="Arial"/>
              </a:rPr>
              <a:t>:Light</a:t>
            </a:r>
            <a:r>
              <a:rPr sz="2000" spc="-75" dirty="0">
                <a:latin typeface="Arial"/>
                <a:cs typeface="Arial"/>
              </a:rPr>
              <a:t> </a:t>
            </a:r>
            <a:r>
              <a:rPr sz="2000" dirty="0">
                <a:latin typeface="Arial"/>
                <a:cs typeface="Arial"/>
              </a:rPr>
              <a:t>OFF</a:t>
            </a:r>
            <a:endParaRPr sz="2000">
              <a:latin typeface="Arial"/>
              <a:cs typeface="Arial"/>
            </a:endParaRPr>
          </a:p>
        </p:txBody>
      </p:sp>
    </p:spTree>
    <p:extLst>
      <p:ext uri="{BB962C8B-B14F-4D97-AF65-F5344CB8AC3E}">
        <p14:creationId xmlns:p14="http://schemas.microsoft.com/office/powerpoint/2010/main" val="60398075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15" dirty="0"/>
              <a:t>State-Transition </a:t>
            </a:r>
            <a:r>
              <a:rPr spc="-70" dirty="0"/>
              <a:t>Testing </a:t>
            </a:r>
            <a:r>
              <a:rPr spc="-5" dirty="0">
                <a:latin typeface="Arial"/>
                <a:cs typeface="Arial"/>
              </a:rPr>
              <a:t>–</a:t>
            </a:r>
            <a:r>
              <a:rPr spc="60" dirty="0">
                <a:latin typeface="Arial"/>
                <a:cs typeface="Arial"/>
              </a:rPr>
              <a:t> </a:t>
            </a:r>
            <a:r>
              <a:rPr spc="-5" dirty="0"/>
              <a:t>Example</a:t>
            </a:r>
          </a:p>
        </p:txBody>
      </p:sp>
      <p:sp>
        <p:nvSpPr>
          <p:cNvPr id="3" name="object 3"/>
          <p:cNvSpPr/>
          <p:nvPr/>
        </p:nvSpPr>
        <p:spPr>
          <a:xfrm>
            <a:off x="627989" y="1511808"/>
            <a:ext cx="4795926" cy="4250435"/>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1564894" y="1965578"/>
            <a:ext cx="687070" cy="405765"/>
          </a:xfrm>
          <a:prstGeom prst="rect">
            <a:avLst/>
          </a:prstGeom>
        </p:spPr>
        <p:txBody>
          <a:bodyPr vert="horz" wrap="square" lIns="0" tIns="0" rIns="0" bIns="0" rtlCol="0">
            <a:spAutoFit/>
          </a:bodyPr>
          <a:lstStyle/>
          <a:p>
            <a:pPr marL="12700">
              <a:lnSpc>
                <a:spcPct val="100000"/>
              </a:lnSpc>
            </a:pPr>
            <a:r>
              <a:rPr sz="2600" b="1" dirty="0">
                <a:latin typeface="Arial"/>
                <a:cs typeface="Arial"/>
              </a:rPr>
              <a:t>OFF</a:t>
            </a:r>
            <a:endParaRPr sz="2600">
              <a:latin typeface="Arial"/>
              <a:cs typeface="Arial"/>
            </a:endParaRPr>
          </a:p>
        </p:txBody>
      </p:sp>
      <p:sp>
        <p:nvSpPr>
          <p:cNvPr id="5" name="object 5"/>
          <p:cNvSpPr txBox="1"/>
          <p:nvPr/>
        </p:nvSpPr>
        <p:spPr>
          <a:xfrm>
            <a:off x="1648714" y="4894707"/>
            <a:ext cx="522605" cy="405765"/>
          </a:xfrm>
          <a:prstGeom prst="rect">
            <a:avLst/>
          </a:prstGeom>
        </p:spPr>
        <p:txBody>
          <a:bodyPr vert="horz" wrap="square" lIns="0" tIns="0" rIns="0" bIns="0" rtlCol="0">
            <a:spAutoFit/>
          </a:bodyPr>
          <a:lstStyle/>
          <a:p>
            <a:pPr marL="12700">
              <a:lnSpc>
                <a:spcPct val="100000"/>
              </a:lnSpc>
            </a:pPr>
            <a:r>
              <a:rPr sz="2600" b="1" dirty="0">
                <a:latin typeface="Arial"/>
                <a:cs typeface="Arial"/>
              </a:rPr>
              <a:t>ON</a:t>
            </a:r>
            <a:endParaRPr sz="2600">
              <a:latin typeface="Arial"/>
              <a:cs typeface="Arial"/>
            </a:endParaRPr>
          </a:p>
        </p:txBody>
      </p:sp>
      <p:sp>
        <p:nvSpPr>
          <p:cNvPr id="6" name="object 6"/>
          <p:cNvSpPr txBox="1"/>
          <p:nvPr/>
        </p:nvSpPr>
        <p:spPr>
          <a:xfrm>
            <a:off x="4312158" y="3413379"/>
            <a:ext cx="817244" cy="405765"/>
          </a:xfrm>
          <a:prstGeom prst="rect">
            <a:avLst/>
          </a:prstGeom>
        </p:spPr>
        <p:txBody>
          <a:bodyPr vert="horz" wrap="square" lIns="0" tIns="0" rIns="0" bIns="0" rtlCol="0">
            <a:spAutoFit/>
          </a:bodyPr>
          <a:lstStyle/>
          <a:p>
            <a:pPr marL="12700">
              <a:lnSpc>
                <a:spcPct val="100000"/>
              </a:lnSpc>
            </a:pPr>
            <a:r>
              <a:rPr sz="2600" b="1" dirty="0">
                <a:latin typeface="Arial"/>
                <a:cs typeface="Arial"/>
              </a:rPr>
              <a:t>Fa</a:t>
            </a:r>
            <a:r>
              <a:rPr sz="2600" b="1" spc="5" dirty="0">
                <a:latin typeface="Arial"/>
                <a:cs typeface="Arial"/>
              </a:rPr>
              <a:t>u</a:t>
            </a:r>
            <a:r>
              <a:rPr sz="2600" b="1" dirty="0">
                <a:latin typeface="Arial"/>
                <a:cs typeface="Arial"/>
              </a:rPr>
              <a:t>lt</a:t>
            </a:r>
            <a:endParaRPr sz="2600">
              <a:latin typeface="Arial"/>
              <a:cs typeface="Arial"/>
            </a:endParaRPr>
          </a:p>
        </p:txBody>
      </p:sp>
      <p:sp>
        <p:nvSpPr>
          <p:cNvPr id="7" name="object 7"/>
          <p:cNvSpPr/>
          <p:nvPr/>
        </p:nvSpPr>
        <p:spPr>
          <a:xfrm>
            <a:off x="7125461" y="1052322"/>
            <a:ext cx="990600" cy="990600"/>
          </a:xfrm>
          <a:custGeom>
            <a:avLst/>
            <a:gdLst/>
            <a:ahLst/>
            <a:cxnLst/>
            <a:rect l="l" t="t" r="r" b="b"/>
            <a:pathLst>
              <a:path w="990600" h="990600">
                <a:moveTo>
                  <a:pt x="0" y="495300"/>
                </a:moveTo>
                <a:lnTo>
                  <a:pt x="2267" y="447597"/>
                </a:lnTo>
                <a:lnTo>
                  <a:pt x="8930" y="401178"/>
                </a:lnTo>
                <a:lnTo>
                  <a:pt x="19782" y="356249"/>
                </a:lnTo>
                <a:lnTo>
                  <a:pt x="34615" y="313019"/>
                </a:lnTo>
                <a:lnTo>
                  <a:pt x="53222" y="271695"/>
                </a:lnTo>
                <a:lnTo>
                  <a:pt x="75394" y="232484"/>
                </a:lnTo>
                <a:lnTo>
                  <a:pt x="100925" y="195594"/>
                </a:lnTo>
                <a:lnTo>
                  <a:pt x="129607" y="161233"/>
                </a:lnTo>
                <a:lnTo>
                  <a:pt x="161233" y="129607"/>
                </a:lnTo>
                <a:lnTo>
                  <a:pt x="195594" y="100925"/>
                </a:lnTo>
                <a:lnTo>
                  <a:pt x="232484" y="75394"/>
                </a:lnTo>
                <a:lnTo>
                  <a:pt x="271695" y="53222"/>
                </a:lnTo>
                <a:lnTo>
                  <a:pt x="313019" y="34615"/>
                </a:lnTo>
                <a:lnTo>
                  <a:pt x="356249" y="19782"/>
                </a:lnTo>
                <a:lnTo>
                  <a:pt x="401178" y="8930"/>
                </a:lnTo>
                <a:lnTo>
                  <a:pt x="447597" y="2267"/>
                </a:lnTo>
                <a:lnTo>
                  <a:pt x="495300" y="0"/>
                </a:lnTo>
                <a:lnTo>
                  <a:pt x="543002" y="2267"/>
                </a:lnTo>
                <a:lnTo>
                  <a:pt x="589421" y="8930"/>
                </a:lnTo>
                <a:lnTo>
                  <a:pt x="634350" y="19782"/>
                </a:lnTo>
                <a:lnTo>
                  <a:pt x="677580" y="34615"/>
                </a:lnTo>
                <a:lnTo>
                  <a:pt x="718904" y="53222"/>
                </a:lnTo>
                <a:lnTo>
                  <a:pt x="758115" y="75394"/>
                </a:lnTo>
                <a:lnTo>
                  <a:pt x="795005" y="100925"/>
                </a:lnTo>
                <a:lnTo>
                  <a:pt x="829366" y="129607"/>
                </a:lnTo>
                <a:lnTo>
                  <a:pt x="860992" y="161233"/>
                </a:lnTo>
                <a:lnTo>
                  <a:pt x="889674" y="195594"/>
                </a:lnTo>
                <a:lnTo>
                  <a:pt x="915205" y="232484"/>
                </a:lnTo>
                <a:lnTo>
                  <a:pt x="937377" y="271695"/>
                </a:lnTo>
                <a:lnTo>
                  <a:pt x="955984" y="313019"/>
                </a:lnTo>
                <a:lnTo>
                  <a:pt x="970817" y="356249"/>
                </a:lnTo>
                <a:lnTo>
                  <a:pt x="981669" y="401178"/>
                </a:lnTo>
                <a:lnTo>
                  <a:pt x="988332" y="447597"/>
                </a:lnTo>
                <a:lnTo>
                  <a:pt x="990600" y="495300"/>
                </a:lnTo>
                <a:lnTo>
                  <a:pt x="988332" y="543002"/>
                </a:lnTo>
                <a:lnTo>
                  <a:pt x="981669" y="589421"/>
                </a:lnTo>
                <a:lnTo>
                  <a:pt x="970817" y="634350"/>
                </a:lnTo>
                <a:lnTo>
                  <a:pt x="955984" y="677580"/>
                </a:lnTo>
                <a:lnTo>
                  <a:pt x="937377" y="718904"/>
                </a:lnTo>
                <a:lnTo>
                  <a:pt x="915205" y="758115"/>
                </a:lnTo>
                <a:lnTo>
                  <a:pt x="889674" y="795005"/>
                </a:lnTo>
                <a:lnTo>
                  <a:pt x="860992" y="829366"/>
                </a:lnTo>
                <a:lnTo>
                  <a:pt x="829366" y="860992"/>
                </a:lnTo>
                <a:lnTo>
                  <a:pt x="795005" y="889674"/>
                </a:lnTo>
                <a:lnTo>
                  <a:pt x="758115" y="915205"/>
                </a:lnTo>
                <a:lnTo>
                  <a:pt x="718904" y="937377"/>
                </a:lnTo>
                <a:lnTo>
                  <a:pt x="677580" y="955984"/>
                </a:lnTo>
                <a:lnTo>
                  <a:pt x="634350" y="970817"/>
                </a:lnTo>
                <a:lnTo>
                  <a:pt x="589421" y="981669"/>
                </a:lnTo>
                <a:lnTo>
                  <a:pt x="543002" y="988332"/>
                </a:lnTo>
                <a:lnTo>
                  <a:pt x="495300" y="990600"/>
                </a:lnTo>
                <a:lnTo>
                  <a:pt x="447597" y="988332"/>
                </a:lnTo>
                <a:lnTo>
                  <a:pt x="401178" y="981669"/>
                </a:lnTo>
                <a:lnTo>
                  <a:pt x="356249" y="970817"/>
                </a:lnTo>
                <a:lnTo>
                  <a:pt x="313019" y="955984"/>
                </a:lnTo>
                <a:lnTo>
                  <a:pt x="271695" y="937377"/>
                </a:lnTo>
                <a:lnTo>
                  <a:pt x="232484" y="915205"/>
                </a:lnTo>
                <a:lnTo>
                  <a:pt x="195594" y="889674"/>
                </a:lnTo>
                <a:lnTo>
                  <a:pt x="161233" y="860992"/>
                </a:lnTo>
                <a:lnTo>
                  <a:pt x="129607" y="829366"/>
                </a:lnTo>
                <a:lnTo>
                  <a:pt x="100925" y="795005"/>
                </a:lnTo>
                <a:lnTo>
                  <a:pt x="75394" y="758115"/>
                </a:lnTo>
                <a:lnTo>
                  <a:pt x="53222" y="718904"/>
                </a:lnTo>
                <a:lnTo>
                  <a:pt x="34615" y="677580"/>
                </a:lnTo>
                <a:lnTo>
                  <a:pt x="19782" y="634350"/>
                </a:lnTo>
                <a:lnTo>
                  <a:pt x="8930" y="589421"/>
                </a:lnTo>
                <a:lnTo>
                  <a:pt x="2267" y="543002"/>
                </a:lnTo>
                <a:lnTo>
                  <a:pt x="0" y="495300"/>
                </a:lnTo>
                <a:close/>
              </a:path>
            </a:pathLst>
          </a:custGeom>
          <a:ln w="25908">
            <a:solidFill>
              <a:srgbClr val="000000"/>
            </a:solidFill>
          </a:ln>
        </p:spPr>
        <p:txBody>
          <a:bodyPr wrap="square" lIns="0" tIns="0" rIns="0" bIns="0" rtlCol="0"/>
          <a:lstStyle/>
          <a:p>
            <a:endParaRPr/>
          </a:p>
        </p:txBody>
      </p:sp>
      <p:sp>
        <p:nvSpPr>
          <p:cNvPr id="8" name="object 8"/>
          <p:cNvSpPr txBox="1"/>
          <p:nvPr/>
        </p:nvSpPr>
        <p:spPr>
          <a:xfrm>
            <a:off x="7354316" y="1387983"/>
            <a:ext cx="534670" cy="315595"/>
          </a:xfrm>
          <a:prstGeom prst="rect">
            <a:avLst/>
          </a:prstGeom>
        </p:spPr>
        <p:txBody>
          <a:bodyPr vert="horz" wrap="square" lIns="0" tIns="0" rIns="0" bIns="0" rtlCol="0">
            <a:spAutoFit/>
          </a:bodyPr>
          <a:lstStyle/>
          <a:p>
            <a:pPr marL="12700">
              <a:lnSpc>
                <a:spcPct val="100000"/>
              </a:lnSpc>
            </a:pPr>
            <a:r>
              <a:rPr sz="2000" b="1" dirty="0">
                <a:latin typeface="Arial"/>
                <a:cs typeface="Arial"/>
              </a:rPr>
              <a:t>OFF</a:t>
            </a:r>
            <a:endParaRPr sz="2000">
              <a:latin typeface="Arial"/>
              <a:cs typeface="Arial"/>
            </a:endParaRPr>
          </a:p>
        </p:txBody>
      </p:sp>
      <p:sp>
        <p:nvSpPr>
          <p:cNvPr id="9" name="object 9"/>
          <p:cNvSpPr/>
          <p:nvPr/>
        </p:nvSpPr>
        <p:spPr>
          <a:xfrm>
            <a:off x="7528559" y="2095500"/>
            <a:ext cx="182880" cy="489584"/>
          </a:xfrm>
          <a:custGeom>
            <a:avLst/>
            <a:gdLst/>
            <a:ahLst/>
            <a:cxnLst/>
            <a:rect l="l" t="t" r="r" b="b"/>
            <a:pathLst>
              <a:path w="182879" h="489585">
                <a:moveTo>
                  <a:pt x="60960" y="306324"/>
                </a:moveTo>
                <a:lnTo>
                  <a:pt x="0" y="306324"/>
                </a:lnTo>
                <a:lnTo>
                  <a:pt x="91440" y="489203"/>
                </a:lnTo>
                <a:lnTo>
                  <a:pt x="167640" y="336803"/>
                </a:lnTo>
                <a:lnTo>
                  <a:pt x="60960" y="336803"/>
                </a:lnTo>
                <a:lnTo>
                  <a:pt x="60960" y="306324"/>
                </a:lnTo>
                <a:close/>
              </a:path>
              <a:path w="182879" h="489585">
                <a:moveTo>
                  <a:pt x="121920" y="0"/>
                </a:moveTo>
                <a:lnTo>
                  <a:pt x="60960" y="0"/>
                </a:lnTo>
                <a:lnTo>
                  <a:pt x="60960" y="336803"/>
                </a:lnTo>
                <a:lnTo>
                  <a:pt x="121920" y="336803"/>
                </a:lnTo>
                <a:lnTo>
                  <a:pt x="121920" y="0"/>
                </a:lnTo>
                <a:close/>
              </a:path>
              <a:path w="182879" h="489585">
                <a:moveTo>
                  <a:pt x="182880" y="306324"/>
                </a:moveTo>
                <a:lnTo>
                  <a:pt x="121920" y="306324"/>
                </a:lnTo>
                <a:lnTo>
                  <a:pt x="121920" y="336803"/>
                </a:lnTo>
                <a:lnTo>
                  <a:pt x="167640" y="336803"/>
                </a:lnTo>
                <a:lnTo>
                  <a:pt x="182880" y="306324"/>
                </a:lnTo>
                <a:close/>
              </a:path>
            </a:pathLst>
          </a:custGeom>
          <a:solidFill>
            <a:srgbClr val="000000"/>
          </a:solidFill>
        </p:spPr>
        <p:txBody>
          <a:bodyPr wrap="square" lIns="0" tIns="0" rIns="0" bIns="0" rtlCol="0"/>
          <a:lstStyle/>
          <a:p>
            <a:endParaRPr/>
          </a:p>
        </p:txBody>
      </p:sp>
      <p:sp>
        <p:nvSpPr>
          <p:cNvPr id="10" name="object 10"/>
          <p:cNvSpPr/>
          <p:nvPr/>
        </p:nvSpPr>
        <p:spPr>
          <a:xfrm>
            <a:off x="7125461" y="2617470"/>
            <a:ext cx="990600" cy="990600"/>
          </a:xfrm>
          <a:custGeom>
            <a:avLst/>
            <a:gdLst/>
            <a:ahLst/>
            <a:cxnLst/>
            <a:rect l="l" t="t" r="r" b="b"/>
            <a:pathLst>
              <a:path w="990600" h="990600">
                <a:moveTo>
                  <a:pt x="0" y="495300"/>
                </a:moveTo>
                <a:lnTo>
                  <a:pt x="2267" y="447597"/>
                </a:lnTo>
                <a:lnTo>
                  <a:pt x="8930" y="401178"/>
                </a:lnTo>
                <a:lnTo>
                  <a:pt x="19782" y="356249"/>
                </a:lnTo>
                <a:lnTo>
                  <a:pt x="34615" y="313019"/>
                </a:lnTo>
                <a:lnTo>
                  <a:pt x="53222" y="271695"/>
                </a:lnTo>
                <a:lnTo>
                  <a:pt x="75394" y="232484"/>
                </a:lnTo>
                <a:lnTo>
                  <a:pt x="100925" y="195594"/>
                </a:lnTo>
                <a:lnTo>
                  <a:pt x="129607" y="161233"/>
                </a:lnTo>
                <a:lnTo>
                  <a:pt x="161233" y="129607"/>
                </a:lnTo>
                <a:lnTo>
                  <a:pt x="195594" y="100925"/>
                </a:lnTo>
                <a:lnTo>
                  <a:pt x="232484" y="75394"/>
                </a:lnTo>
                <a:lnTo>
                  <a:pt x="271695" y="53222"/>
                </a:lnTo>
                <a:lnTo>
                  <a:pt x="313019" y="34615"/>
                </a:lnTo>
                <a:lnTo>
                  <a:pt x="356249" y="19782"/>
                </a:lnTo>
                <a:lnTo>
                  <a:pt x="401178" y="8930"/>
                </a:lnTo>
                <a:lnTo>
                  <a:pt x="447597" y="2267"/>
                </a:lnTo>
                <a:lnTo>
                  <a:pt x="495300" y="0"/>
                </a:lnTo>
                <a:lnTo>
                  <a:pt x="543002" y="2267"/>
                </a:lnTo>
                <a:lnTo>
                  <a:pt x="589421" y="8930"/>
                </a:lnTo>
                <a:lnTo>
                  <a:pt x="634350" y="19782"/>
                </a:lnTo>
                <a:lnTo>
                  <a:pt x="677580" y="34615"/>
                </a:lnTo>
                <a:lnTo>
                  <a:pt x="718904" y="53222"/>
                </a:lnTo>
                <a:lnTo>
                  <a:pt x="758115" y="75394"/>
                </a:lnTo>
                <a:lnTo>
                  <a:pt x="795005" y="100925"/>
                </a:lnTo>
                <a:lnTo>
                  <a:pt x="829366" y="129607"/>
                </a:lnTo>
                <a:lnTo>
                  <a:pt x="860992" y="161233"/>
                </a:lnTo>
                <a:lnTo>
                  <a:pt x="889674" y="195594"/>
                </a:lnTo>
                <a:lnTo>
                  <a:pt x="915205" y="232484"/>
                </a:lnTo>
                <a:lnTo>
                  <a:pt x="937377" y="271695"/>
                </a:lnTo>
                <a:lnTo>
                  <a:pt x="955984" y="313019"/>
                </a:lnTo>
                <a:lnTo>
                  <a:pt x="970817" y="356249"/>
                </a:lnTo>
                <a:lnTo>
                  <a:pt x="981669" y="401178"/>
                </a:lnTo>
                <a:lnTo>
                  <a:pt x="988332" y="447597"/>
                </a:lnTo>
                <a:lnTo>
                  <a:pt x="990600" y="495300"/>
                </a:lnTo>
                <a:lnTo>
                  <a:pt x="988332" y="543002"/>
                </a:lnTo>
                <a:lnTo>
                  <a:pt x="981669" y="589421"/>
                </a:lnTo>
                <a:lnTo>
                  <a:pt x="970817" y="634350"/>
                </a:lnTo>
                <a:lnTo>
                  <a:pt x="955984" y="677580"/>
                </a:lnTo>
                <a:lnTo>
                  <a:pt x="937377" y="718904"/>
                </a:lnTo>
                <a:lnTo>
                  <a:pt x="915205" y="758115"/>
                </a:lnTo>
                <a:lnTo>
                  <a:pt x="889674" y="795005"/>
                </a:lnTo>
                <a:lnTo>
                  <a:pt x="860992" y="829366"/>
                </a:lnTo>
                <a:lnTo>
                  <a:pt x="829366" y="860992"/>
                </a:lnTo>
                <a:lnTo>
                  <a:pt x="795005" y="889674"/>
                </a:lnTo>
                <a:lnTo>
                  <a:pt x="758115" y="915205"/>
                </a:lnTo>
                <a:lnTo>
                  <a:pt x="718904" y="937377"/>
                </a:lnTo>
                <a:lnTo>
                  <a:pt x="677580" y="955984"/>
                </a:lnTo>
                <a:lnTo>
                  <a:pt x="634350" y="970817"/>
                </a:lnTo>
                <a:lnTo>
                  <a:pt x="589421" y="981669"/>
                </a:lnTo>
                <a:lnTo>
                  <a:pt x="543002" y="988332"/>
                </a:lnTo>
                <a:lnTo>
                  <a:pt x="495300" y="990599"/>
                </a:lnTo>
                <a:lnTo>
                  <a:pt x="447597" y="988332"/>
                </a:lnTo>
                <a:lnTo>
                  <a:pt x="401178" y="981669"/>
                </a:lnTo>
                <a:lnTo>
                  <a:pt x="356249" y="970817"/>
                </a:lnTo>
                <a:lnTo>
                  <a:pt x="313019" y="955984"/>
                </a:lnTo>
                <a:lnTo>
                  <a:pt x="271695" y="937377"/>
                </a:lnTo>
                <a:lnTo>
                  <a:pt x="232484" y="915205"/>
                </a:lnTo>
                <a:lnTo>
                  <a:pt x="195594" y="889674"/>
                </a:lnTo>
                <a:lnTo>
                  <a:pt x="161233" y="860992"/>
                </a:lnTo>
                <a:lnTo>
                  <a:pt x="129607" y="829366"/>
                </a:lnTo>
                <a:lnTo>
                  <a:pt x="100925" y="795005"/>
                </a:lnTo>
                <a:lnTo>
                  <a:pt x="75394" y="758115"/>
                </a:lnTo>
                <a:lnTo>
                  <a:pt x="53222" y="718904"/>
                </a:lnTo>
                <a:lnTo>
                  <a:pt x="34615" y="677580"/>
                </a:lnTo>
                <a:lnTo>
                  <a:pt x="19782" y="634350"/>
                </a:lnTo>
                <a:lnTo>
                  <a:pt x="8930" y="589421"/>
                </a:lnTo>
                <a:lnTo>
                  <a:pt x="2267" y="543002"/>
                </a:lnTo>
                <a:lnTo>
                  <a:pt x="0" y="495300"/>
                </a:lnTo>
                <a:close/>
              </a:path>
            </a:pathLst>
          </a:custGeom>
          <a:ln w="25907">
            <a:solidFill>
              <a:srgbClr val="000000"/>
            </a:solidFill>
          </a:ln>
        </p:spPr>
        <p:txBody>
          <a:bodyPr wrap="square" lIns="0" tIns="0" rIns="0" bIns="0" rtlCol="0"/>
          <a:lstStyle/>
          <a:p>
            <a:endParaRPr/>
          </a:p>
        </p:txBody>
      </p:sp>
      <p:sp>
        <p:nvSpPr>
          <p:cNvPr id="11" name="object 11"/>
          <p:cNvSpPr txBox="1"/>
          <p:nvPr/>
        </p:nvSpPr>
        <p:spPr>
          <a:xfrm>
            <a:off x="7416800" y="2953765"/>
            <a:ext cx="407670" cy="315595"/>
          </a:xfrm>
          <a:prstGeom prst="rect">
            <a:avLst/>
          </a:prstGeom>
        </p:spPr>
        <p:txBody>
          <a:bodyPr vert="horz" wrap="square" lIns="0" tIns="0" rIns="0" bIns="0" rtlCol="0">
            <a:spAutoFit/>
          </a:bodyPr>
          <a:lstStyle/>
          <a:p>
            <a:pPr marL="12700">
              <a:lnSpc>
                <a:spcPct val="100000"/>
              </a:lnSpc>
            </a:pPr>
            <a:r>
              <a:rPr sz="2000" b="1" dirty="0">
                <a:latin typeface="Arial"/>
                <a:cs typeface="Arial"/>
              </a:rPr>
              <a:t>ON</a:t>
            </a:r>
            <a:endParaRPr sz="2000">
              <a:latin typeface="Arial"/>
              <a:cs typeface="Arial"/>
            </a:endParaRPr>
          </a:p>
        </p:txBody>
      </p:sp>
      <p:sp>
        <p:nvSpPr>
          <p:cNvPr id="12" name="object 12"/>
          <p:cNvSpPr/>
          <p:nvPr/>
        </p:nvSpPr>
        <p:spPr>
          <a:xfrm>
            <a:off x="7528559" y="3660647"/>
            <a:ext cx="182880" cy="489584"/>
          </a:xfrm>
          <a:custGeom>
            <a:avLst/>
            <a:gdLst/>
            <a:ahLst/>
            <a:cxnLst/>
            <a:rect l="l" t="t" r="r" b="b"/>
            <a:pathLst>
              <a:path w="182879" h="489585">
                <a:moveTo>
                  <a:pt x="60960" y="306324"/>
                </a:moveTo>
                <a:lnTo>
                  <a:pt x="0" y="306324"/>
                </a:lnTo>
                <a:lnTo>
                  <a:pt x="91440" y="489203"/>
                </a:lnTo>
                <a:lnTo>
                  <a:pt x="167640" y="336803"/>
                </a:lnTo>
                <a:lnTo>
                  <a:pt x="60960" y="336803"/>
                </a:lnTo>
                <a:lnTo>
                  <a:pt x="60960" y="306324"/>
                </a:lnTo>
                <a:close/>
              </a:path>
              <a:path w="182879" h="489585">
                <a:moveTo>
                  <a:pt x="121920" y="0"/>
                </a:moveTo>
                <a:lnTo>
                  <a:pt x="60960" y="0"/>
                </a:lnTo>
                <a:lnTo>
                  <a:pt x="60960" y="336803"/>
                </a:lnTo>
                <a:lnTo>
                  <a:pt x="121920" y="336803"/>
                </a:lnTo>
                <a:lnTo>
                  <a:pt x="121920" y="0"/>
                </a:lnTo>
                <a:close/>
              </a:path>
              <a:path w="182879" h="489585">
                <a:moveTo>
                  <a:pt x="182880" y="306324"/>
                </a:moveTo>
                <a:lnTo>
                  <a:pt x="121920" y="306324"/>
                </a:lnTo>
                <a:lnTo>
                  <a:pt x="121920" y="336803"/>
                </a:lnTo>
                <a:lnTo>
                  <a:pt x="167640" y="336803"/>
                </a:lnTo>
                <a:lnTo>
                  <a:pt x="182880" y="306324"/>
                </a:lnTo>
                <a:close/>
              </a:path>
            </a:pathLst>
          </a:custGeom>
          <a:solidFill>
            <a:srgbClr val="000000"/>
          </a:solidFill>
        </p:spPr>
        <p:txBody>
          <a:bodyPr wrap="square" lIns="0" tIns="0" rIns="0" bIns="0" rtlCol="0"/>
          <a:lstStyle/>
          <a:p>
            <a:endParaRPr/>
          </a:p>
        </p:txBody>
      </p:sp>
      <p:sp>
        <p:nvSpPr>
          <p:cNvPr id="13" name="object 13"/>
          <p:cNvSpPr/>
          <p:nvPr/>
        </p:nvSpPr>
        <p:spPr>
          <a:xfrm>
            <a:off x="7125461" y="4150614"/>
            <a:ext cx="990600" cy="990600"/>
          </a:xfrm>
          <a:custGeom>
            <a:avLst/>
            <a:gdLst/>
            <a:ahLst/>
            <a:cxnLst/>
            <a:rect l="l" t="t" r="r" b="b"/>
            <a:pathLst>
              <a:path w="990600" h="990600">
                <a:moveTo>
                  <a:pt x="0" y="495300"/>
                </a:moveTo>
                <a:lnTo>
                  <a:pt x="2267" y="447597"/>
                </a:lnTo>
                <a:lnTo>
                  <a:pt x="8930" y="401178"/>
                </a:lnTo>
                <a:lnTo>
                  <a:pt x="19782" y="356249"/>
                </a:lnTo>
                <a:lnTo>
                  <a:pt x="34615" y="313019"/>
                </a:lnTo>
                <a:lnTo>
                  <a:pt x="53222" y="271695"/>
                </a:lnTo>
                <a:lnTo>
                  <a:pt x="75394" y="232484"/>
                </a:lnTo>
                <a:lnTo>
                  <a:pt x="100925" y="195594"/>
                </a:lnTo>
                <a:lnTo>
                  <a:pt x="129607" y="161233"/>
                </a:lnTo>
                <a:lnTo>
                  <a:pt x="161233" y="129607"/>
                </a:lnTo>
                <a:lnTo>
                  <a:pt x="195594" y="100925"/>
                </a:lnTo>
                <a:lnTo>
                  <a:pt x="232484" y="75394"/>
                </a:lnTo>
                <a:lnTo>
                  <a:pt x="271695" y="53222"/>
                </a:lnTo>
                <a:lnTo>
                  <a:pt x="313019" y="34615"/>
                </a:lnTo>
                <a:lnTo>
                  <a:pt x="356249" y="19782"/>
                </a:lnTo>
                <a:lnTo>
                  <a:pt x="401178" y="8930"/>
                </a:lnTo>
                <a:lnTo>
                  <a:pt x="447597" y="2267"/>
                </a:lnTo>
                <a:lnTo>
                  <a:pt x="495300" y="0"/>
                </a:lnTo>
                <a:lnTo>
                  <a:pt x="543002" y="2267"/>
                </a:lnTo>
                <a:lnTo>
                  <a:pt x="589421" y="8930"/>
                </a:lnTo>
                <a:lnTo>
                  <a:pt x="634350" y="19782"/>
                </a:lnTo>
                <a:lnTo>
                  <a:pt x="677580" y="34615"/>
                </a:lnTo>
                <a:lnTo>
                  <a:pt x="718904" y="53222"/>
                </a:lnTo>
                <a:lnTo>
                  <a:pt x="758115" y="75394"/>
                </a:lnTo>
                <a:lnTo>
                  <a:pt x="795005" y="100925"/>
                </a:lnTo>
                <a:lnTo>
                  <a:pt x="829366" y="129607"/>
                </a:lnTo>
                <a:lnTo>
                  <a:pt x="860992" y="161233"/>
                </a:lnTo>
                <a:lnTo>
                  <a:pt x="889674" y="195594"/>
                </a:lnTo>
                <a:lnTo>
                  <a:pt x="915205" y="232484"/>
                </a:lnTo>
                <a:lnTo>
                  <a:pt x="937377" y="271695"/>
                </a:lnTo>
                <a:lnTo>
                  <a:pt x="955984" y="313019"/>
                </a:lnTo>
                <a:lnTo>
                  <a:pt x="970817" y="356249"/>
                </a:lnTo>
                <a:lnTo>
                  <a:pt x="981669" y="401178"/>
                </a:lnTo>
                <a:lnTo>
                  <a:pt x="988332" y="447597"/>
                </a:lnTo>
                <a:lnTo>
                  <a:pt x="990600" y="495300"/>
                </a:lnTo>
                <a:lnTo>
                  <a:pt x="988332" y="543002"/>
                </a:lnTo>
                <a:lnTo>
                  <a:pt x="981669" y="589421"/>
                </a:lnTo>
                <a:lnTo>
                  <a:pt x="970817" y="634350"/>
                </a:lnTo>
                <a:lnTo>
                  <a:pt x="955984" y="677580"/>
                </a:lnTo>
                <a:lnTo>
                  <a:pt x="937377" y="718904"/>
                </a:lnTo>
                <a:lnTo>
                  <a:pt x="915205" y="758115"/>
                </a:lnTo>
                <a:lnTo>
                  <a:pt x="889674" y="795005"/>
                </a:lnTo>
                <a:lnTo>
                  <a:pt x="860992" y="829366"/>
                </a:lnTo>
                <a:lnTo>
                  <a:pt x="829366" y="860992"/>
                </a:lnTo>
                <a:lnTo>
                  <a:pt x="795005" y="889674"/>
                </a:lnTo>
                <a:lnTo>
                  <a:pt x="758115" y="915205"/>
                </a:lnTo>
                <a:lnTo>
                  <a:pt x="718904" y="937377"/>
                </a:lnTo>
                <a:lnTo>
                  <a:pt x="677580" y="955984"/>
                </a:lnTo>
                <a:lnTo>
                  <a:pt x="634350" y="970817"/>
                </a:lnTo>
                <a:lnTo>
                  <a:pt x="589421" y="981669"/>
                </a:lnTo>
                <a:lnTo>
                  <a:pt x="543002" y="988332"/>
                </a:lnTo>
                <a:lnTo>
                  <a:pt x="495300" y="990600"/>
                </a:lnTo>
                <a:lnTo>
                  <a:pt x="447597" y="988332"/>
                </a:lnTo>
                <a:lnTo>
                  <a:pt x="401178" y="981669"/>
                </a:lnTo>
                <a:lnTo>
                  <a:pt x="356249" y="970817"/>
                </a:lnTo>
                <a:lnTo>
                  <a:pt x="313019" y="955984"/>
                </a:lnTo>
                <a:lnTo>
                  <a:pt x="271695" y="937377"/>
                </a:lnTo>
                <a:lnTo>
                  <a:pt x="232484" y="915205"/>
                </a:lnTo>
                <a:lnTo>
                  <a:pt x="195594" y="889674"/>
                </a:lnTo>
                <a:lnTo>
                  <a:pt x="161233" y="860992"/>
                </a:lnTo>
                <a:lnTo>
                  <a:pt x="129607" y="829366"/>
                </a:lnTo>
                <a:lnTo>
                  <a:pt x="100925" y="795005"/>
                </a:lnTo>
                <a:lnTo>
                  <a:pt x="75394" y="758115"/>
                </a:lnTo>
                <a:lnTo>
                  <a:pt x="53222" y="718904"/>
                </a:lnTo>
                <a:lnTo>
                  <a:pt x="34615" y="677580"/>
                </a:lnTo>
                <a:lnTo>
                  <a:pt x="19782" y="634350"/>
                </a:lnTo>
                <a:lnTo>
                  <a:pt x="8930" y="589421"/>
                </a:lnTo>
                <a:lnTo>
                  <a:pt x="2267" y="543002"/>
                </a:lnTo>
                <a:lnTo>
                  <a:pt x="0" y="495300"/>
                </a:lnTo>
                <a:close/>
              </a:path>
            </a:pathLst>
          </a:custGeom>
          <a:ln w="25908">
            <a:solidFill>
              <a:srgbClr val="000000"/>
            </a:solidFill>
          </a:ln>
        </p:spPr>
        <p:txBody>
          <a:bodyPr wrap="square" lIns="0" tIns="0" rIns="0" bIns="0" rtlCol="0"/>
          <a:lstStyle/>
          <a:p>
            <a:endParaRPr/>
          </a:p>
        </p:txBody>
      </p:sp>
      <p:sp>
        <p:nvSpPr>
          <p:cNvPr id="14" name="object 14"/>
          <p:cNvSpPr txBox="1"/>
          <p:nvPr/>
        </p:nvSpPr>
        <p:spPr>
          <a:xfrm>
            <a:off x="7354316" y="4486275"/>
            <a:ext cx="534670" cy="315595"/>
          </a:xfrm>
          <a:prstGeom prst="rect">
            <a:avLst/>
          </a:prstGeom>
        </p:spPr>
        <p:txBody>
          <a:bodyPr vert="horz" wrap="square" lIns="0" tIns="0" rIns="0" bIns="0" rtlCol="0">
            <a:spAutoFit/>
          </a:bodyPr>
          <a:lstStyle/>
          <a:p>
            <a:pPr marL="12700">
              <a:lnSpc>
                <a:spcPct val="100000"/>
              </a:lnSpc>
            </a:pPr>
            <a:r>
              <a:rPr sz="2000" b="1" dirty="0">
                <a:latin typeface="Arial"/>
                <a:cs typeface="Arial"/>
              </a:rPr>
              <a:t>OFF</a:t>
            </a:r>
            <a:endParaRPr sz="2000">
              <a:latin typeface="Arial"/>
              <a:cs typeface="Arial"/>
            </a:endParaRPr>
          </a:p>
        </p:txBody>
      </p:sp>
      <p:sp>
        <p:nvSpPr>
          <p:cNvPr id="15" name="object 15"/>
          <p:cNvSpPr/>
          <p:nvPr/>
        </p:nvSpPr>
        <p:spPr>
          <a:xfrm>
            <a:off x="7528559" y="5192267"/>
            <a:ext cx="182880" cy="489584"/>
          </a:xfrm>
          <a:custGeom>
            <a:avLst/>
            <a:gdLst/>
            <a:ahLst/>
            <a:cxnLst/>
            <a:rect l="l" t="t" r="r" b="b"/>
            <a:pathLst>
              <a:path w="182879" h="489585">
                <a:moveTo>
                  <a:pt x="60960" y="306323"/>
                </a:moveTo>
                <a:lnTo>
                  <a:pt x="0" y="306323"/>
                </a:lnTo>
                <a:lnTo>
                  <a:pt x="91440" y="489191"/>
                </a:lnTo>
                <a:lnTo>
                  <a:pt x="167638" y="336803"/>
                </a:lnTo>
                <a:lnTo>
                  <a:pt x="60960" y="336803"/>
                </a:lnTo>
                <a:lnTo>
                  <a:pt x="60960" y="306323"/>
                </a:lnTo>
                <a:close/>
              </a:path>
              <a:path w="182879" h="489585">
                <a:moveTo>
                  <a:pt x="121920" y="0"/>
                </a:moveTo>
                <a:lnTo>
                  <a:pt x="60960" y="0"/>
                </a:lnTo>
                <a:lnTo>
                  <a:pt x="60960" y="336803"/>
                </a:lnTo>
                <a:lnTo>
                  <a:pt x="121920" y="336803"/>
                </a:lnTo>
                <a:lnTo>
                  <a:pt x="121920" y="0"/>
                </a:lnTo>
                <a:close/>
              </a:path>
              <a:path w="182879" h="489585">
                <a:moveTo>
                  <a:pt x="182880" y="306323"/>
                </a:moveTo>
                <a:lnTo>
                  <a:pt x="121920" y="306323"/>
                </a:lnTo>
                <a:lnTo>
                  <a:pt x="121920" y="336803"/>
                </a:lnTo>
                <a:lnTo>
                  <a:pt x="167638" y="336803"/>
                </a:lnTo>
                <a:lnTo>
                  <a:pt x="182880" y="306323"/>
                </a:lnTo>
                <a:close/>
              </a:path>
            </a:pathLst>
          </a:custGeom>
          <a:solidFill>
            <a:srgbClr val="000000"/>
          </a:solidFill>
        </p:spPr>
        <p:txBody>
          <a:bodyPr wrap="square" lIns="0" tIns="0" rIns="0" bIns="0" rtlCol="0"/>
          <a:lstStyle/>
          <a:p>
            <a:endParaRPr/>
          </a:p>
        </p:txBody>
      </p:sp>
      <p:sp>
        <p:nvSpPr>
          <p:cNvPr id="16" name="object 16"/>
          <p:cNvSpPr/>
          <p:nvPr/>
        </p:nvSpPr>
        <p:spPr>
          <a:xfrm>
            <a:off x="7146290" y="5683163"/>
            <a:ext cx="990600" cy="990600"/>
          </a:xfrm>
          <a:custGeom>
            <a:avLst/>
            <a:gdLst/>
            <a:ahLst/>
            <a:cxnLst/>
            <a:rect l="l" t="t" r="r" b="b"/>
            <a:pathLst>
              <a:path w="990600" h="990600">
                <a:moveTo>
                  <a:pt x="0" y="495300"/>
                </a:moveTo>
                <a:lnTo>
                  <a:pt x="2267" y="447599"/>
                </a:lnTo>
                <a:lnTo>
                  <a:pt x="8930" y="401181"/>
                </a:lnTo>
                <a:lnTo>
                  <a:pt x="19782" y="356254"/>
                </a:lnTo>
                <a:lnTo>
                  <a:pt x="34615" y="313025"/>
                </a:lnTo>
                <a:lnTo>
                  <a:pt x="53222" y="271701"/>
                </a:lnTo>
                <a:lnTo>
                  <a:pt x="75394" y="232490"/>
                </a:lnTo>
                <a:lnTo>
                  <a:pt x="100925" y="195600"/>
                </a:lnTo>
                <a:lnTo>
                  <a:pt x="129607" y="161238"/>
                </a:lnTo>
                <a:lnTo>
                  <a:pt x="161233" y="129612"/>
                </a:lnTo>
                <a:lnTo>
                  <a:pt x="195594" y="100929"/>
                </a:lnTo>
                <a:lnTo>
                  <a:pt x="232484" y="75397"/>
                </a:lnTo>
                <a:lnTo>
                  <a:pt x="271695" y="53224"/>
                </a:lnTo>
                <a:lnTo>
                  <a:pt x="313019" y="34617"/>
                </a:lnTo>
                <a:lnTo>
                  <a:pt x="356249" y="19783"/>
                </a:lnTo>
                <a:lnTo>
                  <a:pt x="401178" y="8931"/>
                </a:lnTo>
                <a:lnTo>
                  <a:pt x="447597" y="2267"/>
                </a:lnTo>
                <a:lnTo>
                  <a:pt x="495300" y="0"/>
                </a:lnTo>
                <a:lnTo>
                  <a:pt x="543002" y="2267"/>
                </a:lnTo>
                <a:lnTo>
                  <a:pt x="589421" y="8931"/>
                </a:lnTo>
                <a:lnTo>
                  <a:pt x="634350" y="19783"/>
                </a:lnTo>
                <a:lnTo>
                  <a:pt x="677580" y="34617"/>
                </a:lnTo>
                <a:lnTo>
                  <a:pt x="718904" y="53224"/>
                </a:lnTo>
                <a:lnTo>
                  <a:pt x="758115" y="75397"/>
                </a:lnTo>
                <a:lnTo>
                  <a:pt x="795005" y="100929"/>
                </a:lnTo>
                <a:lnTo>
                  <a:pt x="829366" y="129612"/>
                </a:lnTo>
                <a:lnTo>
                  <a:pt x="860992" y="161238"/>
                </a:lnTo>
                <a:lnTo>
                  <a:pt x="889674" y="195600"/>
                </a:lnTo>
                <a:lnTo>
                  <a:pt x="915205" y="232490"/>
                </a:lnTo>
                <a:lnTo>
                  <a:pt x="937377" y="271701"/>
                </a:lnTo>
                <a:lnTo>
                  <a:pt x="955984" y="313025"/>
                </a:lnTo>
                <a:lnTo>
                  <a:pt x="970817" y="356254"/>
                </a:lnTo>
                <a:lnTo>
                  <a:pt x="981669" y="401181"/>
                </a:lnTo>
                <a:lnTo>
                  <a:pt x="988332" y="447599"/>
                </a:lnTo>
                <a:lnTo>
                  <a:pt x="990600" y="495300"/>
                </a:lnTo>
                <a:lnTo>
                  <a:pt x="988332" y="543000"/>
                </a:lnTo>
                <a:lnTo>
                  <a:pt x="981669" y="589418"/>
                </a:lnTo>
                <a:lnTo>
                  <a:pt x="970817" y="634345"/>
                </a:lnTo>
                <a:lnTo>
                  <a:pt x="955984" y="677574"/>
                </a:lnTo>
                <a:lnTo>
                  <a:pt x="937377" y="718898"/>
                </a:lnTo>
                <a:lnTo>
                  <a:pt x="915205" y="758109"/>
                </a:lnTo>
                <a:lnTo>
                  <a:pt x="889674" y="794999"/>
                </a:lnTo>
                <a:lnTo>
                  <a:pt x="860992" y="829361"/>
                </a:lnTo>
                <a:lnTo>
                  <a:pt x="829366" y="860987"/>
                </a:lnTo>
                <a:lnTo>
                  <a:pt x="795005" y="889670"/>
                </a:lnTo>
                <a:lnTo>
                  <a:pt x="758115" y="915202"/>
                </a:lnTo>
                <a:lnTo>
                  <a:pt x="718904" y="937375"/>
                </a:lnTo>
                <a:lnTo>
                  <a:pt x="677580" y="955982"/>
                </a:lnTo>
                <a:lnTo>
                  <a:pt x="634350" y="970816"/>
                </a:lnTo>
                <a:lnTo>
                  <a:pt x="589421" y="981668"/>
                </a:lnTo>
                <a:lnTo>
                  <a:pt x="543002" y="988332"/>
                </a:lnTo>
                <a:lnTo>
                  <a:pt x="495300" y="990600"/>
                </a:lnTo>
                <a:lnTo>
                  <a:pt x="447597" y="988332"/>
                </a:lnTo>
                <a:lnTo>
                  <a:pt x="401178" y="981668"/>
                </a:lnTo>
                <a:lnTo>
                  <a:pt x="356249" y="970816"/>
                </a:lnTo>
                <a:lnTo>
                  <a:pt x="313019" y="955982"/>
                </a:lnTo>
                <a:lnTo>
                  <a:pt x="271695" y="937375"/>
                </a:lnTo>
                <a:lnTo>
                  <a:pt x="232484" y="915202"/>
                </a:lnTo>
                <a:lnTo>
                  <a:pt x="195594" y="889670"/>
                </a:lnTo>
                <a:lnTo>
                  <a:pt x="161233" y="860987"/>
                </a:lnTo>
                <a:lnTo>
                  <a:pt x="129607" y="829361"/>
                </a:lnTo>
                <a:lnTo>
                  <a:pt x="100925" y="794999"/>
                </a:lnTo>
                <a:lnTo>
                  <a:pt x="75394" y="758109"/>
                </a:lnTo>
                <a:lnTo>
                  <a:pt x="53222" y="718898"/>
                </a:lnTo>
                <a:lnTo>
                  <a:pt x="34615" y="677574"/>
                </a:lnTo>
                <a:lnTo>
                  <a:pt x="19782" y="634345"/>
                </a:lnTo>
                <a:lnTo>
                  <a:pt x="8930" y="589418"/>
                </a:lnTo>
                <a:lnTo>
                  <a:pt x="2267" y="543000"/>
                </a:lnTo>
                <a:lnTo>
                  <a:pt x="0" y="495300"/>
                </a:lnTo>
                <a:close/>
              </a:path>
            </a:pathLst>
          </a:custGeom>
          <a:ln w="25908">
            <a:solidFill>
              <a:srgbClr val="000000"/>
            </a:solidFill>
          </a:ln>
        </p:spPr>
        <p:txBody>
          <a:bodyPr wrap="square" lIns="0" tIns="0" rIns="0" bIns="0" rtlCol="0"/>
          <a:lstStyle/>
          <a:p>
            <a:endParaRPr/>
          </a:p>
        </p:txBody>
      </p:sp>
      <p:sp>
        <p:nvSpPr>
          <p:cNvPr id="17" name="object 17"/>
          <p:cNvSpPr txBox="1"/>
          <p:nvPr/>
        </p:nvSpPr>
        <p:spPr>
          <a:xfrm>
            <a:off x="7416800" y="5885849"/>
            <a:ext cx="407670" cy="315595"/>
          </a:xfrm>
          <a:prstGeom prst="rect">
            <a:avLst/>
          </a:prstGeom>
        </p:spPr>
        <p:txBody>
          <a:bodyPr vert="horz" wrap="square" lIns="0" tIns="0" rIns="0" bIns="0" rtlCol="0">
            <a:spAutoFit/>
          </a:bodyPr>
          <a:lstStyle/>
          <a:p>
            <a:pPr marL="12700">
              <a:lnSpc>
                <a:spcPct val="100000"/>
              </a:lnSpc>
            </a:pPr>
            <a:r>
              <a:rPr sz="2000" b="1" dirty="0">
                <a:latin typeface="Arial"/>
                <a:cs typeface="Arial"/>
              </a:rPr>
              <a:t>ON</a:t>
            </a:r>
            <a:endParaRPr sz="2000" dirty="0">
              <a:latin typeface="Arial"/>
              <a:cs typeface="Arial"/>
            </a:endParaRPr>
          </a:p>
        </p:txBody>
      </p:sp>
      <p:sp>
        <p:nvSpPr>
          <p:cNvPr id="18" name="object 18"/>
          <p:cNvSpPr txBox="1"/>
          <p:nvPr/>
        </p:nvSpPr>
        <p:spPr>
          <a:xfrm>
            <a:off x="5749544" y="4408170"/>
            <a:ext cx="693420" cy="345440"/>
          </a:xfrm>
          <a:prstGeom prst="rect">
            <a:avLst/>
          </a:prstGeom>
        </p:spPr>
        <p:txBody>
          <a:bodyPr vert="horz" wrap="square" lIns="0" tIns="0" rIns="0" bIns="0" rtlCol="0">
            <a:spAutoFit/>
          </a:bodyPr>
          <a:lstStyle/>
          <a:p>
            <a:pPr marL="12700">
              <a:lnSpc>
                <a:spcPct val="100000"/>
              </a:lnSpc>
            </a:pPr>
            <a:r>
              <a:rPr sz="2200" b="1" spc="-5" dirty="0">
                <a:latin typeface="Arial"/>
                <a:cs typeface="Arial"/>
              </a:rPr>
              <a:t>Fault</a:t>
            </a:r>
            <a:endParaRPr sz="2200">
              <a:latin typeface="Arial"/>
              <a:cs typeface="Arial"/>
            </a:endParaRPr>
          </a:p>
        </p:txBody>
      </p:sp>
      <p:sp>
        <p:nvSpPr>
          <p:cNvPr id="19" name="object 19"/>
          <p:cNvSpPr/>
          <p:nvPr/>
        </p:nvSpPr>
        <p:spPr>
          <a:xfrm>
            <a:off x="6096000" y="3317494"/>
            <a:ext cx="1050290" cy="1052195"/>
          </a:xfrm>
          <a:custGeom>
            <a:avLst/>
            <a:gdLst/>
            <a:ahLst/>
            <a:cxnLst/>
            <a:rect l="l" t="t" r="r" b="b"/>
            <a:pathLst>
              <a:path w="1050290" h="1052195">
                <a:moveTo>
                  <a:pt x="1007109" y="0"/>
                </a:moveTo>
                <a:lnTo>
                  <a:pt x="964056" y="43179"/>
                </a:lnTo>
                <a:lnTo>
                  <a:pt x="1007236" y="86232"/>
                </a:lnTo>
                <a:lnTo>
                  <a:pt x="1050290" y="43179"/>
                </a:lnTo>
                <a:lnTo>
                  <a:pt x="1007109" y="0"/>
                </a:lnTo>
                <a:close/>
              </a:path>
              <a:path w="1050290" h="1052195">
                <a:moveTo>
                  <a:pt x="834898" y="172592"/>
                </a:moveTo>
                <a:lnTo>
                  <a:pt x="791718" y="215772"/>
                </a:lnTo>
                <a:lnTo>
                  <a:pt x="834898" y="258825"/>
                </a:lnTo>
                <a:lnTo>
                  <a:pt x="877951" y="215645"/>
                </a:lnTo>
                <a:lnTo>
                  <a:pt x="834898" y="172592"/>
                </a:lnTo>
                <a:close/>
              </a:path>
              <a:path w="1050290" h="1052195">
                <a:moveTo>
                  <a:pt x="921003" y="86359"/>
                </a:moveTo>
                <a:lnTo>
                  <a:pt x="877951" y="129412"/>
                </a:lnTo>
                <a:lnTo>
                  <a:pt x="921003" y="172592"/>
                </a:lnTo>
                <a:lnTo>
                  <a:pt x="964183" y="129412"/>
                </a:lnTo>
                <a:lnTo>
                  <a:pt x="921003" y="86359"/>
                </a:lnTo>
                <a:close/>
              </a:path>
              <a:path w="1050290" h="1052195">
                <a:moveTo>
                  <a:pt x="748665" y="258952"/>
                </a:moveTo>
                <a:lnTo>
                  <a:pt x="705611" y="302005"/>
                </a:lnTo>
                <a:lnTo>
                  <a:pt x="748792" y="345058"/>
                </a:lnTo>
                <a:lnTo>
                  <a:pt x="791845" y="302005"/>
                </a:lnTo>
                <a:lnTo>
                  <a:pt x="748665" y="258952"/>
                </a:lnTo>
                <a:close/>
              </a:path>
              <a:path w="1050290" h="1052195">
                <a:moveTo>
                  <a:pt x="576452" y="431418"/>
                </a:moveTo>
                <a:lnTo>
                  <a:pt x="533400" y="474598"/>
                </a:lnTo>
                <a:lnTo>
                  <a:pt x="576452" y="517651"/>
                </a:lnTo>
                <a:lnTo>
                  <a:pt x="619505" y="474471"/>
                </a:lnTo>
                <a:lnTo>
                  <a:pt x="576452" y="431418"/>
                </a:lnTo>
                <a:close/>
              </a:path>
              <a:path w="1050290" h="1052195">
                <a:moveTo>
                  <a:pt x="662558" y="345185"/>
                </a:moveTo>
                <a:lnTo>
                  <a:pt x="619505" y="388365"/>
                </a:lnTo>
                <a:lnTo>
                  <a:pt x="662685" y="431418"/>
                </a:lnTo>
                <a:lnTo>
                  <a:pt x="705739" y="388238"/>
                </a:lnTo>
                <a:lnTo>
                  <a:pt x="662558" y="345185"/>
                </a:lnTo>
                <a:close/>
              </a:path>
              <a:path w="1050290" h="1052195">
                <a:moveTo>
                  <a:pt x="490347" y="517778"/>
                </a:moveTo>
                <a:lnTo>
                  <a:pt x="447167" y="560831"/>
                </a:lnTo>
                <a:lnTo>
                  <a:pt x="490347" y="603884"/>
                </a:lnTo>
                <a:lnTo>
                  <a:pt x="533400" y="560831"/>
                </a:lnTo>
                <a:lnTo>
                  <a:pt x="490347" y="517778"/>
                </a:lnTo>
                <a:close/>
              </a:path>
              <a:path w="1050290" h="1052195">
                <a:moveTo>
                  <a:pt x="318008" y="690244"/>
                </a:moveTo>
                <a:lnTo>
                  <a:pt x="274954" y="733424"/>
                </a:lnTo>
                <a:lnTo>
                  <a:pt x="318135" y="776477"/>
                </a:lnTo>
                <a:lnTo>
                  <a:pt x="361188" y="733424"/>
                </a:lnTo>
                <a:lnTo>
                  <a:pt x="318008" y="690244"/>
                </a:lnTo>
                <a:close/>
              </a:path>
              <a:path w="1050290" h="1052195">
                <a:moveTo>
                  <a:pt x="404113" y="604011"/>
                </a:moveTo>
                <a:lnTo>
                  <a:pt x="361061" y="647191"/>
                </a:lnTo>
                <a:lnTo>
                  <a:pt x="404240" y="690244"/>
                </a:lnTo>
                <a:lnTo>
                  <a:pt x="447294" y="647064"/>
                </a:lnTo>
                <a:lnTo>
                  <a:pt x="404113" y="604011"/>
                </a:lnTo>
                <a:close/>
              </a:path>
              <a:path w="1050290" h="1052195">
                <a:moveTo>
                  <a:pt x="64515" y="857884"/>
                </a:moveTo>
                <a:lnTo>
                  <a:pt x="0" y="1051940"/>
                </a:lnTo>
                <a:lnTo>
                  <a:pt x="193928" y="987170"/>
                </a:lnTo>
                <a:lnTo>
                  <a:pt x="155791" y="949070"/>
                </a:lnTo>
                <a:lnTo>
                  <a:pt x="145796" y="949070"/>
                </a:lnTo>
                <a:lnTo>
                  <a:pt x="102615" y="906017"/>
                </a:lnTo>
                <a:lnTo>
                  <a:pt x="107646" y="900972"/>
                </a:lnTo>
                <a:lnTo>
                  <a:pt x="64515" y="857884"/>
                </a:lnTo>
                <a:close/>
              </a:path>
              <a:path w="1050290" h="1052195">
                <a:moveTo>
                  <a:pt x="107646" y="900972"/>
                </a:moveTo>
                <a:lnTo>
                  <a:pt x="102615" y="906017"/>
                </a:lnTo>
                <a:lnTo>
                  <a:pt x="145796" y="949070"/>
                </a:lnTo>
                <a:lnTo>
                  <a:pt x="150783" y="944068"/>
                </a:lnTo>
                <a:lnTo>
                  <a:pt x="107646" y="900972"/>
                </a:lnTo>
                <a:close/>
              </a:path>
              <a:path w="1050290" h="1052195">
                <a:moveTo>
                  <a:pt x="150783" y="944068"/>
                </a:moveTo>
                <a:lnTo>
                  <a:pt x="145796" y="949070"/>
                </a:lnTo>
                <a:lnTo>
                  <a:pt x="155791" y="949070"/>
                </a:lnTo>
                <a:lnTo>
                  <a:pt x="150783" y="944068"/>
                </a:lnTo>
                <a:close/>
              </a:path>
              <a:path w="1050290" h="1052195">
                <a:moveTo>
                  <a:pt x="145669" y="862837"/>
                </a:moveTo>
                <a:lnTo>
                  <a:pt x="107646" y="900972"/>
                </a:lnTo>
                <a:lnTo>
                  <a:pt x="150783" y="944068"/>
                </a:lnTo>
                <a:lnTo>
                  <a:pt x="188849" y="905890"/>
                </a:lnTo>
                <a:lnTo>
                  <a:pt x="145669" y="862837"/>
                </a:lnTo>
                <a:close/>
              </a:path>
              <a:path w="1050290" h="1052195">
                <a:moveTo>
                  <a:pt x="231901" y="776604"/>
                </a:moveTo>
                <a:lnTo>
                  <a:pt x="188849" y="819657"/>
                </a:lnTo>
                <a:lnTo>
                  <a:pt x="231901" y="862837"/>
                </a:lnTo>
                <a:lnTo>
                  <a:pt x="274954" y="819657"/>
                </a:lnTo>
                <a:lnTo>
                  <a:pt x="231901" y="776604"/>
                </a:lnTo>
                <a:close/>
              </a:path>
            </a:pathLst>
          </a:custGeom>
          <a:solidFill>
            <a:srgbClr val="000000"/>
          </a:solidFill>
        </p:spPr>
        <p:txBody>
          <a:bodyPr wrap="square" lIns="0" tIns="0" rIns="0" bIns="0" rtlCol="0"/>
          <a:lstStyle/>
          <a:p>
            <a:endParaRPr/>
          </a:p>
        </p:txBody>
      </p:sp>
      <p:sp>
        <p:nvSpPr>
          <p:cNvPr id="20" name="object 20"/>
          <p:cNvSpPr txBox="1">
            <a:spLocks noGrp="1"/>
          </p:cNvSpPr>
          <p:nvPr>
            <p:ph type="sldNum" sz="quarter" idx="7"/>
          </p:nvPr>
        </p:nvSpPr>
        <p:spPr>
          <a:prstGeom prst="rect">
            <a:avLst/>
          </a:prstGeom>
        </p:spPr>
        <p:txBody>
          <a:bodyPr vert="horz" wrap="square" lIns="0" tIns="0" rIns="0" bIns="0" rtlCol="0">
            <a:spAutoFit/>
          </a:bodyPr>
          <a:lstStyle/>
          <a:p>
            <a:pPr marL="25400">
              <a:lnSpc>
                <a:spcPts val="1920"/>
              </a:lnSpc>
            </a:pPr>
            <a:fld id="{81D60167-4931-47E6-BA6A-407CBD079E47}" type="slidenum">
              <a:rPr dirty="0"/>
              <a:t>59</a:t>
            </a:fld>
            <a:endParaRPr dirty="0"/>
          </a:p>
        </p:txBody>
      </p:sp>
      <p:sp>
        <p:nvSpPr>
          <p:cNvPr id="22" name="Rectangle 21"/>
          <p:cNvSpPr/>
          <p:nvPr/>
        </p:nvSpPr>
        <p:spPr>
          <a:xfrm>
            <a:off x="990600" y="6248400"/>
            <a:ext cx="7010400" cy="2206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8305800" y="6096000"/>
            <a:ext cx="838200" cy="76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739087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1723"/>
            <a:ext cx="9144000" cy="738664"/>
          </a:xfrm>
        </p:spPr>
        <p:txBody>
          <a:bodyPr/>
          <a:lstStyle/>
          <a:p>
            <a:r>
              <a:rPr lang="en-US" sz="4800" dirty="0">
                <a:effectLst>
                  <a:outerShdw blurRad="38100" dist="38100" dir="2700000" algn="tl">
                    <a:srgbClr val="000000">
                      <a:alpha val="43137"/>
                    </a:srgbClr>
                  </a:outerShdw>
                </a:effectLst>
              </a:rPr>
              <a:t>Exhaustive Testing</a:t>
            </a:r>
          </a:p>
        </p:txBody>
      </p:sp>
      <p:sp>
        <p:nvSpPr>
          <p:cNvPr id="3" name="Text Placeholder 2"/>
          <p:cNvSpPr>
            <a:spLocks noGrp="1"/>
          </p:cNvSpPr>
          <p:nvPr>
            <p:ph type="body" idx="1"/>
          </p:nvPr>
        </p:nvSpPr>
        <p:spPr>
          <a:xfrm>
            <a:off x="76200" y="1066802"/>
            <a:ext cx="9067800" cy="3693319"/>
          </a:xfrm>
        </p:spPr>
        <p:txBody>
          <a:bodyPr/>
          <a:lstStyle/>
          <a:p>
            <a:endParaRPr lang="en-US" b="0" dirty="0"/>
          </a:p>
          <a:p>
            <a:r>
              <a:rPr lang="en-US" dirty="0"/>
              <a:t>1.Definition</a:t>
            </a:r>
            <a:r>
              <a:rPr lang="en-US" b="0" dirty="0"/>
              <a:t>: testing with every member of the input value space</a:t>
            </a:r>
          </a:p>
          <a:p>
            <a:endParaRPr lang="en-US" b="0" dirty="0"/>
          </a:p>
          <a:p>
            <a:endParaRPr lang="en-US" b="0" dirty="0"/>
          </a:p>
          <a:p>
            <a:r>
              <a:rPr lang="en-US" dirty="0"/>
              <a:t>2.Input value space</a:t>
            </a:r>
            <a:r>
              <a:rPr lang="en-US" b="0" dirty="0"/>
              <a:t>: the set of all possible input values to the program</a:t>
            </a:r>
          </a:p>
          <a:p>
            <a:endParaRPr lang="en-US" dirty="0"/>
          </a:p>
        </p:txBody>
      </p:sp>
    </p:spTree>
    <p:extLst>
      <p:ext uri="{BB962C8B-B14F-4D97-AF65-F5344CB8AC3E}">
        <p14:creationId xmlns:p14="http://schemas.microsoft.com/office/powerpoint/2010/main" val="4254503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15" dirty="0"/>
              <a:t>State-Transition </a:t>
            </a:r>
            <a:r>
              <a:rPr spc="-70" dirty="0"/>
              <a:t>Testing </a:t>
            </a:r>
            <a:r>
              <a:rPr spc="-5" dirty="0">
                <a:latin typeface="Arial"/>
                <a:cs typeface="Arial"/>
              </a:rPr>
              <a:t>–</a:t>
            </a:r>
            <a:r>
              <a:rPr spc="60" dirty="0">
                <a:latin typeface="Arial"/>
                <a:cs typeface="Arial"/>
              </a:rPr>
              <a:t> </a:t>
            </a:r>
            <a:r>
              <a:rPr spc="-5" dirty="0"/>
              <a:t>Example</a:t>
            </a:r>
          </a:p>
        </p:txBody>
      </p:sp>
      <p:graphicFrame>
        <p:nvGraphicFramePr>
          <p:cNvPr id="3" name="object 3"/>
          <p:cNvGraphicFramePr>
            <a:graphicFrameLocks noGrp="1"/>
          </p:cNvGraphicFramePr>
          <p:nvPr/>
        </p:nvGraphicFramePr>
        <p:xfrm>
          <a:off x="527050" y="4083050"/>
          <a:ext cx="7801354" cy="1854198"/>
        </p:xfrm>
        <a:graphic>
          <a:graphicData uri="http://schemas.openxmlformats.org/drawingml/2006/table">
            <a:tbl>
              <a:tblPr firstRow="1" bandRow="1">
                <a:tableStyleId>{2D5ABB26-0587-4C30-8999-92F81FD0307C}</a:tableStyleId>
              </a:tblPr>
              <a:tblGrid>
                <a:gridCol w="2082292">
                  <a:extLst>
                    <a:ext uri="{9D8B030D-6E8A-4147-A177-3AD203B41FA5}">
                      <a16:colId xmlns:a16="http://schemas.microsoft.com/office/drawing/2014/main" val="20000"/>
                    </a:ext>
                  </a:extLst>
                </a:gridCol>
                <a:gridCol w="1859280">
                  <a:extLst>
                    <a:ext uri="{9D8B030D-6E8A-4147-A177-3AD203B41FA5}">
                      <a16:colId xmlns:a16="http://schemas.microsoft.com/office/drawing/2014/main" val="20001"/>
                    </a:ext>
                  </a:extLst>
                </a:gridCol>
                <a:gridCol w="2000503">
                  <a:extLst>
                    <a:ext uri="{9D8B030D-6E8A-4147-A177-3AD203B41FA5}">
                      <a16:colId xmlns:a16="http://schemas.microsoft.com/office/drawing/2014/main" val="20002"/>
                    </a:ext>
                  </a:extLst>
                </a:gridCol>
                <a:gridCol w="1859279">
                  <a:extLst>
                    <a:ext uri="{9D8B030D-6E8A-4147-A177-3AD203B41FA5}">
                      <a16:colId xmlns:a16="http://schemas.microsoft.com/office/drawing/2014/main" val="20003"/>
                    </a:ext>
                  </a:extLst>
                </a:gridCol>
              </a:tblGrid>
              <a:tr h="370839">
                <a:tc>
                  <a:txBody>
                    <a:bodyPr/>
                    <a:lstStyle/>
                    <a:p>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682D60"/>
                    </a:solidFill>
                  </a:tcPr>
                </a:tc>
                <a:tc>
                  <a:txBody>
                    <a:bodyPr/>
                    <a:lstStyle/>
                    <a:p>
                      <a:pPr marL="85090">
                        <a:lnSpc>
                          <a:spcPct val="100000"/>
                        </a:lnSpc>
                        <a:spcBef>
                          <a:spcPts val="265"/>
                        </a:spcBef>
                      </a:pPr>
                      <a:r>
                        <a:rPr sz="1800" b="1" spc="-5" dirty="0">
                          <a:solidFill>
                            <a:srgbClr val="FFFFFF"/>
                          </a:solidFill>
                          <a:latin typeface="Arial"/>
                          <a:cs typeface="Arial"/>
                        </a:rPr>
                        <a:t>Step</a:t>
                      </a:r>
                      <a:r>
                        <a:rPr sz="1800" b="1" spc="-85" dirty="0">
                          <a:solidFill>
                            <a:srgbClr val="FFFFFF"/>
                          </a:solidFill>
                          <a:latin typeface="Arial"/>
                          <a:cs typeface="Arial"/>
                        </a:rPr>
                        <a:t> </a:t>
                      </a:r>
                      <a:r>
                        <a:rPr sz="1800" b="1" dirty="0">
                          <a:solidFill>
                            <a:srgbClr val="FFFFFF"/>
                          </a:solidFill>
                          <a:latin typeface="Arial"/>
                          <a:cs typeface="Arial"/>
                        </a:rPr>
                        <a:t>1</a:t>
                      </a:r>
                      <a:endParaRPr sz="18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682D60"/>
                    </a:solidFill>
                  </a:tcPr>
                </a:tc>
                <a:tc>
                  <a:txBody>
                    <a:bodyPr/>
                    <a:lstStyle/>
                    <a:p>
                      <a:pPr marL="85725">
                        <a:lnSpc>
                          <a:spcPct val="100000"/>
                        </a:lnSpc>
                        <a:spcBef>
                          <a:spcPts val="265"/>
                        </a:spcBef>
                      </a:pPr>
                      <a:r>
                        <a:rPr sz="1800" b="1" spc="-5" dirty="0">
                          <a:solidFill>
                            <a:srgbClr val="FFFFFF"/>
                          </a:solidFill>
                          <a:latin typeface="Arial"/>
                          <a:cs typeface="Arial"/>
                        </a:rPr>
                        <a:t>Step</a:t>
                      </a:r>
                      <a:r>
                        <a:rPr sz="1800" b="1" spc="-85" dirty="0">
                          <a:solidFill>
                            <a:srgbClr val="FFFFFF"/>
                          </a:solidFill>
                          <a:latin typeface="Arial"/>
                          <a:cs typeface="Arial"/>
                        </a:rPr>
                        <a:t> </a:t>
                      </a:r>
                      <a:r>
                        <a:rPr sz="1800" b="1" dirty="0">
                          <a:solidFill>
                            <a:srgbClr val="FFFFFF"/>
                          </a:solidFill>
                          <a:latin typeface="Arial"/>
                          <a:cs typeface="Arial"/>
                        </a:rPr>
                        <a:t>2</a:t>
                      </a:r>
                      <a:endParaRPr sz="18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682D60"/>
                    </a:solidFill>
                  </a:tcPr>
                </a:tc>
                <a:tc>
                  <a:txBody>
                    <a:bodyPr/>
                    <a:lstStyle/>
                    <a:p>
                      <a:pPr marL="85725">
                        <a:lnSpc>
                          <a:spcPct val="100000"/>
                        </a:lnSpc>
                        <a:spcBef>
                          <a:spcPts val="265"/>
                        </a:spcBef>
                      </a:pPr>
                      <a:r>
                        <a:rPr sz="1800" b="1" spc="-5" dirty="0">
                          <a:solidFill>
                            <a:srgbClr val="FFFFFF"/>
                          </a:solidFill>
                          <a:latin typeface="Arial"/>
                          <a:cs typeface="Arial"/>
                        </a:rPr>
                        <a:t>Step</a:t>
                      </a:r>
                      <a:r>
                        <a:rPr sz="1800" b="1" spc="-85" dirty="0">
                          <a:solidFill>
                            <a:srgbClr val="FFFFFF"/>
                          </a:solidFill>
                          <a:latin typeface="Arial"/>
                          <a:cs typeface="Arial"/>
                        </a:rPr>
                        <a:t> </a:t>
                      </a:r>
                      <a:r>
                        <a:rPr sz="1800" b="1" dirty="0">
                          <a:solidFill>
                            <a:srgbClr val="FFFFFF"/>
                          </a:solidFill>
                          <a:latin typeface="Arial"/>
                          <a:cs typeface="Arial"/>
                        </a:rPr>
                        <a:t>3</a:t>
                      </a:r>
                      <a:endParaRPr sz="18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682D60"/>
                    </a:solidFill>
                  </a:tcPr>
                </a:tc>
                <a:extLst>
                  <a:ext uri="{0D108BD9-81ED-4DB2-BD59-A6C34878D82A}">
                    <a16:rowId xmlns:a16="http://schemas.microsoft.com/office/drawing/2014/main" val="10000"/>
                  </a:ext>
                </a:extLst>
              </a:tr>
              <a:tr h="370840">
                <a:tc>
                  <a:txBody>
                    <a:bodyPr/>
                    <a:lstStyle/>
                    <a:p>
                      <a:pPr marL="85090">
                        <a:lnSpc>
                          <a:spcPct val="100000"/>
                        </a:lnSpc>
                        <a:spcBef>
                          <a:spcPts val="265"/>
                        </a:spcBef>
                      </a:pPr>
                      <a:r>
                        <a:rPr sz="1800" b="1" spc="-40" dirty="0">
                          <a:latin typeface="Arial"/>
                          <a:cs typeface="Arial"/>
                        </a:rPr>
                        <a:t>START</a:t>
                      </a:r>
                      <a:r>
                        <a:rPr sz="1800" b="1" spc="-30" dirty="0">
                          <a:latin typeface="Arial"/>
                          <a:cs typeface="Arial"/>
                        </a:rPr>
                        <a:t> </a:t>
                      </a:r>
                      <a:r>
                        <a:rPr sz="1800" b="1" spc="-65" dirty="0">
                          <a:latin typeface="Arial"/>
                          <a:cs typeface="Arial"/>
                        </a:rPr>
                        <a:t>STATE</a:t>
                      </a:r>
                      <a:endParaRPr sz="18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DACE0"/>
                    </a:solidFill>
                  </a:tcPr>
                </a:tc>
                <a:tc>
                  <a:txBody>
                    <a:bodyPr/>
                    <a:lstStyle/>
                    <a:p>
                      <a:pPr marL="85090">
                        <a:lnSpc>
                          <a:spcPct val="100000"/>
                        </a:lnSpc>
                        <a:spcBef>
                          <a:spcPts val="265"/>
                        </a:spcBef>
                      </a:pPr>
                      <a:r>
                        <a:rPr sz="1800" dirty="0">
                          <a:latin typeface="Arial"/>
                          <a:cs typeface="Arial"/>
                        </a:rPr>
                        <a:t>OFF</a:t>
                      </a:r>
                      <a:endParaRPr sz="18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DACE0"/>
                    </a:solidFill>
                  </a:tcPr>
                </a:tc>
                <a:tc>
                  <a:txBody>
                    <a:bodyPr/>
                    <a:lstStyle/>
                    <a:p>
                      <a:pPr marL="85725">
                        <a:lnSpc>
                          <a:spcPct val="100000"/>
                        </a:lnSpc>
                        <a:spcBef>
                          <a:spcPts val="265"/>
                        </a:spcBef>
                      </a:pPr>
                      <a:r>
                        <a:rPr sz="1800" dirty="0">
                          <a:latin typeface="Arial"/>
                          <a:cs typeface="Arial"/>
                        </a:rPr>
                        <a:t>ON</a:t>
                      </a:r>
                      <a:endParaRPr sz="18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DACE0"/>
                    </a:solidFill>
                  </a:tcPr>
                </a:tc>
                <a:tc>
                  <a:txBody>
                    <a:bodyPr/>
                    <a:lstStyle/>
                    <a:p>
                      <a:pPr marL="85725">
                        <a:lnSpc>
                          <a:spcPct val="100000"/>
                        </a:lnSpc>
                        <a:spcBef>
                          <a:spcPts val="265"/>
                        </a:spcBef>
                      </a:pPr>
                      <a:r>
                        <a:rPr sz="1800" dirty="0">
                          <a:latin typeface="Arial"/>
                          <a:cs typeface="Arial"/>
                        </a:rPr>
                        <a:t>OFF</a:t>
                      </a:r>
                      <a:endParaRPr sz="18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DACE0"/>
                    </a:solidFill>
                  </a:tcPr>
                </a:tc>
                <a:extLst>
                  <a:ext uri="{0D108BD9-81ED-4DB2-BD59-A6C34878D82A}">
                    <a16:rowId xmlns:a16="http://schemas.microsoft.com/office/drawing/2014/main" val="10001"/>
                  </a:ext>
                </a:extLst>
              </a:tr>
              <a:tr h="370839">
                <a:tc>
                  <a:txBody>
                    <a:bodyPr/>
                    <a:lstStyle/>
                    <a:p>
                      <a:pPr marL="85090">
                        <a:lnSpc>
                          <a:spcPct val="100000"/>
                        </a:lnSpc>
                        <a:spcBef>
                          <a:spcPts val="265"/>
                        </a:spcBef>
                      </a:pPr>
                      <a:r>
                        <a:rPr sz="1800" b="1" spc="-5" dirty="0">
                          <a:latin typeface="Arial"/>
                          <a:cs typeface="Arial"/>
                        </a:rPr>
                        <a:t>INPUT</a:t>
                      </a:r>
                      <a:endParaRPr sz="18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DCEEC"/>
                    </a:solidFill>
                  </a:tcPr>
                </a:tc>
                <a:tc>
                  <a:txBody>
                    <a:bodyPr/>
                    <a:lstStyle/>
                    <a:p>
                      <a:pPr marL="85090">
                        <a:lnSpc>
                          <a:spcPct val="100000"/>
                        </a:lnSpc>
                        <a:spcBef>
                          <a:spcPts val="265"/>
                        </a:spcBef>
                      </a:pPr>
                      <a:r>
                        <a:rPr sz="1800" spc="-10" dirty="0">
                          <a:latin typeface="Arial"/>
                          <a:cs typeface="Arial"/>
                        </a:rPr>
                        <a:t>Switch</a:t>
                      </a:r>
                      <a:r>
                        <a:rPr sz="1800" spc="-55" dirty="0">
                          <a:latin typeface="Arial"/>
                          <a:cs typeface="Arial"/>
                        </a:rPr>
                        <a:t> </a:t>
                      </a:r>
                      <a:r>
                        <a:rPr sz="1800" dirty="0">
                          <a:latin typeface="Arial"/>
                          <a:cs typeface="Arial"/>
                        </a:rPr>
                        <a:t>ON</a:t>
                      </a:r>
                      <a:endParaRPr sz="18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DCEEC"/>
                    </a:solidFill>
                  </a:tcPr>
                </a:tc>
                <a:tc>
                  <a:txBody>
                    <a:bodyPr/>
                    <a:lstStyle/>
                    <a:p>
                      <a:pPr marL="85725">
                        <a:lnSpc>
                          <a:spcPct val="100000"/>
                        </a:lnSpc>
                        <a:spcBef>
                          <a:spcPts val="265"/>
                        </a:spcBef>
                      </a:pPr>
                      <a:r>
                        <a:rPr sz="1800" spc="-10" dirty="0">
                          <a:latin typeface="Arial"/>
                          <a:cs typeface="Arial"/>
                        </a:rPr>
                        <a:t>Switch</a:t>
                      </a:r>
                      <a:r>
                        <a:rPr sz="1800" spc="-45" dirty="0">
                          <a:latin typeface="Arial"/>
                          <a:cs typeface="Arial"/>
                        </a:rPr>
                        <a:t> </a:t>
                      </a:r>
                      <a:r>
                        <a:rPr sz="1800" dirty="0">
                          <a:latin typeface="Arial"/>
                          <a:cs typeface="Arial"/>
                        </a:rPr>
                        <a:t>OFF</a:t>
                      </a:r>
                      <a:endParaRPr sz="18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DCEEC"/>
                    </a:solidFill>
                  </a:tcPr>
                </a:tc>
                <a:tc>
                  <a:txBody>
                    <a:bodyPr/>
                    <a:lstStyle/>
                    <a:p>
                      <a:pPr marL="85725">
                        <a:lnSpc>
                          <a:spcPct val="100000"/>
                        </a:lnSpc>
                        <a:spcBef>
                          <a:spcPts val="265"/>
                        </a:spcBef>
                      </a:pPr>
                      <a:r>
                        <a:rPr sz="1800" spc="-10" dirty="0">
                          <a:latin typeface="Arial"/>
                          <a:cs typeface="Arial"/>
                        </a:rPr>
                        <a:t>Switch</a:t>
                      </a:r>
                      <a:r>
                        <a:rPr sz="1800" spc="-55" dirty="0">
                          <a:latin typeface="Arial"/>
                          <a:cs typeface="Arial"/>
                        </a:rPr>
                        <a:t> </a:t>
                      </a:r>
                      <a:r>
                        <a:rPr sz="1800" dirty="0">
                          <a:latin typeface="Arial"/>
                          <a:cs typeface="Arial"/>
                        </a:rPr>
                        <a:t>ON</a:t>
                      </a:r>
                      <a:endParaRPr sz="18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DCEEC"/>
                    </a:solidFill>
                  </a:tcPr>
                </a:tc>
                <a:extLst>
                  <a:ext uri="{0D108BD9-81ED-4DB2-BD59-A6C34878D82A}">
                    <a16:rowId xmlns:a16="http://schemas.microsoft.com/office/drawing/2014/main" val="10002"/>
                  </a:ext>
                </a:extLst>
              </a:tr>
              <a:tr h="370840">
                <a:tc>
                  <a:txBody>
                    <a:bodyPr/>
                    <a:lstStyle/>
                    <a:p>
                      <a:pPr marL="85090">
                        <a:lnSpc>
                          <a:spcPct val="100000"/>
                        </a:lnSpc>
                        <a:spcBef>
                          <a:spcPts val="270"/>
                        </a:spcBef>
                      </a:pPr>
                      <a:r>
                        <a:rPr sz="1800" b="1" spc="-5" dirty="0">
                          <a:latin typeface="Arial"/>
                          <a:cs typeface="Arial"/>
                        </a:rPr>
                        <a:t>OUTPUT</a:t>
                      </a:r>
                      <a:endParaRPr sz="18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DACE0"/>
                    </a:solidFill>
                  </a:tcPr>
                </a:tc>
                <a:tc>
                  <a:txBody>
                    <a:bodyPr/>
                    <a:lstStyle/>
                    <a:p>
                      <a:pPr marL="85090">
                        <a:lnSpc>
                          <a:spcPct val="100000"/>
                        </a:lnSpc>
                        <a:spcBef>
                          <a:spcPts val="270"/>
                        </a:spcBef>
                      </a:pPr>
                      <a:r>
                        <a:rPr sz="1800" spc="-5" dirty="0">
                          <a:latin typeface="Arial"/>
                          <a:cs typeface="Arial"/>
                        </a:rPr>
                        <a:t>Light</a:t>
                      </a:r>
                      <a:r>
                        <a:rPr sz="1800" spc="-85" dirty="0">
                          <a:latin typeface="Arial"/>
                          <a:cs typeface="Arial"/>
                        </a:rPr>
                        <a:t> </a:t>
                      </a:r>
                      <a:r>
                        <a:rPr sz="1800" dirty="0">
                          <a:latin typeface="Arial"/>
                          <a:cs typeface="Arial"/>
                        </a:rPr>
                        <a:t>ON</a:t>
                      </a:r>
                      <a:endParaRPr sz="18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DACE0"/>
                    </a:solidFill>
                  </a:tcPr>
                </a:tc>
                <a:tc>
                  <a:txBody>
                    <a:bodyPr/>
                    <a:lstStyle/>
                    <a:p>
                      <a:pPr marL="85725">
                        <a:lnSpc>
                          <a:spcPct val="100000"/>
                        </a:lnSpc>
                        <a:spcBef>
                          <a:spcPts val="270"/>
                        </a:spcBef>
                      </a:pPr>
                      <a:r>
                        <a:rPr sz="1800" spc="-5" dirty="0">
                          <a:latin typeface="Arial"/>
                          <a:cs typeface="Arial"/>
                        </a:rPr>
                        <a:t>Light</a:t>
                      </a:r>
                      <a:r>
                        <a:rPr sz="1800" spc="-75" dirty="0">
                          <a:latin typeface="Arial"/>
                          <a:cs typeface="Arial"/>
                        </a:rPr>
                        <a:t> </a:t>
                      </a:r>
                      <a:r>
                        <a:rPr sz="1800" dirty="0">
                          <a:latin typeface="Arial"/>
                          <a:cs typeface="Arial"/>
                        </a:rPr>
                        <a:t>OFF</a:t>
                      </a:r>
                      <a:endParaRPr sz="18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DACE0"/>
                    </a:solidFill>
                  </a:tcPr>
                </a:tc>
                <a:tc>
                  <a:txBody>
                    <a:bodyPr/>
                    <a:lstStyle/>
                    <a:p>
                      <a:pPr marL="85725">
                        <a:lnSpc>
                          <a:spcPct val="100000"/>
                        </a:lnSpc>
                        <a:spcBef>
                          <a:spcPts val="270"/>
                        </a:spcBef>
                      </a:pPr>
                      <a:r>
                        <a:rPr sz="1800" spc="-5" dirty="0">
                          <a:latin typeface="Arial"/>
                          <a:cs typeface="Arial"/>
                        </a:rPr>
                        <a:t>Light</a:t>
                      </a:r>
                      <a:r>
                        <a:rPr sz="1800" spc="-85" dirty="0">
                          <a:latin typeface="Arial"/>
                          <a:cs typeface="Arial"/>
                        </a:rPr>
                        <a:t> </a:t>
                      </a:r>
                      <a:r>
                        <a:rPr sz="1800" dirty="0">
                          <a:latin typeface="Arial"/>
                          <a:cs typeface="Arial"/>
                        </a:rPr>
                        <a:t>ON</a:t>
                      </a:r>
                      <a:endParaRPr sz="18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DACE0"/>
                    </a:solidFill>
                  </a:tcPr>
                </a:tc>
                <a:extLst>
                  <a:ext uri="{0D108BD9-81ED-4DB2-BD59-A6C34878D82A}">
                    <a16:rowId xmlns:a16="http://schemas.microsoft.com/office/drawing/2014/main" val="10003"/>
                  </a:ext>
                </a:extLst>
              </a:tr>
              <a:tr h="370840">
                <a:tc>
                  <a:txBody>
                    <a:bodyPr/>
                    <a:lstStyle/>
                    <a:p>
                      <a:pPr marL="85090">
                        <a:lnSpc>
                          <a:spcPct val="100000"/>
                        </a:lnSpc>
                        <a:spcBef>
                          <a:spcPts val="270"/>
                        </a:spcBef>
                      </a:pPr>
                      <a:r>
                        <a:rPr sz="1800" b="1" dirty="0">
                          <a:latin typeface="Arial"/>
                          <a:cs typeface="Arial"/>
                        </a:rPr>
                        <a:t>FINISH</a:t>
                      </a:r>
                      <a:r>
                        <a:rPr sz="1800" b="1" spc="-105" dirty="0">
                          <a:latin typeface="Arial"/>
                          <a:cs typeface="Arial"/>
                        </a:rPr>
                        <a:t> </a:t>
                      </a:r>
                      <a:r>
                        <a:rPr sz="1800" b="1" spc="-65" dirty="0">
                          <a:latin typeface="Arial"/>
                          <a:cs typeface="Arial"/>
                        </a:rPr>
                        <a:t>STATE</a:t>
                      </a:r>
                      <a:endParaRPr sz="18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DCEEC"/>
                    </a:solidFill>
                  </a:tcPr>
                </a:tc>
                <a:tc>
                  <a:txBody>
                    <a:bodyPr/>
                    <a:lstStyle/>
                    <a:p>
                      <a:pPr marL="85090">
                        <a:lnSpc>
                          <a:spcPct val="100000"/>
                        </a:lnSpc>
                        <a:spcBef>
                          <a:spcPts val="270"/>
                        </a:spcBef>
                      </a:pPr>
                      <a:r>
                        <a:rPr sz="1800" dirty="0">
                          <a:latin typeface="Arial"/>
                          <a:cs typeface="Arial"/>
                        </a:rPr>
                        <a:t>ON</a:t>
                      </a:r>
                      <a:endParaRPr sz="18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DCEEC"/>
                    </a:solidFill>
                  </a:tcPr>
                </a:tc>
                <a:tc>
                  <a:txBody>
                    <a:bodyPr/>
                    <a:lstStyle/>
                    <a:p>
                      <a:pPr marL="85725">
                        <a:lnSpc>
                          <a:spcPct val="100000"/>
                        </a:lnSpc>
                        <a:spcBef>
                          <a:spcPts val="270"/>
                        </a:spcBef>
                      </a:pPr>
                      <a:r>
                        <a:rPr sz="1800" dirty="0">
                          <a:latin typeface="Arial"/>
                          <a:cs typeface="Arial"/>
                        </a:rPr>
                        <a:t>OFF</a:t>
                      </a:r>
                      <a:endParaRPr sz="18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DCEEC"/>
                    </a:solidFill>
                  </a:tcPr>
                </a:tc>
                <a:tc>
                  <a:txBody>
                    <a:bodyPr/>
                    <a:lstStyle/>
                    <a:p>
                      <a:pPr marL="85725">
                        <a:lnSpc>
                          <a:spcPct val="100000"/>
                        </a:lnSpc>
                        <a:spcBef>
                          <a:spcPts val="270"/>
                        </a:spcBef>
                      </a:pPr>
                      <a:r>
                        <a:rPr sz="1800" dirty="0">
                          <a:latin typeface="Arial"/>
                          <a:cs typeface="Arial"/>
                        </a:rPr>
                        <a:t>ON</a:t>
                      </a:r>
                      <a:endParaRPr sz="18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DCEEC"/>
                    </a:solidFill>
                  </a:tcPr>
                </a:tc>
                <a:extLst>
                  <a:ext uri="{0D108BD9-81ED-4DB2-BD59-A6C34878D82A}">
                    <a16:rowId xmlns:a16="http://schemas.microsoft.com/office/drawing/2014/main" val="10004"/>
                  </a:ext>
                </a:extLst>
              </a:tr>
            </a:tbl>
          </a:graphicData>
        </a:graphic>
      </p:graphicFrame>
      <p:sp>
        <p:nvSpPr>
          <p:cNvPr id="4" name="object 4"/>
          <p:cNvSpPr/>
          <p:nvPr/>
        </p:nvSpPr>
        <p:spPr>
          <a:xfrm>
            <a:off x="3103626" y="1143761"/>
            <a:ext cx="1049020" cy="841375"/>
          </a:xfrm>
          <a:custGeom>
            <a:avLst/>
            <a:gdLst/>
            <a:ahLst/>
            <a:cxnLst/>
            <a:rect l="l" t="t" r="r" b="b"/>
            <a:pathLst>
              <a:path w="1049020" h="841375">
                <a:moveTo>
                  <a:pt x="0" y="420624"/>
                </a:moveTo>
                <a:lnTo>
                  <a:pt x="2706" y="377621"/>
                </a:lnTo>
                <a:lnTo>
                  <a:pt x="10650" y="335859"/>
                </a:lnTo>
                <a:lnTo>
                  <a:pt x="23567" y="295551"/>
                </a:lnTo>
                <a:lnTo>
                  <a:pt x="41195" y="256907"/>
                </a:lnTo>
                <a:lnTo>
                  <a:pt x="63270" y="220139"/>
                </a:lnTo>
                <a:lnTo>
                  <a:pt x="89529" y="185458"/>
                </a:lnTo>
                <a:lnTo>
                  <a:pt x="119707" y="153076"/>
                </a:lnTo>
                <a:lnTo>
                  <a:pt x="153542" y="123205"/>
                </a:lnTo>
                <a:lnTo>
                  <a:pt x="190771" y="96056"/>
                </a:lnTo>
                <a:lnTo>
                  <a:pt x="231130" y="71841"/>
                </a:lnTo>
                <a:lnTo>
                  <a:pt x="274354" y="50771"/>
                </a:lnTo>
                <a:lnTo>
                  <a:pt x="320182" y="33057"/>
                </a:lnTo>
                <a:lnTo>
                  <a:pt x="368350" y="18912"/>
                </a:lnTo>
                <a:lnTo>
                  <a:pt x="418593" y="8546"/>
                </a:lnTo>
                <a:lnTo>
                  <a:pt x="470650" y="2171"/>
                </a:lnTo>
                <a:lnTo>
                  <a:pt x="524256" y="0"/>
                </a:lnTo>
                <a:lnTo>
                  <a:pt x="577861" y="2171"/>
                </a:lnTo>
                <a:lnTo>
                  <a:pt x="629918" y="8546"/>
                </a:lnTo>
                <a:lnTo>
                  <a:pt x="680161" y="18912"/>
                </a:lnTo>
                <a:lnTo>
                  <a:pt x="728329" y="33057"/>
                </a:lnTo>
                <a:lnTo>
                  <a:pt x="774157" y="50771"/>
                </a:lnTo>
                <a:lnTo>
                  <a:pt x="817381" y="71841"/>
                </a:lnTo>
                <a:lnTo>
                  <a:pt x="857740" y="96056"/>
                </a:lnTo>
                <a:lnTo>
                  <a:pt x="894968" y="123205"/>
                </a:lnTo>
                <a:lnTo>
                  <a:pt x="928804" y="153076"/>
                </a:lnTo>
                <a:lnTo>
                  <a:pt x="958982" y="185458"/>
                </a:lnTo>
                <a:lnTo>
                  <a:pt x="985241" y="220139"/>
                </a:lnTo>
                <a:lnTo>
                  <a:pt x="1007316" y="256907"/>
                </a:lnTo>
                <a:lnTo>
                  <a:pt x="1024944" y="295551"/>
                </a:lnTo>
                <a:lnTo>
                  <a:pt x="1037861" y="335859"/>
                </a:lnTo>
                <a:lnTo>
                  <a:pt x="1045805" y="377621"/>
                </a:lnTo>
                <a:lnTo>
                  <a:pt x="1048512" y="420624"/>
                </a:lnTo>
                <a:lnTo>
                  <a:pt x="1045805" y="463626"/>
                </a:lnTo>
                <a:lnTo>
                  <a:pt x="1037861" y="505388"/>
                </a:lnTo>
                <a:lnTo>
                  <a:pt x="1024944" y="545696"/>
                </a:lnTo>
                <a:lnTo>
                  <a:pt x="1007316" y="584340"/>
                </a:lnTo>
                <a:lnTo>
                  <a:pt x="985241" y="621108"/>
                </a:lnTo>
                <a:lnTo>
                  <a:pt x="958982" y="655789"/>
                </a:lnTo>
                <a:lnTo>
                  <a:pt x="928804" y="688171"/>
                </a:lnTo>
                <a:lnTo>
                  <a:pt x="894969" y="718042"/>
                </a:lnTo>
                <a:lnTo>
                  <a:pt x="857740" y="745191"/>
                </a:lnTo>
                <a:lnTo>
                  <a:pt x="817381" y="769406"/>
                </a:lnTo>
                <a:lnTo>
                  <a:pt x="774157" y="790476"/>
                </a:lnTo>
                <a:lnTo>
                  <a:pt x="728329" y="808190"/>
                </a:lnTo>
                <a:lnTo>
                  <a:pt x="680161" y="822335"/>
                </a:lnTo>
                <a:lnTo>
                  <a:pt x="629918" y="832701"/>
                </a:lnTo>
                <a:lnTo>
                  <a:pt x="577861" y="839076"/>
                </a:lnTo>
                <a:lnTo>
                  <a:pt x="524256" y="841248"/>
                </a:lnTo>
                <a:lnTo>
                  <a:pt x="470650" y="839076"/>
                </a:lnTo>
                <a:lnTo>
                  <a:pt x="418593" y="832701"/>
                </a:lnTo>
                <a:lnTo>
                  <a:pt x="368350" y="822335"/>
                </a:lnTo>
                <a:lnTo>
                  <a:pt x="320182" y="808190"/>
                </a:lnTo>
                <a:lnTo>
                  <a:pt x="274354" y="790476"/>
                </a:lnTo>
                <a:lnTo>
                  <a:pt x="231130" y="769406"/>
                </a:lnTo>
                <a:lnTo>
                  <a:pt x="190771" y="745191"/>
                </a:lnTo>
                <a:lnTo>
                  <a:pt x="153543" y="718042"/>
                </a:lnTo>
                <a:lnTo>
                  <a:pt x="119707" y="688171"/>
                </a:lnTo>
                <a:lnTo>
                  <a:pt x="89529" y="655789"/>
                </a:lnTo>
                <a:lnTo>
                  <a:pt x="63270" y="621108"/>
                </a:lnTo>
                <a:lnTo>
                  <a:pt x="41195" y="584340"/>
                </a:lnTo>
                <a:lnTo>
                  <a:pt x="23567" y="545696"/>
                </a:lnTo>
                <a:lnTo>
                  <a:pt x="10650" y="505388"/>
                </a:lnTo>
                <a:lnTo>
                  <a:pt x="2706" y="463626"/>
                </a:lnTo>
                <a:lnTo>
                  <a:pt x="0" y="420624"/>
                </a:lnTo>
                <a:close/>
              </a:path>
            </a:pathLst>
          </a:custGeom>
          <a:ln w="25908">
            <a:solidFill>
              <a:srgbClr val="000000"/>
            </a:solidFill>
          </a:ln>
        </p:spPr>
        <p:txBody>
          <a:bodyPr wrap="square" lIns="0" tIns="0" rIns="0" bIns="0" rtlCol="0"/>
          <a:lstStyle/>
          <a:p>
            <a:endParaRPr/>
          </a:p>
        </p:txBody>
      </p:sp>
      <p:sp>
        <p:nvSpPr>
          <p:cNvPr id="5" name="object 5"/>
          <p:cNvSpPr txBox="1"/>
          <p:nvPr/>
        </p:nvSpPr>
        <p:spPr>
          <a:xfrm>
            <a:off x="3412997" y="1436878"/>
            <a:ext cx="430530" cy="254635"/>
          </a:xfrm>
          <a:prstGeom prst="rect">
            <a:avLst/>
          </a:prstGeom>
        </p:spPr>
        <p:txBody>
          <a:bodyPr vert="horz" wrap="square" lIns="0" tIns="0" rIns="0" bIns="0" rtlCol="0">
            <a:spAutoFit/>
          </a:bodyPr>
          <a:lstStyle/>
          <a:p>
            <a:pPr marL="12700">
              <a:lnSpc>
                <a:spcPct val="100000"/>
              </a:lnSpc>
            </a:pPr>
            <a:r>
              <a:rPr sz="1600" b="1" spc="-15" dirty="0">
                <a:latin typeface="Arial"/>
                <a:cs typeface="Arial"/>
              </a:rPr>
              <a:t>O</a:t>
            </a:r>
            <a:r>
              <a:rPr sz="1600" b="1" spc="-5" dirty="0">
                <a:latin typeface="Arial"/>
                <a:cs typeface="Arial"/>
              </a:rPr>
              <a:t>FF</a:t>
            </a:r>
            <a:endParaRPr sz="1600">
              <a:latin typeface="Arial"/>
              <a:cs typeface="Arial"/>
            </a:endParaRPr>
          </a:p>
        </p:txBody>
      </p:sp>
      <p:sp>
        <p:nvSpPr>
          <p:cNvPr id="6" name="object 6"/>
          <p:cNvSpPr/>
          <p:nvPr/>
        </p:nvSpPr>
        <p:spPr>
          <a:xfrm>
            <a:off x="3103626" y="3045714"/>
            <a:ext cx="1049020" cy="841375"/>
          </a:xfrm>
          <a:custGeom>
            <a:avLst/>
            <a:gdLst/>
            <a:ahLst/>
            <a:cxnLst/>
            <a:rect l="l" t="t" r="r" b="b"/>
            <a:pathLst>
              <a:path w="1049020" h="841375">
                <a:moveTo>
                  <a:pt x="0" y="420624"/>
                </a:moveTo>
                <a:lnTo>
                  <a:pt x="2706" y="377621"/>
                </a:lnTo>
                <a:lnTo>
                  <a:pt x="10650" y="335859"/>
                </a:lnTo>
                <a:lnTo>
                  <a:pt x="23567" y="295551"/>
                </a:lnTo>
                <a:lnTo>
                  <a:pt x="41195" y="256907"/>
                </a:lnTo>
                <a:lnTo>
                  <a:pt x="63270" y="220139"/>
                </a:lnTo>
                <a:lnTo>
                  <a:pt x="89529" y="185458"/>
                </a:lnTo>
                <a:lnTo>
                  <a:pt x="119707" y="153076"/>
                </a:lnTo>
                <a:lnTo>
                  <a:pt x="153542" y="123205"/>
                </a:lnTo>
                <a:lnTo>
                  <a:pt x="190771" y="96056"/>
                </a:lnTo>
                <a:lnTo>
                  <a:pt x="231130" y="71841"/>
                </a:lnTo>
                <a:lnTo>
                  <a:pt x="274354" y="50771"/>
                </a:lnTo>
                <a:lnTo>
                  <a:pt x="320182" y="33057"/>
                </a:lnTo>
                <a:lnTo>
                  <a:pt x="368350" y="18912"/>
                </a:lnTo>
                <a:lnTo>
                  <a:pt x="418593" y="8546"/>
                </a:lnTo>
                <a:lnTo>
                  <a:pt x="470650" y="2171"/>
                </a:lnTo>
                <a:lnTo>
                  <a:pt x="524256" y="0"/>
                </a:lnTo>
                <a:lnTo>
                  <a:pt x="577861" y="2171"/>
                </a:lnTo>
                <a:lnTo>
                  <a:pt x="629918" y="8546"/>
                </a:lnTo>
                <a:lnTo>
                  <a:pt x="680161" y="18912"/>
                </a:lnTo>
                <a:lnTo>
                  <a:pt x="728329" y="33057"/>
                </a:lnTo>
                <a:lnTo>
                  <a:pt x="774157" y="50771"/>
                </a:lnTo>
                <a:lnTo>
                  <a:pt x="817381" y="71841"/>
                </a:lnTo>
                <a:lnTo>
                  <a:pt x="857740" y="96056"/>
                </a:lnTo>
                <a:lnTo>
                  <a:pt x="894968" y="123205"/>
                </a:lnTo>
                <a:lnTo>
                  <a:pt x="928804" y="153076"/>
                </a:lnTo>
                <a:lnTo>
                  <a:pt x="958982" y="185458"/>
                </a:lnTo>
                <a:lnTo>
                  <a:pt x="985241" y="220139"/>
                </a:lnTo>
                <a:lnTo>
                  <a:pt x="1007316" y="256907"/>
                </a:lnTo>
                <a:lnTo>
                  <a:pt x="1024944" y="295551"/>
                </a:lnTo>
                <a:lnTo>
                  <a:pt x="1037861" y="335859"/>
                </a:lnTo>
                <a:lnTo>
                  <a:pt x="1045805" y="377621"/>
                </a:lnTo>
                <a:lnTo>
                  <a:pt x="1048512" y="420624"/>
                </a:lnTo>
                <a:lnTo>
                  <a:pt x="1045805" y="463626"/>
                </a:lnTo>
                <a:lnTo>
                  <a:pt x="1037861" y="505388"/>
                </a:lnTo>
                <a:lnTo>
                  <a:pt x="1024944" y="545696"/>
                </a:lnTo>
                <a:lnTo>
                  <a:pt x="1007316" y="584340"/>
                </a:lnTo>
                <a:lnTo>
                  <a:pt x="985241" y="621108"/>
                </a:lnTo>
                <a:lnTo>
                  <a:pt x="958982" y="655789"/>
                </a:lnTo>
                <a:lnTo>
                  <a:pt x="928804" y="688171"/>
                </a:lnTo>
                <a:lnTo>
                  <a:pt x="894969" y="718042"/>
                </a:lnTo>
                <a:lnTo>
                  <a:pt x="857740" y="745191"/>
                </a:lnTo>
                <a:lnTo>
                  <a:pt x="817381" y="769406"/>
                </a:lnTo>
                <a:lnTo>
                  <a:pt x="774157" y="790476"/>
                </a:lnTo>
                <a:lnTo>
                  <a:pt x="728329" y="808190"/>
                </a:lnTo>
                <a:lnTo>
                  <a:pt x="680161" y="822335"/>
                </a:lnTo>
                <a:lnTo>
                  <a:pt x="629918" y="832701"/>
                </a:lnTo>
                <a:lnTo>
                  <a:pt x="577861" y="839076"/>
                </a:lnTo>
                <a:lnTo>
                  <a:pt x="524256" y="841248"/>
                </a:lnTo>
                <a:lnTo>
                  <a:pt x="470650" y="839076"/>
                </a:lnTo>
                <a:lnTo>
                  <a:pt x="418593" y="832701"/>
                </a:lnTo>
                <a:lnTo>
                  <a:pt x="368350" y="822335"/>
                </a:lnTo>
                <a:lnTo>
                  <a:pt x="320182" y="808190"/>
                </a:lnTo>
                <a:lnTo>
                  <a:pt x="274354" y="790476"/>
                </a:lnTo>
                <a:lnTo>
                  <a:pt x="231130" y="769406"/>
                </a:lnTo>
                <a:lnTo>
                  <a:pt x="190771" y="745191"/>
                </a:lnTo>
                <a:lnTo>
                  <a:pt x="153543" y="718042"/>
                </a:lnTo>
                <a:lnTo>
                  <a:pt x="119707" y="688171"/>
                </a:lnTo>
                <a:lnTo>
                  <a:pt x="89529" y="655789"/>
                </a:lnTo>
                <a:lnTo>
                  <a:pt x="63270" y="621108"/>
                </a:lnTo>
                <a:lnTo>
                  <a:pt x="41195" y="584340"/>
                </a:lnTo>
                <a:lnTo>
                  <a:pt x="23567" y="545696"/>
                </a:lnTo>
                <a:lnTo>
                  <a:pt x="10650" y="505388"/>
                </a:lnTo>
                <a:lnTo>
                  <a:pt x="2706" y="463626"/>
                </a:lnTo>
                <a:lnTo>
                  <a:pt x="0" y="420624"/>
                </a:lnTo>
                <a:close/>
              </a:path>
            </a:pathLst>
          </a:custGeom>
          <a:ln w="25908">
            <a:solidFill>
              <a:srgbClr val="000000"/>
            </a:solidFill>
          </a:ln>
        </p:spPr>
        <p:txBody>
          <a:bodyPr wrap="square" lIns="0" tIns="0" rIns="0" bIns="0" rtlCol="0"/>
          <a:lstStyle/>
          <a:p>
            <a:endParaRPr/>
          </a:p>
        </p:txBody>
      </p:sp>
      <p:sp>
        <p:nvSpPr>
          <p:cNvPr id="7" name="object 7"/>
          <p:cNvSpPr txBox="1"/>
          <p:nvPr/>
        </p:nvSpPr>
        <p:spPr>
          <a:xfrm>
            <a:off x="3463290" y="3339210"/>
            <a:ext cx="328295" cy="254635"/>
          </a:xfrm>
          <a:prstGeom prst="rect">
            <a:avLst/>
          </a:prstGeom>
        </p:spPr>
        <p:txBody>
          <a:bodyPr vert="horz" wrap="square" lIns="0" tIns="0" rIns="0" bIns="0" rtlCol="0">
            <a:spAutoFit/>
          </a:bodyPr>
          <a:lstStyle/>
          <a:p>
            <a:pPr marL="12700">
              <a:lnSpc>
                <a:spcPct val="100000"/>
              </a:lnSpc>
            </a:pPr>
            <a:r>
              <a:rPr sz="1600" b="1" spc="-15" dirty="0">
                <a:latin typeface="Arial"/>
                <a:cs typeface="Arial"/>
              </a:rPr>
              <a:t>ON</a:t>
            </a:r>
            <a:endParaRPr sz="1600">
              <a:latin typeface="Arial"/>
              <a:cs typeface="Arial"/>
            </a:endParaRPr>
          </a:p>
        </p:txBody>
      </p:sp>
      <p:sp>
        <p:nvSpPr>
          <p:cNvPr id="8" name="object 8"/>
          <p:cNvSpPr/>
          <p:nvPr/>
        </p:nvSpPr>
        <p:spPr>
          <a:xfrm>
            <a:off x="5238750" y="2084070"/>
            <a:ext cx="1050290" cy="841375"/>
          </a:xfrm>
          <a:custGeom>
            <a:avLst/>
            <a:gdLst/>
            <a:ahLst/>
            <a:cxnLst/>
            <a:rect l="l" t="t" r="r" b="b"/>
            <a:pathLst>
              <a:path w="1050289" h="841375">
                <a:moveTo>
                  <a:pt x="0" y="420624"/>
                </a:moveTo>
                <a:lnTo>
                  <a:pt x="2710" y="377621"/>
                </a:lnTo>
                <a:lnTo>
                  <a:pt x="10667" y="335859"/>
                </a:lnTo>
                <a:lnTo>
                  <a:pt x="23605" y="295551"/>
                </a:lnTo>
                <a:lnTo>
                  <a:pt x="41261" y="256907"/>
                </a:lnTo>
                <a:lnTo>
                  <a:pt x="63370" y="220139"/>
                </a:lnTo>
                <a:lnTo>
                  <a:pt x="89669" y="185458"/>
                </a:lnTo>
                <a:lnTo>
                  <a:pt x="119894" y="153076"/>
                </a:lnTo>
                <a:lnTo>
                  <a:pt x="153781" y="123205"/>
                </a:lnTo>
                <a:lnTo>
                  <a:pt x="191065" y="96056"/>
                </a:lnTo>
                <a:lnTo>
                  <a:pt x="231483" y="71841"/>
                </a:lnTo>
                <a:lnTo>
                  <a:pt x="274771" y="50771"/>
                </a:lnTo>
                <a:lnTo>
                  <a:pt x="320665" y="33057"/>
                </a:lnTo>
                <a:lnTo>
                  <a:pt x="368900" y="18912"/>
                </a:lnTo>
                <a:lnTo>
                  <a:pt x="419213" y="8546"/>
                </a:lnTo>
                <a:lnTo>
                  <a:pt x="471340" y="2171"/>
                </a:lnTo>
                <a:lnTo>
                  <a:pt x="525017" y="0"/>
                </a:lnTo>
                <a:lnTo>
                  <a:pt x="578695" y="2171"/>
                </a:lnTo>
                <a:lnTo>
                  <a:pt x="630822" y="8546"/>
                </a:lnTo>
                <a:lnTo>
                  <a:pt x="681135" y="18912"/>
                </a:lnTo>
                <a:lnTo>
                  <a:pt x="729370" y="33057"/>
                </a:lnTo>
                <a:lnTo>
                  <a:pt x="775264" y="50771"/>
                </a:lnTo>
                <a:lnTo>
                  <a:pt x="818552" y="71841"/>
                </a:lnTo>
                <a:lnTo>
                  <a:pt x="858970" y="96056"/>
                </a:lnTo>
                <a:lnTo>
                  <a:pt x="896254" y="123205"/>
                </a:lnTo>
                <a:lnTo>
                  <a:pt x="930141" y="153076"/>
                </a:lnTo>
                <a:lnTo>
                  <a:pt x="960366" y="185458"/>
                </a:lnTo>
                <a:lnTo>
                  <a:pt x="986665" y="220139"/>
                </a:lnTo>
                <a:lnTo>
                  <a:pt x="1008774" y="256907"/>
                </a:lnTo>
                <a:lnTo>
                  <a:pt x="1026430" y="295551"/>
                </a:lnTo>
                <a:lnTo>
                  <a:pt x="1039368" y="335859"/>
                </a:lnTo>
                <a:lnTo>
                  <a:pt x="1047325" y="377621"/>
                </a:lnTo>
                <a:lnTo>
                  <a:pt x="1050036" y="420624"/>
                </a:lnTo>
                <a:lnTo>
                  <a:pt x="1047325" y="463626"/>
                </a:lnTo>
                <a:lnTo>
                  <a:pt x="1039368" y="505388"/>
                </a:lnTo>
                <a:lnTo>
                  <a:pt x="1026430" y="545696"/>
                </a:lnTo>
                <a:lnTo>
                  <a:pt x="1008774" y="584340"/>
                </a:lnTo>
                <a:lnTo>
                  <a:pt x="986665" y="621108"/>
                </a:lnTo>
                <a:lnTo>
                  <a:pt x="960366" y="655789"/>
                </a:lnTo>
                <a:lnTo>
                  <a:pt x="930141" y="688171"/>
                </a:lnTo>
                <a:lnTo>
                  <a:pt x="896254" y="718042"/>
                </a:lnTo>
                <a:lnTo>
                  <a:pt x="858970" y="745191"/>
                </a:lnTo>
                <a:lnTo>
                  <a:pt x="818552" y="769406"/>
                </a:lnTo>
                <a:lnTo>
                  <a:pt x="775264" y="790476"/>
                </a:lnTo>
                <a:lnTo>
                  <a:pt x="729370" y="808190"/>
                </a:lnTo>
                <a:lnTo>
                  <a:pt x="681135" y="822335"/>
                </a:lnTo>
                <a:lnTo>
                  <a:pt x="630822" y="832701"/>
                </a:lnTo>
                <a:lnTo>
                  <a:pt x="578695" y="839076"/>
                </a:lnTo>
                <a:lnTo>
                  <a:pt x="525017" y="841247"/>
                </a:lnTo>
                <a:lnTo>
                  <a:pt x="471340" y="839076"/>
                </a:lnTo>
                <a:lnTo>
                  <a:pt x="419213" y="832701"/>
                </a:lnTo>
                <a:lnTo>
                  <a:pt x="368900" y="822335"/>
                </a:lnTo>
                <a:lnTo>
                  <a:pt x="320665" y="808190"/>
                </a:lnTo>
                <a:lnTo>
                  <a:pt x="274771" y="790476"/>
                </a:lnTo>
                <a:lnTo>
                  <a:pt x="231483" y="769406"/>
                </a:lnTo>
                <a:lnTo>
                  <a:pt x="191065" y="745191"/>
                </a:lnTo>
                <a:lnTo>
                  <a:pt x="153781" y="718042"/>
                </a:lnTo>
                <a:lnTo>
                  <a:pt x="119894" y="688171"/>
                </a:lnTo>
                <a:lnTo>
                  <a:pt x="89669" y="655789"/>
                </a:lnTo>
                <a:lnTo>
                  <a:pt x="63370" y="621108"/>
                </a:lnTo>
                <a:lnTo>
                  <a:pt x="41261" y="584340"/>
                </a:lnTo>
                <a:lnTo>
                  <a:pt x="23605" y="545696"/>
                </a:lnTo>
                <a:lnTo>
                  <a:pt x="10667" y="505388"/>
                </a:lnTo>
                <a:lnTo>
                  <a:pt x="2710" y="463626"/>
                </a:lnTo>
                <a:lnTo>
                  <a:pt x="0" y="420624"/>
                </a:lnTo>
                <a:close/>
              </a:path>
            </a:pathLst>
          </a:custGeom>
          <a:ln w="25908">
            <a:solidFill>
              <a:srgbClr val="000000"/>
            </a:solidFill>
          </a:ln>
        </p:spPr>
        <p:txBody>
          <a:bodyPr wrap="square" lIns="0" tIns="0" rIns="0" bIns="0" rtlCol="0"/>
          <a:lstStyle/>
          <a:p>
            <a:endParaRPr/>
          </a:p>
        </p:txBody>
      </p:sp>
      <p:sp>
        <p:nvSpPr>
          <p:cNvPr id="9" name="object 9"/>
          <p:cNvSpPr txBox="1"/>
          <p:nvPr/>
        </p:nvSpPr>
        <p:spPr>
          <a:xfrm>
            <a:off x="5510021" y="2377185"/>
            <a:ext cx="509270" cy="254635"/>
          </a:xfrm>
          <a:prstGeom prst="rect">
            <a:avLst/>
          </a:prstGeom>
        </p:spPr>
        <p:txBody>
          <a:bodyPr vert="horz" wrap="square" lIns="0" tIns="0" rIns="0" bIns="0" rtlCol="0">
            <a:spAutoFit/>
          </a:bodyPr>
          <a:lstStyle/>
          <a:p>
            <a:pPr marL="12700">
              <a:lnSpc>
                <a:spcPct val="100000"/>
              </a:lnSpc>
            </a:pPr>
            <a:r>
              <a:rPr sz="1600" b="1" spc="-5" dirty="0">
                <a:latin typeface="Arial"/>
                <a:cs typeface="Arial"/>
              </a:rPr>
              <a:t>Fa</a:t>
            </a:r>
            <a:r>
              <a:rPr sz="1600" b="1" spc="-15" dirty="0">
                <a:latin typeface="Arial"/>
                <a:cs typeface="Arial"/>
              </a:rPr>
              <a:t>u</a:t>
            </a:r>
            <a:r>
              <a:rPr sz="1600" b="1" spc="-5" dirty="0">
                <a:latin typeface="Arial"/>
                <a:cs typeface="Arial"/>
              </a:rPr>
              <a:t>lt</a:t>
            </a:r>
            <a:endParaRPr sz="1600">
              <a:latin typeface="Arial"/>
              <a:cs typeface="Arial"/>
            </a:endParaRPr>
          </a:p>
        </p:txBody>
      </p:sp>
      <p:sp>
        <p:nvSpPr>
          <p:cNvPr id="10" name="object 10"/>
          <p:cNvSpPr/>
          <p:nvPr/>
        </p:nvSpPr>
        <p:spPr>
          <a:xfrm>
            <a:off x="4121658" y="1537208"/>
            <a:ext cx="369570" cy="1828800"/>
          </a:xfrm>
          <a:custGeom>
            <a:avLst/>
            <a:gdLst/>
            <a:ahLst/>
            <a:cxnLst/>
            <a:rect l="l" t="t" r="r" b="b"/>
            <a:pathLst>
              <a:path w="369570" h="1828800">
                <a:moveTo>
                  <a:pt x="25018" y="1617090"/>
                </a:moveTo>
                <a:lnTo>
                  <a:pt x="0" y="1828545"/>
                </a:lnTo>
                <a:lnTo>
                  <a:pt x="184276" y="1721612"/>
                </a:lnTo>
                <a:lnTo>
                  <a:pt x="144027" y="1695195"/>
                </a:lnTo>
                <a:lnTo>
                  <a:pt x="110489" y="1695195"/>
                </a:lnTo>
                <a:lnTo>
                  <a:pt x="77850" y="1675383"/>
                </a:lnTo>
                <a:lnTo>
                  <a:pt x="88124" y="1658506"/>
                </a:lnTo>
                <a:lnTo>
                  <a:pt x="25018" y="1617090"/>
                </a:lnTo>
                <a:close/>
              </a:path>
              <a:path w="369570" h="1828800">
                <a:moveTo>
                  <a:pt x="88124" y="1658506"/>
                </a:moveTo>
                <a:lnTo>
                  <a:pt x="77850" y="1675383"/>
                </a:lnTo>
                <a:lnTo>
                  <a:pt x="110489" y="1695195"/>
                </a:lnTo>
                <a:lnTo>
                  <a:pt x="120074" y="1679475"/>
                </a:lnTo>
                <a:lnTo>
                  <a:pt x="88124" y="1658506"/>
                </a:lnTo>
                <a:close/>
              </a:path>
              <a:path w="369570" h="1828800">
                <a:moveTo>
                  <a:pt x="120074" y="1679475"/>
                </a:moveTo>
                <a:lnTo>
                  <a:pt x="110489" y="1695195"/>
                </a:lnTo>
                <a:lnTo>
                  <a:pt x="144027" y="1695195"/>
                </a:lnTo>
                <a:lnTo>
                  <a:pt x="120074" y="1679475"/>
                </a:lnTo>
                <a:close/>
              </a:path>
              <a:path w="369570" h="1828800">
                <a:moveTo>
                  <a:pt x="42925" y="0"/>
                </a:moveTo>
                <a:lnTo>
                  <a:pt x="16001" y="26924"/>
                </a:lnTo>
                <a:lnTo>
                  <a:pt x="55625" y="66675"/>
                </a:lnTo>
                <a:lnTo>
                  <a:pt x="94614" y="106806"/>
                </a:lnTo>
                <a:lnTo>
                  <a:pt x="132079" y="147700"/>
                </a:lnTo>
                <a:lnTo>
                  <a:pt x="167386" y="189737"/>
                </a:lnTo>
                <a:lnTo>
                  <a:pt x="200025" y="233552"/>
                </a:lnTo>
                <a:lnTo>
                  <a:pt x="229488" y="279526"/>
                </a:lnTo>
                <a:lnTo>
                  <a:pt x="255142" y="328167"/>
                </a:lnTo>
                <a:lnTo>
                  <a:pt x="276478" y="379983"/>
                </a:lnTo>
                <a:lnTo>
                  <a:pt x="293750" y="435863"/>
                </a:lnTo>
                <a:lnTo>
                  <a:pt x="307847" y="495553"/>
                </a:lnTo>
                <a:lnTo>
                  <a:pt x="318642" y="558164"/>
                </a:lnTo>
                <a:lnTo>
                  <a:pt x="326136" y="623442"/>
                </a:lnTo>
                <a:lnTo>
                  <a:pt x="330326" y="690626"/>
                </a:lnTo>
                <a:lnTo>
                  <a:pt x="331469" y="759332"/>
                </a:lnTo>
                <a:lnTo>
                  <a:pt x="330834" y="794003"/>
                </a:lnTo>
                <a:lnTo>
                  <a:pt x="327278" y="863600"/>
                </a:lnTo>
                <a:lnTo>
                  <a:pt x="320293" y="934084"/>
                </a:lnTo>
                <a:lnTo>
                  <a:pt x="308228" y="1009014"/>
                </a:lnTo>
                <a:lnTo>
                  <a:pt x="300481" y="1048130"/>
                </a:lnTo>
                <a:lnTo>
                  <a:pt x="291845" y="1088008"/>
                </a:lnTo>
                <a:lnTo>
                  <a:pt x="282320" y="1128267"/>
                </a:lnTo>
                <a:lnTo>
                  <a:pt x="271906" y="1168653"/>
                </a:lnTo>
                <a:lnTo>
                  <a:pt x="261112" y="1208786"/>
                </a:lnTo>
                <a:lnTo>
                  <a:pt x="249808" y="1248790"/>
                </a:lnTo>
                <a:lnTo>
                  <a:pt x="238125" y="1288033"/>
                </a:lnTo>
                <a:lnTo>
                  <a:pt x="226187" y="1326388"/>
                </a:lnTo>
                <a:lnTo>
                  <a:pt x="214249" y="1363599"/>
                </a:lnTo>
                <a:lnTo>
                  <a:pt x="190753" y="1433702"/>
                </a:lnTo>
                <a:lnTo>
                  <a:pt x="173862" y="1481074"/>
                </a:lnTo>
                <a:lnTo>
                  <a:pt x="157099" y="1524507"/>
                </a:lnTo>
                <a:lnTo>
                  <a:pt x="130809" y="1581657"/>
                </a:lnTo>
                <a:lnTo>
                  <a:pt x="100964" y="1637411"/>
                </a:lnTo>
                <a:lnTo>
                  <a:pt x="88124" y="1658506"/>
                </a:lnTo>
                <a:lnTo>
                  <a:pt x="120074" y="1679475"/>
                </a:lnTo>
                <a:lnTo>
                  <a:pt x="149987" y="1627377"/>
                </a:lnTo>
                <a:lnTo>
                  <a:pt x="179324" y="1568450"/>
                </a:lnTo>
                <a:lnTo>
                  <a:pt x="204215" y="1508887"/>
                </a:lnTo>
                <a:lnTo>
                  <a:pt x="226821" y="1446021"/>
                </a:lnTo>
                <a:lnTo>
                  <a:pt x="250570" y="1375282"/>
                </a:lnTo>
                <a:lnTo>
                  <a:pt x="262636" y="1337690"/>
                </a:lnTo>
                <a:lnTo>
                  <a:pt x="274700" y="1298828"/>
                </a:lnTo>
                <a:lnTo>
                  <a:pt x="286512" y="1259204"/>
                </a:lnTo>
                <a:lnTo>
                  <a:pt x="297814" y="1218818"/>
                </a:lnTo>
                <a:lnTo>
                  <a:pt x="308863" y="1178052"/>
                </a:lnTo>
                <a:lnTo>
                  <a:pt x="319277" y="1137030"/>
                </a:lnTo>
                <a:lnTo>
                  <a:pt x="329056" y="1096137"/>
                </a:lnTo>
                <a:lnTo>
                  <a:pt x="337819" y="1055624"/>
                </a:lnTo>
                <a:lnTo>
                  <a:pt x="345820" y="1015618"/>
                </a:lnTo>
                <a:lnTo>
                  <a:pt x="352551" y="976376"/>
                </a:lnTo>
                <a:lnTo>
                  <a:pt x="358139" y="938402"/>
                </a:lnTo>
                <a:lnTo>
                  <a:pt x="365251" y="866013"/>
                </a:lnTo>
                <a:lnTo>
                  <a:pt x="368934" y="794638"/>
                </a:lnTo>
                <a:lnTo>
                  <a:pt x="369569" y="759078"/>
                </a:lnTo>
                <a:lnTo>
                  <a:pt x="369315" y="723772"/>
                </a:lnTo>
                <a:lnTo>
                  <a:pt x="366649" y="653922"/>
                </a:lnTo>
                <a:lnTo>
                  <a:pt x="360552" y="585724"/>
                </a:lnTo>
                <a:lnTo>
                  <a:pt x="351154" y="519429"/>
                </a:lnTo>
                <a:lnTo>
                  <a:pt x="338200" y="455802"/>
                </a:lnTo>
                <a:lnTo>
                  <a:pt x="321690" y="395477"/>
                </a:lnTo>
                <a:lnTo>
                  <a:pt x="301243" y="338327"/>
                </a:lnTo>
                <a:lnTo>
                  <a:pt x="276097" y="284861"/>
                </a:lnTo>
                <a:lnTo>
                  <a:pt x="246887" y="234950"/>
                </a:lnTo>
                <a:lnTo>
                  <a:pt x="214249" y="188087"/>
                </a:lnTo>
                <a:lnTo>
                  <a:pt x="178815" y="143637"/>
                </a:lnTo>
                <a:lnTo>
                  <a:pt x="121919" y="80263"/>
                </a:lnTo>
                <a:lnTo>
                  <a:pt x="82676" y="39877"/>
                </a:lnTo>
                <a:lnTo>
                  <a:pt x="42925" y="0"/>
                </a:lnTo>
                <a:close/>
              </a:path>
            </a:pathLst>
          </a:custGeom>
          <a:solidFill>
            <a:srgbClr val="000000"/>
          </a:solidFill>
        </p:spPr>
        <p:txBody>
          <a:bodyPr wrap="square" lIns="0" tIns="0" rIns="0" bIns="0" rtlCol="0"/>
          <a:lstStyle/>
          <a:p>
            <a:endParaRPr/>
          </a:p>
        </p:txBody>
      </p:sp>
      <p:sp>
        <p:nvSpPr>
          <p:cNvPr id="11" name="object 11"/>
          <p:cNvSpPr/>
          <p:nvPr/>
        </p:nvSpPr>
        <p:spPr>
          <a:xfrm>
            <a:off x="5248783" y="1502791"/>
            <a:ext cx="962660" cy="630555"/>
          </a:xfrm>
          <a:custGeom>
            <a:avLst/>
            <a:gdLst/>
            <a:ahLst/>
            <a:cxnLst/>
            <a:rect l="l" t="t" r="r" b="b"/>
            <a:pathLst>
              <a:path w="962660" h="630555">
                <a:moveTo>
                  <a:pt x="809370" y="420370"/>
                </a:moveTo>
                <a:lnTo>
                  <a:pt x="772287" y="630047"/>
                </a:lnTo>
                <a:lnTo>
                  <a:pt x="962405" y="533781"/>
                </a:lnTo>
                <a:lnTo>
                  <a:pt x="921448" y="503428"/>
                </a:lnTo>
                <a:lnTo>
                  <a:pt x="890015" y="503428"/>
                </a:lnTo>
                <a:lnTo>
                  <a:pt x="859027" y="481330"/>
                </a:lnTo>
                <a:lnTo>
                  <a:pt x="870321" y="465539"/>
                </a:lnTo>
                <a:lnTo>
                  <a:pt x="809370" y="420370"/>
                </a:lnTo>
                <a:close/>
              </a:path>
              <a:path w="962660" h="630555">
                <a:moveTo>
                  <a:pt x="394715" y="0"/>
                </a:moveTo>
                <a:lnTo>
                  <a:pt x="337057" y="1650"/>
                </a:lnTo>
                <a:lnTo>
                  <a:pt x="282066" y="6604"/>
                </a:lnTo>
                <a:lnTo>
                  <a:pt x="231775" y="14986"/>
                </a:lnTo>
                <a:lnTo>
                  <a:pt x="188087" y="27432"/>
                </a:lnTo>
                <a:lnTo>
                  <a:pt x="150494" y="43814"/>
                </a:lnTo>
                <a:lnTo>
                  <a:pt x="115188" y="64135"/>
                </a:lnTo>
                <a:lnTo>
                  <a:pt x="83184" y="88137"/>
                </a:lnTo>
                <a:lnTo>
                  <a:pt x="55117" y="115443"/>
                </a:lnTo>
                <a:lnTo>
                  <a:pt x="31876" y="146176"/>
                </a:lnTo>
                <a:lnTo>
                  <a:pt x="14096" y="180086"/>
                </a:lnTo>
                <a:lnTo>
                  <a:pt x="3175" y="216662"/>
                </a:lnTo>
                <a:lnTo>
                  <a:pt x="0" y="255397"/>
                </a:lnTo>
                <a:lnTo>
                  <a:pt x="1524" y="275463"/>
                </a:lnTo>
                <a:lnTo>
                  <a:pt x="10794" y="317119"/>
                </a:lnTo>
                <a:lnTo>
                  <a:pt x="26924" y="360680"/>
                </a:lnTo>
                <a:lnTo>
                  <a:pt x="48767" y="405892"/>
                </a:lnTo>
                <a:lnTo>
                  <a:pt x="75311" y="452882"/>
                </a:lnTo>
                <a:lnTo>
                  <a:pt x="105282" y="501014"/>
                </a:lnTo>
                <a:lnTo>
                  <a:pt x="154812" y="574675"/>
                </a:lnTo>
                <a:lnTo>
                  <a:pt x="189229" y="624205"/>
                </a:lnTo>
                <a:lnTo>
                  <a:pt x="220471" y="602488"/>
                </a:lnTo>
                <a:lnTo>
                  <a:pt x="186054" y="552958"/>
                </a:lnTo>
                <a:lnTo>
                  <a:pt x="153034" y="504063"/>
                </a:lnTo>
                <a:lnTo>
                  <a:pt x="122046" y="456311"/>
                </a:lnTo>
                <a:lnTo>
                  <a:pt x="94487" y="410083"/>
                </a:lnTo>
                <a:lnTo>
                  <a:pt x="71246" y="365887"/>
                </a:lnTo>
                <a:lnTo>
                  <a:pt x="53466" y="324485"/>
                </a:lnTo>
                <a:lnTo>
                  <a:pt x="42163" y="286512"/>
                </a:lnTo>
                <a:lnTo>
                  <a:pt x="37972" y="252603"/>
                </a:lnTo>
                <a:lnTo>
                  <a:pt x="38734" y="237236"/>
                </a:lnTo>
                <a:lnTo>
                  <a:pt x="50037" y="192912"/>
                </a:lnTo>
                <a:lnTo>
                  <a:pt x="74040" y="152273"/>
                </a:lnTo>
                <a:lnTo>
                  <a:pt x="108838" y="116205"/>
                </a:lnTo>
                <a:lnTo>
                  <a:pt x="152272" y="85979"/>
                </a:lnTo>
                <a:lnTo>
                  <a:pt x="202183" y="62864"/>
                </a:lnTo>
                <a:lnTo>
                  <a:pt x="240791" y="51943"/>
                </a:lnTo>
                <a:lnTo>
                  <a:pt x="287527" y="44196"/>
                </a:lnTo>
                <a:lnTo>
                  <a:pt x="339851" y="39624"/>
                </a:lnTo>
                <a:lnTo>
                  <a:pt x="395350" y="38100"/>
                </a:lnTo>
                <a:lnTo>
                  <a:pt x="683513" y="38100"/>
                </a:lnTo>
                <a:lnTo>
                  <a:pt x="673226" y="34544"/>
                </a:lnTo>
                <a:lnTo>
                  <a:pt x="631063" y="22733"/>
                </a:lnTo>
                <a:lnTo>
                  <a:pt x="586739" y="13843"/>
                </a:lnTo>
                <a:lnTo>
                  <a:pt x="536575" y="7238"/>
                </a:lnTo>
                <a:lnTo>
                  <a:pt x="481583" y="2412"/>
                </a:lnTo>
                <a:lnTo>
                  <a:pt x="423925" y="126"/>
                </a:lnTo>
                <a:lnTo>
                  <a:pt x="394715" y="0"/>
                </a:lnTo>
                <a:close/>
              </a:path>
              <a:path w="962660" h="630555">
                <a:moveTo>
                  <a:pt x="870321" y="465539"/>
                </a:moveTo>
                <a:lnTo>
                  <a:pt x="859027" y="481330"/>
                </a:lnTo>
                <a:lnTo>
                  <a:pt x="890015" y="503428"/>
                </a:lnTo>
                <a:lnTo>
                  <a:pt x="900774" y="488107"/>
                </a:lnTo>
                <a:lnTo>
                  <a:pt x="870321" y="465539"/>
                </a:lnTo>
                <a:close/>
              </a:path>
              <a:path w="962660" h="630555">
                <a:moveTo>
                  <a:pt x="900774" y="488107"/>
                </a:moveTo>
                <a:lnTo>
                  <a:pt x="890015" y="503428"/>
                </a:lnTo>
                <a:lnTo>
                  <a:pt x="921448" y="503428"/>
                </a:lnTo>
                <a:lnTo>
                  <a:pt x="900774" y="488107"/>
                </a:lnTo>
                <a:close/>
              </a:path>
              <a:path w="962660" h="630555">
                <a:moveTo>
                  <a:pt x="683513" y="38100"/>
                </a:moveTo>
                <a:lnTo>
                  <a:pt x="395350" y="38100"/>
                </a:lnTo>
                <a:lnTo>
                  <a:pt x="423671" y="38226"/>
                </a:lnTo>
                <a:lnTo>
                  <a:pt x="451865" y="39116"/>
                </a:lnTo>
                <a:lnTo>
                  <a:pt x="506729" y="42545"/>
                </a:lnTo>
                <a:lnTo>
                  <a:pt x="557911" y="48133"/>
                </a:lnTo>
                <a:lnTo>
                  <a:pt x="602614" y="55499"/>
                </a:lnTo>
                <a:lnTo>
                  <a:pt x="642746" y="65150"/>
                </a:lnTo>
                <a:lnTo>
                  <a:pt x="681227" y="77724"/>
                </a:lnTo>
                <a:lnTo>
                  <a:pt x="717676" y="92837"/>
                </a:lnTo>
                <a:lnTo>
                  <a:pt x="751839" y="109982"/>
                </a:lnTo>
                <a:lnTo>
                  <a:pt x="797813" y="138937"/>
                </a:lnTo>
                <a:lnTo>
                  <a:pt x="835787" y="170180"/>
                </a:lnTo>
                <a:lnTo>
                  <a:pt x="864615" y="202437"/>
                </a:lnTo>
                <a:lnTo>
                  <a:pt x="885189" y="237871"/>
                </a:lnTo>
                <a:lnTo>
                  <a:pt x="898651" y="276987"/>
                </a:lnTo>
                <a:lnTo>
                  <a:pt x="905637" y="318388"/>
                </a:lnTo>
                <a:lnTo>
                  <a:pt x="906652" y="346329"/>
                </a:lnTo>
                <a:lnTo>
                  <a:pt x="906144" y="360172"/>
                </a:lnTo>
                <a:lnTo>
                  <a:pt x="900429" y="400938"/>
                </a:lnTo>
                <a:lnTo>
                  <a:pt x="882395" y="444881"/>
                </a:lnTo>
                <a:lnTo>
                  <a:pt x="870321" y="465539"/>
                </a:lnTo>
                <a:lnTo>
                  <a:pt x="900774" y="488107"/>
                </a:lnTo>
                <a:lnTo>
                  <a:pt x="925702" y="443230"/>
                </a:lnTo>
                <a:lnTo>
                  <a:pt x="940688" y="392811"/>
                </a:lnTo>
                <a:lnTo>
                  <a:pt x="944732" y="346329"/>
                </a:lnTo>
                <a:lnTo>
                  <a:pt x="944499" y="329946"/>
                </a:lnTo>
                <a:lnTo>
                  <a:pt x="938911" y="282194"/>
                </a:lnTo>
                <a:lnTo>
                  <a:pt x="925576" y="235712"/>
                </a:lnTo>
                <a:lnTo>
                  <a:pt x="903731" y="192405"/>
                </a:lnTo>
                <a:lnTo>
                  <a:pt x="873378" y="153924"/>
                </a:lnTo>
                <a:lnTo>
                  <a:pt x="834136" y="118618"/>
                </a:lnTo>
                <a:lnTo>
                  <a:pt x="787018" y="86233"/>
                </a:lnTo>
                <a:lnTo>
                  <a:pt x="751586" y="66801"/>
                </a:lnTo>
                <a:lnTo>
                  <a:pt x="713613" y="49530"/>
                </a:lnTo>
                <a:lnTo>
                  <a:pt x="693801" y="41656"/>
                </a:lnTo>
                <a:lnTo>
                  <a:pt x="683513" y="38100"/>
                </a:lnTo>
                <a:close/>
              </a:path>
            </a:pathLst>
          </a:custGeom>
          <a:solidFill>
            <a:srgbClr val="000000"/>
          </a:solidFill>
        </p:spPr>
        <p:txBody>
          <a:bodyPr wrap="square" lIns="0" tIns="0" rIns="0" bIns="0" rtlCol="0"/>
          <a:lstStyle/>
          <a:p>
            <a:endParaRPr/>
          </a:p>
        </p:txBody>
      </p:sp>
      <p:sp>
        <p:nvSpPr>
          <p:cNvPr id="12" name="object 12"/>
          <p:cNvSpPr/>
          <p:nvPr/>
        </p:nvSpPr>
        <p:spPr>
          <a:xfrm>
            <a:off x="4121150" y="2922270"/>
            <a:ext cx="1478915" cy="721995"/>
          </a:xfrm>
          <a:custGeom>
            <a:avLst/>
            <a:gdLst/>
            <a:ahLst/>
            <a:cxnLst/>
            <a:rect l="l" t="t" r="r" b="b"/>
            <a:pathLst>
              <a:path w="1478914" h="721995">
                <a:moveTo>
                  <a:pt x="1342333" y="134310"/>
                </a:moveTo>
                <a:lnTo>
                  <a:pt x="1280540" y="203834"/>
                </a:lnTo>
                <a:lnTo>
                  <a:pt x="1213358" y="275463"/>
                </a:lnTo>
                <a:lnTo>
                  <a:pt x="1165605" y="323595"/>
                </a:lnTo>
                <a:lnTo>
                  <a:pt x="1116457" y="370966"/>
                </a:lnTo>
                <a:lnTo>
                  <a:pt x="1066546" y="416051"/>
                </a:lnTo>
                <a:lnTo>
                  <a:pt x="1016508" y="457834"/>
                </a:lnTo>
                <a:lnTo>
                  <a:pt x="967359" y="495045"/>
                </a:lnTo>
                <a:lnTo>
                  <a:pt x="919479" y="526668"/>
                </a:lnTo>
                <a:lnTo>
                  <a:pt x="873760" y="551560"/>
                </a:lnTo>
                <a:lnTo>
                  <a:pt x="827659" y="571753"/>
                </a:lnTo>
                <a:lnTo>
                  <a:pt x="780288" y="589788"/>
                </a:lnTo>
                <a:lnTo>
                  <a:pt x="731012" y="605535"/>
                </a:lnTo>
                <a:lnTo>
                  <a:pt x="680465" y="619378"/>
                </a:lnTo>
                <a:lnTo>
                  <a:pt x="628396" y="631316"/>
                </a:lnTo>
                <a:lnTo>
                  <a:pt x="575310" y="641603"/>
                </a:lnTo>
                <a:lnTo>
                  <a:pt x="520953" y="650239"/>
                </a:lnTo>
                <a:lnTo>
                  <a:pt x="465709" y="657478"/>
                </a:lnTo>
                <a:lnTo>
                  <a:pt x="409448" y="663575"/>
                </a:lnTo>
                <a:lnTo>
                  <a:pt x="352551" y="668527"/>
                </a:lnTo>
                <a:lnTo>
                  <a:pt x="236600" y="675639"/>
                </a:lnTo>
                <a:lnTo>
                  <a:pt x="177800" y="678052"/>
                </a:lnTo>
                <a:lnTo>
                  <a:pt x="0" y="683513"/>
                </a:lnTo>
                <a:lnTo>
                  <a:pt x="1015" y="721613"/>
                </a:lnTo>
                <a:lnTo>
                  <a:pt x="179197" y="716152"/>
                </a:lnTo>
                <a:lnTo>
                  <a:pt x="238251" y="713739"/>
                </a:lnTo>
                <a:lnTo>
                  <a:pt x="296925" y="710437"/>
                </a:lnTo>
                <a:lnTo>
                  <a:pt x="355091" y="706500"/>
                </a:lnTo>
                <a:lnTo>
                  <a:pt x="412750" y="701547"/>
                </a:lnTo>
                <a:lnTo>
                  <a:pt x="469773" y="695451"/>
                </a:lnTo>
                <a:lnTo>
                  <a:pt x="525907" y="687958"/>
                </a:lnTo>
                <a:lnTo>
                  <a:pt x="581278" y="679195"/>
                </a:lnTo>
                <a:lnTo>
                  <a:pt x="635635" y="668781"/>
                </a:lnTo>
                <a:lnTo>
                  <a:pt x="688975" y="656589"/>
                </a:lnTo>
                <a:lnTo>
                  <a:pt x="741045" y="642238"/>
                </a:lnTo>
                <a:lnTo>
                  <a:pt x="791845" y="625982"/>
                </a:lnTo>
                <a:lnTo>
                  <a:pt x="841628" y="607187"/>
                </a:lnTo>
                <a:lnTo>
                  <a:pt x="889635" y="586104"/>
                </a:lnTo>
                <a:lnTo>
                  <a:pt x="938529" y="559562"/>
                </a:lnTo>
                <a:lnTo>
                  <a:pt x="988822" y="526414"/>
                </a:lnTo>
                <a:lnTo>
                  <a:pt x="1040002" y="487806"/>
                </a:lnTo>
                <a:lnTo>
                  <a:pt x="1091311" y="445007"/>
                </a:lnTo>
                <a:lnTo>
                  <a:pt x="1142238" y="399033"/>
                </a:lnTo>
                <a:lnTo>
                  <a:pt x="1192022" y="351154"/>
                </a:lnTo>
                <a:lnTo>
                  <a:pt x="1240409" y="302132"/>
                </a:lnTo>
                <a:lnTo>
                  <a:pt x="1286510" y="253618"/>
                </a:lnTo>
                <a:lnTo>
                  <a:pt x="1349883" y="183514"/>
                </a:lnTo>
                <a:lnTo>
                  <a:pt x="1371597" y="158629"/>
                </a:lnTo>
                <a:lnTo>
                  <a:pt x="1342333" y="134310"/>
                </a:lnTo>
                <a:close/>
              </a:path>
              <a:path w="1478914" h="721995">
                <a:moveTo>
                  <a:pt x="1450802" y="119633"/>
                </a:moveTo>
                <a:lnTo>
                  <a:pt x="1354582" y="119633"/>
                </a:lnTo>
                <a:lnTo>
                  <a:pt x="1383791" y="144017"/>
                </a:lnTo>
                <a:lnTo>
                  <a:pt x="1371597" y="158629"/>
                </a:lnTo>
                <a:lnTo>
                  <a:pt x="1430274" y="207390"/>
                </a:lnTo>
                <a:lnTo>
                  <a:pt x="1450802" y="119633"/>
                </a:lnTo>
                <a:close/>
              </a:path>
              <a:path w="1478914" h="721995">
                <a:moveTo>
                  <a:pt x="1354582" y="119633"/>
                </a:moveTo>
                <a:lnTo>
                  <a:pt x="1342333" y="134310"/>
                </a:lnTo>
                <a:lnTo>
                  <a:pt x="1371597" y="158629"/>
                </a:lnTo>
                <a:lnTo>
                  <a:pt x="1383791" y="144017"/>
                </a:lnTo>
                <a:lnTo>
                  <a:pt x="1354582" y="119633"/>
                </a:lnTo>
                <a:close/>
              </a:path>
              <a:path w="1478914" h="721995">
                <a:moveTo>
                  <a:pt x="1478788" y="0"/>
                </a:moveTo>
                <a:lnTo>
                  <a:pt x="1283715" y="85597"/>
                </a:lnTo>
                <a:lnTo>
                  <a:pt x="1342333" y="134310"/>
                </a:lnTo>
                <a:lnTo>
                  <a:pt x="1354582" y="119633"/>
                </a:lnTo>
                <a:lnTo>
                  <a:pt x="1450802" y="119633"/>
                </a:lnTo>
                <a:lnTo>
                  <a:pt x="1478788" y="0"/>
                </a:lnTo>
                <a:close/>
              </a:path>
            </a:pathLst>
          </a:custGeom>
          <a:solidFill>
            <a:srgbClr val="000000"/>
          </a:solidFill>
        </p:spPr>
        <p:txBody>
          <a:bodyPr wrap="square" lIns="0" tIns="0" rIns="0" bIns="0" rtlCol="0"/>
          <a:lstStyle/>
          <a:p>
            <a:endParaRPr/>
          </a:p>
        </p:txBody>
      </p:sp>
      <p:sp>
        <p:nvSpPr>
          <p:cNvPr id="13" name="object 13"/>
          <p:cNvSpPr/>
          <p:nvPr/>
        </p:nvSpPr>
        <p:spPr>
          <a:xfrm>
            <a:off x="2648711" y="1507997"/>
            <a:ext cx="455295" cy="1867535"/>
          </a:xfrm>
          <a:custGeom>
            <a:avLst/>
            <a:gdLst/>
            <a:ahLst/>
            <a:cxnLst/>
            <a:rect l="l" t="t" r="r" b="b"/>
            <a:pathLst>
              <a:path w="455294" h="1867535">
                <a:moveTo>
                  <a:pt x="308095" y="122793"/>
                </a:moveTo>
                <a:lnTo>
                  <a:pt x="266445" y="171957"/>
                </a:lnTo>
                <a:lnTo>
                  <a:pt x="223012" y="232282"/>
                </a:lnTo>
                <a:lnTo>
                  <a:pt x="194437" y="279526"/>
                </a:lnTo>
                <a:lnTo>
                  <a:pt x="170561" y="328040"/>
                </a:lnTo>
                <a:lnTo>
                  <a:pt x="156590" y="360299"/>
                </a:lnTo>
                <a:lnTo>
                  <a:pt x="141477" y="394462"/>
                </a:lnTo>
                <a:lnTo>
                  <a:pt x="125730" y="430529"/>
                </a:lnTo>
                <a:lnTo>
                  <a:pt x="109600" y="468249"/>
                </a:lnTo>
                <a:lnTo>
                  <a:pt x="93471" y="507491"/>
                </a:lnTo>
                <a:lnTo>
                  <a:pt x="77469" y="548131"/>
                </a:lnTo>
                <a:lnTo>
                  <a:pt x="61975" y="590296"/>
                </a:lnTo>
                <a:lnTo>
                  <a:pt x="47625" y="633476"/>
                </a:lnTo>
                <a:lnTo>
                  <a:pt x="34543" y="677926"/>
                </a:lnTo>
                <a:lnTo>
                  <a:pt x="23113" y="723138"/>
                </a:lnTo>
                <a:lnTo>
                  <a:pt x="13462" y="769238"/>
                </a:lnTo>
                <a:lnTo>
                  <a:pt x="6350" y="816228"/>
                </a:lnTo>
                <a:lnTo>
                  <a:pt x="1650" y="863980"/>
                </a:lnTo>
                <a:lnTo>
                  <a:pt x="0" y="912367"/>
                </a:lnTo>
                <a:lnTo>
                  <a:pt x="507" y="936498"/>
                </a:lnTo>
                <a:lnTo>
                  <a:pt x="4063" y="985265"/>
                </a:lnTo>
                <a:lnTo>
                  <a:pt x="11302" y="1034288"/>
                </a:lnTo>
                <a:lnTo>
                  <a:pt x="21843" y="1083817"/>
                </a:lnTo>
                <a:lnTo>
                  <a:pt x="35179" y="1134237"/>
                </a:lnTo>
                <a:lnTo>
                  <a:pt x="51435" y="1185544"/>
                </a:lnTo>
                <a:lnTo>
                  <a:pt x="70104" y="1237361"/>
                </a:lnTo>
                <a:lnTo>
                  <a:pt x="102488" y="1316481"/>
                </a:lnTo>
                <a:lnTo>
                  <a:pt x="126618" y="1369949"/>
                </a:lnTo>
                <a:lnTo>
                  <a:pt x="152526" y="1423924"/>
                </a:lnTo>
                <a:lnTo>
                  <a:pt x="180086" y="1478406"/>
                </a:lnTo>
                <a:lnTo>
                  <a:pt x="209042" y="1533271"/>
                </a:lnTo>
                <a:lnTo>
                  <a:pt x="239140" y="1588389"/>
                </a:lnTo>
                <a:lnTo>
                  <a:pt x="270129" y="1643888"/>
                </a:lnTo>
                <a:lnTo>
                  <a:pt x="302006" y="1699640"/>
                </a:lnTo>
                <a:lnTo>
                  <a:pt x="334518" y="1755521"/>
                </a:lnTo>
                <a:lnTo>
                  <a:pt x="400431" y="1867407"/>
                </a:lnTo>
                <a:lnTo>
                  <a:pt x="433196" y="1848103"/>
                </a:lnTo>
                <a:lnTo>
                  <a:pt x="367411" y="1736216"/>
                </a:lnTo>
                <a:lnTo>
                  <a:pt x="335025" y="1680464"/>
                </a:lnTo>
                <a:lnTo>
                  <a:pt x="303275" y="1624964"/>
                </a:lnTo>
                <a:lnTo>
                  <a:pt x="272414" y="1569719"/>
                </a:lnTo>
                <a:lnTo>
                  <a:pt x="242443" y="1514982"/>
                </a:lnTo>
                <a:lnTo>
                  <a:pt x="213868" y="1460627"/>
                </a:lnTo>
                <a:lnTo>
                  <a:pt x="186562" y="1406778"/>
                </a:lnTo>
                <a:lnTo>
                  <a:pt x="161036" y="1353439"/>
                </a:lnTo>
                <a:lnTo>
                  <a:pt x="137287" y="1300861"/>
                </a:lnTo>
                <a:lnTo>
                  <a:pt x="115569" y="1249044"/>
                </a:lnTo>
                <a:lnTo>
                  <a:pt x="96265" y="1198117"/>
                </a:lnTo>
                <a:lnTo>
                  <a:pt x="79248" y="1147952"/>
                </a:lnTo>
                <a:lnTo>
                  <a:pt x="64769" y="1098677"/>
                </a:lnTo>
                <a:lnTo>
                  <a:pt x="53339" y="1050543"/>
                </a:lnTo>
                <a:lnTo>
                  <a:pt x="44831" y="1003553"/>
                </a:lnTo>
                <a:lnTo>
                  <a:pt x="39750" y="957452"/>
                </a:lnTo>
                <a:lnTo>
                  <a:pt x="38100" y="911478"/>
                </a:lnTo>
                <a:lnTo>
                  <a:pt x="38607" y="888746"/>
                </a:lnTo>
                <a:lnTo>
                  <a:pt x="41529" y="843152"/>
                </a:lnTo>
                <a:lnTo>
                  <a:pt x="47370" y="797940"/>
                </a:lnTo>
                <a:lnTo>
                  <a:pt x="60325" y="730885"/>
                </a:lnTo>
                <a:lnTo>
                  <a:pt x="71374" y="687197"/>
                </a:lnTo>
                <a:lnTo>
                  <a:pt x="84200" y="644398"/>
                </a:lnTo>
                <a:lnTo>
                  <a:pt x="98170" y="602234"/>
                </a:lnTo>
                <a:lnTo>
                  <a:pt x="113283" y="561339"/>
                </a:lnTo>
                <a:lnTo>
                  <a:pt x="128905" y="521462"/>
                </a:lnTo>
                <a:lnTo>
                  <a:pt x="144906" y="482853"/>
                </a:lnTo>
                <a:lnTo>
                  <a:pt x="160781" y="445515"/>
                </a:lnTo>
                <a:lnTo>
                  <a:pt x="176402" y="409828"/>
                </a:lnTo>
                <a:lnTo>
                  <a:pt x="191515" y="375665"/>
                </a:lnTo>
                <a:lnTo>
                  <a:pt x="205486" y="343153"/>
                </a:lnTo>
                <a:lnTo>
                  <a:pt x="227964" y="297561"/>
                </a:lnTo>
                <a:lnTo>
                  <a:pt x="255269" y="252349"/>
                </a:lnTo>
                <a:lnTo>
                  <a:pt x="296925" y="194817"/>
                </a:lnTo>
                <a:lnTo>
                  <a:pt x="335212" y="149530"/>
                </a:lnTo>
                <a:lnTo>
                  <a:pt x="308095" y="122793"/>
                </a:lnTo>
                <a:close/>
              </a:path>
              <a:path w="455294" h="1867535">
                <a:moveTo>
                  <a:pt x="419283" y="109219"/>
                </a:moveTo>
                <a:lnTo>
                  <a:pt x="320420" y="109219"/>
                </a:lnTo>
                <a:lnTo>
                  <a:pt x="348614" y="134874"/>
                </a:lnTo>
                <a:lnTo>
                  <a:pt x="335212" y="149530"/>
                </a:lnTo>
                <a:lnTo>
                  <a:pt x="388874" y="202437"/>
                </a:lnTo>
                <a:lnTo>
                  <a:pt x="419283" y="109219"/>
                </a:lnTo>
                <a:close/>
              </a:path>
              <a:path w="455294" h="1867535">
                <a:moveTo>
                  <a:pt x="320420" y="109219"/>
                </a:moveTo>
                <a:lnTo>
                  <a:pt x="308095" y="122793"/>
                </a:lnTo>
                <a:lnTo>
                  <a:pt x="335212" y="149530"/>
                </a:lnTo>
                <a:lnTo>
                  <a:pt x="348614" y="134874"/>
                </a:lnTo>
                <a:lnTo>
                  <a:pt x="320420" y="109219"/>
                </a:lnTo>
                <a:close/>
              </a:path>
              <a:path w="455294" h="1867535">
                <a:moveTo>
                  <a:pt x="454913" y="0"/>
                </a:moveTo>
                <a:lnTo>
                  <a:pt x="253237" y="68706"/>
                </a:lnTo>
                <a:lnTo>
                  <a:pt x="308095" y="122793"/>
                </a:lnTo>
                <a:lnTo>
                  <a:pt x="320420" y="109219"/>
                </a:lnTo>
                <a:lnTo>
                  <a:pt x="419283" y="109219"/>
                </a:lnTo>
                <a:lnTo>
                  <a:pt x="454913" y="0"/>
                </a:lnTo>
                <a:close/>
              </a:path>
            </a:pathLst>
          </a:custGeom>
          <a:solidFill>
            <a:srgbClr val="000000"/>
          </a:solidFill>
        </p:spPr>
        <p:txBody>
          <a:bodyPr wrap="square" lIns="0" tIns="0" rIns="0" bIns="0" rtlCol="0"/>
          <a:lstStyle/>
          <a:p>
            <a:endParaRPr/>
          </a:p>
        </p:txBody>
      </p:sp>
      <p:sp>
        <p:nvSpPr>
          <p:cNvPr id="14" name="object 14"/>
          <p:cNvSpPr txBox="1">
            <a:spLocks noGrp="1"/>
          </p:cNvSpPr>
          <p:nvPr>
            <p:ph type="sldNum" sz="quarter" idx="7"/>
          </p:nvPr>
        </p:nvSpPr>
        <p:spPr>
          <a:prstGeom prst="rect">
            <a:avLst/>
          </a:prstGeom>
        </p:spPr>
        <p:txBody>
          <a:bodyPr vert="horz" wrap="square" lIns="0" tIns="0" rIns="0" bIns="0" rtlCol="0">
            <a:spAutoFit/>
          </a:bodyPr>
          <a:lstStyle/>
          <a:p>
            <a:pPr marL="25400">
              <a:lnSpc>
                <a:spcPts val="1920"/>
              </a:lnSpc>
            </a:pPr>
            <a:fld id="{81D60167-4931-47E6-BA6A-407CBD079E47}" type="slidenum">
              <a:rPr dirty="0"/>
              <a:t>60</a:t>
            </a:fld>
            <a:endParaRPr dirty="0"/>
          </a:p>
        </p:txBody>
      </p:sp>
      <p:sp>
        <p:nvSpPr>
          <p:cNvPr id="16" name="Rectangle 15"/>
          <p:cNvSpPr/>
          <p:nvPr/>
        </p:nvSpPr>
        <p:spPr>
          <a:xfrm>
            <a:off x="990600" y="6248400"/>
            <a:ext cx="7010400" cy="2206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8305800" y="6096000"/>
            <a:ext cx="838200" cy="76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4180241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5940" y="1483105"/>
            <a:ext cx="7709534" cy="4399280"/>
          </a:xfrm>
          <a:prstGeom prst="rect">
            <a:avLst/>
          </a:prstGeom>
        </p:spPr>
        <p:txBody>
          <a:bodyPr vert="horz" wrap="square" lIns="0" tIns="0" rIns="0" bIns="0" rtlCol="0">
            <a:spAutoFit/>
          </a:bodyPr>
          <a:lstStyle/>
          <a:p>
            <a:pPr marL="355600" marR="70485" indent="-342900">
              <a:lnSpc>
                <a:spcPct val="100000"/>
              </a:lnSpc>
              <a:buFont typeface="Wingdings"/>
              <a:buChar char=""/>
              <a:tabLst>
                <a:tab pos="356235" algn="l"/>
              </a:tabLst>
            </a:pPr>
            <a:r>
              <a:rPr sz="3000" dirty="0">
                <a:latin typeface="Arial"/>
                <a:cs typeface="Arial"/>
              </a:rPr>
              <a:t>A simple </a:t>
            </a:r>
            <a:r>
              <a:rPr sz="3000" spc="-5" dirty="0">
                <a:latin typeface="Arial"/>
                <a:cs typeface="Arial"/>
              </a:rPr>
              <a:t>electronic clock has four </a:t>
            </a:r>
            <a:r>
              <a:rPr sz="3000" dirty="0">
                <a:latin typeface="Arial"/>
                <a:cs typeface="Arial"/>
              </a:rPr>
              <a:t>modes,  display time, </a:t>
            </a:r>
            <a:r>
              <a:rPr sz="3000" spc="-5" dirty="0">
                <a:latin typeface="Arial"/>
                <a:cs typeface="Arial"/>
              </a:rPr>
              <a:t>change </a:t>
            </a:r>
            <a:r>
              <a:rPr sz="3000" dirty="0">
                <a:latin typeface="Arial"/>
                <a:cs typeface="Arial"/>
              </a:rPr>
              <a:t>time, display </a:t>
            </a:r>
            <a:r>
              <a:rPr sz="3000" spc="-5" dirty="0">
                <a:latin typeface="Arial"/>
                <a:cs typeface="Arial"/>
              </a:rPr>
              <a:t>date</a:t>
            </a:r>
            <a:r>
              <a:rPr sz="3000" spc="-130" dirty="0">
                <a:latin typeface="Arial"/>
                <a:cs typeface="Arial"/>
              </a:rPr>
              <a:t> </a:t>
            </a:r>
            <a:r>
              <a:rPr sz="3000" spc="-5" dirty="0">
                <a:latin typeface="Arial"/>
                <a:cs typeface="Arial"/>
              </a:rPr>
              <a:t>and  change</a:t>
            </a:r>
            <a:r>
              <a:rPr sz="3000" spc="-85" dirty="0">
                <a:latin typeface="Arial"/>
                <a:cs typeface="Arial"/>
              </a:rPr>
              <a:t> </a:t>
            </a:r>
            <a:r>
              <a:rPr sz="3000" spc="-5" dirty="0">
                <a:latin typeface="Arial"/>
                <a:cs typeface="Arial"/>
              </a:rPr>
              <a:t>date</a:t>
            </a:r>
            <a:endParaRPr sz="3000">
              <a:latin typeface="Arial"/>
              <a:cs typeface="Arial"/>
            </a:endParaRPr>
          </a:p>
          <a:p>
            <a:pPr marL="355600" indent="-342900">
              <a:lnSpc>
                <a:spcPct val="100000"/>
              </a:lnSpc>
              <a:spcBef>
                <a:spcPts val="720"/>
              </a:spcBef>
              <a:buFont typeface="Wingdings"/>
              <a:buChar char=""/>
              <a:tabLst>
                <a:tab pos="356235" algn="l"/>
              </a:tabLst>
            </a:pPr>
            <a:r>
              <a:rPr sz="3000" dirty="0">
                <a:latin typeface="Arial"/>
                <a:cs typeface="Arial"/>
              </a:rPr>
              <a:t>The </a:t>
            </a:r>
            <a:r>
              <a:rPr sz="3000" spc="-5" dirty="0">
                <a:latin typeface="Arial"/>
                <a:cs typeface="Arial"/>
              </a:rPr>
              <a:t>change mode button </a:t>
            </a:r>
            <a:r>
              <a:rPr sz="3000" dirty="0">
                <a:latin typeface="Arial"/>
                <a:cs typeface="Arial"/>
              </a:rPr>
              <a:t>switches</a:t>
            </a:r>
            <a:r>
              <a:rPr sz="3000" spc="-60" dirty="0">
                <a:latin typeface="Arial"/>
                <a:cs typeface="Arial"/>
              </a:rPr>
              <a:t> </a:t>
            </a:r>
            <a:r>
              <a:rPr sz="3000" spc="-5" dirty="0">
                <a:latin typeface="Arial"/>
                <a:cs typeface="Arial"/>
              </a:rPr>
              <a:t>between</a:t>
            </a:r>
            <a:endParaRPr sz="3000">
              <a:latin typeface="Arial"/>
              <a:cs typeface="Arial"/>
            </a:endParaRPr>
          </a:p>
          <a:p>
            <a:pPr marL="355600">
              <a:lnSpc>
                <a:spcPct val="100000"/>
              </a:lnSpc>
            </a:pPr>
            <a:r>
              <a:rPr sz="3000" dirty="0">
                <a:latin typeface="Arial"/>
                <a:cs typeface="Arial"/>
              </a:rPr>
              <a:t>display time and display</a:t>
            </a:r>
            <a:r>
              <a:rPr sz="3000" spc="-155" dirty="0">
                <a:latin typeface="Arial"/>
                <a:cs typeface="Arial"/>
              </a:rPr>
              <a:t> </a:t>
            </a:r>
            <a:r>
              <a:rPr sz="3000" spc="-5" dirty="0">
                <a:latin typeface="Arial"/>
                <a:cs typeface="Arial"/>
              </a:rPr>
              <a:t>date</a:t>
            </a:r>
            <a:endParaRPr sz="3000">
              <a:latin typeface="Arial"/>
              <a:cs typeface="Arial"/>
            </a:endParaRPr>
          </a:p>
          <a:p>
            <a:pPr marL="355600" marR="26034" indent="-342900">
              <a:lnSpc>
                <a:spcPct val="100000"/>
              </a:lnSpc>
              <a:spcBef>
                <a:spcPts val="720"/>
              </a:spcBef>
              <a:buFont typeface="Wingdings"/>
              <a:buChar char=""/>
              <a:tabLst>
                <a:tab pos="356235" algn="l"/>
              </a:tabLst>
            </a:pPr>
            <a:r>
              <a:rPr sz="3000" dirty="0">
                <a:latin typeface="Arial"/>
                <a:cs typeface="Arial"/>
              </a:rPr>
              <a:t>The reset button switches </a:t>
            </a:r>
            <a:r>
              <a:rPr sz="3000" spc="-5" dirty="0">
                <a:latin typeface="Arial"/>
                <a:cs typeface="Arial"/>
              </a:rPr>
              <a:t>from </a:t>
            </a:r>
            <a:r>
              <a:rPr sz="3000" dirty="0">
                <a:latin typeface="Arial"/>
                <a:cs typeface="Arial"/>
              </a:rPr>
              <a:t>display</a:t>
            </a:r>
            <a:r>
              <a:rPr sz="3000" spc="-145" dirty="0">
                <a:latin typeface="Arial"/>
                <a:cs typeface="Arial"/>
              </a:rPr>
              <a:t> </a:t>
            </a:r>
            <a:r>
              <a:rPr sz="3000" dirty="0">
                <a:latin typeface="Arial"/>
                <a:cs typeface="Arial"/>
              </a:rPr>
              <a:t>time  to </a:t>
            </a:r>
            <a:r>
              <a:rPr sz="3000" spc="-5" dirty="0">
                <a:latin typeface="Arial"/>
                <a:cs typeface="Arial"/>
              </a:rPr>
              <a:t>adjust time or </a:t>
            </a:r>
            <a:r>
              <a:rPr sz="3000" dirty="0">
                <a:latin typeface="Arial"/>
                <a:cs typeface="Arial"/>
              </a:rPr>
              <a:t>display </a:t>
            </a:r>
            <a:r>
              <a:rPr sz="3000" spc="-5" dirty="0">
                <a:latin typeface="Arial"/>
                <a:cs typeface="Arial"/>
              </a:rPr>
              <a:t>date </a:t>
            </a:r>
            <a:r>
              <a:rPr sz="3000" dirty="0">
                <a:latin typeface="Arial"/>
                <a:cs typeface="Arial"/>
              </a:rPr>
              <a:t>to </a:t>
            </a:r>
            <a:r>
              <a:rPr sz="3000" spc="-5" dirty="0">
                <a:latin typeface="Arial"/>
                <a:cs typeface="Arial"/>
              </a:rPr>
              <a:t>adjust</a:t>
            </a:r>
            <a:r>
              <a:rPr sz="3000" spc="-35" dirty="0">
                <a:latin typeface="Arial"/>
                <a:cs typeface="Arial"/>
              </a:rPr>
              <a:t> </a:t>
            </a:r>
            <a:r>
              <a:rPr sz="3000" spc="-5" dirty="0">
                <a:latin typeface="Arial"/>
                <a:cs typeface="Arial"/>
              </a:rPr>
              <a:t>date</a:t>
            </a:r>
            <a:endParaRPr sz="3000">
              <a:latin typeface="Arial"/>
              <a:cs typeface="Arial"/>
            </a:endParaRPr>
          </a:p>
          <a:p>
            <a:pPr marL="355600" indent="-342900">
              <a:lnSpc>
                <a:spcPct val="100000"/>
              </a:lnSpc>
              <a:spcBef>
                <a:spcPts val="720"/>
              </a:spcBef>
              <a:buFont typeface="Wingdings"/>
              <a:buChar char=""/>
              <a:tabLst>
                <a:tab pos="356235" algn="l"/>
              </a:tabLst>
            </a:pPr>
            <a:r>
              <a:rPr sz="3000" dirty="0">
                <a:latin typeface="Arial"/>
                <a:cs typeface="Arial"/>
              </a:rPr>
              <a:t>The </a:t>
            </a:r>
            <a:r>
              <a:rPr sz="3000" spc="-5" dirty="0">
                <a:latin typeface="Arial"/>
                <a:cs typeface="Arial"/>
              </a:rPr>
              <a:t>set button returns </a:t>
            </a:r>
            <a:r>
              <a:rPr sz="3000" dirty="0">
                <a:latin typeface="Arial"/>
                <a:cs typeface="Arial"/>
              </a:rPr>
              <a:t>from adjust </a:t>
            </a:r>
            <a:r>
              <a:rPr sz="3000" spc="-5" dirty="0">
                <a:latin typeface="Arial"/>
                <a:cs typeface="Arial"/>
              </a:rPr>
              <a:t>time</a:t>
            </a:r>
            <a:r>
              <a:rPr sz="3000" spc="-25" dirty="0">
                <a:latin typeface="Arial"/>
                <a:cs typeface="Arial"/>
              </a:rPr>
              <a:t> </a:t>
            </a:r>
            <a:r>
              <a:rPr sz="3000" spc="-10" dirty="0">
                <a:latin typeface="Arial"/>
                <a:cs typeface="Arial"/>
              </a:rPr>
              <a:t>to</a:t>
            </a:r>
            <a:endParaRPr sz="3000">
              <a:latin typeface="Arial"/>
              <a:cs typeface="Arial"/>
            </a:endParaRPr>
          </a:p>
          <a:p>
            <a:pPr marL="355600">
              <a:lnSpc>
                <a:spcPct val="100000"/>
              </a:lnSpc>
            </a:pPr>
            <a:r>
              <a:rPr sz="3000" dirty="0">
                <a:latin typeface="Arial"/>
                <a:cs typeface="Arial"/>
              </a:rPr>
              <a:t>display time </a:t>
            </a:r>
            <a:r>
              <a:rPr sz="3000" spc="-5" dirty="0">
                <a:latin typeface="Arial"/>
                <a:cs typeface="Arial"/>
              </a:rPr>
              <a:t>or adjust date </a:t>
            </a:r>
            <a:r>
              <a:rPr sz="3000" dirty="0">
                <a:latin typeface="Arial"/>
                <a:cs typeface="Arial"/>
              </a:rPr>
              <a:t>to display</a:t>
            </a:r>
            <a:r>
              <a:rPr sz="3000" spc="-95" dirty="0">
                <a:latin typeface="Arial"/>
                <a:cs typeface="Arial"/>
              </a:rPr>
              <a:t> </a:t>
            </a:r>
            <a:r>
              <a:rPr sz="3000" spc="-5" dirty="0">
                <a:latin typeface="Arial"/>
                <a:cs typeface="Arial"/>
              </a:rPr>
              <a:t>date</a:t>
            </a:r>
            <a:endParaRPr sz="3000">
              <a:latin typeface="Arial"/>
              <a:cs typeface="Arial"/>
            </a:endParaRPr>
          </a:p>
        </p:txBody>
      </p:sp>
      <p:sp>
        <p:nvSpPr>
          <p:cNvPr id="4" name="object 4"/>
          <p:cNvSpPr/>
          <p:nvPr/>
        </p:nvSpPr>
        <p:spPr>
          <a:xfrm>
            <a:off x="0" y="0"/>
            <a:ext cx="9144000" cy="914400"/>
          </a:xfrm>
          <a:prstGeom prst="rect">
            <a:avLst/>
          </a:prstGeom>
          <a:blipFill>
            <a:blip r:embed="rId2" cstate="print"/>
            <a:stretch>
              <a:fillRect/>
            </a:stretch>
          </a:blip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5" dirty="0"/>
              <a:t>Example 2 </a:t>
            </a:r>
            <a:r>
              <a:rPr spc="-5" dirty="0">
                <a:latin typeface="Arial"/>
                <a:cs typeface="Arial"/>
              </a:rPr>
              <a:t>– </a:t>
            </a:r>
            <a:r>
              <a:rPr spc="-5" dirty="0"/>
              <a:t>Electronic</a:t>
            </a:r>
            <a:r>
              <a:rPr spc="5" dirty="0"/>
              <a:t> </a:t>
            </a:r>
            <a:r>
              <a:rPr spc="-5" dirty="0"/>
              <a:t>Clock</a:t>
            </a:r>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25400">
              <a:lnSpc>
                <a:spcPts val="1920"/>
              </a:lnSpc>
            </a:pPr>
            <a:fld id="{81D60167-4931-47E6-BA6A-407CBD079E47}" type="slidenum">
              <a:rPr dirty="0"/>
              <a:t>61</a:t>
            </a:fld>
            <a:endParaRPr dirty="0"/>
          </a:p>
        </p:txBody>
      </p:sp>
    </p:spTree>
    <p:extLst>
      <p:ext uri="{BB962C8B-B14F-4D97-AF65-F5344CB8AC3E}">
        <p14:creationId xmlns:p14="http://schemas.microsoft.com/office/powerpoint/2010/main" val="339491442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5" dirty="0"/>
              <a:t>Example 2 </a:t>
            </a:r>
            <a:r>
              <a:rPr spc="-5" dirty="0">
                <a:latin typeface="Arial"/>
                <a:cs typeface="Arial"/>
              </a:rPr>
              <a:t>– </a:t>
            </a:r>
            <a:r>
              <a:rPr spc="-5" dirty="0"/>
              <a:t>Electronic</a:t>
            </a:r>
            <a:r>
              <a:rPr spc="5" dirty="0"/>
              <a:t> </a:t>
            </a:r>
            <a:r>
              <a:rPr spc="-5" dirty="0"/>
              <a:t>Clock</a:t>
            </a:r>
          </a:p>
        </p:txBody>
      </p:sp>
      <p:sp>
        <p:nvSpPr>
          <p:cNvPr id="3" name="object 3"/>
          <p:cNvSpPr/>
          <p:nvPr/>
        </p:nvSpPr>
        <p:spPr>
          <a:xfrm>
            <a:off x="2293620" y="1513332"/>
            <a:ext cx="5189219" cy="4268724"/>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2642361" y="1860041"/>
            <a:ext cx="930910" cy="620395"/>
          </a:xfrm>
          <a:prstGeom prst="rect">
            <a:avLst/>
          </a:prstGeom>
        </p:spPr>
        <p:txBody>
          <a:bodyPr vert="horz" wrap="square" lIns="0" tIns="0" rIns="0" bIns="0" rtlCol="0">
            <a:spAutoFit/>
          </a:bodyPr>
          <a:lstStyle/>
          <a:p>
            <a:pPr algn="ctr">
              <a:lnSpc>
                <a:spcPct val="100000"/>
              </a:lnSpc>
            </a:pPr>
            <a:r>
              <a:rPr sz="2000" b="1" dirty="0">
                <a:latin typeface="Arial"/>
                <a:cs typeface="Arial"/>
              </a:rPr>
              <a:t>Disp</a:t>
            </a:r>
            <a:r>
              <a:rPr sz="2000" b="1" spc="-10" dirty="0">
                <a:latin typeface="Arial"/>
                <a:cs typeface="Arial"/>
              </a:rPr>
              <a:t>l</a:t>
            </a:r>
            <a:r>
              <a:rPr sz="2000" b="1" dirty="0">
                <a:latin typeface="Arial"/>
                <a:cs typeface="Arial"/>
              </a:rPr>
              <a:t>ay</a:t>
            </a:r>
            <a:endParaRPr sz="2000">
              <a:latin typeface="Arial"/>
              <a:cs typeface="Arial"/>
            </a:endParaRPr>
          </a:p>
          <a:p>
            <a:pPr algn="ctr">
              <a:lnSpc>
                <a:spcPct val="100000"/>
              </a:lnSpc>
            </a:pPr>
            <a:r>
              <a:rPr sz="2000" b="1" spc="-15" dirty="0">
                <a:latin typeface="Arial"/>
                <a:cs typeface="Arial"/>
              </a:rPr>
              <a:t>Time</a:t>
            </a:r>
            <a:endParaRPr sz="2000">
              <a:latin typeface="Arial"/>
              <a:cs typeface="Arial"/>
            </a:endParaRPr>
          </a:p>
        </p:txBody>
      </p:sp>
      <p:sp>
        <p:nvSpPr>
          <p:cNvPr id="14" name="object 14"/>
          <p:cNvSpPr txBox="1">
            <a:spLocks noGrp="1"/>
          </p:cNvSpPr>
          <p:nvPr>
            <p:ph type="sldNum" sz="quarter" idx="7"/>
          </p:nvPr>
        </p:nvSpPr>
        <p:spPr>
          <a:prstGeom prst="rect">
            <a:avLst/>
          </a:prstGeom>
        </p:spPr>
        <p:txBody>
          <a:bodyPr vert="horz" wrap="square" lIns="0" tIns="0" rIns="0" bIns="0" rtlCol="0">
            <a:spAutoFit/>
          </a:bodyPr>
          <a:lstStyle/>
          <a:p>
            <a:pPr marL="25400">
              <a:lnSpc>
                <a:spcPts val="1920"/>
              </a:lnSpc>
            </a:pPr>
            <a:fld id="{81D60167-4931-47E6-BA6A-407CBD079E47}" type="slidenum">
              <a:rPr dirty="0"/>
              <a:t>62</a:t>
            </a:fld>
            <a:endParaRPr dirty="0"/>
          </a:p>
        </p:txBody>
      </p:sp>
      <p:sp>
        <p:nvSpPr>
          <p:cNvPr id="5" name="object 5"/>
          <p:cNvSpPr txBox="1"/>
          <p:nvPr/>
        </p:nvSpPr>
        <p:spPr>
          <a:xfrm>
            <a:off x="2642361" y="4816094"/>
            <a:ext cx="930910" cy="620395"/>
          </a:xfrm>
          <a:prstGeom prst="rect">
            <a:avLst/>
          </a:prstGeom>
        </p:spPr>
        <p:txBody>
          <a:bodyPr vert="horz" wrap="square" lIns="0" tIns="0" rIns="0" bIns="0" rtlCol="0">
            <a:spAutoFit/>
          </a:bodyPr>
          <a:lstStyle/>
          <a:p>
            <a:pPr marL="186055" marR="5080" indent="-173990">
              <a:lnSpc>
                <a:spcPct val="100000"/>
              </a:lnSpc>
            </a:pPr>
            <a:r>
              <a:rPr sz="2000" b="1" dirty="0">
                <a:latin typeface="Arial"/>
                <a:cs typeface="Arial"/>
              </a:rPr>
              <a:t>Display  Date</a:t>
            </a:r>
            <a:endParaRPr sz="2000">
              <a:latin typeface="Arial"/>
              <a:cs typeface="Arial"/>
            </a:endParaRPr>
          </a:p>
        </p:txBody>
      </p:sp>
      <p:sp>
        <p:nvSpPr>
          <p:cNvPr id="6" name="object 6"/>
          <p:cNvSpPr txBox="1"/>
          <p:nvPr/>
        </p:nvSpPr>
        <p:spPr>
          <a:xfrm>
            <a:off x="6371335" y="1861565"/>
            <a:ext cx="817244" cy="620395"/>
          </a:xfrm>
          <a:prstGeom prst="rect">
            <a:avLst/>
          </a:prstGeom>
        </p:spPr>
        <p:txBody>
          <a:bodyPr vert="horz" wrap="square" lIns="0" tIns="0" rIns="0" bIns="0" rtlCol="0">
            <a:spAutoFit/>
          </a:bodyPr>
          <a:lstStyle/>
          <a:p>
            <a:pPr marL="114300" marR="5080" indent="-102235">
              <a:lnSpc>
                <a:spcPct val="100000"/>
              </a:lnSpc>
            </a:pPr>
            <a:r>
              <a:rPr sz="2000" b="1" dirty="0">
                <a:latin typeface="Arial"/>
                <a:cs typeface="Arial"/>
              </a:rPr>
              <a:t>Adjust  </a:t>
            </a:r>
            <a:r>
              <a:rPr sz="2000" b="1" spc="-15" dirty="0">
                <a:latin typeface="Arial"/>
                <a:cs typeface="Arial"/>
              </a:rPr>
              <a:t>Time</a:t>
            </a:r>
            <a:endParaRPr sz="2000">
              <a:latin typeface="Arial"/>
              <a:cs typeface="Arial"/>
            </a:endParaRPr>
          </a:p>
        </p:txBody>
      </p:sp>
      <p:sp>
        <p:nvSpPr>
          <p:cNvPr id="7" name="object 7"/>
          <p:cNvSpPr txBox="1"/>
          <p:nvPr/>
        </p:nvSpPr>
        <p:spPr>
          <a:xfrm>
            <a:off x="6331458" y="4810252"/>
            <a:ext cx="818515" cy="620395"/>
          </a:xfrm>
          <a:prstGeom prst="rect">
            <a:avLst/>
          </a:prstGeom>
        </p:spPr>
        <p:txBody>
          <a:bodyPr vert="horz" wrap="square" lIns="0" tIns="0" rIns="0" bIns="0" rtlCol="0">
            <a:spAutoFit/>
          </a:bodyPr>
          <a:lstStyle/>
          <a:p>
            <a:pPr marL="131445" marR="5080" indent="-119380">
              <a:lnSpc>
                <a:spcPct val="100000"/>
              </a:lnSpc>
            </a:pPr>
            <a:r>
              <a:rPr sz="2000" b="1" spc="5" dirty="0">
                <a:latin typeface="Arial"/>
                <a:cs typeface="Arial"/>
              </a:rPr>
              <a:t>A</a:t>
            </a:r>
            <a:r>
              <a:rPr sz="2000" b="1" dirty="0">
                <a:latin typeface="Arial"/>
                <a:cs typeface="Arial"/>
              </a:rPr>
              <a:t>djust  Date</a:t>
            </a:r>
            <a:endParaRPr sz="2000">
              <a:latin typeface="Arial"/>
              <a:cs typeface="Arial"/>
            </a:endParaRPr>
          </a:p>
        </p:txBody>
      </p:sp>
      <p:sp>
        <p:nvSpPr>
          <p:cNvPr id="8" name="object 8"/>
          <p:cNvSpPr txBox="1"/>
          <p:nvPr/>
        </p:nvSpPr>
        <p:spPr>
          <a:xfrm>
            <a:off x="2051740" y="2940786"/>
            <a:ext cx="254000" cy="1525270"/>
          </a:xfrm>
          <a:prstGeom prst="rect">
            <a:avLst/>
          </a:prstGeom>
        </p:spPr>
        <p:txBody>
          <a:bodyPr vert="vert270" wrap="square" lIns="0" tIns="0" rIns="0" bIns="0" rtlCol="0">
            <a:spAutoFit/>
          </a:bodyPr>
          <a:lstStyle/>
          <a:p>
            <a:pPr marL="12700">
              <a:lnSpc>
                <a:spcPts val="1920"/>
              </a:lnSpc>
            </a:pPr>
            <a:r>
              <a:rPr sz="1800" b="1" dirty="0">
                <a:latin typeface="Arial"/>
                <a:cs typeface="Arial"/>
              </a:rPr>
              <a:t>Change M</a:t>
            </a:r>
            <a:r>
              <a:rPr sz="1800" b="1" spc="5" dirty="0">
                <a:latin typeface="Arial"/>
                <a:cs typeface="Arial"/>
              </a:rPr>
              <a:t>o</a:t>
            </a:r>
            <a:r>
              <a:rPr sz="1800" b="1" dirty="0">
                <a:latin typeface="Arial"/>
                <a:cs typeface="Arial"/>
              </a:rPr>
              <a:t>de</a:t>
            </a:r>
            <a:endParaRPr sz="1800">
              <a:latin typeface="Arial"/>
              <a:cs typeface="Arial"/>
            </a:endParaRPr>
          </a:p>
        </p:txBody>
      </p:sp>
      <p:sp>
        <p:nvSpPr>
          <p:cNvPr id="9" name="object 9"/>
          <p:cNvSpPr txBox="1"/>
          <p:nvPr/>
        </p:nvSpPr>
        <p:spPr>
          <a:xfrm>
            <a:off x="3983427" y="2885948"/>
            <a:ext cx="254000" cy="1525270"/>
          </a:xfrm>
          <a:prstGeom prst="rect">
            <a:avLst/>
          </a:prstGeom>
        </p:spPr>
        <p:txBody>
          <a:bodyPr vert="vert" wrap="square" lIns="0" tIns="0" rIns="0" bIns="0" rtlCol="0">
            <a:spAutoFit/>
          </a:bodyPr>
          <a:lstStyle/>
          <a:p>
            <a:pPr marL="12700">
              <a:lnSpc>
                <a:spcPts val="1920"/>
              </a:lnSpc>
            </a:pPr>
            <a:r>
              <a:rPr sz="1800" b="1" dirty="0">
                <a:latin typeface="Arial"/>
                <a:cs typeface="Arial"/>
              </a:rPr>
              <a:t>Change M</a:t>
            </a:r>
            <a:r>
              <a:rPr sz="1800" b="1" spc="5" dirty="0">
                <a:latin typeface="Arial"/>
                <a:cs typeface="Arial"/>
              </a:rPr>
              <a:t>o</a:t>
            </a:r>
            <a:r>
              <a:rPr sz="1800" b="1" dirty="0">
                <a:latin typeface="Arial"/>
                <a:cs typeface="Arial"/>
              </a:rPr>
              <a:t>de</a:t>
            </a:r>
            <a:endParaRPr sz="1800">
              <a:latin typeface="Arial"/>
              <a:cs typeface="Arial"/>
            </a:endParaRPr>
          </a:p>
        </p:txBody>
      </p:sp>
      <p:sp>
        <p:nvSpPr>
          <p:cNvPr id="10" name="object 10"/>
          <p:cNvSpPr txBox="1"/>
          <p:nvPr/>
        </p:nvSpPr>
        <p:spPr>
          <a:xfrm>
            <a:off x="4699761" y="1229867"/>
            <a:ext cx="645795" cy="285115"/>
          </a:xfrm>
          <a:prstGeom prst="rect">
            <a:avLst/>
          </a:prstGeom>
        </p:spPr>
        <p:txBody>
          <a:bodyPr vert="horz" wrap="square" lIns="0" tIns="0" rIns="0" bIns="0" rtlCol="0">
            <a:spAutoFit/>
          </a:bodyPr>
          <a:lstStyle/>
          <a:p>
            <a:pPr marL="12700">
              <a:lnSpc>
                <a:spcPct val="100000"/>
              </a:lnSpc>
            </a:pPr>
            <a:r>
              <a:rPr sz="1800" b="1" spc="-10" dirty="0">
                <a:latin typeface="Arial"/>
                <a:cs typeface="Arial"/>
              </a:rPr>
              <a:t>Reset</a:t>
            </a:r>
            <a:endParaRPr sz="1800">
              <a:latin typeface="Arial"/>
              <a:cs typeface="Arial"/>
            </a:endParaRPr>
          </a:p>
        </p:txBody>
      </p:sp>
      <p:sp>
        <p:nvSpPr>
          <p:cNvPr id="11" name="object 11"/>
          <p:cNvSpPr txBox="1"/>
          <p:nvPr/>
        </p:nvSpPr>
        <p:spPr>
          <a:xfrm>
            <a:off x="4819269" y="2827020"/>
            <a:ext cx="381000" cy="285115"/>
          </a:xfrm>
          <a:prstGeom prst="rect">
            <a:avLst/>
          </a:prstGeom>
        </p:spPr>
        <p:txBody>
          <a:bodyPr vert="horz" wrap="square" lIns="0" tIns="0" rIns="0" bIns="0" rtlCol="0">
            <a:spAutoFit/>
          </a:bodyPr>
          <a:lstStyle/>
          <a:p>
            <a:pPr marL="12700">
              <a:lnSpc>
                <a:spcPct val="100000"/>
              </a:lnSpc>
            </a:pPr>
            <a:r>
              <a:rPr sz="1800" b="1" spc="-5" dirty="0">
                <a:latin typeface="Arial"/>
                <a:cs typeface="Arial"/>
              </a:rPr>
              <a:t>S</a:t>
            </a:r>
            <a:r>
              <a:rPr sz="1800" b="1" spc="-15" dirty="0">
                <a:latin typeface="Arial"/>
                <a:cs typeface="Arial"/>
              </a:rPr>
              <a:t>e</a:t>
            </a:r>
            <a:r>
              <a:rPr sz="1800" b="1" dirty="0">
                <a:latin typeface="Arial"/>
                <a:cs typeface="Arial"/>
              </a:rPr>
              <a:t>t</a:t>
            </a:r>
            <a:endParaRPr sz="1800">
              <a:latin typeface="Arial"/>
              <a:cs typeface="Arial"/>
            </a:endParaRPr>
          </a:p>
        </p:txBody>
      </p:sp>
      <p:sp>
        <p:nvSpPr>
          <p:cNvPr id="12" name="object 12"/>
          <p:cNvSpPr txBox="1"/>
          <p:nvPr/>
        </p:nvSpPr>
        <p:spPr>
          <a:xfrm>
            <a:off x="4662678" y="4170553"/>
            <a:ext cx="645795" cy="285115"/>
          </a:xfrm>
          <a:prstGeom prst="rect">
            <a:avLst/>
          </a:prstGeom>
        </p:spPr>
        <p:txBody>
          <a:bodyPr vert="horz" wrap="square" lIns="0" tIns="0" rIns="0" bIns="0" rtlCol="0">
            <a:spAutoFit/>
          </a:bodyPr>
          <a:lstStyle/>
          <a:p>
            <a:pPr marL="12700">
              <a:lnSpc>
                <a:spcPct val="100000"/>
              </a:lnSpc>
            </a:pPr>
            <a:r>
              <a:rPr sz="1800" b="1" spc="-5" dirty="0">
                <a:latin typeface="Arial"/>
                <a:cs typeface="Arial"/>
              </a:rPr>
              <a:t>R</a:t>
            </a:r>
            <a:r>
              <a:rPr sz="1800" b="1" spc="-15" dirty="0">
                <a:latin typeface="Arial"/>
                <a:cs typeface="Arial"/>
              </a:rPr>
              <a:t>e</a:t>
            </a:r>
            <a:r>
              <a:rPr sz="1800" b="1" spc="-5" dirty="0">
                <a:latin typeface="Arial"/>
                <a:cs typeface="Arial"/>
              </a:rPr>
              <a:t>s</a:t>
            </a:r>
            <a:r>
              <a:rPr sz="1800" b="1" spc="-15" dirty="0">
                <a:latin typeface="Arial"/>
                <a:cs typeface="Arial"/>
              </a:rPr>
              <a:t>e</a:t>
            </a:r>
            <a:r>
              <a:rPr sz="1800" b="1" dirty="0">
                <a:latin typeface="Arial"/>
                <a:cs typeface="Arial"/>
              </a:rPr>
              <a:t>t</a:t>
            </a:r>
            <a:endParaRPr sz="1800">
              <a:latin typeface="Arial"/>
              <a:cs typeface="Arial"/>
            </a:endParaRPr>
          </a:p>
        </p:txBody>
      </p:sp>
      <p:sp>
        <p:nvSpPr>
          <p:cNvPr id="13" name="object 13"/>
          <p:cNvSpPr txBox="1"/>
          <p:nvPr/>
        </p:nvSpPr>
        <p:spPr>
          <a:xfrm>
            <a:off x="4782058" y="5767425"/>
            <a:ext cx="381000" cy="285115"/>
          </a:xfrm>
          <a:prstGeom prst="rect">
            <a:avLst/>
          </a:prstGeom>
        </p:spPr>
        <p:txBody>
          <a:bodyPr vert="horz" wrap="square" lIns="0" tIns="0" rIns="0" bIns="0" rtlCol="0">
            <a:spAutoFit/>
          </a:bodyPr>
          <a:lstStyle/>
          <a:p>
            <a:pPr marL="12700">
              <a:lnSpc>
                <a:spcPct val="100000"/>
              </a:lnSpc>
            </a:pPr>
            <a:r>
              <a:rPr sz="1800" b="1" spc="-5" dirty="0">
                <a:latin typeface="Arial"/>
                <a:cs typeface="Arial"/>
              </a:rPr>
              <a:t>S</a:t>
            </a:r>
            <a:r>
              <a:rPr sz="1800" b="1" spc="-15" dirty="0">
                <a:latin typeface="Arial"/>
                <a:cs typeface="Arial"/>
              </a:rPr>
              <a:t>e</a:t>
            </a:r>
            <a:r>
              <a:rPr sz="1800" b="1" dirty="0">
                <a:latin typeface="Arial"/>
                <a:cs typeface="Arial"/>
              </a:rPr>
              <a:t>t</a:t>
            </a:r>
            <a:endParaRPr sz="1800">
              <a:latin typeface="Arial"/>
              <a:cs typeface="Arial"/>
            </a:endParaRPr>
          </a:p>
        </p:txBody>
      </p:sp>
      <p:sp>
        <p:nvSpPr>
          <p:cNvPr id="16" name="Rectangle 15"/>
          <p:cNvSpPr/>
          <p:nvPr/>
        </p:nvSpPr>
        <p:spPr>
          <a:xfrm>
            <a:off x="990600" y="6248400"/>
            <a:ext cx="7010400" cy="2206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8305800" y="6096000"/>
            <a:ext cx="838200" cy="76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0478077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5" dirty="0"/>
              <a:t>Example 2 </a:t>
            </a:r>
            <a:r>
              <a:rPr spc="-5" dirty="0">
                <a:latin typeface="Arial"/>
                <a:cs typeface="Arial"/>
              </a:rPr>
              <a:t>– </a:t>
            </a:r>
            <a:r>
              <a:rPr spc="-5" dirty="0"/>
              <a:t>Electronic</a:t>
            </a:r>
            <a:r>
              <a:rPr spc="5" dirty="0"/>
              <a:t> </a:t>
            </a:r>
            <a:r>
              <a:rPr spc="-5" dirty="0"/>
              <a:t>Clock</a:t>
            </a:r>
          </a:p>
        </p:txBody>
      </p:sp>
      <p:sp>
        <p:nvSpPr>
          <p:cNvPr id="3" name="object 3"/>
          <p:cNvSpPr/>
          <p:nvPr/>
        </p:nvSpPr>
        <p:spPr>
          <a:xfrm>
            <a:off x="400811" y="2034539"/>
            <a:ext cx="4108704" cy="2791967"/>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762711" y="2281682"/>
            <a:ext cx="568960" cy="377190"/>
          </a:xfrm>
          <a:prstGeom prst="rect">
            <a:avLst/>
          </a:prstGeom>
        </p:spPr>
        <p:txBody>
          <a:bodyPr vert="horz" wrap="square" lIns="0" tIns="0" rIns="0" bIns="0" rtlCol="0">
            <a:spAutoFit/>
          </a:bodyPr>
          <a:lstStyle/>
          <a:p>
            <a:pPr marL="105410" marR="5080" indent="-93345">
              <a:lnSpc>
                <a:spcPct val="100000"/>
              </a:lnSpc>
            </a:pPr>
            <a:r>
              <a:rPr sz="1200" b="1" spc="-5" dirty="0">
                <a:latin typeface="Arial"/>
                <a:cs typeface="Arial"/>
              </a:rPr>
              <a:t>Dis</a:t>
            </a:r>
            <a:r>
              <a:rPr sz="1200" b="1" dirty="0">
                <a:latin typeface="Arial"/>
                <a:cs typeface="Arial"/>
              </a:rPr>
              <a:t>pl</a:t>
            </a:r>
            <a:r>
              <a:rPr sz="1200" b="1" spc="5" dirty="0">
                <a:latin typeface="Arial"/>
                <a:cs typeface="Arial"/>
              </a:rPr>
              <a:t>a</a:t>
            </a:r>
            <a:r>
              <a:rPr sz="1200" b="1" spc="-5" dirty="0">
                <a:latin typeface="Arial"/>
                <a:cs typeface="Arial"/>
              </a:rPr>
              <a:t>y </a:t>
            </a:r>
            <a:r>
              <a:rPr sz="1200" b="1" dirty="0">
                <a:latin typeface="Arial"/>
                <a:cs typeface="Arial"/>
              </a:rPr>
              <a:t> </a:t>
            </a:r>
            <a:r>
              <a:rPr sz="1200" b="1" spc="-10" dirty="0">
                <a:latin typeface="Arial"/>
                <a:cs typeface="Arial"/>
              </a:rPr>
              <a:t>Time</a:t>
            </a:r>
            <a:endParaRPr sz="1200">
              <a:latin typeface="Arial"/>
              <a:cs typeface="Arial"/>
            </a:endParaRPr>
          </a:p>
        </p:txBody>
      </p:sp>
      <p:sp>
        <p:nvSpPr>
          <p:cNvPr id="5" name="object 5"/>
          <p:cNvSpPr txBox="1"/>
          <p:nvPr/>
        </p:nvSpPr>
        <p:spPr>
          <a:xfrm>
            <a:off x="762711" y="4208017"/>
            <a:ext cx="568960" cy="377190"/>
          </a:xfrm>
          <a:prstGeom prst="rect">
            <a:avLst/>
          </a:prstGeom>
        </p:spPr>
        <p:txBody>
          <a:bodyPr vert="horz" wrap="square" lIns="0" tIns="0" rIns="0" bIns="0" rtlCol="0">
            <a:spAutoFit/>
          </a:bodyPr>
          <a:lstStyle/>
          <a:p>
            <a:pPr marL="117475" marR="5080" indent="-105410">
              <a:lnSpc>
                <a:spcPct val="100000"/>
              </a:lnSpc>
            </a:pPr>
            <a:r>
              <a:rPr sz="1200" b="1" spc="-5" dirty="0">
                <a:latin typeface="Arial"/>
                <a:cs typeface="Arial"/>
              </a:rPr>
              <a:t>D</a:t>
            </a:r>
            <a:r>
              <a:rPr sz="1200" b="1" dirty="0">
                <a:latin typeface="Arial"/>
                <a:cs typeface="Arial"/>
              </a:rPr>
              <a:t>isplay  </a:t>
            </a:r>
            <a:r>
              <a:rPr sz="1200" b="1" spc="-5" dirty="0">
                <a:latin typeface="Arial"/>
                <a:cs typeface="Arial"/>
              </a:rPr>
              <a:t>Date</a:t>
            </a:r>
            <a:endParaRPr sz="1200">
              <a:latin typeface="Arial"/>
              <a:cs typeface="Arial"/>
            </a:endParaRPr>
          </a:p>
        </p:txBody>
      </p:sp>
      <p:sp>
        <p:nvSpPr>
          <p:cNvPr id="6" name="object 6"/>
          <p:cNvSpPr txBox="1"/>
          <p:nvPr/>
        </p:nvSpPr>
        <p:spPr>
          <a:xfrm>
            <a:off x="3703701" y="2282697"/>
            <a:ext cx="494030" cy="377190"/>
          </a:xfrm>
          <a:prstGeom prst="rect">
            <a:avLst/>
          </a:prstGeom>
        </p:spPr>
        <p:txBody>
          <a:bodyPr vert="horz" wrap="square" lIns="0" tIns="0" rIns="0" bIns="0" rtlCol="0">
            <a:spAutoFit/>
          </a:bodyPr>
          <a:lstStyle/>
          <a:p>
            <a:pPr marL="68580" marR="5080" indent="-56515">
              <a:lnSpc>
                <a:spcPct val="100000"/>
              </a:lnSpc>
            </a:pPr>
            <a:r>
              <a:rPr sz="1200" b="1" spc="-45" dirty="0">
                <a:latin typeface="Arial"/>
                <a:cs typeface="Arial"/>
              </a:rPr>
              <a:t>A</a:t>
            </a:r>
            <a:r>
              <a:rPr sz="1200" b="1" dirty="0">
                <a:latin typeface="Arial"/>
                <a:cs typeface="Arial"/>
              </a:rPr>
              <a:t>d</a:t>
            </a:r>
            <a:r>
              <a:rPr sz="1200" b="1" spc="-15" dirty="0">
                <a:latin typeface="Arial"/>
                <a:cs typeface="Arial"/>
              </a:rPr>
              <a:t>j</a:t>
            </a:r>
            <a:r>
              <a:rPr sz="1200" b="1" dirty="0">
                <a:latin typeface="Arial"/>
                <a:cs typeface="Arial"/>
              </a:rPr>
              <a:t>ust  </a:t>
            </a:r>
            <a:r>
              <a:rPr sz="1200" b="1" spc="-10" dirty="0">
                <a:latin typeface="Arial"/>
                <a:cs typeface="Arial"/>
              </a:rPr>
              <a:t>Time</a:t>
            </a:r>
            <a:endParaRPr sz="1200">
              <a:latin typeface="Arial"/>
              <a:cs typeface="Arial"/>
            </a:endParaRPr>
          </a:p>
        </p:txBody>
      </p:sp>
      <p:sp>
        <p:nvSpPr>
          <p:cNvPr id="7" name="object 7"/>
          <p:cNvSpPr txBox="1"/>
          <p:nvPr/>
        </p:nvSpPr>
        <p:spPr>
          <a:xfrm>
            <a:off x="3672332" y="4204461"/>
            <a:ext cx="494030" cy="377190"/>
          </a:xfrm>
          <a:prstGeom prst="rect">
            <a:avLst/>
          </a:prstGeom>
        </p:spPr>
        <p:txBody>
          <a:bodyPr vert="horz" wrap="square" lIns="0" tIns="0" rIns="0" bIns="0" rtlCol="0">
            <a:spAutoFit/>
          </a:bodyPr>
          <a:lstStyle/>
          <a:p>
            <a:pPr marL="80645" marR="5080" indent="-68580">
              <a:lnSpc>
                <a:spcPct val="100000"/>
              </a:lnSpc>
            </a:pPr>
            <a:r>
              <a:rPr sz="1200" b="1" spc="-45" dirty="0">
                <a:latin typeface="Arial"/>
                <a:cs typeface="Arial"/>
              </a:rPr>
              <a:t>A</a:t>
            </a:r>
            <a:r>
              <a:rPr sz="1200" b="1" dirty="0">
                <a:latin typeface="Arial"/>
                <a:cs typeface="Arial"/>
              </a:rPr>
              <a:t>d</a:t>
            </a:r>
            <a:r>
              <a:rPr sz="1200" b="1" spc="-15" dirty="0">
                <a:latin typeface="Arial"/>
                <a:cs typeface="Arial"/>
              </a:rPr>
              <a:t>j</a:t>
            </a:r>
            <a:r>
              <a:rPr sz="1200" b="1" dirty="0">
                <a:latin typeface="Arial"/>
                <a:cs typeface="Arial"/>
              </a:rPr>
              <a:t>ust  </a:t>
            </a:r>
            <a:r>
              <a:rPr sz="1200" b="1" spc="-5" dirty="0">
                <a:latin typeface="Arial"/>
                <a:cs typeface="Arial"/>
              </a:rPr>
              <a:t>Date</a:t>
            </a:r>
            <a:endParaRPr sz="1200">
              <a:latin typeface="Arial"/>
              <a:cs typeface="Arial"/>
            </a:endParaRPr>
          </a:p>
        </p:txBody>
      </p:sp>
      <p:sp>
        <p:nvSpPr>
          <p:cNvPr id="8" name="object 8"/>
          <p:cNvSpPr txBox="1"/>
          <p:nvPr/>
        </p:nvSpPr>
        <p:spPr>
          <a:xfrm>
            <a:off x="232311" y="2955403"/>
            <a:ext cx="177800" cy="1024890"/>
          </a:xfrm>
          <a:prstGeom prst="rect">
            <a:avLst/>
          </a:prstGeom>
        </p:spPr>
        <p:txBody>
          <a:bodyPr vert="vert270" wrap="square" lIns="0" tIns="0" rIns="0" bIns="0" rtlCol="0">
            <a:spAutoFit/>
          </a:bodyPr>
          <a:lstStyle/>
          <a:p>
            <a:pPr marL="12700">
              <a:lnSpc>
                <a:spcPts val="1310"/>
              </a:lnSpc>
            </a:pPr>
            <a:r>
              <a:rPr sz="1200" b="1" dirty="0">
                <a:latin typeface="Arial"/>
                <a:cs typeface="Arial"/>
              </a:rPr>
              <a:t>C</a:t>
            </a:r>
            <a:r>
              <a:rPr sz="1200" b="1" spc="-5" dirty="0">
                <a:latin typeface="Arial"/>
                <a:cs typeface="Arial"/>
              </a:rPr>
              <a:t>h</a:t>
            </a:r>
            <a:r>
              <a:rPr sz="1200" b="1" dirty="0">
                <a:latin typeface="Arial"/>
                <a:cs typeface="Arial"/>
              </a:rPr>
              <a:t>ange </a:t>
            </a:r>
            <a:r>
              <a:rPr sz="1200" b="1" spc="-5" dirty="0">
                <a:latin typeface="Arial"/>
                <a:cs typeface="Arial"/>
              </a:rPr>
              <a:t>M</a:t>
            </a:r>
            <a:r>
              <a:rPr sz="1200" b="1" dirty="0">
                <a:latin typeface="Arial"/>
                <a:cs typeface="Arial"/>
              </a:rPr>
              <a:t>ode</a:t>
            </a:r>
            <a:endParaRPr sz="1200">
              <a:latin typeface="Arial"/>
              <a:cs typeface="Arial"/>
            </a:endParaRPr>
          </a:p>
        </p:txBody>
      </p:sp>
      <p:sp>
        <p:nvSpPr>
          <p:cNvPr id="9" name="object 9"/>
          <p:cNvSpPr txBox="1"/>
          <p:nvPr/>
        </p:nvSpPr>
        <p:spPr>
          <a:xfrm>
            <a:off x="1741725" y="2918205"/>
            <a:ext cx="177800" cy="1024890"/>
          </a:xfrm>
          <a:prstGeom prst="rect">
            <a:avLst/>
          </a:prstGeom>
        </p:spPr>
        <p:txBody>
          <a:bodyPr vert="vert" wrap="square" lIns="0" tIns="0" rIns="0" bIns="0" rtlCol="0">
            <a:spAutoFit/>
          </a:bodyPr>
          <a:lstStyle/>
          <a:p>
            <a:pPr marL="12700">
              <a:lnSpc>
                <a:spcPts val="1310"/>
              </a:lnSpc>
            </a:pPr>
            <a:r>
              <a:rPr sz="1200" b="1" dirty="0">
                <a:latin typeface="Arial"/>
                <a:cs typeface="Arial"/>
              </a:rPr>
              <a:t>C</a:t>
            </a:r>
            <a:r>
              <a:rPr sz="1200" b="1" spc="-5" dirty="0">
                <a:latin typeface="Arial"/>
                <a:cs typeface="Arial"/>
              </a:rPr>
              <a:t>h</a:t>
            </a:r>
            <a:r>
              <a:rPr sz="1200" b="1" dirty="0">
                <a:latin typeface="Arial"/>
                <a:cs typeface="Arial"/>
              </a:rPr>
              <a:t>ange </a:t>
            </a:r>
            <a:r>
              <a:rPr sz="1200" b="1" spc="-5" dirty="0">
                <a:latin typeface="Arial"/>
                <a:cs typeface="Arial"/>
              </a:rPr>
              <a:t>M</a:t>
            </a:r>
            <a:r>
              <a:rPr sz="1200" b="1" dirty="0">
                <a:latin typeface="Arial"/>
                <a:cs typeface="Arial"/>
              </a:rPr>
              <a:t>ode</a:t>
            </a:r>
            <a:endParaRPr sz="1200">
              <a:latin typeface="Arial"/>
              <a:cs typeface="Arial"/>
            </a:endParaRPr>
          </a:p>
        </p:txBody>
      </p:sp>
      <p:sp>
        <p:nvSpPr>
          <p:cNvPr id="10" name="object 10"/>
          <p:cNvSpPr txBox="1"/>
          <p:nvPr/>
        </p:nvSpPr>
        <p:spPr>
          <a:xfrm>
            <a:off x="2340355" y="1870202"/>
            <a:ext cx="441959" cy="194310"/>
          </a:xfrm>
          <a:prstGeom prst="rect">
            <a:avLst/>
          </a:prstGeom>
        </p:spPr>
        <p:txBody>
          <a:bodyPr vert="horz" wrap="square" lIns="0" tIns="0" rIns="0" bIns="0" rtlCol="0">
            <a:spAutoFit/>
          </a:bodyPr>
          <a:lstStyle/>
          <a:p>
            <a:pPr marL="12700">
              <a:lnSpc>
                <a:spcPct val="100000"/>
              </a:lnSpc>
            </a:pPr>
            <a:r>
              <a:rPr sz="1200" b="1" spc="-5" dirty="0">
                <a:latin typeface="Arial"/>
                <a:cs typeface="Arial"/>
              </a:rPr>
              <a:t>Re</a:t>
            </a:r>
            <a:r>
              <a:rPr sz="1200" b="1" dirty="0">
                <a:latin typeface="Arial"/>
                <a:cs typeface="Arial"/>
              </a:rPr>
              <a:t>s</a:t>
            </a:r>
            <a:r>
              <a:rPr sz="1200" b="1" spc="-5" dirty="0">
                <a:latin typeface="Arial"/>
                <a:cs typeface="Arial"/>
              </a:rPr>
              <a:t>e</a:t>
            </a:r>
            <a:r>
              <a:rPr sz="1200" b="1" dirty="0">
                <a:latin typeface="Arial"/>
                <a:cs typeface="Arial"/>
              </a:rPr>
              <a:t>t</a:t>
            </a:r>
            <a:endParaRPr sz="1200">
              <a:latin typeface="Arial"/>
              <a:cs typeface="Arial"/>
            </a:endParaRPr>
          </a:p>
        </p:txBody>
      </p:sp>
      <p:sp>
        <p:nvSpPr>
          <p:cNvPr id="11" name="object 11"/>
          <p:cNvSpPr txBox="1"/>
          <p:nvPr/>
        </p:nvSpPr>
        <p:spPr>
          <a:xfrm>
            <a:off x="2418079" y="2911475"/>
            <a:ext cx="263525" cy="194310"/>
          </a:xfrm>
          <a:prstGeom prst="rect">
            <a:avLst/>
          </a:prstGeom>
        </p:spPr>
        <p:txBody>
          <a:bodyPr vert="horz" wrap="square" lIns="0" tIns="0" rIns="0" bIns="0" rtlCol="0">
            <a:spAutoFit/>
          </a:bodyPr>
          <a:lstStyle/>
          <a:p>
            <a:pPr marL="12700">
              <a:lnSpc>
                <a:spcPct val="100000"/>
              </a:lnSpc>
            </a:pPr>
            <a:r>
              <a:rPr sz="1200" b="1" dirty="0">
                <a:latin typeface="Arial"/>
                <a:cs typeface="Arial"/>
              </a:rPr>
              <a:t>S</a:t>
            </a:r>
            <a:r>
              <a:rPr sz="1200" b="1" spc="-5" dirty="0">
                <a:latin typeface="Arial"/>
                <a:cs typeface="Arial"/>
              </a:rPr>
              <a:t>e</a:t>
            </a:r>
            <a:r>
              <a:rPr sz="1200" b="1" dirty="0">
                <a:latin typeface="Arial"/>
                <a:cs typeface="Arial"/>
              </a:rPr>
              <a:t>t</a:t>
            </a:r>
            <a:endParaRPr sz="1200">
              <a:latin typeface="Arial"/>
              <a:cs typeface="Arial"/>
            </a:endParaRPr>
          </a:p>
        </p:txBody>
      </p:sp>
      <p:sp>
        <p:nvSpPr>
          <p:cNvPr id="12" name="object 12"/>
          <p:cNvSpPr txBox="1"/>
          <p:nvPr/>
        </p:nvSpPr>
        <p:spPr>
          <a:xfrm>
            <a:off x="2310764" y="3786885"/>
            <a:ext cx="441959" cy="194310"/>
          </a:xfrm>
          <a:prstGeom prst="rect">
            <a:avLst/>
          </a:prstGeom>
        </p:spPr>
        <p:txBody>
          <a:bodyPr vert="horz" wrap="square" lIns="0" tIns="0" rIns="0" bIns="0" rtlCol="0">
            <a:spAutoFit/>
          </a:bodyPr>
          <a:lstStyle/>
          <a:p>
            <a:pPr marL="12700">
              <a:lnSpc>
                <a:spcPct val="100000"/>
              </a:lnSpc>
            </a:pPr>
            <a:r>
              <a:rPr sz="1200" b="1" spc="-5" dirty="0">
                <a:latin typeface="Arial"/>
                <a:cs typeface="Arial"/>
              </a:rPr>
              <a:t>R</a:t>
            </a:r>
            <a:r>
              <a:rPr sz="1200" b="1" dirty="0">
                <a:latin typeface="Arial"/>
                <a:cs typeface="Arial"/>
              </a:rPr>
              <a:t>e</a:t>
            </a:r>
            <a:r>
              <a:rPr sz="1200" b="1" spc="5" dirty="0">
                <a:latin typeface="Arial"/>
                <a:cs typeface="Arial"/>
              </a:rPr>
              <a:t>s</a:t>
            </a:r>
            <a:r>
              <a:rPr sz="1200" b="1" dirty="0">
                <a:latin typeface="Arial"/>
                <a:cs typeface="Arial"/>
              </a:rPr>
              <a:t>et</a:t>
            </a:r>
            <a:endParaRPr sz="1200">
              <a:latin typeface="Arial"/>
              <a:cs typeface="Arial"/>
            </a:endParaRPr>
          </a:p>
        </p:txBody>
      </p:sp>
      <p:sp>
        <p:nvSpPr>
          <p:cNvPr id="13" name="object 13"/>
          <p:cNvSpPr txBox="1"/>
          <p:nvPr/>
        </p:nvSpPr>
        <p:spPr>
          <a:xfrm>
            <a:off x="2388870" y="4828032"/>
            <a:ext cx="263525" cy="194310"/>
          </a:xfrm>
          <a:prstGeom prst="rect">
            <a:avLst/>
          </a:prstGeom>
        </p:spPr>
        <p:txBody>
          <a:bodyPr vert="horz" wrap="square" lIns="0" tIns="0" rIns="0" bIns="0" rtlCol="0">
            <a:spAutoFit/>
          </a:bodyPr>
          <a:lstStyle/>
          <a:p>
            <a:pPr marL="12700">
              <a:lnSpc>
                <a:spcPct val="100000"/>
              </a:lnSpc>
            </a:pPr>
            <a:r>
              <a:rPr sz="1200" b="1" dirty="0">
                <a:latin typeface="Arial"/>
                <a:cs typeface="Arial"/>
              </a:rPr>
              <a:t>S</a:t>
            </a:r>
            <a:r>
              <a:rPr sz="1200" b="1" spc="-5" dirty="0">
                <a:latin typeface="Arial"/>
                <a:cs typeface="Arial"/>
              </a:rPr>
              <a:t>e</a:t>
            </a:r>
            <a:r>
              <a:rPr sz="1200" b="1" dirty="0">
                <a:latin typeface="Arial"/>
                <a:cs typeface="Arial"/>
              </a:rPr>
              <a:t>t</a:t>
            </a:r>
            <a:endParaRPr sz="1200">
              <a:latin typeface="Arial"/>
              <a:cs typeface="Arial"/>
            </a:endParaRPr>
          </a:p>
        </p:txBody>
      </p:sp>
      <p:sp>
        <p:nvSpPr>
          <p:cNvPr id="14" name="object 14"/>
          <p:cNvSpPr/>
          <p:nvPr/>
        </p:nvSpPr>
        <p:spPr>
          <a:xfrm>
            <a:off x="6096761" y="1549146"/>
            <a:ext cx="1219200" cy="695325"/>
          </a:xfrm>
          <a:custGeom>
            <a:avLst/>
            <a:gdLst/>
            <a:ahLst/>
            <a:cxnLst/>
            <a:rect l="l" t="t" r="r" b="b"/>
            <a:pathLst>
              <a:path w="1219200" h="695325">
                <a:moveTo>
                  <a:pt x="0" y="347471"/>
                </a:moveTo>
                <a:lnTo>
                  <a:pt x="10991" y="281446"/>
                </a:lnTo>
                <a:lnTo>
                  <a:pt x="42604" y="219601"/>
                </a:lnTo>
                <a:lnTo>
                  <a:pt x="92795" y="163103"/>
                </a:lnTo>
                <a:lnTo>
                  <a:pt x="124219" y="137223"/>
                </a:lnTo>
                <a:lnTo>
                  <a:pt x="159520" y="113117"/>
                </a:lnTo>
                <a:lnTo>
                  <a:pt x="198445" y="90930"/>
                </a:lnTo>
                <a:lnTo>
                  <a:pt x="240736" y="70807"/>
                </a:lnTo>
                <a:lnTo>
                  <a:pt x="286139" y="52895"/>
                </a:lnTo>
                <a:lnTo>
                  <a:pt x="334399" y="37340"/>
                </a:lnTo>
                <a:lnTo>
                  <a:pt x="385259" y="24285"/>
                </a:lnTo>
                <a:lnTo>
                  <a:pt x="438465" y="13879"/>
                </a:lnTo>
                <a:lnTo>
                  <a:pt x="493760" y="6265"/>
                </a:lnTo>
                <a:lnTo>
                  <a:pt x="550890" y="1590"/>
                </a:lnTo>
                <a:lnTo>
                  <a:pt x="609599" y="0"/>
                </a:lnTo>
                <a:lnTo>
                  <a:pt x="668309" y="1590"/>
                </a:lnTo>
                <a:lnTo>
                  <a:pt x="725439" y="6265"/>
                </a:lnTo>
                <a:lnTo>
                  <a:pt x="780734" y="13879"/>
                </a:lnTo>
                <a:lnTo>
                  <a:pt x="833940" y="24285"/>
                </a:lnTo>
                <a:lnTo>
                  <a:pt x="884800" y="37340"/>
                </a:lnTo>
                <a:lnTo>
                  <a:pt x="933060" y="52895"/>
                </a:lnTo>
                <a:lnTo>
                  <a:pt x="978463" y="70807"/>
                </a:lnTo>
                <a:lnTo>
                  <a:pt x="1020754" y="90930"/>
                </a:lnTo>
                <a:lnTo>
                  <a:pt x="1059679" y="113117"/>
                </a:lnTo>
                <a:lnTo>
                  <a:pt x="1094980" y="137223"/>
                </a:lnTo>
                <a:lnTo>
                  <a:pt x="1126404" y="163103"/>
                </a:lnTo>
                <a:lnTo>
                  <a:pt x="1153694" y="190611"/>
                </a:lnTo>
                <a:lnTo>
                  <a:pt x="1194851" y="249928"/>
                </a:lnTo>
                <a:lnTo>
                  <a:pt x="1216409" y="314009"/>
                </a:lnTo>
                <a:lnTo>
                  <a:pt x="1219199" y="347471"/>
                </a:lnTo>
                <a:lnTo>
                  <a:pt x="1216409" y="380934"/>
                </a:lnTo>
                <a:lnTo>
                  <a:pt x="1194851" y="445015"/>
                </a:lnTo>
                <a:lnTo>
                  <a:pt x="1153694" y="504332"/>
                </a:lnTo>
                <a:lnTo>
                  <a:pt x="1126404" y="531840"/>
                </a:lnTo>
                <a:lnTo>
                  <a:pt x="1094980" y="557720"/>
                </a:lnTo>
                <a:lnTo>
                  <a:pt x="1059679" y="581826"/>
                </a:lnTo>
                <a:lnTo>
                  <a:pt x="1020754" y="604013"/>
                </a:lnTo>
                <a:lnTo>
                  <a:pt x="978463" y="624136"/>
                </a:lnTo>
                <a:lnTo>
                  <a:pt x="933060" y="642048"/>
                </a:lnTo>
                <a:lnTo>
                  <a:pt x="884800" y="657603"/>
                </a:lnTo>
                <a:lnTo>
                  <a:pt x="833940" y="670658"/>
                </a:lnTo>
                <a:lnTo>
                  <a:pt x="780734" y="681064"/>
                </a:lnTo>
                <a:lnTo>
                  <a:pt x="725439" y="688678"/>
                </a:lnTo>
                <a:lnTo>
                  <a:pt x="668309" y="693353"/>
                </a:lnTo>
                <a:lnTo>
                  <a:pt x="609599" y="694943"/>
                </a:lnTo>
                <a:lnTo>
                  <a:pt x="550890" y="693353"/>
                </a:lnTo>
                <a:lnTo>
                  <a:pt x="493760" y="688678"/>
                </a:lnTo>
                <a:lnTo>
                  <a:pt x="438465" y="681064"/>
                </a:lnTo>
                <a:lnTo>
                  <a:pt x="385259" y="670658"/>
                </a:lnTo>
                <a:lnTo>
                  <a:pt x="334399" y="657603"/>
                </a:lnTo>
                <a:lnTo>
                  <a:pt x="286139" y="642048"/>
                </a:lnTo>
                <a:lnTo>
                  <a:pt x="240736" y="624136"/>
                </a:lnTo>
                <a:lnTo>
                  <a:pt x="198445" y="604013"/>
                </a:lnTo>
                <a:lnTo>
                  <a:pt x="159520" y="581826"/>
                </a:lnTo>
                <a:lnTo>
                  <a:pt x="124219" y="557720"/>
                </a:lnTo>
                <a:lnTo>
                  <a:pt x="92795" y="531840"/>
                </a:lnTo>
                <a:lnTo>
                  <a:pt x="65505" y="504332"/>
                </a:lnTo>
                <a:lnTo>
                  <a:pt x="24348" y="445015"/>
                </a:lnTo>
                <a:lnTo>
                  <a:pt x="2790" y="380934"/>
                </a:lnTo>
                <a:lnTo>
                  <a:pt x="0" y="347471"/>
                </a:lnTo>
                <a:close/>
              </a:path>
            </a:pathLst>
          </a:custGeom>
          <a:ln w="25908">
            <a:solidFill>
              <a:srgbClr val="000000"/>
            </a:solidFill>
          </a:ln>
        </p:spPr>
        <p:txBody>
          <a:bodyPr wrap="square" lIns="0" tIns="0" rIns="0" bIns="0" rtlCol="0"/>
          <a:lstStyle/>
          <a:p>
            <a:endParaRPr/>
          </a:p>
        </p:txBody>
      </p:sp>
      <p:sp>
        <p:nvSpPr>
          <p:cNvPr id="15" name="object 15"/>
          <p:cNvSpPr txBox="1"/>
          <p:nvPr/>
        </p:nvSpPr>
        <p:spPr>
          <a:xfrm>
            <a:off x="6361303" y="1647825"/>
            <a:ext cx="691515" cy="498475"/>
          </a:xfrm>
          <a:prstGeom prst="rect">
            <a:avLst/>
          </a:prstGeom>
        </p:spPr>
        <p:txBody>
          <a:bodyPr vert="horz" wrap="square" lIns="0" tIns="0" rIns="0" bIns="0" rtlCol="0">
            <a:spAutoFit/>
          </a:bodyPr>
          <a:lstStyle/>
          <a:p>
            <a:pPr marL="123825" marR="5080" indent="-111760">
              <a:lnSpc>
                <a:spcPct val="100000"/>
              </a:lnSpc>
            </a:pPr>
            <a:r>
              <a:rPr sz="1600" spc="-5" dirty="0">
                <a:latin typeface="Arial"/>
                <a:cs typeface="Arial"/>
              </a:rPr>
              <a:t>Display  </a:t>
            </a:r>
            <a:r>
              <a:rPr sz="1600" spc="-20" dirty="0">
                <a:latin typeface="Arial"/>
                <a:cs typeface="Arial"/>
              </a:rPr>
              <a:t>Time</a:t>
            </a:r>
            <a:endParaRPr sz="1600">
              <a:latin typeface="Arial"/>
              <a:cs typeface="Arial"/>
            </a:endParaRPr>
          </a:p>
        </p:txBody>
      </p:sp>
      <p:sp>
        <p:nvSpPr>
          <p:cNvPr id="16" name="object 16"/>
          <p:cNvSpPr/>
          <p:nvPr/>
        </p:nvSpPr>
        <p:spPr>
          <a:xfrm>
            <a:off x="5487161" y="2614422"/>
            <a:ext cx="1219200" cy="695325"/>
          </a:xfrm>
          <a:custGeom>
            <a:avLst/>
            <a:gdLst/>
            <a:ahLst/>
            <a:cxnLst/>
            <a:rect l="l" t="t" r="r" b="b"/>
            <a:pathLst>
              <a:path w="1219200" h="695325">
                <a:moveTo>
                  <a:pt x="0" y="347472"/>
                </a:moveTo>
                <a:lnTo>
                  <a:pt x="10991" y="281446"/>
                </a:lnTo>
                <a:lnTo>
                  <a:pt x="42604" y="219601"/>
                </a:lnTo>
                <a:lnTo>
                  <a:pt x="92795" y="163103"/>
                </a:lnTo>
                <a:lnTo>
                  <a:pt x="124219" y="137223"/>
                </a:lnTo>
                <a:lnTo>
                  <a:pt x="159520" y="113117"/>
                </a:lnTo>
                <a:lnTo>
                  <a:pt x="198445" y="90930"/>
                </a:lnTo>
                <a:lnTo>
                  <a:pt x="240736" y="70807"/>
                </a:lnTo>
                <a:lnTo>
                  <a:pt x="286139" y="52895"/>
                </a:lnTo>
                <a:lnTo>
                  <a:pt x="334399" y="37340"/>
                </a:lnTo>
                <a:lnTo>
                  <a:pt x="385259" y="24285"/>
                </a:lnTo>
                <a:lnTo>
                  <a:pt x="438465" y="13879"/>
                </a:lnTo>
                <a:lnTo>
                  <a:pt x="493760" y="6265"/>
                </a:lnTo>
                <a:lnTo>
                  <a:pt x="550890" y="1590"/>
                </a:lnTo>
                <a:lnTo>
                  <a:pt x="609600" y="0"/>
                </a:lnTo>
                <a:lnTo>
                  <a:pt x="668309" y="1590"/>
                </a:lnTo>
                <a:lnTo>
                  <a:pt x="725439" y="6265"/>
                </a:lnTo>
                <a:lnTo>
                  <a:pt x="780734" y="13879"/>
                </a:lnTo>
                <a:lnTo>
                  <a:pt x="833940" y="24285"/>
                </a:lnTo>
                <a:lnTo>
                  <a:pt x="884800" y="37340"/>
                </a:lnTo>
                <a:lnTo>
                  <a:pt x="933060" y="52895"/>
                </a:lnTo>
                <a:lnTo>
                  <a:pt x="978463" y="70807"/>
                </a:lnTo>
                <a:lnTo>
                  <a:pt x="1020754" y="90930"/>
                </a:lnTo>
                <a:lnTo>
                  <a:pt x="1059679" y="113117"/>
                </a:lnTo>
                <a:lnTo>
                  <a:pt x="1094980" y="137223"/>
                </a:lnTo>
                <a:lnTo>
                  <a:pt x="1126404" y="163103"/>
                </a:lnTo>
                <a:lnTo>
                  <a:pt x="1153694" y="190611"/>
                </a:lnTo>
                <a:lnTo>
                  <a:pt x="1194851" y="249928"/>
                </a:lnTo>
                <a:lnTo>
                  <a:pt x="1216409" y="314009"/>
                </a:lnTo>
                <a:lnTo>
                  <a:pt x="1219199" y="347472"/>
                </a:lnTo>
                <a:lnTo>
                  <a:pt x="1216409" y="380934"/>
                </a:lnTo>
                <a:lnTo>
                  <a:pt x="1194851" y="445015"/>
                </a:lnTo>
                <a:lnTo>
                  <a:pt x="1153694" y="504332"/>
                </a:lnTo>
                <a:lnTo>
                  <a:pt x="1126404" y="531840"/>
                </a:lnTo>
                <a:lnTo>
                  <a:pt x="1094980" y="557720"/>
                </a:lnTo>
                <a:lnTo>
                  <a:pt x="1059679" y="581826"/>
                </a:lnTo>
                <a:lnTo>
                  <a:pt x="1020754" y="604013"/>
                </a:lnTo>
                <a:lnTo>
                  <a:pt x="978463" y="624136"/>
                </a:lnTo>
                <a:lnTo>
                  <a:pt x="933060" y="642048"/>
                </a:lnTo>
                <a:lnTo>
                  <a:pt x="884800" y="657603"/>
                </a:lnTo>
                <a:lnTo>
                  <a:pt x="833940" y="670658"/>
                </a:lnTo>
                <a:lnTo>
                  <a:pt x="780734" y="681064"/>
                </a:lnTo>
                <a:lnTo>
                  <a:pt x="725439" y="688678"/>
                </a:lnTo>
                <a:lnTo>
                  <a:pt x="668309" y="693353"/>
                </a:lnTo>
                <a:lnTo>
                  <a:pt x="609600" y="694943"/>
                </a:lnTo>
                <a:lnTo>
                  <a:pt x="550890" y="693353"/>
                </a:lnTo>
                <a:lnTo>
                  <a:pt x="493760" y="688678"/>
                </a:lnTo>
                <a:lnTo>
                  <a:pt x="438465" y="681064"/>
                </a:lnTo>
                <a:lnTo>
                  <a:pt x="385259" y="670658"/>
                </a:lnTo>
                <a:lnTo>
                  <a:pt x="334399" y="657603"/>
                </a:lnTo>
                <a:lnTo>
                  <a:pt x="286139" y="642048"/>
                </a:lnTo>
                <a:lnTo>
                  <a:pt x="240736" y="624136"/>
                </a:lnTo>
                <a:lnTo>
                  <a:pt x="198445" y="604013"/>
                </a:lnTo>
                <a:lnTo>
                  <a:pt x="159520" y="581826"/>
                </a:lnTo>
                <a:lnTo>
                  <a:pt x="124219" y="557720"/>
                </a:lnTo>
                <a:lnTo>
                  <a:pt x="92795" y="531840"/>
                </a:lnTo>
                <a:lnTo>
                  <a:pt x="65505" y="504332"/>
                </a:lnTo>
                <a:lnTo>
                  <a:pt x="24348" y="445015"/>
                </a:lnTo>
                <a:lnTo>
                  <a:pt x="2790" y="380934"/>
                </a:lnTo>
                <a:lnTo>
                  <a:pt x="0" y="347472"/>
                </a:lnTo>
                <a:close/>
              </a:path>
            </a:pathLst>
          </a:custGeom>
          <a:ln w="25908">
            <a:solidFill>
              <a:srgbClr val="000000"/>
            </a:solidFill>
          </a:ln>
        </p:spPr>
        <p:txBody>
          <a:bodyPr wrap="square" lIns="0" tIns="0" rIns="0" bIns="0" rtlCol="0"/>
          <a:lstStyle/>
          <a:p>
            <a:endParaRPr/>
          </a:p>
        </p:txBody>
      </p:sp>
      <p:sp>
        <p:nvSpPr>
          <p:cNvPr id="17" name="object 17"/>
          <p:cNvSpPr txBox="1"/>
          <p:nvPr/>
        </p:nvSpPr>
        <p:spPr>
          <a:xfrm>
            <a:off x="5751321" y="2712465"/>
            <a:ext cx="691515" cy="498475"/>
          </a:xfrm>
          <a:prstGeom prst="rect">
            <a:avLst/>
          </a:prstGeom>
        </p:spPr>
        <p:txBody>
          <a:bodyPr vert="horz" wrap="square" lIns="0" tIns="0" rIns="0" bIns="0" rtlCol="0">
            <a:spAutoFit/>
          </a:bodyPr>
          <a:lstStyle/>
          <a:p>
            <a:pPr marL="131445" marR="5080" indent="-119380">
              <a:lnSpc>
                <a:spcPct val="100000"/>
              </a:lnSpc>
            </a:pPr>
            <a:r>
              <a:rPr sz="1600" spc="-5" dirty="0">
                <a:latin typeface="Arial"/>
                <a:cs typeface="Arial"/>
              </a:rPr>
              <a:t>Display  </a:t>
            </a:r>
            <a:r>
              <a:rPr sz="1600" spc="-10" dirty="0">
                <a:latin typeface="Arial"/>
                <a:cs typeface="Arial"/>
              </a:rPr>
              <a:t>Date</a:t>
            </a:r>
            <a:endParaRPr sz="1600">
              <a:latin typeface="Arial"/>
              <a:cs typeface="Arial"/>
            </a:endParaRPr>
          </a:p>
        </p:txBody>
      </p:sp>
      <p:sp>
        <p:nvSpPr>
          <p:cNvPr id="18" name="object 18"/>
          <p:cNvSpPr/>
          <p:nvPr/>
        </p:nvSpPr>
        <p:spPr>
          <a:xfrm>
            <a:off x="6934961" y="2614422"/>
            <a:ext cx="1219200" cy="695325"/>
          </a:xfrm>
          <a:custGeom>
            <a:avLst/>
            <a:gdLst/>
            <a:ahLst/>
            <a:cxnLst/>
            <a:rect l="l" t="t" r="r" b="b"/>
            <a:pathLst>
              <a:path w="1219200" h="695325">
                <a:moveTo>
                  <a:pt x="0" y="347472"/>
                </a:moveTo>
                <a:lnTo>
                  <a:pt x="10991" y="281446"/>
                </a:lnTo>
                <a:lnTo>
                  <a:pt x="42604" y="219601"/>
                </a:lnTo>
                <a:lnTo>
                  <a:pt x="92795" y="163103"/>
                </a:lnTo>
                <a:lnTo>
                  <a:pt x="124219" y="137223"/>
                </a:lnTo>
                <a:lnTo>
                  <a:pt x="159520" y="113117"/>
                </a:lnTo>
                <a:lnTo>
                  <a:pt x="198445" y="90930"/>
                </a:lnTo>
                <a:lnTo>
                  <a:pt x="240736" y="70807"/>
                </a:lnTo>
                <a:lnTo>
                  <a:pt x="286139" y="52895"/>
                </a:lnTo>
                <a:lnTo>
                  <a:pt x="334399" y="37340"/>
                </a:lnTo>
                <a:lnTo>
                  <a:pt x="385259" y="24285"/>
                </a:lnTo>
                <a:lnTo>
                  <a:pt x="438465" y="13879"/>
                </a:lnTo>
                <a:lnTo>
                  <a:pt x="493760" y="6265"/>
                </a:lnTo>
                <a:lnTo>
                  <a:pt x="550890" y="1590"/>
                </a:lnTo>
                <a:lnTo>
                  <a:pt x="609600" y="0"/>
                </a:lnTo>
                <a:lnTo>
                  <a:pt x="668309" y="1590"/>
                </a:lnTo>
                <a:lnTo>
                  <a:pt x="725439" y="6265"/>
                </a:lnTo>
                <a:lnTo>
                  <a:pt x="780734" y="13879"/>
                </a:lnTo>
                <a:lnTo>
                  <a:pt x="833940" y="24285"/>
                </a:lnTo>
                <a:lnTo>
                  <a:pt x="884800" y="37340"/>
                </a:lnTo>
                <a:lnTo>
                  <a:pt x="933060" y="52895"/>
                </a:lnTo>
                <a:lnTo>
                  <a:pt x="978463" y="70807"/>
                </a:lnTo>
                <a:lnTo>
                  <a:pt x="1020754" y="90930"/>
                </a:lnTo>
                <a:lnTo>
                  <a:pt x="1059679" y="113117"/>
                </a:lnTo>
                <a:lnTo>
                  <a:pt x="1094980" y="137223"/>
                </a:lnTo>
                <a:lnTo>
                  <a:pt x="1126404" y="163103"/>
                </a:lnTo>
                <a:lnTo>
                  <a:pt x="1153694" y="190611"/>
                </a:lnTo>
                <a:lnTo>
                  <a:pt x="1194851" y="249928"/>
                </a:lnTo>
                <a:lnTo>
                  <a:pt x="1216409" y="314009"/>
                </a:lnTo>
                <a:lnTo>
                  <a:pt x="1219200" y="347472"/>
                </a:lnTo>
                <a:lnTo>
                  <a:pt x="1216409" y="380934"/>
                </a:lnTo>
                <a:lnTo>
                  <a:pt x="1194851" y="445015"/>
                </a:lnTo>
                <a:lnTo>
                  <a:pt x="1153694" y="504332"/>
                </a:lnTo>
                <a:lnTo>
                  <a:pt x="1126404" y="531840"/>
                </a:lnTo>
                <a:lnTo>
                  <a:pt x="1094980" y="557720"/>
                </a:lnTo>
                <a:lnTo>
                  <a:pt x="1059679" y="581826"/>
                </a:lnTo>
                <a:lnTo>
                  <a:pt x="1020754" y="604013"/>
                </a:lnTo>
                <a:lnTo>
                  <a:pt x="978463" y="624136"/>
                </a:lnTo>
                <a:lnTo>
                  <a:pt x="933060" y="642048"/>
                </a:lnTo>
                <a:lnTo>
                  <a:pt x="884800" y="657603"/>
                </a:lnTo>
                <a:lnTo>
                  <a:pt x="833940" y="670658"/>
                </a:lnTo>
                <a:lnTo>
                  <a:pt x="780734" y="681064"/>
                </a:lnTo>
                <a:lnTo>
                  <a:pt x="725439" y="688678"/>
                </a:lnTo>
                <a:lnTo>
                  <a:pt x="668309" y="693353"/>
                </a:lnTo>
                <a:lnTo>
                  <a:pt x="609600" y="694943"/>
                </a:lnTo>
                <a:lnTo>
                  <a:pt x="550890" y="693353"/>
                </a:lnTo>
                <a:lnTo>
                  <a:pt x="493760" y="688678"/>
                </a:lnTo>
                <a:lnTo>
                  <a:pt x="438465" y="681064"/>
                </a:lnTo>
                <a:lnTo>
                  <a:pt x="385259" y="670658"/>
                </a:lnTo>
                <a:lnTo>
                  <a:pt x="334399" y="657603"/>
                </a:lnTo>
                <a:lnTo>
                  <a:pt x="286139" y="642048"/>
                </a:lnTo>
                <a:lnTo>
                  <a:pt x="240736" y="624136"/>
                </a:lnTo>
                <a:lnTo>
                  <a:pt x="198445" y="604013"/>
                </a:lnTo>
                <a:lnTo>
                  <a:pt x="159520" y="581826"/>
                </a:lnTo>
                <a:lnTo>
                  <a:pt x="124219" y="557720"/>
                </a:lnTo>
                <a:lnTo>
                  <a:pt x="92795" y="531840"/>
                </a:lnTo>
                <a:lnTo>
                  <a:pt x="65505" y="504332"/>
                </a:lnTo>
                <a:lnTo>
                  <a:pt x="24348" y="445015"/>
                </a:lnTo>
                <a:lnTo>
                  <a:pt x="2790" y="380934"/>
                </a:lnTo>
                <a:lnTo>
                  <a:pt x="0" y="347472"/>
                </a:lnTo>
                <a:close/>
              </a:path>
            </a:pathLst>
          </a:custGeom>
          <a:ln w="25908">
            <a:solidFill>
              <a:srgbClr val="000000"/>
            </a:solidFill>
          </a:ln>
        </p:spPr>
        <p:txBody>
          <a:bodyPr wrap="square" lIns="0" tIns="0" rIns="0" bIns="0" rtlCol="0"/>
          <a:lstStyle/>
          <a:p>
            <a:endParaRPr/>
          </a:p>
        </p:txBody>
      </p:sp>
      <p:sp>
        <p:nvSpPr>
          <p:cNvPr id="19" name="object 19"/>
          <p:cNvSpPr txBox="1"/>
          <p:nvPr/>
        </p:nvSpPr>
        <p:spPr>
          <a:xfrm>
            <a:off x="7249794" y="2712465"/>
            <a:ext cx="590550" cy="498475"/>
          </a:xfrm>
          <a:prstGeom prst="rect">
            <a:avLst/>
          </a:prstGeom>
        </p:spPr>
        <p:txBody>
          <a:bodyPr vert="horz" wrap="square" lIns="0" tIns="0" rIns="0" bIns="0" rtlCol="0">
            <a:spAutoFit/>
          </a:bodyPr>
          <a:lstStyle/>
          <a:p>
            <a:pPr marL="73025" marR="5080" indent="-60960">
              <a:lnSpc>
                <a:spcPct val="100000"/>
              </a:lnSpc>
            </a:pPr>
            <a:r>
              <a:rPr sz="1600" spc="-5" dirty="0">
                <a:latin typeface="Arial"/>
                <a:cs typeface="Arial"/>
              </a:rPr>
              <a:t>Ad</a:t>
            </a:r>
            <a:r>
              <a:rPr sz="1600" dirty="0">
                <a:latin typeface="Arial"/>
                <a:cs typeface="Arial"/>
              </a:rPr>
              <a:t>j</a:t>
            </a:r>
            <a:r>
              <a:rPr sz="1600" spc="-5" dirty="0">
                <a:latin typeface="Arial"/>
                <a:cs typeface="Arial"/>
              </a:rPr>
              <a:t>ust  </a:t>
            </a:r>
            <a:r>
              <a:rPr sz="1600" spc="-20" dirty="0">
                <a:latin typeface="Arial"/>
                <a:cs typeface="Arial"/>
              </a:rPr>
              <a:t>Time</a:t>
            </a:r>
            <a:endParaRPr sz="1600">
              <a:latin typeface="Arial"/>
              <a:cs typeface="Arial"/>
            </a:endParaRPr>
          </a:p>
        </p:txBody>
      </p:sp>
      <p:sp>
        <p:nvSpPr>
          <p:cNvPr id="20" name="object 20"/>
          <p:cNvSpPr/>
          <p:nvPr/>
        </p:nvSpPr>
        <p:spPr>
          <a:xfrm>
            <a:off x="4748021" y="3626358"/>
            <a:ext cx="1219200" cy="695325"/>
          </a:xfrm>
          <a:custGeom>
            <a:avLst/>
            <a:gdLst/>
            <a:ahLst/>
            <a:cxnLst/>
            <a:rect l="l" t="t" r="r" b="b"/>
            <a:pathLst>
              <a:path w="1219200" h="695325">
                <a:moveTo>
                  <a:pt x="0" y="347472"/>
                </a:moveTo>
                <a:lnTo>
                  <a:pt x="10991" y="281446"/>
                </a:lnTo>
                <a:lnTo>
                  <a:pt x="42604" y="219601"/>
                </a:lnTo>
                <a:lnTo>
                  <a:pt x="92795" y="163103"/>
                </a:lnTo>
                <a:lnTo>
                  <a:pt x="124219" y="137223"/>
                </a:lnTo>
                <a:lnTo>
                  <a:pt x="159520" y="113117"/>
                </a:lnTo>
                <a:lnTo>
                  <a:pt x="198445" y="90930"/>
                </a:lnTo>
                <a:lnTo>
                  <a:pt x="240736" y="70807"/>
                </a:lnTo>
                <a:lnTo>
                  <a:pt x="286139" y="52895"/>
                </a:lnTo>
                <a:lnTo>
                  <a:pt x="334399" y="37340"/>
                </a:lnTo>
                <a:lnTo>
                  <a:pt x="385259" y="24285"/>
                </a:lnTo>
                <a:lnTo>
                  <a:pt x="438465" y="13879"/>
                </a:lnTo>
                <a:lnTo>
                  <a:pt x="493760" y="6265"/>
                </a:lnTo>
                <a:lnTo>
                  <a:pt x="550890" y="1590"/>
                </a:lnTo>
                <a:lnTo>
                  <a:pt x="609600" y="0"/>
                </a:lnTo>
                <a:lnTo>
                  <a:pt x="668309" y="1590"/>
                </a:lnTo>
                <a:lnTo>
                  <a:pt x="725439" y="6265"/>
                </a:lnTo>
                <a:lnTo>
                  <a:pt x="780734" y="13879"/>
                </a:lnTo>
                <a:lnTo>
                  <a:pt x="833940" y="24285"/>
                </a:lnTo>
                <a:lnTo>
                  <a:pt x="884800" y="37340"/>
                </a:lnTo>
                <a:lnTo>
                  <a:pt x="933060" y="52895"/>
                </a:lnTo>
                <a:lnTo>
                  <a:pt x="978463" y="70807"/>
                </a:lnTo>
                <a:lnTo>
                  <a:pt x="1020754" y="90930"/>
                </a:lnTo>
                <a:lnTo>
                  <a:pt x="1059679" y="113117"/>
                </a:lnTo>
                <a:lnTo>
                  <a:pt x="1094980" y="137223"/>
                </a:lnTo>
                <a:lnTo>
                  <a:pt x="1126404" y="163103"/>
                </a:lnTo>
                <a:lnTo>
                  <a:pt x="1153694" y="190611"/>
                </a:lnTo>
                <a:lnTo>
                  <a:pt x="1194851" y="249928"/>
                </a:lnTo>
                <a:lnTo>
                  <a:pt x="1216409" y="314009"/>
                </a:lnTo>
                <a:lnTo>
                  <a:pt x="1219200" y="347472"/>
                </a:lnTo>
                <a:lnTo>
                  <a:pt x="1216409" y="380934"/>
                </a:lnTo>
                <a:lnTo>
                  <a:pt x="1194851" y="445015"/>
                </a:lnTo>
                <a:lnTo>
                  <a:pt x="1153694" y="504332"/>
                </a:lnTo>
                <a:lnTo>
                  <a:pt x="1126404" y="531840"/>
                </a:lnTo>
                <a:lnTo>
                  <a:pt x="1094980" y="557720"/>
                </a:lnTo>
                <a:lnTo>
                  <a:pt x="1059679" y="581826"/>
                </a:lnTo>
                <a:lnTo>
                  <a:pt x="1020754" y="604013"/>
                </a:lnTo>
                <a:lnTo>
                  <a:pt x="978463" y="624136"/>
                </a:lnTo>
                <a:lnTo>
                  <a:pt x="933060" y="642048"/>
                </a:lnTo>
                <a:lnTo>
                  <a:pt x="884800" y="657603"/>
                </a:lnTo>
                <a:lnTo>
                  <a:pt x="833940" y="670658"/>
                </a:lnTo>
                <a:lnTo>
                  <a:pt x="780734" y="681064"/>
                </a:lnTo>
                <a:lnTo>
                  <a:pt x="725439" y="688678"/>
                </a:lnTo>
                <a:lnTo>
                  <a:pt x="668309" y="693353"/>
                </a:lnTo>
                <a:lnTo>
                  <a:pt x="609600" y="694944"/>
                </a:lnTo>
                <a:lnTo>
                  <a:pt x="550890" y="693353"/>
                </a:lnTo>
                <a:lnTo>
                  <a:pt x="493760" y="688678"/>
                </a:lnTo>
                <a:lnTo>
                  <a:pt x="438465" y="681064"/>
                </a:lnTo>
                <a:lnTo>
                  <a:pt x="385259" y="670658"/>
                </a:lnTo>
                <a:lnTo>
                  <a:pt x="334399" y="657603"/>
                </a:lnTo>
                <a:lnTo>
                  <a:pt x="286139" y="642048"/>
                </a:lnTo>
                <a:lnTo>
                  <a:pt x="240736" y="624136"/>
                </a:lnTo>
                <a:lnTo>
                  <a:pt x="198445" y="604013"/>
                </a:lnTo>
                <a:lnTo>
                  <a:pt x="159520" y="581826"/>
                </a:lnTo>
                <a:lnTo>
                  <a:pt x="124219" y="557720"/>
                </a:lnTo>
                <a:lnTo>
                  <a:pt x="92795" y="531840"/>
                </a:lnTo>
                <a:lnTo>
                  <a:pt x="65505" y="504332"/>
                </a:lnTo>
                <a:lnTo>
                  <a:pt x="24348" y="445015"/>
                </a:lnTo>
                <a:lnTo>
                  <a:pt x="2790" y="380934"/>
                </a:lnTo>
                <a:lnTo>
                  <a:pt x="0" y="347472"/>
                </a:lnTo>
                <a:close/>
              </a:path>
            </a:pathLst>
          </a:custGeom>
          <a:ln w="25908">
            <a:solidFill>
              <a:srgbClr val="000000"/>
            </a:solidFill>
          </a:ln>
        </p:spPr>
        <p:txBody>
          <a:bodyPr wrap="square" lIns="0" tIns="0" rIns="0" bIns="0" rtlCol="0"/>
          <a:lstStyle/>
          <a:p>
            <a:endParaRPr/>
          </a:p>
        </p:txBody>
      </p:sp>
      <p:sp>
        <p:nvSpPr>
          <p:cNvPr id="21" name="object 21"/>
          <p:cNvSpPr txBox="1"/>
          <p:nvPr/>
        </p:nvSpPr>
        <p:spPr>
          <a:xfrm>
            <a:off x="5011673" y="3725036"/>
            <a:ext cx="692150" cy="499109"/>
          </a:xfrm>
          <a:prstGeom prst="rect">
            <a:avLst/>
          </a:prstGeom>
        </p:spPr>
        <p:txBody>
          <a:bodyPr vert="horz" wrap="square" lIns="0" tIns="0" rIns="0" bIns="0" rtlCol="0">
            <a:spAutoFit/>
          </a:bodyPr>
          <a:lstStyle/>
          <a:p>
            <a:pPr algn="ctr">
              <a:lnSpc>
                <a:spcPct val="100000"/>
              </a:lnSpc>
            </a:pPr>
            <a:r>
              <a:rPr sz="1600" spc="-5" dirty="0">
                <a:latin typeface="Arial"/>
                <a:cs typeface="Arial"/>
              </a:rPr>
              <a:t>Display</a:t>
            </a:r>
            <a:endParaRPr sz="1600">
              <a:latin typeface="Arial"/>
              <a:cs typeface="Arial"/>
            </a:endParaRPr>
          </a:p>
          <a:p>
            <a:pPr algn="ctr">
              <a:lnSpc>
                <a:spcPct val="100000"/>
              </a:lnSpc>
            </a:pPr>
            <a:r>
              <a:rPr sz="1600" spc="-20" dirty="0">
                <a:latin typeface="Arial"/>
                <a:cs typeface="Arial"/>
              </a:rPr>
              <a:t>Time</a:t>
            </a:r>
            <a:endParaRPr sz="1600">
              <a:latin typeface="Arial"/>
              <a:cs typeface="Arial"/>
            </a:endParaRPr>
          </a:p>
        </p:txBody>
      </p:sp>
      <p:sp>
        <p:nvSpPr>
          <p:cNvPr id="22" name="object 22"/>
          <p:cNvSpPr/>
          <p:nvPr/>
        </p:nvSpPr>
        <p:spPr>
          <a:xfrm>
            <a:off x="7696961" y="3626358"/>
            <a:ext cx="1219200" cy="695325"/>
          </a:xfrm>
          <a:custGeom>
            <a:avLst/>
            <a:gdLst/>
            <a:ahLst/>
            <a:cxnLst/>
            <a:rect l="l" t="t" r="r" b="b"/>
            <a:pathLst>
              <a:path w="1219200" h="695325">
                <a:moveTo>
                  <a:pt x="0" y="347472"/>
                </a:moveTo>
                <a:lnTo>
                  <a:pt x="10991" y="281446"/>
                </a:lnTo>
                <a:lnTo>
                  <a:pt x="42604" y="219601"/>
                </a:lnTo>
                <a:lnTo>
                  <a:pt x="92795" y="163103"/>
                </a:lnTo>
                <a:lnTo>
                  <a:pt x="124219" y="137223"/>
                </a:lnTo>
                <a:lnTo>
                  <a:pt x="159520" y="113117"/>
                </a:lnTo>
                <a:lnTo>
                  <a:pt x="198445" y="90930"/>
                </a:lnTo>
                <a:lnTo>
                  <a:pt x="240736" y="70807"/>
                </a:lnTo>
                <a:lnTo>
                  <a:pt x="286139" y="52895"/>
                </a:lnTo>
                <a:lnTo>
                  <a:pt x="334399" y="37340"/>
                </a:lnTo>
                <a:lnTo>
                  <a:pt x="385259" y="24285"/>
                </a:lnTo>
                <a:lnTo>
                  <a:pt x="438465" y="13879"/>
                </a:lnTo>
                <a:lnTo>
                  <a:pt x="493760" y="6265"/>
                </a:lnTo>
                <a:lnTo>
                  <a:pt x="550890" y="1590"/>
                </a:lnTo>
                <a:lnTo>
                  <a:pt x="609600" y="0"/>
                </a:lnTo>
                <a:lnTo>
                  <a:pt x="668309" y="1590"/>
                </a:lnTo>
                <a:lnTo>
                  <a:pt x="725439" y="6265"/>
                </a:lnTo>
                <a:lnTo>
                  <a:pt x="780734" y="13879"/>
                </a:lnTo>
                <a:lnTo>
                  <a:pt x="833940" y="24285"/>
                </a:lnTo>
                <a:lnTo>
                  <a:pt x="884800" y="37340"/>
                </a:lnTo>
                <a:lnTo>
                  <a:pt x="933060" y="52895"/>
                </a:lnTo>
                <a:lnTo>
                  <a:pt x="978463" y="70807"/>
                </a:lnTo>
                <a:lnTo>
                  <a:pt x="1020754" y="90930"/>
                </a:lnTo>
                <a:lnTo>
                  <a:pt x="1059679" y="113117"/>
                </a:lnTo>
                <a:lnTo>
                  <a:pt x="1094980" y="137223"/>
                </a:lnTo>
                <a:lnTo>
                  <a:pt x="1126404" y="163103"/>
                </a:lnTo>
                <a:lnTo>
                  <a:pt x="1153694" y="190611"/>
                </a:lnTo>
                <a:lnTo>
                  <a:pt x="1194851" y="249928"/>
                </a:lnTo>
                <a:lnTo>
                  <a:pt x="1216409" y="314009"/>
                </a:lnTo>
                <a:lnTo>
                  <a:pt x="1219200" y="347472"/>
                </a:lnTo>
                <a:lnTo>
                  <a:pt x="1216409" y="380934"/>
                </a:lnTo>
                <a:lnTo>
                  <a:pt x="1194851" y="445015"/>
                </a:lnTo>
                <a:lnTo>
                  <a:pt x="1153694" y="504332"/>
                </a:lnTo>
                <a:lnTo>
                  <a:pt x="1126404" y="531840"/>
                </a:lnTo>
                <a:lnTo>
                  <a:pt x="1094980" y="557720"/>
                </a:lnTo>
                <a:lnTo>
                  <a:pt x="1059679" y="581826"/>
                </a:lnTo>
                <a:lnTo>
                  <a:pt x="1020754" y="604013"/>
                </a:lnTo>
                <a:lnTo>
                  <a:pt x="978463" y="624136"/>
                </a:lnTo>
                <a:lnTo>
                  <a:pt x="933060" y="642048"/>
                </a:lnTo>
                <a:lnTo>
                  <a:pt x="884800" y="657603"/>
                </a:lnTo>
                <a:lnTo>
                  <a:pt x="833940" y="670658"/>
                </a:lnTo>
                <a:lnTo>
                  <a:pt x="780734" y="681064"/>
                </a:lnTo>
                <a:lnTo>
                  <a:pt x="725439" y="688678"/>
                </a:lnTo>
                <a:lnTo>
                  <a:pt x="668309" y="693353"/>
                </a:lnTo>
                <a:lnTo>
                  <a:pt x="609600" y="694944"/>
                </a:lnTo>
                <a:lnTo>
                  <a:pt x="550890" y="693353"/>
                </a:lnTo>
                <a:lnTo>
                  <a:pt x="493760" y="688678"/>
                </a:lnTo>
                <a:lnTo>
                  <a:pt x="438465" y="681064"/>
                </a:lnTo>
                <a:lnTo>
                  <a:pt x="385259" y="670658"/>
                </a:lnTo>
                <a:lnTo>
                  <a:pt x="334399" y="657603"/>
                </a:lnTo>
                <a:lnTo>
                  <a:pt x="286139" y="642048"/>
                </a:lnTo>
                <a:lnTo>
                  <a:pt x="240736" y="624136"/>
                </a:lnTo>
                <a:lnTo>
                  <a:pt x="198445" y="604013"/>
                </a:lnTo>
                <a:lnTo>
                  <a:pt x="159520" y="581826"/>
                </a:lnTo>
                <a:lnTo>
                  <a:pt x="124219" y="557720"/>
                </a:lnTo>
                <a:lnTo>
                  <a:pt x="92795" y="531840"/>
                </a:lnTo>
                <a:lnTo>
                  <a:pt x="65505" y="504332"/>
                </a:lnTo>
                <a:lnTo>
                  <a:pt x="24348" y="445015"/>
                </a:lnTo>
                <a:lnTo>
                  <a:pt x="2790" y="380934"/>
                </a:lnTo>
                <a:lnTo>
                  <a:pt x="0" y="347472"/>
                </a:lnTo>
                <a:close/>
              </a:path>
            </a:pathLst>
          </a:custGeom>
          <a:ln w="25908">
            <a:solidFill>
              <a:srgbClr val="000000"/>
            </a:solidFill>
          </a:ln>
        </p:spPr>
        <p:txBody>
          <a:bodyPr wrap="square" lIns="0" tIns="0" rIns="0" bIns="0" rtlCol="0"/>
          <a:lstStyle/>
          <a:p>
            <a:endParaRPr/>
          </a:p>
        </p:txBody>
      </p:sp>
      <p:sp>
        <p:nvSpPr>
          <p:cNvPr id="23" name="object 23"/>
          <p:cNvSpPr txBox="1"/>
          <p:nvPr/>
        </p:nvSpPr>
        <p:spPr>
          <a:xfrm>
            <a:off x="7961503" y="3725036"/>
            <a:ext cx="692150" cy="499109"/>
          </a:xfrm>
          <a:prstGeom prst="rect">
            <a:avLst/>
          </a:prstGeom>
        </p:spPr>
        <p:txBody>
          <a:bodyPr vert="horz" wrap="square" lIns="0" tIns="0" rIns="0" bIns="0" rtlCol="0">
            <a:spAutoFit/>
          </a:bodyPr>
          <a:lstStyle/>
          <a:p>
            <a:pPr algn="ctr">
              <a:lnSpc>
                <a:spcPct val="100000"/>
              </a:lnSpc>
            </a:pPr>
            <a:r>
              <a:rPr sz="1600" spc="-5" dirty="0">
                <a:latin typeface="Arial"/>
                <a:cs typeface="Arial"/>
              </a:rPr>
              <a:t>Display</a:t>
            </a:r>
            <a:endParaRPr sz="1600">
              <a:latin typeface="Arial"/>
              <a:cs typeface="Arial"/>
            </a:endParaRPr>
          </a:p>
          <a:p>
            <a:pPr algn="ctr">
              <a:lnSpc>
                <a:spcPct val="100000"/>
              </a:lnSpc>
            </a:pPr>
            <a:r>
              <a:rPr sz="1600" spc="-20" dirty="0">
                <a:latin typeface="Arial"/>
                <a:cs typeface="Arial"/>
              </a:rPr>
              <a:t>Time</a:t>
            </a:r>
            <a:endParaRPr sz="1600">
              <a:latin typeface="Arial"/>
              <a:cs typeface="Arial"/>
            </a:endParaRPr>
          </a:p>
        </p:txBody>
      </p:sp>
      <p:sp>
        <p:nvSpPr>
          <p:cNvPr id="24" name="object 24"/>
          <p:cNvSpPr/>
          <p:nvPr/>
        </p:nvSpPr>
        <p:spPr>
          <a:xfrm>
            <a:off x="6230873" y="3621785"/>
            <a:ext cx="1219200" cy="695325"/>
          </a:xfrm>
          <a:custGeom>
            <a:avLst/>
            <a:gdLst/>
            <a:ahLst/>
            <a:cxnLst/>
            <a:rect l="l" t="t" r="r" b="b"/>
            <a:pathLst>
              <a:path w="1219200" h="695325">
                <a:moveTo>
                  <a:pt x="0" y="347471"/>
                </a:moveTo>
                <a:lnTo>
                  <a:pt x="10991" y="281446"/>
                </a:lnTo>
                <a:lnTo>
                  <a:pt x="42604" y="219601"/>
                </a:lnTo>
                <a:lnTo>
                  <a:pt x="92795" y="163103"/>
                </a:lnTo>
                <a:lnTo>
                  <a:pt x="124219" y="137223"/>
                </a:lnTo>
                <a:lnTo>
                  <a:pt x="159520" y="113117"/>
                </a:lnTo>
                <a:lnTo>
                  <a:pt x="198445" y="90930"/>
                </a:lnTo>
                <a:lnTo>
                  <a:pt x="240736" y="70807"/>
                </a:lnTo>
                <a:lnTo>
                  <a:pt x="286139" y="52895"/>
                </a:lnTo>
                <a:lnTo>
                  <a:pt x="334399" y="37340"/>
                </a:lnTo>
                <a:lnTo>
                  <a:pt x="385259" y="24285"/>
                </a:lnTo>
                <a:lnTo>
                  <a:pt x="438465" y="13879"/>
                </a:lnTo>
                <a:lnTo>
                  <a:pt x="493760" y="6265"/>
                </a:lnTo>
                <a:lnTo>
                  <a:pt x="550890" y="1590"/>
                </a:lnTo>
                <a:lnTo>
                  <a:pt x="609600" y="0"/>
                </a:lnTo>
                <a:lnTo>
                  <a:pt x="668309" y="1590"/>
                </a:lnTo>
                <a:lnTo>
                  <a:pt x="725439" y="6265"/>
                </a:lnTo>
                <a:lnTo>
                  <a:pt x="780734" y="13879"/>
                </a:lnTo>
                <a:lnTo>
                  <a:pt x="833940" y="24285"/>
                </a:lnTo>
                <a:lnTo>
                  <a:pt x="884800" y="37340"/>
                </a:lnTo>
                <a:lnTo>
                  <a:pt x="933060" y="52895"/>
                </a:lnTo>
                <a:lnTo>
                  <a:pt x="978463" y="70807"/>
                </a:lnTo>
                <a:lnTo>
                  <a:pt x="1020754" y="90930"/>
                </a:lnTo>
                <a:lnTo>
                  <a:pt x="1059679" y="113117"/>
                </a:lnTo>
                <a:lnTo>
                  <a:pt x="1094980" y="137223"/>
                </a:lnTo>
                <a:lnTo>
                  <a:pt x="1126404" y="163103"/>
                </a:lnTo>
                <a:lnTo>
                  <a:pt x="1153694" y="190611"/>
                </a:lnTo>
                <a:lnTo>
                  <a:pt x="1194851" y="249928"/>
                </a:lnTo>
                <a:lnTo>
                  <a:pt x="1216409" y="314009"/>
                </a:lnTo>
                <a:lnTo>
                  <a:pt x="1219200" y="347471"/>
                </a:lnTo>
                <a:lnTo>
                  <a:pt x="1216409" y="380934"/>
                </a:lnTo>
                <a:lnTo>
                  <a:pt x="1194851" y="445015"/>
                </a:lnTo>
                <a:lnTo>
                  <a:pt x="1153694" y="504332"/>
                </a:lnTo>
                <a:lnTo>
                  <a:pt x="1126404" y="531840"/>
                </a:lnTo>
                <a:lnTo>
                  <a:pt x="1094980" y="557720"/>
                </a:lnTo>
                <a:lnTo>
                  <a:pt x="1059679" y="581826"/>
                </a:lnTo>
                <a:lnTo>
                  <a:pt x="1020754" y="604013"/>
                </a:lnTo>
                <a:lnTo>
                  <a:pt x="978463" y="624136"/>
                </a:lnTo>
                <a:lnTo>
                  <a:pt x="933060" y="642048"/>
                </a:lnTo>
                <a:lnTo>
                  <a:pt x="884800" y="657603"/>
                </a:lnTo>
                <a:lnTo>
                  <a:pt x="833940" y="670658"/>
                </a:lnTo>
                <a:lnTo>
                  <a:pt x="780734" y="681064"/>
                </a:lnTo>
                <a:lnTo>
                  <a:pt x="725439" y="688678"/>
                </a:lnTo>
                <a:lnTo>
                  <a:pt x="668309" y="693353"/>
                </a:lnTo>
                <a:lnTo>
                  <a:pt x="609600" y="694944"/>
                </a:lnTo>
                <a:lnTo>
                  <a:pt x="550890" y="693353"/>
                </a:lnTo>
                <a:lnTo>
                  <a:pt x="493760" y="688678"/>
                </a:lnTo>
                <a:lnTo>
                  <a:pt x="438465" y="681064"/>
                </a:lnTo>
                <a:lnTo>
                  <a:pt x="385259" y="670658"/>
                </a:lnTo>
                <a:lnTo>
                  <a:pt x="334399" y="657603"/>
                </a:lnTo>
                <a:lnTo>
                  <a:pt x="286139" y="642048"/>
                </a:lnTo>
                <a:lnTo>
                  <a:pt x="240736" y="624136"/>
                </a:lnTo>
                <a:lnTo>
                  <a:pt x="198445" y="604013"/>
                </a:lnTo>
                <a:lnTo>
                  <a:pt x="159520" y="581826"/>
                </a:lnTo>
                <a:lnTo>
                  <a:pt x="124219" y="557720"/>
                </a:lnTo>
                <a:lnTo>
                  <a:pt x="92795" y="531840"/>
                </a:lnTo>
                <a:lnTo>
                  <a:pt x="65505" y="504332"/>
                </a:lnTo>
                <a:lnTo>
                  <a:pt x="24348" y="445015"/>
                </a:lnTo>
                <a:lnTo>
                  <a:pt x="2790" y="380934"/>
                </a:lnTo>
                <a:lnTo>
                  <a:pt x="0" y="347471"/>
                </a:lnTo>
                <a:close/>
              </a:path>
            </a:pathLst>
          </a:custGeom>
          <a:ln w="25908">
            <a:solidFill>
              <a:srgbClr val="000000"/>
            </a:solidFill>
          </a:ln>
        </p:spPr>
        <p:txBody>
          <a:bodyPr wrap="square" lIns="0" tIns="0" rIns="0" bIns="0" rtlCol="0"/>
          <a:lstStyle/>
          <a:p>
            <a:endParaRPr/>
          </a:p>
        </p:txBody>
      </p:sp>
      <p:sp>
        <p:nvSpPr>
          <p:cNvPr id="25" name="object 25"/>
          <p:cNvSpPr txBox="1"/>
          <p:nvPr/>
        </p:nvSpPr>
        <p:spPr>
          <a:xfrm>
            <a:off x="6544818" y="3720845"/>
            <a:ext cx="591820" cy="498475"/>
          </a:xfrm>
          <a:prstGeom prst="rect">
            <a:avLst/>
          </a:prstGeom>
        </p:spPr>
        <p:txBody>
          <a:bodyPr vert="horz" wrap="square" lIns="0" tIns="0" rIns="0" bIns="0" rtlCol="0">
            <a:spAutoFit/>
          </a:bodyPr>
          <a:lstStyle/>
          <a:p>
            <a:pPr marL="80645" marR="5080" indent="-68580">
              <a:lnSpc>
                <a:spcPct val="100000"/>
              </a:lnSpc>
            </a:pPr>
            <a:r>
              <a:rPr sz="1600" spc="-5" dirty="0">
                <a:latin typeface="Arial"/>
                <a:cs typeface="Arial"/>
              </a:rPr>
              <a:t>Ad</a:t>
            </a:r>
            <a:r>
              <a:rPr sz="1600" dirty="0">
                <a:latin typeface="Arial"/>
                <a:cs typeface="Arial"/>
              </a:rPr>
              <a:t>j</a:t>
            </a:r>
            <a:r>
              <a:rPr sz="1600" spc="-5" dirty="0">
                <a:latin typeface="Arial"/>
                <a:cs typeface="Arial"/>
              </a:rPr>
              <a:t>u</a:t>
            </a:r>
            <a:r>
              <a:rPr sz="1600" dirty="0">
                <a:latin typeface="Arial"/>
                <a:cs typeface="Arial"/>
              </a:rPr>
              <a:t>s</a:t>
            </a:r>
            <a:r>
              <a:rPr sz="1600" spc="-5" dirty="0">
                <a:latin typeface="Arial"/>
                <a:cs typeface="Arial"/>
              </a:rPr>
              <a:t>t  Date</a:t>
            </a:r>
            <a:endParaRPr sz="1600">
              <a:latin typeface="Arial"/>
              <a:cs typeface="Arial"/>
            </a:endParaRPr>
          </a:p>
        </p:txBody>
      </p:sp>
      <p:sp>
        <p:nvSpPr>
          <p:cNvPr id="26" name="object 26"/>
          <p:cNvSpPr/>
          <p:nvPr/>
        </p:nvSpPr>
        <p:spPr>
          <a:xfrm>
            <a:off x="6198870" y="4792217"/>
            <a:ext cx="1219200" cy="695325"/>
          </a:xfrm>
          <a:custGeom>
            <a:avLst/>
            <a:gdLst/>
            <a:ahLst/>
            <a:cxnLst/>
            <a:rect l="l" t="t" r="r" b="b"/>
            <a:pathLst>
              <a:path w="1219200" h="695325">
                <a:moveTo>
                  <a:pt x="0" y="347471"/>
                </a:moveTo>
                <a:lnTo>
                  <a:pt x="10991" y="281446"/>
                </a:lnTo>
                <a:lnTo>
                  <a:pt x="42604" y="219601"/>
                </a:lnTo>
                <a:lnTo>
                  <a:pt x="92795" y="163103"/>
                </a:lnTo>
                <a:lnTo>
                  <a:pt x="124219" y="137223"/>
                </a:lnTo>
                <a:lnTo>
                  <a:pt x="159520" y="113117"/>
                </a:lnTo>
                <a:lnTo>
                  <a:pt x="198445" y="90930"/>
                </a:lnTo>
                <a:lnTo>
                  <a:pt x="240736" y="70807"/>
                </a:lnTo>
                <a:lnTo>
                  <a:pt x="286139" y="52895"/>
                </a:lnTo>
                <a:lnTo>
                  <a:pt x="334399" y="37340"/>
                </a:lnTo>
                <a:lnTo>
                  <a:pt x="385259" y="24285"/>
                </a:lnTo>
                <a:lnTo>
                  <a:pt x="438465" y="13879"/>
                </a:lnTo>
                <a:lnTo>
                  <a:pt x="493760" y="6265"/>
                </a:lnTo>
                <a:lnTo>
                  <a:pt x="550890" y="1590"/>
                </a:lnTo>
                <a:lnTo>
                  <a:pt x="609600" y="0"/>
                </a:lnTo>
                <a:lnTo>
                  <a:pt x="668309" y="1590"/>
                </a:lnTo>
                <a:lnTo>
                  <a:pt x="725439" y="6265"/>
                </a:lnTo>
                <a:lnTo>
                  <a:pt x="780734" y="13879"/>
                </a:lnTo>
                <a:lnTo>
                  <a:pt x="833940" y="24285"/>
                </a:lnTo>
                <a:lnTo>
                  <a:pt x="884800" y="37340"/>
                </a:lnTo>
                <a:lnTo>
                  <a:pt x="933060" y="52895"/>
                </a:lnTo>
                <a:lnTo>
                  <a:pt x="978463" y="70807"/>
                </a:lnTo>
                <a:lnTo>
                  <a:pt x="1020754" y="90930"/>
                </a:lnTo>
                <a:lnTo>
                  <a:pt x="1059679" y="113117"/>
                </a:lnTo>
                <a:lnTo>
                  <a:pt x="1094980" y="137223"/>
                </a:lnTo>
                <a:lnTo>
                  <a:pt x="1126404" y="163103"/>
                </a:lnTo>
                <a:lnTo>
                  <a:pt x="1153694" y="190611"/>
                </a:lnTo>
                <a:lnTo>
                  <a:pt x="1194851" y="249928"/>
                </a:lnTo>
                <a:lnTo>
                  <a:pt x="1216409" y="314009"/>
                </a:lnTo>
                <a:lnTo>
                  <a:pt x="1219200" y="347471"/>
                </a:lnTo>
                <a:lnTo>
                  <a:pt x="1216409" y="380934"/>
                </a:lnTo>
                <a:lnTo>
                  <a:pt x="1194851" y="445015"/>
                </a:lnTo>
                <a:lnTo>
                  <a:pt x="1153694" y="504332"/>
                </a:lnTo>
                <a:lnTo>
                  <a:pt x="1126404" y="531840"/>
                </a:lnTo>
                <a:lnTo>
                  <a:pt x="1094980" y="557720"/>
                </a:lnTo>
                <a:lnTo>
                  <a:pt x="1059679" y="581826"/>
                </a:lnTo>
                <a:lnTo>
                  <a:pt x="1020754" y="604013"/>
                </a:lnTo>
                <a:lnTo>
                  <a:pt x="978463" y="624136"/>
                </a:lnTo>
                <a:lnTo>
                  <a:pt x="933060" y="642048"/>
                </a:lnTo>
                <a:lnTo>
                  <a:pt x="884800" y="657603"/>
                </a:lnTo>
                <a:lnTo>
                  <a:pt x="833940" y="670658"/>
                </a:lnTo>
                <a:lnTo>
                  <a:pt x="780734" y="681064"/>
                </a:lnTo>
                <a:lnTo>
                  <a:pt x="725439" y="688678"/>
                </a:lnTo>
                <a:lnTo>
                  <a:pt x="668309" y="693353"/>
                </a:lnTo>
                <a:lnTo>
                  <a:pt x="609600" y="694943"/>
                </a:lnTo>
                <a:lnTo>
                  <a:pt x="550890" y="693353"/>
                </a:lnTo>
                <a:lnTo>
                  <a:pt x="493760" y="688678"/>
                </a:lnTo>
                <a:lnTo>
                  <a:pt x="438465" y="681064"/>
                </a:lnTo>
                <a:lnTo>
                  <a:pt x="385259" y="670658"/>
                </a:lnTo>
                <a:lnTo>
                  <a:pt x="334399" y="657603"/>
                </a:lnTo>
                <a:lnTo>
                  <a:pt x="286139" y="642048"/>
                </a:lnTo>
                <a:lnTo>
                  <a:pt x="240736" y="624136"/>
                </a:lnTo>
                <a:lnTo>
                  <a:pt x="198445" y="604013"/>
                </a:lnTo>
                <a:lnTo>
                  <a:pt x="159520" y="581826"/>
                </a:lnTo>
                <a:lnTo>
                  <a:pt x="124219" y="557720"/>
                </a:lnTo>
                <a:lnTo>
                  <a:pt x="92795" y="531840"/>
                </a:lnTo>
                <a:lnTo>
                  <a:pt x="65505" y="504332"/>
                </a:lnTo>
                <a:lnTo>
                  <a:pt x="24348" y="445015"/>
                </a:lnTo>
                <a:lnTo>
                  <a:pt x="2790" y="380934"/>
                </a:lnTo>
                <a:lnTo>
                  <a:pt x="0" y="347471"/>
                </a:lnTo>
                <a:close/>
              </a:path>
            </a:pathLst>
          </a:custGeom>
          <a:ln w="25908">
            <a:solidFill>
              <a:srgbClr val="000000"/>
            </a:solidFill>
          </a:ln>
        </p:spPr>
        <p:txBody>
          <a:bodyPr wrap="square" lIns="0" tIns="0" rIns="0" bIns="0" rtlCol="0"/>
          <a:lstStyle/>
          <a:p>
            <a:endParaRPr/>
          </a:p>
        </p:txBody>
      </p:sp>
      <p:sp>
        <p:nvSpPr>
          <p:cNvPr id="27" name="object 27"/>
          <p:cNvSpPr txBox="1"/>
          <p:nvPr/>
        </p:nvSpPr>
        <p:spPr>
          <a:xfrm>
            <a:off x="6463029" y="4891278"/>
            <a:ext cx="691515" cy="498475"/>
          </a:xfrm>
          <a:prstGeom prst="rect">
            <a:avLst/>
          </a:prstGeom>
        </p:spPr>
        <p:txBody>
          <a:bodyPr vert="horz" wrap="square" lIns="0" tIns="0" rIns="0" bIns="0" rtlCol="0">
            <a:spAutoFit/>
          </a:bodyPr>
          <a:lstStyle/>
          <a:p>
            <a:pPr marL="131445" marR="5080" indent="-119380">
              <a:lnSpc>
                <a:spcPct val="100000"/>
              </a:lnSpc>
            </a:pPr>
            <a:r>
              <a:rPr sz="1600" spc="-5" dirty="0">
                <a:latin typeface="Arial"/>
                <a:cs typeface="Arial"/>
              </a:rPr>
              <a:t>Display  </a:t>
            </a:r>
            <a:r>
              <a:rPr sz="1600" spc="-10" dirty="0">
                <a:latin typeface="Arial"/>
                <a:cs typeface="Arial"/>
              </a:rPr>
              <a:t>Date</a:t>
            </a:r>
            <a:endParaRPr sz="1600">
              <a:latin typeface="Arial"/>
              <a:cs typeface="Arial"/>
            </a:endParaRPr>
          </a:p>
        </p:txBody>
      </p:sp>
      <p:sp>
        <p:nvSpPr>
          <p:cNvPr id="28" name="object 28"/>
          <p:cNvSpPr/>
          <p:nvPr/>
        </p:nvSpPr>
        <p:spPr>
          <a:xfrm>
            <a:off x="6136385" y="2184400"/>
            <a:ext cx="255904" cy="430530"/>
          </a:xfrm>
          <a:custGeom>
            <a:avLst/>
            <a:gdLst/>
            <a:ahLst/>
            <a:cxnLst/>
            <a:rect l="l" t="t" r="r" b="b"/>
            <a:pathLst>
              <a:path w="255904" h="430530">
                <a:moveTo>
                  <a:pt x="6730" y="302640"/>
                </a:moveTo>
                <a:lnTo>
                  <a:pt x="0" y="430275"/>
                </a:lnTo>
                <a:lnTo>
                  <a:pt x="106172" y="359155"/>
                </a:lnTo>
                <a:lnTo>
                  <a:pt x="102149" y="356870"/>
                </a:lnTo>
                <a:lnTo>
                  <a:pt x="63626" y="356870"/>
                </a:lnTo>
                <a:lnTo>
                  <a:pt x="30479" y="338074"/>
                </a:lnTo>
                <a:lnTo>
                  <a:pt x="39889" y="321485"/>
                </a:lnTo>
                <a:lnTo>
                  <a:pt x="6730" y="302640"/>
                </a:lnTo>
                <a:close/>
              </a:path>
              <a:path w="255904" h="430530">
                <a:moveTo>
                  <a:pt x="39889" y="321485"/>
                </a:moveTo>
                <a:lnTo>
                  <a:pt x="30479" y="338074"/>
                </a:lnTo>
                <a:lnTo>
                  <a:pt x="63626" y="356870"/>
                </a:lnTo>
                <a:lnTo>
                  <a:pt x="73018" y="340313"/>
                </a:lnTo>
                <a:lnTo>
                  <a:pt x="39889" y="321485"/>
                </a:lnTo>
                <a:close/>
              </a:path>
              <a:path w="255904" h="430530">
                <a:moveTo>
                  <a:pt x="73018" y="340313"/>
                </a:moveTo>
                <a:lnTo>
                  <a:pt x="63626" y="356870"/>
                </a:lnTo>
                <a:lnTo>
                  <a:pt x="102149" y="356870"/>
                </a:lnTo>
                <a:lnTo>
                  <a:pt x="73018" y="340313"/>
                </a:lnTo>
                <a:close/>
              </a:path>
              <a:path w="255904" h="430530">
                <a:moveTo>
                  <a:pt x="222250" y="0"/>
                </a:moveTo>
                <a:lnTo>
                  <a:pt x="39889" y="321485"/>
                </a:lnTo>
                <a:lnTo>
                  <a:pt x="73018" y="340313"/>
                </a:lnTo>
                <a:lnTo>
                  <a:pt x="255397" y="18796"/>
                </a:lnTo>
                <a:lnTo>
                  <a:pt x="222250" y="0"/>
                </a:lnTo>
                <a:close/>
              </a:path>
            </a:pathLst>
          </a:custGeom>
          <a:solidFill>
            <a:srgbClr val="000000"/>
          </a:solidFill>
        </p:spPr>
        <p:txBody>
          <a:bodyPr wrap="square" lIns="0" tIns="0" rIns="0" bIns="0" rtlCol="0"/>
          <a:lstStyle/>
          <a:p>
            <a:endParaRPr/>
          </a:p>
        </p:txBody>
      </p:sp>
      <p:sp>
        <p:nvSpPr>
          <p:cNvPr id="29" name="object 29"/>
          <p:cNvSpPr/>
          <p:nvPr/>
        </p:nvSpPr>
        <p:spPr>
          <a:xfrm>
            <a:off x="5502402" y="3227704"/>
            <a:ext cx="245110" cy="379730"/>
          </a:xfrm>
          <a:custGeom>
            <a:avLst/>
            <a:gdLst/>
            <a:ahLst/>
            <a:cxnLst/>
            <a:rect l="l" t="t" r="r" b="b"/>
            <a:pathLst>
              <a:path w="245110" h="379729">
                <a:moveTo>
                  <a:pt x="11557" y="252475"/>
                </a:moveTo>
                <a:lnTo>
                  <a:pt x="0" y="379730"/>
                </a:lnTo>
                <a:lnTo>
                  <a:pt x="108712" y="312547"/>
                </a:lnTo>
                <a:lnTo>
                  <a:pt x="102549" y="308737"/>
                </a:lnTo>
                <a:lnTo>
                  <a:pt x="66294" y="308737"/>
                </a:lnTo>
                <a:lnTo>
                  <a:pt x="33909" y="288671"/>
                </a:lnTo>
                <a:lnTo>
                  <a:pt x="43915" y="272483"/>
                </a:lnTo>
                <a:lnTo>
                  <a:pt x="11557" y="252475"/>
                </a:lnTo>
                <a:close/>
              </a:path>
              <a:path w="245110" h="379729">
                <a:moveTo>
                  <a:pt x="43915" y="272483"/>
                </a:moveTo>
                <a:lnTo>
                  <a:pt x="33909" y="288671"/>
                </a:lnTo>
                <a:lnTo>
                  <a:pt x="66294" y="308737"/>
                </a:lnTo>
                <a:lnTo>
                  <a:pt x="76324" y="292521"/>
                </a:lnTo>
                <a:lnTo>
                  <a:pt x="43915" y="272483"/>
                </a:lnTo>
                <a:close/>
              </a:path>
              <a:path w="245110" h="379729">
                <a:moveTo>
                  <a:pt x="76324" y="292521"/>
                </a:moveTo>
                <a:lnTo>
                  <a:pt x="66294" y="308737"/>
                </a:lnTo>
                <a:lnTo>
                  <a:pt x="102549" y="308737"/>
                </a:lnTo>
                <a:lnTo>
                  <a:pt x="76324" y="292521"/>
                </a:lnTo>
                <a:close/>
              </a:path>
              <a:path w="245110" h="379729">
                <a:moveTo>
                  <a:pt x="212344" y="0"/>
                </a:moveTo>
                <a:lnTo>
                  <a:pt x="43915" y="272483"/>
                </a:lnTo>
                <a:lnTo>
                  <a:pt x="76324" y="292521"/>
                </a:lnTo>
                <a:lnTo>
                  <a:pt x="244856" y="20066"/>
                </a:lnTo>
                <a:lnTo>
                  <a:pt x="212344" y="0"/>
                </a:lnTo>
                <a:close/>
              </a:path>
            </a:pathLst>
          </a:custGeom>
          <a:solidFill>
            <a:srgbClr val="000000"/>
          </a:solidFill>
        </p:spPr>
        <p:txBody>
          <a:bodyPr wrap="square" lIns="0" tIns="0" rIns="0" bIns="0" rtlCol="0"/>
          <a:lstStyle/>
          <a:p>
            <a:endParaRPr/>
          </a:p>
        </p:txBody>
      </p:sp>
      <p:sp>
        <p:nvSpPr>
          <p:cNvPr id="30" name="object 30"/>
          <p:cNvSpPr/>
          <p:nvPr/>
        </p:nvSpPr>
        <p:spPr>
          <a:xfrm>
            <a:off x="7033132" y="2198877"/>
            <a:ext cx="269875" cy="411480"/>
          </a:xfrm>
          <a:custGeom>
            <a:avLst/>
            <a:gdLst/>
            <a:ahLst/>
            <a:cxnLst/>
            <a:rect l="l" t="t" r="r" b="b"/>
            <a:pathLst>
              <a:path w="269875" h="411480">
                <a:moveTo>
                  <a:pt x="192250" y="324856"/>
                </a:moveTo>
                <a:lnTo>
                  <a:pt x="160020" y="345186"/>
                </a:lnTo>
                <a:lnTo>
                  <a:pt x="269367" y="411352"/>
                </a:lnTo>
                <a:lnTo>
                  <a:pt x="262338" y="340995"/>
                </a:lnTo>
                <a:lnTo>
                  <a:pt x="202438" y="340995"/>
                </a:lnTo>
                <a:lnTo>
                  <a:pt x="192250" y="324856"/>
                </a:lnTo>
                <a:close/>
              </a:path>
              <a:path w="269875" h="411480">
                <a:moveTo>
                  <a:pt x="224496" y="304517"/>
                </a:moveTo>
                <a:lnTo>
                  <a:pt x="192250" y="324856"/>
                </a:lnTo>
                <a:lnTo>
                  <a:pt x="202438" y="340995"/>
                </a:lnTo>
                <a:lnTo>
                  <a:pt x="234696" y="320675"/>
                </a:lnTo>
                <a:lnTo>
                  <a:pt x="224496" y="304517"/>
                </a:lnTo>
                <a:close/>
              </a:path>
              <a:path w="269875" h="411480">
                <a:moveTo>
                  <a:pt x="256667" y="284225"/>
                </a:moveTo>
                <a:lnTo>
                  <a:pt x="224496" y="304517"/>
                </a:lnTo>
                <a:lnTo>
                  <a:pt x="234696" y="320675"/>
                </a:lnTo>
                <a:lnTo>
                  <a:pt x="202438" y="340995"/>
                </a:lnTo>
                <a:lnTo>
                  <a:pt x="262338" y="340995"/>
                </a:lnTo>
                <a:lnTo>
                  <a:pt x="256667" y="284225"/>
                </a:lnTo>
                <a:close/>
              </a:path>
              <a:path w="269875" h="411480">
                <a:moveTo>
                  <a:pt x="32258" y="0"/>
                </a:moveTo>
                <a:lnTo>
                  <a:pt x="0" y="20320"/>
                </a:lnTo>
                <a:lnTo>
                  <a:pt x="192250" y="324856"/>
                </a:lnTo>
                <a:lnTo>
                  <a:pt x="224496" y="304517"/>
                </a:lnTo>
                <a:lnTo>
                  <a:pt x="32258" y="0"/>
                </a:lnTo>
                <a:close/>
              </a:path>
            </a:pathLst>
          </a:custGeom>
          <a:solidFill>
            <a:srgbClr val="000000"/>
          </a:solidFill>
        </p:spPr>
        <p:txBody>
          <a:bodyPr wrap="square" lIns="0" tIns="0" rIns="0" bIns="0" rtlCol="0"/>
          <a:lstStyle/>
          <a:p>
            <a:endParaRPr/>
          </a:p>
        </p:txBody>
      </p:sp>
      <p:sp>
        <p:nvSpPr>
          <p:cNvPr id="31" name="object 31"/>
          <p:cNvSpPr/>
          <p:nvPr/>
        </p:nvSpPr>
        <p:spPr>
          <a:xfrm>
            <a:off x="6370192" y="3242817"/>
            <a:ext cx="269875" cy="411480"/>
          </a:xfrm>
          <a:custGeom>
            <a:avLst/>
            <a:gdLst/>
            <a:ahLst/>
            <a:cxnLst/>
            <a:rect l="l" t="t" r="r" b="b"/>
            <a:pathLst>
              <a:path w="269875" h="411479">
                <a:moveTo>
                  <a:pt x="192250" y="324856"/>
                </a:moveTo>
                <a:lnTo>
                  <a:pt x="160020" y="345186"/>
                </a:lnTo>
                <a:lnTo>
                  <a:pt x="269366" y="411353"/>
                </a:lnTo>
                <a:lnTo>
                  <a:pt x="262338" y="340995"/>
                </a:lnTo>
                <a:lnTo>
                  <a:pt x="202437" y="340995"/>
                </a:lnTo>
                <a:lnTo>
                  <a:pt x="192250" y="324856"/>
                </a:lnTo>
                <a:close/>
              </a:path>
              <a:path w="269875" h="411479">
                <a:moveTo>
                  <a:pt x="224496" y="304517"/>
                </a:moveTo>
                <a:lnTo>
                  <a:pt x="192250" y="324856"/>
                </a:lnTo>
                <a:lnTo>
                  <a:pt x="202437" y="340995"/>
                </a:lnTo>
                <a:lnTo>
                  <a:pt x="234696" y="320675"/>
                </a:lnTo>
                <a:lnTo>
                  <a:pt x="224496" y="304517"/>
                </a:lnTo>
                <a:close/>
              </a:path>
              <a:path w="269875" h="411479">
                <a:moveTo>
                  <a:pt x="256666" y="284226"/>
                </a:moveTo>
                <a:lnTo>
                  <a:pt x="224496" y="304517"/>
                </a:lnTo>
                <a:lnTo>
                  <a:pt x="234696" y="320675"/>
                </a:lnTo>
                <a:lnTo>
                  <a:pt x="202437" y="340995"/>
                </a:lnTo>
                <a:lnTo>
                  <a:pt x="262338" y="340995"/>
                </a:lnTo>
                <a:lnTo>
                  <a:pt x="256666" y="284226"/>
                </a:lnTo>
                <a:close/>
              </a:path>
              <a:path w="269875" h="411479">
                <a:moveTo>
                  <a:pt x="32258" y="0"/>
                </a:moveTo>
                <a:lnTo>
                  <a:pt x="0" y="20320"/>
                </a:lnTo>
                <a:lnTo>
                  <a:pt x="192250" y="324856"/>
                </a:lnTo>
                <a:lnTo>
                  <a:pt x="224496" y="304517"/>
                </a:lnTo>
                <a:lnTo>
                  <a:pt x="32258" y="0"/>
                </a:lnTo>
                <a:close/>
              </a:path>
            </a:pathLst>
          </a:custGeom>
          <a:solidFill>
            <a:srgbClr val="000000"/>
          </a:solidFill>
        </p:spPr>
        <p:txBody>
          <a:bodyPr wrap="square" lIns="0" tIns="0" rIns="0" bIns="0" rtlCol="0"/>
          <a:lstStyle/>
          <a:p>
            <a:endParaRPr/>
          </a:p>
        </p:txBody>
      </p:sp>
      <p:sp>
        <p:nvSpPr>
          <p:cNvPr id="32" name="object 32"/>
          <p:cNvSpPr/>
          <p:nvPr/>
        </p:nvSpPr>
        <p:spPr>
          <a:xfrm>
            <a:off x="7910956" y="3206242"/>
            <a:ext cx="269875" cy="411480"/>
          </a:xfrm>
          <a:custGeom>
            <a:avLst/>
            <a:gdLst/>
            <a:ahLst/>
            <a:cxnLst/>
            <a:rect l="l" t="t" r="r" b="b"/>
            <a:pathLst>
              <a:path w="269875" h="411479">
                <a:moveTo>
                  <a:pt x="192250" y="324856"/>
                </a:moveTo>
                <a:lnTo>
                  <a:pt x="160020" y="345186"/>
                </a:lnTo>
                <a:lnTo>
                  <a:pt x="269367" y="411353"/>
                </a:lnTo>
                <a:lnTo>
                  <a:pt x="262338" y="340995"/>
                </a:lnTo>
                <a:lnTo>
                  <a:pt x="202438" y="340995"/>
                </a:lnTo>
                <a:lnTo>
                  <a:pt x="192250" y="324856"/>
                </a:lnTo>
                <a:close/>
              </a:path>
              <a:path w="269875" h="411479">
                <a:moveTo>
                  <a:pt x="224496" y="304517"/>
                </a:moveTo>
                <a:lnTo>
                  <a:pt x="192250" y="324856"/>
                </a:lnTo>
                <a:lnTo>
                  <a:pt x="202438" y="340995"/>
                </a:lnTo>
                <a:lnTo>
                  <a:pt x="234696" y="320675"/>
                </a:lnTo>
                <a:lnTo>
                  <a:pt x="224496" y="304517"/>
                </a:lnTo>
                <a:close/>
              </a:path>
              <a:path w="269875" h="411479">
                <a:moveTo>
                  <a:pt x="256667" y="284225"/>
                </a:moveTo>
                <a:lnTo>
                  <a:pt x="224496" y="304517"/>
                </a:lnTo>
                <a:lnTo>
                  <a:pt x="234696" y="320675"/>
                </a:lnTo>
                <a:lnTo>
                  <a:pt x="202438" y="340995"/>
                </a:lnTo>
                <a:lnTo>
                  <a:pt x="262338" y="340995"/>
                </a:lnTo>
                <a:lnTo>
                  <a:pt x="256667" y="284225"/>
                </a:lnTo>
                <a:close/>
              </a:path>
              <a:path w="269875" h="411479">
                <a:moveTo>
                  <a:pt x="32258" y="0"/>
                </a:moveTo>
                <a:lnTo>
                  <a:pt x="0" y="20320"/>
                </a:lnTo>
                <a:lnTo>
                  <a:pt x="192250" y="324856"/>
                </a:lnTo>
                <a:lnTo>
                  <a:pt x="224496" y="304517"/>
                </a:lnTo>
                <a:lnTo>
                  <a:pt x="32258" y="0"/>
                </a:lnTo>
                <a:close/>
              </a:path>
            </a:pathLst>
          </a:custGeom>
          <a:solidFill>
            <a:srgbClr val="000000"/>
          </a:solidFill>
        </p:spPr>
        <p:txBody>
          <a:bodyPr wrap="square" lIns="0" tIns="0" rIns="0" bIns="0" rtlCol="0"/>
          <a:lstStyle/>
          <a:p>
            <a:endParaRPr/>
          </a:p>
        </p:txBody>
      </p:sp>
      <p:sp>
        <p:nvSpPr>
          <p:cNvPr id="33" name="object 33"/>
          <p:cNvSpPr/>
          <p:nvPr/>
        </p:nvSpPr>
        <p:spPr>
          <a:xfrm>
            <a:off x="6751319" y="4321302"/>
            <a:ext cx="114300" cy="467359"/>
          </a:xfrm>
          <a:custGeom>
            <a:avLst/>
            <a:gdLst/>
            <a:ahLst/>
            <a:cxnLst/>
            <a:rect l="l" t="t" r="r" b="b"/>
            <a:pathLst>
              <a:path w="114300" h="467360">
                <a:moveTo>
                  <a:pt x="38100" y="352933"/>
                </a:moveTo>
                <a:lnTo>
                  <a:pt x="0" y="352933"/>
                </a:lnTo>
                <a:lnTo>
                  <a:pt x="57150" y="467233"/>
                </a:lnTo>
                <a:lnTo>
                  <a:pt x="104775" y="371983"/>
                </a:lnTo>
                <a:lnTo>
                  <a:pt x="38100" y="371983"/>
                </a:lnTo>
                <a:lnTo>
                  <a:pt x="38100" y="352933"/>
                </a:lnTo>
                <a:close/>
              </a:path>
              <a:path w="114300" h="467360">
                <a:moveTo>
                  <a:pt x="76200" y="0"/>
                </a:moveTo>
                <a:lnTo>
                  <a:pt x="38100" y="0"/>
                </a:lnTo>
                <a:lnTo>
                  <a:pt x="38100" y="371983"/>
                </a:lnTo>
                <a:lnTo>
                  <a:pt x="76200" y="371983"/>
                </a:lnTo>
                <a:lnTo>
                  <a:pt x="76200" y="0"/>
                </a:lnTo>
                <a:close/>
              </a:path>
              <a:path w="114300" h="467360">
                <a:moveTo>
                  <a:pt x="114300" y="352933"/>
                </a:moveTo>
                <a:lnTo>
                  <a:pt x="76200" y="352933"/>
                </a:lnTo>
                <a:lnTo>
                  <a:pt x="76200" y="371983"/>
                </a:lnTo>
                <a:lnTo>
                  <a:pt x="104775" y="371983"/>
                </a:lnTo>
                <a:lnTo>
                  <a:pt x="114300" y="352933"/>
                </a:lnTo>
                <a:close/>
              </a:path>
            </a:pathLst>
          </a:custGeom>
          <a:solidFill>
            <a:srgbClr val="000000"/>
          </a:solidFill>
        </p:spPr>
        <p:txBody>
          <a:bodyPr wrap="square" lIns="0" tIns="0" rIns="0" bIns="0" rtlCol="0"/>
          <a:lstStyle/>
          <a:p>
            <a:endParaRPr/>
          </a:p>
        </p:txBody>
      </p:sp>
      <p:sp>
        <p:nvSpPr>
          <p:cNvPr id="34" name="object 34"/>
          <p:cNvSpPr txBox="1">
            <a:spLocks noGrp="1"/>
          </p:cNvSpPr>
          <p:nvPr>
            <p:ph type="sldNum" sz="quarter" idx="7"/>
          </p:nvPr>
        </p:nvSpPr>
        <p:spPr>
          <a:prstGeom prst="rect">
            <a:avLst/>
          </a:prstGeom>
        </p:spPr>
        <p:txBody>
          <a:bodyPr vert="horz" wrap="square" lIns="0" tIns="0" rIns="0" bIns="0" rtlCol="0">
            <a:spAutoFit/>
          </a:bodyPr>
          <a:lstStyle/>
          <a:p>
            <a:pPr marL="25400">
              <a:lnSpc>
                <a:spcPts val="1920"/>
              </a:lnSpc>
            </a:pPr>
            <a:fld id="{81D60167-4931-47E6-BA6A-407CBD079E47}" type="slidenum">
              <a:rPr dirty="0"/>
              <a:t>63</a:t>
            </a:fld>
            <a:endParaRPr dirty="0"/>
          </a:p>
        </p:txBody>
      </p:sp>
      <p:sp>
        <p:nvSpPr>
          <p:cNvPr id="36" name="Rectangle 35"/>
          <p:cNvSpPr/>
          <p:nvPr/>
        </p:nvSpPr>
        <p:spPr>
          <a:xfrm>
            <a:off x="990600" y="6248400"/>
            <a:ext cx="7010400" cy="2206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8305800" y="6096000"/>
            <a:ext cx="838200" cy="76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6236412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382000" y="6187439"/>
            <a:ext cx="609600" cy="670559"/>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0" y="0"/>
            <a:ext cx="9144000" cy="914400"/>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990600" y="6303264"/>
            <a:ext cx="6929628" cy="97536"/>
          </a:xfrm>
          <a:prstGeom prst="rect">
            <a:avLst/>
          </a:prstGeom>
          <a:blipFill>
            <a:blip r:embed="rId4" cstate="print"/>
            <a:stretch>
              <a:fillRect/>
            </a:stretch>
          </a:blip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5" dirty="0"/>
              <a:t>Example 2 </a:t>
            </a:r>
            <a:r>
              <a:rPr spc="-5" dirty="0">
                <a:latin typeface="Arial"/>
                <a:cs typeface="Arial"/>
              </a:rPr>
              <a:t>– </a:t>
            </a:r>
            <a:r>
              <a:rPr spc="-5" dirty="0"/>
              <a:t>Electronic</a:t>
            </a:r>
            <a:r>
              <a:rPr dirty="0"/>
              <a:t> </a:t>
            </a:r>
            <a:r>
              <a:rPr spc="-5" dirty="0"/>
              <a:t>Clock</a:t>
            </a:r>
          </a:p>
        </p:txBody>
      </p:sp>
      <p:graphicFrame>
        <p:nvGraphicFramePr>
          <p:cNvPr id="6" name="object 6"/>
          <p:cNvGraphicFramePr>
            <a:graphicFrameLocks noGrp="1"/>
          </p:cNvGraphicFramePr>
          <p:nvPr/>
        </p:nvGraphicFramePr>
        <p:xfrm>
          <a:off x="1252555" y="3829558"/>
          <a:ext cx="7037323" cy="2209799"/>
        </p:xfrm>
        <a:graphic>
          <a:graphicData uri="http://schemas.openxmlformats.org/drawingml/2006/table">
            <a:tbl>
              <a:tblPr firstRow="1" bandRow="1">
                <a:tableStyleId>{2D5ABB26-0587-4C30-8999-92F81FD0307C}</a:tableStyleId>
              </a:tblPr>
              <a:tblGrid>
                <a:gridCol w="2296414">
                  <a:extLst>
                    <a:ext uri="{9D8B030D-6E8A-4147-A177-3AD203B41FA5}">
                      <a16:colId xmlns:a16="http://schemas.microsoft.com/office/drawing/2014/main" val="20000"/>
                    </a:ext>
                  </a:extLst>
                </a:gridCol>
                <a:gridCol w="2370455">
                  <a:extLst>
                    <a:ext uri="{9D8B030D-6E8A-4147-A177-3AD203B41FA5}">
                      <a16:colId xmlns:a16="http://schemas.microsoft.com/office/drawing/2014/main" val="20001"/>
                    </a:ext>
                  </a:extLst>
                </a:gridCol>
                <a:gridCol w="2370454">
                  <a:extLst>
                    <a:ext uri="{9D8B030D-6E8A-4147-A177-3AD203B41FA5}">
                      <a16:colId xmlns:a16="http://schemas.microsoft.com/office/drawing/2014/main" val="20002"/>
                    </a:ext>
                  </a:extLst>
                </a:gridCol>
              </a:tblGrid>
              <a:tr h="466851">
                <a:tc>
                  <a:txBody>
                    <a:bodyPr/>
                    <a:lstStyle/>
                    <a:p>
                      <a:pPr marL="85090">
                        <a:lnSpc>
                          <a:spcPct val="100000"/>
                        </a:lnSpc>
                        <a:spcBef>
                          <a:spcPts val="270"/>
                        </a:spcBef>
                      </a:pPr>
                      <a:r>
                        <a:rPr sz="1800" b="1" spc="-40" dirty="0">
                          <a:latin typeface="Arial"/>
                          <a:cs typeface="Arial"/>
                        </a:rPr>
                        <a:t>Test </a:t>
                      </a:r>
                      <a:r>
                        <a:rPr sz="1800" b="1" spc="-5" dirty="0">
                          <a:latin typeface="Arial"/>
                          <a:cs typeface="Arial"/>
                        </a:rPr>
                        <a:t>Case</a:t>
                      </a:r>
                      <a:r>
                        <a:rPr sz="1800" b="1" spc="-25" dirty="0">
                          <a:latin typeface="Arial"/>
                          <a:cs typeface="Arial"/>
                        </a:rPr>
                        <a:t> </a:t>
                      </a:r>
                      <a:r>
                        <a:rPr sz="1800" b="1" spc="-5" dirty="0">
                          <a:latin typeface="Arial"/>
                          <a:cs typeface="Arial"/>
                        </a:rPr>
                        <a:t>1</a:t>
                      </a:r>
                      <a:endParaRPr sz="1800" dirty="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85090">
                        <a:lnSpc>
                          <a:spcPct val="100000"/>
                        </a:lnSpc>
                        <a:spcBef>
                          <a:spcPts val="270"/>
                        </a:spcBef>
                      </a:pPr>
                      <a:r>
                        <a:rPr sz="1800" b="1" dirty="0">
                          <a:solidFill>
                            <a:srgbClr val="FFFFFF"/>
                          </a:solidFill>
                          <a:latin typeface="Arial"/>
                          <a:cs typeface="Arial"/>
                        </a:rPr>
                        <a:t>Step</a:t>
                      </a:r>
                      <a:r>
                        <a:rPr sz="1800" b="1" spc="-100" dirty="0">
                          <a:solidFill>
                            <a:srgbClr val="FFFFFF"/>
                          </a:solidFill>
                          <a:latin typeface="Arial"/>
                          <a:cs typeface="Arial"/>
                        </a:rPr>
                        <a:t> </a:t>
                      </a:r>
                      <a:r>
                        <a:rPr sz="1800" b="1" spc="-5" dirty="0">
                          <a:solidFill>
                            <a:srgbClr val="FFFFFF"/>
                          </a:solidFill>
                          <a:latin typeface="Arial"/>
                          <a:cs typeface="Arial"/>
                        </a:rPr>
                        <a:t>1</a:t>
                      </a:r>
                      <a:endParaRPr sz="1800" dirty="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682D60"/>
                    </a:solidFill>
                  </a:tcPr>
                </a:tc>
                <a:tc>
                  <a:txBody>
                    <a:bodyPr/>
                    <a:lstStyle/>
                    <a:p>
                      <a:pPr marL="85725">
                        <a:lnSpc>
                          <a:spcPct val="100000"/>
                        </a:lnSpc>
                        <a:spcBef>
                          <a:spcPts val="270"/>
                        </a:spcBef>
                      </a:pPr>
                      <a:r>
                        <a:rPr sz="1800" b="1" dirty="0">
                          <a:solidFill>
                            <a:srgbClr val="FFFFFF"/>
                          </a:solidFill>
                          <a:latin typeface="Arial"/>
                          <a:cs typeface="Arial"/>
                        </a:rPr>
                        <a:t>Step</a:t>
                      </a:r>
                      <a:r>
                        <a:rPr sz="1800" b="1" spc="-100" dirty="0">
                          <a:solidFill>
                            <a:srgbClr val="FFFFFF"/>
                          </a:solidFill>
                          <a:latin typeface="Arial"/>
                          <a:cs typeface="Arial"/>
                        </a:rPr>
                        <a:t> </a:t>
                      </a:r>
                      <a:r>
                        <a:rPr sz="1800" b="1" spc="-5" dirty="0">
                          <a:solidFill>
                            <a:srgbClr val="FFFFFF"/>
                          </a:solidFill>
                          <a:latin typeface="Arial"/>
                          <a:cs typeface="Arial"/>
                        </a:rPr>
                        <a:t>2</a:t>
                      </a:r>
                      <a:endParaRPr sz="18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682D60"/>
                    </a:solidFill>
                  </a:tcPr>
                </a:tc>
                <a:extLst>
                  <a:ext uri="{0D108BD9-81ED-4DB2-BD59-A6C34878D82A}">
                    <a16:rowId xmlns:a16="http://schemas.microsoft.com/office/drawing/2014/main" val="10000"/>
                  </a:ext>
                </a:extLst>
              </a:tr>
              <a:tr h="435737">
                <a:tc>
                  <a:txBody>
                    <a:bodyPr/>
                    <a:lstStyle/>
                    <a:p>
                      <a:pPr marL="85090">
                        <a:lnSpc>
                          <a:spcPct val="100000"/>
                        </a:lnSpc>
                        <a:spcBef>
                          <a:spcPts val="270"/>
                        </a:spcBef>
                      </a:pPr>
                      <a:r>
                        <a:rPr sz="1800" b="1" spc="-40" dirty="0">
                          <a:latin typeface="Arial"/>
                          <a:cs typeface="Arial"/>
                        </a:rPr>
                        <a:t>START</a:t>
                      </a:r>
                      <a:r>
                        <a:rPr sz="1800" b="1" spc="-30" dirty="0">
                          <a:latin typeface="Arial"/>
                          <a:cs typeface="Arial"/>
                        </a:rPr>
                        <a:t> </a:t>
                      </a:r>
                      <a:r>
                        <a:rPr sz="1800" b="1" spc="-65" dirty="0">
                          <a:latin typeface="Arial"/>
                          <a:cs typeface="Arial"/>
                        </a:rPr>
                        <a:t>STATE</a:t>
                      </a:r>
                      <a:endParaRPr sz="18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DACE0"/>
                    </a:solidFill>
                  </a:tcPr>
                </a:tc>
                <a:tc>
                  <a:txBody>
                    <a:bodyPr/>
                    <a:lstStyle/>
                    <a:p>
                      <a:pPr marL="85090">
                        <a:lnSpc>
                          <a:spcPct val="100000"/>
                        </a:lnSpc>
                        <a:spcBef>
                          <a:spcPts val="270"/>
                        </a:spcBef>
                      </a:pPr>
                      <a:r>
                        <a:rPr sz="1800" spc="-5" dirty="0">
                          <a:latin typeface="Arial"/>
                          <a:cs typeface="Arial"/>
                        </a:rPr>
                        <a:t>Display</a:t>
                      </a:r>
                      <a:r>
                        <a:rPr sz="1800" spc="-95" dirty="0">
                          <a:latin typeface="Arial"/>
                          <a:cs typeface="Arial"/>
                        </a:rPr>
                        <a:t> </a:t>
                      </a:r>
                      <a:r>
                        <a:rPr sz="1800" dirty="0">
                          <a:latin typeface="Arial"/>
                          <a:cs typeface="Arial"/>
                        </a:rPr>
                        <a:t>TIME</a:t>
                      </a:r>
                      <a:endParaRPr sz="18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DACE0"/>
                    </a:solidFill>
                  </a:tcPr>
                </a:tc>
                <a:tc>
                  <a:txBody>
                    <a:bodyPr/>
                    <a:lstStyle/>
                    <a:p>
                      <a:pPr marL="85725">
                        <a:lnSpc>
                          <a:spcPct val="100000"/>
                        </a:lnSpc>
                        <a:spcBef>
                          <a:spcPts val="270"/>
                        </a:spcBef>
                      </a:pPr>
                      <a:r>
                        <a:rPr sz="1800" spc="-5" dirty="0">
                          <a:latin typeface="Arial"/>
                          <a:cs typeface="Arial"/>
                        </a:rPr>
                        <a:t>Display</a:t>
                      </a:r>
                      <a:r>
                        <a:rPr sz="1800" spc="-75" dirty="0">
                          <a:latin typeface="Arial"/>
                          <a:cs typeface="Arial"/>
                        </a:rPr>
                        <a:t> </a:t>
                      </a:r>
                      <a:r>
                        <a:rPr sz="1800" spc="-5" dirty="0">
                          <a:latin typeface="Arial"/>
                          <a:cs typeface="Arial"/>
                        </a:rPr>
                        <a:t>Date</a:t>
                      </a:r>
                      <a:endParaRPr sz="18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DACE0"/>
                    </a:solidFill>
                  </a:tcPr>
                </a:tc>
                <a:extLst>
                  <a:ext uri="{0D108BD9-81ED-4DB2-BD59-A6C34878D82A}">
                    <a16:rowId xmlns:a16="http://schemas.microsoft.com/office/drawing/2014/main" val="10001"/>
                  </a:ext>
                </a:extLst>
              </a:tr>
              <a:tr h="435737">
                <a:tc>
                  <a:txBody>
                    <a:bodyPr/>
                    <a:lstStyle/>
                    <a:p>
                      <a:pPr marL="85090">
                        <a:lnSpc>
                          <a:spcPct val="100000"/>
                        </a:lnSpc>
                        <a:spcBef>
                          <a:spcPts val="270"/>
                        </a:spcBef>
                      </a:pPr>
                      <a:r>
                        <a:rPr sz="1800" b="1" spc="-5" dirty="0">
                          <a:latin typeface="Arial"/>
                          <a:cs typeface="Arial"/>
                        </a:rPr>
                        <a:t>INPUT</a:t>
                      </a:r>
                      <a:endParaRPr sz="18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DCEEC"/>
                    </a:solidFill>
                  </a:tcPr>
                </a:tc>
                <a:tc>
                  <a:txBody>
                    <a:bodyPr/>
                    <a:lstStyle/>
                    <a:p>
                      <a:pPr marL="85090">
                        <a:lnSpc>
                          <a:spcPct val="100000"/>
                        </a:lnSpc>
                        <a:spcBef>
                          <a:spcPts val="270"/>
                        </a:spcBef>
                      </a:pPr>
                      <a:r>
                        <a:rPr sz="1800" spc="-5" dirty="0">
                          <a:latin typeface="Arial"/>
                          <a:cs typeface="Arial"/>
                        </a:rPr>
                        <a:t>Change</a:t>
                      </a:r>
                      <a:r>
                        <a:rPr sz="1800" spc="-70" dirty="0">
                          <a:latin typeface="Arial"/>
                          <a:cs typeface="Arial"/>
                        </a:rPr>
                        <a:t> </a:t>
                      </a:r>
                      <a:r>
                        <a:rPr sz="1800" spc="-5" dirty="0">
                          <a:latin typeface="Arial"/>
                          <a:cs typeface="Arial"/>
                        </a:rPr>
                        <a:t>Mode</a:t>
                      </a:r>
                      <a:endParaRPr sz="18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DCEEC"/>
                    </a:solidFill>
                  </a:tcPr>
                </a:tc>
                <a:tc>
                  <a:txBody>
                    <a:bodyPr/>
                    <a:lstStyle/>
                    <a:p>
                      <a:pPr marL="85725">
                        <a:lnSpc>
                          <a:spcPct val="100000"/>
                        </a:lnSpc>
                        <a:spcBef>
                          <a:spcPts val="270"/>
                        </a:spcBef>
                      </a:pPr>
                      <a:r>
                        <a:rPr sz="1800" spc="-5" dirty="0">
                          <a:latin typeface="Arial"/>
                          <a:cs typeface="Arial"/>
                        </a:rPr>
                        <a:t>Change</a:t>
                      </a:r>
                      <a:r>
                        <a:rPr sz="1800" spc="-70" dirty="0">
                          <a:latin typeface="Arial"/>
                          <a:cs typeface="Arial"/>
                        </a:rPr>
                        <a:t> </a:t>
                      </a:r>
                      <a:r>
                        <a:rPr sz="1800" spc="-5" dirty="0">
                          <a:latin typeface="Arial"/>
                          <a:cs typeface="Arial"/>
                        </a:rPr>
                        <a:t>Mode</a:t>
                      </a:r>
                      <a:endParaRPr sz="18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DCEEC"/>
                    </a:solidFill>
                  </a:tcPr>
                </a:tc>
                <a:extLst>
                  <a:ext uri="{0D108BD9-81ED-4DB2-BD59-A6C34878D82A}">
                    <a16:rowId xmlns:a16="http://schemas.microsoft.com/office/drawing/2014/main" val="10002"/>
                  </a:ext>
                </a:extLst>
              </a:tr>
              <a:tr h="435737">
                <a:tc>
                  <a:txBody>
                    <a:bodyPr/>
                    <a:lstStyle/>
                    <a:p>
                      <a:pPr marL="85090">
                        <a:lnSpc>
                          <a:spcPct val="100000"/>
                        </a:lnSpc>
                        <a:spcBef>
                          <a:spcPts val="270"/>
                        </a:spcBef>
                      </a:pPr>
                      <a:r>
                        <a:rPr sz="1800" b="1" spc="-5" dirty="0">
                          <a:latin typeface="Arial"/>
                          <a:cs typeface="Arial"/>
                        </a:rPr>
                        <a:t>OUTPUT</a:t>
                      </a:r>
                      <a:endParaRPr sz="18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DACE0"/>
                    </a:solidFill>
                  </a:tcPr>
                </a:tc>
                <a:tc>
                  <a:txBody>
                    <a:bodyPr/>
                    <a:lstStyle/>
                    <a:p>
                      <a:pPr marL="85090">
                        <a:lnSpc>
                          <a:spcPct val="100000"/>
                        </a:lnSpc>
                        <a:spcBef>
                          <a:spcPts val="270"/>
                        </a:spcBef>
                      </a:pPr>
                      <a:r>
                        <a:rPr sz="1800" spc="-5" dirty="0">
                          <a:latin typeface="Arial"/>
                          <a:cs typeface="Arial"/>
                        </a:rPr>
                        <a:t>Display</a:t>
                      </a:r>
                      <a:r>
                        <a:rPr sz="1800" spc="-75" dirty="0">
                          <a:latin typeface="Arial"/>
                          <a:cs typeface="Arial"/>
                        </a:rPr>
                        <a:t> </a:t>
                      </a:r>
                      <a:r>
                        <a:rPr sz="1800" spc="-5" dirty="0">
                          <a:latin typeface="Arial"/>
                          <a:cs typeface="Arial"/>
                        </a:rPr>
                        <a:t>Date</a:t>
                      </a:r>
                      <a:endParaRPr sz="18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DACE0"/>
                    </a:solidFill>
                  </a:tcPr>
                </a:tc>
                <a:tc>
                  <a:txBody>
                    <a:bodyPr/>
                    <a:lstStyle/>
                    <a:p>
                      <a:pPr marL="85725">
                        <a:lnSpc>
                          <a:spcPct val="100000"/>
                        </a:lnSpc>
                        <a:spcBef>
                          <a:spcPts val="270"/>
                        </a:spcBef>
                      </a:pPr>
                      <a:r>
                        <a:rPr sz="1800" spc="-5" dirty="0">
                          <a:latin typeface="Arial"/>
                          <a:cs typeface="Arial"/>
                        </a:rPr>
                        <a:t>Display</a:t>
                      </a:r>
                      <a:r>
                        <a:rPr sz="1800" spc="-105" dirty="0">
                          <a:latin typeface="Arial"/>
                          <a:cs typeface="Arial"/>
                        </a:rPr>
                        <a:t> </a:t>
                      </a:r>
                      <a:r>
                        <a:rPr sz="1800" spc="-15" dirty="0">
                          <a:latin typeface="Arial"/>
                          <a:cs typeface="Arial"/>
                        </a:rPr>
                        <a:t>Time</a:t>
                      </a:r>
                      <a:endParaRPr sz="18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DACE0"/>
                    </a:solidFill>
                  </a:tcPr>
                </a:tc>
                <a:extLst>
                  <a:ext uri="{0D108BD9-81ED-4DB2-BD59-A6C34878D82A}">
                    <a16:rowId xmlns:a16="http://schemas.microsoft.com/office/drawing/2014/main" val="10003"/>
                  </a:ext>
                </a:extLst>
              </a:tr>
              <a:tr h="435737">
                <a:tc>
                  <a:txBody>
                    <a:bodyPr/>
                    <a:lstStyle/>
                    <a:p>
                      <a:pPr marL="85090">
                        <a:lnSpc>
                          <a:spcPct val="100000"/>
                        </a:lnSpc>
                        <a:spcBef>
                          <a:spcPts val="270"/>
                        </a:spcBef>
                      </a:pPr>
                      <a:r>
                        <a:rPr sz="1800" b="1" dirty="0">
                          <a:latin typeface="Arial"/>
                          <a:cs typeface="Arial"/>
                        </a:rPr>
                        <a:t>FINISH</a:t>
                      </a:r>
                      <a:r>
                        <a:rPr sz="1800" b="1" spc="-105" dirty="0">
                          <a:latin typeface="Arial"/>
                          <a:cs typeface="Arial"/>
                        </a:rPr>
                        <a:t> </a:t>
                      </a:r>
                      <a:r>
                        <a:rPr sz="1800" b="1" spc="-65" dirty="0">
                          <a:latin typeface="Arial"/>
                          <a:cs typeface="Arial"/>
                        </a:rPr>
                        <a:t>STATE</a:t>
                      </a:r>
                      <a:endParaRPr sz="18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DCEEC"/>
                    </a:solidFill>
                  </a:tcPr>
                </a:tc>
                <a:tc>
                  <a:txBody>
                    <a:bodyPr/>
                    <a:lstStyle/>
                    <a:p>
                      <a:pPr marL="85090">
                        <a:lnSpc>
                          <a:spcPct val="100000"/>
                        </a:lnSpc>
                        <a:spcBef>
                          <a:spcPts val="270"/>
                        </a:spcBef>
                      </a:pPr>
                      <a:r>
                        <a:rPr sz="1800" spc="-5" dirty="0">
                          <a:latin typeface="Arial"/>
                          <a:cs typeface="Arial"/>
                        </a:rPr>
                        <a:t>Display</a:t>
                      </a:r>
                      <a:r>
                        <a:rPr sz="1800" spc="-75" dirty="0">
                          <a:latin typeface="Arial"/>
                          <a:cs typeface="Arial"/>
                        </a:rPr>
                        <a:t> </a:t>
                      </a:r>
                      <a:r>
                        <a:rPr sz="1800" spc="-5" dirty="0">
                          <a:latin typeface="Arial"/>
                          <a:cs typeface="Arial"/>
                        </a:rPr>
                        <a:t>Date</a:t>
                      </a:r>
                      <a:endParaRPr sz="18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DCEEC"/>
                    </a:solidFill>
                  </a:tcPr>
                </a:tc>
                <a:tc>
                  <a:txBody>
                    <a:bodyPr/>
                    <a:lstStyle/>
                    <a:p>
                      <a:pPr marL="85725">
                        <a:lnSpc>
                          <a:spcPct val="100000"/>
                        </a:lnSpc>
                        <a:spcBef>
                          <a:spcPts val="270"/>
                        </a:spcBef>
                      </a:pPr>
                      <a:r>
                        <a:rPr sz="1800" spc="-5" dirty="0">
                          <a:latin typeface="Arial"/>
                          <a:cs typeface="Arial"/>
                        </a:rPr>
                        <a:t>Display</a:t>
                      </a:r>
                      <a:r>
                        <a:rPr sz="1800" spc="-105" dirty="0">
                          <a:latin typeface="Arial"/>
                          <a:cs typeface="Arial"/>
                        </a:rPr>
                        <a:t> </a:t>
                      </a:r>
                      <a:r>
                        <a:rPr sz="1800" spc="-15" dirty="0">
                          <a:latin typeface="Arial"/>
                          <a:cs typeface="Arial"/>
                        </a:rPr>
                        <a:t>Time</a:t>
                      </a:r>
                      <a:endParaRPr sz="1800" dirty="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DCEEC"/>
                    </a:solidFill>
                  </a:tcPr>
                </a:tc>
                <a:extLst>
                  <a:ext uri="{0D108BD9-81ED-4DB2-BD59-A6C34878D82A}">
                    <a16:rowId xmlns:a16="http://schemas.microsoft.com/office/drawing/2014/main" val="10004"/>
                  </a:ext>
                </a:extLst>
              </a:tr>
            </a:tbl>
          </a:graphicData>
        </a:graphic>
      </p:graphicFrame>
      <p:sp>
        <p:nvSpPr>
          <p:cNvPr id="7" name="object 7"/>
          <p:cNvSpPr/>
          <p:nvPr/>
        </p:nvSpPr>
        <p:spPr>
          <a:xfrm>
            <a:off x="2133600" y="732790"/>
            <a:ext cx="4267200" cy="3041904"/>
          </a:xfrm>
          <a:prstGeom prst="rect">
            <a:avLst/>
          </a:prstGeom>
          <a:blipFill>
            <a:blip r:embed="rId5" cstate="print"/>
            <a:stretch>
              <a:fillRect/>
            </a:stretch>
          </a:blipFill>
        </p:spPr>
        <p:txBody>
          <a:bodyPr wrap="square" lIns="0" tIns="0" rIns="0" bIns="0" rtlCol="0"/>
          <a:lstStyle/>
          <a:p>
            <a:endParaRPr/>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25400">
              <a:lnSpc>
                <a:spcPts val="1920"/>
              </a:lnSpc>
            </a:pPr>
            <a:fld id="{81D60167-4931-47E6-BA6A-407CBD079E47}" type="slidenum">
              <a:rPr dirty="0"/>
              <a:t>64</a:t>
            </a:fld>
            <a:endParaRPr dirty="0"/>
          </a:p>
        </p:txBody>
      </p:sp>
      <p:sp>
        <p:nvSpPr>
          <p:cNvPr id="10" name="Rectangle 9"/>
          <p:cNvSpPr/>
          <p:nvPr/>
        </p:nvSpPr>
        <p:spPr>
          <a:xfrm>
            <a:off x="990600" y="6248400"/>
            <a:ext cx="7010400" cy="2206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8305800" y="6096000"/>
            <a:ext cx="838200" cy="76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9492097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382000" y="6187439"/>
            <a:ext cx="609600" cy="670559"/>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0" y="0"/>
            <a:ext cx="9144000" cy="914400"/>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990600" y="6303264"/>
            <a:ext cx="6929628" cy="97536"/>
          </a:xfrm>
          <a:prstGeom prst="rect">
            <a:avLst/>
          </a:prstGeom>
          <a:blipFill>
            <a:blip r:embed="rId4" cstate="print"/>
            <a:stretch>
              <a:fillRect/>
            </a:stretch>
          </a:blip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5" dirty="0"/>
              <a:t>Example 2 </a:t>
            </a:r>
            <a:r>
              <a:rPr spc="-5" dirty="0">
                <a:latin typeface="Arial"/>
                <a:cs typeface="Arial"/>
              </a:rPr>
              <a:t>– </a:t>
            </a:r>
            <a:r>
              <a:rPr spc="-5" dirty="0"/>
              <a:t>Electronic</a:t>
            </a:r>
            <a:r>
              <a:rPr dirty="0"/>
              <a:t> </a:t>
            </a:r>
            <a:r>
              <a:rPr spc="-5" dirty="0"/>
              <a:t>Clock</a:t>
            </a:r>
          </a:p>
        </p:txBody>
      </p:sp>
      <p:graphicFrame>
        <p:nvGraphicFramePr>
          <p:cNvPr id="6" name="object 6"/>
          <p:cNvGraphicFramePr>
            <a:graphicFrameLocks noGrp="1"/>
          </p:cNvGraphicFramePr>
          <p:nvPr/>
        </p:nvGraphicFramePr>
        <p:xfrm>
          <a:off x="593852" y="3825993"/>
          <a:ext cx="7723123" cy="2209799"/>
        </p:xfrm>
        <a:graphic>
          <a:graphicData uri="http://schemas.openxmlformats.org/drawingml/2006/table">
            <a:tbl>
              <a:tblPr firstRow="1" bandRow="1">
                <a:tableStyleId>{2D5ABB26-0587-4C30-8999-92F81FD0307C}</a:tableStyleId>
              </a:tblPr>
              <a:tblGrid>
                <a:gridCol w="1885188">
                  <a:extLst>
                    <a:ext uri="{9D8B030D-6E8A-4147-A177-3AD203B41FA5}">
                      <a16:colId xmlns:a16="http://schemas.microsoft.com/office/drawing/2014/main" val="20000"/>
                    </a:ext>
                  </a:extLst>
                </a:gridCol>
                <a:gridCol w="1945894">
                  <a:extLst>
                    <a:ext uri="{9D8B030D-6E8A-4147-A177-3AD203B41FA5}">
                      <a16:colId xmlns:a16="http://schemas.microsoft.com/office/drawing/2014/main" val="20001"/>
                    </a:ext>
                  </a:extLst>
                </a:gridCol>
                <a:gridCol w="1946020">
                  <a:extLst>
                    <a:ext uri="{9D8B030D-6E8A-4147-A177-3AD203B41FA5}">
                      <a16:colId xmlns:a16="http://schemas.microsoft.com/office/drawing/2014/main" val="20002"/>
                    </a:ext>
                  </a:extLst>
                </a:gridCol>
                <a:gridCol w="1946021">
                  <a:extLst>
                    <a:ext uri="{9D8B030D-6E8A-4147-A177-3AD203B41FA5}">
                      <a16:colId xmlns:a16="http://schemas.microsoft.com/office/drawing/2014/main" val="20003"/>
                    </a:ext>
                  </a:extLst>
                </a:gridCol>
              </a:tblGrid>
              <a:tr h="466851">
                <a:tc>
                  <a:txBody>
                    <a:bodyPr/>
                    <a:lstStyle/>
                    <a:p>
                      <a:pPr marL="85090">
                        <a:lnSpc>
                          <a:spcPct val="100000"/>
                        </a:lnSpc>
                        <a:spcBef>
                          <a:spcPts val="270"/>
                        </a:spcBef>
                      </a:pPr>
                      <a:r>
                        <a:rPr sz="1800" b="1" spc="-40" dirty="0">
                          <a:latin typeface="Arial"/>
                          <a:cs typeface="Arial"/>
                        </a:rPr>
                        <a:t>Test </a:t>
                      </a:r>
                      <a:r>
                        <a:rPr sz="1800" b="1" spc="-5" dirty="0">
                          <a:latin typeface="Arial"/>
                          <a:cs typeface="Arial"/>
                        </a:rPr>
                        <a:t>Case</a:t>
                      </a:r>
                      <a:r>
                        <a:rPr sz="1800" b="1" spc="-25" dirty="0">
                          <a:latin typeface="Arial"/>
                          <a:cs typeface="Arial"/>
                        </a:rPr>
                        <a:t> </a:t>
                      </a:r>
                      <a:r>
                        <a:rPr sz="1800" b="1" spc="-5" dirty="0">
                          <a:latin typeface="Arial"/>
                          <a:cs typeface="Arial"/>
                        </a:rPr>
                        <a:t>2</a:t>
                      </a:r>
                      <a:endParaRPr sz="1800" dirty="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85090">
                        <a:lnSpc>
                          <a:spcPct val="100000"/>
                        </a:lnSpc>
                        <a:spcBef>
                          <a:spcPts val="270"/>
                        </a:spcBef>
                      </a:pPr>
                      <a:r>
                        <a:rPr sz="1800" b="1" dirty="0">
                          <a:solidFill>
                            <a:srgbClr val="FFFFFF"/>
                          </a:solidFill>
                          <a:latin typeface="Arial"/>
                          <a:cs typeface="Arial"/>
                        </a:rPr>
                        <a:t>Step</a:t>
                      </a:r>
                      <a:r>
                        <a:rPr sz="1800" b="1" spc="-100" dirty="0">
                          <a:solidFill>
                            <a:srgbClr val="FFFFFF"/>
                          </a:solidFill>
                          <a:latin typeface="Arial"/>
                          <a:cs typeface="Arial"/>
                        </a:rPr>
                        <a:t> </a:t>
                      </a:r>
                      <a:r>
                        <a:rPr sz="1800" b="1" spc="-5" dirty="0">
                          <a:solidFill>
                            <a:srgbClr val="FFFFFF"/>
                          </a:solidFill>
                          <a:latin typeface="Arial"/>
                          <a:cs typeface="Arial"/>
                        </a:rPr>
                        <a:t>1</a:t>
                      </a:r>
                      <a:endParaRPr sz="18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682D60"/>
                    </a:solidFill>
                  </a:tcPr>
                </a:tc>
                <a:tc>
                  <a:txBody>
                    <a:bodyPr/>
                    <a:lstStyle/>
                    <a:p>
                      <a:pPr marL="85725">
                        <a:lnSpc>
                          <a:spcPct val="100000"/>
                        </a:lnSpc>
                        <a:spcBef>
                          <a:spcPts val="270"/>
                        </a:spcBef>
                      </a:pPr>
                      <a:r>
                        <a:rPr sz="1800" b="1" dirty="0">
                          <a:solidFill>
                            <a:srgbClr val="FFFFFF"/>
                          </a:solidFill>
                          <a:latin typeface="Arial"/>
                          <a:cs typeface="Arial"/>
                        </a:rPr>
                        <a:t>Step</a:t>
                      </a:r>
                      <a:r>
                        <a:rPr sz="1800" b="1" spc="-100" dirty="0">
                          <a:solidFill>
                            <a:srgbClr val="FFFFFF"/>
                          </a:solidFill>
                          <a:latin typeface="Arial"/>
                          <a:cs typeface="Arial"/>
                        </a:rPr>
                        <a:t> </a:t>
                      </a:r>
                      <a:r>
                        <a:rPr sz="1800" b="1" spc="-5" dirty="0">
                          <a:solidFill>
                            <a:srgbClr val="FFFFFF"/>
                          </a:solidFill>
                          <a:latin typeface="Arial"/>
                          <a:cs typeface="Arial"/>
                        </a:rPr>
                        <a:t>2</a:t>
                      </a:r>
                      <a:endParaRPr sz="18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682D60"/>
                    </a:solidFill>
                  </a:tcPr>
                </a:tc>
                <a:tc>
                  <a:txBody>
                    <a:bodyPr/>
                    <a:lstStyle/>
                    <a:p>
                      <a:pPr marL="85725">
                        <a:lnSpc>
                          <a:spcPct val="100000"/>
                        </a:lnSpc>
                        <a:spcBef>
                          <a:spcPts val="270"/>
                        </a:spcBef>
                      </a:pPr>
                      <a:r>
                        <a:rPr sz="1800" b="1" dirty="0">
                          <a:solidFill>
                            <a:srgbClr val="FFFFFF"/>
                          </a:solidFill>
                          <a:latin typeface="Arial"/>
                          <a:cs typeface="Arial"/>
                        </a:rPr>
                        <a:t>Step</a:t>
                      </a:r>
                      <a:r>
                        <a:rPr sz="1800" b="1" spc="-100" dirty="0">
                          <a:solidFill>
                            <a:srgbClr val="FFFFFF"/>
                          </a:solidFill>
                          <a:latin typeface="Arial"/>
                          <a:cs typeface="Arial"/>
                        </a:rPr>
                        <a:t> </a:t>
                      </a:r>
                      <a:r>
                        <a:rPr sz="1800" b="1" spc="-5" dirty="0">
                          <a:solidFill>
                            <a:srgbClr val="FFFFFF"/>
                          </a:solidFill>
                          <a:latin typeface="Arial"/>
                          <a:cs typeface="Arial"/>
                        </a:rPr>
                        <a:t>3</a:t>
                      </a:r>
                      <a:endParaRPr sz="18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682D60"/>
                    </a:solidFill>
                  </a:tcPr>
                </a:tc>
                <a:extLst>
                  <a:ext uri="{0D108BD9-81ED-4DB2-BD59-A6C34878D82A}">
                    <a16:rowId xmlns:a16="http://schemas.microsoft.com/office/drawing/2014/main" val="10000"/>
                  </a:ext>
                </a:extLst>
              </a:tr>
              <a:tr h="435737">
                <a:tc>
                  <a:txBody>
                    <a:bodyPr/>
                    <a:lstStyle/>
                    <a:p>
                      <a:pPr marL="85090">
                        <a:lnSpc>
                          <a:spcPct val="100000"/>
                        </a:lnSpc>
                        <a:spcBef>
                          <a:spcPts val="270"/>
                        </a:spcBef>
                      </a:pPr>
                      <a:r>
                        <a:rPr sz="1800" b="1" spc="-40" dirty="0">
                          <a:latin typeface="Arial"/>
                          <a:cs typeface="Arial"/>
                        </a:rPr>
                        <a:t>START</a:t>
                      </a:r>
                      <a:r>
                        <a:rPr sz="1800" b="1" spc="-30" dirty="0">
                          <a:latin typeface="Arial"/>
                          <a:cs typeface="Arial"/>
                        </a:rPr>
                        <a:t> </a:t>
                      </a:r>
                      <a:r>
                        <a:rPr sz="1800" b="1" spc="-65" dirty="0">
                          <a:latin typeface="Arial"/>
                          <a:cs typeface="Arial"/>
                        </a:rPr>
                        <a:t>STATE</a:t>
                      </a:r>
                      <a:endParaRPr sz="18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DACE0"/>
                    </a:solidFill>
                  </a:tcPr>
                </a:tc>
                <a:tc>
                  <a:txBody>
                    <a:bodyPr/>
                    <a:lstStyle/>
                    <a:p>
                      <a:pPr marL="85090">
                        <a:lnSpc>
                          <a:spcPct val="100000"/>
                        </a:lnSpc>
                        <a:spcBef>
                          <a:spcPts val="270"/>
                        </a:spcBef>
                      </a:pPr>
                      <a:r>
                        <a:rPr sz="1800" spc="-5" dirty="0">
                          <a:latin typeface="Arial"/>
                          <a:cs typeface="Arial"/>
                        </a:rPr>
                        <a:t>Display</a:t>
                      </a:r>
                      <a:r>
                        <a:rPr sz="1800" spc="-105" dirty="0">
                          <a:latin typeface="Arial"/>
                          <a:cs typeface="Arial"/>
                        </a:rPr>
                        <a:t> </a:t>
                      </a:r>
                      <a:r>
                        <a:rPr sz="1800" spc="-15" dirty="0">
                          <a:latin typeface="Arial"/>
                          <a:cs typeface="Arial"/>
                        </a:rPr>
                        <a:t>Time</a:t>
                      </a:r>
                      <a:endParaRPr sz="18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DACE0"/>
                    </a:solidFill>
                  </a:tcPr>
                </a:tc>
                <a:tc>
                  <a:txBody>
                    <a:bodyPr/>
                    <a:lstStyle/>
                    <a:p>
                      <a:pPr marL="85725">
                        <a:lnSpc>
                          <a:spcPct val="100000"/>
                        </a:lnSpc>
                        <a:spcBef>
                          <a:spcPts val="270"/>
                        </a:spcBef>
                      </a:pPr>
                      <a:r>
                        <a:rPr sz="1800" spc="-5" dirty="0">
                          <a:latin typeface="Arial"/>
                          <a:cs typeface="Arial"/>
                        </a:rPr>
                        <a:t>Display</a:t>
                      </a:r>
                      <a:r>
                        <a:rPr sz="1800" spc="-75" dirty="0">
                          <a:latin typeface="Arial"/>
                          <a:cs typeface="Arial"/>
                        </a:rPr>
                        <a:t> </a:t>
                      </a:r>
                      <a:r>
                        <a:rPr sz="1800" spc="-5" dirty="0">
                          <a:latin typeface="Arial"/>
                          <a:cs typeface="Arial"/>
                        </a:rPr>
                        <a:t>Date</a:t>
                      </a:r>
                      <a:endParaRPr sz="18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DACE0"/>
                    </a:solidFill>
                  </a:tcPr>
                </a:tc>
                <a:tc>
                  <a:txBody>
                    <a:bodyPr/>
                    <a:lstStyle/>
                    <a:p>
                      <a:pPr marL="85725">
                        <a:lnSpc>
                          <a:spcPct val="100000"/>
                        </a:lnSpc>
                        <a:spcBef>
                          <a:spcPts val="270"/>
                        </a:spcBef>
                      </a:pPr>
                      <a:r>
                        <a:rPr sz="1800" spc="-5" dirty="0">
                          <a:latin typeface="Arial"/>
                          <a:cs typeface="Arial"/>
                        </a:rPr>
                        <a:t>Adjust</a:t>
                      </a:r>
                      <a:r>
                        <a:rPr sz="1800" spc="-80" dirty="0">
                          <a:latin typeface="Arial"/>
                          <a:cs typeface="Arial"/>
                        </a:rPr>
                        <a:t> </a:t>
                      </a:r>
                      <a:r>
                        <a:rPr sz="1800" spc="-5" dirty="0">
                          <a:latin typeface="Arial"/>
                          <a:cs typeface="Arial"/>
                        </a:rPr>
                        <a:t>Date</a:t>
                      </a:r>
                      <a:endParaRPr sz="1800" dirty="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DACE0"/>
                    </a:solidFill>
                  </a:tcPr>
                </a:tc>
                <a:extLst>
                  <a:ext uri="{0D108BD9-81ED-4DB2-BD59-A6C34878D82A}">
                    <a16:rowId xmlns:a16="http://schemas.microsoft.com/office/drawing/2014/main" val="10001"/>
                  </a:ext>
                </a:extLst>
              </a:tr>
              <a:tr h="435737">
                <a:tc>
                  <a:txBody>
                    <a:bodyPr/>
                    <a:lstStyle/>
                    <a:p>
                      <a:pPr marL="85090">
                        <a:lnSpc>
                          <a:spcPct val="100000"/>
                        </a:lnSpc>
                        <a:spcBef>
                          <a:spcPts val="270"/>
                        </a:spcBef>
                      </a:pPr>
                      <a:r>
                        <a:rPr sz="1800" b="1" spc="-5" dirty="0">
                          <a:latin typeface="Arial"/>
                          <a:cs typeface="Arial"/>
                        </a:rPr>
                        <a:t>INPUT</a:t>
                      </a:r>
                      <a:endParaRPr sz="18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DCEEC"/>
                    </a:solidFill>
                  </a:tcPr>
                </a:tc>
                <a:tc>
                  <a:txBody>
                    <a:bodyPr/>
                    <a:lstStyle/>
                    <a:p>
                      <a:pPr marL="85090">
                        <a:lnSpc>
                          <a:spcPct val="100000"/>
                        </a:lnSpc>
                        <a:spcBef>
                          <a:spcPts val="270"/>
                        </a:spcBef>
                      </a:pPr>
                      <a:r>
                        <a:rPr sz="1800" spc="-5" dirty="0">
                          <a:latin typeface="Arial"/>
                          <a:cs typeface="Arial"/>
                        </a:rPr>
                        <a:t>Change</a:t>
                      </a:r>
                      <a:r>
                        <a:rPr sz="1800" spc="-70" dirty="0">
                          <a:latin typeface="Arial"/>
                          <a:cs typeface="Arial"/>
                        </a:rPr>
                        <a:t> </a:t>
                      </a:r>
                      <a:r>
                        <a:rPr sz="1800" spc="-5" dirty="0">
                          <a:latin typeface="Arial"/>
                          <a:cs typeface="Arial"/>
                        </a:rPr>
                        <a:t>Mode</a:t>
                      </a:r>
                      <a:endParaRPr sz="18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DCEEC"/>
                    </a:solidFill>
                  </a:tcPr>
                </a:tc>
                <a:tc>
                  <a:txBody>
                    <a:bodyPr/>
                    <a:lstStyle/>
                    <a:p>
                      <a:pPr marL="85725">
                        <a:lnSpc>
                          <a:spcPct val="100000"/>
                        </a:lnSpc>
                        <a:spcBef>
                          <a:spcPts val="270"/>
                        </a:spcBef>
                      </a:pPr>
                      <a:r>
                        <a:rPr sz="1800" spc="-5" dirty="0">
                          <a:latin typeface="Arial"/>
                          <a:cs typeface="Arial"/>
                        </a:rPr>
                        <a:t>Reset</a:t>
                      </a:r>
                      <a:endParaRPr sz="18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DCEEC"/>
                    </a:solidFill>
                  </a:tcPr>
                </a:tc>
                <a:tc>
                  <a:txBody>
                    <a:bodyPr/>
                    <a:lstStyle/>
                    <a:p>
                      <a:pPr marL="85725">
                        <a:lnSpc>
                          <a:spcPct val="100000"/>
                        </a:lnSpc>
                        <a:spcBef>
                          <a:spcPts val="270"/>
                        </a:spcBef>
                      </a:pPr>
                      <a:r>
                        <a:rPr sz="1800" spc="-5" dirty="0">
                          <a:latin typeface="Arial"/>
                          <a:cs typeface="Arial"/>
                        </a:rPr>
                        <a:t>Set</a:t>
                      </a:r>
                      <a:endParaRPr sz="18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DCEEC"/>
                    </a:solidFill>
                  </a:tcPr>
                </a:tc>
                <a:extLst>
                  <a:ext uri="{0D108BD9-81ED-4DB2-BD59-A6C34878D82A}">
                    <a16:rowId xmlns:a16="http://schemas.microsoft.com/office/drawing/2014/main" val="10002"/>
                  </a:ext>
                </a:extLst>
              </a:tr>
              <a:tr h="435737">
                <a:tc>
                  <a:txBody>
                    <a:bodyPr/>
                    <a:lstStyle/>
                    <a:p>
                      <a:pPr marL="85090">
                        <a:lnSpc>
                          <a:spcPct val="100000"/>
                        </a:lnSpc>
                        <a:spcBef>
                          <a:spcPts val="270"/>
                        </a:spcBef>
                      </a:pPr>
                      <a:r>
                        <a:rPr sz="1800" b="1" spc="-5" dirty="0">
                          <a:latin typeface="Arial"/>
                          <a:cs typeface="Arial"/>
                        </a:rPr>
                        <a:t>OUTPUT</a:t>
                      </a:r>
                      <a:endParaRPr sz="18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DACE0"/>
                    </a:solidFill>
                  </a:tcPr>
                </a:tc>
                <a:tc>
                  <a:txBody>
                    <a:bodyPr/>
                    <a:lstStyle/>
                    <a:p>
                      <a:pPr marL="85090">
                        <a:lnSpc>
                          <a:spcPct val="100000"/>
                        </a:lnSpc>
                        <a:spcBef>
                          <a:spcPts val="270"/>
                        </a:spcBef>
                      </a:pPr>
                      <a:r>
                        <a:rPr sz="1800" spc="-5" dirty="0">
                          <a:latin typeface="Arial"/>
                          <a:cs typeface="Arial"/>
                        </a:rPr>
                        <a:t>Display</a:t>
                      </a:r>
                      <a:r>
                        <a:rPr sz="1800" spc="-75" dirty="0">
                          <a:latin typeface="Arial"/>
                          <a:cs typeface="Arial"/>
                        </a:rPr>
                        <a:t> </a:t>
                      </a:r>
                      <a:r>
                        <a:rPr sz="1800" spc="-5" dirty="0">
                          <a:latin typeface="Arial"/>
                          <a:cs typeface="Arial"/>
                        </a:rPr>
                        <a:t>Date</a:t>
                      </a:r>
                      <a:endParaRPr sz="18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DACE0"/>
                    </a:solidFill>
                  </a:tcPr>
                </a:tc>
                <a:tc>
                  <a:txBody>
                    <a:bodyPr/>
                    <a:lstStyle/>
                    <a:p>
                      <a:pPr marL="85725">
                        <a:lnSpc>
                          <a:spcPct val="100000"/>
                        </a:lnSpc>
                        <a:spcBef>
                          <a:spcPts val="270"/>
                        </a:spcBef>
                      </a:pPr>
                      <a:r>
                        <a:rPr sz="1800" spc="-5" dirty="0">
                          <a:latin typeface="Arial"/>
                          <a:cs typeface="Arial"/>
                        </a:rPr>
                        <a:t>Adjust</a:t>
                      </a:r>
                      <a:r>
                        <a:rPr sz="1800" spc="-80" dirty="0">
                          <a:latin typeface="Arial"/>
                          <a:cs typeface="Arial"/>
                        </a:rPr>
                        <a:t> </a:t>
                      </a:r>
                      <a:r>
                        <a:rPr sz="1800" spc="-5" dirty="0">
                          <a:latin typeface="Arial"/>
                          <a:cs typeface="Arial"/>
                        </a:rPr>
                        <a:t>Date</a:t>
                      </a:r>
                      <a:endParaRPr sz="18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DACE0"/>
                    </a:solidFill>
                  </a:tcPr>
                </a:tc>
                <a:tc>
                  <a:txBody>
                    <a:bodyPr/>
                    <a:lstStyle/>
                    <a:p>
                      <a:pPr marL="85725">
                        <a:lnSpc>
                          <a:spcPct val="100000"/>
                        </a:lnSpc>
                        <a:spcBef>
                          <a:spcPts val="270"/>
                        </a:spcBef>
                      </a:pPr>
                      <a:r>
                        <a:rPr sz="1800" spc="-5" dirty="0">
                          <a:latin typeface="Arial"/>
                          <a:cs typeface="Arial"/>
                        </a:rPr>
                        <a:t>Display</a:t>
                      </a:r>
                      <a:r>
                        <a:rPr sz="1800" spc="-75" dirty="0">
                          <a:latin typeface="Arial"/>
                          <a:cs typeface="Arial"/>
                        </a:rPr>
                        <a:t> </a:t>
                      </a:r>
                      <a:r>
                        <a:rPr sz="1800" spc="-5" dirty="0">
                          <a:latin typeface="Arial"/>
                          <a:cs typeface="Arial"/>
                        </a:rPr>
                        <a:t>Date</a:t>
                      </a:r>
                      <a:endParaRPr sz="18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DACE0"/>
                    </a:solidFill>
                  </a:tcPr>
                </a:tc>
                <a:extLst>
                  <a:ext uri="{0D108BD9-81ED-4DB2-BD59-A6C34878D82A}">
                    <a16:rowId xmlns:a16="http://schemas.microsoft.com/office/drawing/2014/main" val="10003"/>
                  </a:ext>
                </a:extLst>
              </a:tr>
              <a:tr h="435737">
                <a:tc>
                  <a:txBody>
                    <a:bodyPr/>
                    <a:lstStyle/>
                    <a:p>
                      <a:pPr marL="85090">
                        <a:lnSpc>
                          <a:spcPct val="100000"/>
                        </a:lnSpc>
                        <a:spcBef>
                          <a:spcPts val="270"/>
                        </a:spcBef>
                      </a:pPr>
                      <a:r>
                        <a:rPr sz="1800" b="1" dirty="0">
                          <a:latin typeface="Arial"/>
                          <a:cs typeface="Arial"/>
                        </a:rPr>
                        <a:t>FINISH</a:t>
                      </a:r>
                      <a:r>
                        <a:rPr sz="1800" b="1" spc="-105" dirty="0">
                          <a:latin typeface="Arial"/>
                          <a:cs typeface="Arial"/>
                        </a:rPr>
                        <a:t> </a:t>
                      </a:r>
                      <a:r>
                        <a:rPr sz="1800" b="1" spc="-65" dirty="0">
                          <a:latin typeface="Arial"/>
                          <a:cs typeface="Arial"/>
                        </a:rPr>
                        <a:t>STATE</a:t>
                      </a:r>
                      <a:endParaRPr sz="18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DCEEC"/>
                    </a:solidFill>
                  </a:tcPr>
                </a:tc>
                <a:tc>
                  <a:txBody>
                    <a:bodyPr/>
                    <a:lstStyle/>
                    <a:p>
                      <a:pPr marL="85090">
                        <a:lnSpc>
                          <a:spcPct val="100000"/>
                        </a:lnSpc>
                        <a:spcBef>
                          <a:spcPts val="270"/>
                        </a:spcBef>
                      </a:pPr>
                      <a:r>
                        <a:rPr sz="1800" spc="-5" dirty="0">
                          <a:latin typeface="Arial"/>
                          <a:cs typeface="Arial"/>
                        </a:rPr>
                        <a:t>Display</a:t>
                      </a:r>
                      <a:r>
                        <a:rPr sz="1800" spc="-75" dirty="0">
                          <a:latin typeface="Arial"/>
                          <a:cs typeface="Arial"/>
                        </a:rPr>
                        <a:t> </a:t>
                      </a:r>
                      <a:r>
                        <a:rPr sz="1800" spc="-5" dirty="0">
                          <a:latin typeface="Arial"/>
                          <a:cs typeface="Arial"/>
                        </a:rPr>
                        <a:t>Date</a:t>
                      </a:r>
                      <a:endParaRPr sz="18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DCEEC"/>
                    </a:solidFill>
                  </a:tcPr>
                </a:tc>
                <a:tc>
                  <a:txBody>
                    <a:bodyPr/>
                    <a:lstStyle/>
                    <a:p>
                      <a:pPr marL="85725">
                        <a:lnSpc>
                          <a:spcPct val="100000"/>
                        </a:lnSpc>
                        <a:spcBef>
                          <a:spcPts val="270"/>
                        </a:spcBef>
                      </a:pPr>
                      <a:r>
                        <a:rPr sz="1800" spc="-5" dirty="0">
                          <a:latin typeface="Arial"/>
                          <a:cs typeface="Arial"/>
                        </a:rPr>
                        <a:t>Adjust</a:t>
                      </a:r>
                      <a:r>
                        <a:rPr sz="1800" spc="-80" dirty="0">
                          <a:latin typeface="Arial"/>
                          <a:cs typeface="Arial"/>
                        </a:rPr>
                        <a:t> </a:t>
                      </a:r>
                      <a:r>
                        <a:rPr sz="1800" spc="-5" dirty="0">
                          <a:latin typeface="Arial"/>
                          <a:cs typeface="Arial"/>
                        </a:rPr>
                        <a:t>Date</a:t>
                      </a:r>
                      <a:endParaRPr sz="18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DCEEC"/>
                    </a:solidFill>
                  </a:tcPr>
                </a:tc>
                <a:tc>
                  <a:txBody>
                    <a:bodyPr/>
                    <a:lstStyle/>
                    <a:p>
                      <a:pPr marL="85725">
                        <a:lnSpc>
                          <a:spcPct val="100000"/>
                        </a:lnSpc>
                        <a:spcBef>
                          <a:spcPts val="270"/>
                        </a:spcBef>
                      </a:pPr>
                      <a:r>
                        <a:rPr sz="1800" spc="-5" dirty="0">
                          <a:latin typeface="Arial"/>
                          <a:cs typeface="Arial"/>
                        </a:rPr>
                        <a:t>Display</a:t>
                      </a:r>
                      <a:r>
                        <a:rPr sz="1800" spc="-75" dirty="0">
                          <a:latin typeface="Arial"/>
                          <a:cs typeface="Arial"/>
                        </a:rPr>
                        <a:t> </a:t>
                      </a:r>
                      <a:r>
                        <a:rPr sz="1800" spc="-5" dirty="0">
                          <a:latin typeface="Arial"/>
                          <a:cs typeface="Arial"/>
                        </a:rPr>
                        <a:t>Date</a:t>
                      </a:r>
                      <a:endParaRPr sz="1800" dirty="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DCEEC"/>
                    </a:solidFill>
                  </a:tcPr>
                </a:tc>
                <a:extLst>
                  <a:ext uri="{0D108BD9-81ED-4DB2-BD59-A6C34878D82A}">
                    <a16:rowId xmlns:a16="http://schemas.microsoft.com/office/drawing/2014/main" val="10004"/>
                  </a:ext>
                </a:extLst>
              </a:tr>
            </a:tbl>
          </a:graphicData>
        </a:graphic>
      </p:graphicFrame>
      <p:sp>
        <p:nvSpPr>
          <p:cNvPr id="7" name="object 7"/>
          <p:cNvSpPr/>
          <p:nvPr/>
        </p:nvSpPr>
        <p:spPr>
          <a:xfrm>
            <a:off x="2133600" y="730515"/>
            <a:ext cx="4267200" cy="3041904"/>
          </a:xfrm>
          <a:prstGeom prst="rect">
            <a:avLst/>
          </a:prstGeom>
          <a:blipFill>
            <a:blip r:embed="rId5" cstate="print"/>
            <a:stretch>
              <a:fillRect/>
            </a:stretch>
          </a:blipFill>
        </p:spPr>
        <p:txBody>
          <a:bodyPr wrap="square" lIns="0" tIns="0" rIns="0" bIns="0" rtlCol="0"/>
          <a:lstStyle/>
          <a:p>
            <a:endParaRPr/>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25400">
              <a:lnSpc>
                <a:spcPts val="1920"/>
              </a:lnSpc>
            </a:pPr>
            <a:fld id="{81D60167-4931-47E6-BA6A-407CBD079E47}" type="slidenum">
              <a:rPr dirty="0"/>
              <a:t>65</a:t>
            </a:fld>
            <a:endParaRPr dirty="0"/>
          </a:p>
        </p:txBody>
      </p:sp>
      <p:sp>
        <p:nvSpPr>
          <p:cNvPr id="10" name="Rectangle 9"/>
          <p:cNvSpPr/>
          <p:nvPr/>
        </p:nvSpPr>
        <p:spPr>
          <a:xfrm>
            <a:off x="990600" y="6248400"/>
            <a:ext cx="7010400" cy="2206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8305800" y="6096000"/>
            <a:ext cx="838200" cy="76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3596192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382000" y="6187439"/>
            <a:ext cx="609600" cy="670559"/>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0" y="0"/>
            <a:ext cx="9144000" cy="914400"/>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990600" y="6303264"/>
            <a:ext cx="6929628" cy="97536"/>
          </a:xfrm>
          <a:prstGeom prst="rect">
            <a:avLst/>
          </a:prstGeom>
          <a:blipFill>
            <a:blip r:embed="rId4" cstate="print"/>
            <a:stretch>
              <a:fillRect/>
            </a:stretch>
          </a:blip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5" dirty="0"/>
              <a:t>Example 2 </a:t>
            </a:r>
            <a:r>
              <a:rPr spc="-5" dirty="0">
                <a:latin typeface="Arial"/>
                <a:cs typeface="Arial"/>
              </a:rPr>
              <a:t>– </a:t>
            </a:r>
            <a:r>
              <a:rPr spc="-5" dirty="0"/>
              <a:t>Electronic</a:t>
            </a:r>
            <a:r>
              <a:rPr dirty="0"/>
              <a:t> </a:t>
            </a:r>
            <a:r>
              <a:rPr spc="-5" dirty="0"/>
              <a:t>Clock</a:t>
            </a:r>
          </a:p>
        </p:txBody>
      </p:sp>
      <p:graphicFrame>
        <p:nvGraphicFramePr>
          <p:cNvPr id="6" name="object 6"/>
          <p:cNvGraphicFramePr>
            <a:graphicFrameLocks noGrp="1"/>
          </p:cNvGraphicFramePr>
          <p:nvPr/>
        </p:nvGraphicFramePr>
        <p:xfrm>
          <a:off x="1282255" y="3704215"/>
          <a:ext cx="7037323" cy="2203449"/>
        </p:xfrm>
        <a:graphic>
          <a:graphicData uri="http://schemas.openxmlformats.org/drawingml/2006/table">
            <a:tbl>
              <a:tblPr firstRow="1" bandRow="1">
                <a:tableStyleId>{2D5ABB26-0587-4C30-8999-92F81FD0307C}</a:tableStyleId>
              </a:tblPr>
              <a:tblGrid>
                <a:gridCol w="2296414">
                  <a:extLst>
                    <a:ext uri="{9D8B030D-6E8A-4147-A177-3AD203B41FA5}">
                      <a16:colId xmlns:a16="http://schemas.microsoft.com/office/drawing/2014/main" val="20000"/>
                    </a:ext>
                  </a:extLst>
                </a:gridCol>
                <a:gridCol w="2370455">
                  <a:extLst>
                    <a:ext uri="{9D8B030D-6E8A-4147-A177-3AD203B41FA5}">
                      <a16:colId xmlns:a16="http://schemas.microsoft.com/office/drawing/2014/main" val="20001"/>
                    </a:ext>
                  </a:extLst>
                </a:gridCol>
                <a:gridCol w="2370454">
                  <a:extLst>
                    <a:ext uri="{9D8B030D-6E8A-4147-A177-3AD203B41FA5}">
                      <a16:colId xmlns:a16="http://schemas.microsoft.com/office/drawing/2014/main" val="20002"/>
                    </a:ext>
                  </a:extLst>
                </a:gridCol>
              </a:tblGrid>
              <a:tr h="624329">
                <a:tc>
                  <a:txBody>
                    <a:bodyPr/>
                    <a:lstStyle/>
                    <a:p>
                      <a:pPr marL="85090">
                        <a:lnSpc>
                          <a:spcPct val="100000"/>
                        </a:lnSpc>
                        <a:spcBef>
                          <a:spcPts val="270"/>
                        </a:spcBef>
                      </a:pPr>
                      <a:r>
                        <a:rPr sz="1800" b="1" spc="-40" dirty="0">
                          <a:latin typeface="Arial"/>
                          <a:cs typeface="Arial"/>
                        </a:rPr>
                        <a:t>Test </a:t>
                      </a:r>
                      <a:r>
                        <a:rPr sz="1800" b="1" spc="-5" dirty="0">
                          <a:latin typeface="Arial"/>
                          <a:cs typeface="Arial"/>
                        </a:rPr>
                        <a:t>Case</a:t>
                      </a:r>
                      <a:r>
                        <a:rPr sz="1800" b="1" spc="-25" dirty="0">
                          <a:latin typeface="Arial"/>
                          <a:cs typeface="Arial"/>
                        </a:rPr>
                        <a:t> </a:t>
                      </a:r>
                      <a:r>
                        <a:rPr sz="1800" b="1" spc="-5" dirty="0">
                          <a:latin typeface="Arial"/>
                          <a:cs typeface="Arial"/>
                        </a:rPr>
                        <a:t>3</a:t>
                      </a:r>
                      <a:endParaRPr sz="18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85090">
                        <a:lnSpc>
                          <a:spcPct val="100000"/>
                        </a:lnSpc>
                        <a:spcBef>
                          <a:spcPts val="270"/>
                        </a:spcBef>
                      </a:pPr>
                      <a:r>
                        <a:rPr sz="1800" b="1" dirty="0">
                          <a:solidFill>
                            <a:srgbClr val="FFFFFF"/>
                          </a:solidFill>
                          <a:latin typeface="Arial"/>
                          <a:cs typeface="Arial"/>
                        </a:rPr>
                        <a:t>Step</a:t>
                      </a:r>
                      <a:r>
                        <a:rPr sz="1800" b="1" spc="-100" dirty="0">
                          <a:solidFill>
                            <a:srgbClr val="FFFFFF"/>
                          </a:solidFill>
                          <a:latin typeface="Arial"/>
                          <a:cs typeface="Arial"/>
                        </a:rPr>
                        <a:t> </a:t>
                      </a:r>
                      <a:r>
                        <a:rPr sz="1800" b="1" spc="-5" dirty="0">
                          <a:solidFill>
                            <a:srgbClr val="FFFFFF"/>
                          </a:solidFill>
                          <a:latin typeface="Arial"/>
                          <a:cs typeface="Arial"/>
                        </a:rPr>
                        <a:t>1</a:t>
                      </a:r>
                      <a:endParaRPr sz="18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682D60"/>
                    </a:solidFill>
                  </a:tcPr>
                </a:tc>
                <a:tc>
                  <a:txBody>
                    <a:bodyPr/>
                    <a:lstStyle/>
                    <a:p>
                      <a:pPr marL="85725">
                        <a:lnSpc>
                          <a:spcPct val="100000"/>
                        </a:lnSpc>
                        <a:spcBef>
                          <a:spcPts val="270"/>
                        </a:spcBef>
                      </a:pPr>
                      <a:r>
                        <a:rPr sz="1800" b="1" dirty="0">
                          <a:solidFill>
                            <a:srgbClr val="FFFFFF"/>
                          </a:solidFill>
                          <a:latin typeface="Arial"/>
                          <a:cs typeface="Arial"/>
                        </a:rPr>
                        <a:t>Step</a:t>
                      </a:r>
                      <a:r>
                        <a:rPr sz="1800" b="1" spc="-100" dirty="0">
                          <a:solidFill>
                            <a:srgbClr val="FFFFFF"/>
                          </a:solidFill>
                          <a:latin typeface="Arial"/>
                          <a:cs typeface="Arial"/>
                        </a:rPr>
                        <a:t> </a:t>
                      </a:r>
                      <a:r>
                        <a:rPr sz="1800" b="1" spc="-5" dirty="0">
                          <a:solidFill>
                            <a:srgbClr val="FFFFFF"/>
                          </a:solidFill>
                          <a:latin typeface="Arial"/>
                          <a:cs typeface="Arial"/>
                        </a:rPr>
                        <a:t>2</a:t>
                      </a:r>
                      <a:endParaRPr sz="18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682D60"/>
                    </a:solidFill>
                  </a:tcPr>
                </a:tc>
                <a:extLst>
                  <a:ext uri="{0D108BD9-81ED-4DB2-BD59-A6C34878D82A}">
                    <a16:rowId xmlns:a16="http://schemas.microsoft.com/office/drawing/2014/main" val="10000"/>
                  </a:ext>
                </a:extLst>
              </a:tr>
              <a:tr h="394780">
                <a:tc>
                  <a:txBody>
                    <a:bodyPr/>
                    <a:lstStyle/>
                    <a:p>
                      <a:pPr marL="85090">
                        <a:lnSpc>
                          <a:spcPct val="100000"/>
                        </a:lnSpc>
                        <a:spcBef>
                          <a:spcPts val="270"/>
                        </a:spcBef>
                      </a:pPr>
                      <a:r>
                        <a:rPr sz="1800" b="1" spc="-40" dirty="0">
                          <a:latin typeface="Arial"/>
                          <a:cs typeface="Arial"/>
                        </a:rPr>
                        <a:t>START</a:t>
                      </a:r>
                      <a:r>
                        <a:rPr sz="1800" b="1" spc="-30" dirty="0">
                          <a:latin typeface="Arial"/>
                          <a:cs typeface="Arial"/>
                        </a:rPr>
                        <a:t> </a:t>
                      </a:r>
                      <a:r>
                        <a:rPr sz="1800" b="1" spc="-65" dirty="0">
                          <a:latin typeface="Arial"/>
                          <a:cs typeface="Arial"/>
                        </a:rPr>
                        <a:t>STATE</a:t>
                      </a:r>
                      <a:endParaRPr sz="18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DACE0"/>
                    </a:solidFill>
                  </a:tcPr>
                </a:tc>
                <a:tc>
                  <a:txBody>
                    <a:bodyPr/>
                    <a:lstStyle/>
                    <a:p>
                      <a:pPr marL="85090">
                        <a:lnSpc>
                          <a:spcPct val="100000"/>
                        </a:lnSpc>
                        <a:spcBef>
                          <a:spcPts val="270"/>
                        </a:spcBef>
                      </a:pPr>
                      <a:r>
                        <a:rPr sz="1800" spc="-5" dirty="0">
                          <a:latin typeface="Arial"/>
                          <a:cs typeface="Arial"/>
                        </a:rPr>
                        <a:t>Display</a:t>
                      </a:r>
                      <a:r>
                        <a:rPr sz="1800" spc="-105" dirty="0">
                          <a:latin typeface="Arial"/>
                          <a:cs typeface="Arial"/>
                        </a:rPr>
                        <a:t> </a:t>
                      </a:r>
                      <a:r>
                        <a:rPr sz="1800" spc="-15" dirty="0">
                          <a:latin typeface="Arial"/>
                          <a:cs typeface="Arial"/>
                        </a:rPr>
                        <a:t>Time</a:t>
                      </a:r>
                      <a:endParaRPr sz="18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DACE0"/>
                    </a:solidFill>
                  </a:tcPr>
                </a:tc>
                <a:tc>
                  <a:txBody>
                    <a:bodyPr/>
                    <a:lstStyle/>
                    <a:p>
                      <a:pPr marL="85725">
                        <a:lnSpc>
                          <a:spcPct val="100000"/>
                        </a:lnSpc>
                        <a:spcBef>
                          <a:spcPts val="270"/>
                        </a:spcBef>
                      </a:pPr>
                      <a:r>
                        <a:rPr sz="1800" spc="-5" dirty="0">
                          <a:latin typeface="Arial"/>
                          <a:cs typeface="Arial"/>
                        </a:rPr>
                        <a:t>Adjust</a:t>
                      </a:r>
                      <a:r>
                        <a:rPr sz="1800" spc="-95" dirty="0">
                          <a:latin typeface="Arial"/>
                          <a:cs typeface="Arial"/>
                        </a:rPr>
                        <a:t> </a:t>
                      </a:r>
                      <a:r>
                        <a:rPr sz="1800" dirty="0">
                          <a:latin typeface="Arial"/>
                          <a:cs typeface="Arial"/>
                        </a:rPr>
                        <a:t>TIME</a:t>
                      </a:r>
                      <a:endParaRPr sz="18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DACE0"/>
                    </a:solidFill>
                  </a:tcPr>
                </a:tc>
                <a:extLst>
                  <a:ext uri="{0D108BD9-81ED-4DB2-BD59-A6C34878D82A}">
                    <a16:rowId xmlns:a16="http://schemas.microsoft.com/office/drawing/2014/main" val="10001"/>
                  </a:ext>
                </a:extLst>
              </a:tr>
              <a:tr h="394780">
                <a:tc>
                  <a:txBody>
                    <a:bodyPr/>
                    <a:lstStyle/>
                    <a:p>
                      <a:pPr marL="85090">
                        <a:lnSpc>
                          <a:spcPct val="100000"/>
                        </a:lnSpc>
                        <a:spcBef>
                          <a:spcPts val="270"/>
                        </a:spcBef>
                      </a:pPr>
                      <a:r>
                        <a:rPr sz="1800" b="1" spc="-5" dirty="0">
                          <a:latin typeface="Arial"/>
                          <a:cs typeface="Arial"/>
                        </a:rPr>
                        <a:t>INPUT</a:t>
                      </a:r>
                      <a:endParaRPr sz="18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DCEEC"/>
                    </a:solidFill>
                  </a:tcPr>
                </a:tc>
                <a:tc>
                  <a:txBody>
                    <a:bodyPr/>
                    <a:lstStyle/>
                    <a:p>
                      <a:pPr marL="85090">
                        <a:lnSpc>
                          <a:spcPct val="100000"/>
                        </a:lnSpc>
                        <a:spcBef>
                          <a:spcPts val="270"/>
                        </a:spcBef>
                      </a:pPr>
                      <a:r>
                        <a:rPr sz="1800" spc="-5" dirty="0">
                          <a:latin typeface="Arial"/>
                          <a:cs typeface="Arial"/>
                        </a:rPr>
                        <a:t>Reset</a:t>
                      </a:r>
                      <a:endParaRPr sz="18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DCEEC"/>
                    </a:solidFill>
                  </a:tcPr>
                </a:tc>
                <a:tc>
                  <a:txBody>
                    <a:bodyPr/>
                    <a:lstStyle/>
                    <a:p>
                      <a:pPr marL="85725">
                        <a:lnSpc>
                          <a:spcPct val="100000"/>
                        </a:lnSpc>
                        <a:spcBef>
                          <a:spcPts val="270"/>
                        </a:spcBef>
                      </a:pPr>
                      <a:r>
                        <a:rPr sz="1800" spc="-5" dirty="0">
                          <a:latin typeface="Arial"/>
                          <a:cs typeface="Arial"/>
                        </a:rPr>
                        <a:t>Set</a:t>
                      </a:r>
                      <a:endParaRPr sz="18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DCEEC"/>
                    </a:solidFill>
                  </a:tcPr>
                </a:tc>
                <a:extLst>
                  <a:ext uri="{0D108BD9-81ED-4DB2-BD59-A6C34878D82A}">
                    <a16:rowId xmlns:a16="http://schemas.microsoft.com/office/drawing/2014/main" val="10002"/>
                  </a:ext>
                </a:extLst>
              </a:tr>
              <a:tr h="394780">
                <a:tc>
                  <a:txBody>
                    <a:bodyPr/>
                    <a:lstStyle/>
                    <a:p>
                      <a:pPr marL="85090">
                        <a:lnSpc>
                          <a:spcPct val="100000"/>
                        </a:lnSpc>
                        <a:spcBef>
                          <a:spcPts val="270"/>
                        </a:spcBef>
                      </a:pPr>
                      <a:r>
                        <a:rPr sz="1800" b="1" spc="-5" dirty="0">
                          <a:latin typeface="Arial"/>
                          <a:cs typeface="Arial"/>
                        </a:rPr>
                        <a:t>OUTPUT</a:t>
                      </a:r>
                      <a:endParaRPr sz="18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DACE0"/>
                    </a:solidFill>
                  </a:tcPr>
                </a:tc>
                <a:tc>
                  <a:txBody>
                    <a:bodyPr/>
                    <a:lstStyle/>
                    <a:p>
                      <a:pPr marL="85090">
                        <a:lnSpc>
                          <a:spcPct val="100000"/>
                        </a:lnSpc>
                        <a:spcBef>
                          <a:spcPts val="270"/>
                        </a:spcBef>
                      </a:pPr>
                      <a:r>
                        <a:rPr sz="1800" spc="-5" dirty="0">
                          <a:latin typeface="Arial"/>
                          <a:cs typeface="Arial"/>
                        </a:rPr>
                        <a:t>Adjust</a:t>
                      </a:r>
                      <a:r>
                        <a:rPr sz="1800" spc="-100" dirty="0">
                          <a:latin typeface="Arial"/>
                          <a:cs typeface="Arial"/>
                        </a:rPr>
                        <a:t> </a:t>
                      </a:r>
                      <a:r>
                        <a:rPr sz="1800" dirty="0">
                          <a:latin typeface="Arial"/>
                          <a:cs typeface="Arial"/>
                        </a:rPr>
                        <a:t>TIME</a:t>
                      </a:r>
                      <a:endParaRPr sz="18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DACE0"/>
                    </a:solidFill>
                  </a:tcPr>
                </a:tc>
                <a:tc>
                  <a:txBody>
                    <a:bodyPr/>
                    <a:lstStyle/>
                    <a:p>
                      <a:pPr marL="85725">
                        <a:lnSpc>
                          <a:spcPct val="100000"/>
                        </a:lnSpc>
                        <a:spcBef>
                          <a:spcPts val="270"/>
                        </a:spcBef>
                      </a:pPr>
                      <a:r>
                        <a:rPr sz="1800" spc="-25" dirty="0">
                          <a:latin typeface="Arial"/>
                          <a:cs typeface="Arial"/>
                        </a:rPr>
                        <a:t>DISPLAY</a:t>
                      </a:r>
                      <a:r>
                        <a:rPr sz="1800" spc="-145" dirty="0">
                          <a:latin typeface="Arial"/>
                          <a:cs typeface="Arial"/>
                        </a:rPr>
                        <a:t> </a:t>
                      </a:r>
                      <a:r>
                        <a:rPr sz="1800" spc="-15" dirty="0">
                          <a:latin typeface="Arial"/>
                          <a:cs typeface="Arial"/>
                        </a:rPr>
                        <a:t>Time</a:t>
                      </a:r>
                      <a:endParaRPr sz="18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DACE0"/>
                    </a:solidFill>
                  </a:tcPr>
                </a:tc>
                <a:extLst>
                  <a:ext uri="{0D108BD9-81ED-4DB2-BD59-A6C34878D82A}">
                    <a16:rowId xmlns:a16="http://schemas.microsoft.com/office/drawing/2014/main" val="10003"/>
                  </a:ext>
                </a:extLst>
              </a:tr>
              <a:tr h="394780">
                <a:tc>
                  <a:txBody>
                    <a:bodyPr/>
                    <a:lstStyle/>
                    <a:p>
                      <a:pPr marL="85090">
                        <a:lnSpc>
                          <a:spcPct val="100000"/>
                        </a:lnSpc>
                        <a:spcBef>
                          <a:spcPts val="270"/>
                        </a:spcBef>
                      </a:pPr>
                      <a:r>
                        <a:rPr sz="1800" b="1" dirty="0">
                          <a:latin typeface="Arial"/>
                          <a:cs typeface="Arial"/>
                        </a:rPr>
                        <a:t>FINISH</a:t>
                      </a:r>
                      <a:r>
                        <a:rPr sz="1800" b="1" spc="-105" dirty="0">
                          <a:latin typeface="Arial"/>
                          <a:cs typeface="Arial"/>
                        </a:rPr>
                        <a:t> </a:t>
                      </a:r>
                      <a:r>
                        <a:rPr sz="1800" b="1" spc="-65" dirty="0">
                          <a:latin typeface="Arial"/>
                          <a:cs typeface="Arial"/>
                        </a:rPr>
                        <a:t>STATE</a:t>
                      </a:r>
                      <a:endParaRPr sz="18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DCEEC"/>
                    </a:solidFill>
                  </a:tcPr>
                </a:tc>
                <a:tc>
                  <a:txBody>
                    <a:bodyPr/>
                    <a:lstStyle/>
                    <a:p>
                      <a:pPr marL="85090">
                        <a:lnSpc>
                          <a:spcPct val="100000"/>
                        </a:lnSpc>
                        <a:spcBef>
                          <a:spcPts val="270"/>
                        </a:spcBef>
                      </a:pPr>
                      <a:r>
                        <a:rPr sz="1800" spc="-5" dirty="0">
                          <a:latin typeface="Arial"/>
                          <a:cs typeface="Arial"/>
                        </a:rPr>
                        <a:t>Adjust</a:t>
                      </a:r>
                      <a:r>
                        <a:rPr sz="1800" spc="-100" dirty="0">
                          <a:latin typeface="Arial"/>
                          <a:cs typeface="Arial"/>
                        </a:rPr>
                        <a:t> </a:t>
                      </a:r>
                      <a:r>
                        <a:rPr sz="1800" dirty="0">
                          <a:latin typeface="Arial"/>
                          <a:cs typeface="Arial"/>
                        </a:rPr>
                        <a:t>TIME</a:t>
                      </a:r>
                      <a:endParaRPr sz="180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DCEEC"/>
                    </a:solidFill>
                  </a:tcPr>
                </a:tc>
                <a:tc>
                  <a:txBody>
                    <a:bodyPr/>
                    <a:lstStyle/>
                    <a:p>
                      <a:pPr marL="85725">
                        <a:lnSpc>
                          <a:spcPct val="100000"/>
                        </a:lnSpc>
                        <a:spcBef>
                          <a:spcPts val="270"/>
                        </a:spcBef>
                      </a:pPr>
                      <a:r>
                        <a:rPr sz="1800" spc="-25" dirty="0">
                          <a:latin typeface="Arial"/>
                          <a:cs typeface="Arial"/>
                        </a:rPr>
                        <a:t>DISPLAY</a:t>
                      </a:r>
                      <a:r>
                        <a:rPr sz="1800" spc="-145" dirty="0">
                          <a:latin typeface="Arial"/>
                          <a:cs typeface="Arial"/>
                        </a:rPr>
                        <a:t> </a:t>
                      </a:r>
                      <a:r>
                        <a:rPr sz="1800" spc="-15" dirty="0">
                          <a:latin typeface="Arial"/>
                          <a:cs typeface="Arial"/>
                        </a:rPr>
                        <a:t>Time</a:t>
                      </a:r>
                      <a:endParaRPr sz="1800" dirty="0">
                        <a:latin typeface="Arial"/>
                        <a:cs typeface="Arial"/>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DCEEC"/>
                    </a:solidFill>
                  </a:tcPr>
                </a:tc>
                <a:extLst>
                  <a:ext uri="{0D108BD9-81ED-4DB2-BD59-A6C34878D82A}">
                    <a16:rowId xmlns:a16="http://schemas.microsoft.com/office/drawing/2014/main" val="10004"/>
                  </a:ext>
                </a:extLst>
              </a:tr>
            </a:tbl>
          </a:graphicData>
        </a:graphic>
      </p:graphicFrame>
      <p:sp>
        <p:nvSpPr>
          <p:cNvPr id="7" name="object 7"/>
          <p:cNvSpPr/>
          <p:nvPr/>
        </p:nvSpPr>
        <p:spPr>
          <a:xfrm>
            <a:off x="2133600" y="649801"/>
            <a:ext cx="4267200" cy="3041904"/>
          </a:xfrm>
          <a:prstGeom prst="rect">
            <a:avLst/>
          </a:prstGeom>
          <a:blipFill>
            <a:blip r:embed="rId5" cstate="print"/>
            <a:stretch>
              <a:fillRect/>
            </a:stretch>
          </a:blipFill>
        </p:spPr>
        <p:txBody>
          <a:bodyPr wrap="square" lIns="0" tIns="0" rIns="0" bIns="0" rtlCol="0"/>
          <a:lstStyle/>
          <a:p>
            <a:endParaRPr/>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25400">
              <a:lnSpc>
                <a:spcPts val="1920"/>
              </a:lnSpc>
            </a:pPr>
            <a:fld id="{81D60167-4931-47E6-BA6A-407CBD079E47}" type="slidenum">
              <a:rPr dirty="0"/>
              <a:t>66</a:t>
            </a:fld>
            <a:endParaRPr dirty="0"/>
          </a:p>
        </p:txBody>
      </p:sp>
      <p:sp>
        <p:nvSpPr>
          <p:cNvPr id="10" name="Rectangle 9"/>
          <p:cNvSpPr/>
          <p:nvPr/>
        </p:nvSpPr>
        <p:spPr>
          <a:xfrm>
            <a:off x="990600" y="6248400"/>
            <a:ext cx="7010400" cy="2206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8305800" y="6096000"/>
            <a:ext cx="838200" cy="76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7967950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382000" y="6187439"/>
            <a:ext cx="609600" cy="670559"/>
          </a:xfrm>
          <a:prstGeom prst="rect">
            <a:avLst/>
          </a:prstGeom>
          <a:blipFill>
            <a:blip r:embed="rId3" cstate="print"/>
            <a:stretch>
              <a:fillRect/>
            </a:stretch>
          </a:blipFill>
        </p:spPr>
        <p:txBody>
          <a:bodyPr wrap="square" lIns="0" tIns="0" rIns="0" bIns="0" rtlCol="0"/>
          <a:lstStyle/>
          <a:p>
            <a:endParaRPr/>
          </a:p>
        </p:txBody>
      </p:sp>
      <p:sp>
        <p:nvSpPr>
          <p:cNvPr id="3" name="object 3"/>
          <p:cNvSpPr/>
          <p:nvPr/>
        </p:nvSpPr>
        <p:spPr>
          <a:xfrm>
            <a:off x="0" y="0"/>
            <a:ext cx="9144000" cy="914400"/>
          </a:xfrm>
          <a:prstGeom prst="rect">
            <a:avLst/>
          </a:prstGeom>
          <a:blipFill>
            <a:blip r:embed="rId4" cstate="print"/>
            <a:stretch>
              <a:fillRect/>
            </a:stretch>
          </a:blipFill>
        </p:spPr>
        <p:txBody>
          <a:bodyPr wrap="square" lIns="0" tIns="0" rIns="0" bIns="0" rtlCol="0"/>
          <a:lstStyle/>
          <a:p>
            <a:endParaRPr/>
          </a:p>
        </p:txBody>
      </p:sp>
      <p:sp>
        <p:nvSpPr>
          <p:cNvPr id="4" name="object 4"/>
          <p:cNvSpPr/>
          <p:nvPr/>
        </p:nvSpPr>
        <p:spPr>
          <a:xfrm>
            <a:off x="990600" y="6303264"/>
            <a:ext cx="6929628" cy="97536"/>
          </a:xfrm>
          <a:prstGeom prst="rect">
            <a:avLst/>
          </a:prstGeom>
          <a:blipFill>
            <a:blip r:embed="rId5" cstate="print"/>
            <a:stretch>
              <a:fillRect/>
            </a:stretch>
          </a:blip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459" dirty="0"/>
              <a:t>T</a:t>
            </a:r>
            <a:r>
              <a:rPr spc="-5" dirty="0"/>
              <a:t>ask</a:t>
            </a:r>
          </a:p>
        </p:txBody>
      </p:sp>
      <p:sp>
        <p:nvSpPr>
          <p:cNvPr id="6" name="object 6"/>
          <p:cNvSpPr/>
          <p:nvPr/>
        </p:nvSpPr>
        <p:spPr>
          <a:xfrm>
            <a:off x="26962" y="1049874"/>
            <a:ext cx="8964637" cy="5105400"/>
          </a:xfrm>
          <a:custGeom>
            <a:avLst/>
            <a:gdLst/>
            <a:ahLst/>
            <a:cxnLst/>
            <a:rect l="l" t="t" r="r" b="b"/>
            <a:pathLst>
              <a:path w="8229600" h="5105400">
                <a:moveTo>
                  <a:pt x="0" y="5105400"/>
                </a:moveTo>
                <a:lnTo>
                  <a:pt x="8229600" y="5105400"/>
                </a:lnTo>
                <a:lnTo>
                  <a:pt x="8229600" y="0"/>
                </a:lnTo>
                <a:lnTo>
                  <a:pt x="0" y="0"/>
                </a:lnTo>
                <a:lnTo>
                  <a:pt x="0" y="5105400"/>
                </a:lnTo>
                <a:close/>
              </a:path>
            </a:pathLst>
          </a:custGeom>
          <a:solidFill>
            <a:srgbClr val="F1F1F1"/>
          </a:solidFill>
        </p:spPr>
        <p:txBody>
          <a:bodyPr wrap="square" lIns="0" tIns="0" rIns="0" bIns="0" rtlCol="0"/>
          <a:lstStyle/>
          <a:p>
            <a:pPr algn="just"/>
            <a:endParaRPr/>
          </a:p>
        </p:txBody>
      </p:sp>
      <p:sp>
        <p:nvSpPr>
          <p:cNvPr id="7" name="object 7"/>
          <p:cNvSpPr txBox="1"/>
          <p:nvPr/>
        </p:nvSpPr>
        <p:spPr>
          <a:xfrm>
            <a:off x="81930" y="1198850"/>
            <a:ext cx="8757122" cy="5039360"/>
          </a:xfrm>
          <a:prstGeom prst="rect">
            <a:avLst/>
          </a:prstGeom>
        </p:spPr>
        <p:txBody>
          <a:bodyPr vert="horz" wrap="square" lIns="0" tIns="0" rIns="0" bIns="0" rtlCol="0">
            <a:spAutoFit/>
          </a:bodyPr>
          <a:lstStyle/>
          <a:p>
            <a:pPr marL="12700" marR="5080" algn="just">
              <a:lnSpc>
                <a:spcPct val="100000"/>
              </a:lnSpc>
            </a:pPr>
            <a:r>
              <a:rPr sz="3000" dirty="0">
                <a:latin typeface="Arial"/>
                <a:cs typeface="Arial"/>
              </a:rPr>
              <a:t>A </a:t>
            </a:r>
            <a:r>
              <a:rPr sz="3000" spc="-5" dirty="0">
                <a:latin typeface="Arial"/>
                <a:cs typeface="Arial"/>
              </a:rPr>
              <a:t>cassette </a:t>
            </a:r>
            <a:r>
              <a:rPr sz="3000" dirty="0">
                <a:latin typeface="Arial"/>
                <a:cs typeface="Arial"/>
              </a:rPr>
              <a:t>player </a:t>
            </a:r>
            <a:r>
              <a:rPr sz="3000" spc="-5" dirty="0">
                <a:latin typeface="Arial"/>
                <a:cs typeface="Arial"/>
              </a:rPr>
              <a:t>has three operations: </a:t>
            </a:r>
            <a:r>
              <a:rPr sz="3000" spc="-50" dirty="0">
                <a:latin typeface="Arial"/>
                <a:cs typeface="Arial"/>
              </a:rPr>
              <a:t>play,  </a:t>
            </a:r>
            <a:r>
              <a:rPr sz="3000" spc="-5" dirty="0">
                <a:latin typeface="Arial"/>
                <a:cs typeface="Arial"/>
              </a:rPr>
              <a:t>fast forward and fast </a:t>
            </a:r>
            <a:r>
              <a:rPr sz="3000" spc="-50" dirty="0">
                <a:latin typeface="Arial"/>
                <a:cs typeface="Arial"/>
              </a:rPr>
              <a:t>play. </a:t>
            </a:r>
            <a:r>
              <a:rPr sz="3000" dirty="0">
                <a:latin typeface="Arial"/>
                <a:cs typeface="Arial"/>
              </a:rPr>
              <a:t>Play and </a:t>
            </a:r>
            <a:r>
              <a:rPr sz="3000" spc="-5" dirty="0">
                <a:latin typeface="Arial"/>
                <a:cs typeface="Arial"/>
              </a:rPr>
              <a:t>fast forward  are activated using </a:t>
            </a:r>
            <a:r>
              <a:rPr sz="3000" dirty="0">
                <a:latin typeface="Arial"/>
                <a:cs typeface="Arial"/>
              </a:rPr>
              <a:t>the </a:t>
            </a:r>
            <a:r>
              <a:rPr sz="3000" spc="-5" dirty="0">
                <a:latin typeface="Arial"/>
                <a:cs typeface="Arial"/>
              </a:rPr>
              <a:t>play and fast forward  button </a:t>
            </a:r>
            <a:r>
              <a:rPr sz="3000" spc="-20" dirty="0">
                <a:latin typeface="Arial"/>
                <a:cs typeface="Arial"/>
              </a:rPr>
              <a:t>respectively. </a:t>
            </a:r>
            <a:r>
              <a:rPr sz="3000" spc="-5" dirty="0">
                <a:latin typeface="Arial"/>
                <a:cs typeface="Arial"/>
              </a:rPr>
              <a:t>These operations can be  </a:t>
            </a:r>
            <a:r>
              <a:rPr sz="3000" dirty="0">
                <a:latin typeface="Arial"/>
                <a:cs typeface="Arial"/>
              </a:rPr>
              <a:t>cancelled </a:t>
            </a:r>
            <a:r>
              <a:rPr sz="3000" spc="-5" dirty="0">
                <a:latin typeface="Arial"/>
                <a:cs typeface="Arial"/>
              </a:rPr>
              <a:t>using </a:t>
            </a:r>
            <a:r>
              <a:rPr sz="3000" dirty="0">
                <a:latin typeface="Arial"/>
                <a:cs typeface="Arial"/>
              </a:rPr>
              <a:t>the </a:t>
            </a:r>
            <a:r>
              <a:rPr sz="3000" spc="-5" dirty="0">
                <a:latin typeface="Arial"/>
                <a:cs typeface="Arial"/>
              </a:rPr>
              <a:t>stop button. </a:t>
            </a:r>
            <a:r>
              <a:rPr sz="3000" dirty="0">
                <a:latin typeface="Arial"/>
                <a:cs typeface="Arial"/>
              </a:rPr>
              <a:t>When in </a:t>
            </a:r>
            <a:r>
              <a:rPr sz="3000" spc="-5" dirty="0">
                <a:latin typeface="Arial"/>
                <a:cs typeface="Arial"/>
              </a:rPr>
              <a:t>play  mode, </a:t>
            </a:r>
            <a:r>
              <a:rPr sz="3000" dirty="0">
                <a:latin typeface="Arial"/>
                <a:cs typeface="Arial"/>
              </a:rPr>
              <a:t>the fast </a:t>
            </a:r>
            <a:r>
              <a:rPr sz="3000" spc="-5" dirty="0">
                <a:latin typeface="Arial"/>
                <a:cs typeface="Arial"/>
              </a:rPr>
              <a:t>forward can be used </a:t>
            </a:r>
            <a:r>
              <a:rPr sz="3000" dirty="0">
                <a:latin typeface="Arial"/>
                <a:cs typeface="Arial"/>
              </a:rPr>
              <a:t>to fast </a:t>
            </a:r>
            <a:r>
              <a:rPr sz="3000" spc="-50" dirty="0">
                <a:latin typeface="Arial"/>
                <a:cs typeface="Arial"/>
              </a:rPr>
              <a:t>play.  </a:t>
            </a:r>
            <a:r>
              <a:rPr sz="3000" spc="-5" dirty="0">
                <a:latin typeface="Arial"/>
                <a:cs typeface="Arial"/>
              </a:rPr>
              <a:t>When in </a:t>
            </a:r>
            <a:r>
              <a:rPr sz="3000" dirty="0">
                <a:latin typeface="Arial"/>
                <a:cs typeface="Arial"/>
              </a:rPr>
              <a:t>fast </a:t>
            </a:r>
            <a:r>
              <a:rPr sz="3000" spc="-5" dirty="0">
                <a:latin typeface="Arial"/>
                <a:cs typeface="Arial"/>
              </a:rPr>
              <a:t>play mode, </a:t>
            </a:r>
            <a:r>
              <a:rPr sz="3000" dirty="0">
                <a:latin typeface="Arial"/>
                <a:cs typeface="Arial"/>
              </a:rPr>
              <a:t>the fast </a:t>
            </a:r>
            <a:r>
              <a:rPr sz="3000" spc="-5" dirty="0">
                <a:latin typeface="Arial"/>
                <a:cs typeface="Arial"/>
              </a:rPr>
              <a:t>forward button  can be pressed again </a:t>
            </a:r>
            <a:r>
              <a:rPr sz="3000" dirty="0">
                <a:latin typeface="Arial"/>
                <a:cs typeface="Arial"/>
              </a:rPr>
              <a:t>to </a:t>
            </a:r>
            <a:r>
              <a:rPr sz="3000" spc="-5" dirty="0">
                <a:latin typeface="Arial"/>
                <a:cs typeface="Arial"/>
              </a:rPr>
              <a:t>enter </a:t>
            </a:r>
            <a:r>
              <a:rPr sz="3000" dirty="0">
                <a:latin typeface="Arial"/>
                <a:cs typeface="Arial"/>
              </a:rPr>
              <a:t>fast </a:t>
            </a:r>
            <a:r>
              <a:rPr sz="3000" spc="-5" dirty="0">
                <a:latin typeface="Arial"/>
                <a:cs typeface="Arial"/>
              </a:rPr>
              <a:t>forward or  </a:t>
            </a:r>
            <a:r>
              <a:rPr sz="3000" dirty="0">
                <a:latin typeface="Arial"/>
                <a:cs typeface="Arial"/>
              </a:rPr>
              <a:t>the stop </a:t>
            </a:r>
            <a:r>
              <a:rPr sz="3000" spc="-5" dirty="0">
                <a:latin typeface="Arial"/>
                <a:cs typeface="Arial"/>
              </a:rPr>
              <a:t>button </a:t>
            </a:r>
            <a:r>
              <a:rPr sz="3000" dirty="0">
                <a:latin typeface="Arial"/>
                <a:cs typeface="Arial"/>
              </a:rPr>
              <a:t>can be used to </a:t>
            </a:r>
            <a:r>
              <a:rPr sz="3000" spc="-5" dirty="0">
                <a:latin typeface="Arial"/>
                <a:cs typeface="Arial"/>
              </a:rPr>
              <a:t>return </a:t>
            </a:r>
            <a:r>
              <a:rPr sz="3000" dirty="0">
                <a:latin typeface="Arial"/>
                <a:cs typeface="Arial"/>
              </a:rPr>
              <a:t>to</a:t>
            </a:r>
            <a:r>
              <a:rPr sz="3000" spc="-85" dirty="0">
                <a:latin typeface="Arial"/>
                <a:cs typeface="Arial"/>
              </a:rPr>
              <a:t> </a:t>
            </a:r>
            <a:r>
              <a:rPr sz="3000" spc="-50" dirty="0">
                <a:latin typeface="Arial"/>
                <a:cs typeface="Arial"/>
              </a:rPr>
              <a:t>play.</a:t>
            </a:r>
            <a:endParaRPr sz="3000" dirty="0">
              <a:latin typeface="Arial"/>
              <a:cs typeface="Arial"/>
            </a:endParaRPr>
          </a:p>
          <a:p>
            <a:pPr marL="12700" marR="675640" algn="just">
              <a:lnSpc>
                <a:spcPct val="100000"/>
              </a:lnSpc>
            </a:pPr>
            <a:r>
              <a:rPr sz="3000" spc="-5" dirty="0">
                <a:latin typeface="Arial"/>
                <a:cs typeface="Arial"/>
              </a:rPr>
              <a:t>When in </a:t>
            </a:r>
            <a:r>
              <a:rPr sz="3000" dirty="0">
                <a:latin typeface="Arial"/>
                <a:cs typeface="Arial"/>
              </a:rPr>
              <a:t>fast </a:t>
            </a:r>
            <a:r>
              <a:rPr sz="3000" spc="-5" dirty="0">
                <a:latin typeface="Arial"/>
                <a:cs typeface="Arial"/>
              </a:rPr>
              <a:t>forward the </a:t>
            </a:r>
            <a:r>
              <a:rPr sz="3000" dirty="0">
                <a:latin typeface="Arial"/>
                <a:cs typeface="Arial"/>
              </a:rPr>
              <a:t>play </a:t>
            </a:r>
            <a:r>
              <a:rPr sz="3000" spc="-5" dirty="0">
                <a:latin typeface="Arial"/>
                <a:cs typeface="Arial"/>
              </a:rPr>
              <a:t>button can be  pressed </a:t>
            </a:r>
            <a:r>
              <a:rPr sz="3000" dirty="0">
                <a:latin typeface="Arial"/>
                <a:cs typeface="Arial"/>
              </a:rPr>
              <a:t>to </a:t>
            </a:r>
            <a:r>
              <a:rPr sz="3000" spc="-5" dirty="0">
                <a:latin typeface="Arial"/>
                <a:cs typeface="Arial"/>
              </a:rPr>
              <a:t>enter play mode</a:t>
            </a:r>
            <a:r>
              <a:rPr sz="3000" dirty="0">
                <a:latin typeface="Arial"/>
                <a:cs typeface="Arial"/>
              </a:rPr>
              <a:t> </a:t>
            </a:r>
            <a:r>
              <a:rPr sz="3000" spc="-30" dirty="0">
                <a:latin typeface="Arial"/>
                <a:cs typeface="Arial"/>
              </a:rPr>
              <a:t>directly.</a:t>
            </a:r>
            <a:endParaRPr sz="3000" dirty="0">
              <a:latin typeface="Arial"/>
              <a:cs typeface="Arial"/>
            </a:endParaRPr>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25400">
              <a:lnSpc>
                <a:spcPts val="1920"/>
              </a:lnSpc>
            </a:pPr>
            <a:fld id="{81D60167-4931-47E6-BA6A-407CBD079E47}" type="slidenum">
              <a:rPr dirty="0"/>
              <a:t>67</a:t>
            </a:fld>
            <a:endParaRPr dirty="0"/>
          </a:p>
        </p:txBody>
      </p:sp>
      <p:sp>
        <p:nvSpPr>
          <p:cNvPr id="10" name="Rectangle 9"/>
          <p:cNvSpPr/>
          <p:nvPr/>
        </p:nvSpPr>
        <p:spPr>
          <a:xfrm>
            <a:off x="990600" y="6248400"/>
            <a:ext cx="7010400" cy="2206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8305800" y="6096000"/>
            <a:ext cx="838200" cy="76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4402420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9C94D8-39DD-4396-BD51-7D3EDFD2A753}"/>
              </a:ext>
            </a:extLst>
          </p:cNvPr>
          <p:cNvSpPr>
            <a:spLocks noGrp="1"/>
          </p:cNvSpPr>
          <p:nvPr>
            <p:ph type="title"/>
          </p:nvPr>
        </p:nvSpPr>
        <p:spPr/>
        <p:txBody>
          <a:bodyPr/>
          <a:lstStyle/>
          <a:p>
            <a:r>
              <a:rPr lang="en-US" dirty="0"/>
              <a:t>Stress Testing</a:t>
            </a:r>
          </a:p>
        </p:txBody>
      </p:sp>
      <p:sp>
        <p:nvSpPr>
          <p:cNvPr id="3" name="Text Placeholder 2">
            <a:extLst>
              <a:ext uri="{FF2B5EF4-FFF2-40B4-BE49-F238E27FC236}">
                <a16:creationId xmlns:a16="http://schemas.microsoft.com/office/drawing/2014/main" id="{7E883728-7B90-4E09-850D-C075D0F57F0A}"/>
              </a:ext>
            </a:extLst>
          </p:cNvPr>
          <p:cNvSpPr>
            <a:spLocks noGrp="1"/>
          </p:cNvSpPr>
          <p:nvPr>
            <p:ph type="body" idx="1"/>
          </p:nvPr>
        </p:nvSpPr>
        <p:spPr>
          <a:xfrm>
            <a:off x="76200" y="1066800"/>
            <a:ext cx="8991600" cy="4154984"/>
          </a:xfrm>
        </p:spPr>
        <p:txBody>
          <a:bodyPr/>
          <a:lstStyle/>
          <a:p>
            <a:pPr algn="just"/>
            <a:r>
              <a:rPr lang="en-US" b="0" dirty="0"/>
              <a:t>Stress testing is a software testing activity that determines the robustness of software by testing beyond the limits of normal operation. Stress testing is particularly important for "mission critical" software, but is used for all types of software. Stress tests commonly put a greater emphasis on robustness, availability, and error handling under a heavy load, than on what would be considered correct behavior under normal circumstances.</a:t>
            </a:r>
          </a:p>
        </p:txBody>
      </p:sp>
    </p:spTree>
    <p:extLst>
      <p:ext uri="{BB962C8B-B14F-4D97-AF65-F5344CB8AC3E}">
        <p14:creationId xmlns:p14="http://schemas.microsoft.com/office/powerpoint/2010/main" val="19730300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AEE5A8-5257-4B68-95AF-9174F762E201}"/>
              </a:ext>
            </a:extLst>
          </p:cNvPr>
          <p:cNvSpPr>
            <a:spLocks noGrp="1"/>
          </p:cNvSpPr>
          <p:nvPr>
            <p:ph type="title"/>
          </p:nvPr>
        </p:nvSpPr>
        <p:spPr/>
        <p:txBody>
          <a:bodyPr/>
          <a:lstStyle/>
          <a:p>
            <a:r>
              <a:rPr lang="en-US" dirty="0"/>
              <a:t>Fuzzy Testing</a:t>
            </a:r>
          </a:p>
        </p:txBody>
      </p:sp>
      <p:sp>
        <p:nvSpPr>
          <p:cNvPr id="4" name="Rectangle 3">
            <a:extLst>
              <a:ext uri="{FF2B5EF4-FFF2-40B4-BE49-F238E27FC236}">
                <a16:creationId xmlns:a16="http://schemas.microsoft.com/office/drawing/2014/main" id="{CDF6475E-BFDE-4A19-9B0F-099D6C7E5F8D}"/>
              </a:ext>
            </a:extLst>
          </p:cNvPr>
          <p:cNvSpPr/>
          <p:nvPr/>
        </p:nvSpPr>
        <p:spPr>
          <a:xfrm>
            <a:off x="-32238" y="1219200"/>
            <a:ext cx="9100038" cy="2492990"/>
          </a:xfrm>
          <a:prstGeom prst="rect">
            <a:avLst/>
          </a:prstGeom>
        </p:spPr>
        <p:txBody>
          <a:bodyPr wrap="square">
            <a:spAutoFit/>
          </a:bodyPr>
          <a:lstStyle/>
          <a:p>
            <a:pPr algn="just"/>
            <a:r>
              <a:rPr lang="en-US" sz="2400" dirty="0">
                <a:solidFill>
                  <a:srgbClr val="000000"/>
                </a:solidFill>
                <a:latin typeface="Verdana" panose="020B0604030504040204" pitchFamily="34" charset="0"/>
              </a:rPr>
              <a:t>Fuzz testing is a software testing technique using which a </a:t>
            </a:r>
            <a:r>
              <a:rPr lang="en-US" sz="2800" b="1" dirty="0">
                <a:solidFill>
                  <a:srgbClr val="000000"/>
                </a:solidFill>
                <a:latin typeface="Verdana" panose="020B0604030504040204" pitchFamily="34" charset="0"/>
              </a:rPr>
              <a:t>random data </a:t>
            </a:r>
            <a:r>
              <a:rPr lang="en-US" sz="2400" dirty="0">
                <a:solidFill>
                  <a:srgbClr val="000000"/>
                </a:solidFill>
                <a:latin typeface="Verdana" panose="020B0604030504040204" pitchFamily="34" charset="0"/>
              </a:rPr>
              <a:t>is given as the inputs to the system. </a:t>
            </a:r>
          </a:p>
          <a:p>
            <a:pPr algn="just"/>
            <a:endParaRPr lang="en-US" sz="2400" dirty="0">
              <a:solidFill>
                <a:srgbClr val="000000"/>
              </a:solidFill>
              <a:latin typeface="Verdana" panose="020B0604030504040204" pitchFamily="34" charset="0"/>
            </a:endParaRPr>
          </a:p>
          <a:p>
            <a:pPr algn="just"/>
            <a:r>
              <a:rPr lang="en-US" sz="3200" b="1" dirty="0">
                <a:solidFill>
                  <a:srgbClr val="000000"/>
                </a:solidFill>
                <a:latin typeface="Verdana" panose="020B0604030504040204" pitchFamily="34" charset="0"/>
              </a:rPr>
              <a:t>I</a:t>
            </a:r>
            <a:r>
              <a:rPr lang="en-US" sz="2400" dirty="0">
                <a:solidFill>
                  <a:srgbClr val="000000"/>
                </a:solidFill>
                <a:latin typeface="Verdana" panose="020B0604030504040204" pitchFamily="34" charset="0"/>
              </a:rPr>
              <a:t>f the application fails, then those issues/defects are to be addressed by the system. In short, unexpected or random inputs might lead to unexpected results.</a:t>
            </a:r>
            <a:endParaRPr lang="en-US" sz="2400" dirty="0"/>
          </a:p>
        </p:txBody>
      </p:sp>
    </p:spTree>
    <p:extLst>
      <p:ext uri="{BB962C8B-B14F-4D97-AF65-F5344CB8AC3E}">
        <p14:creationId xmlns:p14="http://schemas.microsoft.com/office/powerpoint/2010/main" val="37734723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2362200"/>
            <a:ext cx="9144000" cy="2677656"/>
          </a:xfrm>
          <a:prstGeom prst="rect">
            <a:avLst/>
          </a:prstGeom>
        </p:spPr>
        <p:txBody>
          <a:bodyPr wrap="square">
            <a:spAutoFit/>
          </a:bodyPr>
          <a:lstStyle/>
          <a:p>
            <a:pPr algn="just"/>
            <a:r>
              <a:rPr lang="en-US" sz="2800" dirty="0">
                <a:solidFill>
                  <a:srgbClr val="000000"/>
                </a:solidFill>
                <a:latin typeface="Arial" panose="020B0604020202020204" pitchFamily="34" charset="0"/>
                <a:cs typeface="Arial" panose="020B0604020202020204" pitchFamily="34" charset="0"/>
              </a:rPr>
              <a:t>Consider an application in which a password field that accepts </a:t>
            </a:r>
            <a:r>
              <a:rPr lang="en-US" sz="2800" b="1" dirty="0">
                <a:solidFill>
                  <a:srgbClr val="002060"/>
                </a:solidFill>
                <a:latin typeface="Arial" panose="020B0604020202020204" pitchFamily="34" charset="0"/>
                <a:cs typeface="Arial" panose="020B0604020202020204" pitchFamily="34" charset="0"/>
              </a:rPr>
              <a:t>3 characters</a:t>
            </a:r>
            <a:r>
              <a:rPr lang="en-US" sz="2800" dirty="0">
                <a:solidFill>
                  <a:srgbClr val="000000"/>
                </a:solidFill>
                <a:latin typeface="Arial" panose="020B0604020202020204" pitchFamily="34" charset="0"/>
                <a:cs typeface="Arial" panose="020B0604020202020204" pitchFamily="34" charset="0"/>
              </a:rPr>
              <a:t>, with no consecutive repeating entries. Hence, there are </a:t>
            </a:r>
            <a:r>
              <a:rPr lang="en-US" sz="2800" b="1" dirty="0">
                <a:solidFill>
                  <a:srgbClr val="002060"/>
                </a:solidFill>
                <a:latin typeface="Arial" panose="020B0604020202020204" pitchFamily="34" charset="0"/>
                <a:cs typeface="Arial" panose="020B0604020202020204" pitchFamily="34" charset="0"/>
              </a:rPr>
              <a:t>26 * 26 * 26 </a:t>
            </a:r>
            <a:r>
              <a:rPr lang="en-US" sz="2800" dirty="0">
                <a:solidFill>
                  <a:srgbClr val="000000"/>
                </a:solidFill>
                <a:latin typeface="Arial" panose="020B0604020202020204" pitchFamily="34" charset="0"/>
                <a:cs typeface="Arial" panose="020B0604020202020204" pitchFamily="34" charset="0"/>
              </a:rPr>
              <a:t>input permutations for alphabets only. Including special characters and standard characters, there are much more combinations. So, there are </a:t>
            </a:r>
            <a:r>
              <a:rPr lang="en-US" sz="2800" b="1" dirty="0">
                <a:solidFill>
                  <a:srgbClr val="002060"/>
                </a:solidFill>
                <a:latin typeface="Arial" panose="020B0604020202020204" pitchFamily="34" charset="0"/>
                <a:cs typeface="Arial" panose="020B0604020202020204" pitchFamily="34" charset="0"/>
              </a:rPr>
              <a:t>256 * 256 * 256 </a:t>
            </a:r>
            <a:r>
              <a:rPr lang="en-US" sz="2800" dirty="0">
                <a:solidFill>
                  <a:srgbClr val="000000"/>
                </a:solidFill>
                <a:latin typeface="Arial" panose="020B0604020202020204" pitchFamily="34" charset="0"/>
                <a:cs typeface="Arial" panose="020B0604020202020204" pitchFamily="34" charset="0"/>
              </a:rPr>
              <a:t>input combinations.</a:t>
            </a:r>
            <a:endParaRPr lang="en-US"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1218500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2644F0-D554-4E94-BEBC-F4C742AC17F4}"/>
              </a:ext>
            </a:extLst>
          </p:cNvPr>
          <p:cNvSpPr>
            <a:spLocks noGrp="1"/>
          </p:cNvSpPr>
          <p:nvPr>
            <p:ph type="title"/>
          </p:nvPr>
        </p:nvSpPr>
        <p:spPr>
          <a:xfrm>
            <a:off x="0" y="0"/>
            <a:ext cx="9144000" cy="738664"/>
          </a:xfrm>
        </p:spPr>
        <p:txBody>
          <a:bodyPr/>
          <a:lstStyle/>
          <a:p>
            <a:r>
              <a:rPr lang="en-US" dirty="0">
                <a:latin typeface="Verdana" panose="020B0604030504040204" pitchFamily="34" charset="0"/>
              </a:rPr>
              <a:t>Progressive Testing?</a:t>
            </a:r>
            <a:endParaRPr lang="en-US" dirty="0"/>
          </a:p>
        </p:txBody>
      </p:sp>
      <p:sp>
        <p:nvSpPr>
          <p:cNvPr id="4" name="Rectangle 3">
            <a:extLst>
              <a:ext uri="{FF2B5EF4-FFF2-40B4-BE49-F238E27FC236}">
                <a16:creationId xmlns:a16="http://schemas.microsoft.com/office/drawing/2014/main" id="{018A8863-2DAE-4350-B0FD-EA3CD8D43180}"/>
              </a:ext>
            </a:extLst>
          </p:cNvPr>
          <p:cNvSpPr/>
          <p:nvPr/>
        </p:nvSpPr>
        <p:spPr>
          <a:xfrm>
            <a:off x="5862" y="914400"/>
            <a:ext cx="8915400" cy="4524315"/>
          </a:xfrm>
          <a:prstGeom prst="rect">
            <a:avLst/>
          </a:prstGeom>
        </p:spPr>
        <p:txBody>
          <a:bodyPr wrap="square">
            <a:spAutoFit/>
          </a:bodyPr>
          <a:lstStyle/>
          <a:p>
            <a:pPr algn="just"/>
            <a:r>
              <a:rPr lang="en-US" sz="2400" dirty="0">
                <a:solidFill>
                  <a:srgbClr val="000000"/>
                </a:solidFill>
                <a:latin typeface="Verdana" panose="020B0604030504040204" pitchFamily="34" charset="0"/>
              </a:rPr>
              <a:t>Progressive testing also known as </a:t>
            </a:r>
            <a:r>
              <a:rPr lang="en-US" sz="2400" b="1" dirty="0">
                <a:solidFill>
                  <a:srgbClr val="FF0000"/>
                </a:solidFill>
                <a:latin typeface="Verdana" panose="020B0604030504040204" pitchFamily="34" charset="0"/>
              </a:rPr>
              <a:t>incremental testing </a:t>
            </a:r>
            <a:r>
              <a:rPr lang="en-US" sz="2400" dirty="0">
                <a:solidFill>
                  <a:srgbClr val="000000"/>
                </a:solidFill>
                <a:latin typeface="Verdana" panose="020B0604030504040204" pitchFamily="34" charset="0"/>
              </a:rPr>
              <a:t>is used to test modules one after the other. When an application with a hierarchy such as parent-child module is being tested, the related modules would need to be tested first.</a:t>
            </a:r>
          </a:p>
          <a:p>
            <a:pPr algn="just"/>
            <a:endParaRPr lang="en-US" sz="2400" dirty="0">
              <a:solidFill>
                <a:srgbClr val="000000"/>
              </a:solidFill>
              <a:latin typeface="Verdana" panose="020B0604030504040204" pitchFamily="34" charset="0"/>
            </a:endParaRPr>
          </a:p>
          <a:p>
            <a:pPr algn="just"/>
            <a:endParaRPr lang="en-US" sz="2400" dirty="0">
              <a:solidFill>
                <a:srgbClr val="000000"/>
              </a:solidFill>
              <a:latin typeface="Verdana" panose="020B0604030504040204" pitchFamily="34" charset="0"/>
            </a:endParaRPr>
          </a:p>
          <a:p>
            <a:pPr algn="just"/>
            <a:r>
              <a:rPr lang="en-US" sz="2400" dirty="0">
                <a:solidFill>
                  <a:srgbClr val="000000"/>
                </a:solidFill>
                <a:latin typeface="Verdana" panose="020B0604030504040204" pitchFamily="34" charset="0"/>
              </a:rPr>
              <a:t>This progressive approach testing method has three approaches:</a:t>
            </a:r>
          </a:p>
          <a:p>
            <a:pPr lvl="1" algn="just">
              <a:buFont typeface="Arial" panose="020B0604020202020204" pitchFamily="34" charset="0"/>
              <a:buChar char="•"/>
            </a:pPr>
            <a:r>
              <a:rPr lang="en-US" sz="2400" dirty="0">
                <a:solidFill>
                  <a:srgbClr val="000000"/>
                </a:solidFill>
                <a:latin typeface="Verdana" panose="020B0604030504040204" pitchFamily="34" charset="0"/>
              </a:rPr>
              <a:t>Top-down Approach</a:t>
            </a:r>
          </a:p>
          <a:p>
            <a:pPr lvl="1" algn="just">
              <a:buFont typeface="Arial" panose="020B0604020202020204" pitchFamily="34" charset="0"/>
              <a:buChar char="•"/>
            </a:pPr>
            <a:r>
              <a:rPr lang="en-US" sz="2400" dirty="0">
                <a:solidFill>
                  <a:srgbClr val="000000"/>
                </a:solidFill>
                <a:latin typeface="Verdana" panose="020B0604030504040204" pitchFamily="34" charset="0"/>
              </a:rPr>
              <a:t>Bottom-up Approach</a:t>
            </a:r>
          </a:p>
          <a:p>
            <a:pPr lvl="1" algn="just">
              <a:buFont typeface="Arial" panose="020B0604020202020204" pitchFamily="34" charset="0"/>
              <a:buChar char="•"/>
            </a:pPr>
            <a:r>
              <a:rPr lang="en-US" sz="2400" dirty="0">
                <a:solidFill>
                  <a:srgbClr val="000000"/>
                </a:solidFill>
                <a:latin typeface="Verdana" panose="020B0604030504040204" pitchFamily="34" charset="0"/>
              </a:rPr>
              <a:t>Hybrid Approach</a:t>
            </a:r>
            <a:endParaRPr lang="en-US" sz="2400" b="0" i="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347868644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2D280-B452-4C03-AD27-9126449467DE}"/>
              </a:ext>
            </a:extLst>
          </p:cNvPr>
          <p:cNvSpPr>
            <a:spLocks noGrp="1"/>
          </p:cNvSpPr>
          <p:nvPr>
            <p:ph type="title"/>
          </p:nvPr>
        </p:nvSpPr>
        <p:spPr/>
        <p:txBody>
          <a:bodyPr/>
          <a:lstStyle/>
          <a:p>
            <a:r>
              <a:rPr lang="en-US" dirty="0">
                <a:latin typeface="Verdana" panose="020B0604030504040204" pitchFamily="34" charset="0"/>
              </a:rPr>
              <a:t>Re-testing</a:t>
            </a:r>
            <a:endParaRPr lang="en-US" dirty="0"/>
          </a:p>
        </p:txBody>
      </p:sp>
      <p:sp>
        <p:nvSpPr>
          <p:cNvPr id="4" name="Rectangle 3">
            <a:extLst>
              <a:ext uri="{FF2B5EF4-FFF2-40B4-BE49-F238E27FC236}">
                <a16:creationId xmlns:a16="http://schemas.microsoft.com/office/drawing/2014/main" id="{8D0DE9B9-2411-4A2E-AD4A-2115C485434E}"/>
              </a:ext>
            </a:extLst>
          </p:cNvPr>
          <p:cNvSpPr/>
          <p:nvPr/>
        </p:nvSpPr>
        <p:spPr>
          <a:xfrm>
            <a:off x="0" y="1752600"/>
            <a:ext cx="9067800" cy="2308324"/>
          </a:xfrm>
          <a:prstGeom prst="rect">
            <a:avLst/>
          </a:prstGeom>
        </p:spPr>
        <p:txBody>
          <a:bodyPr wrap="square">
            <a:spAutoFit/>
          </a:bodyPr>
          <a:lstStyle/>
          <a:p>
            <a:pPr algn="just"/>
            <a:r>
              <a:rPr lang="en-US" sz="2400" dirty="0">
                <a:solidFill>
                  <a:srgbClr val="000000"/>
                </a:solidFill>
                <a:latin typeface="Verdana" panose="020B0604030504040204" pitchFamily="34" charset="0"/>
              </a:rPr>
              <a:t>Re-testing is executing a previously failed test against new software to check if the problem is resolved. After a defect has been fixed, re-testing is performed to check the scenario under the same environmental conditions.</a:t>
            </a:r>
          </a:p>
          <a:p>
            <a:pPr algn="just"/>
            <a:r>
              <a:rPr lang="en-US" sz="2400" dirty="0">
                <a:solidFill>
                  <a:srgbClr val="000000"/>
                </a:solidFill>
                <a:latin typeface="Verdana" panose="020B0604030504040204" pitchFamily="34" charset="0"/>
              </a:rPr>
              <a:t>During Re-testing, testers look for granular details at the changed area of functionality.</a:t>
            </a:r>
            <a:endParaRPr lang="en-US" sz="2400" b="0" i="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22915036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066800"/>
            <a:ext cx="9144000" cy="5324535"/>
          </a:xfrm>
          <a:prstGeom prst="rect">
            <a:avLst/>
          </a:prstGeom>
        </p:spPr>
        <p:txBody>
          <a:bodyPr wrap="square">
            <a:spAutoFit/>
          </a:bodyPr>
          <a:lstStyle/>
          <a:p>
            <a:pPr algn="just"/>
            <a:r>
              <a:rPr lang="en-US" sz="2400" dirty="0">
                <a:solidFill>
                  <a:srgbClr val="222426"/>
                </a:solidFill>
                <a:latin typeface="Arial" panose="020B0604020202020204" pitchFamily="34" charset="0"/>
              </a:rPr>
              <a:t>EC Testing is when you have a </a:t>
            </a:r>
            <a:r>
              <a:rPr lang="en-US" sz="2400" b="1" dirty="0">
                <a:solidFill>
                  <a:srgbClr val="FF0000"/>
                </a:solidFill>
                <a:latin typeface="Arial" panose="020B0604020202020204" pitchFamily="34" charset="0"/>
              </a:rPr>
              <a:t>number of test items </a:t>
            </a:r>
            <a:r>
              <a:rPr lang="en-US" sz="2400" dirty="0">
                <a:solidFill>
                  <a:srgbClr val="222426"/>
                </a:solidFill>
                <a:latin typeface="Arial" panose="020B0604020202020204" pitchFamily="34" charset="0"/>
              </a:rPr>
              <a:t>(e.g. values) that you want to test but </a:t>
            </a:r>
            <a:r>
              <a:rPr lang="en-US" sz="2400" b="1" dirty="0">
                <a:solidFill>
                  <a:srgbClr val="FF0000"/>
                </a:solidFill>
                <a:latin typeface="Arial" panose="020B0604020202020204" pitchFamily="34" charset="0"/>
              </a:rPr>
              <a:t>because of cost </a:t>
            </a:r>
            <a:r>
              <a:rPr lang="en-US" sz="2400" dirty="0">
                <a:solidFill>
                  <a:srgbClr val="222426"/>
                </a:solidFill>
                <a:latin typeface="Arial" panose="020B0604020202020204" pitchFamily="34" charset="0"/>
              </a:rPr>
              <a:t>(time/money) you do not have time to test them all. Therefore you </a:t>
            </a:r>
            <a:r>
              <a:rPr lang="en-US" sz="2400" b="1" dirty="0">
                <a:solidFill>
                  <a:srgbClr val="FF0000"/>
                </a:solidFill>
                <a:latin typeface="Arial" panose="020B0604020202020204" pitchFamily="34" charset="0"/>
              </a:rPr>
              <a:t>group the test item into class</a:t>
            </a:r>
            <a:r>
              <a:rPr lang="en-US" sz="2400" dirty="0">
                <a:solidFill>
                  <a:srgbClr val="222426"/>
                </a:solidFill>
                <a:latin typeface="Arial" panose="020B0604020202020204" pitchFamily="34" charset="0"/>
              </a:rPr>
              <a:t> where all items in each class are suppose to behave exactly the same. </a:t>
            </a:r>
            <a:r>
              <a:rPr lang="en-US" sz="2400" b="1" dirty="0">
                <a:solidFill>
                  <a:srgbClr val="00B050"/>
                </a:solidFill>
                <a:latin typeface="Arial" panose="020B0604020202020204" pitchFamily="34" charset="0"/>
              </a:rPr>
              <a:t>The theory is that you only need to test one of each item to make sure the system works</a:t>
            </a:r>
            <a:r>
              <a:rPr lang="en-US" sz="2400" dirty="0">
                <a:solidFill>
                  <a:srgbClr val="222426"/>
                </a:solidFill>
                <a:latin typeface="Arial" panose="020B0604020202020204" pitchFamily="34" charset="0"/>
              </a:rPr>
              <a:t>.</a:t>
            </a:r>
          </a:p>
          <a:p>
            <a:br>
              <a:rPr lang="en-US" sz="2000" dirty="0"/>
            </a:br>
            <a:r>
              <a:rPr lang="en-US" sz="3600" i="1" dirty="0">
                <a:solidFill>
                  <a:srgbClr val="002060"/>
                </a:solidFill>
                <a:latin typeface="Arial" panose="020B0604020202020204" pitchFamily="34" charset="0"/>
              </a:rPr>
              <a:t>Example 1</a:t>
            </a:r>
            <a:br>
              <a:rPr lang="en-US" dirty="0"/>
            </a:br>
            <a:r>
              <a:rPr lang="en-US" sz="2000" dirty="0">
                <a:solidFill>
                  <a:srgbClr val="222426"/>
                </a:solidFill>
                <a:latin typeface="Arial" panose="020B0604020202020204" pitchFamily="34" charset="0"/>
              </a:rPr>
              <a:t>Children under 2 ride the buss for free. Young people pay $10, Adults $15 and Senior Citizen pay $5.</a:t>
            </a:r>
            <a:br>
              <a:rPr lang="en-US" sz="2000" dirty="0"/>
            </a:br>
            <a:r>
              <a:rPr lang="en-US" sz="2000" dirty="0">
                <a:solidFill>
                  <a:srgbClr val="222426"/>
                </a:solidFill>
                <a:latin typeface="Arial" panose="020B0604020202020204" pitchFamily="34" charset="0"/>
              </a:rPr>
              <a:t>Classes:</a:t>
            </a:r>
            <a:br>
              <a:rPr lang="en-US" sz="2000" dirty="0"/>
            </a:br>
            <a:r>
              <a:rPr lang="en-US" sz="2000" dirty="0">
                <a:solidFill>
                  <a:srgbClr val="222426"/>
                </a:solidFill>
                <a:latin typeface="Arial" panose="020B0604020202020204" pitchFamily="34" charset="0"/>
              </a:rPr>
              <a:t>Price:0 -&gt; Age:0-1</a:t>
            </a:r>
            <a:br>
              <a:rPr lang="en-US" sz="2000" dirty="0"/>
            </a:br>
            <a:r>
              <a:rPr lang="en-US" sz="2000" dirty="0">
                <a:solidFill>
                  <a:srgbClr val="222426"/>
                </a:solidFill>
                <a:latin typeface="Arial" panose="020B0604020202020204" pitchFamily="34" charset="0"/>
              </a:rPr>
              <a:t>Price:10 -&gt; Age:2-14 </a:t>
            </a:r>
            <a:br>
              <a:rPr lang="en-US" sz="2000" dirty="0"/>
            </a:br>
            <a:r>
              <a:rPr lang="en-US" sz="2000" dirty="0">
                <a:solidFill>
                  <a:srgbClr val="222426"/>
                </a:solidFill>
                <a:latin typeface="Arial" panose="020B0604020202020204" pitchFamily="34" charset="0"/>
              </a:rPr>
              <a:t>Price:15 -&gt; Age:15-64</a:t>
            </a:r>
            <a:br>
              <a:rPr lang="en-US" sz="2000" dirty="0"/>
            </a:br>
            <a:r>
              <a:rPr lang="en-US" sz="2000" dirty="0">
                <a:solidFill>
                  <a:srgbClr val="222426"/>
                </a:solidFill>
                <a:latin typeface="Arial" panose="020B0604020202020204" pitchFamily="34" charset="0"/>
              </a:rPr>
              <a:t>Price:5 -&gt; Age:65-infinity </a:t>
            </a:r>
            <a:endParaRPr lang="en-US" sz="2000" dirty="0"/>
          </a:p>
        </p:txBody>
      </p:sp>
      <p:sp>
        <p:nvSpPr>
          <p:cNvPr id="3" name="Rectangle 2">
            <a:extLst>
              <a:ext uri="{FF2B5EF4-FFF2-40B4-BE49-F238E27FC236}">
                <a16:creationId xmlns:a16="http://schemas.microsoft.com/office/drawing/2014/main" id="{E99813EB-CD33-446C-B448-F42B619E9DED}"/>
              </a:ext>
            </a:extLst>
          </p:cNvPr>
          <p:cNvSpPr/>
          <p:nvPr/>
        </p:nvSpPr>
        <p:spPr>
          <a:xfrm>
            <a:off x="0" y="0"/>
            <a:ext cx="9144000" cy="707886"/>
          </a:xfrm>
          <a:prstGeom prst="rect">
            <a:avLst/>
          </a:prstGeom>
          <a:solidFill>
            <a:srgbClr val="002060"/>
          </a:solidFill>
        </p:spPr>
        <p:txBody>
          <a:bodyPr wrap="square">
            <a:spAutoFit/>
          </a:bodyPr>
          <a:lstStyle/>
          <a:p>
            <a:r>
              <a:rPr lang="en-US" sz="4000" b="1" dirty="0">
                <a:solidFill>
                  <a:schemeClr val="bg1"/>
                </a:solidFill>
                <a:latin typeface="Arial" panose="020B0604020202020204" pitchFamily="34" charset="0"/>
              </a:rPr>
              <a:t>Equivalence Class Testing</a:t>
            </a:r>
            <a:endParaRPr lang="en-US" sz="4000" dirty="0">
              <a:solidFill>
                <a:schemeClr val="bg1"/>
              </a:solidFill>
            </a:endParaRPr>
          </a:p>
        </p:txBody>
      </p:sp>
    </p:spTree>
    <p:extLst>
      <p:ext uri="{BB962C8B-B14F-4D97-AF65-F5344CB8AC3E}">
        <p14:creationId xmlns:p14="http://schemas.microsoft.com/office/powerpoint/2010/main" val="18308295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769441"/>
          </a:xfrm>
          <a:prstGeom prst="rect">
            <a:avLst/>
          </a:prstGeom>
          <a:solidFill>
            <a:srgbClr val="002060"/>
          </a:solidFill>
        </p:spPr>
        <p:txBody>
          <a:bodyPr wrap="square">
            <a:spAutoFit/>
          </a:bodyPr>
          <a:lstStyle/>
          <a:p>
            <a:r>
              <a:rPr lang="en-US" sz="4400" b="1" dirty="0">
                <a:solidFill>
                  <a:schemeClr val="bg1"/>
                </a:solidFill>
                <a:latin typeface="Arial" panose="020B0604020202020204" pitchFamily="34" charset="0"/>
              </a:rPr>
              <a:t>Equivalence Class Techniques</a:t>
            </a:r>
            <a:endParaRPr lang="en-US" sz="4400" b="1" dirty="0">
              <a:solidFill>
                <a:schemeClr val="bg1"/>
              </a:solidFill>
            </a:endParaRPr>
          </a:p>
        </p:txBody>
      </p:sp>
      <p:sp>
        <p:nvSpPr>
          <p:cNvPr id="3" name="Rectangle 2"/>
          <p:cNvSpPr/>
          <p:nvPr/>
        </p:nvSpPr>
        <p:spPr>
          <a:xfrm>
            <a:off x="76200" y="1295400"/>
            <a:ext cx="9067800" cy="4293483"/>
          </a:xfrm>
          <a:prstGeom prst="rect">
            <a:avLst/>
          </a:prstGeom>
        </p:spPr>
        <p:txBody>
          <a:bodyPr wrap="square">
            <a:spAutoFit/>
          </a:bodyPr>
          <a:lstStyle/>
          <a:p>
            <a:endParaRPr lang="en-US" sz="900" dirty="0">
              <a:solidFill>
                <a:srgbClr val="000000"/>
              </a:solidFill>
              <a:latin typeface="Arial" panose="020B0604020202020204" pitchFamily="34" charset="0"/>
            </a:endParaRPr>
          </a:p>
          <a:p>
            <a:r>
              <a:rPr lang="en-US" sz="2800" dirty="0">
                <a:solidFill>
                  <a:srgbClr val="000000"/>
                </a:solidFill>
                <a:latin typeface="Arial" panose="020B0604020202020204" pitchFamily="34" charset="0"/>
                <a:cs typeface="Arial" panose="020B0604020202020204" pitchFamily="34" charset="0"/>
              </a:rPr>
              <a:t>Taking each input condition and partitioning it into two or more groups</a:t>
            </a:r>
            <a:r>
              <a:rPr lang="en-US" dirty="0">
                <a:solidFill>
                  <a:srgbClr val="000000"/>
                </a:solidFill>
                <a:latin typeface="Arial" panose="020B0604020202020204" pitchFamily="34" charset="0"/>
                <a:cs typeface="Arial" panose="020B0604020202020204" pitchFamily="34" charset="0"/>
              </a:rPr>
              <a:t>:</a:t>
            </a:r>
          </a:p>
          <a:p>
            <a:pPr marL="457200" indent="-457200">
              <a:buFont typeface="Arial" panose="020B0604020202020204" pitchFamily="34" charset="0"/>
              <a:buChar char="•"/>
            </a:pPr>
            <a:r>
              <a:rPr lang="en-US" sz="2800" b="1" dirty="0">
                <a:solidFill>
                  <a:srgbClr val="000000"/>
                </a:solidFill>
                <a:latin typeface="Arial" panose="020B0604020202020204" pitchFamily="34" charset="0"/>
                <a:cs typeface="Arial" panose="020B0604020202020204" pitchFamily="34" charset="0"/>
              </a:rPr>
              <a:t>Input Condition</a:t>
            </a:r>
          </a:p>
          <a:p>
            <a:r>
              <a:rPr lang="en-US" sz="1600" dirty="0">
                <a:solidFill>
                  <a:srgbClr val="000000"/>
                </a:solidFill>
                <a:latin typeface="Arial" panose="020B0604020202020204" pitchFamily="34" charset="0"/>
                <a:cs typeface="Arial" panose="020B0604020202020204" pitchFamily="34" charset="0"/>
              </a:rPr>
              <a:t>               </a:t>
            </a:r>
            <a:r>
              <a:rPr lang="en-US" sz="2400" dirty="0">
                <a:solidFill>
                  <a:srgbClr val="000000"/>
                </a:solidFill>
                <a:latin typeface="Arial" panose="020B0604020202020204" pitchFamily="34" charset="0"/>
                <a:cs typeface="Arial" panose="020B0604020202020204" pitchFamily="34" charset="0"/>
              </a:rPr>
              <a:t>range of values x: 1-50</a:t>
            </a:r>
          </a:p>
          <a:p>
            <a:pPr marL="457200" indent="-457200">
              <a:buFont typeface="Arial" panose="020B0604020202020204" pitchFamily="34" charset="0"/>
              <a:buChar char="•"/>
            </a:pPr>
            <a:r>
              <a:rPr lang="en-US" sz="2800" b="1" dirty="0">
                <a:solidFill>
                  <a:srgbClr val="000000"/>
                </a:solidFill>
                <a:latin typeface="Arial" panose="020B0604020202020204" pitchFamily="34" charset="0"/>
                <a:cs typeface="Arial" panose="020B0604020202020204" pitchFamily="34" charset="0"/>
              </a:rPr>
              <a:t>Valid equivalence class</a:t>
            </a:r>
            <a:endParaRPr lang="en-US" sz="2800" dirty="0">
              <a:solidFill>
                <a:srgbClr val="000000"/>
              </a:solidFill>
              <a:latin typeface="Arial" panose="020B0604020202020204" pitchFamily="34" charset="0"/>
              <a:cs typeface="Arial" panose="020B0604020202020204" pitchFamily="34" charset="0"/>
            </a:endParaRPr>
          </a:p>
          <a:p>
            <a:r>
              <a:rPr lang="en-US" sz="1600" dirty="0">
                <a:solidFill>
                  <a:srgbClr val="000000"/>
                </a:solidFill>
                <a:latin typeface="Arial" panose="020B0604020202020204" pitchFamily="34" charset="0"/>
                <a:cs typeface="Arial" panose="020B0604020202020204" pitchFamily="34" charset="0"/>
              </a:rPr>
              <a:t>	</a:t>
            </a:r>
            <a:r>
              <a:rPr lang="en-US" sz="3600" dirty="0">
                <a:solidFill>
                  <a:srgbClr val="000000"/>
                </a:solidFill>
                <a:latin typeface="Arial" panose="020B0604020202020204" pitchFamily="34" charset="0"/>
                <a:cs typeface="Arial" panose="020B0604020202020204" pitchFamily="34" charset="0"/>
              </a:rPr>
              <a:t>? &lt; x &lt; ?</a:t>
            </a:r>
          </a:p>
          <a:p>
            <a:pPr marL="457200" indent="-457200">
              <a:buFont typeface="Arial" panose="020B0604020202020204" pitchFamily="34" charset="0"/>
              <a:buChar char="•"/>
            </a:pPr>
            <a:r>
              <a:rPr lang="en-US" sz="2800" b="1" dirty="0">
                <a:solidFill>
                  <a:srgbClr val="000000"/>
                </a:solidFill>
                <a:latin typeface="Arial" panose="020B0604020202020204" pitchFamily="34" charset="0"/>
                <a:cs typeface="Arial" panose="020B0604020202020204" pitchFamily="34" charset="0"/>
              </a:rPr>
              <a:t>Invalid equivalence classes</a:t>
            </a:r>
            <a:endParaRPr lang="en-US" sz="2800" dirty="0">
              <a:solidFill>
                <a:srgbClr val="000000"/>
              </a:solidFill>
              <a:latin typeface="Arial" panose="020B0604020202020204" pitchFamily="34" charset="0"/>
              <a:cs typeface="Arial" panose="020B0604020202020204" pitchFamily="34" charset="0"/>
            </a:endParaRPr>
          </a:p>
          <a:p>
            <a:r>
              <a:rPr lang="en-US" sz="2800" dirty="0">
                <a:solidFill>
                  <a:srgbClr val="000000"/>
                </a:solidFill>
                <a:latin typeface="Arial" panose="020B0604020202020204" pitchFamily="34" charset="0"/>
                <a:cs typeface="Arial" panose="020B0604020202020204" pitchFamily="34" charset="0"/>
              </a:rPr>
              <a:t>	x &lt; ?</a:t>
            </a:r>
          </a:p>
          <a:p>
            <a:r>
              <a:rPr lang="en-US" sz="2800" dirty="0">
                <a:solidFill>
                  <a:srgbClr val="000000"/>
                </a:solidFill>
                <a:latin typeface="Arial" panose="020B0604020202020204" pitchFamily="34" charset="0"/>
                <a:cs typeface="Arial" panose="020B0604020202020204" pitchFamily="34" charset="0"/>
              </a:rPr>
              <a:t>	x &gt;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67400" y="5029200"/>
            <a:ext cx="1876687" cy="800212"/>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58634" y="5829412"/>
            <a:ext cx="4629796" cy="924054"/>
          </a:xfrm>
          <a:prstGeom prst="rect">
            <a:avLst/>
          </a:prstGeom>
        </p:spPr>
      </p:pic>
    </p:spTree>
    <p:extLst>
      <p:ext uri="{BB962C8B-B14F-4D97-AF65-F5344CB8AC3E}">
        <p14:creationId xmlns:p14="http://schemas.microsoft.com/office/powerpoint/2010/main" val="5180314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7F7F7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Retrospect</Template>
  <TotalTime>4387</TotalTime>
  <Words>3901</Words>
  <Application>Microsoft Office PowerPoint</Application>
  <PresentationFormat>On-screen Show (4:3)</PresentationFormat>
  <Paragraphs>1112</Paragraphs>
  <Slides>71</Slides>
  <Notes>26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71</vt:i4>
      </vt:variant>
    </vt:vector>
  </HeadingPairs>
  <TitlesOfParts>
    <vt:vector size="78" baseType="lpstr">
      <vt:lpstr>Arial</vt:lpstr>
      <vt:lpstr>Calibri</vt:lpstr>
      <vt:lpstr>Times New Roman</vt:lpstr>
      <vt:lpstr>Verdana</vt:lpstr>
      <vt:lpstr>Verdana</vt:lpstr>
      <vt:lpstr>Wingdings</vt:lpstr>
      <vt:lpstr>Office Theme</vt:lpstr>
      <vt:lpstr>PowerPoint Presentation</vt:lpstr>
      <vt:lpstr>Black-Box Testing Techniques</vt:lpstr>
      <vt:lpstr>Black-Box Testing Techniques</vt:lpstr>
      <vt:lpstr>Black-Box Testing Techniques</vt:lpstr>
      <vt:lpstr>Black-Box Testing Techniques</vt:lpstr>
      <vt:lpstr>Exhaustive Testing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Decision Table Testing</vt:lpstr>
      <vt:lpstr>Decision Table Testing</vt:lpstr>
      <vt:lpstr>Decision Table Testing</vt:lpstr>
      <vt:lpstr>Decision Table Testing</vt:lpstr>
      <vt:lpstr>Decision Table</vt:lpstr>
      <vt:lpstr>Decision Table Format</vt:lpstr>
      <vt:lpstr>Decision Table Format</vt:lpstr>
      <vt:lpstr>Decision Table - Don’t Care Entry</vt:lpstr>
      <vt:lpstr>PowerPoint Presentation</vt:lpstr>
      <vt:lpstr>Decision Table – Triangle Program</vt:lpstr>
      <vt:lpstr>Decision Table – Triangle Program</vt:lpstr>
      <vt:lpstr>Decision Table – Triangle Program</vt:lpstr>
      <vt:lpstr>Decision Table – Triangle Program</vt:lpstr>
      <vt:lpstr>Decision Table – Triangle Program</vt:lpstr>
      <vt:lpstr>Decision Table – Triangle Program</vt:lpstr>
      <vt:lpstr>Decision Table – Triangle Program</vt:lpstr>
      <vt:lpstr>Decision Table vs Test Case Table</vt:lpstr>
      <vt:lpstr>Decision Table vs Test Case Table</vt:lpstr>
      <vt:lpstr>Decision Table vs Test Case Table</vt:lpstr>
      <vt:lpstr>Decision Table vs Test Case Table</vt:lpstr>
      <vt:lpstr>Nondeterministic Table</vt:lpstr>
      <vt:lpstr>Nondeterministic Table</vt:lpstr>
      <vt:lpstr>Nondeterministic Table</vt:lpstr>
      <vt:lpstr>Applicability</vt:lpstr>
      <vt:lpstr>Task</vt:lpstr>
      <vt:lpstr>1. Identify Conditions &amp; Values</vt:lpstr>
      <vt:lpstr>2. Compute Maximum Number of Rules</vt:lpstr>
      <vt:lpstr>3. Identify Possible Actions</vt:lpstr>
      <vt:lpstr>3. Identify Possible Actions</vt:lpstr>
      <vt:lpstr>PowerPoint Presentation</vt:lpstr>
      <vt:lpstr>PowerPoint Presentation</vt:lpstr>
      <vt:lpstr>State-Transition Testing</vt:lpstr>
      <vt:lpstr>State-Transition Testing</vt:lpstr>
      <vt:lpstr>State-Transition Testing</vt:lpstr>
      <vt:lpstr>State-Transition Testing</vt:lpstr>
      <vt:lpstr>State-Transition Testing</vt:lpstr>
      <vt:lpstr>State-Transition Testing</vt:lpstr>
      <vt:lpstr>State-Transition Testing</vt:lpstr>
      <vt:lpstr>State-Transition Testing – Example</vt:lpstr>
      <vt:lpstr>State-Transition Testing – Example</vt:lpstr>
      <vt:lpstr>State-Transition Testing – Example</vt:lpstr>
      <vt:lpstr>State-Transition Testing – Example</vt:lpstr>
      <vt:lpstr>Example 2 – Electronic Clock</vt:lpstr>
      <vt:lpstr>Example 2 – Electronic Clock</vt:lpstr>
      <vt:lpstr>Example 2 – Electronic Clock</vt:lpstr>
      <vt:lpstr>Example 2 – Electronic Clock</vt:lpstr>
      <vt:lpstr>Example 2 – Electronic Clock</vt:lpstr>
      <vt:lpstr>Example 2 – Electronic Clock</vt:lpstr>
      <vt:lpstr>Task</vt:lpstr>
      <vt:lpstr>Stress Testing</vt:lpstr>
      <vt:lpstr>Fuzzy Testing</vt:lpstr>
      <vt:lpstr>Progressive Testing?</vt:lpstr>
      <vt:lpstr>Re-testing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Online2PDF.com</dc:creator>
  <cp:lastModifiedBy>Ms.Saba Naseem</cp:lastModifiedBy>
  <cp:revision>66</cp:revision>
  <dcterms:created xsi:type="dcterms:W3CDTF">2015-09-23T19:45:52Z</dcterms:created>
  <dcterms:modified xsi:type="dcterms:W3CDTF">2025-04-20T19:51:01Z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2015-09-23T00:00:00Z</vt:filetime>
  </property>
  <property fmtid="{D5CDD505-2E9C-101B-9397-08002B2CF9AE}" pid="3" name="LastSaved">
    <vt:filetime>2015-09-23T00:00:00Z</vt:filetime>
  </property>
</Properties>
</file>