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5"/>
  </p:notesMasterIdLst>
  <p:sldIdLst>
    <p:sldId id="259" r:id="rId2"/>
    <p:sldId id="260" r:id="rId3"/>
    <p:sldId id="261" r:id="rId4"/>
    <p:sldId id="262" r:id="rId5"/>
    <p:sldId id="263" r:id="rId6"/>
    <p:sldId id="264" r:id="rId7"/>
    <p:sldId id="283" r:id="rId8"/>
    <p:sldId id="265" r:id="rId9"/>
    <p:sldId id="266" r:id="rId10"/>
    <p:sldId id="285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307" r:id="rId34"/>
    <p:sldId id="308" r:id="rId35"/>
    <p:sldId id="309" r:id="rId36"/>
    <p:sldId id="326" r:id="rId37"/>
    <p:sldId id="327" r:id="rId38"/>
    <p:sldId id="328" r:id="rId39"/>
    <p:sldId id="329" r:id="rId40"/>
    <p:sldId id="310" r:id="rId41"/>
    <p:sldId id="311" r:id="rId42"/>
    <p:sldId id="312" r:id="rId43"/>
    <p:sldId id="313" r:id="rId44"/>
    <p:sldId id="314" r:id="rId45"/>
    <p:sldId id="315" r:id="rId46"/>
    <p:sldId id="316" r:id="rId47"/>
    <p:sldId id="323" r:id="rId48"/>
    <p:sldId id="324" r:id="rId49"/>
    <p:sldId id="325" r:id="rId50"/>
    <p:sldId id="319" r:id="rId51"/>
    <p:sldId id="320" r:id="rId52"/>
    <p:sldId id="321" r:id="rId53"/>
    <p:sldId id="322" r:id="rId54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380" y="5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F5DAAF-5F67-4DA3-B56F-C69A25938BEE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7153D6-F5B0-48B4-AC3D-43ACC062EA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6313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028950" y="857250"/>
            <a:ext cx="3086100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78C0B7-6800-44CE-99EB-BE1659C05A7E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1897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5"/>
            <a:ext cx="7772400" cy="6155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7E7E7E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920"/>
              </a:lnSpc>
            </a:pPr>
            <a:endParaRPr lang="en-PK" spc="-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1AF32-B61A-4207-8F69-A3BA6EBE6562}" type="datetime1">
              <a:rPr lang="en-US" smtClean="0"/>
              <a:t>5/4/2025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7E7E7E"/>
                </a:solidFill>
                <a:latin typeface="Arial"/>
                <a:cs typeface="Arial"/>
              </a:defRPr>
            </a:lvl1pPr>
          </a:lstStyle>
          <a:p>
            <a:pPr marL="25399">
              <a:lnSpc>
                <a:spcPts val="1920"/>
              </a:lnSpc>
            </a:pPr>
            <a:fld id="{81D60167-4931-47E6-BA6A-407CBD079E47}" type="slidenum">
              <a:rPr lang="en-PK" smtClean="0"/>
              <a:pPr marL="25399">
                <a:lnSpc>
                  <a:spcPts val="1920"/>
                </a:lnSpc>
              </a:pPr>
              <a:t>‹#›</a:t>
            </a:fld>
            <a:endParaRPr lang="en-PK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bk object 17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8" name="bk object 18"/>
          <p:cNvSpPr/>
          <p:nvPr userDrawn="1"/>
        </p:nvSpPr>
        <p:spPr>
          <a:xfrm>
            <a:off x="990600" y="6303264"/>
            <a:ext cx="6929628" cy="975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3196" y="115572"/>
            <a:ext cx="8077606" cy="615553"/>
          </a:xfrm>
        </p:spPr>
        <p:txBody>
          <a:bodyPr lIns="0" tIns="0" rIns="0" bIns="0"/>
          <a:lstStyle>
            <a:lvl1pPr>
              <a:defRPr sz="4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76507" y="1040639"/>
            <a:ext cx="8190991" cy="369332"/>
          </a:xfrm>
        </p:spPr>
        <p:txBody>
          <a:bodyPr lIns="0" tIns="0" rIns="0" bIns="0"/>
          <a:lstStyle>
            <a:lvl1pPr>
              <a:defRPr sz="2400" b="0" i="0">
                <a:solidFill>
                  <a:srgbClr val="C0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7E7E7E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920"/>
              </a:lnSpc>
            </a:pPr>
            <a:endParaRPr lang="en-PK" spc="-5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7E7E7E"/>
                </a:solidFill>
                <a:latin typeface="Arial"/>
                <a:cs typeface="Arial"/>
              </a:defRPr>
            </a:lvl1pPr>
          </a:lstStyle>
          <a:p>
            <a:pPr marL="25399">
              <a:lnSpc>
                <a:spcPts val="1920"/>
              </a:lnSpc>
            </a:pPr>
            <a:fld id="{81D60167-4931-47E6-BA6A-407CBD079E47}" type="slidenum">
              <a:rPr lang="en-PK" smtClean="0"/>
              <a:pPr marL="25399">
                <a:lnSpc>
                  <a:spcPts val="1920"/>
                </a:lnSpc>
              </a:pPr>
              <a:t>‹#›</a:t>
            </a:fld>
            <a:endParaRPr lang="en-PK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3196" y="115572"/>
            <a:ext cx="8077606" cy="615553"/>
          </a:xfrm>
        </p:spPr>
        <p:txBody>
          <a:bodyPr lIns="0" tIns="0" rIns="0" bIns="0"/>
          <a:lstStyle>
            <a:lvl1pPr>
              <a:defRPr sz="4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36261D-8387-40A7-9B7D-283DF39E4736}" type="datetime1">
              <a:rPr lang="en-US" smtClean="0"/>
              <a:t>5/4/2025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7E7E7E"/>
                </a:solidFill>
                <a:latin typeface="Arial"/>
                <a:cs typeface="Arial"/>
              </a:defRPr>
            </a:lvl1pPr>
          </a:lstStyle>
          <a:p>
            <a:pPr marL="25399">
              <a:lnSpc>
                <a:spcPts val="1920"/>
              </a:lnSpc>
            </a:pPr>
            <a:fld id="{81D60167-4931-47E6-BA6A-407CBD079E47}" type="slidenum">
              <a:rPr lang="en-PK" smtClean="0"/>
              <a:pPr marL="25399">
                <a:lnSpc>
                  <a:spcPts val="1920"/>
                </a:lnSpc>
              </a:pPr>
              <a:t>‹#›</a:t>
            </a:fld>
            <a:endParaRPr lang="en-PK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3196" y="115572"/>
            <a:ext cx="8077606" cy="615553"/>
          </a:xfrm>
        </p:spPr>
        <p:txBody>
          <a:bodyPr lIns="0" tIns="0" rIns="0" bIns="0"/>
          <a:lstStyle>
            <a:lvl1pPr>
              <a:defRPr sz="4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7E7E7E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920"/>
              </a:lnSpc>
            </a:pPr>
            <a:endParaRPr lang="en-PK" spc="-5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450B2A-631E-4520-AF39-1143C520B75C}" type="datetime1">
              <a:rPr lang="en-US" smtClean="0"/>
              <a:t>5/4/2025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7E7E7E"/>
                </a:solidFill>
                <a:latin typeface="Arial"/>
                <a:cs typeface="Arial"/>
              </a:defRPr>
            </a:lvl1pPr>
          </a:lstStyle>
          <a:p>
            <a:pPr marL="25399">
              <a:lnSpc>
                <a:spcPts val="1920"/>
              </a:lnSpc>
            </a:pPr>
            <a:fld id="{81D60167-4931-47E6-BA6A-407CBD079E47}" type="slidenum">
              <a:rPr lang="en-PK" smtClean="0"/>
              <a:pPr marL="25399">
                <a:lnSpc>
                  <a:spcPts val="1920"/>
                </a:lnSpc>
              </a:pPr>
              <a:t>‹#›</a:t>
            </a:fld>
            <a:endParaRPr lang="en-PK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7E7E7E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920"/>
              </a:lnSpc>
            </a:pPr>
            <a:endParaRPr lang="en-PK" spc="-5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FB650C-1432-4E9B-92DA-F441D209DF78}" type="datetime1">
              <a:rPr lang="en-US" smtClean="0"/>
              <a:t>5/4/2025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7E7E7E"/>
                </a:solidFill>
                <a:latin typeface="Arial"/>
                <a:cs typeface="Arial"/>
              </a:defRPr>
            </a:lvl1pPr>
          </a:lstStyle>
          <a:p>
            <a:pPr marL="25399">
              <a:lnSpc>
                <a:spcPts val="1920"/>
              </a:lnSpc>
            </a:pPr>
            <a:fld id="{81D60167-4931-47E6-BA6A-407CBD079E47}" type="slidenum">
              <a:rPr lang="en-PK" smtClean="0"/>
              <a:pPr marL="25399">
                <a:lnSpc>
                  <a:spcPts val="1920"/>
                </a:lnSpc>
              </a:pPr>
              <a:t>‹#›</a:t>
            </a:fld>
            <a:endParaRPr lang="en-PK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8382000" y="6187445"/>
            <a:ext cx="609600" cy="67055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800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3196" y="115570"/>
            <a:ext cx="8077606" cy="6172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76507" y="1040638"/>
            <a:ext cx="8190991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rgbClr val="C000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769873" y="6533874"/>
            <a:ext cx="4062095" cy="24365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7E7E7E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920"/>
              </a:lnSpc>
            </a:pPr>
            <a:endParaRPr lang="en-PK" spc="-5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5"/>
            <a:ext cx="21031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375F57-F628-4DBF-9D88-33794CD19723}" type="datetime1">
              <a:rPr lang="en-US" smtClean="0"/>
              <a:t>5/4/2025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228196" y="6469010"/>
            <a:ext cx="342265" cy="24365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7E7E7E"/>
                </a:solidFill>
                <a:latin typeface="Arial"/>
                <a:cs typeface="Arial"/>
              </a:defRPr>
            </a:lvl1pPr>
          </a:lstStyle>
          <a:p>
            <a:pPr marL="25399">
              <a:lnSpc>
                <a:spcPts val="1920"/>
              </a:lnSpc>
            </a:pPr>
            <a:fld id="{81D60167-4931-47E6-BA6A-407CBD079E47}" type="slidenum">
              <a:rPr lang="en-PK" smtClean="0"/>
              <a:pPr marL="25399">
                <a:lnSpc>
                  <a:spcPts val="1920"/>
                </a:lnSpc>
              </a:pPr>
              <a:t>‹#›</a:t>
            </a:fld>
            <a:endParaRPr lang="en-PK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189">
        <a:defRPr>
          <a:latin typeface="+mn-lt"/>
          <a:ea typeface="+mn-ea"/>
          <a:cs typeface="+mn-cs"/>
        </a:defRPr>
      </a:lvl2pPr>
      <a:lvl3pPr marL="914377">
        <a:defRPr>
          <a:latin typeface="+mn-lt"/>
          <a:ea typeface="+mn-ea"/>
          <a:cs typeface="+mn-cs"/>
        </a:defRPr>
      </a:lvl3pPr>
      <a:lvl4pPr marL="1371566">
        <a:defRPr>
          <a:latin typeface="+mn-lt"/>
          <a:ea typeface="+mn-ea"/>
          <a:cs typeface="+mn-cs"/>
        </a:defRPr>
      </a:lvl4pPr>
      <a:lvl5pPr marL="1828754">
        <a:defRPr>
          <a:latin typeface="+mn-lt"/>
          <a:ea typeface="+mn-ea"/>
          <a:cs typeface="+mn-cs"/>
        </a:defRPr>
      </a:lvl5pPr>
      <a:lvl6pPr marL="2285943">
        <a:defRPr>
          <a:latin typeface="+mn-lt"/>
          <a:ea typeface="+mn-ea"/>
          <a:cs typeface="+mn-cs"/>
        </a:defRPr>
      </a:lvl6pPr>
      <a:lvl7pPr marL="2743131">
        <a:defRPr>
          <a:latin typeface="+mn-lt"/>
          <a:ea typeface="+mn-ea"/>
          <a:cs typeface="+mn-cs"/>
        </a:defRPr>
      </a:lvl7pPr>
      <a:lvl8pPr marL="3200320">
        <a:defRPr>
          <a:latin typeface="+mn-lt"/>
          <a:ea typeface="+mn-ea"/>
          <a:cs typeface="+mn-cs"/>
        </a:defRPr>
      </a:lvl8pPr>
      <a:lvl9pPr marL="3657509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189">
        <a:defRPr>
          <a:latin typeface="+mn-lt"/>
          <a:ea typeface="+mn-ea"/>
          <a:cs typeface="+mn-cs"/>
        </a:defRPr>
      </a:lvl2pPr>
      <a:lvl3pPr marL="914377">
        <a:defRPr>
          <a:latin typeface="+mn-lt"/>
          <a:ea typeface="+mn-ea"/>
          <a:cs typeface="+mn-cs"/>
        </a:defRPr>
      </a:lvl3pPr>
      <a:lvl4pPr marL="1371566">
        <a:defRPr>
          <a:latin typeface="+mn-lt"/>
          <a:ea typeface="+mn-ea"/>
          <a:cs typeface="+mn-cs"/>
        </a:defRPr>
      </a:lvl4pPr>
      <a:lvl5pPr marL="1828754">
        <a:defRPr>
          <a:latin typeface="+mn-lt"/>
          <a:ea typeface="+mn-ea"/>
          <a:cs typeface="+mn-cs"/>
        </a:defRPr>
      </a:lvl5pPr>
      <a:lvl6pPr marL="2285943">
        <a:defRPr>
          <a:latin typeface="+mn-lt"/>
          <a:ea typeface="+mn-ea"/>
          <a:cs typeface="+mn-cs"/>
        </a:defRPr>
      </a:lvl6pPr>
      <a:lvl7pPr marL="2743131">
        <a:defRPr>
          <a:latin typeface="+mn-lt"/>
          <a:ea typeface="+mn-ea"/>
          <a:cs typeface="+mn-cs"/>
        </a:defRPr>
      </a:lvl7pPr>
      <a:lvl8pPr marL="3200320">
        <a:defRPr>
          <a:latin typeface="+mn-lt"/>
          <a:ea typeface="+mn-ea"/>
          <a:cs typeface="+mn-cs"/>
        </a:defRPr>
      </a:lvl8pPr>
      <a:lvl9pPr marL="3657509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jpg"/><Relationship Id="rId5" Type="http://schemas.openxmlformats.org/officeDocument/2006/relationships/image" Target="../media/image24.jpg"/><Relationship Id="rId4" Type="http://schemas.openxmlformats.org/officeDocument/2006/relationships/image" Target="../media/image23.jp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jpg"/><Relationship Id="rId3" Type="http://schemas.openxmlformats.org/officeDocument/2006/relationships/image" Target="../media/image2.png"/><Relationship Id="rId7" Type="http://schemas.openxmlformats.org/officeDocument/2006/relationships/image" Target="../media/image24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jpg"/><Relationship Id="rId5" Type="http://schemas.openxmlformats.org/officeDocument/2006/relationships/image" Target="../media/image22.jpg"/><Relationship Id="rId4" Type="http://schemas.openxmlformats.org/officeDocument/2006/relationships/image" Target="../media/image21.jp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jpg"/><Relationship Id="rId4" Type="http://schemas.openxmlformats.org/officeDocument/2006/relationships/image" Target="../media/image21.jp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jpg"/><Relationship Id="rId5" Type="http://schemas.openxmlformats.org/officeDocument/2006/relationships/image" Target="../media/image34.jpg"/><Relationship Id="rId4" Type="http://schemas.openxmlformats.org/officeDocument/2006/relationships/image" Target="../media/image33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9" Type="http://schemas.openxmlformats.org/officeDocument/2006/relationships/image" Target="../media/image14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38933" y="3259710"/>
            <a:ext cx="4861560" cy="67710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4400" b="1" dirty="0">
                <a:solidFill>
                  <a:srgbClr val="C00000"/>
                </a:solidFill>
                <a:latin typeface="Arial"/>
                <a:cs typeface="Arial"/>
              </a:rPr>
              <a:t>White Box</a:t>
            </a:r>
            <a:r>
              <a:rPr sz="4400" b="1" spc="-6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4400" b="1" spc="-51" dirty="0">
                <a:solidFill>
                  <a:srgbClr val="C00000"/>
                </a:solidFill>
                <a:latin typeface="Arial"/>
                <a:cs typeface="Arial"/>
              </a:rPr>
              <a:t>Testing</a:t>
            </a:r>
            <a:endParaRPr sz="4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399">
              <a:lnSpc>
                <a:spcPts val="1920"/>
              </a:lnSpc>
            </a:pPr>
            <a:fld id="{81D60167-4931-47E6-BA6A-407CBD079E47}" type="slidenum">
              <a:rPr dirty="0"/>
              <a:pPr marL="25399">
                <a:lnSpc>
                  <a:spcPts val="1920"/>
                </a:lnSpc>
              </a:pPr>
              <a:t>1</a:t>
            </a:fld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399">
              <a:lnSpc>
                <a:spcPts val="1920"/>
              </a:lnSpc>
            </a:pPr>
            <a:fld id="{81D60167-4931-47E6-BA6A-407CBD079E47}" type="slidenum">
              <a:rPr lang="en-US" smtClean="0"/>
              <a:pPr marL="25399">
                <a:lnSpc>
                  <a:spcPts val="1920"/>
                </a:lnSpc>
              </a:pPr>
              <a:t>10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6200" y="381002"/>
            <a:ext cx="4572000" cy="32624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4400" dirty="0">
                <a:solidFill>
                  <a:srgbClr val="44444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eorgia" panose="02040502050405020303" pitchFamily="18" charset="0"/>
              </a:rPr>
              <a:t>Example:</a:t>
            </a:r>
          </a:p>
          <a:p>
            <a:endParaRPr lang="en-US" dirty="0">
              <a:solidFill>
                <a:srgbClr val="444444"/>
              </a:solidFill>
              <a:latin typeface="georgia" panose="02040502050405020303" pitchFamily="18" charset="0"/>
            </a:endParaRPr>
          </a:p>
          <a:p>
            <a:r>
              <a:rPr lang="en-US" dirty="0">
                <a:solidFill>
                  <a:srgbClr val="444444"/>
                </a:solidFill>
                <a:latin typeface="georgia" panose="02040502050405020303" pitchFamily="18" charset="0"/>
              </a:rPr>
              <a:t>Read P </a:t>
            </a:r>
          </a:p>
          <a:p>
            <a:r>
              <a:rPr lang="en-US" dirty="0">
                <a:solidFill>
                  <a:srgbClr val="444444"/>
                </a:solidFill>
                <a:latin typeface="georgia" panose="02040502050405020303" pitchFamily="18" charset="0"/>
              </a:rPr>
              <a:t>Read Q </a:t>
            </a:r>
          </a:p>
          <a:p>
            <a:r>
              <a:rPr lang="en-US" dirty="0">
                <a:solidFill>
                  <a:srgbClr val="444444"/>
                </a:solidFill>
                <a:latin typeface="georgia" panose="02040502050405020303" pitchFamily="18" charset="0"/>
              </a:rPr>
              <a:t>IF P+Q &gt; 100 THEN </a:t>
            </a:r>
          </a:p>
          <a:p>
            <a:r>
              <a:rPr lang="en-US" dirty="0">
                <a:solidFill>
                  <a:srgbClr val="444444"/>
                </a:solidFill>
                <a:latin typeface="georgia" panose="02040502050405020303" pitchFamily="18" charset="0"/>
              </a:rPr>
              <a:t>Print “Large” </a:t>
            </a:r>
          </a:p>
          <a:p>
            <a:r>
              <a:rPr lang="en-US" dirty="0">
                <a:solidFill>
                  <a:srgbClr val="444444"/>
                </a:solidFill>
                <a:latin typeface="georgia" panose="02040502050405020303" pitchFamily="18" charset="0"/>
              </a:rPr>
              <a:t>ENDIF </a:t>
            </a:r>
          </a:p>
          <a:p>
            <a:r>
              <a:rPr lang="en-US" dirty="0">
                <a:solidFill>
                  <a:srgbClr val="444444"/>
                </a:solidFill>
                <a:latin typeface="georgia" panose="02040502050405020303" pitchFamily="18" charset="0"/>
              </a:rPr>
              <a:t>If P &gt; 50 THEN </a:t>
            </a:r>
          </a:p>
          <a:p>
            <a:r>
              <a:rPr lang="en-US" dirty="0">
                <a:solidFill>
                  <a:srgbClr val="444444"/>
                </a:solidFill>
                <a:latin typeface="georgia" panose="02040502050405020303" pitchFamily="18" charset="0"/>
              </a:rPr>
              <a:t>Print “P Large” </a:t>
            </a:r>
          </a:p>
          <a:p>
            <a:r>
              <a:rPr lang="en-US" dirty="0">
                <a:solidFill>
                  <a:srgbClr val="444444"/>
                </a:solidFill>
                <a:latin typeface="georgia" panose="02040502050405020303" pitchFamily="18" charset="0"/>
              </a:rPr>
              <a:t>ENDIF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6" y="762001"/>
            <a:ext cx="4589239" cy="602587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28407"/>
            <a:ext cx="4876800" cy="2905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2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pc="-5" dirty="0"/>
              <a:t>Statement</a:t>
            </a:r>
            <a:r>
              <a:rPr spc="-11" dirty="0"/>
              <a:t> </a:t>
            </a:r>
            <a:r>
              <a:rPr spc="-5" dirty="0"/>
              <a:t>Coverage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399">
              <a:lnSpc>
                <a:spcPts val="1920"/>
              </a:lnSpc>
            </a:pPr>
            <a:fld id="{81D60167-4931-47E6-BA6A-407CBD079E47}" type="slidenum">
              <a:rPr dirty="0"/>
              <a:pPr marL="25399">
                <a:lnSpc>
                  <a:spcPts val="1920"/>
                </a:lnSpc>
              </a:pPr>
              <a:t>11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76506" y="1040639"/>
            <a:ext cx="5106671" cy="24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400" spc="-5" dirty="0">
                <a:solidFill>
                  <a:srgbClr val="C00000"/>
                </a:solidFill>
                <a:latin typeface="Arial"/>
                <a:cs typeface="Arial"/>
              </a:rPr>
              <a:t>Execute each </a:t>
            </a:r>
            <a:r>
              <a:rPr sz="2400" dirty="0">
                <a:solidFill>
                  <a:srgbClr val="C00000"/>
                </a:solidFill>
                <a:latin typeface="Arial"/>
                <a:cs typeface="Arial"/>
              </a:rPr>
              <a:t>statement at </a:t>
            </a:r>
            <a:r>
              <a:rPr sz="2400" spc="-5" dirty="0">
                <a:solidFill>
                  <a:srgbClr val="C00000"/>
                </a:solidFill>
                <a:latin typeface="Arial"/>
                <a:cs typeface="Arial"/>
              </a:rPr>
              <a:t>least</a:t>
            </a:r>
            <a:r>
              <a:rPr sz="2400" spc="-2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C00000"/>
                </a:solidFill>
                <a:latin typeface="Arial"/>
                <a:cs typeface="Arial"/>
              </a:rPr>
              <a:t>once</a:t>
            </a:r>
            <a:endParaRPr sz="2400">
              <a:latin typeface="Arial"/>
              <a:cs typeface="Arial"/>
            </a:endParaRPr>
          </a:p>
          <a:p>
            <a:pPr marL="207640">
              <a:spcBef>
                <a:spcPts val="980"/>
              </a:spcBef>
            </a:pPr>
            <a:r>
              <a:rPr sz="2600" dirty="0">
                <a:latin typeface="Arial"/>
                <a:cs typeface="Arial"/>
              </a:rPr>
              <a:t>Begin</a:t>
            </a:r>
            <a:endParaRPr sz="2600">
              <a:latin typeface="Arial"/>
              <a:cs typeface="Arial"/>
            </a:endParaRPr>
          </a:p>
          <a:p>
            <a:pPr marL="207640"/>
            <a:r>
              <a:rPr sz="2600" spc="-5" dirty="0">
                <a:solidFill>
                  <a:srgbClr val="006FC0"/>
                </a:solidFill>
                <a:latin typeface="Arial"/>
                <a:cs typeface="Arial"/>
              </a:rPr>
              <a:t>if </a:t>
            </a:r>
            <a:r>
              <a:rPr sz="2600" dirty="0">
                <a:latin typeface="Arial"/>
                <a:cs typeface="Arial"/>
              </a:rPr>
              <a:t>( y &gt;=</a:t>
            </a:r>
            <a:r>
              <a:rPr sz="2600" spc="-91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0)</a:t>
            </a:r>
            <a:endParaRPr sz="2600">
              <a:latin typeface="Arial"/>
              <a:cs typeface="Arial"/>
            </a:endParaRPr>
          </a:p>
          <a:p>
            <a:pPr marL="207640" marR="2421830" indent="914377"/>
            <a:r>
              <a:rPr sz="2600" dirty="0">
                <a:solidFill>
                  <a:srgbClr val="006FC0"/>
                </a:solidFill>
                <a:latin typeface="Arial"/>
                <a:cs typeface="Arial"/>
              </a:rPr>
              <a:t>then </a:t>
            </a:r>
            <a:r>
              <a:rPr sz="2600" dirty="0">
                <a:latin typeface="Arial"/>
                <a:cs typeface="Arial"/>
              </a:rPr>
              <a:t>y =</a:t>
            </a:r>
            <a:r>
              <a:rPr sz="2600" spc="-8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0;  abs =</a:t>
            </a:r>
            <a:r>
              <a:rPr sz="2600" spc="-9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y;</a:t>
            </a:r>
            <a:endParaRPr sz="2600">
              <a:latin typeface="Arial"/>
              <a:cs typeface="Arial"/>
            </a:endParaRPr>
          </a:p>
          <a:p>
            <a:pPr marL="207640"/>
            <a:r>
              <a:rPr sz="2600" dirty="0">
                <a:latin typeface="Arial"/>
                <a:cs typeface="Arial"/>
              </a:rPr>
              <a:t>end;</a:t>
            </a:r>
            <a:endParaRPr sz="26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638806" y="1295401"/>
            <a:ext cx="2581655" cy="26441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481065" y="2376175"/>
            <a:ext cx="42100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000" spc="-11" dirty="0">
                <a:solidFill>
                  <a:srgbClr val="C00000"/>
                </a:solidFill>
                <a:latin typeface="Arial"/>
                <a:cs typeface="Arial"/>
              </a:rPr>
              <a:t>y</a:t>
            </a:r>
            <a:r>
              <a:rPr sz="2000" dirty="0">
                <a:solidFill>
                  <a:srgbClr val="C00000"/>
                </a:solidFill>
                <a:latin typeface="Arial"/>
                <a:cs typeface="Arial"/>
              </a:rPr>
              <a:t>es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013201" y="2884809"/>
            <a:ext cx="30924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000" dirty="0">
                <a:solidFill>
                  <a:srgbClr val="C00000"/>
                </a:solidFill>
                <a:latin typeface="Arial"/>
                <a:cs typeface="Arial"/>
              </a:rPr>
              <a:t>no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220461" y="6096000"/>
            <a:ext cx="923545" cy="76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14400" y="6172201"/>
            <a:ext cx="7086600" cy="2968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pc="-5" dirty="0"/>
              <a:t>Statement</a:t>
            </a:r>
            <a:r>
              <a:rPr spc="-11" dirty="0"/>
              <a:t> </a:t>
            </a:r>
            <a:r>
              <a:rPr spc="-5" dirty="0"/>
              <a:t>Coverage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399">
              <a:lnSpc>
                <a:spcPts val="1920"/>
              </a:lnSpc>
            </a:pPr>
            <a:fld id="{81D60167-4931-47E6-BA6A-407CBD079E47}" type="slidenum">
              <a:rPr dirty="0"/>
              <a:pPr marL="25399">
                <a:lnSpc>
                  <a:spcPts val="1920"/>
                </a:lnSpc>
              </a:pPr>
              <a:t>12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11887" y="4191762"/>
            <a:ext cx="3276600" cy="1679306"/>
          </a:xfrm>
          <a:prstGeom prst="rect">
            <a:avLst/>
          </a:prstGeom>
          <a:solidFill>
            <a:srgbClr val="F8F679"/>
          </a:solidFill>
          <a:ln w="25908">
            <a:solidFill>
              <a:srgbClr val="7E7E7E"/>
            </a:solidFill>
          </a:ln>
        </p:spPr>
        <p:txBody>
          <a:bodyPr vert="horz" wrap="square" lIns="0" tIns="200025" rIns="0" bIns="0" rtlCol="0">
            <a:spAutoFit/>
          </a:bodyPr>
          <a:lstStyle/>
          <a:p>
            <a:pPr marL="77469">
              <a:spcBef>
                <a:spcPts val="1575"/>
              </a:spcBef>
            </a:pPr>
            <a:r>
              <a:rPr sz="2400" b="1" u="sng" spc="-5" dirty="0">
                <a:latin typeface="Arial"/>
                <a:cs typeface="Arial"/>
              </a:rPr>
              <a:t>test</a:t>
            </a:r>
            <a:r>
              <a:rPr sz="2400" b="1" u="sng" spc="-65" dirty="0">
                <a:latin typeface="Arial"/>
                <a:cs typeface="Arial"/>
              </a:rPr>
              <a:t> </a:t>
            </a:r>
            <a:r>
              <a:rPr sz="2400" b="1" u="sng" spc="-5" dirty="0">
                <a:latin typeface="Arial"/>
                <a:cs typeface="Arial"/>
              </a:rPr>
              <a:t>case-1(yes):</a:t>
            </a:r>
            <a:endParaRPr sz="2400" u="sng" dirty="0">
              <a:latin typeface="Arial"/>
              <a:cs typeface="Arial"/>
            </a:endParaRPr>
          </a:p>
          <a:p>
            <a:pPr marL="420360" indent="-342891">
              <a:buFont typeface="Wingdings"/>
              <a:buChar char=""/>
              <a:tabLst>
                <a:tab pos="420995" algn="l"/>
                <a:tab pos="2821235" algn="l"/>
              </a:tabLst>
            </a:pPr>
            <a:r>
              <a:rPr sz="2400" spc="-5" dirty="0">
                <a:latin typeface="Arial"/>
                <a:cs typeface="Arial"/>
              </a:rPr>
              <a:t>input: </a:t>
            </a:r>
            <a:r>
              <a:rPr sz="2400" spc="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y 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=	</a:t>
            </a:r>
            <a:r>
              <a:rPr sz="2400" spc="-5" dirty="0">
                <a:latin typeface="Arial"/>
                <a:cs typeface="Arial"/>
              </a:rPr>
              <a:t>?</a:t>
            </a:r>
            <a:endParaRPr sz="2400" dirty="0">
              <a:latin typeface="Arial"/>
              <a:cs typeface="Arial"/>
            </a:endParaRPr>
          </a:p>
          <a:p>
            <a:pPr marL="420360" indent="-342891">
              <a:buFont typeface="Wingdings"/>
              <a:buChar char=""/>
              <a:tabLst>
                <a:tab pos="420995" algn="l"/>
                <a:tab pos="2821235" algn="l"/>
              </a:tabLst>
            </a:pPr>
            <a:r>
              <a:rPr sz="2400" spc="-5" dirty="0">
                <a:latin typeface="Arial"/>
                <a:cs typeface="Arial"/>
              </a:rPr>
              <a:t>expected  </a:t>
            </a:r>
            <a:r>
              <a:rPr sz="2400" spc="10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result:	</a:t>
            </a:r>
            <a:r>
              <a:rPr sz="2400" spc="-5" dirty="0">
                <a:latin typeface="Arial"/>
                <a:cs typeface="Arial"/>
              </a:rPr>
              <a:t>?</a:t>
            </a:r>
            <a:endParaRPr sz="2400" dirty="0">
              <a:latin typeface="Arial"/>
              <a:cs typeface="Arial"/>
            </a:endParaRPr>
          </a:p>
          <a:p>
            <a:pPr marL="420360" indent="-342891">
              <a:buFont typeface="Wingdings"/>
              <a:buChar char=""/>
              <a:tabLst>
                <a:tab pos="420995" algn="l"/>
                <a:tab pos="2821235" algn="l"/>
              </a:tabLst>
            </a:pPr>
            <a:r>
              <a:rPr sz="2400" spc="-5" dirty="0">
                <a:latin typeface="Arial"/>
                <a:cs typeface="Arial"/>
              </a:rPr>
              <a:t>actual  </a:t>
            </a:r>
            <a:r>
              <a:rPr sz="2400" spc="8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result:	</a:t>
            </a:r>
            <a:r>
              <a:rPr sz="2400" spc="-5" dirty="0">
                <a:latin typeface="Arial"/>
                <a:cs typeface="Arial"/>
              </a:rPr>
              <a:t>?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6506" y="1040639"/>
            <a:ext cx="5106671" cy="24981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400" spc="-5" dirty="0">
                <a:solidFill>
                  <a:srgbClr val="C00000"/>
                </a:solidFill>
                <a:latin typeface="Arial"/>
                <a:cs typeface="Arial"/>
              </a:rPr>
              <a:t>Execute each </a:t>
            </a:r>
            <a:r>
              <a:rPr sz="2400" dirty="0">
                <a:solidFill>
                  <a:srgbClr val="C00000"/>
                </a:solidFill>
                <a:latin typeface="Arial"/>
                <a:cs typeface="Arial"/>
              </a:rPr>
              <a:t>statement at </a:t>
            </a:r>
            <a:r>
              <a:rPr sz="2400" spc="-5" dirty="0">
                <a:solidFill>
                  <a:srgbClr val="C00000"/>
                </a:solidFill>
                <a:latin typeface="Arial"/>
                <a:cs typeface="Arial"/>
              </a:rPr>
              <a:t>least</a:t>
            </a:r>
            <a:r>
              <a:rPr sz="2400" spc="-2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C00000"/>
                </a:solidFill>
                <a:latin typeface="Arial"/>
                <a:cs typeface="Arial"/>
              </a:rPr>
              <a:t>once</a:t>
            </a:r>
            <a:endParaRPr sz="2400">
              <a:latin typeface="Arial"/>
              <a:cs typeface="Arial"/>
            </a:endParaRPr>
          </a:p>
          <a:p>
            <a:pPr marL="207640">
              <a:spcBef>
                <a:spcPts val="980"/>
              </a:spcBef>
            </a:pPr>
            <a:r>
              <a:rPr sz="2600" dirty="0">
                <a:latin typeface="Arial"/>
                <a:cs typeface="Arial"/>
              </a:rPr>
              <a:t>Begin</a:t>
            </a:r>
            <a:endParaRPr sz="2600">
              <a:latin typeface="Arial"/>
              <a:cs typeface="Arial"/>
            </a:endParaRPr>
          </a:p>
          <a:p>
            <a:pPr marL="207640"/>
            <a:r>
              <a:rPr sz="2600" spc="-5" dirty="0">
                <a:solidFill>
                  <a:srgbClr val="006FC0"/>
                </a:solidFill>
                <a:latin typeface="Arial"/>
                <a:cs typeface="Arial"/>
              </a:rPr>
              <a:t>if </a:t>
            </a:r>
            <a:r>
              <a:rPr sz="2600" dirty="0">
                <a:latin typeface="Arial"/>
                <a:cs typeface="Arial"/>
              </a:rPr>
              <a:t>( y &gt;=</a:t>
            </a:r>
            <a:r>
              <a:rPr sz="2600" spc="-91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0)</a:t>
            </a:r>
            <a:endParaRPr sz="2600">
              <a:latin typeface="Arial"/>
              <a:cs typeface="Arial"/>
            </a:endParaRPr>
          </a:p>
          <a:p>
            <a:pPr marL="207640" marR="2421830" indent="914377"/>
            <a:r>
              <a:rPr sz="2600" dirty="0">
                <a:solidFill>
                  <a:srgbClr val="006FC0"/>
                </a:solidFill>
                <a:latin typeface="Arial"/>
                <a:cs typeface="Arial"/>
              </a:rPr>
              <a:t>then </a:t>
            </a:r>
            <a:r>
              <a:rPr sz="2600" dirty="0">
                <a:latin typeface="Arial"/>
                <a:cs typeface="Arial"/>
              </a:rPr>
              <a:t>y =</a:t>
            </a:r>
            <a:r>
              <a:rPr sz="2600" spc="-8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0;  abs =</a:t>
            </a:r>
            <a:r>
              <a:rPr sz="2600" spc="-9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y;</a:t>
            </a:r>
            <a:endParaRPr sz="2600">
              <a:latin typeface="Arial"/>
              <a:cs typeface="Arial"/>
            </a:endParaRPr>
          </a:p>
          <a:p>
            <a:pPr marL="207640"/>
            <a:r>
              <a:rPr sz="2600" dirty="0">
                <a:latin typeface="Arial"/>
                <a:cs typeface="Arial"/>
              </a:rPr>
              <a:t>end;</a:t>
            </a:r>
            <a:endParaRPr sz="26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638806" y="1295401"/>
            <a:ext cx="2581655" cy="26441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481065" y="2376175"/>
            <a:ext cx="42100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000" spc="-11" dirty="0">
                <a:solidFill>
                  <a:srgbClr val="C00000"/>
                </a:solidFill>
                <a:latin typeface="Arial"/>
                <a:cs typeface="Arial"/>
              </a:rPr>
              <a:t>y</a:t>
            </a:r>
            <a:r>
              <a:rPr sz="2000" dirty="0">
                <a:solidFill>
                  <a:srgbClr val="C00000"/>
                </a:solidFill>
                <a:latin typeface="Arial"/>
                <a:cs typeface="Arial"/>
              </a:rPr>
              <a:t>es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13201" y="2884809"/>
            <a:ext cx="30924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000" dirty="0">
                <a:solidFill>
                  <a:srgbClr val="C00000"/>
                </a:solidFill>
                <a:latin typeface="Arial"/>
                <a:cs typeface="Arial"/>
              </a:rPr>
              <a:t>no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189604" y="5179185"/>
            <a:ext cx="4507231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400" spc="-11" dirty="0">
                <a:solidFill>
                  <a:srgbClr val="C00000"/>
                </a:solidFill>
                <a:latin typeface="Arial"/>
                <a:cs typeface="Arial"/>
              </a:rPr>
              <a:t>Write </a:t>
            </a:r>
            <a:r>
              <a:rPr sz="2400" dirty="0">
                <a:solidFill>
                  <a:srgbClr val="C00000"/>
                </a:solidFill>
                <a:latin typeface="Arial"/>
                <a:cs typeface="Arial"/>
              </a:rPr>
              <a:t>test </a:t>
            </a:r>
            <a:r>
              <a:rPr sz="2400" spc="-5" dirty="0">
                <a:solidFill>
                  <a:srgbClr val="C00000"/>
                </a:solidFill>
                <a:latin typeface="Arial"/>
                <a:cs typeface="Arial"/>
              </a:rPr>
              <a:t>cases </a:t>
            </a:r>
            <a:r>
              <a:rPr sz="2400" dirty="0">
                <a:solidFill>
                  <a:srgbClr val="C00000"/>
                </a:solidFill>
                <a:latin typeface="Arial"/>
                <a:cs typeface="Arial"/>
              </a:rPr>
              <a:t>to </a:t>
            </a:r>
            <a:r>
              <a:rPr sz="2400" spc="-5" dirty="0">
                <a:solidFill>
                  <a:srgbClr val="C00000"/>
                </a:solidFill>
                <a:latin typeface="Arial"/>
                <a:cs typeface="Arial"/>
              </a:rPr>
              <a:t>execute</a:t>
            </a:r>
            <a:r>
              <a:rPr sz="2400" spc="-2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C00000"/>
                </a:solidFill>
                <a:latin typeface="Arial"/>
                <a:cs typeface="Arial"/>
              </a:rPr>
              <a:t>every</a:t>
            </a:r>
            <a:endParaRPr sz="2400">
              <a:latin typeface="Arial"/>
              <a:cs typeface="Arial"/>
            </a:endParaRPr>
          </a:p>
          <a:p>
            <a:pPr marL="12700"/>
            <a:r>
              <a:rPr sz="2400" dirty="0">
                <a:solidFill>
                  <a:srgbClr val="C00000"/>
                </a:solidFill>
                <a:latin typeface="Arial"/>
                <a:cs typeface="Arial"/>
              </a:rPr>
              <a:t>statement!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220461" y="6096000"/>
            <a:ext cx="923545" cy="76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14400" y="6172201"/>
            <a:ext cx="7086600" cy="2968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pc="-5" dirty="0"/>
              <a:t>Statement</a:t>
            </a:r>
            <a:r>
              <a:rPr spc="-11" dirty="0"/>
              <a:t> </a:t>
            </a:r>
            <a:r>
              <a:rPr spc="-5" dirty="0"/>
              <a:t>Coverage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399">
              <a:lnSpc>
                <a:spcPts val="1920"/>
              </a:lnSpc>
            </a:pPr>
            <a:fld id="{81D60167-4931-47E6-BA6A-407CBD079E47}" type="slidenum">
              <a:rPr dirty="0"/>
              <a:pPr marL="25399">
                <a:lnSpc>
                  <a:spcPts val="1920"/>
                </a:lnSpc>
              </a:pPr>
              <a:t>13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11887" y="4191762"/>
            <a:ext cx="3276600" cy="1679306"/>
          </a:xfrm>
          <a:prstGeom prst="rect">
            <a:avLst/>
          </a:prstGeom>
          <a:solidFill>
            <a:srgbClr val="F8F679"/>
          </a:solidFill>
          <a:ln w="25908">
            <a:solidFill>
              <a:srgbClr val="7E7E7E"/>
            </a:solidFill>
          </a:ln>
        </p:spPr>
        <p:txBody>
          <a:bodyPr vert="horz" wrap="square" lIns="0" tIns="200025" rIns="0" bIns="0" rtlCol="0">
            <a:spAutoFit/>
          </a:bodyPr>
          <a:lstStyle/>
          <a:p>
            <a:pPr marL="77469">
              <a:spcBef>
                <a:spcPts val="1575"/>
              </a:spcBef>
            </a:pPr>
            <a:r>
              <a:rPr sz="2400" b="1" u="sng" spc="-5" dirty="0">
                <a:latin typeface="Arial"/>
                <a:cs typeface="Arial"/>
              </a:rPr>
              <a:t>test</a:t>
            </a:r>
            <a:r>
              <a:rPr sz="2400" b="1" u="sng" spc="-65" dirty="0">
                <a:latin typeface="Arial"/>
                <a:cs typeface="Arial"/>
              </a:rPr>
              <a:t> </a:t>
            </a:r>
            <a:r>
              <a:rPr sz="2400" b="1" u="sng" spc="-5" dirty="0">
                <a:latin typeface="Arial"/>
                <a:cs typeface="Arial"/>
              </a:rPr>
              <a:t>case-1(yes):</a:t>
            </a:r>
            <a:endParaRPr sz="2400" u="sng" dirty="0">
              <a:latin typeface="Arial"/>
              <a:cs typeface="Arial"/>
            </a:endParaRPr>
          </a:p>
          <a:p>
            <a:pPr marL="420360" indent="-342891">
              <a:buFont typeface="Wingdings"/>
              <a:buChar char=""/>
              <a:tabLst>
                <a:tab pos="420995" algn="l"/>
                <a:tab pos="2821235" algn="l"/>
              </a:tabLst>
            </a:pPr>
            <a:r>
              <a:rPr sz="2400" spc="-5" dirty="0">
                <a:latin typeface="Arial"/>
                <a:cs typeface="Arial"/>
              </a:rPr>
              <a:t>input: </a:t>
            </a:r>
            <a:r>
              <a:rPr sz="2400" spc="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y 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=	</a:t>
            </a:r>
            <a:r>
              <a:rPr sz="2400" spc="-5" dirty="0">
                <a:latin typeface="Arial"/>
                <a:cs typeface="Arial"/>
              </a:rPr>
              <a:t>?</a:t>
            </a:r>
            <a:endParaRPr sz="2400" dirty="0">
              <a:latin typeface="Arial"/>
              <a:cs typeface="Arial"/>
            </a:endParaRPr>
          </a:p>
          <a:p>
            <a:pPr marL="420360" indent="-342891">
              <a:buFont typeface="Wingdings"/>
              <a:buChar char=""/>
              <a:tabLst>
                <a:tab pos="420995" algn="l"/>
                <a:tab pos="2821235" algn="l"/>
              </a:tabLst>
            </a:pPr>
            <a:r>
              <a:rPr sz="2400" spc="-5" dirty="0">
                <a:latin typeface="Arial"/>
                <a:cs typeface="Arial"/>
              </a:rPr>
              <a:t>expected  </a:t>
            </a:r>
            <a:r>
              <a:rPr sz="2400" spc="10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result:	</a:t>
            </a:r>
            <a:r>
              <a:rPr sz="2400" spc="-5" dirty="0">
                <a:latin typeface="Arial"/>
                <a:cs typeface="Arial"/>
              </a:rPr>
              <a:t>?</a:t>
            </a:r>
            <a:endParaRPr sz="2400" dirty="0">
              <a:latin typeface="Arial"/>
              <a:cs typeface="Arial"/>
            </a:endParaRPr>
          </a:p>
          <a:p>
            <a:pPr marL="420360" indent="-342891">
              <a:buFont typeface="Wingdings"/>
              <a:buChar char=""/>
              <a:tabLst>
                <a:tab pos="420995" algn="l"/>
                <a:tab pos="2821235" algn="l"/>
              </a:tabLst>
            </a:pPr>
            <a:r>
              <a:rPr sz="2400" spc="-5" dirty="0">
                <a:latin typeface="Arial"/>
                <a:cs typeface="Arial"/>
              </a:rPr>
              <a:t>actual  </a:t>
            </a:r>
            <a:r>
              <a:rPr sz="2400" spc="8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result:	</a:t>
            </a:r>
            <a:r>
              <a:rPr sz="2400" spc="-5" dirty="0">
                <a:latin typeface="Arial"/>
                <a:cs typeface="Arial"/>
              </a:rPr>
              <a:t>?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06161" y="4213103"/>
            <a:ext cx="3276600" cy="1679947"/>
          </a:xfrm>
          <a:prstGeom prst="rect">
            <a:avLst/>
          </a:prstGeom>
          <a:solidFill>
            <a:srgbClr val="F8F679"/>
          </a:solidFill>
          <a:ln w="25908">
            <a:solidFill>
              <a:srgbClr val="7E7E7E"/>
            </a:solidFill>
          </a:ln>
        </p:spPr>
        <p:txBody>
          <a:bodyPr vert="horz" wrap="square" lIns="0" tIns="200660" rIns="0" bIns="0" rtlCol="0">
            <a:spAutoFit/>
          </a:bodyPr>
          <a:lstStyle/>
          <a:p>
            <a:pPr marL="78103">
              <a:spcBef>
                <a:spcPts val="1580"/>
              </a:spcBef>
            </a:pPr>
            <a:r>
              <a:rPr sz="2400" b="1" u="sng" spc="-5" dirty="0">
                <a:latin typeface="Arial"/>
                <a:cs typeface="Arial"/>
              </a:rPr>
              <a:t>test</a:t>
            </a:r>
            <a:r>
              <a:rPr sz="2400" b="1" u="sng" spc="-65" dirty="0">
                <a:latin typeface="Arial"/>
                <a:cs typeface="Arial"/>
              </a:rPr>
              <a:t> </a:t>
            </a:r>
            <a:r>
              <a:rPr sz="2400" b="1" u="sng" spc="-5" dirty="0">
                <a:latin typeface="Arial"/>
                <a:cs typeface="Arial"/>
              </a:rPr>
              <a:t>case-1(yes):</a:t>
            </a:r>
            <a:endParaRPr sz="2400" u="sng" dirty="0">
              <a:latin typeface="Arial"/>
              <a:cs typeface="Arial"/>
            </a:endParaRPr>
          </a:p>
          <a:p>
            <a:pPr marL="420995" indent="-342891">
              <a:buFont typeface="Wingdings"/>
              <a:buChar char=""/>
              <a:tabLst>
                <a:tab pos="421629" algn="l"/>
                <a:tab pos="2821869" algn="l"/>
              </a:tabLst>
            </a:pPr>
            <a:r>
              <a:rPr sz="2400" spc="-5" dirty="0">
                <a:latin typeface="Arial"/>
                <a:cs typeface="Arial"/>
              </a:rPr>
              <a:t>input: </a:t>
            </a:r>
            <a:r>
              <a:rPr sz="2400" spc="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y 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=	</a:t>
            </a:r>
            <a:r>
              <a:rPr sz="2400" spc="-5" dirty="0">
                <a:latin typeface="Arial"/>
                <a:cs typeface="Arial"/>
              </a:rPr>
              <a:t>0</a:t>
            </a:r>
            <a:endParaRPr sz="2400" dirty="0">
              <a:latin typeface="Arial"/>
              <a:cs typeface="Arial"/>
            </a:endParaRPr>
          </a:p>
          <a:p>
            <a:pPr marL="420995" indent="-342891">
              <a:buFont typeface="Wingdings"/>
              <a:buChar char=""/>
              <a:tabLst>
                <a:tab pos="421629" algn="l"/>
                <a:tab pos="2821869" algn="l"/>
              </a:tabLst>
            </a:pPr>
            <a:r>
              <a:rPr sz="2400" spc="-5" dirty="0">
                <a:latin typeface="Arial"/>
                <a:cs typeface="Arial"/>
              </a:rPr>
              <a:t>expected  </a:t>
            </a:r>
            <a:r>
              <a:rPr sz="2400" spc="9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result:	</a:t>
            </a:r>
            <a:r>
              <a:rPr sz="2400" spc="-5" dirty="0">
                <a:latin typeface="Arial"/>
                <a:cs typeface="Arial"/>
              </a:rPr>
              <a:t>0</a:t>
            </a:r>
            <a:endParaRPr sz="2400" dirty="0">
              <a:latin typeface="Arial"/>
              <a:cs typeface="Arial"/>
            </a:endParaRPr>
          </a:p>
          <a:p>
            <a:pPr marL="420995" indent="-342891">
              <a:buFont typeface="Wingdings"/>
              <a:buChar char=""/>
              <a:tabLst>
                <a:tab pos="421629" algn="l"/>
                <a:tab pos="2821869" algn="l"/>
              </a:tabLst>
            </a:pPr>
            <a:r>
              <a:rPr sz="2400" spc="-5" dirty="0">
                <a:latin typeface="Arial"/>
                <a:cs typeface="Arial"/>
              </a:rPr>
              <a:t>actual  </a:t>
            </a:r>
            <a:r>
              <a:rPr sz="2400" spc="9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result:	</a:t>
            </a:r>
            <a:r>
              <a:rPr sz="2400" spc="-5" dirty="0">
                <a:latin typeface="Arial"/>
                <a:cs typeface="Arial"/>
              </a:rPr>
              <a:t>0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638806" y="1295401"/>
            <a:ext cx="2581655" cy="26441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481065" y="2376175"/>
            <a:ext cx="42100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000" spc="-11" dirty="0">
                <a:solidFill>
                  <a:srgbClr val="C00000"/>
                </a:solidFill>
                <a:latin typeface="Arial"/>
                <a:cs typeface="Arial"/>
              </a:rPr>
              <a:t>y</a:t>
            </a:r>
            <a:r>
              <a:rPr sz="2000" dirty="0">
                <a:solidFill>
                  <a:srgbClr val="C00000"/>
                </a:solidFill>
                <a:latin typeface="Arial"/>
                <a:cs typeface="Arial"/>
              </a:rPr>
              <a:t>es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013201" y="2884809"/>
            <a:ext cx="309245" cy="3077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000" dirty="0">
                <a:solidFill>
                  <a:srgbClr val="C00000"/>
                </a:solidFill>
                <a:latin typeface="Arial"/>
                <a:cs typeface="Arial"/>
              </a:rPr>
              <a:t>no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76506" y="1040642"/>
            <a:ext cx="5106671" cy="30469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400" spc="-5" dirty="0">
                <a:solidFill>
                  <a:srgbClr val="C00000"/>
                </a:solidFill>
                <a:latin typeface="Arial"/>
                <a:cs typeface="Arial"/>
              </a:rPr>
              <a:t>Execute each </a:t>
            </a:r>
            <a:r>
              <a:rPr sz="2400" dirty="0">
                <a:solidFill>
                  <a:srgbClr val="C00000"/>
                </a:solidFill>
                <a:latin typeface="Arial"/>
                <a:cs typeface="Arial"/>
              </a:rPr>
              <a:t>statement at </a:t>
            </a:r>
            <a:r>
              <a:rPr sz="2400" spc="-5" dirty="0">
                <a:solidFill>
                  <a:srgbClr val="C00000"/>
                </a:solidFill>
                <a:latin typeface="Arial"/>
                <a:cs typeface="Arial"/>
              </a:rPr>
              <a:t>least</a:t>
            </a:r>
            <a:r>
              <a:rPr sz="2400" spc="-2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C00000"/>
                </a:solidFill>
                <a:latin typeface="Arial"/>
                <a:cs typeface="Arial"/>
              </a:rPr>
              <a:t>once</a:t>
            </a:r>
            <a:endParaRPr sz="2400">
              <a:latin typeface="Arial"/>
              <a:cs typeface="Arial"/>
            </a:endParaRPr>
          </a:p>
          <a:p>
            <a:pPr marL="207640">
              <a:spcBef>
                <a:spcPts val="980"/>
              </a:spcBef>
            </a:pPr>
            <a:r>
              <a:rPr sz="2600" dirty="0">
                <a:latin typeface="Arial"/>
                <a:cs typeface="Arial"/>
              </a:rPr>
              <a:t>Begin</a:t>
            </a:r>
            <a:endParaRPr sz="2600">
              <a:latin typeface="Arial"/>
              <a:cs typeface="Arial"/>
            </a:endParaRPr>
          </a:p>
          <a:p>
            <a:pPr marL="207640"/>
            <a:r>
              <a:rPr sz="2600" spc="-5" dirty="0">
                <a:solidFill>
                  <a:srgbClr val="006FC0"/>
                </a:solidFill>
                <a:latin typeface="Arial"/>
                <a:cs typeface="Arial"/>
              </a:rPr>
              <a:t>if </a:t>
            </a:r>
            <a:r>
              <a:rPr sz="2600" dirty="0">
                <a:latin typeface="Arial"/>
                <a:cs typeface="Arial"/>
              </a:rPr>
              <a:t>( y &gt;=</a:t>
            </a:r>
            <a:r>
              <a:rPr sz="2600" spc="-91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0)</a:t>
            </a:r>
            <a:endParaRPr sz="2600">
              <a:latin typeface="Arial"/>
              <a:cs typeface="Arial"/>
            </a:endParaRPr>
          </a:p>
          <a:p>
            <a:pPr marL="207640" marR="2421830" indent="914377"/>
            <a:r>
              <a:rPr sz="2600" dirty="0">
                <a:solidFill>
                  <a:srgbClr val="006FC0"/>
                </a:solidFill>
                <a:latin typeface="Arial"/>
                <a:cs typeface="Arial"/>
              </a:rPr>
              <a:t>then </a:t>
            </a:r>
            <a:r>
              <a:rPr sz="2600" dirty="0">
                <a:latin typeface="Arial"/>
                <a:cs typeface="Arial"/>
              </a:rPr>
              <a:t>y =</a:t>
            </a:r>
            <a:r>
              <a:rPr sz="2600" spc="-80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0;  abs =</a:t>
            </a:r>
            <a:r>
              <a:rPr sz="2600" spc="-9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y;</a:t>
            </a:r>
            <a:endParaRPr sz="2600">
              <a:latin typeface="Arial"/>
              <a:cs typeface="Arial"/>
            </a:endParaRPr>
          </a:p>
          <a:p>
            <a:pPr marL="207640"/>
            <a:r>
              <a:rPr sz="2600" dirty="0">
                <a:latin typeface="Arial"/>
                <a:cs typeface="Arial"/>
              </a:rPr>
              <a:t>end;</a:t>
            </a:r>
            <a:endParaRPr sz="2600">
              <a:latin typeface="Arial"/>
              <a:cs typeface="Arial"/>
            </a:endParaRPr>
          </a:p>
          <a:p>
            <a:pPr marL="1354421">
              <a:spcBef>
                <a:spcPts val="1445"/>
              </a:spcBef>
            </a:pPr>
            <a:r>
              <a:rPr sz="2400" spc="-5" dirty="0">
                <a:solidFill>
                  <a:srgbClr val="C00000"/>
                </a:solidFill>
                <a:latin typeface="Arial"/>
                <a:cs typeface="Arial"/>
              </a:rPr>
              <a:t>100% </a:t>
            </a:r>
            <a:r>
              <a:rPr sz="2400" dirty="0">
                <a:solidFill>
                  <a:srgbClr val="C00000"/>
                </a:solidFill>
                <a:latin typeface="Arial"/>
                <a:cs typeface="Arial"/>
              </a:rPr>
              <a:t>statement</a:t>
            </a:r>
            <a:r>
              <a:rPr sz="2400" spc="-51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C00000"/>
                </a:solidFill>
                <a:latin typeface="Arial"/>
                <a:cs typeface="Arial"/>
              </a:rPr>
              <a:t>coverage!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220461" y="6096000"/>
            <a:ext cx="923545" cy="76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14400" y="6172201"/>
            <a:ext cx="7086600" cy="2968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200" y="1356247"/>
            <a:ext cx="8991600" cy="47397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591" marR="716262" indent="-342891" algn="just">
              <a:buFont typeface="Wingdings"/>
              <a:buChar char=""/>
              <a:tabLst>
                <a:tab pos="355591" algn="l"/>
              </a:tabLst>
            </a:pPr>
            <a:r>
              <a:rPr sz="2400" dirty="0">
                <a:latin typeface="Arial"/>
                <a:cs typeface="Arial"/>
              </a:rPr>
              <a:t>Software </a:t>
            </a:r>
            <a:r>
              <a:rPr sz="2400" spc="-5" dirty="0">
                <a:latin typeface="Arial"/>
                <a:cs typeface="Arial"/>
              </a:rPr>
              <a:t>developers and </a:t>
            </a:r>
            <a:r>
              <a:rPr sz="2400" dirty="0">
                <a:latin typeface="Arial"/>
                <a:cs typeface="Arial"/>
              </a:rPr>
              <a:t>testers commonly </a:t>
            </a:r>
            <a:r>
              <a:rPr sz="2400" spc="-5" dirty="0">
                <a:latin typeface="Arial"/>
                <a:cs typeface="Arial"/>
              </a:rPr>
              <a:t>use line  </a:t>
            </a:r>
            <a:r>
              <a:rPr sz="2400" dirty="0">
                <a:latin typeface="Arial"/>
                <a:cs typeface="Arial"/>
              </a:rPr>
              <a:t>coverage because of its </a:t>
            </a:r>
            <a:r>
              <a:rPr sz="2400" b="1" spc="-5" dirty="0">
                <a:solidFill>
                  <a:srgbClr val="002060"/>
                </a:solidFill>
                <a:latin typeface="Arial"/>
                <a:cs typeface="Arial"/>
              </a:rPr>
              <a:t>simplicity</a:t>
            </a:r>
            <a:r>
              <a:rPr sz="2400" spc="-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and </a:t>
            </a:r>
            <a:r>
              <a:rPr sz="2400" b="1" spc="-5" dirty="0">
                <a:solidFill>
                  <a:srgbClr val="002060"/>
                </a:solidFill>
                <a:latin typeface="Arial"/>
                <a:cs typeface="Arial"/>
              </a:rPr>
              <a:t>availability</a:t>
            </a:r>
            <a:r>
              <a:rPr sz="2400" spc="-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in  object code instrumentation</a:t>
            </a:r>
            <a:r>
              <a:rPr sz="2400" spc="-31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technology.</a:t>
            </a:r>
            <a:endParaRPr sz="2400" dirty="0">
              <a:latin typeface="Arial"/>
              <a:cs typeface="Arial"/>
            </a:endParaRPr>
          </a:p>
          <a:p>
            <a:pPr marL="355591" marR="13334" indent="-342891">
              <a:spcBef>
                <a:spcPts val="575"/>
              </a:spcBef>
              <a:buFont typeface="Wingdings"/>
              <a:buChar char=""/>
              <a:tabLst>
                <a:tab pos="355591" algn="l"/>
              </a:tabLst>
            </a:pPr>
            <a:r>
              <a:rPr sz="2400" dirty="0">
                <a:latin typeface="Arial"/>
                <a:cs typeface="Arial"/>
              </a:rPr>
              <a:t>Of </a:t>
            </a:r>
            <a:r>
              <a:rPr sz="2400" spc="-5" dirty="0">
                <a:latin typeface="Arial"/>
                <a:cs typeface="Arial"/>
              </a:rPr>
              <a:t>all the </a:t>
            </a:r>
            <a:r>
              <a:rPr sz="2400" dirty="0">
                <a:latin typeface="Arial"/>
                <a:cs typeface="Arial"/>
              </a:rPr>
              <a:t>structural </a:t>
            </a:r>
            <a:r>
              <a:rPr sz="2400" spc="-5" dirty="0">
                <a:latin typeface="Arial"/>
                <a:cs typeface="Arial"/>
              </a:rPr>
              <a:t>coverage </a:t>
            </a:r>
            <a:r>
              <a:rPr sz="2400" dirty="0">
                <a:latin typeface="Arial"/>
                <a:cs typeface="Arial"/>
              </a:rPr>
              <a:t>criteria, </a:t>
            </a:r>
            <a:r>
              <a:rPr sz="2400" spc="-5" dirty="0">
                <a:solidFill>
                  <a:srgbClr val="C00000"/>
                </a:solidFill>
                <a:latin typeface="Arial"/>
                <a:cs typeface="Arial"/>
              </a:rPr>
              <a:t>line coverage </a:t>
            </a:r>
            <a:r>
              <a:rPr sz="2400" spc="-5" dirty="0">
                <a:latin typeface="Arial"/>
                <a:cs typeface="Arial"/>
              </a:rPr>
              <a:t>is </a:t>
            </a:r>
            <a:r>
              <a:rPr sz="2400" dirty="0">
                <a:latin typeface="Arial"/>
                <a:cs typeface="Arial"/>
              </a:rPr>
              <a:t>the  </a:t>
            </a:r>
            <a:r>
              <a:rPr sz="2400" spc="-5" dirty="0">
                <a:solidFill>
                  <a:srgbClr val="C00000"/>
                </a:solidFill>
                <a:latin typeface="Arial"/>
                <a:cs typeface="Arial"/>
              </a:rPr>
              <a:t>weakest</a:t>
            </a:r>
            <a:r>
              <a:rPr sz="2400" spc="-5" dirty="0">
                <a:latin typeface="Arial"/>
                <a:cs typeface="Arial"/>
              </a:rPr>
              <a:t>, indicating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dirty="0">
                <a:solidFill>
                  <a:srgbClr val="C00000"/>
                </a:solidFill>
                <a:latin typeface="Arial"/>
                <a:cs typeface="Arial"/>
              </a:rPr>
              <a:t>fewest </a:t>
            </a:r>
            <a:r>
              <a:rPr sz="2400" spc="-5" dirty="0">
                <a:solidFill>
                  <a:srgbClr val="C00000"/>
                </a:solidFill>
                <a:latin typeface="Arial"/>
                <a:cs typeface="Arial"/>
              </a:rPr>
              <a:t>number </a:t>
            </a:r>
            <a:r>
              <a:rPr sz="2400" dirty="0">
                <a:solidFill>
                  <a:srgbClr val="C00000"/>
                </a:solidFill>
                <a:latin typeface="Arial"/>
                <a:cs typeface="Arial"/>
              </a:rPr>
              <a:t>of test</a:t>
            </a:r>
            <a:r>
              <a:rPr sz="2400" spc="1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C00000"/>
                </a:solidFill>
                <a:latin typeface="Arial"/>
                <a:cs typeface="Arial"/>
              </a:rPr>
              <a:t>cases</a:t>
            </a:r>
            <a:r>
              <a:rPr sz="2400" dirty="0">
                <a:latin typeface="Arial"/>
                <a:cs typeface="Arial"/>
              </a:rPr>
              <a:t>.</a:t>
            </a:r>
          </a:p>
          <a:p>
            <a:pPr marL="355591" indent="-342891">
              <a:spcBef>
                <a:spcPts val="575"/>
              </a:spcBef>
              <a:buClr>
                <a:srgbClr val="000000"/>
              </a:buClr>
              <a:buFont typeface="Wingdings"/>
              <a:buChar char=""/>
              <a:tabLst>
                <a:tab pos="355591" algn="l"/>
              </a:tabLst>
            </a:pPr>
            <a:r>
              <a:rPr sz="2400" dirty="0">
                <a:solidFill>
                  <a:srgbClr val="C00000"/>
                </a:solidFill>
                <a:latin typeface="Arial"/>
                <a:cs typeface="Arial"/>
              </a:rPr>
              <a:t>Bugs </a:t>
            </a:r>
            <a:r>
              <a:rPr sz="2400" dirty="0">
                <a:latin typeface="Arial"/>
                <a:cs typeface="Arial"/>
              </a:rPr>
              <a:t>can </a:t>
            </a:r>
            <a:r>
              <a:rPr sz="2400" spc="-5" dirty="0">
                <a:latin typeface="Arial"/>
                <a:cs typeface="Arial"/>
              </a:rPr>
              <a:t>easily </a:t>
            </a:r>
            <a:r>
              <a:rPr sz="2400" spc="-5" dirty="0">
                <a:solidFill>
                  <a:srgbClr val="C00000"/>
                </a:solidFill>
                <a:latin typeface="Arial"/>
                <a:cs typeface="Arial"/>
              </a:rPr>
              <a:t>occur </a:t>
            </a:r>
            <a:r>
              <a:rPr sz="2400" dirty="0">
                <a:latin typeface="Arial"/>
                <a:cs typeface="Arial"/>
              </a:rPr>
              <a:t>in the </a:t>
            </a:r>
            <a:r>
              <a:rPr sz="2400" spc="-5" dirty="0">
                <a:latin typeface="Arial"/>
                <a:cs typeface="Arial"/>
              </a:rPr>
              <a:t>cases </a:t>
            </a:r>
            <a:r>
              <a:rPr sz="2400" dirty="0">
                <a:latin typeface="Arial"/>
                <a:cs typeface="Arial"/>
              </a:rPr>
              <a:t>that </a:t>
            </a:r>
            <a:r>
              <a:rPr sz="2400" spc="-5" dirty="0">
                <a:latin typeface="Arial"/>
                <a:cs typeface="Arial"/>
              </a:rPr>
              <a:t>line</a:t>
            </a:r>
            <a:r>
              <a:rPr sz="2400" spc="4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coverage</a:t>
            </a:r>
            <a:endParaRPr sz="2400" dirty="0">
              <a:latin typeface="Arial"/>
              <a:cs typeface="Arial"/>
            </a:endParaRPr>
          </a:p>
          <a:p>
            <a:pPr marL="355591"/>
            <a:r>
              <a:rPr sz="2400" spc="-5" dirty="0">
                <a:latin typeface="Arial"/>
                <a:cs typeface="Arial"/>
              </a:rPr>
              <a:t>cannot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see.</a:t>
            </a:r>
          </a:p>
          <a:p>
            <a:pPr marL="355591" marR="5080" indent="-342891">
              <a:spcBef>
                <a:spcPts val="575"/>
              </a:spcBef>
              <a:buFont typeface="Wingdings"/>
              <a:buChar char=""/>
              <a:tabLst>
                <a:tab pos="355591" algn="l"/>
              </a:tabLst>
            </a:pPr>
            <a:r>
              <a:rPr sz="2400" dirty="0">
                <a:latin typeface="Arial"/>
                <a:cs typeface="Arial"/>
              </a:rPr>
              <a:t>The most </a:t>
            </a:r>
            <a:r>
              <a:rPr sz="2400" spc="-5" dirty="0">
                <a:latin typeface="Arial"/>
                <a:cs typeface="Arial"/>
              </a:rPr>
              <a:t>significant </a:t>
            </a:r>
            <a:r>
              <a:rPr sz="2400" dirty="0">
                <a:latin typeface="Arial"/>
                <a:cs typeface="Arial"/>
              </a:rPr>
              <a:t>shortcoming of </a:t>
            </a:r>
            <a:r>
              <a:rPr sz="2400" spc="-5" dirty="0">
                <a:latin typeface="Arial"/>
                <a:cs typeface="Arial"/>
              </a:rPr>
              <a:t>line </a:t>
            </a:r>
            <a:r>
              <a:rPr sz="2400" dirty="0">
                <a:latin typeface="Arial"/>
                <a:cs typeface="Arial"/>
              </a:rPr>
              <a:t>coverage </a:t>
            </a:r>
            <a:r>
              <a:rPr sz="2400" spc="-5" dirty="0">
                <a:latin typeface="Arial"/>
                <a:cs typeface="Arial"/>
              </a:rPr>
              <a:t>is </a:t>
            </a:r>
            <a:r>
              <a:rPr sz="2400" dirty="0">
                <a:latin typeface="Arial"/>
                <a:cs typeface="Arial"/>
              </a:rPr>
              <a:t>that  it </a:t>
            </a:r>
            <a:r>
              <a:rPr sz="2400" spc="-5" dirty="0">
                <a:solidFill>
                  <a:srgbClr val="C00000"/>
                </a:solidFill>
                <a:latin typeface="Arial"/>
                <a:cs typeface="Arial"/>
              </a:rPr>
              <a:t>fails </a:t>
            </a:r>
            <a:r>
              <a:rPr sz="2400" dirty="0">
                <a:latin typeface="Arial"/>
                <a:cs typeface="Arial"/>
              </a:rPr>
              <a:t>to </a:t>
            </a:r>
            <a:r>
              <a:rPr sz="2400" spc="-5" dirty="0">
                <a:solidFill>
                  <a:srgbClr val="C00000"/>
                </a:solidFill>
                <a:latin typeface="Arial"/>
                <a:cs typeface="Arial"/>
              </a:rPr>
              <a:t>measure </a:t>
            </a:r>
            <a:r>
              <a:rPr sz="2400" spc="-5" dirty="0">
                <a:latin typeface="Arial"/>
                <a:cs typeface="Arial"/>
              </a:rPr>
              <a:t>whether you </a:t>
            </a:r>
            <a:r>
              <a:rPr sz="2400" dirty="0">
                <a:latin typeface="Arial"/>
                <a:cs typeface="Arial"/>
              </a:rPr>
              <a:t>test </a:t>
            </a:r>
            <a:r>
              <a:rPr sz="2400" spc="-5" dirty="0">
                <a:latin typeface="Arial"/>
                <a:cs typeface="Arial"/>
              </a:rPr>
              <a:t>simple </a:t>
            </a:r>
            <a:r>
              <a:rPr sz="2400" spc="-5" dirty="0">
                <a:solidFill>
                  <a:srgbClr val="C00000"/>
                </a:solidFill>
                <a:latin typeface="Courier New"/>
                <a:cs typeface="Courier New"/>
              </a:rPr>
              <a:t>if</a:t>
            </a:r>
            <a:r>
              <a:rPr sz="2400" spc="-720" dirty="0">
                <a:solidFill>
                  <a:srgbClr val="C00000"/>
                </a:solidFill>
                <a:latin typeface="Courier New"/>
                <a:cs typeface="Courier New"/>
              </a:rPr>
              <a:t> </a:t>
            </a:r>
            <a:r>
              <a:rPr sz="2400" dirty="0">
                <a:latin typeface="Arial"/>
                <a:cs typeface="Arial"/>
              </a:rPr>
              <a:t>statements  with a false </a:t>
            </a:r>
            <a:r>
              <a:rPr sz="2400" spc="-5" dirty="0">
                <a:latin typeface="Arial"/>
                <a:cs typeface="Arial"/>
              </a:rPr>
              <a:t>decision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outcome.</a:t>
            </a:r>
            <a:endParaRPr sz="2400" dirty="0">
              <a:latin typeface="Arial"/>
              <a:cs typeface="Arial"/>
            </a:endParaRPr>
          </a:p>
          <a:p>
            <a:pPr marL="355591" marR="199386" indent="-342891">
              <a:spcBef>
                <a:spcPts val="575"/>
              </a:spcBef>
              <a:buFont typeface="Wingdings"/>
              <a:buChar char=""/>
              <a:tabLst>
                <a:tab pos="355591" algn="l"/>
              </a:tabLst>
            </a:pPr>
            <a:r>
              <a:rPr sz="2400" spc="-5" dirty="0">
                <a:latin typeface="Arial"/>
                <a:cs typeface="Arial"/>
              </a:rPr>
              <a:t>Experts generally </a:t>
            </a:r>
            <a:r>
              <a:rPr sz="2400" dirty="0">
                <a:latin typeface="Arial"/>
                <a:cs typeface="Arial"/>
              </a:rPr>
              <a:t>recommend to </a:t>
            </a:r>
            <a:r>
              <a:rPr sz="2400" spc="-5" dirty="0">
                <a:latin typeface="Arial"/>
                <a:cs typeface="Arial"/>
              </a:rPr>
              <a:t>only </a:t>
            </a:r>
            <a:r>
              <a:rPr sz="2400" u="heavy" spc="-5" dirty="0">
                <a:latin typeface="Arial"/>
                <a:cs typeface="Arial"/>
              </a:rPr>
              <a:t>use line coverage  </a:t>
            </a:r>
            <a:r>
              <a:rPr sz="2400" u="heavy" dirty="0">
                <a:latin typeface="Arial"/>
                <a:cs typeface="Arial"/>
              </a:rPr>
              <a:t>if </a:t>
            </a:r>
            <a:r>
              <a:rPr sz="2400" u="heavy" spc="-5" dirty="0">
                <a:latin typeface="Arial"/>
                <a:cs typeface="Arial"/>
              </a:rPr>
              <a:t>nothing else is</a:t>
            </a:r>
            <a:r>
              <a:rPr sz="2400" u="heavy" spc="51" dirty="0">
                <a:latin typeface="Arial"/>
                <a:cs typeface="Arial"/>
              </a:rPr>
              <a:t> </a:t>
            </a:r>
            <a:r>
              <a:rPr sz="2400" u="heavy" spc="-11" dirty="0">
                <a:latin typeface="Arial"/>
                <a:cs typeface="Arial"/>
              </a:rPr>
              <a:t>available</a:t>
            </a:r>
            <a:r>
              <a:rPr sz="2400" spc="-11" dirty="0">
                <a:latin typeface="Arial"/>
                <a:cs typeface="Arial"/>
              </a:rPr>
              <a:t>.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382000" y="6187444"/>
            <a:ext cx="609600" cy="6705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90601" y="6303264"/>
            <a:ext cx="6929628" cy="975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pc="-5" dirty="0"/>
              <a:t>What is wrong with line</a:t>
            </a:r>
            <a:r>
              <a:rPr spc="80" dirty="0"/>
              <a:t> </a:t>
            </a:r>
            <a:r>
              <a:rPr spc="-5" dirty="0"/>
              <a:t>coverage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399">
              <a:lnSpc>
                <a:spcPts val="1920"/>
              </a:lnSpc>
            </a:pPr>
            <a:fld id="{81D60167-4931-47E6-BA6A-407CBD079E47}" type="slidenum">
              <a:rPr dirty="0"/>
              <a:pPr marL="25399">
                <a:lnSpc>
                  <a:spcPts val="1920"/>
                </a:lnSpc>
              </a:pPr>
              <a:t>14</a:t>
            </a:fld>
            <a:endParaRPr dirty="0"/>
          </a:p>
        </p:txBody>
      </p:sp>
      <p:sp>
        <p:nvSpPr>
          <p:cNvPr id="9" name="Rectangle 8"/>
          <p:cNvSpPr/>
          <p:nvPr/>
        </p:nvSpPr>
        <p:spPr>
          <a:xfrm>
            <a:off x="8220461" y="6172200"/>
            <a:ext cx="923545" cy="76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14400" y="6248401"/>
            <a:ext cx="7086600" cy="2968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pc="-5" dirty="0"/>
              <a:t>Decision (Branch)</a:t>
            </a:r>
            <a:r>
              <a:rPr spc="40" dirty="0"/>
              <a:t> </a:t>
            </a:r>
            <a:r>
              <a:rPr spc="-5" dirty="0"/>
              <a:t>Coverage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pc="-5" dirty="0"/>
              <a:t>Execute each edge in </a:t>
            </a:r>
            <a:r>
              <a:rPr dirty="0"/>
              <a:t>the CFG at </a:t>
            </a:r>
            <a:r>
              <a:rPr spc="-5" dirty="0"/>
              <a:t>least</a:t>
            </a:r>
            <a:r>
              <a:rPr spc="20" dirty="0"/>
              <a:t> </a:t>
            </a:r>
            <a:r>
              <a:rPr spc="-5" dirty="0"/>
              <a:t>once</a:t>
            </a:r>
          </a:p>
          <a:p>
            <a:pPr marL="207640">
              <a:spcBef>
                <a:spcPts val="1425"/>
              </a:spcBef>
            </a:pPr>
            <a:r>
              <a:rPr sz="2600" dirty="0">
                <a:solidFill>
                  <a:srgbClr val="000000"/>
                </a:solidFill>
              </a:rPr>
              <a:t>Begin</a:t>
            </a:r>
            <a:endParaRPr sz="2600" dirty="0"/>
          </a:p>
          <a:p>
            <a:pPr marL="207640"/>
            <a:r>
              <a:rPr sz="2600" spc="-5" dirty="0">
                <a:solidFill>
                  <a:srgbClr val="006FC0"/>
                </a:solidFill>
              </a:rPr>
              <a:t>if </a:t>
            </a:r>
            <a:r>
              <a:rPr sz="2600" dirty="0">
                <a:solidFill>
                  <a:srgbClr val="000000"/>
                </a:solidFill>
              </a:rPr>
              <a:t>( y &gt;=</a:t>
            </a:r>
            <a:r>
              <a:rPr sz="2600" spc="-91" dirty="0">
                <a:solidFill>
                  <a:srgbClr val="000000"/>
                </a:solidFill>
              </a:rPr>
              <a:t> </a:t>
            </a:r>
            <a:r>
              <a:rPr sz="2600" dirty="0">
                <a:solidFill>
                  <a:srgbClr val="000000"/>
                </a:solidFill>
              </a:rPr>
              <a:t>0)</a:t>
            </a:r>
            <a:endParaRPr sz="2600" dirty="0"/>
          </a:p>
          <a:p>
            <a:pPr marL="1122017"/>
            <a:r>
              <a:rPr sz="2600" dirty="0">
                <a:solidFill>
                  <a:srgbClr val="006FC0"/>
                </a:solidFill>
              </a:rPr>
              <a:t>then </a:t>
            </a:r>
            <a:r>
              <a:rPr sz="2600" dirty="0">
                <a:solidFill>
                  <a:srgbClr val="000000"/>
                </a:solidFill>
              </a:rPr>
              <a:t>y =</a:t>
            </a:r>
            <a:r>
              <a:rPr sz="2600" spc="-85" dirty="0">
                <a:solidFill>
                  <a:srgbClr val="000000"/>
                </a:solidFill>
              </a:rPr>
              <a:t> </a:t>
            </a:r>
            <a:r>
              <a:rPr sz="2600" dirty="0">
                <a:solidFill>
                  <a:srgbClr val="000000"/>
                </a:solidFill>
              </a:rPr>
              <a:t>0;</a:t>
            </a:r>
            <a:endParaRPr sz="2600" dirty="0"/>
          </a:p>
          <a:p>
            <a:pPr marL="207640"/>
            <a:r>
              <a:rPr sz="2600" dirty="0">
                <a:solidFill>
                  <a:srgbClr val="000000"/>
                </a:solidFill>
              </a:rPr>
              <a:t>abs =</a:t>
            </a:r>
            <a:r>
              <a:rPr sz="2600" spc="-91" dirty="0">
                <a:solidFill>
                  <a:srgbClr val="000000"/>
                </a:solidFill>
              </a:rPr>
              <a:t> </a:t>
            </a:r>
            <a:r>
              <a:rPr sz="2600" dirty="0">
                <a:solidFill>
                  <a:srgbClr val="000000"/>
                </a:solidFill>
              </a:rPr>
              <a:t>y;</a:t>
            </a:r>
            <a:endParaRPr sz="2600" dirty="0"/>
          </a:p>
          <a:p>
            <a:pPr marL="207640"/>
            <a:r>
              <a:rPr sz="2600" dirty="0">
                <a:solidFill>
                  <a:srgbClr val="000000"/>
                </a:solidFill>
              </a:rPr>
              <a:t>end;</a:t>
            </a:r>
            <a:endParaRPr sz="260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399">
              <a:lnSpc>
                <a:spcPts val="1920"/>
              </a:lnSpc>
            </a:pPr>
            <a:fld id="{81D60167-4931-47E6-BA6A-407CBD079E47}" type="slidenum">
              <a:rPr dirty="0"/>
              <a:pPr marL="25399">
                <a:lnSpc>
                  <a:spcPts val="1920"/>
                </a:lnSpc>
              </a:pPr>
              <a:t>15</a:t>
            </a:fld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5660828" y="1411861"/>
            <a:ext cx="2572511" cy="26654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8220461" y="6096000"/>
            <a:ext cx="923545" cy="76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14400" y="6172201"/>
            <a:ext cx="7086600" cy="2968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pc="-5" dirty="0"/>
              <a:t>Decision (Branch)</a:t>
            </a:r>
            <a:r>
              <a:rPr spc="40" dirty="0"/>
              <a:t> </a:t>
            </a:r>
            <a:r>
              <a:rPr spc="-5" dirty="0"/>
              <a:t>Coverage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pc="-5" dirty="0"/>
              <a:t>Execute each edge in </a:t>
            </a:r>
            <a:r>
              <a:rPr dirty="0"/>
              <a:t>the CFG at </a:t>
            </a:r>
            <a:r>
              <a:rPr spc="-5" dirty="0"/>
              <a:t>least</a:t>
            </a:r>
            <a:r>
              <a:rPr spc="20" dirty="0"/>
              <a:t> </a:t>
            </a:r>
            <a:r>
              <a:rPr spc="-5" dirty="0"/>
              <a:t>once</a:t>
            </a:r>
          </a:p>
          <a:p>
            <a:pPr marL="207640">
              <a:spcBef>
                <a:spcPts val="1425"/>
              </a:spcBef>
            </a:pPr>
            <a:r>
              <a:rPr sz="2600" dirty="0">
                <a:solidFill>
                  <a:srgbClr val="000000"/>
                </a:solidFill>
              </a:rPr>
              <a:t>Begin</a:t>
            </a:r>
            <a:endParaRPr sz="2600" dirty="0"/>
          </a:p>
          <a:p>
            <a:pPr marL="207640"/>
            <a:r>
              <a:rPr sz="2600" spc="-5" dirty="0">
                <a:solidFill>
                  <a:srgbClr val="006FC0"/>
                </a:solidFill>
              </a:rPr>
              <a:t>if </a:t>
            </a:r>
            <a:r>
              <a:rPr sz="2600" dirty="0">
                <a:solidFill>
                  <a:srgbClr val="000000"/>
                </a:solidFill>
              </a:rPr>
              <a:t>( y &gt;=</a:t>
            </a:r>
            <a:r>
              <a:rPr sz="2600" spc="-91" dirty="0">
                <a:solidFill>
                  <a:srgbClr val="000000"/>
                </a:solidFill>
              </a:rPr>
              <a:t> </a:t>
            </a:r>
            <a:r>
              <a:rPr sz="2600" dirty="0">
                <a:solidFill>
                  <a:srgbClr val="000000"/>
                </a:solidFill>
              </a:rPr>
              <a:t>0)</a:t>
            </a:r>
            <a:endParaRPr sz="2600" dirty="0"/>
          </a:p>
          <a:p>
            <a:pPr marL="1122017"/>
            <a:r>
              <a:rPr sz="2600" dirty="0">
                <a:solidFill>
                  <a:srgbClr val="006FC0"/>
                </a:solidFill>
              </a:rPr>
              <a:t>then </a:t>
            </a:r>
            <a:r>
              <a:rPr sz="2600" dirty="0">
                <a:solidFill>
                  <a:srgbClr val="000000"/>
                </a:solidFill>
              </a:rPr>
              <a:t>y =</a:t>
            </a:r>
            <a:r>
              <a:rPr sz="2600" spc="-85" dirty="0">
                <a:solidFill>
                  <a:srgbClr val="000000"/>
                </a:solidFill>
              </a:rPr>
              <a:t> </a:t>
            </a:r>
            <a:r>
              <a:rPr sz="2600" dirty="0">
                <a:solidFill>
                  <a:srgbClr val="000000"/>
                </a:solidFill>
              </a:rPr>
              <a:t>0;</a:t>
            </a:r>
            <a:endParaRPr sz="2600" dirty="0"/>
          </a:p>
          <a:p>
            <a:pPr marL="207640"/>
            <a:r>
              <a:rPr sz="2600" dirty="0">
                <a:solidFill>
                  <a:srgbClr val="000000"/>
                </a:solidFill>
              </a:rPr>
              <a:t>abs =</a:t>
            </a:r>
            <a:r>
              <a:rPr sz="2600" spc="-91" dirty="0">
                <a:solidFill>
                  <a:srgbClr val="000000"/>
                </a:solidFill>
              </a:rPr>
              <a:t> </a:t>
            </a:r>
            <a:r>
              <a:rPr sz="2600" dirty="0">
                <a:solidFill>
                  <a:srgbClr val="000000"/>
                </a:solidFill>
              </a:rPr>
              <a:t>y;</a:t>
            </a:r>
            <a:endParaRPr sz="2600" dirty="0"/>
          </a:p>
          <a:p>
            <a:pPr marL="207640"/>
            <a:r>
              <a:rPr sz="2600" dirty="0">
                <a:solidFill>
                  <a:srgbClr val="000000"/>
                </a:solidFill>
              </a:rPr>
              <a:t>end;</a:t>
            </a:r>
            <a:endParaRPr sz="2600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399">
              <a:lnSpc>
                <a:spcPts val="1920"/>
              </a:lnSpc>
            </a:pPr>
            <a:fld id="{81D60167-4931-47E6-BA6A-407CBD079E47}" type="slidenum">
              <a:rPr dirty="0"/>
              <a:pPr marL="25399">
                <a:lnSpc>
                  <a:spcPts val="1920"/>
                </a:lnSpc>
              </a:pPr>
              <a:t>16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11887" y="4191762"/>
            <a:ext cx="3276600" cy="1679306"/>
          </a:xfrm>
          <a:prstGeom prst="rect">
            <a:avLst/>
          </a:prstGeom>
          <a:solidFill>
            <a:srgbClr val="F8F679"/>
          </a:solidFill>
          <a:ln w="25908">
            <a:solidFill>
              <a:srgbClr val="7E7E7E"/>
            </a:solidFill>
          </a:ln>
        </p:spPr>
        <p:txBody>
          <a:bodyPr vert="horz" wrap="square" lIns="0" tIns="200025" rIns="0" bIns="0" rtlCol="0">
            <a:spAutoFit/>
          </a:bodyPr>
          <a:lstStyle/>
          <a:p>
            <a:pPr marL="77469">
              <a:spcBef>
                <a:spcPts val="1575"/>
              </a:spcBef>
            </a:pPr>
            <a:r>
              <a:rPr sz="2400" b="1" u="sng" spc="-5" dirty="0">
                <a:latin typeface="Arial"/>
                <a:cs typeface="Arial"/>
              </a:rPr>
              <a:t>test</a:t>
            </a:r>
            <a:r>
              <a:rPr sz="2400" b="1" u="sng" spc="-65" dirty="0">
                <a:latin typeface="Arial"/>
                <a:cs typeface="Arial"/>
              </a:rPr>
              <a:t> </a:t>
            </a:r>
            <a:r>
              <a:rPr sz="2400" b="1" u="sng" spc="-5" dirty="0">
                <a:latin typeface="Arial"/>
                <a:cs typeface="Arial"/>
              </a:rPr>
              <a:t>case-1(yes):</a:t>
            </a:r>
            <a:endParaRPr sz="2400" u="sng" dirty="0">
              <a:latin typeface="Arial"/>
              <a:cs typeface="Arial"/>
            </a:endParaRPr>
          </a:p>
          <a:p>
            <a:pPr marL="420360" indent="-342891">
              <a:buFont typeface="Wingdings"/>
              <a:buChar char=""/>
              <a:tabLst>
                <a:tab pos="420995" algn="l"/>
                <a:tab pos="2821235" algn="l"/>
              </a:tabLst>
            </a:pPr>
            <a:r>
              <a:rPr sz="2400" spc="-5" dirty="0">
                <a:latin typeface="Arial"/>
                <a:cs typeface="Arial"/>
              </a:rPr>
              <a:t>input: </a:t>
            </a:r>
            <a:r>
              <a:rPr sz="2400" spc="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y 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=	</a:t>
            </a:r>
            <a:r>
              <a:rPr sz="2400" spc="-5" dirty="0">
                <a:latin typeface="Arial"/>
                <a:cs typeface="Arial"/>
              </a:rPr>
              <a:t>?</a:t>
            </a:r>
            <a:endParaRPr sz="2400" dirty="0">
              <a:latin typeface="Arial"/>
              <a:cs typeface="Arial"/>
            </a:endParaRPr>
          </a:p>
          <a:p>
            <a:pPr marL="420360" indent="-342891">
              <a:buFont typeface="Wingdings"/>
              <a:buChar char=""/>
              <a:tabLst>
                <a:tab pos="420995" algn="l"/>
                <a:tab pos="2821235" algn="l"/>
              </a:tabLst>
            </a:pPr>
            <a:r>
              <a:rPr sz="2400" spc="-5" dirty="0">
                <a:latin typeface="Arial"/>
                <a:cs typeface="Arial"/>
              </a:rPr>
              <a:t>expected  </a:t>
            </a:r>
            <a:r>
              <a:rPr sz="2400" spc="10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result:	</a:t>
            </a:r>
            <a:r>
              <a:rPr sz="2400" spc="-5" dirty="0">
                <a:latin typeface="Arial"/>
                <a:cs typeface="Arial"/>
              </a:rPr>
              <a:t>?</a:t>
            </a:r>
            <a:endParaRPr sz="2400" dirty="0">
              <a:latin typeface="Arial"/>
              <a:cs typeface="Arial"/>
            </a:endParaRPr>
          </a:p>
          <a:p>
            <a:pPr marL="420360" indent="-342891">
              <a:buFont typeface="Wingdings"/>
              <a:buChar char=""/>
              <a:tabLst>
                <a:tab pos="420995" algn="l"/>
                <a:tab pos="2821235" algn="l"/>
              </a:tabLst>
            </a:pPr>
            <a:r>
              <a:rPr sz="2400" spc="-5" dirty="0">
                <a:latin typeface="Arial"/>
                <a:cs typeface="Arial"/>
              </a:rPr>
              <a:t>actual  </a:t>
            </a:r>
            <a:r>
              <a:rPr sz="2400" spc="8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result:	</a:t>
            </a:r>
            <a:r>
              <a:rPr sz="2400" spc="-5" dirty="0">
                <a:latin typeface="Arial"/>
                <a:cs typeface="Arial"/>
              </a:rPr>
              <a:t>?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934711" y="4267200"/>
            <a:ext cx="3276600" cy="1905000"/>
          </a:xfrm>
          <a:custGeom>
            <a:avLst/>
            <a:gdLst/>
            <a:ahLst/>
            <a:cxnLst/>
            <a:rect l="l" t="t" r="r" b="b"/>
            <a:pathLst>
              <a:path w="3276600" h="1905000">
                <a:moveTo>
                  <a:pt x="0" y="1905000"/>
                </a:moveTo>
                <a:lnTo>
                  <a:pt x="3276599" y="1905000"/>
                </a:lnTo>
                <a:lnTo>
                  <a:pt x="3276599" y="0"/>
                </a:lnTo>
                <a:lnTo>
                  <a:pt x="0" y="0"/>
                </a:lnTo>
                <a:lnTo>
                  <a:pt x="0" y="1905000"/>
                </a:lnTo>
                <a:close/>
              </a:path>
            </a:pathLst>
          </a:custGeom>
          <a:solidFill>
            <a:srgbClr val="F8F6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197730" y="4426585"/>
            <a:ext cx="2251711" cy="14773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400" b="1" u="sng" spc="-5" dirty="0">
                <a:latin typeface="Arial"/>
                <a:cs typeface="Arial"/>
              </a:rPr>
              <a:t>test</a:t>
            </a:r>
            <a:r>
              <a:rPr sz="2400" b="1" u="sng" spc="-55" dirty="0">
                <a:latin typeface="Arial"/>
                <a:cs typeface="Arial"/>
              </a:rPr>
              <a:t> </a:t>
            </a:r>
            <a:r>
              <a:rPr sz="2400" b="1" u="sng" spc="-5" dirty="0">
                <a:latin typeface="Arial"/>
                <a:cs typeface="Arial"/>
              </a:rPr>
              <a:t>case-2(no):  </a:t>
            </a:r>
            <a:r>
              <a:rPr sz="2400" spc="-5" dirty="0">
                <a:latin typeface="Arial"/>
                <a:cs typeface="Arial"/>
              </a:rPr>
              <a:t>input: </a:t>
            </a:r>
            <a:r>
              <a:rPr sz="2400" dirty="0">
                <a:latin typeface="Arial"/>
                <a:cs typeface="Arial"/>
              </a:rPr>
              <a:t>y =  </a:t>
            </a:r>
            <a:r>
              <a:rPr sz="2400" spc="-5" dirty="0">
                <a:latin typeface="Arial"/>
                <a:cs typeface="Arial"/>
              </a:rPr>
              <a:t>expected </a:t>
            </a:r>
            <a:r>
              <a:rPr sz="2400" dirty="0">
                <a:latin typeface="Arial"/>
                <a:cs typeface="Arial"/>
              </a:rPr>
              <a:t>result:  </a:t>
            </a:r>
            <a:r>
              <a:rPr sz="2400" spc="-5" dirty="0">
                <a:latin typeface="Arial"/>
                <a:cs typeface="Arial"/>
              </a:rPr>
              <a:t>actual</a:t>
            </a:r>
            <a:r>
              <a:rPr sz="2400" spc="-71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result: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941314" y="4792347"/>
            <a:ext cx="169545" cy="1087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?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?</a:t>
            </a:r>
            <a:endParaRPr sz="2400">
              <a:latin typeface="Arial"/>
              <a:cs typeface="Arial"/>
            </a:endParaRPr>
          </a:p>
          <a:p>
            <a:pPr>
              <a:lnSpc>
                <a:spcPts val="2855"/>
              </a:lnSpc>
            </a:pPr>
            <a:r>
              <a:rPr sz="2400" spc="-5" dirty="0">
                <a:latin typeface="Arial"/>
                <a:cs typeface="Arial"/>
              </a:rPr>
              <a:t>?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638806" y="1373125"/>
            <a:ext cx="2572511" cy="26654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8220461" y="6096000"/>
            <a:ext cx="923545" cy="76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14400" y="6172201"/>
            <a:ext cx="7086600" cy="2968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6" grpId="0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pc="-5" dirty="0"/>
              <a:t>Decision (Branch)</a:t>
            </a:r>
            <a:r>
              <a:rPr spc="40" dirty="0"/>
              <a:t> </a:t>
            </a:r>
            <a:r>
              <a:rPr spc="-5" dirty="0"/>
              <a:t>Coverage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pc="-5" dirty="0"/>
              <a:t>Execute each edge in </a:t>
            </a:r>
            <a:r>
              <a:rPr dirty="0"/>
              <a:t>the CFG at </a:t>
            </a:r>
            <a:r>
              <a:rPr spc="-5" dirty="0"/>
              <a:t>least</a:t>
            </a:r>
            <a:r>
              <a:rPr spc="20" dirty="0"/>
              <a:t> </a:t>
            </a:r>
            <a:r>
              <a:rPr spc="-5" dirty="0"/>
              <a:t>once</a:t>
            </a:r>
          </a:p>
          <a:p>
            <a:pPr marL="207640">
              <a:spcBef>
                <a:spcPts val="1425"/>
              </a:spcBef>
            </a:pPr>
            <a:r>
              <a:rPr sz="2600" dirty="0">
                <a:solidFill>
                  <a:srgbClr val="000000"/>
                </a:solidFill>
              </a:rPr>
              <a:t>Begin</a:t>
            </a:r>
            <a:endParaRPr sz="2600"/>
          </a:p>
          <a:p>
            <a:pPr marL="207640"/>
            <a:r>
              <a:rPr sz="2600" spc="-5" dirty="0">
                <a:solidFill>
                  <a:srgbClr val="006FC0"/>
                </a:solidFill>
              </a:rPr>
              <a:t>if </a:t>
            </a:r>
            <a:r>
              <a:rPr sz="2600" dirty="0">
                <a:solidFill>
                  <a:srgbClr val="000000"/>
                </a:solidFill>
              </a:rPr>
              <a:t>( y &gt;=</a:t>
            </a:r>
            <a:r>
              <a:rPr sz="2600" spc="-91" dirty="0">
                <a:solidFill>
                  <a:srgbClr val="000000"/>
                </a:solidFill>
              </a:rPr>
              <a:t> </a:t>
            </a:r>
            <a:r>
              <a:rPr sz="2600" dirty="0">
                <a:solidFill>
                  <a:srgbClr val="000000"/>
                </a:solidFill>
              </a:rPr>
              <a:t>0)</a:t>
            </a:r>
            <a:endParaRPr sz="2600"/>
          </a:p>
          <a:p>
            <a:pPr marL="1122017"/>
            <a:r>
              <a:rPr sz="2600" dirty="0">
                <a:solidFill>
                  <a:srgbClr val="006FC0"/>
                </a:solidFill>
              </a:rPr>
              <a:t>then </a:t>
            </a:r>
            <a:r>
              <a:rPr sz="2600" dirty="0">
                <a:solidFill>
                  <a:srgbClr val="000000"/>
                </a:solidFill>
              </a:rPr>
              <a:t>y =</a:t>
            </a:r>
            <a:r>
              <a:rPr sz="2600" spc="-85" dirty="0">
                <a:solidFill>
                  <a:srgbClr val="000000"/>
                </a:solidFill>
              </a:rPr>
              <a:t> </a:t>
            </a:r>
            <a:r>
              <a:rPr sz="2600" dirty="0">
                <a:solidFill>
                  <a:srgbClr val="000000"/>
                </a:solidFill>
              </a:rPr>
              <a:t>0;</a:t>
            </a:r>
            <a:endParaRPr sz="2600"/>
          </a:p>
          <a:p>
            <a:pPr marL="207640"/>
            <a:r>
              <a:rPr sz="2600" dirty="0">
                <a:solidFill>
                  <a:srgbClr val="000000"/>
                </a:solidFill>
              </a:rPr>
              <a:t>abs =</a:t>
            </a:r>
            <a:r>
              <a:rPr sz="2600" spc="-91" dirty="0">
                <a:solidFill>
                  <a:srgbClr val="000000"/>
                </a:solidFill>
              </a:rPr>
              <a:t> </a:t>
            </a:r>
            <a:r>
              <a:rPr sz="2600" dirty="0">
                <a:solidFill>
                  <a:srgbClr val="000000"/>
                </a:solidFill>
              </a:rPr>
              <a:t>y;</a:t>
            </a:r>
            <a:endParaRPr sz="2600"/>
          </a:p>
          <a:p>
            <a:pPr marL="207640"/>
            <a:r>
              <a:rPr sz="2600" dirty="0">
                <a:solidFill>
                  <a:srgbClr val="000000"/>
                </a:solidFill>
              </a:rPr>
              <a:t>end;</a:t>
            </a:r>
            <a:endParaRPr sz="260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399">
              <a:lnSpc>
                <a:spcPts val="1920"/>
              </a:lnSpc>
            </a:pPr>
            <a:fld id="{81D60167-4931-47E6-BA6A-407CBD079E47}" type="slidenum">
              <a:rPr dirty="0"/>
              <a:pPr marL="25399">
                <a:lnSpc>
                  <a:spcPts val="1920"/>
                </a:lnSpc>
              </a:pPr>
              <a:t>17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51753" y="4326643"/>
            <a:ext cx="3276600" cy="1679306"/>
          </a:xfrm>
          <a:prstGeom prst="rect">
            <a:avLst/>
          </a:prstGeom>
          <a:solidFill>
            <a:srgbClr val="F8F679"/>
          </a:solidFill>
          <a:ln w="25908">
            <a:solidFill>
              <a:srgbClr val="7E7E7E"/>
            </a:solidFill>
          </a:ln>
        </p:spPr>
        <p:txBody>
          <a:bodyPr vert="horz" wrap="square" lIns="0" tIns="200025" rIns="0" bIns="0" rtlCol="0">
            <a:spAutoFit/>
          </a:bodyPr>
          <a:lstStyle/>
          <a:p>
            <a:pPr marL="77469">
              <a:spcBef>
                <a:spcPts val="1575"/>
              </a:spcBef>
            </a:pPr>
            <a:r>
              <a:rPr sz="2400" b="1" u="sng" spc="-5" dirty="0">
                <a:latin typeface="Arial"/>
                <a:cs typeface="Arial"/>
              </a:rPr>
              <a:t>test</a:t>
            </a:r>
            <a:r>
              <a:rPr sz="2400" b="1" u="sng" spc="-65" dirty="0">
                <a:latin typeface="Arial"/>
                <a:cs typeface="Arial"/>
              </a:rPr>
              <a:t> </a:t>
            </a:r>
            <a:r>
              <a:rPr sz="2400" b="1" u="sng" spc="-5" dirty="0">
                <a:latin typeface="Arial"/>
                <a:cs typeface="Arial"/>
              </a:rPr>
              <a:t>case-1(yes):</a:t>
            </a:r>
            <a:endParaRPr sz="2400" u="sng" dirty="0">
              <a:latin typeface="Arial"/>
              <a:cs typeface="Arial"/>
            </a:endParaRPr>
          </a:p>
          <a:p>
            <a:pPr marL="420360" indent="-342891">
              <a:buFont typeface="Wingdings"/>
              <a:buChar char=""/>
              <a:tabLst>
                <a:tab pos="420995" algn="l"/>
                <a:tab pos="2821235" algn="l"/>
              </a:tabLst>
            </a:pPr>
            <a:r>
              <a:rPr sz="2400" spc="-5" dirty="0">
                <a:latin typeface="Arial"/>
                <a:cs typeface="Arial"/>
              </a:rPr>
              <a:t>input: </a:t>
            </a:r>
            <a:r>
              <a:rPr sz="2400" spc="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y 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=	</a:t>
            </a:r>
            <a:r>
              <a:rPr sz="2400" spc="-5" dirty="0">
                <a:latin typeface="Arial"/>
                <a:cs typeface="Arial"/>
              </a:rPr>
              <a:t>0</a:t>
            </a:r>
            <a:endParaRPr sz="2400" dirty="0">
              <a:latin typeface="Arial"/>
              <a:cs typeface="Arial"/>
            </a:endParaRPr>
          </a:p>
          <a:p>
            <a:pPr marL="420360" indent="-342891">
              <a:buFont typeface="Wingdings"/>
              <a:buChar char=""/>
              <a:tabLst>
                <a:tab pos="420995" algn="l"/>
                <a:tab pos="2821235" algn="l"/>
              </a:tabLst>
            </a:pPr>
            <a:r>
              <a:rPr sz="2400" spc="-5" dirty="0">
                <a:latin typeface="Arial"/>
                <a:cs typeface="Arial"/>
              </a:rPr>
              <a:t>expected  </a:t>
            </a:r>
            <a:r>
              <a:rPr sz="2400" spc="9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result:	</a:t>
            </a:r>
            <a:r>
              <a:rPr sz="2400" spc="-5" dirty="0">
                <a:latin typeface="Arial"/>
                <a:cs typeface="Arial"/>
              </a:rPr>
              <a:t>0</a:t>
            </a:r>
            <a:endParaRPr sz="2400" dirty="0">
              <a:latin typeface="Arial"/>
              <a:cs typeface="Arial"/>
            </a:endParaRPr>
          </a:p>
          <a:p>
            <a:pPr marL="420360" indent="-342891">
              <a:buFont typeface="Wingdings"/>
              <a:buChar char=""/>
              <a:tabLst>
                <a:tab pos="420995" algn="l"/>
                <a:tab pos="2821235" algn="l"/>
              </a:tabLst>
            </a:pPr>
            <a:r>
              <a:rPr sz="2400" spc="-5" dirty="0">
                <a:latin typeface="Arial"/>
                <a:cs typeface="Arial"/>
              </a:rPr>
              <a:t>actual  </a:t>
            </a:r>
            <a:r>
              <a:rPr sz="2400" spc="91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result:	</a:t>
            </a:r>
            <a:r>
              <a:rPr sz="2400" spc="-5" dirty="0">
                <a:latin typeface="Arial"/>
                <a:cs typeface="Arial"/>
              </a:rPr>
              <a:t>0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106161" y="4213097"/>
            <a:ext cx="3276600" cy="1905000"/>
          </a:xfrm>
          <a:custGeom>
            <a:avLst/>
            <a:gdLst/>
            <a:ahLst/>
            <a:cxnLst/>
            <a:rect l="l" t="t" r="r" b="b"/>
            <a:pathLst>
              <a:path w="3276600" h="1905000">
                <a:moveTo>
                  <a:pt x="0" y="1905000"/>
                </a:moveTo>
                <a:lnTo>
                  <a:pt x="3276599" y="1905000"/>
                </a:lnTo>
                <a:lnTo>
                  <a:pt x="3276599" y="0"/>
                </a:lnTo>
                <a:lnTo>
                  <a:pt x="0" y="0"/>
                </a:lnTo>
                <a:lnTo>
                  <a:pt x="0" y="1905000"/>
                </a:lnTo>
                <a:close/>
              </a:path>
            </a:pathLst>
          </a:custGeom>
          <a:solidFill>
            <a:srgbClr val="F8F6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197730" y="4426585"/>
            <a:ext cx="2251711" cy="14773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400" b="1" u="sng" spc="-5" dirty="0">
                <a:latin typeface="Arial"/>
                <a:cs typeface="Arial"/>
              </a:rPr>
              <a:t>test</a:t>
            </a:r>
            <a:r>
              <a:rPr sz="2400" b="1" u="sng" spc="-55" dirty="0">
                <a:latin typeface="Arial"/>
                <a:cs typeface="Arial"/>
              </a:rPr>
              <a:t> </a:t>
            </a:r>
            <a:r>
              <a:rPr sz="2400" b="1" u="sng" spc="-5" dirty="0">
                <a:latin typeface="Arial"/>
                <a:cs typeface="Arial"/>
              </a:rPr>
              <a:t>case-2(no):  </a:t>
            </a:r>
            <a:r>
              <a:rPr sz="2400" spc="-5" dirty="0">
                <a:latin typeface="Arial"/>
                <a:cs typeface="Arial"/>
              </a:rPr>
              <a:t>input: </a:t>
            </a:r>
            <a:r>
              <a:rPr sz="2400" dirty="0">
                <a:latin typeface="Arial"/>
                <a:cs typeface="Arial"/>
              </a:rPr>
              <a:t>y =  </a:t>
            </a:r>
            <a:r>
              <a:rPr sz="2400" spc="-5" dirty="0">
                <a:latin typeface="Arial"/>
                <a:cs typeface="Arial"/>
              </a:rPr>
              <a:t>expected </a:t>
            </a:r>
            <a:r>
              <a:rPr sz="2400" dirty="0">
                <a:latin typeface="Arial"/>
                <a:cs typeface="Arial"/>
              </a:rPr>
              <a:t>result:  </a:t>
            </a:r>
            <a:r>
              <a:rPr sz="2400" spc="-5" dirty="0">
                <a:latin typeface="Arial"/>
                <a:cs typeface="Arial"/>
              </a:rPr>
              <a:t>actual</a:t>
            </a:r>
            <a:r>
              <a:rPr sz="2400" spc="-71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result: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941310" y="4792347"/>
            <a:ext cx="271780" cy="1087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-</a:t>
            </a:r>
            <a:r>
              <a:rPr sz="2400" spc="-5" dirty="0">
                <a:latin typeface="Arial"/>
                <a:cs typeface="Arial"/>
              </a:rPr>
              <a:t>5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5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ts val="2855"/>
              </a:lnSpc>
            </a:pPr>
            <a:r>
              <a:rPr sz="2400" dirty="0">
                <a:latin typeface="Arial"/>
                <a:cs typeface="Arial"/>
              </a:rPr>
              <a:t>-</a:t>
            </a:r>
            <a:r>
              <a:rPr sz="2400" spc="-5" dirty="0">
                <a:latin typeface="Arial"/>
                <a:cs typeface="Arial"/>
              </a:rPr>
              <a:t>5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638806" y="1373125"/>
            <a:ext cx="2572511" cy="26654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8220461" y="6096000"/>
            <a:ext cx="923545" cy="76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14400" y="6172201"/>
            <a:ext cx="7086600" cy="2968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6" grpId="0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pc="-5" dirty="0"/>
              <a:t>Condition</a:t>
            </a:r>
            <a:r>
              <a:rPr spc="-31" dirty="0"/>
              <a:t> </a:t>
            </a:r>
            <a:r>
              <a:rPr spc="-5" dirty="0"/>
              <a:t>Coverage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76205" y="1040643"/>
            <a:ext cx="6755765" cy="35035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00"/>
              </a:lnSpc>
            </a:pPr>
            <a:r>
              <a:rPr spc="-5" dirty="0"/>
              <a:t>Each condition in each decision </a:t>
            </a:r>
            <a:r>
              <a:rPr dirty="0"/>
              <a:t>must </a:t>
            </a:r>
            <a:r>
              <a:rPr spc="-11" dirty="0"/>
              <a:t>be </a:t>
            </a:r>
            <a:r>
              <a:rPr spc="-5" dirty="0"/>
              <a:t>both </a:t>
            </a:r>
            <a:r>
              <a:rPr dirty="0"/>
              <a:t>true </a:t>
            </a:r>
            <a:r>
              <a:rPr spc="-5" dirty="0"/>
              <a:t>and</a:t>
            </a:r>
            <a:r>
              <a:rPr spc="120" dirty="0"/>
              <a:t> </a:t>
            </a:r>
            <a:r>
              <a:rPr spc="-5" dirty="0"/>
              <a:t>false</a:t>
            </a:r>
          </a:p>
          <a:p>
            <a:pPr marL="207640">
              <a:lnSpc>
                <a:spcPts val="3040"/>
              </a:lnSpc>
            </a:pPr>
            <a:r>
              <a:rPr sz="2600" dirty="0">
                <a:solidFill>
                  <a:srgbClr val="000000"/>
                </a:solidFill>
              </a:rPr>
              <a:t>Begin</a:t>
            </a:r>
            <a:endParaRPr sz="2600" dirty="0"/>
          </a:p>
          <a:p>
            <a:pPr marL="1122017"/>
            <a:r>
              <a:rPr sz="2600" spc="-5" dirty="0">
                <a:solidFill>
                  <a:srgbClr val="006FC0"/>
                </a:solidFill>
              </a:rPr>
              <a:t>if </a:t>
            </a:r>
            <a:r>
              <a:rPr sz="2600" dirty="0">
                <a:solidFill>
                  <a:srgbClr val="000000"/>
                </a:solidFill>
              </a:rPr>
              <a:t>( x &lt; 10 &amp;&amp; y &gt; 20)</a:t>
            </a:r>
            <a:r>
              <a:rPr sz="2600" spc="-75" dirty="0">
                <a:solidFill>
                  <a:srgbClr val="000000"/>
                </a:solidFill>
              </a:rPr>
              <a:t> </a:t>
            </a:r>
            <a:r>
              <a:rPr sz="2600" dirty="0">
                <a:solidFill>
                  <a:srgbClr val="000000"/>
                </a:solidFill>
              </a:rPr>
              <a:t>{</a:t>
            </a:r>
            <a:endParaRPr sz="2600" dirty="0"/>
          </a:p>
          <a:p>
            <a:pPr marL="2036394"/>
            <a:r>
              <a:rPr sz="2600" dirty="0">
                <a:solidFill>
                  <a:srgbClr val="000000"/>
                </a:solidFill>
              </a:rPr>
              <a:t>z = foo (x,</a:t>
            </a:r>
            <a:r>
              <a:rPr sz="2600" spc="-95" dirty="0">
                <a:solidFill>
                  <a:srgbClr val="000000"/>
                </a:solidFill>
              </a:rPr>
              <a:t> </a:t>
            </a:r>
            <a:r>
              <a:rPr sz="2600" dirty="0">
                <a:solidFill>
                  <a:srgbClr val="000000"/>
                </a:solidFill>
              </a:rPr>
              <a:t>y);</a:t>
            </a:r>
            <a:endParaRPr sz="2600" dirty="0"/>
          </a:p>
          <a:p>
            <a:pPr marL="1122017"/>
            <a:r>
              <a:rPr sz="2600" dirty="0">
                <a:solidFill>
                  <a:srgbClr val="006FC0"/>
                </a:solidFill>
              </a:rPr>
              <a:t>else</a:t>
            </a:r>
            <a:endParaRPr sz="2600" dirty="0"/>
          </a:p>
          <a:p>
            <a:pPr marL="2036394"/>
            <a:r>
              <a:rPr sz="2600" dirty="0">
                <a:solidFill>
                  <a:srgbClr val="000000"/>
                </a:solidFill>
              </a:rPr>
              <a:t>z =fie (x,</a:t>
            </a:r>
            <a:r>
              <a:rPr sz="2600" spc="-115" dirty="0">
                <a:solidFill>
                  <a:srgbClr val="000000"/>
                </a:solidFill>
              </a:rPr>
              <a:t> </a:t>
            </a:r>
            <a:r>
              <a:rPr sz="2600" dirty="0">
                <a:solidFill>
                  <a:srgbClr val="000000"/>
                </a:solidFill>
              </a:rPr>
              <a:t>y);</a:t>
            </a:r>
            <a:endParaRPr sz="2600" dirty="0"/>
          </a:p>
          <a:p>
            <a:pPr marL="1122017"/>
            <a:r>
              <a:rPr sz="2600" dirty="0">
                <a:solidFill>
                  <a:srgbClr val="000000"/>
                </a:solidFill>
              </a:rPr>
              <a:t>}</a:t>
            </a:r>
            <a:endParaRPr sz="2600" dirty="0"/>
          </a:p>
          <a:p>
            <a:pPr marL="207640"/>
            <a:r>
              <a:rPr sz="2600" dirty="0">
                <a:solidFill>
                  <a:srgbClr val="000000"/>
                </a:solidFill>
              </a:rPr>
              <a:t>end;</a:t>
            </a:r>
            <a:endParaRPr sz="2600" dirty="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399">
              <a:lnSpc>
                <a:spcPts val="1920"/>
              </a:lnSpc>
            </a:pPr>
            <a:fld id="{81D60167-4931-47E6-BA6A-407CBD079E47}" type="slidenum">
              <a:rPr dirty="0"/>
              <a:pPr marL="25399">
                <a:lnSpc>
                  <a:spcPts val="1920"/>
                </a:lnSpc>
              </a:pPr>
              <a:t>18</a:t>
            </a:fld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5638800" y="1447800"/>
            <a:ext cx="2947416" cy="2648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8220461" y="6096000"/>
            <a:ext cx="923545" cy="76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14400" y="6172201"/>
            <a:ext cx="7086600" cy="2968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pc="-5" dirty="0"/>
              <a:t>Condition</a:t>
            </a:r>
            <a:r>
              <a:rPr spc="-31" dirty="0"/>
              <a:t> </a:t>
            </a:r>
            <a:r>
              <a:rPr spc="-5" dirty="0"/>
              <a:t>Coverage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00"/>
              </a:lnSpc>
            </a:pPr>
            <a:r>
              <a:rPr spc="-5" dirty="0"/>
              <a:t>Each condition in each decision </a:t>
            </a:r>
            <a:r>
              <a:rPr dirty="0"/>
              <a:t>must </a:t>
            </a:r>
            <a:r>
              <a:rPr spc="-11" dirty="0"/>
              <a:t>be </a:t>
            </a:r>
            <a:r>
              <a:rPr spc="-5" dirty="0"/>
              <a:t>both </a:t>
            </a:r>
            <a:r>
              <a:rPr dirty="0"/>
              <a:t>true </a:t>
            </a:r>
            <a:r>
              <a:rPr spc="-5" dirty="0"/>
              <a:t>and</a:t>
            </a:r>
            <a:r>
              <a:rPr spc="120" dirty="0"/>
              <a:t> </a:t>
            </a:r>
            <a:r>
              <a:rPr spc="-5" dirty="0"/>
              <a:t>false</a:t>
            </a:r>
          </a:p>
          <a:p>
            <a:pPr marL="207640">
              <a:lnSpc>
                <a:spcPts val="3040"/>
              </a:lnSpc>
            </a:pPr>
            <a:r>
              <a:rPr sz="2600" dirty="0">
                <a:solidFill>
                  <a:srgbClr val="000000"/>
                </a:solidFill>
              </a:rPr>
              <a:t>Begin</a:t>
            </a:r>
            <a:endParaRPr sz="2600"/>
          </a:p>
          <a:p>
            <a:pPr marL="1122017"/>
            <a:r>
              <a:rPr sz="2600" spc="-5" dirty="0">
                <a:solidFill>
                  <a:srgbClr val="006FC0"/>
                </a:solidFill>
              </a:rPr>
              <a:t>if </a:t>
            </a:r>
            <a:r>
              <a:rPr sz="2600" dirty="0">
                <a:solidFill>
                  <a:srgbClr val="000000"/>
                </a:solidFill>
              </a:rPr>
              <a:t>( x &lt; 10 &amp;&amp; y &gt; 20)</a:t>
            </a:r>
            <a:r>
              <a:rPr sz="2600" spc="-75" dirty="0">
                <a:solidFill>
                  <a:srgbClr val="000000"/>
                </a:solidFill>
              </a:rPr>
              <a:t> </a:t>
            </a:r>
            <a:r>
              <a:rPr sz="2600" dirty="0">
                <a:solidFill>
                  <a:srgbClr val="000000"/>
                </a:solidFill>
              </a:rPr>
              <a:t>{</a:t>
            </a:r>
            <a:endParaRPr sz="2600"/>
          </a:p>
          <a:p>
            <a:pPr marL="2036394"/>
            <a:r>
              <a:rPr sz="2600" dirty="0">
                <a:solidFill>
                  <a:srgbClr val="000000"/>
                </a:solidFill>
              </a:rPr>
              <a:t>z = foo (x,</a:t>
            </a:r>
            <a:r>
              <a:rPr sz="2600" spc="-95" dirty="0">
                <a:solidFill>
                  <a:srgbClr val="000000"/>
                </a:solidFill>
              </a:rPr>
              <a:t> </a:t>
            </a:r>
            <a:r>
              <a:rPr sz="2600" dirty="0">
                <a:solidFill>
                  <a:srgbClr val="000000"/>
                </a:solidFill>
              </a:rPr>
              <a:t>y);</a:t>
            </a:r>
            <a:endParaRPr sz="2600"/>
          </a:p>
          <a:p>
            <a:pPr marL="1122017"/>
            <a:r>
              <a:rPr sz="2600" dirty="0">
                <a:solidFill>
                  <a:srgbClr val="006FC0"/>
                </a:solidFill>
              </a:rPr>
              <a:t>else</a:t>
            </a:r>
            <a:endParaRPr sz="2600"/>
          </a:p>
          <a:p>
            <a:pPr marL="2036394"/>
            <a:r>
              <a:rPr sz="2600" dirty="0">
                <a:solidFill>
                  <a:srgbClr val="000000"/>
                </a:solidFill>
              </a:rPr>
              <a:t>z =fie (x,</a:t>
            </a:r>
            <a:r>
              <a:rPr sz="2600" spc="-115" dirty="0">
                <a:solidFill>
                  <a:srgbClr val="000000"/>
                </a:solidFill>
              </a:rPr>
              <a:t> </a:t>
            </a:r>
            <a:r>
              <a:rPr sz="2600" dirty="0">
                <a:solidFill>
                  <a:srgbClr val="000000"/>
                </a:solidFill>
              </a:rPr>
              <a:t>y);</a:t>
            </a:r>
            <a:endParaRPr sz="2600"/>
          </a:p>
          <a:p>
            <a:pPr marL="1122017"/>
            <a:r>
              <a:rPr sz="2600" dirty="0">
                <a:solidFill>
                  <a:srgbClr val="000000"/>
                </a:solidFill>
              </a:rPr>
              <a:t>}</a:t>
            </a:r>
            <a:endParaRPr sz="2600"/>
          </a:p>
          <a:p>
            <a:pPr marL="207640"/>
            <a:r>
              <a:rPr sz="2600" dirty="0">
                <a:solidFill>
                  <a:srgbClr val="000000"/>
                </a:solidFill>
              </a:rPr>
              <a:t>end;</a:t>
            </a:r>
            <a:endParaRPr sz="260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399">
              <a:lnSpc>
                <a:spcPts val="1920"/>
              </a:lnSpc>
            </a:pPr>
            <a:fld id="{81D60167-4931-47E6-BA6A-407CBD079E47}" type="slidenum">
              <a:rPr dirty="0"/>
              <a:pPr marL="25399">
                <a:lnSpc>
                  <a:spcPts val="1920"/>
                </a:lnSpc>
              </a:pPr>
              <a:t>19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11887" y="4322831"/>
            <a:ext cx="3276600" cy="1679947"/>
          </a:xfrm>
          <a:prstGeom prst="rect">
            <a:avLst/>
          </a:prstGeom>
          <a:solidFill>
            <a:srgbClr val="F8F679"/>
          </a:solidFill>
          <a:ln w="25908">
            <a:solidFill>
              <a:srgbClr val="7E7E7E"/>
            </a:solidFill>
          </a:ln>
        </p:spPr>
        <p:txBody>
          <a:bodyPr vert="horz" wrap="square" lIns="0" tIns="200660" rIns="0" bIns="0" rtlCol="0">
            <a:spAutoFit/>
          </a:bodyPr>
          <a:lstStyle/>
          <a:p>
            <a:pPr marL="77469">
              <a:spcBef>
                <a:spcPts val="1580"/>
              </a:spcBef>
            </a:pPr>
            <a:r>
              <a:rPr sz="2400" b="1" u="sng" spc="-5" dirty="0">
                <a:latin typeface="Arial"/>
                <a:cs typeface="Arial"/>
              </a:rPr>
              <a:t>test</a:t>
            </a:r>
            <a:r>
              <a:rPr sz="2400" b="1" u="sng" spc="-60" dirty="0">
                <a:latin typeface="Arial"/>
                <a:cs typeface="Arial"/>
              </a:rPr>
              <a:t> </a:t>
            </a:r>
            <a:r>
              <a:rPr sz="2400" b="1" u="sng" spc="-25" dirty="0">
                <a:latin typeface="Arial"/>
                <a:cs typeface="Arial"/>
              </a:rPr>
              <a:t>case-1(T,F):</a:t>
            </a:r>
            <a:endParaRPr sz="2400" u="sng" dirty="0">
              <a:latin typeface="Arial"/>
              <a:cs typeface="Arial"/>
            </a:endParaRPr>
          </a:p>
          <a:p>
            <a:pPr marL="420360" indent="-342891">
              <a:buFont typeface="Wingdings"/>
              <a:buChar char=""/>
              <a:tabLst>
                <a:tab pos="420995" algn="l"/>
                <a:tab pos="2821235" algn="l"/>
              </a:tabLst>
            </a:pPr>
            <a:r>
              <a:rPr sz="2400" spc="-5" dirty="0">
                <a:latin typeface="Arial"/>
                <a:cs typeface="Arial"/>
              </a:rPr>
              <a:t>input: </a:t>
            </a:r>
            <a:r>
              <a:rPr sz="2400" dirty="0">
                <a:latin typeface="Arial"/>
                <a:cs typeface="Arial"/>
              </a:rPr>
              <a:t>x = ?; </a:t>
            </a:r>
            <a:r>
              <a:rPr sz="2400" spc="4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y</a:t>
            </a:r>
            <a:r>
              <a:rPr sz="2400" spc="27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=	?</a:t>
            </a:r>
          </a:p>
          <a:p>
            <a:pPr marL="420360" indent="-342891">
              <a:buFont typeface="Wingdings"/>
              <a:buChar char=""/>
              <a:tabLst>
                <a:tab pos="420995" algn="l"/>
                <a:tab pos="2821235" algn="l"/>
              </a:tabLst>
            </a:pPr>
            <a:r>
              <a:rPr sz="2400" spc="-5" dirty="0">
                <a:latin typeface="Arial"/>
                <a:cs typeface="Arial"/>
              </a:rPr>
              <a:t>expected  </a:t>
            </a:r>
            <a:r>
              <a:rPr sz="2400" spc="10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result:	</a:t>
            </a:r>
            <a:r>
              <a:rPr sz="2400" spc="-5" dirty="0">
                <a:latin typeface="Arial"/>
                <a:cs typeface="Arial"/>
              </a:rPr>
              <a:t>?</a:t>
            </a:r>
            <a:endParaRPr sz="2400" dirty="0">
              <a:latin typeface="Arial"/>
              <a:cs typeface="Arial"/>
            </a:endParaRPr>
          </a:p>
          <a:p>
            <a:pPr marL="420360" indent="-342891">
              <a:buFont typeface="Wingdings"/>
              <a:buChar char=""/>
              <a:tabLst>
                <a:tab pos="420995" algn="l"/>
                <a:tab pos="2821235" algn="l"/>
              </a:tabLst>
            </a:pPr>
            <a:r>
              <a:rPr sz="2400" spc="-5" dirty="0">
                <a:latin typeface="Arial"/>
                <a:cs typeface="Arial"/>
              </a:rPr>
              <a:t>actual  </a:t>
            </a:r>
            <a:r>
              <a:rPr sz="2400" spc="8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result:	</a:t>
            </a:r>
            <a:r>
              <a:rPr sz="2400" spc="-5" dirty="0">
                <a:latin typeface="Arial"/>
                <a:cs typeface="Arial"/>
              </a:rPr>
              <a:t>?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106161" y="4344161"/>
            <a:ext cx="3276600" cy="1905000"/>
          </a:xfrm>
          <a:custGeom>
            <a:avLst/>
            <a:gdLst/>
            <a:ahLst/>
            <a:cxnLst/>
            <a:rect l="l" t="t" r="r" b="b"/>
            <a:pathLst>
              <a:path w="3276600" h="1905000">
                <a:moveTo>
                  <a:pt x="0" y="1905000"/>
                </a:moveTo>
                <a:lnTo>
                  <a:pt x="3276599" y="1905000"/>
                </a:lnTo>
                <a:lnTo>
                  <a:pt x="3276599" y="0"/>
                </a:lnTo>
                <a:lnTo>
                  <a:pt x="0" y="0"/>
                </a:lnTo>
                <a:lnTo>
                  <a:pt x="0" y="1905000"/>
                </a:lnTo>
                <a:close/>
              </a:path>
            </a:pathLst>
          </a:custGeom>
          <a:solidFill>
            <a:srgbClr val="F8F6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106161" y="4344161"/>
            <a:ext cx="3276600" cy="1905000"/>
          </a:xfrm>
          <a:custGeom>
            <a:avLst/>
            <a:gdLst/>
            <a:ahLst/>
            <a:cxnLst/>
            <a:rect l="l" t="t" r="r" b="b"/>
            <a:pathLst>
              <a:path w="3276600" h="1905000">
                <a:moveTo>
                  <a:pt x="0" y="1905000"/>
                </a:moveTo>
                <a:lnTo>
                  <a:pt x="3276599" y="1905000"/>
                </a:lnTo>
                <a:lnTo>
                  <a:pt x="3276599" y="0"/>
                </a:lnTo>
                <a:lnTo>
                  <a:pt x="0" y="0"/>
                </a:lnTo>
                <a:lnTo>
                  <a:pt x="0" y="1905000"/>
                </a:lnTo>
                <a:close/>
              </a:path>
            </a:pathLst>
          </a:custGeom>
          <a:ln w="25908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197729" y="4557649"/>
            <a:ext cx="2303780" cy="14773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400" b="1" u="sng" spc="-5" dirty="0">
                <a:latin typeface="Arial"/>
                <a:cs typeface="Arial"/>
              </a:rPr>
              <a:t>test</a:t>
            </a:r>
            <a:r>
              <a:rPr sz="2400" b="1" u="sng" spc="-71" dirty="0">
                <a:latin typeface="Arial"/>
                <a:cs typeface="Arial"/>
              </a:rPr>
              <a:t> </a:t>
            </a:r>
            <a:r>
              <a:rPr sz="2400" b="1" u="sng" spc="-25" dirty="0">
                <a:latin typeface="Arial"/>
                <a:cs typeface="Arial"/>
              </a:rPr>
              <a:t>case-2(F,T):  </a:t>
            </a:r>
            <a:r>
              <a:rPr sz="2400" spc="-5" dirty="0">
                <a:latin typeface="Arial"/>
                <a:cs typeface="Arial"/>
              </a:rPr>
              <a:t>input: </a:t>
            </a:r>
            <a:r>
              <a:rPr sz="2400" dirty="0">
                <a:latin typeface="Arial"/>
                <a:cs typeface="Arial"/>
              </a:rPr>
              <a:t>x = ?; y =  </a:t>
            </a:r>
            <a:r>
              <a:rPr sz="2400" spc="-5" dirty="0">
                <a:latin typeface="Arial"/>
                <a:cs typeface="Arial"/>
              </a:rPr>
              <a:t>expected </a:t>
            </a:r>
            <a:r>
              <a:rPr sz="2400" dirty="0">
                <a:latin typeface="Arial"/>
                <a:cs typeface="Arial"/>
              </a:rPr>
              <a:t>result:  </a:t>
            </a:r>
            <a:r>
              <a:rPr sz="2400" spc="-5" dirty="0">
                <a:latin typeface="Arial"/>
                <a:cs typeface="Arial"/>
              </a:rPr>
              <a:t>actual</a:t>
            </a:r>
            <a:r>
              <a:rPr sz="2400" spc="-71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result: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7941310" y="4923410"/>
            <a:ext cx="170180" cy="10876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r>
              <a:rPr sz="2400" dirty="0">
                <a:latin typeface="Arial"/>
                <a:cs typeface="Arial"/>
              </a:rPr>
              <a:t>?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r>
              <a:rPr sz="2400" spc="-5" dirty="0">
                <a:latin typeface="Arial"/>
                <a:cs typeface="Arial"/>
              </a:rPr>
              <a:t>?</a:t>
            </a:r>
            <a:endParaRPr sz="2400">
              <a:latin typeface="Arial"/>
              <a:cs typeface="Arial"/>
            </a:endParaRPr>
          </a:p>
          <a:p>
            <a:pPr>
              <a:lnSpc>
                <a:spcPts val="2855"/>
              </a:lnSpc>
            </a:pPr>
            <a:r>
              <a:rPr sz="2400" spc="-5" dirty="0">
                <a:latin typeface="Arial"/>
                <a:cs typeface="Arial"/>
              </a:rPr>
              <a:t>?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638800" y="1447800"/>
            <a:ext cx="2947416" cy="2648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8382767" y="6172200"/>
            <a:ext cx="761239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14400" y="6312016"/>
            <a:ext cx="7086600" cy="2411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1483110"/>
            <a:ext cx="9144000" cy="1384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591" marR="5080" indent="-342891" algn="just">
              <a:buFont typeface="Wingdings"/>
              <a:buChar char=""/>
              <a:tabLst>
                <a:tab pos="355591" algn="l"/>
              </a:tabLst>
            </a:pPr>
            <a:r>
              <a:rPr sz="3000" dirty="0">
                <a:latin typeface="Arial"/>
                <a:cs typeface="Arial"/>
              </a:rPr>
              <a:t>White </a:t>
            </a:r>
            <a:r>
              <a:rPr sz="3000" spc="-5" dirty="0">
                <a:latin typeface="Arial"/>
                <a:cs typeface="Arial"/>
              </a:rPr>
              <a:t>box </a:t>
            </a:r>
            <a:r>
              <a:rPr sz="3000" dirty="0">
                <a:latin typeface="Arial"/>
                <a:cs typeface="Arial"/>
              </a:rPr>
              <a:t>testing </a:t>
            </a:r>
            <a:r>
              <a:rPr sz="3000" spc="-5" dirty="0">
                <a:latin typeface="Arial"/>
                <a:cs typeface="Arial"/>
              </a:rPr>
              <a:t>is a </a:t>
            </a:r>
            <a:r>
              <a:rPr sz="3000" dirty="0">
                <a:latin typeface="Arial"/>
                <a:cs typeface="Arial"/>
              </a:rPr>
              <a:t>strategy </a:t>
            </a:r>
            <a:r>
              <a:rPr sz="3000" spc="-5" dirty="0">
                <a:latin typeface="Arial"/>
                <a:cs typeface="Arial"/>
              </a:rPr>
              <a:t>in </a:t>
            </a:r>
            <a:r>
              <a:rPr sz="3000" dirty="0">
                <a:latin typeface="Arial"/>
                <a:cs typeface="Arial"/>
              </a:rPr>
              <a:t>which  </a:t>
            </a:r>
            <a:r>
              <a:rPr sz="3000" spc="-5" dirty="0">
                <a:latin typeface="Arial"/>
                <a:cs typeface="Arial"/>
              </a:rPr>
              <a:t>testing is </a:t>
            </a:r>
            <a:r>
              <a:rPr sz="3000" dirty="0">
                <a:latin typeface="Arial"/>
                <a:cs typeface="Arial"/>
              </a:rPr>
              <a:t>based </a:t>
            </a:r>
            <a:r>
              <a:rPr sz="3000" spc="-5" dirty="0">
                <a:latin typeface="Arial"/>
                <a:cs typeface="Arial"/>
              </a:rPr>
              <a:t>on </a:t>
            </a:r>
            <a:r>
              <a:rPr sz="3000" dirty="0">
                <a:latin typeface="Arial"/>
                <a:cs typeface="Arial"/>
              </a:rPr>
              <a:t>the </a:t>
            </a:r>
            <a:r>
              <a:rPr sz="3000" spc="-5" dirty="0">
                <a:solidFill>
                  <a:srgbClr val="C00000"/>
                </a:solidFill>
                <a:latin typeface="Arial"/>
                <a:cs typeface="Arial"/>
              </a:rPr>
              <a:t>internal paths</a:t>
            </a:r>
            <a:r>
              <a:rPr sz="3000" spc="-5" dirty="0">
                <a:latin typeface="Arial"/>
                <a:cs typeface="Arial"/>
              </a:rPr>
              <a:t>,  </a:t>
            </a:r>
            <a:r>
              <a:rPr sz="3000" spc="-5" dirty="0">
                <a:solidFill>
                  <a:srgbClr val="C00000"/>
                </a:solidFill>
                <a:latin typeface="Arial"/>
                <a:cs typeface="Arial"/>
              </a:rPr>
              <a:t>structure</a:t>
            </a:r>
            <a:r>
              <a:rPr sz="3000" spc="-5" dirty="0">
                <a:latin typeface="Arial"/>
                <a:cs typeface="Arial"/>
              </a:rPr>
              <a:t>, and </a:t>
            </a:r>
            <a:r>
              <a:rPr sz="3000" spc="-5" dirty="0">
                <a:solidFill>
                  <a:srgbClr val="C00000"/>
                </a:solidFill>
                <a:latin typeface="Arial"/>
                <a:cs typeface="Arial"/>
              </a:rPr>
              <a:t>implementation </a:t>
            </a:r>
            <a:r>
              <a:rPr sz="3000" dirty="0">
                <a:latin typeface="Arial"/>
                <a:cs typeface="Arial"/>
              </a:rPr>
              <a:t>of the </a:t>
            </a:r>
            <a:r>
              <a:rPr sz="3000" spc="-5" dirty="0">
                <a:latin typeface="Arial"/>
                <a:cs typeface="Arial"/>
              </a:rPr>
              <a:t>software  </a:t>
            </a:r>
            <a:r>
              <a:rPr sz="3000" dirty="0">
                <a:latin typeface="Arial"/>
                <a:cs typeface="Arial"/>
              </a:rPr>
              <a:t>under test</a:t>
            </a:r>
            <a:r>
              <a:rPr sz="3000" spc="-9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(SUT)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pc="-5" dirty="0"/>
              <a:t>White Box</a:t>
            </a:r>
            <a:r>
              <a:rPr spc="-125" dirty="0"/>
              <a:t> </a:t>
            </a:r>
            <a:r>
              <a:rPr spc="-65" dirty="0"/>
              <a:t>Testing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399">
              <a:lnSpc>
                <a:spcPts val="1920"/>
              </a:lnSpc>
            </a:pPr>
            <a:fld id="{81D60167-4931-47E6-BA6A-407CBD079E47}" type="slidenum">
              <a:rPr dirty="0"/>
              <a:pPr marL="25399">
                <a:lnSpc>
                  <a:spcPts val="1920"/>
                </a:lnSpc>
              </a:pPr>
              <a:t>2</a:t>
            </a:fld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3329941" y="3886200"/>
            <a:ext cx="2595372" cy="18836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320039" y="3876294"/>
            <a:ext cx="2615565" cy="1903731"/>
          </a:xfrm>
          <a:custGeom>
            <a:avLst/>
            <a:gdLst/>
            <a:ahLst/>
            <a:cxnLst/>
            <a:rect l="l" t="t" r="r" b="b"/>
            <a:pathLst>
              <a:path w="2615565" h="1903729">
                <a:moveTo>
                  <a:pt x="0" y="1903475"/>
                </a:moveTo>
                <a:lnTo>
                  <a:pt x="2615184" y="1903475"/>
                </a:lnTo>
                <a:lnTo>
                  <a:pt x="2615184" y="0"/>
                </a:lnTo>
                <a:lnTo>
                  <a:pt x="0" y="0"/>
                </a:lnTo>
                <a:lnTo>
                  <a:pt x="0" y="1903475"/>
                </a:lnTo>
                <a:close/>
              </a:path>
            </a:pathLst>
          </a:custGeom>
          <a:ln w="1981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362966" y="4294633"/>
            <a:ext cx="967105" cy="251460"/>
          </a:xfrm>
          <a:custGeom>
            <a:avLst/>
            <a:gdLst/>
            <a:ahLst/>
            <a:cxnLst/>
            <a:rect l="l" t="t" r="r" b="b"/>
            <a:pathLst>
              <a:path w="967104" h="251460">
                <a:moveTo>
                  <a:pt x="816229" y="125730"/>
                </a:moveTo>
                <a:lnTo>
                  <a:pt x="715644" y="251460"/>
                </a:lnTo>
                <a:lnTo>
                  <a:pt x="916813" y="150876"/>
                </a:lnTo>
                <a:lnTo>
                  <a:pt x="816229" y="150876"/>
                </a:lnTo>
                <a:lnTo>
                  <a:pt x="816229" y="125730"/>
                </a:lnTo>
                <a:close/>
              </a:path>
              <a:path w="967104" h="251460">
                <a:moveTo>
                  <a:pt x="796112" y="100584"/>
                </a:moveTo>
                <a:lnTo>
                  <a:pt x="0" y="100584"/>
                </a:lnTo>
                <a:lnTo>
                  <a:pt x="0" y="150876"/>
                </a:lnTo>
                <a:lnTo>
                  <a:pt x="796112" y="150876"/>
                </a:lnTo>
                <a:lnTo>
                  <a:pt x="816229" y="125730"/>
                </a:lnTo>
                <a:lnTo>
                  <a:pt x="796112" y="100584"/>
                </a:lnTo>
                <a:close/>
              </a:path>
              <a:path w="967104" h="251460">
                <a:moveTo>
                  <a:pt x="916813" y="100584"/>
                </a:moveTo>
                <a:lnTo>
                  <a:pt x="816229" y="100584"/>
                </a:lnTo>
                <a:lnTo>
                  <a:pt x="816229" y="150876"/>
                </a:lnTo>
                <a:lnTo>
                  <a:pt x="916813" y="150876"/>
                </a:lnTo>
                <a:lnTo>
                  <a:pt x="967104" y="125730"/>
                </a:lnTo>
                <a:lnTo>
                  <a:pt x="916813" y="100584"/>
                </a:lnTo>
                <a:close/>
              </a:path>
              <a:path w="967104" h="251460">
                <a:moveTo>
                  <a:pt x="715644" y="0"/>
                </a:moveTo>
                <a:lnTo>
                  <a:pt x="816229" y="125730"/>
                </a:lnTo>
                <a:lnTo>
                  <a:pt x="816229" y="100584"/>
                </a:lnTo>
                <a:lnTo>
                  <a:pt x="916813" y="100584"/>
                </a:lnTo>
                <a:lnTo>
                  <a:pt x="71564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2362966" y="4767071"/>
            <a:ext cx="967105" cy="251460"/>
          </a:xfrm>
          <a:custGeom>
            <a:avLst/>
            <a:gdLst/>
            <a:ahLst/>
            <a:cxnLst/>
            <a:rect l="l" t="t" r="r" b="b"/>
            <a:pathLst>
              <a:path w="967104" h="251460">
                <a:moveTo>
                  <a:pt x="816229" y="125729"/>
                </a:moveTo>
                <a:lnTo>
                  <a:pt x="715644" y="251459"/>
                </a:lnTo>
                <a:lnTo>
                  <a:pt x="916812" y="150875"/>
                </a:lnTo>
                <a:lnTo>
                  <a:pt x="816229" y="150875"/>
                </a:lnTo>
                <a:lnTo>
                  <a:pt x="816229" y="125729"/>
                </a:lnTo>
                <a:close/>
              </a:path>
              <a:path w="967104" h="251460">
                <a:moveTo>
                  <a:pt x="796112" y="100583"/>
                </a:moveTo>
                <a:lnTo>
                  <a:pt x="0" y="100583"/>
                </a:lnTo>
                <a:lnTo>
                  <a:pt x="0" y="150875"/>
                </a:lnTo>
                <a:lnTo>
                  <a:pt x="796112" y="150875"/>
                </a:lnTo>
                <a:lnTo>
                  <a:pt x="816229" y="125729"/>
                </a:lnTo>
                <a:lnTo>
                  <a:pt x="796112" y="100583"/>
                </a:lnTo>
                <a:close/>
              </a:path>
              <a:path w="967104" h="251460">
                <a:moveTo>
                  <a:pt x="916813" y="100583"/>
                </a:moveTo>
                <a:lnTo>
                  <a:pt x="816229" y="100583"/>
                </a:lnTo>
                <a:lnTo>
                  <a:pt x="816229" y="150875"/>
                </a:lnTo>
                <a:lnTo>
                  <a:pt x="916812" y="150875"/>
                </a:lnTo>
                <a:lnTo>
                  <a:pt x="967104" y="125729"/>
                </a:lnTo>
                <a:lnTo>
                  <a:pt x="916813" y="100583"/>
                </a:lnTo>
                <a:close/>
              </a:path>
              <a:path w="967104" h="251460">
                <a:moveTo>
                  <a:pt x="715644" y="0"/>
                </a:moveTo>
                <a:lnTo>
                  <a:pt x="816229" y="125729"/>
                </a:lnTo>
                <a:lnTo>
                  <a:pt x="816229" y="100583"/>
                </a:lnTo>
                <a:lnTo>
                  <a:pt x="916813" y="100583"/>
                </a:lnTo>
                <a:lnTo>
                  <a:pt x="71564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362966" y="5239511"/>
            <a:ext cx="967105" cy="251460"/>
          </a:xfrm>
          <a:custGeom>
            <a:avLst/>
            <a:gdLst/>
            <a:ahLst/>
            <a:cxnLst/>
            <a:rect l="l" t="t" r="r" b="b"/>
            <a:pathLst>
              <a:path w="967104" h="251460">
                <a:moveTo>
                  <a:pt x="816229" y="125729"/>
                </a:moveTo>
                <a:lnTo>
                  <a:pt x="715644" y="251459"/>
                </a:lnTo>
                <a:lnTo>
                  <a:pt x="916813" y="150875"/>
                </a:lnTo>
                <a:lnTo>
                  <a:pt x="816229" y="150875"/>
                </a:lnTo>
                <a:lnTo>
                  <a:pt x="816229" y="125729"/>
                </a:lnTo>
                <a:close/>
              </a:path>
              <a:path w="967104" h="251460">
                <a:moveTo>
                  <a:pt x="796112" y="100584"/>
                </a:moveTo>
                <a:lnTo>
                  <a:pt x="0" y="100584"/>
                </a:lnTo>
                <a:lnTo>
                  <a:pt x="0" y="150875"/>
                </a:lnTo>
                <a:lnTo>
                  <a:pt x="796112" y="150875"/>
                </a:lnTo>
                <a:lnTo>
                  <a:pt x="816229" y="125729"/>
                </a:lnTo>
                <a:lnTo>
                  <a:pt x="796112" y="100584"/>
                </a:lnTo>
                <a:close/>
              </a:path>
              <a:path w="967104" h="251460">
                <a:moveTo>
                  <a:pt x="916813" y="100584"/>
                </a:moveTo>
                <a:lnTo>
                  <a:pt x="816229" y="100584"/>
                </a:lnTo>
                <a:lnTo>
                  <a:pt x="816229" y="150875"/>
                </a:lnTo>
                <a:lnTo>
                  <a:pt x="916813" y="150875"/>
                </a:lnTo>
                <a:lnTo>
                  <a:pt x="967104" y="125729"/>
                </a:lnTo>
                <a:lnTo>
                  <a:pt x="916813" y="100584"/>
                </a:lnTo>
                <a:close/>
              </a:path>
              <a:path w="967104" h="251460">
                <a:moveTo>
                  <a:pt x="715644" y="0"/>
                </a:moveTo>
                <a:lnTo>
                  <a:pt x="816229" y="125729"/>
                </a:lnTo>
                <a:lnTo>
                  <a:pt x="816229" y="100584"/>
                </a:lnTo>
                <a:lnTo>
                  <a:pt x="916813" y="100584"/>
                </a:lnTo>
                <a:lnTo>
                  <a:pt x="71564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926078" y="4294633"/>
            <a:ext cx="967105" cy="251460"/>
          </a:xfrm>
          <a:custGeom>
            <a:avLst/>
            <a:gdLst/>
            <a:ahLst/>
            <a:cxnLst/>
            <a:rect l="l" t="t" r="r" b="b"/>
            <a:pathLst>
              <a:path w="967104" h="251460">
                <a:moveTo>
                  <a:pt x="816228" y="125730"/>
                </a:moveTo>
                <a:lnTo>
                  <a:pt x="715645" y="251460"/>
                </a:lnTo>
                <a:lnTo>
                  <a:pt x="916813" y="150876"/>
                </a:lnTo>
                <a:lnTo>
                  <a:pt x="816228" y="150876"/>
                </a:lnTo>
                <a:lnTo>
                  <a:pt x="816228" y="125730"/>
                </a:lnTo>
                <a:close/>
              </a:path>
              <a:path w="967104" h="251460">
                <a:moveTo>
                  <a:pt x="796112" y="100584"/>
                </a:moveTo>
                <a:lnTo>
                  <a:pt x="0" y="100584"/>
                </a:lnTo>
                <a:lnTo>
                  <a:pt x="0" y="150876"/>
                </a:lnTo>
                <a:lnTo>
                  <a:pt x="796112" y="150876"/>
                </a:lnTo>
                <a:lnTo>
                  <a:pt x="816228" y="125730"/>
                </a:lnTo>
                <a:lnTo>
                  <a:pt x="796112" y="100584"/>
                </a:lnTo>
                <a:close/>
              </a:path>
              <a:path w="967104" h="251460">
                <a:moveTo>
                  <a:pt x="916813" y="100584"/>
                </a:moveTo>
                <a:lnTo>
                  <a:pt x="816228" y="100584"/>
                </a:lnTo>
                <a:lnTo>
                  <a:pt x="816228" y="150876"/>
                </a:lnTo>
                <a:lnTo>
                  <a:pt x="916813" y="150876"/>
                </a:lnTo>
                <a:lnTo>
                  <a:pt x="967104" y="125730"/>
                </a:lnTo>
                <a:lnTo>
                  <a:pt x="916813" y="100584"/>
                </a:lnTo>
                <a:close/>
              </a:path>
              <a:path w="967104" h="251460">
                <a:moveTo>
                  <a:pt x="715645" y="0"/>
                </a:moveTo>
                <a:lnTo>
                  <a:pt x="816228" y="125730"/>
                </a:lnTo>
                <a:lnTo>
                  <a:pt x="816228" y="100584"/>
                </a:lnTo>
                <a:lnTo>
                  <a:pt x="916813" y="100584"/>
                </a:lnTo>
                <a:lnTo>
                  <a:pt x="71564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926078" y="4767071"/>
            <a:ext cx="967105" cy="251460"/>
          </a:xfrm>
          <a:custGeom>
            <a:avLst/>
            <a:gdLst/>
            <a:ahLst/>
            <a:cxnLst/>
            <a:rect l="l" t="t" r="r" b="b"/>
            <a:pathLst>
              <a:path w="967104" h="251460">
                <a:moveTo>
                  <a:pt x="816228" y="125729"/>
                </a:moveTo>
                <a:lnTo>
                  <a:pt x="715645" y="251459"/>
                </a:lnTo>
                <a:lnTo>
                  <a:pt x="916812" y="150875"/>
                </a:lnTo>
                <a:lnTo>
                  <a:pt x="816228" y="150875"/>
                </a:lnTo>
                <a:lnTo>
                  <a:pt x="816228" y="125729"/>
                </a:lnTo>
                <a:close/>
              </a:path>
              <a:path w="967104" h="251460">
                <a:moveTo>
                  <a:pt x="796112" y="100583"/>
                </a:moveTo>
                <a:lnTo>
                  <a:pt x="0" y="100583"/>
                </a:lnTo>
                <a:lnTo>
                  <a:pt x="0" y="150875"/>
                </a:lnTo>
                <a:lnTo>
                  <a:pt x="796112" y="150875"/>
                </a:lnTo>
                <a:lnTo>
                  <a:pt x="816228" y="125729"/>
                </a:lnTo>
                <a:lnTo>
                  <a:pt x="796112" y="100583"/>
                </a:lnTo>
                <a:close/>
              </a:path>
              <a:path w="967104" h="251460">
                <a:moveTo>
                  <a:pt x="916812" y="100583"/>
                </a:moveTo>
                <a:lnTo>
                  <a:pt x="816228" y="100583"/>
                </a:lnTo>
                <a:lnTo>
                  <a:pt x="816228" y="150875"/>
                </a:lnTo>
                <a:lnTo>
                  <a:pt x="916812" y="150875"/>
                </a:lnTo>
                <a:lnTo>
                  <a:pt x="967104" y="125729"/>
                </a:lnTo>
                <a:lnTo>
                  <a:pt x="916812" y="100583"/>
                </a:lnTo>
                <a:close/>
              </a:path>
              <a:path w="967104" h="251460">
                <a:moveTo>
                  <a:pt x="715645" y="0"/>
                </a:moveTo>
                <a:lnTo>
                  <a:pt x="816228" y="125729"/>
                </a:lnTo>
                <a:lnTo>
                  <a:pt x="816228" y="100583"/>
                </a:lnTo>
                <a:lnTo>
                  <a:pt x="916812" y="100583"/>
                </a:lnTo>
                <a:lnTo>
                  <a:pt x="71564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926078" y="5239511"/>
            <a:ext cx="967105" cy="251460"/>
          </a:xfrm>
          <a:custGeom>
            <a:avLst/>
            <a:gdLst/>
            <a:ahLst/>
            <a:cxnLst/>
            <a:rect l="l" t="t" r="r" b="b"/>
            <a:pathLst>
              <a:path w="967104" h="251460">
                <a:moveTo>
                  <a:pt x="816228" y="125729"/>
                </a:moveTo>
                <a:lnTo>
                  <a:pt x="715645" y="251459"/>
                </a:lnTo>
                <a:lnTo>
                  <a:pt x="916812" y="150875"/>
                </a:lnTo>
                <a:lnTo>
                  <a:pt x="816228" y="150875"/>
                </a:lnTo>
                <a:lnTo>
                  <a:pt x="816228" y="125729"/>
                </a:lnTo>
                <a:close/>
              </a:path>
              <a:path w="967104" h="251460">
                <a:moveTo>
                  <a:pt x="796112" y="100584"/>
                </a:moveTo>
                <a:lnTo>
                  <a:pt x="0" y="100584"/>
                </a:lnTo>
                <a:lnTo>
                  <a:pt x="0" y="150875"/>
                </a:lnTo>
                <a:lnTo>
                  <a:pt x="796112" y="150875"/>
                </a:lnTo>
                <a:lnTo>
                  <a:pt x="816228" y="125729"/>
                </a:lnTo>
                <a:lnTo>
                  <a:pt x="796112" y="100584"/>
                </a:lnTo>
                <a:close/>
              </a:path>
              <a:path w="967104" h="251460">
                <a:moveTo>
                  <a:pt x="916813" y="100584"/>
                </a:moveTo>
                <a:lnTo>
                  <a:pt x="816228" y="100584"/>
                </a:lnTo>
                <a:lnTo>
                  <a:pt x="816228" y="150875"/>
                </a:lnTo>
                <a:lnTo>
                  <a:pt x="916812" y="150875"/>
                </a:lnTo>
                <a:lnTo>
                  <a:pt x="967104" y="125729"/>
                </a:lnTo>
                <a:lnTo>
                  <a:pt x="916813" y="100584"/>
                </a:lnTo>
                <a:close/>
              </a:path>
              <a:path w="967104" h="251460">
                <a:moveTo>
                  <a:pt x="715645" y="0"/>
                </a:moveTo>
                <a:lnTo>
                  <a:pt x="816228" y="125729"/>
                </a:lnTo>
                <a:lnTo>
                  <a:pt x="816228" y="100584"/>
                </a:lnTo>
                <a:lnTo>
                  <a:pt x="916813" y="100584"/>
                </a:lnTo>
                <a:lnTo>
                  <a:pt x="71564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pc="-5" dirty="0"/>
              <a:t>Condition</a:t>
            </a:r>
            <a:r>
              <a:rPr spc="-31" dirty="0"/>
              <a:t> </a:t>
            </a:r>
            <a:r>
              <a:rPr spc="-5" dirty="0"/>
              <a:t>Coverage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xfrm>
            <a:off x="476510" y="1040643"/>
            <a:ext cx="8438895" cy="31444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800"/>
              </a:lnSpc>
            </a:pPr>
            <a:r>
              <a:rPr spc="-5" dirty="0"/>
              <a:t>Each condition in each decision </a:t>
            </a:r>
            <a:r>
              <a:rPr dirty="0"/>
              <a:t>must </a:t>
            </a:r>
            <a:r>
              <a:rPr spc="-11" dirty="0"/>
              <a:t>be </a:t>
            </a:r>
            <a:r>
              <a:rPr spc="-5" dirty="0"/>
              <a:t>both </a:t>
            </a:r>
            <a:r>
              <a:rPr dirty="0"/>
              <a:t>true </a:t>
            </a:r>
            <a:r>
              <a:rPr spc="-5" dirty="0"/>
              <a:t>and</a:t>
            </a:r>
            <a:r>
              <a:rPr spc="120" dirty="0"/>
              <a:t> </a:t>
            </a:r>
            <a:r>
              <a:rPr spc="-5" dirty="0"/>
              <a:t>false</a:t>
            </a:r>
          </a:p>
          <a:p>
            <a:pPr marL="207640">
              <a:lnSpc>
                <a:spcPts val="3040"/>
              </a:lnSpc>
            </a:pPr>
            <a:r>
              <a:rPr sz="2600" dirty="0">
                <a:solidFill>
                  <a:srgbClr val="000000"/>
                </a:solidFill>
              </a:rPr>
              <a:t>Begin</a:t>
            </a:r>
            <a:endParaRPr sz="2600" dirty="0"/>
          </a:p>
          <a:p>
            <a:pPr marL="1122017"/>
            <a:r>
              <a:rPr sz="2600" spc="-5" dirty="0">
                <a:solidFill>
                  <a:srgbClr val="006FC0"/>
                </a:solidFill>
              </a:rPr>
              <a:t>if </a:t>
            </a:r>
            <a:r>
              <a:rPr sz="2600" dirty="0">
                <a:solidFill>
                  <a:srgbClr val="000000"/>
                </a:solidFill>
              </a:rPr>
              <a:t>( x &lt; 10 &amp;&amp; y &gt; 20)</a:t>
            </a:r>
            <a:r>
              <a:rPr sz="2600" spc="-75" dirty="0">
                <a:solidFill>
                  <a:srgbClr val="000000"/>
                </a:solidFill>
              </a:rPr>
              <a:t> </a:t>
            </a:r>
            <a:r>
              <a:rPr sz="2600" dirty="0">
                <a:solidFill>
                  <a:srgbClr val="000000"/>
                </a:solidFill>
              </a:rPr>
              <a:t>{</a:t>
            </a:r>
            <a:endParaRPr sz="2600" dirty="0"/>
          </a:p>
          <a:p>
            <a:pPr marL="2036394"/>
            <a:r>
              <a:rPr sz="2600" dirty="0">
                <a:solidFill>
                  <a:srgbClr val="000000"/>
                </a:solidFill>
              </a:rPr>
              <a:t>z = foo (x,</a:t>
            </a:r>
            <a:r>
              <a:rPr sz="2600" spc="-95" dirty="0">
                <a:solidFill>
                  <a:srgbClr val="000000"/>
                </a:solidFill>
              </a:rPr>
              <a:t> </a:t>
            </a:r>
            <a:r>
              <a:rPr sz="2600" dirty="0">
                <a:solidFill>
                  <a:srgbClr val="000000"/>
                </a:solidFill>
              </a:rPr>
              <a:t>y);</a:t>
            </a:r>
            <a:endParaRPr sz="2600" dirty="0"/>
          </a:p>
          <a:p>
            <a:pPr marL="1122017"/>
            <a:r>
              <a:rPr sz="2600" dirty="0">
                <a:solidFill>
                  <a:srgbClr val="006FC0"/>
                </a:solidFill>
              </a:rPr>
              <a:t>else</a:t>
            </a:r>
            <a:endParaRPr sz="2600" dirty="0"/>
          </a:p>
          <a:p>
            <a:pPr marL="2036394"/>
            <a:r>
              <a:rPr sz="2600" dirty="0">
                <a:solidFill>
                  <a:srgbClr val="000000"/>
                </a:solidFill>
              </a:rPr>
              <a:t>z =fie (x,</a:t>
            </a:r>
            <a:r>
              <a:rPr sz="2600" spc="-115" dirty="0">
                <a:solidFill>
                  <a:srgbClr val="000000"/>
                </a:solidFill>
              </a:rPr>
              <a:t> </a:t>
            </a:r>
            <a:r>
              <a:rPr sz="2600" dirty="0">
                <a:solidFill>
                  <a:srgbClr val="000000"/>
                </a:solidFill>
              </a:rPr>
              <a:t>y);</a:t>
            </a:r>
            <a:endParaRPr sz="2600" dirty="0"/>
          </a:p>
          <a:p>
            <a:pPr marL="1122017"/>
            <a:r>
              <a:rPr sz="2600" dirty="0">
                <a:solidFill>
                  <a:srgbClr val="000000"/>
                </a:solidFill>
              </a:rPr>
              <a:t>}</a:t>
            </a:r>
            <a:endParaRPr sz="2600" dirty="0"/>
          </a:p>
          <a:p>
            <a:pPr marL="207640"/>
            <a:r>
              <a:rPr sz="2600" dirty="0">
                <a:solidFill>
                  <a:srgbClr val="000000"/>
                </a:solidFill>
              </a:rPr>
              <a:t>end;</a:t>
            </a:r>
            <a:endParaRPr sz="2600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399">
              <a:lnSpc>
                <a:spcPts val="1920"/>
              </a:lnSpc>
            </a:pPr>
            <a:fld id="{81D60167-4931-47E6-BA6A-407CBD079E47}" type="slidenum">
              <a:rPr dirty="0"/>
              <a:pPr marL="25399">
                <a:lnSpc>
                  <a:spcPts val="1920"/>
                </a:lnSpc>
              </a:pPr>
              <a:t>20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570459" y="4243378"/>
            <a:ext cx="3276600" cy="1679947"/>
          </a:xfrm>
          <a:prstGeom prst="rect">
            <a:avLst/>
          </a:prstGeom>
          <a:solidFill>
            <a:srgbClr val="F8F679"/>
          </a:solidFill>
          <a:ln w="25908">
            <a:solidFill>
              <a:srgbClr val="7E7E7E"/>
            </a:solidFill>
          </a:ln>
        </p:spPr>
        <p:txBody>
          <a:bodyPr vert="horz" wrap="square" lIns="0" tIns="200660" rIns="0" bIns="0" rtlCol="0">
            <a:spAutoFit/>
          </a:bodyPr>
          <a:lstStyle/>
          <a:p>
            <a:pPr marL="77469">
              <a:spcBef>
                <a:spcPts val="1580"/>
              </a:spcBef>
            </a:pPr>
            <a:r>
              <a:rPr sz="2400" b="1" u="sng" spc="-5" dirty="0">
                <a:latin typeface="Arial"/>
                <a:cs typeface="Arial"/>
              </a:rPr>
              <a:t>test</a:t>
            </a:r>
            <a:r>
              <a:rPr sz="2400" b="1" u="sng" spc="-60" dirty="0">
                <a:latin typeface="Arial"/>
                <a:cs typeface="Arial"/>
              </a:rPr>
              <a:t> </a:t>
            </a:r>
            <a:r>
              <a:rPr sz="2400" b="1" u="sng" spc="-25" dirty="0">
                <a:latin typeface="Arial"/>
                <a:cs typeface="Arial"/>
              </a:rPr>
              <a:t>case-1(T,F):</a:t>
            </a:r>
            <a:endParaRPr sz="2400" u="sng" dirty="0">
              <a:latin typeface="Arial"/>
              <a:cs typeface="Arial"/>
            </a:endParaRPr>
          </a:p>
          <a:p>
            <a:pPr marL="77469">
              <a:tabLst>
                <a:tab pos="420360" algn="l"/>
                <a:tab pos="2821235" algn="l"/>
              </a:tabLst>
            </a:pPr>
            <a:r>
              <a:rPr sz="2400" dirty="0">
                <a:latin typeface="Wingdings"/>
                <a:cs typeface="Wingdings"/>
              </a:rPr>
              <a:t>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Arial"/>
                <a:cs typeface="Arial"/>
              </a:rPr>
              <a:t>input: </a:t>
            </a:r>
            <a:r>
              <a:rPr sz="2400" dirty="0">
                <a:latin typeface="Arial"/>
                <a:cs typeface="Arial"/>
              </a:rPr>
              <a:t>x = -4; </a:t>
            </a:r>
            <a:r>
              <a:rPr sz="2400" spc="451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y</a:t>
            </a:r>
            <a:r>
              <a:rPr sz="2400" spc="29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=	</a:t>
            </a:r>
            <a:r>
              <a:rPr sz="2400" spc="-5" dirty="0">
                <a:latin typeface="Arial"/>
                <a:cs typeface="Arial"/>
              </a:rPr>
              <a:t>12</a:t>
            </a:r>
            <a:endParaRPr sz="2400" dirty="0">
              <a:latin typeface="Arial"/>
              <a:cs typeface="Arial"/>
            </a:endParaRPr>
          </a:p>
          <a:p>
            <a:pPr marL="420360" indent="-342891">
              <a:buFont typeface="Wingdings"/>
              <a:buChar char=""/>
              <a:tabLst>
                <a:tab pos="420995" algn="l"/>
                <a:tab pos="2821235" algn="l"/>
              </a:tabLst>
            </a:pPr>
            <a:r>
              <a:rPr sz="2400" spc="-5" dirty="0">
                <a:latin typeface="Arial"/>
                <a:cs typeface="Arial"/>
              </a:rPr>
              <a:t>expected  </a:t>
            </a:r>
            <a:r>
              <a:rPr sz="2400" spc="10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result:	</a:t>
            </a:r>
            <a:r>
              <a:rPr sz="2400" spc="-5" dirty="0">
                <a:latin typeface="Arial"/>
                <a:cs typeface="Arial"/>
              </a:rPr>
              <a:t>?</a:t>
            </a:r>
            <a:endParaRPr sz="2400" dirty="0">
              <a:latin typeface="Arial"/>
              <a:cs typeface="Arial"/>
            </a:endParaRPr>
          </a:p>
          <a:p>
            <a:pPr marL="420360" indent="-342891">
              <a:buFont typeface="Wingdings"/>
              <a:buChar char=""/>
              <a:tabLst>
                <a:tab pos="420995" algn="l"/>
                <a:tab pos="2821235" algn="l"/>
              </a:tabLst>
            </a:pPr>
            <a:r>
              <a:rPr sz="2400" spc="-5" dirty="0">
                <a:latin typeface="Arial"/>
                <a:cs typeface="Arial"/>
              </a:rPr>
              <a:t>actual  </a:t>
            </a:r>
            <a:r>
              <a:rPr sz="2400" spc="8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result:	</a:t>
            </a:r>
            <a:r>
              <a:rPr sz="2400" spc="-5" dirty="0">
                <a:latin typeface="Arial"/>
                <a:cs typeface="Arial"/>
              </a:rPr>
              <a:t>?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003419" y="4164697"/>
            <a:ext cx="3276600" cy="1905000"/>
          </a:xfrm>
          <a:custGeom>
            <a:avLst/>
            <a:gdLst/>
            <a:ahLst/>
            <a:cxnLst/>
            <a:rect l="l" t="t" r="r" b="b"/>
            <a:pathLst>
              <a:path w="3276600" h="1905000">
                <a:moveTo>
                  <a:pt x="0" y="1905000"/>
                </a:moveTo>
                <a:lnTo>
                  <a:pt x="3276599" y="1905000"/>
                </a:lnTo>
                <a:lnTo>
                  <a:pt x="3276599" y="0"/>
                </a:lnTo>
                <a:lnTo>
                  <a:pt x="0" y="0"/>
                </a:lnTo>
                <a:lnTo>
                  <a:pt x="0" y="1905000"/>
                </a:lnTo>
                <a:close/>
              </a:path>
            </a:pathLst>
          </a:custGeom>
          <a:solidFill>
            <a:srgbClr val="F8F67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197729" y="4343402"/>
            <a:ext cx="3082291" cy="14569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tabLst>
                <a:tab pos="2743131" algn="l"/>
              </a:tabLst>
            </a:pPr>
            <a:r>
              <a:rPr sz="2400" b="1" u="sng" spc="-5" dirty="0">
                <a:latin typeface="Arial"/>
                <a:cs typeface="Arial"/>
              </a:rPr>
              <a:t>test </a:t>
            </a:r>
            <a:r>
              <a:rPr sz="2400" b="1" u="sng" spc="-25" dirty="0">
                <a:latin typeface="Arial"/>
                <a:cs typeface="Arial"/>
              </a:rPr>
              <a:t>case-2(F,T):  </a:t>
            </a:r>
            <a:r>
              <a:rPr sz="2400" dirty="0">
                <a:latin typeface="Arial"/>
                <a:cs typeface="Arial"/>
              </a:rPr>
              <a:t>i</a:t>
            </a:r>
            <a:r>
              <a:rPr sz="2400" spc="-11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p</a:t>
            </a:r>
            <a:r>
              <a:rPr sz="2400" spc="-11" dirty="0">
                <a:latin typeface="Arial"/>
                <a:cs typeface="Arial"/>
              </a:rPr>
              <a:t>u</a:t>
            </a:r>
            <a:r>
              <a:rPr sz="2400" dirty="0">
                <a:latin typeface="Arial"/>
                <a:cs typeface="Arial"/>
              </a:rPr>
              <a:t>t: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x</a:t>
            </a:r>
            <a:r>
              <a:rPr sz="2400" spc="-11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= 1</a:t>
            </a:r>
            <a:r>
              <a:rPr sz="2400" spc="-11" dirty="0">
                <a:latin typeface="Arial"/>
                <a:cs typeface="Arial"/>
              </a:rPr>
              <a:t>2</a:t>
            </a:r>
            <a:r>
              <a:rPr sz="2400" dirty="0">
                <a:latin typeface="Arial"/>
                <a:cs typeface="Arial"/>
              </a:rPr>
              <a:t>;</a:t>
            </a:r>
            <a:r>
              <a:rPr sz="2400" spc="-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y =</a:t>
            </a:r>
            <a:r>
              <a:rPr sz="2400" spc="-5" dirty="0">
                <a:latin typeface="Arial"/>
                <a:cs typeface="Arial"/>
              </a:rPr>
              <a:t>30  expected  </a:t>
            </a:r>
            <a:r>
              <a:rPr sz="2400" spc="1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result:	</a:t>
            </a:r>
            <a:r>
              <a:rPr sz="2400" spc="-5" dirty="0">
                <a:latin typeface="Arial"/>
                <a:cs typeface="Arial"/>
              </a:rPr>
              <a:t>?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ts val="2855"/>
              </a:lnSpc>
              <a:tabLst>
                <a:tab pos="2743131" algn="l"/>
              </a:tabLst>
            </a:pPr>
            <a:r>
              <a:rPr sz="2400" spc="-5" dirty="0">
                <a:latin typeface="Arial"/>
                <a:cs typeface="Arial"/>
              </a:rPr>
              <a:t>actual  </a:t>
            </a:r>
            <a:r>
              <a:rPr sz="2400" spc="91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result:	</a:t>
            </a:r>
            <a:r>
              <a:rPr sz="2400" spc="-5" dirty="0">
                <a:latin typeface="Arial"/>
                <a:cs typeface="Arial"/>
              </a:rPr>
              <a:t>?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638800" y="1447800"/>
            <a:ext cx="2947416" cy="2648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8220461" y="6096000"/>
            <a:ext cx="923545" cy="76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914400" y="6172201"/>
            <a:ext cx="7086600" cy="2968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6" grpId="0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pc="-5" dirty="0"/>
              <a:t>Multiple Condition</a:t>
            </a:r>
            <a:r>
              <a:rPr spc="35" dirty="0"/>
              <a:t> </a:t>
            </a:r>
            <a:r>
              <a:rPr spc="-5" dirty="0"/>
              <a:t>Coverage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399">
              <a:lnSpc>
                <a:spcPts val="1920"/>
              </a:lnSpc>
            </a:pPr>
            <a:fld id="{81D60167-4931-47E6-BA6A-407CBD079E47}" type="slidenum">
              <a:rPr dirty="0"/>
              <a:pPr marL="25399">
                <a:lnSpc>
                  <a:spcPts val="1920"/>
                </a:lnSpc>
              </a:pPr>
              <a:t>21</a:t>
            </a:fld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5705855" y="1685550"/>
            <a:ext cx="3209544" cy="29717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9396264"/>
              </p:ext>
            </p:extLst>
          </p:nvPr>
        </p:nvGraphicFramePr>
        <p:xfrm>
          <a:off x="598935" y="3962406"/>
          <a:ext cx="4718305" cy="24341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30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40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3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22960">
                <a:tc gridSpan="3">
                  <a:txBody>
                    <a:bodyPr/>
                    <a:lstStyle/>
                    <a:p>
                      <a:pPr algn="ctr">
                        <a:lnSpc>
                          <a:spcPts val="2695"/>
                        </a:lnSpc>
                        <a:tabLst>
                          <a:tab pos="1828800" algn="l"/>
                        </a:tabLst>
                      </a:pPr>
                      <a:r>
                        <a:rPr sz="2400" b="1" spc="-5" dirty="0">
                          <a:latin typeface="Arial"/>
                          <a:cs typeface="Arial"/>
                        </a:rPr>
                        <a:t>x </a:t>
                      </a:r>
                      <a:r>
                        <a:rPr sz="2400" b="1" spc="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b="1" dirty="0">
                          <a:latin typeface="Arial"/>
                          <a:cs typeface="Arial"/>
                        </a:rPr>
                        <a:t>&lt; </a:t>
                      </a:r>
                      <a:r>
                        <a:rPr sz="2400" b="1" spc="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b="1" dirty="0">
                          <a:latin typeface="Arial"/>
                          <a:cs typeface="Arial"/>
                        </a:rPr>
                        <a:t>?	</a:t>
                      </a:r>
                      <a:r>
                        <a:rPr sz="2400" b="1" spc="-5" dirty="0">
                          <a:latin typeface="Arial"/>
                          <a:cs typeface="Arial"/>
                        </a:rPr>
                        <a:t>y </a:t>
                      </a:r>
                      <a:r>
                        <a:rPr sz="2400" b="1" dirty="0">
                          <a:latin typeface="Arial"/>
                          <a:cs typeface="Arial"/>
                        </a:rPr>
                        <a:t>&gt;</a:t>
                      </a:r>
                      <a:r>
                        <a:rPr sz="2400" b="1" spc="-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b="1" dirty="0">
                          <a:latin typeface="Arial"/>
                          <a:cs typeface="Arial"/>
                        </a:rPr>
                        <a:t>?</a:t>
                      </a:r>
                      <a:endParaRPr sz="2400" dirty="0">
                        <a:latin typeface="Arial"/>
                        <a:cs typeface="Arial"/>
                      </a:endParaRPr>
                    </a:p>
                    <a:p>
                      <a:pPr marR="53975" algn="ctr">
                        <a:lnSpc>
                          <a:spcPct val="100000"/>
                        </a:lnSpc>
                      </a:pPr>
                      <a:r>
                        <a:rPr sz="2400" b="1" spc="-5" dirty="0">
                          <a:latin typeface="Arial"/>
                          <a:cs typeface="Arial"/>
                        </a:rPr>
                        <a:t>--------------------------------------------</a:t>
                      </a:r>
                      <a:endParaRPr sz="2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5908">
                      <a:solidFill>
                        <a:srgbClr val="7E7E7E"/>
                      </a:solidFill>
                      <a:prstDash val="solid"/>
                    </a:lnL>
                    <a:lnR w="25908">
                      <a:solidFill>
                        <a:srgbClr val="7E7E7E"/>
                      </a:solidFill>
                      <a:prstDash val="solid"/>
                    </a:lnR>
                    <a:lnT w="25908">
                      <a:solidFill>
                        <a:srgbClr val="7E7E7E"/>
                      </a:solidFill>
                      <a:prstDash val="solid"/>
                    </a:lnT>
                    <a:solidFill>
                      <a:srgbClr val="F8F67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227">
                <a:tc>
                  <a:txBody>
                    <a:bodyPr/>
                    <a:lstStyle/>
                    <a:p>
                      <a:pPr marL="420370" indent="-342900">
                        <a:lnSpc>
                          <a:spcPts val="2425"/>
                        </a:lnSpc>
                        <a:buFont typeface="Wingdings"/>
                        <a:buChar char=""/>
                        <a:tabLst>
                          <a:tab pos="421005" algn="l"/>
                        </a:tabLst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test-case-1: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5908">
                      <a:solidFill>
                        <a:srgbClr val="7E7E7E"/>
                      </a:solidFill>
                      <a:prstDash val="solid"/>
                    </a:lnL>
                    <a:solidFill>
                      <a:srgbClr val="F8F679"/>
                    </a:solidFill>
                  </a:tcPr>
                </a:tc>
                <a:tc>
                  <a:txBody>
                    <a:bodyPr/>
                    <a:lstStyle/>
                    <a:p>
                      <a:pPr marR="356235" algn="r">
                        <a:lnSpc>
                          <a:spcPts val="2425"/>
                        </a:lnSpc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T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F8F679"/>
                    </a:solidFill>
                  </a:tcPr>
                </a:tc>
                <a:tc>
                  <a:txBody>
                    <a:bodyPr/>
                    <a:lstStyle/>
                    <a:p>
                      <a:pPr marL="363855">
                        <a:lnSpc>
                          <a:spcPts val="2425"/>
                        </a:lnSpc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T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25908">
                      <a:solidFill>
                        <a:srgbClr val="7E7E7E"/>
                      </a:solidFill>
                      <a:prstDash val="solid"/>
                    </a:lnR>
                    <a:solidFill>
                      <a:srgbClr val="F8F6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327">
                <a:tc>
                  <a:txBody>
                    <a:bodyPr/>
                    <a:lstStyle/>
                    <a:p>
                      <a:pPr marL="420370" indent="-342900">
                        <a:lnSpc>
                          <a:spcPts val="2665"/>
                        </a:lnSpc>
                        <a:buFont typeface="Wingdings"/>
                        <a:buChar char=""/>
                        <a:tabLst>
                          <a:tab pos="421005" algn="l"/>
                        </a:tabLst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test-case:2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5908">
                      <a:solidFill>
                        <a:srgbClr val="7E7E7E"/>
                      </a:solidFill>
                      <a:prstDash val="solid"/>
                    </a:lnL>
                    <a:solidFill>
                      <a:srgbClr val="F8F679"/>
                    </a:solidFill>
                  </a:tcPr>
                </a:tc>
                <a:tc>
                  <a:txBody>
                    <a:bodyPr/>
                    <a:lstStyle/>
                    <a:p>
                      <a:pPr marR="356235" algn="r">
                        <a:lnSpc>
                          <a:spcPts val="2665"/>
                        </a:lnSpc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T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F8F679"/>
                    </a:solidFill>
                  </a:tcPr>
                </a:tc>
                <a:tc>
                  <a:txBody>
                    <a:bodyPr/>
                    <a:lstStyle/>
                    <a:p>
                      <a:pPr marL="363855">
                        <a:lnSpc>
                          <a:spcPts val="2665"/>
                        </a:lnSpc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F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25908">
                      <a:solidFill>
                        <a:srgbClr val="7E7E7E"/>
                      </a:solidFill>
                      <a:prstDash val="solid"/>
                    </a:lnR>
                    <a:solidFill>
                      <a:srgbClr val="F8F6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327">
                <a:tc>
                  <a:txBody>
                    <a:bodyPr/>
                    <a:lstStyle/>
                    <a:p>
                      <a:pPr marL="420370" indent="-342900">
                        <a:lnSpc>
                          <a:spcPts val="2665"/>
                        </a:lnSpc>
                        <a:buFont typeface="Wingdings"/>
                        <a:buChar char=""/>
                        <a:tabLst>
                          <a:tab pos="421005" algn="l"/>
                        </a:tabLst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test-case-3: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5908">
                      <a:solidFill>
                        <a:srgbClr val="7E7E7E"/>
                      </a:solidFill>
                      <a:prstDash val="solid"/>
                    </a:lnL>
                    <a:solidFill>
                      <a:srgbClr val="F8F679"/>
                    </a:solidFill>
                  </a:tcPr>
                </a:tc>
                <a:tc>
                  <a:txBody>
                    <a:bodyPr/>
                    <a:lstStyle/>
                    <a:p>
                      <a:pPr marR="356235" algn="r">
                        <a:lnSpc>
                          <a:spcPts val="2665"/>
                        </a:lnSpc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F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F8F679"/>
                    </a:solidFill>
                  </a:tcPr>
                </a:tc>
                <a:tc>
                  <a:txBody>
                    <a:bodyPr/>
                    <a:lstStyle/>
                    <a:p>
                      <a:pPr marL="363855">
                        <a:lnSpc>
                          <a:spcPts val="2665"/>
                        </a:lnSpc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T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25908">
                      <a:solidFill>
                        <a:srgbClr val="7E7E7E"/>
                      </a:solidFill>
                      <a:prstDash val="solid"/>
                    </a:lnR>
                    <a:solidFill>
                      <a:srgbClr val="F8F6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327">
                <a:tc>
                  <a:txBody>
                    <a:bodyPr/>
                    <a:lstStyle/>
                    <a:p>
                      <a:pPr marL="420370" indent="-342900">
                        <a:lnSpc>
                          <a:spcPts val="2665"/>
                        </a:lnSpc>
                        <a:buFont typeface="Wingdings"/>
                        <a:buChar char=""/>
                        <a:tabLst>
                          <a:tab pos="421005" algn="l"/>
                        </a:tabLst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test-case-4: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5908">
                      <a:solidFill>
                        <a:srgbClr val="7E7E7E"/>
                      </a:solidFill>
                      <a:prstDash val="solid"/>
                    </a:lnL>
                    <a:lnB w="25908">
                      <a:solidFill>
                        <a:srgbClr val="7E7E7E"/>
                      </a:solidFill>
                      <a:prstDash val="solid"/>
                    </a:lnB>
                    <a:solidFill>
                      <a:srgbClr val="F8F679"/>
                    </a:solidFill>
                  </a:tcPr>
                </a:tc>
                <a:tc>
                  <a:txBody>
                    <a:bodyPr/>
                    <a:lstStyle/>
                    <a:p>
                      <a:pPr marR="356235" algn="r">
                        <a:lnSpc>
                          <a:spcPts val="2665"/>
                        </a:lnSpc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F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25908">
                      <a:solidFill>
                        <a:srgbClr val="7E7E7E"/>
                      </a:solidFill>
                      <a:prstDash val="solid"/>
                    </a:lnB>
                    <a:solidFill>
                      <a:srgbClr val="F8F679"/>
                    </a:solidFill>
                  </a:tcPr>
                </a:tc>
                <a:tc>
                  <a:txBody>
                    <a:bodyPr/>
                    <a:lstStyle/>
                    <a:p>
                      <a:pPr marL="363855">
                        <a:lnSpc>
                          <a:spcPts val="2665"/>
                        </a:lnSpc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F</a:t>
                      </a:r>
                    </a:p>
                  </a:txBody>
                  <a:tcPr marL="0" marR="0" marT="0" marB="0">
                    <a:lnR w="25908">
                      <a:solidFill>
                        <a:srgbClr val="7E7E7E"/>
                      </a:solidFill>
                      <a:prstDash val="solid"/>
                    </a:lnR>
                    <a:lnB w="25908">
                      <a:solidFill>
                        <a:srgbClr val="7E7E7E"/>
                      </a:solidFill>
                      <a:prstDash val="solid"/>
                    </a:lnB>
                    <a:solidFill>
                      <a:srgbClr val="F8F6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152405" y="838200"/>
            <a:ext cx="8803005" cy="31023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2576" marR="5080" indent="-350511">
              <a:lnSpc>
                <a:spcPct val="119700"/>
              </a:lnSpc>
            </a:pPr>
            <a:r>
              <a:rPr sz="2400" spc="-5" dirty="0">
                <a:solidFill>
                  <a:srgbClr val="C00000"/>
                </a:solidFill>
                <a:latin typeface="Arial"/>
                <a:cs typeface="Arial"/>
              </a:rPr>
              <a:t>All combinations </a:t>
            </a:r>
            <a:r>
              <a:rPr sz="2400" dirty="0">
                <a:solidFill>
                  <a:srgbClr val="C00000"/>
                </a:solidFill>
                <a:latin typeface="Arial"/>
                <a:cs typeface="Arial"/>
              </a:rPr>
              <a:t>of </a:t>
            </a:r>
            <a:r>
              <a:rPr sz="2400" spc="-5" dirty="0">
                <a:solidFill>
                  <a:srgbClr val="C00000"/>
                </a:solidFill>
                <a:latin typeface="Arial"/>
                <a:cs typeface="Arial"/>
              </a:rPr>
              <a:t>conditions </a:t>
            </a:r>
            <a:r>
              <a:rPr sz="2400" dirty="0">
                <a:solidFill>
                  <a:srgbClr val="C00000"/>
                </a:solidFill>
                <a:latin typeface="Arial"/>
                <a:cs typeface="Arial"/>
              </a:rPr>
              <a:t>must </a:t>
            </a:r>
            <a:r>
              <a:rPr sz="2400" spc="-5" dirty="0">
                <a:solidFill>
                  <a:srgbClr val="C00000"/>
                </a:solidFill>
                <a:latin typeface="Arial"/>
                <a:cs typeface="Arial"/>
              </a:rPr>
              <a:t>be executed in each decision  </a:t>
            </a:r>
            <a:r>
              <a:rPr sz="2400" spc="-5" dirty="0">
                <a:latin typeface="Arial"/>
                <a:cs typeface="Arial"/>
              </a:rPr>
              <a:t>Begin</a:t>
            </a:r>
            <a:endParaRPr sz="2400" dirty="0">
              <a:latin typeface="Arial"/>
              <a:cs typeface="Arial"/>
            </a:endParaRPr>
          </a:p>
          <a:p>
            <a:pPr marL="1277588"/>
            <a:r>
              <a:rPr sz="2400" spc="-5" dirty="0">
                <a:solidFill>
                  <a:srgbClr val="006FC0"/>
                </a:solidFill>
                <a:latin typeface="Arial"/>
                <a:cs typeface="Arial"/>
              </a:rPr>
              <a:t>if </a:t>
            </a:r>
            <a:r>
              <a:rPr sz="2400" dirty="0">
                <a:latin typeface="Arial"/>
                <a:cs typeface="Arial"/>
              </a:rPr>
              <a:t>( x &lt; </a:t>
            </a:r>
            <a:r>
              <a:rPr sz="2400" spc="-11" dirty="0">
                <a:latin typeface="Arial"/>
                <a:cs typeface="Arial"/>
              </a:rPr>
              <a:t>10 </a:t>
            </a:r>
            <a:r>
              <a:rPr sz="2400" dirty="0">
                <a:latin typeface="Arial"/>
                <a:cs typeface="Arial"/>
              </a:rPr>
              <a:t>&amp;&amp; y &gt; </a:t>
            </a:r>
            <a:r>
              <a:rPr sz="2400" spc="-5" dirty="0">
                <a:latin typeface="Arial"/>
                <a:cs typeface="Arial"/>
              </a:rPr>
              <a:t>20)</a:t>
            </a:r>
            <a:r>
              <a:rPr sz="2400" spc="-91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{</a:t>
            </a:r>
          </a:p>
          <a:p>
            <a:pPr marL="2191965"/>
            <a:r>
              <a:rPr sz="2400" dirty="0">
                <a:latin typeface="Arial"/>
                <a:cs typeface="Arial"/>
              </a:rPr>
              <a:t>z = foo </a:t>
            </a:r>
            <a:r>
              <a:rPr sz="2400" spc="-5" dirty="0">
                <a:latin typeface="Arial"/>
                <a:cs typeface="Arial"/>
              </a:rPr>
              <a:t>(x,</a:t>
            </a:r>
            <a:r>
              <a:rPr sz="2400" spc="-111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y);</a:t>
            </a:r>
            <a:endParaRPr sz="2400" dirty="0">
              <a:latin typeface="Arial"/>
              <a:cs typeface="Arial"/>
            </a:endParaRPr>
          </a:p>
          <a:p>
            <a:pPr marL="1277588"/>
            <a:r>
              <a:rPr sz="2400" spc="-5" dirty="0">
                <a:solidFill>
                  <a:srgbClr val="006FC0"/>
                </a:solidFill>
                <a:latin typeface="Arial"/>
                <a:cs typeface="Arial"/>
              </a:rPr>
              <a:t>else</a:t>
            </a:r>
            <a:endParaRPr sz="2400" dirty="0">
              <a:latin typeface="Arial"/>
              <a:cs typeface="Arial"/>
            </a:endParaRPr>
          </a:p>
          <a:p>
            <a:pPr marL="2191965"/>
            <a:r>
              <a:rPr sz="2400" dirty="0">
                <a:latin typeface="Arial"/>
                <a:cs typeface="Arial"/>
              </a:rPr>
              <a:t>z =fie </a:t>
            </a:r>
            <a:r>
              <a:rPr sz="2400" spc="-5" dirty="0">
                <a:latin typeface="Arial"/>
                <a:cs typeface="Arial"/>
              </a:rPr>
              <a:t>(x,</a:t>
            </a:r>
            <a:r>
              <a:rPr sz="2400" spc="-1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y);</a:t>
            </a:r>
            <a:endParaRPr sz="2400" dirty="0">
              <a:latin typeface="Arial"/>
              <a:cs typeface="Arial"/>
            </a:endParaRPr>
          </a:p>
          <a:p>
            <a:pPr marL="1277588"/>
            <a:r>
              <a:rPr sz="2400" dirty="0">
                <a:latin typeface="Arial"/>
                <a:cs typeface="Arial"/>
              </a:rPr>
              <a:t>}</a:t>
            </a:r>
          </a:p>
          <a:p>
            <a:pPr marL="362576"/>
            <a:r>
              <a:rPr sz="2400" spc="-11" dirty="0">
                <a:latin typeface="Arial"/>
                <a:cs typeface="Arial"/>
              </a:rPr>
              <a:t>end;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220461" y="6096000"/>
            <a:ext cx="923545" cy="76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pc="-5" dirty="0"/>
              <a:t>Multiple Condition</a:t>
            </a:r>
            <a:r>
              <a:rPr spc="35" dirty="0"/>
              <a:t> </a:t>
            </a:r>
            <a:r>
              <a:rPr spc="-5" dirty="0"/>
              <a:t>Coverage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399">
              <a:lnSpc>
                <a:spcPts val="1920"/>
              </a:lnSpc>
            </a:pPr>
            <a:fld id="{81D60167-4931-47E6-BA6A-407CBD079E47}" type="slidenum">
              <a:rPr dirty="0"/>
              <a:pPr marL="25399">
                <a:lnSpc>
                  <a:spcPts val="1920"/>
                </a:lnSpc>
              </a:pPr>
              <a:t>22</a:t>
            </a:fld>
            <a:endParaRPr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1069377"/>
              </p:ext>
            </p:extLst>
          </p:nvPr>
        </p:nvGraphicFramePr>
        <p:xfrm>
          <a:off x="598935" y="3962406"/>
          <a:ext cx="4718305" cy="24341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30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40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3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22960">
                <a:tc gridSpan="3">
                  <a:txBody>
                    <a:bodyPr/>
                    <a:lstStyle/>
                    <a:p>
                      <a:pPr algn="ctr">
                        <a:lnSpc>
                          <a:spcPts val="2695"/>
                        </a:lnSpc>
                        <a:tabLst>
                          <a:tab pos="1828800" algn="l"/>
                        </a:tabLst>
                      </a:pPr>
                      <a:r>
                        <a:rPr sz="2400" b="1" spc="-5" dirty="0">
                          <a:latin typeface="Arial"/>
                          <a:cs typeface="Arial"/>
                        </a:rPr>
                        <a:t>x </a:t>
                      </a:r>
                      <a:r>
                        <a:rPr sz="2400" b="1" spc="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b="1" dirty="0">
                          <a:latin typeface="Arial"/>
                          <a:cs typeface="Arial"/>
                        </a:rPr>
                        <a:t>&lt; </a:t>
                      </a:r>
                      <a:r>
                        <a:rPr sz="2400" b="1" spc="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b="1" spc="-5" dirty="0">
                          <a:latin typeface="Arial"/>
                          <a:cs typeface="Arial"/>
                        </a:rPr>
                        <a:t>10	y </a:t>
                      </a:r>
                      <a:r>
                        <a:rPr sz="2400" b="1" dirty="0">
                          <a:latin typeface="Arial"/>
                          <a:cs typeface="Arial"/>
                        </a:rPr>
                        <a:t>&gt;</a:t>
                      </a:r>
                      <a:r>
                        <a:rPr sz="2400" b="1" spc="-8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400" b="1" spc="-10" dirty="0">
                          <a:latin typeface="Arial"/>
                          <a:cs typeface="Arial"/>
                        </a:rPr>
                        <a:t>20</a:t>
                      </a:r>
                      <a:endParaRPr sz="2400" dirty="0">
                        <a:latin typeface="Arial"/>
                        <a:cs typeface="Arial"/>
                      </a:endParaRPr>
                    </a:p>
                    <a:p>
                      <a:pPr marR="53975" algn="ctr">
                        <a:lnSpc>
                          <a:spcPct val="100000"/>
                        </a:lnSpc>
                      </a:pPr>
                      <a:r>
                        <a:rPr sz="2400" b="1" spc="-5" dirty="0">
                          <a:latin typeface="Arial"/>
                          <a:cs typeface="Arial"/>
                        </a:rPr>
                        <a:t>--------------------------------------------</a:t>
                      </a:r>
                      <a:endParaRPr sz="2400" dirty="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5908">
                      <a:solidFill>
                        <a:srgbClr val="7E7E7E"/>
                      </a:solidFill>
                      <a:prstDash val="solid"/>
                    </a:lnL>
                    <a:lnR w="25908">
                      <a:solidFill>
                        <a:srgbClr val="7E7E7E"/>
                      </a:solidFill>
                      <a:prstDash val="solid"/>
                    </a:lnR>
                    <a:lnT w="25908">
                      <a:solidFill>
                        <a:srgbClr val="7E7E7E"/>
                      </a:solidFill>
                      <a:prstDash val="solid"/>
                    </a:lnT>
                    <a:solidFill>
                      <a:srgbClr val="F8F67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4227">
                <a:tc>
                  <a:txBody>
                    <a:bodyPr/>
                    <a:lstStyle/>
                    <a:p>
                      <a:pPr marL="420370" indent="-342900">
                        <a:lnSpc>
                          <a:spcPts val="2425"/>
                        </a:lnSpc>
                        <a:buFont typeface="Wingdings"/>
                        <a:buChar char=""/>
                        <a:tabLst>
                          <a:tab pos="421005" algn="l"/>
                        </a:tabLst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test-case-1: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5908">
                      <a:solidFill>
                        <a:srgbClr val="7E7E7E"/>
                      </a:solidFill>
                      <a:prstDash val="solid"/>
                    </a:lnL>
                    <a:solidFill>
                      <a:srgbClr val="F8F679"/>
                    </a:solidFill>
                  </a:tcPr>
                </a:tc>
                <a:tc>
                  <a:txBody>
                    <a:bodyPr/>
                    <a:lstStyle/>
                    <a:p>
                      <a:pPr marR="356235" algn="r">
                        <a:lnSpc>
                          <a:spcPts val="2425"/>
                        </a:lnSpc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T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F8F679"/>
                    </a:solidFill>
                  </a:tcPr>
                </a:tc>
                <a:tc>
                  <a:txBody>
                    <a:bodyPr/>
                    <a:lstStyle/>
                    <a:p>
                      <a:pPr marL="363855">
                        <a:lnSpc>
                          <a:spcPts val="2425"/>
                        </a:lnSpc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T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25908">
                      <a:solidFill>
                        <a:srgbClr val="7E7E7E"/>
                      </a:solidFill>
                      <a:prstDash val="solid"/>
                    </a:lnR>
                    <a:solidFill>
                      <a:srgbClr val="F8F6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2327">
                <a:tc>
                  <a:txBody>
                    <a:bodyPr/>
                    <a:lstStyle/>
                    <a:p>
                      <a:pPr marL="420370" indent="-342900">
                        <a:lnSpc>
                          <a:spcPts val="2665"/>
                        </a:lnSpc>
                        <a:buFont typeface="Wingdings"/>
                        <a:buChar char=""/>
                        <a:tabLst>
                          <a:tab pos="421005" algn="l"/>
                        </a:tabLst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test-case:2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5908">
                      <a:solidFill>
                        <a:srgbClr val="7E7E7E"/>
                      </a:solidFill>
                      <a:prstDash val="solid"/>
                    </a:lnL>
                    <a:solidFill>
                      <a:srgbClr val="F8F679"/>
                    </a:solidFill>
                  </a:tcPr>
                </a:tc>
                <a:tc>
                  <a:txBody>
                    <a:bodyPr/>
                    <a:lstStyle/>
                    <a:p>
                      <a:pPr marR="356235" algn="r">
                        <a:lnSpc>
                          <a:spcPts val="2665"/>
                        </a:lnSpc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T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F8F679"/>
                    </a:solidFill>
                  </a:tcPr>
                </a:tc>
                <a:tc>
                  <a:txBody>
                    <a:bodyPr/>
                    <a:lstStyle/>
                    <a:p>
                      <a:pPr marL="363855">
                        <a:lnSpc>
                          <a:spcPts val="2665"/>
                        </a:lnSpc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F</a:t>
                      </a:r>
                    </a:p>
                  </a:txBody>
                  <a:tcPr marL="0" marR="0" marT="0" marB="0">
                    <a:lnR w="25908">
                      <a:solidFill>
                        <a:srgbClr val="7E7E7E"/>
                      </a:solidFill>
                      <a:prstDash val="solid"/>
                    </a:lnR>
                    <a:solidFill>
                      <a:srgbClr val="F8F6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2327">
                <a:tc>
                  <a:txBody>
                    <a:bodyPr/>
                    <a:lstStyle/>
                    <a:p>
                      <a:pPr marL="420370" indent="-342900">
                        <a:lnSpc>
                          <a:spcPts val="2665"/>
                        </a:lnSpc>
                        <a:buFont typeface="Wingdings"/>
                        <a:buChar char=""/>
                        <a:tabLst>
                          <a:tab pos="421005" algn="l"/>
                        </a:tabLst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test-case-3: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5908">
                      <a:solidFill>
                        <a:srgbClr val="7E7E7E"/>
                      </a:solidFill>
                      <a:prstDash val="solid"/>
                    </a:lnL>
                    <a:solidFill>
                      <a:srgbClr val="F8F679"/>
                    </a:solidFill>
                  </a:tcPr>
                </a:tc>
                <a:tc>
                  <a:txBody>
                    <a:bodyPr/>
                    <a:lstStyle/>
                    <a:p>
                      <a:pPr marR="356235" algn="r">
                        <a:lnSpc>
                          <a:spcPts val="2665"/>
                        </a:lnSpc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F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F8F679"/>
                    </a:solidFill>
                  </a:tcPr>
                </a:tc>
                <a:tc>
                  <a:txBody>
                    <a:bodyPr/>
                    <a:lstStyle/>
                    <a:p>
                      <a:pPr marL="363855">
                        <a:lnSpc>
                          <a:spcPts val="2665"/>
                        </a:lnSpc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T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R w="25908">
                      <a:solidFill>
                        <a:srgbClr val="7E7E7E"/>
                      </a:solidFill>
                      <a:prstDash val="solid"/>
                    </a:lnR>
                    <a:solidFill>
                      <a:srgbClr val="F8F6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2327">
                <a:tc>
                  <a:txBody>
                    <a:bodyPr/>
                    <a:lstStyle/>
                    <a:p>
                      <a:pPr marL="420370" indent="-342900">
                        <a:lnSpc>
                          <a:spcPts val="2665"/>
                        </a:lnSpc>
                        <a:buFont typeface="Wingdings"/>
                        <a:buChar char=""/>
                        <a:tabLst>
                          <a:tab pos="421005" algn="l"/>
                        </a:tabLst>
                      </a:pPr>
                      <a:r>
                        <a:rPr sz="2400" spc="-5" dirty="0">
                          <a:latin typeface="Arial"/>
                          <a:cs typeface="Arial"/>
                        </a:rPr>
                        <a:t>test-case-4: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25908">
                      <a:solidFill>
                        <a:srgbClr val="7E7E7E"/>
                      </a:solidFill>
                      <a:prstDash val="solid"/>
                    </a:lnL>
                    <a:lnB w="25908">
                      <a:solidFill>
                        <a:srgbClr val="7E7E7E"/>
                      </a:solidFill>
                      <a:prstDash val="solid"/>
                    </a:lnB>
                    <a:solidFill>
                      <a:srgbClr val="F8F679"/>
                    </a:solidFill>
                  </a:tcPr>
                </a:tc>
                <a:tc>
                  <a:txBody>
                    <a:bodyPr/>
                    <a:lstStyle/>
                    <a:p>
                      <a:pPr marR="356235" algn="r">
                        <a:lnSpc>
                          <a:spcPts val="2665"/>
                        </a:lnSpc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F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B w="25908">
                      <a:solidFill>
                        <a:srgbClr val="7E7E7E"/>
                      </a:solidFill>
                      <a:prstDash val="solid"/>
                    </a:lnB>
                    <a:solidFill>
                      <a:srgbClr val="F8F679"/>
                    </a:solidFill>
                  </a:tcPr>
                </a:tc>
                <a:tc>
                  <a:txBody>
                    <a:bodyPr/>
                    <a:lstStyle/>
                    <a:p>
                      <a:pPr marL="363855">
                        <a:lnSpc>
                          <a:spcPts val="2665"/>
                        </a:lnSpc>
                      </a:pPr>
                      <a:r>
                        <a:rPr sz="2400" dirty="0">
                          <a:latin typeface="Arial"/>
                          <a:cs typeface="Arial"/>
                        </a:rPr>
                        <a:t>F</a:t>
                      </a:r>
                    </a:p>
                  </a:txBody>
                  <a:tcPr marL="0" marR="0" marT="0" marB="0">
                    <a:lnR w="25908">
                      <a:solidFill>
                        <a:srgbClr val="7E7E7E"/>
                      </a:solidFill>
                      <a:prstDash val="solid"/>
                    </a:lnR>
                    <a:lnB w="25908">
                      <a:solidFill>
                        <a:srgbClr val="7E7E7E"/>
                      </a:solidFill>
                      <a:prstDash val="solid"/>
                    </a:lnB>
                    <a:solidFill>
                      <a:srgbClr val="F8F67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5705855" y="1685550"/>
            <a:ext cx="3209544" cy="29717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6205" y="891540"/>
            <a:ext cx="8803005" cy="31023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62576" marR="5080" indent="-350511">
              <a:lnSpc>
                <a:spcPct val="119700"/>
              </a:lnSpc>
            </a:pPr>
            <a:r>
              <a:rPr sz="2400" spc="-5" dirty="0">
                <a:solidFill>
                  <a:srgbClr val="C00000"/>
                </a:solidFill>
                <a:latin typeface="Arial"/>
                <a:cs typeface="Arial"/>
              </a:rPr>
              <a:t>All combinations </a:t>
            </a:r>
            <a:r>
              <a:rPr sz="2400" dirty="0">
                <a:solidFill>
                  <a:srgbClr val="C00000"/>
                </a:solidFill>
                <a:latin typeface="Arial"/>
                <a:cs typeface="Arial"/>
              </a:rPr>
              <a:t>of </a:t>
            </a:r>
            <a:r>
              <a:rPr sz="2400" spc="-5" dirty="0">
                <a:solidFill>
                  <a:srgbClr val="C00000"/>
                </a:solidFill>
                <a:latin typeface="Arial"/>
                <a:cs typeface="Arial"/>
              </a:rPr>
              <a:t>conditions </a:t>
            </a:r>
            <a:r>
              <a:rPr sz="2400" dirty="0">
                <a:solidFill>
                  <a:srgbClr val="C00000"/>
                </a:solidFill>
                <a:latin typeface="Arial"/>
                <a:cs typeface="Arial"/>
              </a:rPr>
              <a:t>must </a:t>
            </a:r>
            <a:r>
              <a:rPr sz="2400" spc="-5" dirty="0">
                <a:solidFill>
                  <a:srgbClr val="C00000"/>
                </a:solidFill>
                <a:latin typeface="Arial"/>
                <a:cs typeface="Arial"/>
              </a:rPr>
              <a:t>be executed in each decision  </a:t>
            </a:r>
            <a:r>
              <a:rPr sz="2400" spc="-5" dirty="0">
                <a:latin typeface="Arial"/>
                <a:cs typeface="Arial"/>
              </a:rPr>
              <a:t>Begin</a:t>
            </a:r>
            <a:endParaRPr sz="2400" dirty="0">
              <a:latin typeface="Arial"/>
              <a:cs typeface="Arial"/>
            </a:endParaRPr>
          </a:p>
          <a:p>
            <a:pPr marL="1277588"/>
            <a:r>
              <a:rPr sz="2400" spc="-5" dirty="0">
                <a:solidFill>
                  <a:srgbClr val="006FC0"/>
                </a:solidFill>
                <a:latin typeface="Arial"/>
                <a:cs typeface="Arial"/>
              </a:rPr>
              <a:t>if </a:t>
            </a:r>
            <a:r>
              <a:rPr sz="2400" dirty="0">
                <a:latin typeface="Arial"/>
                <a:cs typeface="Arial"/>
              </a:rPr>
              <a:t>( x &lt; </a:t>
            </a:r>
            <a:r>
              <a:rPr sz="2400" spc="-11" dirty="0">
                <a:latin typeface="Arial"/>
                <a:cs typeface="Arial"/>
              </a:rPr>
              <a:t>10 </a:t>
            </a:r>
            <a:r>
              <a:rPr sz="2400" dirty="0">
                <a:latin typeface="Arial"/>
                <a:cs typeface="Arial"/>
              </a:rPr>
              <a:t>&amp;&amp; y &gt; </a:t>
            </a:r>
            <a:r>
              <a:rPr sz="2400" spc="-5" dirty="0">
                <a:latin typeface="Arial"/>
                <a:cs typeface="Arial"/>
              </a:rPr>
              <a:t>20)</a:t>
            </a:r>
            <a:r>
              <a:rPr sz="2400" spc="-91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{</a:t>
            </a:r>
          </a:p>
          <a:p>
            <a:pPr marL="2191965"/>
            <a:r>
              <a:rPr sz="2400" dirty="0">
                <a:latin typeface="Arial"/>
                <a:cs typeface="Arial"/>
              </a:rPr>
              <a:t>z = foo </a:t>
            </a:r>
            <a:r>
              <a:rPr sz="2400" spc="-5" dirty="0">
                <a:latin typeface="Arial"/>
                <a:cs typeface="Arial"/>
              </a:rPr>
              <a:t>(x,</a:t>
            </a:r>
            <a:r>
              <a:rPr sz="2400" spc="-111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y);</a:t>
            </a:r>
            <a:endParaRPr sz="2400" dirty="0">
              <a:latin typeface="Arial"/>
              <a:cs typeface="Arial"/>
            </a:endParaRPr>
          </a:p>
          <a:p>
            <a:pPr marL="1277588"/>
            <a:r>
              <a:rPr sz="2400" spc="-5" dirty="0">
                <a:solidFill>
                  <a:srgbClr val="006FC0"/>
                </a:solidFill>
                <a:latin typeface="Arial"/>
                <a:cs typeface="Arial"/>
              </a:rPr>
              <a:t>else</a:t>
            </a:r>
            <a:endParaRPr sz="2400" dirty="0">
              <a:latin typeface="Arial"/>
              <a:cs typeface="Arial"/>
            </a:endParaRPr>
          </a:p>
          <a:p>
            <a:pPr marL="2191965"/>
            <a:r>
              <a:rPr sz="2400" dirty="0">
                <a:latin typeface="Arial"/>
                <a:cs typeface="Arial"/>
              </a:rPr>
              <a:t>z =fie </a:t>
            </a:r>
            <a:r>
              <a:rPr sz="2400" spc="-5" dirty="0">
                <a:latin typeface="Arial"/>
                <a:cs typeface="Arial"/>
              </a:rPr>
              <a:t>(x,</a:t>
            </a:r>
            <a:r>
              <a:rPr sz="2400" spc="-1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y);</a:t>
            </a:r>
            <a:endParaRPr sz="2400" dirty="0">
              <a:latin typeface="Arial"/>
              <a:cs typeface="Arial"/>
            </a:endParaRPr>
          </a:p>
          <a:p>
            <a:pPr marL="1277588"/>
            <a:r>
              <a:rPr sz="2400" dirty="0">
                <a:latin typeface="Arial"/>
                <a:cs typeface="Arial"/>
              </a:rPr>
              <a:t>}</a:t>
            </a:r>
          </a:p>
          <a:p>
            <a:pPr marL="362576"/>
            <a:r>
              <a:rPr sz="2400" spc="-11" dirty="0">
                <a:latin typeface="Arial"/>
                <a:cs typeface="Arial"/>
              </a:rPr>
              <a:t>end;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220461" y="6096000"/>
            <a:ext cx="923545" cy="76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pc="-5" dirty="0"/>
              <a:t>Decision/Condition</a:t>
            </a:r>
            <a:r>
              <a:rPr spc="25" dirty="0"/>
              <a:t> </a:t>
            </a:r>
            <a:r>
              <a:rPr spc="-5" dirty="0"/>
              <a:t>Coverage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399">
              <a:lnSpc>
                <a:spcPts val="1920"/>
              </a:lnSpc>
            </a:pPr>
            <a:fld id="{81D60167-4931-47E6-BA6A-407CBD079E47}" type="slidenum">
              <a:rPr dirty="0"/>
              <a:pPr marL="25399">
                <a:lnSpc>
                  <a:spcPts val="1920"/>
                </a:lnSpc>
              </a:pPr>
              <a:t>23</a:t>
            </a:fld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5430011" y="1141475"/>
            <a:ext cx="3485388" cy="31333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11887" y="4267206"/>
            <a:ext cx="3276600" cy="1679947"/>
          </a:xfrm>
          <a:prstGeom prst="rect">
            <a:avLst/>
          </a:prstGeom>
          <a:solidFill>
            <a:srgbClr val="F8F679"/>
          </a:solidFill>
          <a:ln w="25908">
            <a:solidFill>
              <a:srgbClr val="7E7E7E"/>
            </a:solidFill>
          </a:ln>
        </p:spPr>
        <p:txBody>
          <a:bodyPr vert="horz" wrap="square" lIns="0" tIns="200660" rIns="0" bIns="0" rtlCol="0">
            <a:spAutoFit/>
          </a:bodyPr>
          <a:lstStyle/>
          <a:p>
            <a:pPr marL="77469">
              <a:spcBef>
                <a:spcPts val="1580"/>
              </a:spcBef>
            </a:pPr>
            <a:r>
              <a:rPr sz="2400" b="1" u="sng" spc="-5" dirty="0">
                <a:latin typeface="Arial"/>
                <a:cs typeface="Arial"/>
              </a:rPr>
              <a:t>test </a:t>
            </a:r>
            <a:r>
              <a:rPr sz="2400" b="1" u="sng" spc="-35" dirty="0">
                <a:latin typeface="Arial"/>
                <a:cs typeface="Arial"/>
              </a:rPr>
              <a:t>case-1(T, </a:t>
            </a:r>
            <a:r>
              <a:rPr sz="2400" b="1" u="sng" spc="-135" dirty="0">
                <a:latin typeface="Arial"/>
                <a:cs typeface="Arial"/>
              </a:rPr>
              <a:t>T,</a:t>
            </a:r>
            <a:r>
              <a:rPr sz="2400" b="1" u="sng" spc="-5" dirty="0">
                <a:latin typeface="Arial"/>
                <a:cs typeface="Arial"/>
              </a:rPr>
              <a:t> </a:t>
            </a:r>
            <a:r>
              <a:rPr sz="2400" b="1" u="sng" spc="-11" dirty="0">
                <a:latin typeface="Arial"/>
                <a:cs typeface="Arial"/>
              </a:rPr>
              <a:t>yes):</a:t>
            </a:r>
            <a:endParaRPr sz="2400" u="sng" dirty="0">
              <a:latin typeface="Arial"/>
              <a:cs typeface="Arial"/>
            </a:endParaRPr>
          </a:p>
          <a:p>
            <a:pPr marL="420360" indent="-342891">
              <a:buFont typeface="Wingdings"/>
              <a:buChar char=""/>
              <a:tabLst>
                <a:tab pos="420995" algn="l"/>
                <a:tab pos="2821235" algn="l"/>
              </a:tabLst>
            </a:pPr>
            <a:r>
              <a:rPr sz="2400" spc="-5" dirty="0">
                <a:latin typeface="Arial"/>
                <a:cs typeface="Arial"/>
              </a:rPr>
              <a:t>input: </a:t>
            </a:r>
            <a:r>
              <a:rPr sz="2400" dirty="0">
                <a:solidFill>
                  <a:srgbClr val="C00000"/>
                </a:solidFill>
                <a:latin typeface="Arial"/>
                <a:cs typeface="Arial"/>
              </a:rPr>
              <a:t>x = ?; </a:t>
            </a:r>
            <a:r>
              <a:rPr sz="2400" spc="44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C00000"/>
                </a:solidFill>
                <a:latin typeface="Arial"/>
                <a:cs typeface="Arial"/>
              </a:rPr>
              <a:t>y</a:t>
            </a:r>
            <a:r>
              <a:rPr sz="2400" spc="26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C00000"/>
                </a:solidFill>
                <a:latin typeface="Arial"/>
                <a:cs typeface="Arial"/>
              </a:rPr>
              <a:t>=	?</a:t>
            </a:r>
            <a:endParaRPr sz="2400" dirty="0">
              <a:latin typeface="Arial"/>
              <a:cs typeface="Arial"/>
            </a:endParaRPr>
          </a:p>
          <a:p>
            <a:pPr marL="420360" indent="-342891">
              <a:buFont typeface="Wingdings"/>
              <a:buChar char=""/>
              <a:tabLst>
                <a:tab pos="420995" algn="l"/>
                <a:tab pos="2821235" algn="l"/>
              </a:tabLst>
            </a:pPr>
            <a:r>
              <a:rPr sz="2400" spc="-5" dirty="0">
                <a:latin typeface="Arial"/>
                <a:cs typeface="Arial"/>
              </a:rPr>
              <a:t>expected  </a:t>
            </a:r>
            <a:r>
              <a:rPr sz="2400" spc="10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result:	</a:t>
            </a:r>
            <a:r>
              <a:rPr sz="2400" spc="-5" dirty="0">
                <a:latin typeface="Arial"/>
                <a:cs typeface="Arial"/>
              </a:rPr>
              <a:t>?</a:t>
            </a:r>
            <a:endParaRPr sz="2400" dirty="0">
              <a:latin typeface="Arial"/>
              <a:cs typeface="Arial"/>
            </a:endParaRPr>
          </a:p>
          <a:p>
            <a:pPr marL="420360" indent="-342891">
              <a:buFont typeface="Wingdings"/>
              <a:buChar char=""/>
              <a:tabLst>
                <a:tab pos="420995" algn="l"/>
                <a:tab pos="2821235" algn="l"/>
              </a:tabLst>
            </a:pPr>
            <a:r>
              <a:rPr sz="2400" spc="-5" dirty="0">
                <a:latin typeface="Arial"/>
                <a:cs typeface="Arial"/>
              </a:rPr>
              <a:t>actual  </a:t>
            </a:r>
            <a:r>
              <a:rPr sz="2400" spc="8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result:	</a:t>
            </a:r>
            <a:r>
              <a:rPr sz="2400" spc="-5" dirty="0">
                <a:latin typeface="Arial"/>
                <a:cs typeface="Arial"/>
              </a:rPr>
              <a:t>?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106161" y="4267200"/>
            <a:ext cx="3276600" cy="1679306"/>
          </a:xfrm>
          <a:prstGeom prst="rect">
            <a:avLst/>
          </a:prstGeom>
          <a:solidFill>
            <a:srgbClr val="F8F679"/>
          </a:solidFill>
          <a:ln w="25908">
            <a:solidFill>
              <a:srgbClr val="7E7E7E"/>
            </a:solidFill>
          </a:ln>
        </p:spPr>
        <p:txBody>
          <a:bodyPr vert="horz" wrap="square" lIns="0" tIns="200025" rIns="0" bIns="0" rtlCol="0">
            <a:spAutoFit/>
          </a:bodyPr>
          <a:lstStyle/>
          <a:p>
            <a:pPr marL="78103">
              <a:spcBef>
                <a:spcPts val="1575"/>
              </a:spcBef>
            </a:pPr>
            <a:r>
              <a:rPr sz="2400" b="1" u="sng" spc="-5" dirty="0">
                <a:latin typeface="Arial"/>
                <a:cs typeface="Arial"/>
              </a:rPr>
              <a:t>test </a:t>
            </a:r>
            <a:r>
              <a:rPr sz="2400" b="1" u="sng" spc="-35" dirty="0">
                <a:latin typeface="Arial"/>
                <a:cs typeface="Arial"/>
              </a:rPr>
              <a:t>case-2(F, </a:t>
            </a:r>
            <a:r>
              <a:rPr sz="2400" b="1" u="sng" spc="-135" dirty="0">
                <a:latin typeface="Arial"/>
                <a:cs typeface="Arial"/>
              </a:rPr>
              <a:t>F,</a:t>
            </a:r>
            <a:r>
              <a:rPr sz="2400" b="1" u="sng" spc="-20" dirty="0">
                <a:latin typeface="Arial"/>
                <a:cs typeface="Arial"/>
              </a:rPr>
              <a:t> </a:t>
            </a:r>
            <a:r>
              <a:rPr sz="2400" b="1" u="sng" spc="-5" dirty="0">
                <a:latin typeface="Arial"/>
                <a:cs typeface="Arial"/>
              </a:rPr>
              <a:t>No):</a:t>
            </a:r>
            <a:endParaRPr sz="2400" u="sng" dirty="0">
              <a:latin typeface="Arial"/>
              <a:cs typeface="Arial"/>
            </a:endParaRPr>
          </a:p>
          <a:p>
            <a:pPr marL="78103">
              <a:tabLst>
                <a:tab pos="2821869" algn="l"/>
              </a:tabLst>
            </a:pPr>
            <a:r>
              <a:rPr sz="2400" spc="-5" dirty="0">
                <a:latin typeface="Arial"/>
                <a:cs typeface="Arial"/>
              </a:rPr>
              <a:t>input: </a:t>
            </a:r>
            <a:r>
              <a:rPr sz="2400" dirty="0">
                <a:solidFill>
                  <a:srgbClr val="C00000"/>
                </a:solidFill>
                <a:latin typeface="Arial"/>
                <a:cs typeface="Arial"/>
              </a:rPr>
              <a:t>x = ?; </a:t>
            </a:r>
            <a:r>
              <a:rPr sz="2400" spc="44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C00000"/>
                </a:solidFill>
                <a:latin typeface="Arial"/>
                <a:cs typeface="Arial"/>
              </a:rPr>
              <a:t>y</a:t>
            </a:r>
            <a:r>
              <a:rPr sz="2400" spc="26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C00000"/>
                </a:solidFill>
                <a:latin typeface="Arial"/>
                <a:cs typeface="Arial"/>
              </a:rPr>
              <a:t>=	?</a:t>
            </a:r>
            <a:endParaRPr sz="2400" dirty="0">
              <a:latin typeface="Arial"/>
              <a:cs typeface="Arial"/>
            </a:endParaRPr>
          </a:p>
          <a:p>
            <a:pPr marL="78103">
              <a:tabLst>
                <a:tab pos="2821869" algn="l"/>
              </a:tabLst>
            </a:pPr>
            <a:r>
              <a:rPr sz="2400" spc="-5" dirty="0">
                <a:latin typeface="Arial"/>
                <a:cs typeface="Arial"/>
              </a:rPr>
              <a:t>expected  </a:t>
            </a:r>
            <a:r>
              <a:rPr sz="2400" spc="10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result:	</a:t>
            </a:r>
            <a:r>
              <a:rPr sz="2400" spc="-5" dirty="0">
                <a:latin typeface="Arial"/>
                <a:cs typeface="Arial"/>
              </a:rPr>
              <a:t>?</a:t>
            </a:r>
            <a:endParaRPr sz="2400" dirty="0">
              <a:latin typeface="Arial"/>
              <a:cs typeface="Arial"/>
            </a:endParaRPr>
          </a:p>
          <a:p>
            <a:pPr marL="78103">
              <a:tabLst>
                <a:tab pos="2821869" algn="l"/>
              </a:tabLst>
            </a:pPr>
            <a:r>
              <a:rPr sz="2400" spc="-5" dirty="0">
                <a:latin typeface="Arial"/>
                <a:cs typeface="Arial"/>
              </a:rPr>
              <a:t>actual  </a:t>
            </a:r>
            <a:r>
              <a:rPr sz="2400" spc="91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result:	</a:t>
            </a:r>
            <a:r>
              <a:rPr sz="2400" spc="-5" dirty="0">
                <a:latin typeface="Arial"/>
                <a:cs typeface="Arial"/>
              </a:rPr>
              <a:t>?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07340" y="1040643"/>
            <a:ext cx="6060440" cy="32470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400" spc="-5" dirty="0">
                <a:solidFill>
                  <a:srgbClr val="C00000"/>
                </a:solidFill>
                <a:latin typeface="Arial"/>
                <a:cs typeface="Arial"/>
              </a:rPr>
              <a:t>Satisfy both condition and decision</a:t>
            </a:r>
            <a:r>
              <a:rPr sz="2400" spc="12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C00000"/>
                </a:solidFill>
                <a:latin typeface="Arial"/>
                <a:cs typeface="Arial"/>
              </a:rPr>
              <a:t>coverage</a:t>
            </a:r>
            <a:endParaRPr sz="2400">
              <a:latin typeface="Arial"/>
              <a:cs typeface="Arial"/>
            </a:endParaRPr>
          </a:p>
          <a:p>
            <a:pPr marL="376545">
              <a:spcBef>
                <a:spcPts val="565"/>
              </a:spcBef>
            </a:pPr>
            <a:r>
              <a:rPr sz="2600" dirty="0">
                <a:latin typeface="Arial"/>
                <a:cs typeface="Arial"/>
              </a:rPr>
              <a:t>Begin</a:t>
            </a:r>
            <a:endParaRPr sz="2600">
              <a:latin typeface="Arial"/>
              <a:cs typeface="Arial"/>
            </a:endParaRPr>
          </a:p>
          <a:p>
            <a:pPr marL="1291558"/>
            <a:r>
              <a:rPr sz="2600" spc="-5" dirty="0">
                <a:solidFill>
                  <a:srgbClr val="006FC0"/>
                </a:solidFill>
                <a:latin typeface="Arial"/>
                <a:cs typeface="Arial"/>
              </a:rPr>
              <a:t>if </a:t>
            </a:r>
            <a:r>
              <a:rPr sz="2600" dirty="0">
                <a:latin typeface="Arial"/>
                <a:cs typeface="Arial"/>
              </a:rPr>
              <a:t>( x &lt; 10 &amp;&amp; y &gt; 20)</a:t>
            </a:r>
            <a:r>
              <a:rPr sz="2600" spc="-7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{</a:t>
            </a:r>
            <a:endParaRPr sz="2600">
              <a:latin typeface="Arial"/>
              <a:cs typeface="Arial"/>
            </a:endParaRPr>
          </a:p>
          <a:p>
            <a:pPr marL="2205936"/>
            <a:r>
              <a:rPr sz="2600" dirty="0">
                <a:latin typeface="Arial"/>
                <a:cs typeface="Arial"/>
              </a:rPr>
              <a:t>z = foo (x,</a:t>
            </a:r>
            <a:r>
              <a:rPr sz="2600" spc="-9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y);</a:t>
            </a:r>
            <a:endParaRPr sz="2600">
              <a:latin typeface="Arial"/>
              <a:cs typeface="Arial"/>
            </a:endParaRPr>
          </a:p>
          <a:p>
            <a:pPr marL="1291558"/>
            <a:r>
              <a:rPr sz="2600" dirty="0">
                <a:solidFill>
                  <a:srgbClr val="006FC0"/>
                </a:solidFill>
                <a:latin typeface="Arial"/>
                <a:cs typeface="Arial"/>
              </a:rPr>
              <a:t>else</a:t>
            </a:r>
            <a:endParaRPr sz="2600">
              <a:latin typeface="Arial"/>
              <a:cs typeface="Arial"/>
            </a:endParaRPr>
          </a:p>
          <a:p>
            <a:pPr marL="67944" algn="ctr"/>
            <a:r>
              <a:rPr sz="2600" dirty="0">
                <a:latin typeface="Arial"/>
                <a:cs typeface="Arial"/>
              </a:rPr>
              <a:t>z =fie (x,</a:t>
            </a:r>
            <a:r>
              <a:rPr sz="2600" spc="-11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y);</a:t>
            </a:r>
            <a:endParaRPr sz="2600">
              <a:latin typeface="Arial"/>
              <a:cs typeface="Arial"/>
            </a:endParaRPr>
          </a:p>
          <a:p>
            <a:pPr marL="1291558"/>
            <a:r>
              <a:rPr sz="2600" dirty="0">
                <a:latin typeface="Arial"/>
                <a:cs typeface="Arial"/>
              </a:rPr>
              <a:t>}</a:t>
            </a:r>
            <a:endParaRPr sz="2600">
              <a:latin typeface="Arial"/>
              <a:cs typeface="Arial"/>
            </a:endParaRPr>
          </a:p>
          <a:p>
            <a:pPr marL="376545"/>
            <a:r>
              <a:rPr sz="2600" dirty="0">
                <a:latin typeface="Arial"/>
                <a:cs typeface="Arial"/>
              </a:rPr>
              <a:t>end;</a:t>
            </a:r>
            <a:endParaRPr sz="2600">
              <a:latin typeface="Arial"/>
              <a:cs typeface="Arial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220461" y="6096000"/>
            <a:ext cx="923545" cy="76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14400" y="6172201"/>
            <a:ext cx="7086600" cy="2968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pc="-5" dirty="0"/>
              <a:t>Decision/Condition</a:t>
            </a:r>
            <a:r>
              <a:rPr spc="25" dirty="0"/>
              <a:t> </a:t>
            </a:r>
            <a:r>
              <a:rPr spc="-5" dirty="0"/>
              <a:t>Coverage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399">
              <a:lnSpc>
                <a:spcPts val="1920"/>
              </a:lnSpc>
            </a:pPr>
            <a:fld id="{81D60167-4931-47E6-BA6A-407CBD079E47}" type="slidenum">
              <a:rPr dirty="0"/>
              <a:pPr marL="25399">
                <a:lnSpc>
                  <a:spcPts val="1920"/>
                </a:lnSpc>
              </a:pPr>
              <a:t>24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11887" y="4267206"/>
            <a:ext cx="3276600" cy="1679947"/>
          </a:xfrm>
          <a:prstGeom prst="rect">
            <a:avLst/>
          </a:prstGeom>
          <a:solidFill>
            <a:srgbClr val="F8F679"/>
          </a:solidFill>
          <a:ln w="25908">
            <a:solidFill>
              <a:srgbClr val="7E7E7E"/>
            </a:solidFill>
          </a:ln>
        </p:spPr>
        <p:txBody>
          <a:bodyPr vert="horz" wrap="square" lIns="0" tIns="200660" rIns="0" bIns="0" rtlCol="0">
            <a:spAutoFit/>
          </a:bodyPr>
          <a:lstStyle/>
          <a:p>
            <a:pPr marL="77469">
              <a:spcBef>
                <a:spcPts val="1580"/>
              </a:spcBef>
            </a:pPr>
            <a:r>
              <a:rPr sz="2400" b="1" u="sng" spc="-5" dirty="0">
                <a:latin typeface="Arial"/>
                <a:cs typeface="Arial"/>
              </a:rPr>
              <a:t>test </a:t>
            </a:r>
            <a:r>
              <a:rPr sz="2400" b="1" u="sng" spc="-35" dirty="0">
                <a:latin typeface="Arial"/>
                <a:cs typeface="Arial"/>
              </a:rPr>
              <a:t>case-1(T, </a:t>
            </a:r>
            <a:r>
              <a:rPr sz="2400" b="1" u="sng" spc="-135" dirty="0">
                <a:latin typeface="Arial"/>
                <a:cs typeface="Arial"/>
              </a:rPr>
              <a:t>T,</a:t>
            </a:r>
            <a:r>
              <a:rPr sz="2400" b="1" u="sng" spc="-5" dirty="0">
                <a:latin typeface="Arial"/>
                <a:cs typeface="Arial"/>
              </a:rPr>
              <a:t> </a:t>
            </a:r>
            <a:r>
              <a:rPr sz="2400" b="1" u="sng" spc="-11" dirty="0">
                <a:latin typeface="Arial"/>
                <a:cs typeface="Arial"/>
              </a:rPr>
              <a:t>yes):</a:t>
            </a:r>
            <a:endParaRPr sz="2400" u="sng" dirty="0">
              <a:latin typeface="Arial"/>
              <a:cs typeface="Arial"/>
            </a:endParaRPr>
          </a:p>
          <a:p>
            <a:pPr marL="77469">
              <a:tabLst>
                <a:tab pos="420360" algn="l"/>
                <a:tab pos="2821235" algn="l"/>
              </a:tabLst>
            </a:pPr>
            <a:r>
              <a:rPr sz="2400" dirty="0">
                <a:latin typeface="Wingdings"/>
                <a:cs typeface="Wingdings"/>
              </a:rPr>
              <a:t>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5" dirty="0">
                <a:latin typeface="Arial"/>
                <a:cs typeface="Arial"/>
              </a:rPr>
              <a:t>input: </a:t>
            </a:r>
            <a:r>
              <a:rPr sz="2400" dirty="0">
                <a:solidFill>
                  <a:srgbClr val="C00000"/>
                </a:solidFill>
                <a:latin typeface="Arial"/>
                <a:cs typeface="Arial"/>
              </a:rPr>
              <a:t>x = -4; </a:t>
            </a:r>
            <a:r>
              <a:rPr sz="2400" spc="44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C00000"/>
                </a:solidFill>
                <a:latin typeface="Arial"/>
                <a:cs typeface="Arial"/>
              </a:rPr>
              <a:t>y</a:t>
            </a:r>
            <a:r>
              <a:rPr sz="2400" spc="29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C00000"/>
                </a:solidFill>
                <a:latin typeface="Arial"/>
                <a:cs typeface="Arial"/>
              </a:rPr>
              <a:t>=	</a:t>
            </a:r>
            <a:r>
              <a:rPr sz="2400" spc="-5" dirty="0">
                <a:solidFill>
                  <a:srgbClr val="C00000"/>
                </a:solidFill>
                <a:latin typeface="Arial"/>
                <a:cs typeface="Arial"/>
              </a:rPr>
              <a:t>30</a:t>
            </a:r>
            <a:endParaRPr sz="2400" dirty="0">
              <a:latin typeface="Arial"/>
              <a:cs typeface="Arial"/>
            </a:endParaRPr>
          </a:p>
          <a:p>
            <a:pPr marL="420360" indent="-342891">
              <a:buFont typeface="Wingdings"/>
              <a:buChar char=""/>
              <a:tabLst>
                <a:tab pos="420995" algn="l"/>
                <a:tab pos="2821235" algn="l"/>
              </a:tabLst>
            </a:pPr>
            <a:r>
              <a:rPr sz="2400" spc="-5" dirty="0">
                <a:latin typeface="Arial"/>
                <a:cs typeface="Arial"/>
              </a:rPr>
              <a:t>expected  </a:t>
            </a:r>
            <a:r>
              <a:rPr sz="2400" spc="10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result:	</a:t>
            </a:r>
            <a:r>
              <a:rPr sz="2400" spc="-5" dirty="0">
                <a:latin typeface="Arial"/>
                <a:cs typeface="Arial"/>
              </a:rPr>
              <a:t>?</a:t>
            </a:r>
            <a:endParaRPr sz="2400" dirty="0">
              <a:latin typeface="Arial"/>
              <a:cs typeface="Arial"/>
            </a:endParaRPr>
          </a:p>
          <a:p>
            <a:pPr marL="420360" indent="-342891">
              <a:buFont typeface="Wingdings"/>
              <a:buChar char=""/>
              <a:tabLst>
                <a:tab pos="420995" algn="l"/>
                <a:tab pos="2821235" algn="l"/>
              </a:tabLst>
            </a:pPr>
            <a:r>
              <a:rPr sz="2400" spc="-5" dirty="0">
                <a:latin typeface="Arial"/>
                <a:cs typeface="Arial"/>
              </a:rPr>
              <a:t>actual  </a:t>
            </a:r>
            <a:r>
              <a:rPr sz="2400" spc="8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result:	</a:t>
            </a:r>
            <a:r>
              <a:rPr sz="2400" spc="-5" dirty="0">
                <a:latin typeface="Arial"/>
                <a:cs typeface="Arial"/>
              </a:rPr>
              <a:t>?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06161" y="4267200"/>
            <a:ext cx="3276600" cy="1679306"/>
          </a:xfrm>
          <a:prstGeom prst="rect">
            <a:avLst/>
          </a:prstGeom>
          <a:solidFill>
            <a:srgbClr val="F8F679"/>
          </a:solidFill>
          <a:ln w="25908">
            <a:solidFill>
              <a:srgbClr val="7E7E7E"/>
            </a:solidFill>
          </a:ln>
        </p:spPr>
        <p:txBody>
          <a:bodyPr vert="horz" wrap="square" lIns="0" tIns="200025" rIns="0" bIns="0" rtlCol="0">
            <a:spAutoFit/>
          </a:bodyPr>
          <a:lstStyle/>
          <a:p>
            <a:pPr marL="78103" marR="83183">
              <a:spcBef>
                <a:spcPts val="1575"/>
              </a:spcBef>
              <a:tabLst>
                <a:tab pos="2821869" algn="l"/>
              </a:tabLst>
            </a:pPr>
            <a:r>
              <a:rPr sz="2400" b="1" u="sng" spc="-5" dirty="0">
                <a:latin typeface="Arial"/>
                <a:cs typeface="Arial"/>
              </a:rPr>
              <a:t>test </a:t>
            </a:r>
            <a:r>
              <a:rPr sz="2400" b="1" u="sng" spc="-35" dirty="0">
                <a:latin typeface="Arial"/>
                <a:cs typeface="Arial"/>
              </a:rPr>
              <a:t>case-2(F, </a:t>
            </a:r>
            <a:r>
              <a:rPr sz="2400" b="1" u="sng" spc="-135" dirty="0">
                <a:latin typeface="Arial"/>
                <a:cs typeface="Arial"/>
              </a:rPr>
              <a:t>F, </a:t>
            </a:r>
            <a:r>
              <a:rPr sz="2400" b="1" u="sng" spc="-5" dirty="0">
                <a:latin typeface="Arial"/>
                <a:cs typeface="Arial"/>
              </a:rPr>
              <a:t>No):  </a:t>
            </a:r>
            <a:r>
              <a:rPr sz="2400" spc="-5" dirty="0">
                <a:latin typeface="Arial"/>
                <a:cs typeface="Arial"/>
              </a:rPr>
              <a:t>input: </a:t>
            </a:r>
            <a:r>
              <a:rPr sz="2400" dirty="0">
                <a:solidFill>
                  <a:srgbClr val="C00000"/>
                </a:solidFill>
                <a:latin typeface="Arial"/>
                <a:cs typeface="Arial"/>
              </a:rPr>
              <a:t>x = </a:t>
            </a:r>
            <a:r>
              <a:rPr sz="2400" spc="-5" dirty="0">
                <a:solidFill>
                  <a:srgbClr val="C00000"/>
                </a:solidFill>
                <a:latin typeface="Arial"/>
                <a:cs typeface="Arial"/>
              </a:rPr>
              <a:t>12; </a:t>
            </a:r>
            <a:r>
              <a:rPr sz="2400" spc="48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C00000"/>
                </a:solidFill>
                <a:latin typeface="Arial"/>
                <a:cs typeface="Arial"/>
              </a:rPr>
              <a:t>y</a:t>
            </a:r>
            <a:r>
              <a:rPr sz="2400" spc="28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C00000"/>
                </a:solidFill>
                <a:latin typeface="Arial"/>
                <a:cs typeface="Arial"/>
              </a:rPr>
              <a:t>=	</a:t>
            </a:r>
            <a:r>
              <a:rPr sz="2400" spc="-5" dirty="0">
                <a:solidFill>
                  <a:srgbClr val="C00000"/>
                </a:solidFill>
                <a:latin typeface="Arial"/>
                <a:cs typeface="Arial"/>
              </a:rPr>
              <a:t>12  </a:t>
            </a:r>
            <a:r>
              <a:rPr sz="2400" spc="-5" dirty="0">
                <a:latin typeface="Arial"/>
                <a:cs typeface="Arial"/>
              </a:rPr>
              <a:t>expected  </a:t>
            </a:r>
            <a:r>
              <a:rPr sz="2400" spc="1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result:	</a:t>
            </a:r>
            <a:r>
              <a:rPr sz="2400" spc="-5" dirty="0">
                <a:latin typeface="Arial"/>
                <a:cs typeface="Arial"/>
              </a:rPr>
              <a:t>?</a:t>
            </a:r>
            <a:endParaRPr sz="2400" dirty="0">
              <a:latin typeface="Arial"/>
              <a:cs typeface="Arial"/>
            </a:endParaRPr>
          </a:p>
          <a:p>
            <a:pPr marL="78103">
              <a:tabLst>
                <a:tab pos="2821869" algn="l"/>
              </a:tabLst>
            </a:pPr>
            <a:r>
              <a:rPr sz="2400" spc="-5" dirty="0">
                <a:latin typeface="Arial"/>
                <a:cs typeface="Arial"/>
              </a:rPr>
              <a:t>actual  </a:t>
            </a:r>
            <a:r>
              <a:rPr sz="2400" spc="91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result:	</a:t>
            </a:r>
            <a:r>
              <a:rPr sz="2400" spc="-5" dirty="0">
                <a:latin typeface="Arial"/>
                <a:cs typeface="Arial"/>
              </a:rPr>
              <a:t>?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430011" y="1141475"/>
            <a:ext cx="3485388" cy="31333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07340" y="1040643"/>
            <a:ext cx="6060440" cy="32470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2400" spc="-5" dirty="0">
                <a:solidFill>
                  <a:srgbClr val="C00000"/>
                </a:solidFill>
                <a:latin typeface="Arial"/>
                <a:cs typeface="Arial"/>
              </a:rPr>
              <a:t>Satisfy both condition and decision</a:t>
            </a:r>
            <a:r>
              <a:rPr sz="2400" spc="12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C00000"/>
                </a:solidFill>
                <a:latin typeface="Arial"/>
                <a:cs typeface="Arial"/>
              </a:rPr>
              <a:t>coverage</a:t>
            </a:r>
            <a:endParaRPr sz="2400">
              <a:latin typeface="Arial"/>
              <a:cs typeface="Arial"/>
            </a:endParaRPr>
          </a:p>
          <a:p>
            <a:pPr marL="376545">
              <a:spcBef>
                <a:spcPts val="565"/>
              </a:spcBef>
            </a:pPr>
            <a:r>
              <a:rPr sz="2600" dirty="0">
                <a:latin typeface="Arial"/>
                <a:cs typeface="Arial"/>
              </a:rPr>
              <a:t>Begin</a:t>
            </a:r>
            <a:endParaRPr sz="2600">
              <a:latin typeface="Arial"/>
              <a:cs typeface="Arial"/>
            </a:endParaRPr>
          </a:p>
          <a:p>
            <a:pPr marL="1291558"/>
            <a:r>
              <a:rPr sz="2600" spc="-5" dirty="0">
                <a:solidFill>
                  <a:srgbClr val="006FC0"/>
                </a:solidFill>
                <a:latin typeface="Arial"/>
                <a:cs typeface="Arial"/>
              </a:rPr>
              <a:t>if </a:t>
            </a:r>
            <a:r>
              <a:rPr sz="2600" dirty="0">
                <a:latin typeface="Arial"/>
                <a:cs typeface="Arial"/>
              </a:rPr>
              <a:t>( x &lt; 10 &amp;&amp; y &gt; 20)</a:t>
            </a:r>
            <a:r>
              <a:rPr sz="2600" spc="-7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{</a:t>
            </a:r>
            <a:endParaRPr sz="2600">
              <a:latin typeface="Arial"/>
              <a:cs typeface="Arial"/>
            </a:endParaRPr>
          </a:p>
          <a:p>
            <a:pPr marL="2205936"/>
            <a:r>
              <a:rPr sz="2600" dirty="0">
                <a:latin typeface="Arial"/>
                <a:cs typeface="Arial"/>
              </a:rPr>
              <a:t>z = foo (x,</a:t>
            </a:r>
            <a:r>
              <a:rPr sz="2600" spc="-9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y);</a:t>
            </a:r>
            <a:endParaRPr sz="2600">
              <a:latin typeface="Arial"/>
              <a:cs typeface="Arial"/>
            </a:endParaRPr>
          </a:p>
          <a:p>
            <a:pPr marL="1291558"/>
            <a:r>
              <a:rPr sz="2600" dirty="0">
                <a:solidFill>
                  <a:srgbClr val="006FC0"/>
                </a:solidFill>
                <a:latin typeface="Arial"/>
                <a:cs typeface="Arial"/>
              </a:rPr>
              <a:t>else</a:t>
            </a:r>
            <a:endParaRPr sz="2600">
              <a:latin typeface="Arial"/>
              <a:cs typeface="Arial"/>
            </a:endParaRPr>
          </a:p>
          <a:p>
            <a:pPr marL="67944" algn="ctr"/>
            <a:r>
              <a:rPr sz="2600" dirty="0">
                <a:latin typeface="Arial"/>
                <a:cs typeface="Arial"/>
              </a:rPr>
              <a:t>z =fie (x,</a:t>
            </a:r>
            <a:r>
              <a:rPr sz="2600" spc="-11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y);</a:t>
            </a:r>
            <a:endParaRPr sz="2600">
              <a:latin typeface="Arial"/>
              <a:cs typeface="Arial"/>
            </a:endParaRPr>
          </a:p>
          <a:p>
            <a:pPr marL="1291558"/>
            <a:r>
              <a:rPr sz="2600" dirty="0">
                <a:latin typeface="Arial"/>
                <a:cs typeface="Arial"/>
              </a:rPr>
              <a:t>}</a:t>
            </a:r>
            <a:endParaRPr sz="2600">
              <a:latin typeface="Arial"/>
              <a:cs typeface="Arial"/>
            </a:endParaRPr>
          </a:p>
          <a:p>
            <a:pPr marL="376545"/>
            <a:r>
              <a:rPr sz="2600" dirty="0">
                <a:latin typeface="Arial"/>
                <a:cs typeface="Arial"/>
              </a:rPr>
              <a:t>end;</a:t>
            </a:r>
            <a:endParaRPr sz="2600">
              <a:latin typeface="Arial"/>
              <a:cs typeface="Arial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382767" y="6172200"/>
            <a:ext cx="761239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90600" y="6201881"/>
            <a:ext cx="7010400" cy="2671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pc="-5" dirty="0"/>
              <a:t>Loop</a:t>
            </a:r>
            <a:r>
              <a:rPr spc="-60" dirty="0"/>
              <a:t> </a:t>
            </a:r>
            <a:r>
              <a:rPr spc="-5" dirty="0"/>
              <a:t>Coverage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399">
              <a:lnSpc>
                <a:spcPts val="1920"/>
              </a:lnSpc>
            </a:pPr>
            <a:fld id="{81D60167-4931-47E6-BA6A-407CBD079E47}" type="slidenum">
              <a:rPr dirty="0"/>
              <a:pPr marL="25399">
                <a:lnSpc>
                  <a:spcPts val="1920"/>
                </a:lnSpc>
              </a:pPr>
              <a:t>25</a:t>
            </a:fld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996702" y="1312168"/>
            <a:ext cx="917447" cy="21412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37844" y="3531108"/>
            <a:ext cx="835152" cy="22585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971801" y="1312165"/>
            <a:ext cx="940308" cy="397611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869184" y="1312163"/>
            <a:ext cx="1246631" cy="396392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929629" y="1293875"/>
            <a:ext cx="1223772" cy="393954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33094" y="5810712"/>
            <a:ext cx="775971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b="1" dirty="0">
                <a:solidFill>
                  <a:srgbClr val="C00000"/>
                </a:solidFill>
                <a:latin typeface="Arial"/>
                <a:cs typeface="Arial"/>
              </a:rPr>
              <a:t>Simp</a:t>
            </a:r>
            <a:r>
              <a:rPr b="1" spc="5" dirty="0">
                <a:solidFill>
                  <a:srgbClr val="C00000"/>
                </a:solidFill>
                <a:latin typeface="Arial"/>
                <a:cs typeface="Arial"/>
              </a:rPr>
              <a:t>l</a:t>
            </a:r>
            <a:r>
              <a:rPr b="1" spc="-5" dirty="0">
                <a:solidFill>
                  <a:srgbClr val="C00000"/>
                </a:solidFill>
                <a:latin typeface="Arial"/>
                <a:cs typeface="Arial"/>
              </a:rPr>
              <a:t>e</a:t>
            </a:r>
            <a:endParaRPr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757302" y="5805834"/>
            <a:ext cx="153606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b="1" spc="-5" dirty="0">
                <a:solidFill>
                  <a:srgbClr val="C00000"/>
                </a:solidFill>
                <a:latin typeface="Arial"/>
                <a:cs typeface="Arial"/>
              </a:rPr>
              <a:t>Concatenated</a:t>
            </a:r>
            <a:endParaRPr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981199" y="5811016"/>
            <a:ext cx="78549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b="1" spc="-5" dirty="0">
                <a:solidFill>
                  <a:srgbClr val="C00000"/>
                </a:solidFill>
                <a:latin typeface="Arial"/>
                <a:cs typeface="Arial"/>
              </a:rPr>
              <a:t>N</a:t>
            </a:r>
            <a:r>
              <a:rPr b="1" spc="-15" dirty="0">
                <a:solidFill>
                  <a:srgbClr val="C00000"/>
                </a:solidFill>
                <a:latin typeface="Arial"/>
                <a:cs typeface="Arial"/>
              </a:rPr>
              <a:t>e</a:t>
            </a:r>
            <a:r>
              <a:rPr b="1" spc="-5" dirty="0">
                <a:solidFill>
                  <a:srgbClr val="C00000"/>
                </a:solidFill>
                <a:latin typeface="Arial"/>
                <a:cs typeface="Arial"/>
              </a:rPr>
              <a:t>st</a:t>
            </a:r>
            <a:r>
              <a:rPr b="1" spc="-15" dirty="0">
                <a:solidFill>
                  <a:srgbClr val="C00000"/>
                </a:solidFill>
                <a:latin typeface="Arial"/>
                <a:cs typeface="Arial"/>
              </a:rPr>
              <a:t>e</a:t>
            </a:r>
            <a:r>
              <a:rPr b="1" dirty="0">
                <a:solidFill>
                  <a:srgbClr val="C00000"/>
                </a:solidFill>
                <a:latin typeface="Arial"/>
                <a:cs typeface="Arial"/>
              </a:rPr>
              <a:t>d</a:t>
            </a:r>
            <a:endParaRPr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887723" y="5805834"/>
            <a:ext cx="1459865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b="1" spc="-5" dirty="0">
                <a:solidFill>
                  <a:srgbClr val="C00000"/>
                </a:solidFill>
                <a:latin typeface="Arial"/>
                <a:cs typeface="Arial"/>
              </a:rPr>
              <a:t>Unstructured</a:t>
            </a:r>
            <a:endParaRPr>
              <a:latin typeface="Arial"/>
              <a:cs typeface="Arial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8220461" y="6096000"/>
            <a:ext cx="923545" cy="76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914400" y="6172201"/>
            <a:ext cx="7086600" cy="2968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429500" y="5497836"/>
            <a:ext cx="457200" cy="5029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1"/>
          </a:p>
        </p:txBody>
      </p:sp>
      <p:sp>
        <p:nvSpPr>
          <p:cNvPr id="3" name="object 3"/>
          <p:cNvSpPr/>
          <p:nvPr/>
        </p:nvSpPr>
        <p:spPr>
          <a:xfrm>
            <a:off x="0" y="857250"/>
            <a:ext cx="9144000" cy="685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0"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pc="-4" dirty="0"/>
              <a:t>Loop</a:t>
            </a:r>
            <a:r>
              <a:rPr spc="-45" dirty="0"/>
              <a:t> </a:t>
            </a:r>
            <a:r>
              <a:rPr spc="-4" dirty="0"/>
              <a:t>Coverage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xfrm>
            <a:off x="171150" y="5709013"/>
            <a:ext cx="362051" cy="1872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050">
              <a:lnSpc>
                <a:spcPts val="1440"/>
              </a:lnSpc>
            </a:pPr>
            <a:fld id="{81D60167-4931-47E6-BA6A-407CBD079E47}" type="slidenum">
              <a:rPr dirty="0"/>
              <a:pPr marL="19050">
                <a:lnSpc>
                  <a:spcPts val="1440"/>
                </a:lnSpc>
              </a:pPr>
              <a:t>26</a:t>
            </a:fld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890528" y="1841374"/>
            <a:ext cx="688085" cy="16059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1"/>
          </a:p>
        </p:txBody>
      </p:sp>
      <p:sp>
        <p:nvSpPr>
          <p:cNvPr id="7" name="object 7"/>
          <p:cNvSpPr/>
          <p:nvPr/>
        </p:nvSpPr>
        <p:spPr>
          <a:xfrm>
            <a:off x="1921383" y="3505583"/>
            <a:ext cx="626364" cy="169392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1"/>
          </a:p>
        </p:txBody>
      </p:sp>
      <p:sp>
        <p:nvSpPr>
          <p:cNvPr id="8" name="object 8"/>
          <p:cNvSpPr/>
          <p:nvPr/>
        </p:nvSpPr>
        <p:spPr>
          <a:xfrm>
            <a:off x="3371855" y="1841379"/>
            <a:ext cx="705231" cy="298208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1"/>
          </a:p>
        </p:txBody>
      </p:sp>
      <p:sp>
        <p:nvSpPr>
          <p:cNvPr id="9" name="object 9"/>
          <p:cNvSpPr/>
          <p:nvPr/>
        </p:nvSpPr>
        <p:spPr>
          <a:xfrm>
            <a:off x="4794891" y="1841378"/>
            <a:ext cx="934973" cy="297294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1"/>
          </a:p>
        </p:txBody>
      </p:sp>
      <p:sp>
        <p:nvSpPr>
          <p:cNvPr id="10" name="object 10"/>
          <p:cNvSpPr/>
          <p:nvPr/>
        </p:nvSpPr>
        <p:spPr>
          <a:xfrm>
            <a:off x="6340225" y="1827662"/>
            <a:ext cx="917829" cy="295465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1"/>
          </a:p>
        </p:txBody>
      </p:sp>
      <p:sp>
        <p:nvSpPr>
          <p:cNvPr id="11" name="object 11"/>
          <p:cNvSpPr txBox="1"/>
          <p:nvPr/>
        </p:nvSpPr>
        <p:spPr>
          <a:xfrm>
            <a:off x="1842821" y="5215286"/>
            <a:ext cx="581979" cy="2078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1351" b="1" dirty="0">
                <a:solidFill>
                  <a:srgbClr val="C00000"/>
                </a:solidFill>
                <a:latin typeface="Arial"/>
                <a:cs typeface="Arial"/>
              </a:rPr>
              <a:t>Simp</a:t>
            </a:r>
            <a:r>
              <a:rPr sz="1351" b="1" spc="4" dirty="0">
                <a:solidFill>
                  <a:srgbClr val="C00000"/>
                </a:solidFill>
                <a:latin typeface="Arial"/>
                <a:cs typeface="Arial"/>
              </a:rPr>
              <a:t>l</a:t>
            </a:r>
            <a:r>
              <a:rPr sz="1351" b="1" spc="-4" dirty="0">
                <a:solidFill>
                  <a:srgbClr val="C00000"/>
                </a:solidFill>
                <a:latin typeface="Arial"/>
                <a:cs typeface="Arial"/>
              </a:rPr>
              <a:t>e</a:t>
            </a:r>
            <a:endParaRPr sz="1351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210979" y="5211630"/>
            <a:ext cx="1152049" cy="2078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1351" b="1" spc="-4" dirty="0">
                <a:solidFill>
                  <a:srgbClr val="C00000"/>
                </a:solidFill>
                <a:latin typeface="Arial"/>
                <a:cs typeface="Arial"/>
              </a:rPr>
              <a:t>Concatenated</a:t>
            </a:r>
            <a:endParaRPr sz="1351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878902" y="5215514"/>
            <a:ext cx="589121" cy="2078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1351" b="1" spc="-4" dirty="0">
                <a:solidFill>
                  <a:srgbClr val="C00000"/>
                </a:solidFill>
                <a:latin typeface="Arial"/>
                <a:cs typeface="Arial"/>
              </a:rPr>
              <a:t>N</a:t>
            </a:r>
            <a:r>
              <a:rPr sz="1351" b="1" spc="-11" dirty="0">
                <a:solidFill>
                  <a:srgbClr val="C00000"/>
                </a:solidFill>
                <a:latin typeface="Arial"/>
                <a:cs typeface="Arial"/>
              </a:rPr>
              <a:t>e</a:t>
            </a:r>
            <a:r>
              <a:rPr sz="1351" b="1" spc="-4" dirty="0">
                <a:solidFill>
                  <a:srgbClr val="C00000"/>
                </a:solidFill>
                <a:latin typeface="Arial"/>
                <a:cs typeface="Arial"/>
              </a:rPr>
              <a:t>st</a:t>
            </a:r>
            <a:r>
              <a:rPr sz="1351" b="1" spc="-11" dirty="0">
                <a:solidFill>
                  <a:srgbClr val="C00000"/>
                </a:solidFill>
                <a:latin typeface="Arial"/>
                <a:cs typeface="Arial"/>
              </a:rPr>
              <a:t>e</a:t>
            </a:r>
            <a:r>
              <a:rPr sz="1351" b="1" dirty="0">
                <a:solidFill>
                  <a:srgbClr val="C00000"/>
                </a:solidFill>
                <a:latin typeface="Arial"/>
                <a:cs typeface="Arial"/>
              </a:rPr>
              <a:t>d</a:t>
            </a:r>
            <a:endParaRPr sz="1351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308794" y="5211630"/>
            <a:ext cx="1094899" cy="2078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1351" b="1" spc="-4" dirty="0">
                <a:solidFill>
                  <a:srgbClr val="C00000"/>
                </a:solidFill>
                <a:latin typeface="Arial"/>
                <a:cs typeface="Arial"/>
              </a:rPr>
              <a:t>Unstructured</a:t>
            </a:r>
            <a:endParaRPr sz="1351">
              <a:latin typeface="Arial"/>
              <a:cs typeface="Arial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372351" y="5421618"/>
            <a:ext cx="571500" cy="5791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151" y="1902512"/>
            <a:ext cx="7600951" cy="36907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6693" indent="-257168">
              <a:buClr>
                <a:srgbClr val="000000"/>
              </a:buClr>
              <a:buFont typeface="Wingdings"/>
              <a:buChar char=""/>
              <a:tabLst>
                <a:tab pos="266693" algn="l"/>
              </a:tabLst>
            </a:pPr>
            <a:r>
              <a:rPr sz="2700" b="1" dirty="0">
                <a:solidFill>
                  <a:srgbClr val="C00000"/>
                </a:solidFill>
                <a:latin typeface="Arial"/>
                <a:cs typeface="Arial"/>
              </a:rPr>
              <a:t>Simple loops</a:t>
            </a:r>
            <a:r>
              <a:rPr sz="2700" b="1" spc="-49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700" b="1" dirty="0">
                <a:solidFill>
                  <a:srgbClr val="C00000"/>
                </a:solidFill>
                <a:latin typeface="Arial"/>
                <a:cs typeface="Arial"/>
              </a:rPr>
              <a:t>:</a:t>
            </a:r>
            <a:endParaRPr sz="2700" dirty="0">
              <a:latin typeface="Arial"/>
              <a:cs typeface="Arial"/>
            </a:endParaRPr>
          </a:p>
          <a:p>
            <a:pPr marL="567200" lvl="1" indent="-214784">
              <a:spcBef>
                <a:spcPts val="495"/>
              </a:spcBef>
              <a:buFont typeface="Wingdings"/>
              <a:buChar char=""/>
              <a:tabLst>
                <a:tab pos="567676" algn="l"/>
              </a:tabLst>
            </a:pPr>
            <a:r>
              <a:rPr sz="2400" spc="-4" dirty="0">
                <a:latin typeface="Arial"/>
                <a:cs typeface="Arial"/>
              </a:rPr>
              <a:t>Skip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4" dirty="0">
                <a:latin typeface="Arial"/>
                <a:cs typeface="Arial"/>
              </a:rPr>
              <a:t>loop</a:t>
            </a:r>
            <a:r>
              <a:rPr sz="2400" spc="-49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entirely</a:t>
            </a:r>
          </a:p>
          <a:p>
            <a:pPr marL="567200" lvl="1" indent="-214784">
              <a:spcBef>
                <a:spcPts val="484"/>
              </a:spcBef>
              <a:buFont typeface="Wingdings"/>
              <a:buChar char=""/>
              <a:tabLst>
                <a:tab pos="567676" algn="l"/>
              </a:tabLst>
            </a:pPr>
            <a:r>
              <a:rPr sz="2400" dirty="0">
                <a:latin typeface="Arial"/>
                <a:cs typeface="Arial"/>
              </a:rPr>
              <a:t>Only </a:t>
            </a:r>
            <a:r>
              <a:rPr sz="2400" spc="-4" dirty="0">
                <a:latin typeface="Arial"/>
                <a:cs typeface="Arial"/>
              </a:rPr>
              <a:t>one pass through 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spc="-23" dirty="0">
                <a:latin typeface="Arial"/>
                <a:cs typeface="Arial"/>
              </a:rPr>
              <a:t> </a:t>
            </a:r>
            <a:r>
              <a:rPr sz="2400" spc="-4" dirty="0">
                <a:latin typeface="Arial"/>
                <a:cs typeface="Arial"/>
              </a:rPr>
              <a:t>loop</a:t>
            </a:r>
            <a:endParaRPr sz="2400" dirty="0">
              <a:latin typeface="Arial"/>
              <a:cs typeface="Arial"/>
            </a:endParaRPr>
          </a:p>
          <a:p>
            <a:pPr marL="567200" lvl="1" indent="-214784">
              <a:spcBef>
                <a:spcPts val="484"/>
              </a:spcBef>
              <a:buFont typeface="Wingdings"/>
              <a:buChar char=""/>
              <a:tabLst>
                <a:tab pos="567676" algn="l"/>
              </a:tabLst>
            </a:pPr>
            <a:r>
              <a:rPr sz="2400" spc="-41" dirty="0">
                <a:latin typeface="Arial"/>
                <a:cs typeface="Arial"/>
              </a:rPr>
              <a:t>Two </a:t>
            </a:r>
            <a:r>
              <a:rPr sz="2400" dirty="0">
                <a:latin typeface="Arial"/>
                <a:cs typeface="Arial"/>
              </a:rPr>
              <a:t>passes </a:t>
            </a:r>
            <a:r>
              <a:rPr sz="2400" spc="-4" dirty="0">
                <a:latin typeface="Arial"/>
                <a:cs typeface="Arial"/>
              </a:rPr>
              <a:t>through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4" dirty="0">
                <a:latin typeface="Arial"/>
                <a:cs typeface="Arial"/>
              </a:rPr>
              <a:t>loop</a:t>
            </a:r>
            <a:endParaRPr sz="2400" dirty="0">
              <a:latin typeface="Arial"/>
              <a:cs typeface="Arial"/>
            </a:endParaRPr>
          </a:p>
          <a:p>
            <a:pPr marL="567200" lvl="1" indent="-214784">
              <a:spcBef>
                <a:spcPts val="488"/>
              </a:spcBef>
              <a:buClr>
                <a:srgbClr val="000000"/>
              </a:buClr>
              <a:buFont typeface="Wingdings"/>
              <a:buChar char=""/>
              <a:tabLst>
                <a:tab pos="567676" algn="l"/>
              </a:tabLst>
            </a:pPr>
            <a:r>
              <a:rPr sz="2400" dirty="0">
                <a:solidFill>
                  <a:srgbClr val="C00000"/>
                </a:solidFill>
                <a:latin typeface="Arial"/>
                <a:cs typeface="Arial"/>
              </a:rPr>
              <a:t>m </a:t>
            </a:r>
            <a:r>
              <a:rPr sz="2400" dirty="0">
                <a:latin typeface="Arial"/>
                <a:cs typeface="Arial"/>
              </a:rPr>
              <a:t>passes </a:t>
            </a:r>
            <a:r>
              <a:rPr sz="2400" spc="-4" dirty="0">
                <a:latin typeface="Arial"/>
                <a:cs typeface="Arial"/>
              </a:rPr>
              <a:t>through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4" dirty="0">
                <a:latin typeface="Arial"/>
                <a:cs typeface="Arial"/>
              </a:rPr>
              <a:t>loop when </a:t>
            </a:r>
            <a:r>
              <a:rPr sz="2400" dirty="0">
                <a:solidFill>
                  <a:srgbClr val="C00000"/>
                </a:solidFill>
                <a:latin typeface="Arial"/>
                <a:cs typeface="Arial"/>
              </a:rPr>
              <a:t>m &lt;</a:t>
            </a:r>
            <a:r>
              <a:rPr sz="2400" spc="-37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spc="-4" dirty="0">
                <a:solidFill>
                  <a:srgbClr val="C00000"/>
                </a:solidFill>
                <a:latin typeface="Arial"/>
                <a:cs typeface="Arial"/>
              </a:rPr>
              <a:t>n</a:t>
            </a:r>
            <a:endParaRPr sz="2400" dirty="0">
              <a:latin typeface="Arial"/>
              <a:cs typeface="Arial"/>
            </a:endParaRPr>
          </a:p>
          <a:p>
            <a:pPr marL="567200" marR="3811"/>
            <a:r>
              <a:rPr sz="2400" spc="-4" dirty="0">
                <a:solidFill>
                  <a:srgbClr val="C00000"/>
                </a:solidFill>
                <a:latin typeface="Arial"/>
                <a:cs typeface="Arial"/>
              </a:rPr>
              <a:t>m: small number </a:t>
            </a:r>
            <a:r>
              <a:rPr sz="2400" spc="-4" dirty="0">
                <a:latin typeface="Arial"/>
                <a:cs typeface="Arial"/>
              </a:rPr>
              <a:t>representing a </a:t>
            </a:r>
            <a:r>
              <a:rPr sz="2400" dirty="0">
                <a:latin typeface="Arial"/>
                <a:cs typeface="Arial"/>
              </a:rPr>
              <a:t>typical </a:t>
            </a:r>
            <a:r>
              <a:rPr sz="2400" spc="-4" dirty="0">
                <a:solidFill>
                  <a:srgbClr val="C00000"/>
                </a:solidFill>
                <a:latin typeface="Arial"/>
                <a:cs typeface="Arial"/>
              </a:rPr>
              <a:t>loop  </a:t>
            </a:r>
            <a:r>
              <a:rPr sz="2400" spc="-4" dirty="0">
                <a:latin typeface="Arial"/>
                <a:cs typeface="Arial"/>
              </a:rPr>
              <a:t>value </a:t>
            </a:r>
            <a:r>
              <a:rPr sz="2400" spc="-4" dirty="0">
                <a:solidFill>
                  <a:srgbClr val="C00000"/>
                </a:solidFill>
                <a:latin typeface="Arial"/>
                <a:cs typeface="Arial"/>
              </a:rPr>
              <a:t>n: maximum number </a:t>
            </a:r>
            <a:r>
              <a:rPr sz="2400" dirty="0">
                <a:latin typeface="Arial"/>
                <a:cs typeface="Arial"/>
              </a:rPr>
              <a:t>of </a:t>
            </a:r>
            <a:r>
              <a:rPr sz="2400" spc="-4" dirty="0">
                <a:latin typeface="Arial"/>
                <a:cs typeface="Arial"/>
              </a:rPr>
              <a:t>allowable  </a:t>
            </a:r>
            <a:r>
              <a:rPr sz="2400" dirty="0">
                <a:latin typeface="Arial"/>
                <a:cs typeface="Arial"/>
              </a:rPr>
              <a:t>passes through the</a:t>
            </a:r>
            <a:r>
              <a:rPr sz="2400" spc="-83" dirty="0">
                <a:latin typeface="Arial"/>
                <a:cs typeface="Arial"/>
              </a:rPr>
              <a:t> </a:t>
            </a:r>
            <a:r>
              <a:rPr sz="2400" spc="-4" dirty="0">
                <a:latin typeface="Arial"/>
                <a:cs typeface="Arial"/>
              </a:rPr>
              <a:t>loop</a:t>
            </a:r>
            <a:endParaRPr sz="2400" dirty="0">
              <a:latin typeface="Arial"/>
              <a:cs typeface="Arial"/>
            </a:endParaRPr>
          </a:p>
          <a:p>
            <a:pPr marL="567200" lvl="1" indent="-214784">
              <a:spcBef>
                <a:spcPts val="488"/>
              </a:spcBef>
              <a:buClr>
                <a:srgbClr val="000000"/>
              </a:buClr>
              <a:buFont typeface="Wingdings"/>
              <a:buChar char=""/>
              <a:tabLst>
                <a:tab pos="567676" algn="l"/>
              </a:tabLst>
            </a:pPr>
            <a:r>
              <a:rPr sz="2400" spc="-4" dirty="0">
                <a:solidFill>
                  <a:srgbClr val="C00000"/>
                </a:solidFill>
                <a:latin typeface="Arial"/>
                <a:cs typeface="Arial"/>
              </a:rPr>
              <a:t>n-1</a:t>
            </a:r>
            <a:r>
              <a:rPr sz="2400" spc="-4" dirty="0">
                <a:latin typeface="Arial"/>
                <a:cs typeface="Arial"/>
              </a:rPr>
              <a:t>, </a:t>
            </a:r>
            <a:r>
              <a:rPr sz="2400" spc="-4" dirty="0">
                <a:solidFill>
                  <a:srgbClr val="C00000"/>
                </a:solidFill>
                <a:latin typeface="Arial"/>
                <a:cs typeface="Arial"/>
              </a:rPr>
              <a:t>n</a:t>
            </a:r>
            <a:r>
              <a:rPr sz="2400" spc="-4" dirty="0">
                <a:latin typeface="Arial"/>
                <a:cs typeface="Arial"/>
              </a:rPr>
              <a:t>, </a:t>
            </a:r>
            <a:r>
              <a:rPr sz="2400" spc="-4" dirty="0">
                <a:solidFill>
                  <a:srgbClr val="C00000"/>
                </a:solidFill>
                <a:latin typeface="Arial"/>
                <a:cs typeface="Arial"/>
              </a:rPr>
              <a:t>n+1</a:t>
            </a:r>
            <a:r>
              <a:rPr sz="2400" spc="-4" dirty="0">
                <a:latin typeface="Arial"/>
                <a:cs typeface="Arial"/>
              </a:rPr>
              <a:t>passes </a:t>
            </a:r>
            <a:r>
              <a:rPr sz="2400" dirty="0">
                <a:latin typeface="Arial"/>
                <a:cs typeface="Arial"/>
              </a:rPr>
              <a:t>through the</a:t>
            </a:r>
            <a:r>
              <a:rPr sz="2400" spc="-37" dirty="0">
                <a:latin typeface="Arial"/>
                <a:cs typeface="Arial"/>
              </a:rPr>
              <a:t> </a:t>
            </a:r>
            <a:r>
              <a:rPr sz="2400" spc="-4" dirty="0">
                <a:latin typeface="Arial"/>
                <a:cs typeface="Arial"/>
              </a:rPr>
              <a:t>loop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7429500" y="5497836"/>
            <a:ext cx="457200" cy="5029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1"/>
          </a:p>
        </p:txBody>
      </p:sp>
      <p:sp>
        <p:nvSpPr>
          <p:cNvPr id="4" name="object 4"/>
          <p:cNvSpPr/>
          <p:nvPr/>
        </p:nvSpPr>
        <p:spPr>
          <a:xfrm>
            <a:off x="0" y="865748"/>
            <a:ext cx="9144000" cy="685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1"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pc="-4" dirty="0"/>
              <a:t>Loop</a:t>
            </a:r>
            <a:r>
              <a:rPr spc="-45" dirty="0"/>
              <a:t> </a:t>
            </a:r>
            <a:r>
              <a:rPr spc="-4" dirty="0"/>
              <a:t>Coverage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171150" y="5709014"/>
            <a:ext cx="256699" cy="3667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050">
              <a:lnSpc>
                <a:spcPts val="1440"/>
              </a:lnSpc>
            </a:pPr>
            <a:fld id="{81D60167-4931-47E6-BA6A-407CBD079E47}" type="slidenum">
              <a:rPr dirty="0"/>
              <a:pPr marL="19050">
                <a:lnSpc>
                  <a:spcPts val="1440"/>
                </a:lnSpc>
              </a:pPr>
              <a:t>27</a:t>
            </a:fld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8058151" y="1837434"/>
            <a:ext cx="688087" cy="16059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1"/>
          </a:p>
        </p:txBody>
      </p:sp>
      <p:sp>
        <p:nvSpPr>
          <p:cNvPr id="8" name="object 8"/>
          <p:cNvSpPr/>
          <p:nvPr/>
        </p:nvSpPr>
        <p:spPr>
          <a:xfrm>
            <a:off x="8119878" y="3543302"/>
            <a:ext cx="626363" cy="169392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1"/>
          </a:p>
        </p:txBody>
      </p:sp>
      <p:sp>
        <p:nvSpPr>
          <p:cNvPr id="11" name="Rectangle 10"/>
          <p:cNvSpPr/>
          <p:nvPr/>
        </p:nvSpPr>
        <p:spPr>
          <a:xfrm>
            <a:off x="1913687" y="5583858"/>
            <a:ext cx="5230064" cy="1304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12" name="Rectangle 11"/>
          <p:cNvSpPr/>
          <p:nvPr/>
        </p:nvSpPr>
        <p:spPr>
          <a:xfrm>
            <a:off x="7372351" y="5429255"/>
            <a:ext cx="571500" cy="5791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25252" y="1943105"/>
            <a:ext cx="961549" cy="14432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951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51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951">
              <a:latin typeface="Times New Roman"/>
              <a:cs typeface="Times New Roman"/>
            </a:endParaRPr>
          </a:p>
          <a:p>
            <a:endParaRPr sz="1575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r>
              <a:rPr sz="1951" dirty="0">
                <a:latin typeface="Arial"/>
                <a:cs typeface="Arial"/>
              </a:rPr>
              <a:t>.</a:t>
            </a:r>
            <a:endParaRPr sz="1951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5639" y="1828800"/>
            <a:ext cx="7661161" cy="245451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6693" indent="-257168">
              <a:buClr>
                <a:srgbClr val="000000"/>
              </a:buClr>
              <a:buFont typeface="Wingdings"/>
              <a:buChar char=""/>
              <a:tabLst>
                <a:tab pos="266693" algn="l"/>
              </a:tabLst>
            </a:pPr>
            <a:r>
              <a:rPr sz="2700" b="1" dirty="0">
                <a:solidFill>
                  <a:srgbClr val="C00000"/>
                </a:solidFill>
                <a:latin typeface="Arial"/>
                <a:cs typeface="Arial"/>
              </a:rPr>
              <a:t>Nested</a:t>
            </a:r>
            <a:r>
              <a:rPr sz="2700" b="1" spc="-91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700" b="1" dirty="0">
                <a:solidFill>
                  <a:srgbClr val="C00000"/>
                </a:solidFill>
                <a:latin typeface="Arial"/>
                <a:cs typeface="Arial"/>
              </a:rPr>
              <a:t>loops:</a:t>
            </a:r>
            <a:endParaRPr sz="2700" dirty="0">
              <a:latin typeface="Arial"/>
              <a:cs typeface="Arial"/>
            </a:endParaRPr>
          </a:p>
          <a:p>
            <a:pPr marL="567200" marR="483383" lvl="1" indent="-214784">
              <a:spcBef>
                <a:spcPts val="480"/>
              </a:spcBef>
              <a:buFont typeface="Wingdings"/>
              <a:buChar char=""/>
              <a:tabLst>
                <a:tab pos="567676" algn="l"/>
              </a:tabLst>
            </a:pPr>
            <a:r>
              <a:rPr sz="2400" dirty="0">
                <a:latin typeface="Arial"/>
                <a:cs typeface="Arial"/>
              </a:rPr>
              <a:t>Start at the </a:t>
            </a:r>
            <a:r>
              <a:rPr sz="2400" dirty="0">
                <a:solidFill>
                  <a:srgbClr val="C00000"/>
                </a:solidFill>
                <a:latin typeface="Arial"/>
                <a:cs typeface="Arial"/>
              </a:rPr>
              <a:t>innermost loop</a:t>
            </a:r>
            <a:r>
              <a:rPr sz="2400" dirty="0">
                <a:latin typeface="Arial"/>
                <a:cs typeface="Arial"/>
              </a:rPr>
              <a:t>, set all other  loops to </a:t>
            </a:r>
            <a:r>
              <a:rPr sz="2400" dirty="0">
                <a:solidFill>
                  <a:srgbClr val="C00000"/>
                </a:solidFill>
                <a:latin typeface="Arial"/>
                <a:cs typeface="Arial"/>
              </a:rPr>
              <a:t>minimum</a:t>
            </a:r>
            <a:r>
              <a:rPr sz="2400" spc="-6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C00000"/>
                </a:solidFill>
                <a:latin typeface="Arial"/>
                <a:cs typeface="Arial"/>
              </a:rPr>
              <a:t>value</a:t>
            </a:r>
            <a:r>
              <a:rPr sz="2400" dirty="0">
                <a:latin typeface="Arial"/>
                <a:cs typeface="Arial"/>
              </a:rPr>
              <a:t>.</a:t>
            </a:r>
          </a:p>
          <a:p>
            <a:pPr marL="567200" marR="3811" lvl="1" indent="-214784" algn="just">
              <a:spcBef>
                <a:spcPts val="469"/>
              </a:spcBef>
              <a:buFont typeface="Wingdings"/>
              <a:buChar char=""/>
              <a:tabLst>
                <a:tab pos="567676" algn="l"/>
              </a:tabLst>
            </a:pPr>
            <a:r>
              <a:rPr sz="2400" dirty="0">
                <a:latin typeface="Arial"/>
                <a:cs typeface="Arial"/>
              </a:rPr>
              <a:t>Conduct Simple </a:t>
            </a:r>
            <a:r>
              <a:rPr sz="2400" dirty="0">
                <a:solidFill>
                  <a:srgbClr val="C00000"/>
                </a:solidFill>
                <a:latin typeface="Arial"/>
                <a:cs typeface="Arial"/>
              </a:rPr>
              <a:t>loop test </a:t>
            </a:r>
            <a:r>
              <a:rPr sz="2400" dirty="0">
                <a:latin typeface="Arial"/>
                <a:cs typeface="Arial"/>
              </a:rPr>
              <a:t>for </a:t>
            </a:r>
            <a:r>
              <a:rPr sz="2400" dirty="0">
                <a:solidFill>
                  <a:srgbClr val="C00000"/>
                </a:solidFill>
                <a:latin typeface="Arial"/>
                <a:cs typeface="Arial"/>
              </a:rPr>
              <a:t>innermost</a:t>
            </a:r>
            <a:r>
              <a:rPr sz="2400" spc="-4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C00000"/>
                </a:solidFill>
                <a:latin typeface="Arial"/>
                <a:cs typeface="Arial"/>
              </a:rPr>
              <a:t>loop  </a:t>
            </a:r>
            <a:r>
              <a:rPr sz="2400" dirty="0">
                <a:latin typeface="Arial"/>
                <a:cs typeface="Arial"/>
              </a:rPr>
              <a:t>Add other tests for out-of-range or </a:t>
            </a:r>
            <a:r>
              <a:rPr sz="2400" spc="4" dirty="0">
                <a:latin typeface="Arial"/>
                <a:cs typeface="Arial"/>
              </a:rPr>
              <a:t>excluded  </a:t>
            </a:r>
            <a:r>
              <a:rPr sz="2400" dirty="0">
                <a:latin typeface="Arial"/>
                <a:cs typeface="Arial"/>
              </a:rPr>
              <a:t>values.</a:t>
            </a:r>
          </a:p>
          <a:p>
            <a:pPr marL="567200" lvl="1" indent="-214784">
              <a:spcBef>
                <a:spcPts val="469"/>
              </a:spcBef>
              <a:buFont typeface="Wingdings"/>
              <a:buChar char=""/>
              <a:tabLst>
                <a:tab pos="567676" algn="l"/>
              </a:tabLst>
            </a:pPr>
            <a:r>
              <a:rPr sz="2400" dirty="0">
                <a:latin typeface="Arial"/>
                <a:cs typeface="Arial"/>
              </a:rPr>
              <a:t>Continue until all loops have been</a:t>
            </a:r>
            <a:r>
              <a:rPr sz="2400" spc="-41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tested.</a:t>
            </a:r>
          </a:p>
        </p:txBody>
      </p:sp>
      <p:sp>
        <p:nvSpPr>
          <p:cNvPr id="5" name="object 5"/>
          <p:cNvSpPr/>
          <p:nvPr/>
        </p:nvSpPr>
        <p:spPr>
          <a:xfrm>
            <a:off x="0" y="857251"/>
            <a:ext cx="9144000" cy="685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1"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pc="-4" dirty="0"/>
              <a:t>Loop</a:t>
            </a:r>
            <a:r>
              <a:rPr spc="-45" dirty="0"/>
              <a:t> </a:t>
            </a:r>
            <a:r>
              <a:rPr spc="-4" dirty="0"/>
              <a:t>Coverage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171150" y="5709014"/>
            <a:ext cx="256699" cy="3667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050">
              <a:lnSpc>
                <a:spcPts val="1440"/>
              </a:lnSpc>
            </a:pPr>
            <a:fld id="{81D60167-4931-47E6-BA6A-407CBD079E47}" type="slidenum">
              <a:rPr dirty="0"/>
              <a:pPr marL="19050">
                <a:lnSpc>
                  <a:spcPts val="1440"/>
                </a:lnSpc>
              </a:pPr>
              <a:t>28</a:t>
            </a:fld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8001005" y="1943106"/>
            <a:ext cx="934973" cy="29729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  <a:ln>
            <a:solidFill>
              <a:schemeClr val="accent3">
                <a:lumMod val="75000"/>
              </a:schemeClr>
            </a:solidFill>
          </a:ln>
        </p:spPr>
        <p:txBody>
          <a:bodyPr wrap="square" lIns="0" tIns="0" rIns="0" bIns="0" rtlCol="0"/>
          <a:lstStyle/>
          <a:p>
            <a:endParaRPr sz="1351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-31283" y="1828806"/>
            <a:ext cx="8089435" cy="21133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6693" indent="-257168">
              <a:buClr>
                <a:srgbClr val="000000"/>
              </a:buClr>
              <a:buFont typeface="Wingdings"/>
              <a:buChar char=""/>
              <a:tabLst>
                <a:tab pos="266693" algn="l"/>
              </a:tabLst>
            </a:pPr>
            <a:r>
              <a:rPr sz="2400" b="1" dirty="0">
                <a:solidFill>
                  <a:srgbClr val="C00000"/>
                </a:solidFill>
                <a:latin typeface="Arial"/>
                <a:cs typeface="Arial"/>
              </a:rPr>
              <a:t>Concatenated</a:t>
            </a:r>
            <a:r>
              <a:rPr sz="2400" b="1" spc="-83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C00000"/>
                </a:solidFill>
                <a:latin typeface="Arial"/>
                <a:cs typeface="Arial"/>
              </a:rPr>
              <a:t>loops:</a:t>
            </a:r>
            <a:endParaRPr sz="2400" dirty="0">
              <a:latin typeface="Arial"/>
              <a:cs typeface="Arial"/>
            </a:endParaRPr>
          </a:p>
          <a:p>
            <a:pPr marL="567200" marR="235738" lvl="1" indent="-214784">
              <a:spcBef>
                <a:spcPts val="480"/>
              </a:spcBef>
              <a:buFont typeface="Wingdings"/>
              <a:buChar char=""/>
              <a:tabLst>
                <a:tab pos="567676" algn="l"/>
              </a:tabLst>
            </a:pPr>
            <a:r>
              <a:rPr sz="2100" dirty="0">
                <a:latin typeface="Arial"/>
                <a:cs typeface="Arial"/>
              </a:rPr>
              <a:t>If each of the </a:t>
            </a:r>
            <a:r>
              <a:rPr sz="2100" dirty="0">
                <a:solidFill>
                  <a:srgbClr val="C00000"/>
                </a:solidFill>
                <a:latin typeface="Arial"/>
                <a:cs typeface="Arial"/>
              </a:rPr>
              <a:t>loops </a:t>
            </a:r>
            <a:r>
              <a:rPr sz="2100" dirty="0">
                <a:latin typeface="Arial"/>
                <a:cs typeface="Arial"/>
              </a:rPr>
              <a:t>is </a:t>
            </a:r>
            <a:r>
              <a:rPr sz="2100" dirty="0">
                <a:solidFill>
                  <a:srgbClr val="C00000"/>
                </a:solidFill>
                <a:latin typeface="Arial"/>
                <a:cs typeface="Arial"/>
              </a:rPr>
              <a:t>independent </a:t>
            </a:r>
            <a:r>
              <a:rPr sz="2100" dirty="0">
                <a:latin typeface="Arial"/>
                <a:cs typeface="Arial"/>
              </a:rPr>
              <a:t>of the  </a:t>
            </a:r>
            <a:r>
              <a:rPr sz="2100" spc="-19" dirty="0">
                <a:latin typeface="Arial"/>
                <a:cs typeface="Arial"/>
              </a:rPr>
              <a:t>other, </a:t>
            </a:r>
            <a:r>
              <a:rPr sz="2100" dirty="0">
                <a:latin typeface="Arial"/>
                <a:cs typeface="Arial"/>
              </a:rPr>
              <a:t>use Simple </a:t>
            </a:r>
            <a:r>
              <a:rPr sz="2100" dirty="0">
                <a:solidFill>
                  <a:srgbClr val="C00000"/>
                </a:solidFill>
                <a:latin typeface="Arial"/>
                <a:cs typeface="Arial"/>
              </a:rPr>
              <a:t>loops</a:t>
            </a:r>
            <a:r>
              <a:rPr sz="2100" spc="-1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100" dirty="0">
                <a:solidFill>
                  <a:srgbClr val="C00000"/>
                </a:solidFill>
                <a:latin typeface="Arial"/>
                <a:cs typeface="Arial"/>
              </a:rPr>
              <a:t>approach</a:t>
            </a:r>
            <a:endParaRPr sz="2100" dirty="0">
              <a:latin typeface="Arial"/>
              <a:cs typeface="Arial"/>
            </a:endParaRPr>
          </a:p>
          <a:p>
            <a:pPr marL="567200" marR="3811" lvl="1" indent="-214784">
              <a:spcBef>
                <a:spcPts val="469"/>
              </a:spcBef>
              <a:buFont typeface="Wingdings"/>
              <a:buChar char=""/>
              <a:tabLst>
                <a:tab pos="567676" algn="l"/>
              </a:tabLst>
            </a:pPr>
            <a:r>
              <a:rPr sz="2100" dirty="0">
                <a:latin typeface="Arial"/>
                <a:cs typeface="Arial"/>
              </a:rPr>
              <a:t>If the </a:t>
            </a:r>
            <a:r>
              <a:rPr sz="2100" dirty="0">
                <a:solidFill>
                  <a:srgbClr val="C00000"/>
                </a:solidFill>
                <a:latin typeface="Arial"/>
                <a:cs typeface="Arial"/>
              </a:rPr>
              <a:t>loops </a:t>
            </a:r>
            <a:r>
              <a:rPr sz="2100" dirty="0">
                <a:latin typeface="Arial"/>
                <a:cs typeface="Arial"/>
              </a:rPr>
              <a:t>are </a:t>
            </a:r>
            <a:r>
              <a:rPr sz="2100" dirty="0">
                <a:solidFill>
                  <a:srgbClr val="C00000"/>
                </a:solidFill>
                <a:latin typeface="Arial"/>
                <a:cs typeface="Arial"/>
              </a:rPr>
              <a:t>concatenated </a:t>
            </a:r>
            <a:r>
              <a:rPr sz="2100" dirty="0">
                <a:latin typeface="Arial"/>
                <a:cs typeface="Arial"/>
              </a:rPr>
              <a:t>and  </a:t>
            </a:r>
            <a:r>
              <a:rPr sz="2100" dirty="0">
                <a:solidFill>
                  <a:srgbClr val="C00000"/>
                </a:solidFill>
                <a:latin typeface="Arial"/>
                <a:cs typeface="Arial"/>
              </a:rPr>
              <a:t>dependent </a:t>
            </a:r>
            <a:r>
              <a:rPr sz="2100" dirty="0">
                <a:latin typeface="Arial"/>
                <a:cs typeface="Arial"/>
              </a:rPr>
              <a:t>( counter for loop 1 is </a:t>
            </a:r>
            <a:r>
              <a:rPr sz="2100" spc="4" dirty="0">
                <a:latin typeface="Arial"/>
                <a:cs typeface="Arial"/>
              </a:rPr>
              <a:t>used </a:t>
            </a:r>
            <a:r>
              <a:rPr sz="2100" dirty="0">
                <a:latin typeface="Arial"/>
                <a:cs typeface="Arial"/>
              </a:rPr>
              <a:t>as  the initial value for loop 2) then use </a:t>
            </a:r>
            <a:r>
              <a:rPr sz="2100" dirty="0">
                <a:solidFill>
                  <a:srgbClr val="C00000"/>
                </a:solidFill>
                <a:latin typeface="Arial"/>
                <a:cs typeface="Arial"/>
              </a:rPr>
              <a:t>Nested  loop</a:t>
            </a:r>
            <a:r>
              <a:rPr sz="2100" spc="-37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100" dirty="0">
                <a:solidFill>
                  <a:srgbClr val="C00000"/>
                </a:solidFill>
                <a:latin typeface="Arial"/>
                <a:cs typeface="Arial"/>
              </a:rPr>
              <a:t>approach</a:t>
            </a:r>
            <a:r>
              <a:rPr sz="2100" dirty="0">
                <a:latin typeface="Arial"/>
                <a:cs typeface="Arial"/>
              </a:rPr>
              <a:t>.</a:t>
            </a:r>
          </a:p>
        </p:txBody>
      </p:sp>
      <p:sp>
        <p:nvSpPr>
          <p:cNvPr id="4" name="object 4"/>
          <p:cNvSpPr/>
          <p:nvPr/>
        </p:nvSpPr>
        <p:spPr>
          <a:xfrm>
            <a:off x="-12387" y="859688"/>
            <a:ext cx="9156387" cy="685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1"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pc="-4" dirty="0"/>
              <a:t>Loop</a:t>
            </a:r>
            <a:r>
              <a:rPr spc="-45" dirty="0"/>
              <a:t> </a:t>
            </a:r>
            <a:r>
              <a:rPr spc="-4" dirty="0"/>
              <a:t>Coverage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171150" y="5709014"/>
            <a:ext cx="256699" cy="3667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050">
              <a:lnSpc>
                <a:spcPts val="1440"/>
              </a:lnSpc>
            </a:pPr>
            <a:fld id="{81D60167-4931-47E6-BA6A-407CBD079E47}" type="slidenum">
              <a:rPr dirty="0"/>
              <a:pPr marL="19050">
                <a:lnSpc>
                  <a:spcPts val="1440"/>
                </a:lnSpc>
              </a:pPr>
              <a:t>29</a:t>
            </a:fld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8058152" y="1840880"/>
            <a:ext cx="705231" cy="29809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200" y="1483107"/>
            <a:ext cx="8991600" cy="417050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591" marR="5080" indent="-342891">
              <a:buFont typeface="Wingdings"/>
              <a:buChar char=""/>
              <a:tabLst>
                <a:tab pos="355591" algn="l"/>
              </a:tabLst>
            </a:pPr>
            <a:r>
              <a:rPr sz="3000" dirty="0">
                <a:latin typeface="Arial"/>
                <a:cs typeface="Arial"/>
              </a:rPr>
              <a:t>White </a:t>
            </a:r>
            <a:r>
              <a:rPr sz="3000" spc="-5" dirty="0">
                <a:latin typeface="Arial"/>
                <a:cs typeface="Arial"/>
              </a:rPr>
              <a:t>box </a:t>
            </a:r>
            <a:r>
              <a:rPr sz="3000" dirty="0">
                <a:latin typeface="Arial"/>
                <a:cs typeface="Arial"/>
              </a:rPr>
              <a:t>testing </a:t>
            </a:r>
            <a:r>
              <a:rPr sz="3000" spc="-5" dirty="0">
                <a:latin typeface="Arial"/>
                <a:cs typeface="Arial"/>
              </a:rPr>
              <a:t>can be </a:t>
            </a:r>
            <a:r>
              <a:rPr sz="3000" dirty="0">
                <a:latin typeface="Arial"/>
                <a:cs typeface="Arial"/>
              </a:rPr>
              <a:t>applied at all</a:t>
            </a:r>
            <a:r>
              <a:rPr sz="3000" spc="-4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levels  of system</a:t>
            </a:r>
            <a:r>
              <a:rPr sz="3000" spc="-71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development</a:t>
            </a:r>
          </a:p>
          <a:p>
            <a:pPr marL="355591" indent="-342891">
              <a:spcBef>
                <a:spcPts val="720"/>
              </a:spcBef>
              <a:buFont typeface="Wingdings"/>
              <a:buChar char=""/>
              <a:tabLst>
                <a:tab pos="355591" algn="l"/>
              </a:tabLst>
            </a:pPr>
            <a:r>
              <a:rPr sz="3000" dirty="0">
                <a:solidFill>
                  <a:srgbClr val="FF0000"/>
                </a:solidFill>
                <a:latin typeface="Arial"/>
                <a:cs typeface="Arial"/>
              </a:rPr>
              <a:t>Unit</a:t>
            </a:r>
          </a:p>
          <a:p>
            <a:pPr marL="355591" indent="-342891">
              <a:spcBef>
                <a:spcPts val="720"/>
              </a:spcBef>
              <a:buFont typeface="Wingdings"/>
              <a:buChar char=""/>
              <a:tabLst>
                <a:tab pos="355591" algn="l"/>
              </a:tabLst>
            </a:pPr>
            <a:r>
              <a:rPr sz="3000" spc="-5" dirty="0">
                <a:solidFill>
                  <a:srgbClr val="FF0000"/>
                </a:solidFill>
                <a:latin typeface="Arial"/>
                <a:cs typeface="Arial"/>
              </a:rPr>
              <a:t>Integration</a:t>
            </a:r>
            <a:endParaRPr sz="3000" dirty="0">
              <a:solidFill>
                <a:srgbClr val="FF0000"/>
              </a:solidFill>
              <a:latin typeface="Arial"/>
              <a:cs typeface="Arial"/>
            </a:endParaRPr>
          </a:p>
          <a:p>
            <a:pPr marL="355591" indent="-342891">
              <a:spcBef>
                <a:spcPts val="720"/>
              </a:spcBef>
              <a:buFont typeface="Wingdings"/>
              <a:buChar char=""/>
              <a:tabLst>
                <a:tab pos="355591" algn="l"/>
              </a:tabLst>
            </a:pPr>
            <a:r>
              <a:rPr sz="3000" dirty="0">
                <a:solidFill>
                  <a:srgbClr val="FF0000"/>
                </a:solidFill>
                <a:latin typeface="Arial"/>
                <a:cs typeface="Arial"/>
              </a:rPr>
              <a:t>System</a:t>
            </a:r>
          </a:p>
          <a:p>
            <a:pPr>
              <a:spcBef>
                <a:spcPts val="37"/>
              </a:spcBef>
              <a:buFont typeface="Wingdings"/>
              <a:buChar char=""/>
            </a:pPr>
            <a:endParaRPr sz="4351" dirty="0">
              <a:latin typeface="Times New Roman"/>
              <a:cs typeface="Times New Roman"/>
            </a:endParaRPr>
          </a:p>
          <a:p>
            <a:pPr marL="355591" indent="-342891">
              <a:buFont typeface="Wingdings"/>
              <a:buChar char=""/>
              <a:tabLst>
                <a:tab pos="355591" algn="l"/>
              </a:tabLst>
            </a:pPr>
            <a:r>
              <a:rPr sz="3000" dirty="0">
                <a:latin typeface="Arial"/>
                <a:cs typeface="Arial"/>
              </a:rPr>
              <a:t>Generally white box testing is equated</a:t>
            </a:r>
            <a:r>
              <a:rPr sz="3000" spc="-10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with</a:t>
            </a:r>
          </a:p>
          <a:p>
            <a:pPr marL="355591"/>
            <a:r>
              <a:rPr sz="3000" dirty="0">
                <a:latin typeface="Arial"/>
                <a:cs typeface="Arial"/>
              </a:rPr>
              <a:t>unit </a:t>
            </a:r>
            <a:r>
              <a:rPr sz="3000" spc="-5" dirty="0">
                <a:latin typeface="Arial"/>
                <a:cs typeface="Arial"/>
              </a:rPr>
              <a:t>testing performed by</a:t>
            </a:r>
            <a:r>
              <a:rPr sz="3000" spc="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developers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pc="-5" dirty="0"/>
              <a:t>White Box </a:t>
            </a:r>
            <a:r>
              <a:rPr spc="-65" dirty="0"/>
              <a:t>Testing </a:t>
            </a:r>
            <a:r>
              <a:rPr spc="-5" dirty="0"/>
              <a:t>-</a:t>
            </a:r>
            <a:r>
              <a:rPr spc="-225" dirty="0"/>
              <a:t> </a:t>
            </a:r>
            <a:r>
              <a:rPr spc="-5" dirty="0"/>
              <a:t>Applicability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399">
              <a:lnSpc>
                <a:spcPts val="1920"/>
              </a:lnSpc>
            </a:pPr>
            <a:fld id="{81D60167-4931-47E6-BA6A-407CBD079E47}" type="slidenum">
              <a:rPr dirty="0"/>
              <a:pPr marL="25399">
                <a:lnSpc>
                  <a:spcPts val="1920"/>
                </a:lnSpc>
              </a:pPr>
              <a:t>3</a:t>
            </a:fld>
            <a:endParaRPr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300" y="1828800"/>
            <a:ext cx="7859405" cy="15876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6693" indent="-257168" algn="just">
              <a:buClr>
                <a:srgbClr val="000000"/>
              </a:buClr>
              <a:buFont typeface="Wingdings"/>
              <a:buChar char=""/>
              <a:tabLst>
                <a:tab pos="266693" algn="l"/>
              </a:tabLst>
            </a:pPr>
            <a:r>
              <a:rPr sz="2700" b="1" dirty="0">
                <a:solidFill>
                  <a:srgbClr val="C00000"/>
                </a:solidFill>
                <a:latin typeface="Arial"/>
                <a:cs typeface="Arial"/>
              </a:rPr>
              <a:t>Unstructured</a:t>
            </a:r>
            <a:r>
              <a:rPr sz="2700" b="1" spc="-79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700" b="1" dirty="0">
                <a:solidFill>
                  <a:srgbClr val="C00000"/>
                </a:solidFill>
                <a:latin typeface="Arial"/>
                <a:cs typeface="Arial"/>
              </a:rPr>
              <a:t>loops:</a:t>
            </a:r>
            <a:endParaRPr sz="2700" dirty="0">
              <a:latin typeface="Arial"/>
              <a:cs typeface="Arial"/>
            </a:endParaRPr>
          </a:p>
          <a:p>
            <a:pPr marL="567200" marR="3811" lvl="1" indent="-214784" algn="just">
              <a:spcBef>
                <a:spcPts val="480"/>
              </a:spcBef>
              <a:buFont typeface="Wingdings"/>
              <a:buChar char=""/>
              <a:tabLst>
                <a:tab pos="567676" algn="l"/>
              </a:tabLst>
            </a:pPr>
            <a:r>
              <a:rPr sz="2400" dirty="0">
                <a:latin typeface="Arial"/>
                <a:cs typeface="Arial"/>
              </a:rPr>
              <a:t>Whenever possible, this class of loops  should be </a:t>
            </a:r>
            <a:r>
              <a:rPr sz="2400" dirty="0">
                <a:solidFill>
                  <a:srgbClr val="C00000"/>
                </a:solidFill>
                <a:latin typeface="Arial"/>
                <a:cs typeface="Arial"/>
              </a:rPr>
              <a:t>redesigned </a:t>
            </a:r>
            <a:r>
              <a:rPr sz="2400" dirty="0">
                <a:latin typeface="Arial"/>
                <a:cs typeface="Arial"/>
              </a:rPr>
              <a:t>to reflect the use</a:t>
            </a:r>
            <a:r>
              <a:rPr sz="2400" spc="-31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of  the structured programming</a:t>
            </a:r>
            <a:r>
              <a:rPr sz="2400" spc="-37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constructs.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857251"/>
            <a:ext cx="9144000" cy="685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1"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pc="-4" dirty="0"/>
              <a:t>Loop</a:t>
            </a:r>
            <a:r>
              <a:rPr spc="-45" dirty="0"/>
              <a:t> </a:t>
            </a:r>
            <a:r>
              <a:rPr spc="-4" dirty="0"/>
              <a:t>Coverage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171150" y="5709014"/>
            <a:ext cx="256699" cy="3667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050">
              <a:lnSpc>
                <a:spcPts val="1440"/>
              </a:lnSpc>
            </a:pPr>
            <a:fld id="{81D60167-4931-47E6-BA6A-407CBD079E47}" type="slidenum">
              <a:rPr dirty="0"/>
              <a:pPr marL="19050">
                <a:lnSpc>
                  <a:spcPts val="1440"/>
                </a:lnSpc>
              </a:pPr>
              <a:t>30</a:t>
            </a:fld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7943851" y="1932104"/>
            <a:ext cx="916687" cy="29557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1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" y="1828807"/>
            <a:ext cx="8972551" cy="26853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6693" marR="1038675" indent="-257168" algn="just">
              <a:buFont typeface="Wingdings"/>
              <a:buChar char=""/>
              <a:tabLst>
                <a:tab pos="266693" algn="l"/>
              </a:tabLst>
            </a:pPr>
            <a:r>
              <a:rPr sz="2700" dirty="0">
                <a:latin typeface="Arial"/>
                <a:cs typeface="Arial"/>
              </a:rPr>
              <a:t>A </a:t>
            </a:r>
            <a:r>
              <a:rPr sz="2700" spc="-4" dirty="0">
                <a:solidFill>
                  <a:srgbClr val="C00000"/>
                </a:solidFill>
                <a:latin typeface="Arial"/>
                <a:cs typeface="Arial"/>
              </a:rPr>
              <a:t>path </a:t>
            </a:r>
            <a:r>
              <a:rPr sz="2700" spc="-4" dirty="0">
                <a:latin typeface="Arial"/>
                <a:cs typeface="Arial"/>
              </a:rPr>
              <a:t>is a sequence </a:t>
            </a:r>
            <a:r>
              <a:rPr sz="2700" dirty="0">
                <a:latin typeface="Arial"/>
                <a:cs typeface="Arial"/>
              </a:rPr>
              <a:t>of </a:t>
            </a:r>
            <a:r>
              <a:rPr sz="2700" spc="-4" dirty="0">
                <a:solidFill>
                  <a:srgbClr val="C00000"/>
                </a:solidFill>
                <a:latin typeface="Arial"/>
                <a:cs typeface="Arial"/>
              </a:rPr>
              <a:t>branches</a:t>
            </a:r>
            <a:r>
              <a:rPr sz="2700" spc="-4" dirty="0">
                <a:latin typeface="Arial"/>
                <a:cs typeface="Arial"/>
              </a:rPr>
              <a:t>,</a:t>
            </a:r>
            <a:r>
              <a:rPr sz="2700" spc="-147" dirty="0">
                <a:latin typeface="Arial"/>
                <a:cs typeface="Arial"/>
              </a:rPr>
              <a:t> </a:t>
            </a:r>
            <a:r>
              <a:rPr sz="2700" spc="-4" dirty="0">
                <a:latin typeface="Arial"/>
                <a:cs typeface="Arial"/>
              </a:rPr>
              <a:t>or  </a:t>
            </a:r>
            <a:r>
              <a:rPr sz="2700" dirty="0">
                <a:solidFill>
                  <a:srgbClr val="C00000"/>
                </a:solidFill>
                <a:latin typeface="Arial"/>
                <a:cs typeface="Arial"/>
              </a:rPr>
              <a:t>conditions</a:t>
            </a:r>
            <a:endParaRPr sz="2700" dirty="0">
              <a:latin typeface="Arial"/>
              <a:cs typeface="Arial"/>
            </a:endParaRPr>
          </a:p>
          <a:p>
            <a:pPr marL="266693" marR="3811" indent="-257168" algn="just">
              <a:spcBef>
                <a:spcPts val="540"/>
              </a:spcBef>
              <a:buFont typeface="Wingdings"/>
              <a:buChar char=""/>
              <a:tabLst>
                <a:tab pos="266693" algn="l"/>
              </a:tabLst>
            </a:pPr>
            <a:r>
              <a:rPr sz="2700" dirty="0">
                <a:latin typeface="Arial"/>
                <a:cs typeface="Arial"/>
              </a:rPr>
              <a:t>A path corresponds </a:t>
            </a:r>
            <a:r>
              <a:rPr sz="2700" spc="-8" dirty="0">
                <a:latin typeface="Arial"/>
                <a:cs typeface="Arial"/>
              </a:rPr>
              <a:t>to </a:t>
            </a:r>
            <a:r>
              <a:rPr sz="2700" spc="-4" dirty="0">
                <a:latin typeface="Arial"/>
                <a:cs typeface="Arial"/>
              </a:rPr>
              <a:t>a </a:t>
            </a:r>
            <a:r>
              <a:rPr sz="2700" dirty="0">
                <a:solidFill>
                  <a:srgbClr val="C00000"/>
                </a:solidFill>
                <a:latin typeface="Arial"/>
                <a:cs typeface="Arial"/>
              </a:rPr>
              <a:t>test </a:t>
            </a:r>
            <a:r>
              <a:rPr sz="2700" spc="-4" dirty="0">
                <a:solidFill>
                  <a:srgbClr val="C00000"/>
                </a:solidFill>
                <a:latin typeface="Arial"/>
                <a:cs typeface="Arial"/>
              </a:rPr>
              <a:t>case</a:t>
            </a:r>
            <a:r>
              <a:rPr sz="2700" spc="-4" dirty="0">
                <a:latin typeface="Arial"/>
                <a:cs typeface="Arial"/>
              </a:rPr>
              <a:t>, or a </a:t>
            </a:r>
            <a:r>
              <a:rPr sz="2700" dirty="0">
                <a:solidFill>
                  <a:srgbClr val="C00000"/>
                </a:solidFill>
                <a:latin typeface="Arial"/>
                <a:cs typeface="Arial"/>
              </a:rPr>
              <a:t>set</a:t>
            </a:r>
            <a:r>
              <a:rPr sz="2700" spc="-16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700" dirty="0">
                <a:solidFill>
                  <a:srgbClr val="C00000"/>
                </a:solidFill>
                <a:latin typeface="Arial"/>
                <a:cs typeface="Arial"/>
              </a:rPr>
              <a:t>of  inputs</a:t>
            </a:r>
            <a:endParaRPr sz="2700" dirty="0">
              <a:latin typeface="Arial"/>
              <a:cs typeface="Arial"/>
            </a:endParaRPr>
          </a:p>
          <a:p>
            <a:pPr marL="266693" marR="531481" indent="-257168" algn="just">
              <a:spcBef>
                <a:spcPts val="540"/>
              </a:spcBef>
              <a:buFont typeface="Wingdings"/>
              <a:buChar char=""/>
              <a:tabLst>
                <a:tab pos="266693" algn="l"/>
              </a:tabLst>
            </a:pPr>
            <a:r>
              <a:rPr sz="2700" dirty="0">
                <a:latin typeface="Arial"/>
                <a:cs typeface="Arial"/>
              </a:rPr>
              <a:t>In </a:t>
            </a:r>
            <a:r>
              <a:rPr sz="2700" spc="-4" dirty="0">
                <a:solidFill>
                  <a:srgbClr val="C00000"/>
                </a:solidFill>
                <a:latin typeface="Arial"/>
                <a:cs typeface="Arial"/>
              </a:rPr>
              <a:t>code coverage testing</a:t>
            </a:r>
            <a:r>
              <a:rPr sz="2700" spc="-4" dirty="0">
                <a:latin typeface="Arial"/>
                <a:cs typeface="Arial"/>
              </a:rPr>
              <a:t>, </a:t>
            </a:r>
            <a:r>
              <a:rPr sz="2700" spc="-4" dirty="0">
                <a:solidFill>
                  <a:srgbClr val="C00000"/>
                </a:solidFill>
                <a:latin typeface="Arial"/>
                <a:cs typeface="Arial"/>
              </a:rPr>
              <a:t>branches </a:t>
            </a:r>
            <a:r>
              <a:rPr sz="2700" spc="-4" dirty="0">
                <a:latin typeface="Arial"/>
                <a:cs typeface="Arial"/>
              </a:rPr>
              <a:t>have  </a:t>
            </a:r>
            <a:r>
              <a:rPr sz="2700" spc="-4" dirty="0">
                <a:solidFill>
                  <a:srgbClr val="C00000"/>
                </a:solidFill>
                <a:latin typeface="Arial"/>
                <a:cs typeface="Arial"/>
              </a:rPr>
              <a:t>more </a:t>
            </a:r>
            <a:r>
              <a:rPr sz="2700" dirty="0">
                <a:solidFill>
                  <a:srgbClr val="C00000"/>
                </a:solidFill>
                <a:latin typeface="Arial"/>
                <a:cs typeface="Arial"/>
              </a:rPr>
              <a:t>importance </a:t>
            </a:r>
            <a:r>
              <a:rPr sz="2700" spc="-4" dirty="0">
                <a:latin typeface="Arial"/>
                <a:cs typeface="Arial"/>
              </a:rPr>
              <a:t>than </a:t>
            </a:r>
            <a:r>
              <a:rPr sz="2700" dirty="0">
                <a:latin typeface="Arial"/>
                <a:cs typeface="Arial"/>
              </a:rPr>
              <a:t>the </a:t>
            </a:r>
            <a:r>
              <a:rPr sz="2700" spc="-4" dirty="0">
                <a:solidFill>
                  <a:srgbClr val="C00000"/>
                </a:solidFill>
                <a:latin typeface="Arial"/>
                <a:cs typeface="Arial"/>
              </a:rPr>
              <a:t>blocks </a:t>
            </a:r>
            <a:r>
              <a:rPr sz="2700" dirty="0">
                <a:latin typeface="Arial"/>
                <a:cs typeface="Arial"/>
              </a:rPr>
              <a:t>they  </a:t>
            </a:r>
            <a:r>
              <a:rPr sz="2700" spc="-4" dirty="0">
                <a:latin typeface="Arial"/>
                <a:cs typeface="Arial"/>
              </a:rPr>
              <a:t>connect</a:t>
            </a:r>
            <a:endParaRPr sz="2700" dirty="0">
              <a:latin typeface="Arial"/>
              <a:cs typeface="Arial"/>
            </a:endParaRPr>
          </a:p>
          <a:p>
            <a:pPr marL="266693" indent="-257168" algn="just">
              <a:spcBef>
                <a:spcPts val="540"/>
              </a:spcBef>
              <a:buClr>
                <a:srgbClr val="000000"/>
              </a:buClr>
              <a:buFont typeface="Wingdings"/>
              <a:buChar char=""/>
              <a:tabLst>
                <a:tab pos="266693" algn="l"/>
              </a:tabLst>
            </a:pPr>
            <a:r>
              <a:rPr sz="2700" dirty="0">
                <a:solidFill>
                  <a:srgbClr val="C00000"/>
                </a:solidFill>
                <a:latin typeface="Arial"/>
                <a:cs typeface="Arial"/>
              </a:rPr>
              <a:t>Bugs </a:t>
            </a:r>
            <a:r>
              <a:rPr sz="2700" dirty="0">
                <a:latin typeface="Arial"/>
                <a:cs typeface="Arial"/>
              </a:rPr>
              <a:t>are </a:t>
            </a:r>
            <a:r>
              <a:rPr sz="2700" spc="-4" dirty="0">
                <a:latin typeface="Arial"/>
                <a:cs typeface="Arial"/>
              </a:rPr>
              <a:t>often </a:t>
            </a:r>
            <a:r>
              <a:rPr sz="2700" dirty="0">
                <a:solidFill>
                  <a:srgbClr val="C00000"/>
                </a:solidFill>
                <a:latin typeface="Arial"/>
                <a:cs typeface="Arial"/>
              </a:rPr>
              <a:t>sensitive </a:t>
            </a:r>
            <a:r>
              <a:rPr sz="2700" dirty="0">
                <a:latin typeface="Arial"/>
                <a:cs typeface="Arial"/>
              </a:rPr>
              <a:t>to </a:t>
            </a:r>
            <a:r>
              <a:rPr sz="2700" spc="-4" dirty="0">
                <a:solidFill>
                  <a:srgbClr val="C00000"/>
                </a:solidFill>
                <a:latin typeface="Arial"/>
                <a:cs typeface="Arial"/>
              </a:rPr>
              <a:t>branches</a:t>
            </a:r>
            <a:r>
              <a:rPr sz="2700" spc="-79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700" spc="-4" dirty="0">
                <a:latin typeface="Arial"/>
                <a:cs typeface="Arial"/>
              </a:rPr>
              <a:t>and</a:t>
            </a:r>
            <a:endParaRPr sz="2700" dirty="0">
              <a:latin typeface="Arial"/>
              <a:cs typeface="Arial"/>
            </a:endParaRPr>
          </a:p>
          <a:p>
            <a:pPr marL="266693" algn="just"/>
            <a:r>
              <a:rPr sz="2700" dirty="0">
                <a:solidFill>
                  <a:srgbClr val="C00000"/>
                </a:solidFill>
                <a:latin typeface="Arial"/>
                <a:cs typeface="Arial"/>
              </a:rPr>
              <a:t>conditions</a:t>
            </a:r>
            <a:endParaRPr sz="27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-26035" y="843872"/>
            <a:ext cx="9170035" cy="685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1"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pc="-4" dirty="0"/>
              <a:t>Path</a:t>
            </a:r>
            <a:r>
              <a:rPr spc="-45" dirty="0"/>
              <a:t> </a:t>
            </a:r>
            <a:r>
              <a:rPr spc="-4" dirty="0"/>
              <a:t>Coverage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171150" y="5709014"/>
            <a:ext cx="256699" cy="3667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050">
              <a:lnSpc>
                <a:spcPts val="1440"/>
              </a:lnSpc>
            </a:pPr>
            <a:fld id="{81D60167-4931-47E6-BA6A-407CBD079E47}" type="slidenum">
              <a:rPr dirty="0"/>
              <a:pPr marL="19050">
                <a:lnSpc>
                  <a:spcPts val="1440"/>
                </a:lnSpc>
              </a:pPr>
              <a:t>31</a:t>
            </a:fld>
            <a:endParaRPr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pc="-4" dirty="0"/>
              <a:t>Independent</a:t>
            </a:r>
            <a:r>
              <a:rPr spc="-8" dirty="0"/>
              <a:t> </a:t>
            </a:r>
            <a:r>
              <a:rPr spc="-4" dirty="0"/>
              <a:t>paths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body" idx="1"/>
          </p:nvPr>
        </p:nvSpPr>
        <p:spPr>
          <a:xfrm>
            <a:off x="409" y="1943106"/>
            <a:ext cx="9086443" cy="272382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6693" marR="3811" indent="-257168" algn="just">
              <a:buFont typeface="Wingdings"/>
              <a:buChar char=""/>
              <a:tabLst>
                <a:tab pos="266693" algn="l"/>
              </a:tabLst>
            </a:pPr>
            <a:r>
              <a:rPr spc="-4" dirty="0"/>
              <a:t>An independent path is any path through </a:t>
            </a:r>
            <a:r>
              <a:rPr dirty="0"/>
              <a:t>the  </a:t>
            </a:r>
            <a:r>
              <a:rPr spc="-4" dirty="0"/>
              <a:t>program </a:t>
            </a:r>
            <a:r>
              <a:rPr dirty="0"/>
              <a:t>that </a:t>
            </a:r>
            <a:r>
              <a:rPr spc="-4" dirty="0"/>
              <a:t>introduces </a:t>
            </a:r>
            <a:r>
              <a:rPr dirty="0"/>
              <a:t>at </a:t>
            </a:r>
            <a:r>
              <a:rPr spc="-4" dirty="0"/>
              <a:t>least one new</a:t>
            </a:r>
            <a:r>
              <a:rPr spc="-19" dirty="0"/>
              <a:t> </a:t>
            </a:r>
            <a:r>
              <a:rPr dirty="0"/>
              <a:t>set  of processing </a:t>
            </a:r>
            <a:r>
              <a:rPr spc="-4" dirty="0"/>
              <a:t>statements or a new</a:t>
            </a:r>
            <a:r>
              <a:rPr spc="-15" dirty="0"/>
              <a:t> </a:t>
            </a:r>
            <a:r>
              <a:rPr spc="-4" dirty="0"/>
              <a:t>condition</a:t>
            </a:r>
          </a:p>
          <a:p>
            <a:pPr>
              <a:spcBef>
                <a:spcPts val="29"/>
              </a:spcBef>
              <a:buFont typeface="Wingdings"/>
              <a:buChar char=""/>
            </a:pPr>
            <a:endParaRPr sz="3300" dirty="0">
              <a:latin typeface="Times New Roman"/>
              <a:cs typeface="Times New Roman"/>
            </a:endParaRPr>
          </a:p>
          <a:p>
            <a:pPr marL="266693" marR="4287" indent="-257168">
              <a:buFont typeface="Wingdings"/>
              <a:buChar char=""/>
              <a:tabLst>
                <a:tab pos="266693" algn="l"/>
              </a:tabLst>
            </a:pPr>
            <a:r>
              <a:rPr spc="-4" dirty="0"/>
              <a:t>When stated </a:t>
            </a:r>
            <a:r>
              <a:rPr dirty="0"/>
              <a:t>in </a:t>
            </a:r>
            <a:r>
              <a:rPr spc="-4" dirty="0"/>
              <a:t>terms </a:t>
            </a:r>
            <a:r>
              <a:rPr dirty="0"/>
              <a:t>of </a:t>
            </a:r>
            <a:r>
              <a:rPr spc="-4" dirty="0"/>
              <a:t>a flow graph, an  independent path </a:t>
            </a:r>
            <a:r>
              <a:rPr dirty="0"/>
              <a:t>must </a:t>
            </a:r>
            <a:r>
              <a:rPr spc="-4" dirty="0"/>
              <a:t>move </a:t>
            </a:r>
            <a:r>
              <a:rPr dirty="0"/>
              <a:t>along at least  </a:t>
            </a:r>
            <a:r>
              <a:rPr spc="-4" dirty="0"/>
              <a:t>one edge </a:t>
            </a:r>
            <a:r>
              <a:rPr dirty="0"/>
              <a:t>that </a:t>
            </a:r>
            <a:r>
              <a:rPr spc="-4" dirty="0"/>
              <a:t>has </a:t>
            </a:r>
            <a:r>
              <a:rPr dirty="0"/>
              <a:t>not </a:t>
            </a:r>
            <a:r>
              <a:rPr spc="-4" dirty="0"/>
              <a:t>been traversed</a:t>
            </a:r>
            <a:r>
              <a:rPr spc="-23" dirty="0"/>
              <a:t> </a:t>
            </a:r>
            <a:r>
              <a:rPr spc="-4" dirty="0"/>
              <a:t>before  </a:t>
            </a:r>
            <a:r>
              <a:rPr dirty="0"/>
              <a:t>the path is</a:t>
            </a:r>
            <a:r>
              <a:rPr spc="-68" dirty="0"/>
              <a:t> </a:t>
            </a:r>
            <a:r>
              <a:rPr spc="-4" dirty="0"/>
              <a:t>defined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171150" y="5709014"/>
            <a:ext cx="256699" cy="3667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050">
              <a:lnSpc>
                <a:spcPts val="1440"/>
              </a:lnSpc>
            </a:pPr>
            <a:fld id="{81D60167-4931-47E6-BA6A-407CBD079E47}" type="slidenum">
              <a:rPr dirty="0"/>
              <a:pPr marL="19050">
                <a:lnSpc>
                  <a:spcPts val="1440"/>
                </a:lnSpc>
              </a:pPr>
              <a:t>32</a:t>
            </a:fld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415" y="857251"/>
            <a:ext cx="9143591" cy="685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1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>
          <a:xfrm>
            <a:off x="171150" y="5709014"/>
            <a:ext cx="256699" cy="366767"/>
          </a:xfrm>
        </p:spPr>
        <p:txBody>
          <a:bodyPr/>
          <a:lstStyle/>
          <a:p>
            <a:pPr marL="19050">
              <a:lnSpc>
                <a:spcPts val="1440"/>
              </a:lnSpc>
            </a:pPr>
            <a:fld id="{81D60167-4931-47E6-BA6A-407CBD079E47}" type="slidenum">
              <a:rPr lang="en-US" smtClean="0"/>
              <a:pPr marL="19050">
                <a:lnSpc>
                  <a:spcPts val="1440"/>
                </a:lnSpc>
              </a:pPr>
              <a:t>33</a:t>
            </a:fld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" y="1200155"/>
            <a:ext cx="8858251" cy="30240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b="1" dirty="0">
                <a:solidFill>
                  <a:srgbClr val="002060"/>
                </a:solidFill>
                <a:latin typeface="Verdana" panose="020B0604030504040204" pitchFamily="34" charset="0"/>
              </a:rPr>
              <a:t>What is </a:t>
            </a:r>
            <a:r>
              <a:rPr lang="en-US" sz="3000" b="1" dirty="0" err="1">
                <a:solidFill>
                  <a:srgbClr val="002060"/>
                </a:solidFill>
                <a:latin typeface="Verdana" panose="020B0604030504040204" pitchFamily="34" charset="0"/>
              </a:rPr>
              <a:t>Cyclomatic</a:t>
            </a:r>
            <a:r>
              <a:rPr lang="en-US" sz="3000" b="1" dirty="0">
                <a:solidFill>
                  <a:srgbClr val="002060"/>
                </a:solidFill>
                <a:latin typeface="Verdana" panose="020B0604030504040204" pitchFamily="34" charset="0"/>
              </a:rPr>
              <a:t> Complexity?</a:t>
            </a:r>
          </a:p>
          <a:p>
            <a:endParaRPr lang="en-US" sz="1351" dirty="0">
              <a:solidFill>
                <a:srgbClr val="121214"/>
              </a:solidFill>
              <a:latin typeface="Verdana" panose="020B0604030504040204" pitchFamily="34" charset="0"/>
            </a:endParaRPr>
          </a:p>
          <a:p>
            <a:pPr algn="just"/>
            <a:r>
              <a:rPr lang="en-US" sz="21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Cyclomatic</a:t>
            </a:r>
            <a:r>
              <a:rPr lang="en-US" sz="2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complexity is a source code complexity measurement that is being correlated to a number of coding errors. It is calculated by developing a Control Flow Graph of the code that measures the number of linearly-independent paths through a program module.</a:t>
            </a:r>
          </a:p>
          <a:p>
            <a:pPr algn="just"/>
            <a:endParaRPr lang="en-US" sz="21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2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Lower the Program's </a:t>
            </a:r>
            <a:r>
              <a:rPr lang="en-US" sz="2100" dirty="0" err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cyclomatic</a:t>
            </a:r>
            <a:r>
              <a:rPr lang="en-US" sz="2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complexity, lower the risk to modify and easier to understand. It can be represented using the below formula:</a:t>
            </a:r>
          </a:p>
        </p:txBody>
      </p:sp>
    </p:spTree>
    <p:extLst>
      <p:ext uri="{BB962C8B-B14F-4D97-AF65-F5344CB8AC3E}">
        <p14:creationId xmlns:p14="http://schemas.microsoft.com/office/powerpoint/2010/main" val="28128365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1642857"/>
            <a:ext cx="9144000" cy="3647152"/>
          </a:xfrm>
          <a:prstGeom prst="rect">
            <a:avLst/>
          </a:prstGeom>
          <a:ln>
            <a:solidFill>
              <a:srgbClr val="00206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266693" marR="106201" indent="-257168" algn="just">
              <a:buFont typeface="Wingdings"/>
              <a:buChar char=""/>
              <a:tabLst>
                <a:tab pos="266693" algn="l"/>
              </a:tabLst>
            </a:pPr>
            <a:r>
              <a:rPr sz="2400" dirty="0">
                <a:latin typeface="Arial"/>
                <a:cs typeface="Arial"/>
              </a:rPr>
              <a:t>Cyclomatic </a:t>
            </a:r>
            <a:r>
              <a:rPr sz="2400" spc="-4" dirty="0">
                <a:latin typeface="Arial"/>
                <a:cs typeface="Arial"/>
              </a:rPr>
              <a:t>Complexity is a </a:t>
            </a:r>
            <a:r>
              <a:rPr sz="2400" spc="-4" dirty="0">
                <a:solidFill>
                  <a:srgbClr val="C00000"/>
                </a:solidFill>
                <a:latin typeface="Arial"/>
                <a:cs typeface="Arial"/>
              </a:rPr>
              <a:t>software metric </a:t>
            </a:r>
            <a:r>
              <a:rPr sz="2400" dirty="0">
                <a:latin typeface="Arial"/>
                <a:cs typeface="Arial"/>
              </a:rPr>
              <a:t>that  provides </a:t>
            </a:r>
            <a:r>
              <a:rPr sz="2400" spc="-4" dirty="0">
                <a:latin typeface="Arial"/>
                <a:cs typeface="Arial"/>
              </a:rPr>
              <a:t>a </a:t>
            </a:r>
            <a:r>
              <a:rPr lang="en-US" sz="3600" b="1" u="sng" dirty="0">
                <a:solidFill>
                  <a:srgbClr val="00B050"/>
                </a:solidFill>
                <a:latin typeface="Arial"/>
                <a:cs typeface="Arial"/>
              </a:rPr>
              <a:t>Q</a:t>
            </a:r>
            <a:r>
              <a:rPr sz="2400" b="1" u="sng" dirty="0">
                <a:solidFill>
                  <a:srgbClr val="00B050"/>
                </a:solidFill>
                <a:latin typeface="Arial"/>
                <a:cs typeface="Arial"/>
              </a:rPr>
              <a:t>uantitative </a:t>
            </a:r>
            <a:r>
              <a:rPr sz="2400" b="1" u="sng" spc="-4" dirty="0">
                <a:solidFill>
                  <a:srgbClr val="00B050"/>
                </a:solidFill>
                <a:latin typeface="Arial"/>
                <a:cs typeface="Arial"/>
              </a:rPr>
              <a:t>measure </a:t>
            </a:r>
            <a:r>
              <a:rPr sz="2400" spc="-4" dirty="0">
                <a:latin typeface="Arial"/>
                <a:cs typeface="Arial"/>
              </a:rPr>
              <a:t>of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dirty="0">
                <a:solidFill>
                  <a:srgbClr val="C00000"/>
                </a:solidFill>
                <a:latin typeface="Arial"/>
                <a:cs typeface="Arial"/>
              </a:rPr>
              <a:t>logical  complexity </a:t>
            </a:r>
            <a:r>
              <a:rPr sz="2400" spc="-4" dirty="0">
                <a:latin typeface="Arial"/>
                <a:cs typeface="Arial"/>
              </a:rPr>
              <a:t>of a</a:t>
            </a:r>
            <a:r>
              <a:rPr sz="2400" spc="-41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program</a:t>
            </a:r>
          </a:p>
          <a:p>
            <a:pPr algn="just">
              <a:spcBef>
                <a:spcPts val="35"/>
              </a:spcBef>
              <a:buFont typeface="Wingdings"/>
              <a:buChar char=""/>
            </a:pPr>
            <a:endParaRPr sz="3300" dirty="0">
              <a:latin typeface="Times New Roman"/>
              <a:cs typeface="Times New Roman"/>
            </a:endParaRPr>
          </a:p>
          <a:p>
            <a:pPr marL="266693" marR="3811" indent="-257168" algn="just">
              <a:buFont typeface="Wingdings"/>
              <a:buChar char=""/>
              <a:tabLst>
                <a:tab pos="266693" algn="l"/>
              </a:tabLst>
            </a:pPr>
            <a:r>
              <a:rPr sz="2400" dirty="0">
                <a:latin typeface="Arial"/>
                <a:cs typeface="Arial"/>
              </a:rPr>
              <a:t>When used </a:t>
            </a:r>
            <a:r>
              <a:rPr sz="2400" spc="-4" dirty="0">
                <a:latin typeface="Arial"/>
                <a:cs typeface="Arial"/>
              </a:rPr>
              <a:t>in </a:t>
            </a:r>
            <a:r>
              <a:rPr sz="2400" dirty="0">
                <a:latin typeface="Arial"/>
                <a:cs typeface="Arial"/>
              </a:rPr>
              <a:t>context </a:t>
            </a:r>
            <a:r>
              <a:rPr sz="2400" spc="-4" dirty="0">
                <a:latin typeface="Arial"/>
                <a:cs typeface="Arial"/>
              </a:rPr>
              <a:t>of </a:t>
            </a:r>
            <a:r>
              <a:rPr sz="2400" dirty="0">
                <a:latin typeface="Arial"/>
                <a:cs typeface="Arial"/>
              </a:rPr>
              <a:t>the basis path testing  method, the </a:t>
            </a:r>
            <a:r>
              <a:rPr sz="2400" dirty="0">
                <a:solidFill>
                  <a:srgbClr val="C00000"/>
                </a:solidFill>
                <a:latin typeface="Arial"/>
                <a:cs typeface="Arial"/>
              </a:rPr>
              <a:t>value </a:t>
            </a:r>
            <a:r>
              <a:rPr sz="2400" spc="-4" dirty="0">
                <a:latin typeface="Arial"/>
                <a:cs typeface="Arial"/>
              </a:rPr>
              <a:t>computed for cyclomatic  </a:t>
            </a:r>
            <a:r>
              <a:rPr sz="2400" dirty="0">
                <a:latin typeface="Arial"/>
                <a:cs typeface="Arial"/>
              </a:rPr>
              <a:t>complexity defines </a:t>
            </a:r>
            <a:r>
              <a:rPr sz="2400" spc="-4" dirty="0">
                <a:latin typeface="Arial"/>
                <a:cs typeface="Arial"/>
              </a:rPr>
              <a:t>the </a:t>
            </a:r>
            <a:r>
              <a:rPr sz="2400" b="1" spc="-4" dirty="0">
                <a:solidFill>
                  <a:srgbClr val="002060"/>
                </a:solidFill>
                <a:latin typeface="Arial"/>
                <a:cs typeface="Arial"/>
              </a:rPr>
              <a:t>number of </a:t>
            </a:r>
            <a:r>
              <a:rPr sz="2400" b="1" dirty="0">
                <a:solidFill>
                  <a:srgbClr val="002060"/>
                </a:solidFill>
                <a:latin typeface="Arial"/>
                <a:cs typeface="Arial"/>
              </a:rPr>
              <a:t>independent  paths </a:t>
            </a:r>
            <a:r>
              <a:rPr sz="2400" spc="-4" dirty="0">
                <a:latin typeface="Arial"/>
                <a:cs typeface="Arial"/>
              </a:rPr>
              <a:t>in the </a:t>
            </a:r>
            <a:r>
              <a:rPr sz="2400" dirty="0">
                <a:latin typeface="Arial"/>
                <a:cs typeface="Arial"/>
              </a:rPr>
              <a:t>basis </a:t>
            </a:r>
            <a:r>
              <a:rPr sz="2400" spc="-4" dirty="0">
                <a:latin typeface="Arial"/>
                <a:cs typeface="Arial"/>
              </a:rPr>
              <a:t>set of a </a:t>
            </a:r>
            <a:r>
              <a:rPr sz="2400" dirty="0">
                <a:latin typeface="Arial"/>
                <a:cs typeface="Arial"/>
              </a:rPr>
              <a:t>program </a:t>
            </a:r>
            <a:r>
              <a:rPr sz="2400" spc="-4" dirty="0">
                <a:latin typeface="Arial"/>
                <a:cs typeface="Arial"/>
              </a:rPr>
              <a:t>and </a:t>
            </a:r>
            <a:r>
              <a:rPr sz="2400" dirty="0">
                <a:latin typeface="Arial"/>
                <a:cs typeface="Arial"/>
              </a:rPr>
              <a:t>provides  </a:t>
            </a:r>
            <a:r>
              <a:rPr sz="2400" spc="-4" dirty="0">
                <a:latin typeface="Arial"/>
                <a:cs typeface="Arial"/>
              </a:rPr>
              <a:t>us with an </a:t>
            </a:r>
            <a:r>
              <a:rPr sz="2400" spc="-4" dirty="0">
                <a:solidFill>
                  <a:srgbClr val="C00000"/>
                </a:solidFill>
                <a:latin typeface="Arial"/>
                <a:cs typeface="Arial"/>
              </a:rPr>
              <a:t>upper </a:t>
            </a:r>
            <a:r>
              <a:rPr sz="2400" dirty="0">
                <a:solidFill>
                  <a:srgbClr val="C00000"/>
                </a:solidFill>
                <a:latin typeface="Arial"/>
                <a:cs typeface="Arial"/>
              </a:rPr>
              <a:t>bound </a:t>
            </a:r>
            <a:r>
              <a:rPr sz="2400" spc="-4" dirty="0">
                <a:latin typeface="Arial"/>
                <a:cs typeface="Arial"/>
              </a:rPr>
              <a:t>for the </a:t>
            </a:r>
            <a:r>
              <a:rPr sz="2400" spc="-4" dirty="0">
                <a:solidFill>
                  <a:srgbClr val="C00000"/>
                </a:solidFill>
                <a:latin typeface="Arial"/>
                <a:cs typeface="Arial"/>
              </a:rPr>
              <a:t>number of </a:t>
            </a:r>
            <a:r>
              <a:rPr sz="2400" dirty="0">
                <a:solidFill>
                  <a:srgbClr val="C00000"/>
                </a:solidFill>
                <a:latin typeface="Arial"/>
                <a:cs typeface="Arial"/>
              </a:rPr>
              <a:t>tests  </a:t>
            </a:r>
            <a:r>
              <a:rPr sz="2400" dirty="0">
                <a:latin typeface="Arial"/>
                <a:cs typeface="Arial"/>
              </a:rPr>
              <a:t>that </a:t>
            </a:r>
            <a:r>
              <a:rPr sz="2400" spc="-4" dirty="0">
                <a:latin typeface="Arial"/>
                <a:cs typeface="Arial"/>
              </a:rPr>
              <a:t>must be </a:t>
            </a:r>
            <a:r>
              <a:rPr sz="2400" dirty="0">
                <a:latin typeface="Arial"/>
                <a:cs typeface="Arial"/>
              </a:rPr>
              <a:t>conducted </a:t>
            </a:r>
            <a:r>
              <a:rPr sz="2400" spc="-4" dirty="0">
                <a:latin typeface="Arial"/>
                <a:cs typeface="Arial"/>
              </a:rPr>
              <a:t>to </a:t>
            </a:r>
            <a:r>
              <a:rPr sz="2400" dirty="0">
                <a:latin typeface="Arial"/>
                <a:cs typeface="Arial"/>
              </a:rPr>
              <a:t>ensure that all  statements have </a:t>
            </a:r>
            <a:r>
              <a:rPr sz="2400" spc="-4" dirty="0">
                <a:latin typeface="Arial"/>
                <a:cs typeface="Arial"/>
              </a:rPr>
              <a:t>been </a:t>
            </a:r>
            <a:r>
              <a:rPr sz="2400" dirty="0">
                <a:latin typeface="Arial"/>
                <a:cs typeface="Arial"/>
              </a:rPr>
              <a:t>executed </a:t>
            </a:r>
            <a:r>
              <a:rPr sz="2400" spc="-4" dirty="0">
                <a:latin typeface="Arial"/>
                <a:cs typeface="Arial"/>
              </a:rPr>
              <a:t>at </a:t>
            </a:r>
            <a:r>
              <a:rPr sz="2400" dirty="0">
                <a:latin typeface="Arial"/>
                <a:cs typeface="Arial"/>
              </a:rPr>
              <a:t>least</a:t>
            </a:r>
            <a:r>
              <a:rPr sz="2400" spc="23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once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839051"/>
            <a:ext cx="9144000" cy="685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1"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pc="-4" dirty="0"/>
              <a:t>Cyclomatic</a:t>
            </a:r>
            <a:r>
              <a:rPr spc="-27" dirty="0"/>
              <a:t> </a:t>
            </a:r>
            <a:r>
              <a:rPr spc="-4" dirty="0"/>
              <a:t>Complexity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171150" y="5709014"/>
            <a:ext cx="256699" cy="3667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050">
              <a:lnSpc>
                <a:spcPts val="1440"/>
              </a:lnSpc>
            </a:pPr>
            <a:fld id="{81D60167-4931-47E6-BA6A-407CBD079E47}" type="slidenum">
              <a:rPr dirty="0"/>
              <a:pPr marL="19050">
                <a:lnSpc>
                  <a:spcPts val="1440"/>
                </a:lnSpc>
              </a:pPr>
              <a:t>34</a:t>
            </a:fld>
            <a:endParaRPr dirty="0"/>
          </a:p>
        </p:txBody>
      </p:sp>
      <p:sp>
        <p:nvSpPr>
          <p:cNvPr id="3" name="Oval 2"/>
          <p:cNvSpPr/>
          <p:nvPr/>
        </p:nvSpPr>
        <p:spPr>
          <a:xfrm>
            <a:off x="6395971" y="2571751"/>
            <a:ext cx="2743200" cy="10287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Mathematical values involves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7151" y="1969580"/>
            <a:ext cx="8972551" cy="158761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6693" marR="3811" indent="-257168">
              <a:buFont typeface="Wingdings"/>
              <a:buChar char=""/>
              <a:tabLst>
                <a:tab pos="266693" algn="l"/>
              </a:tabLst>
            </a:pPr>
            <a:r>
              <a:rPr sz="2400" dirty="0">
                <a:latin typeface="Arial"/>
                <a:cs typeface="Arial"/>
              </a:rPr>
              <a:t>Cyclomatic complexity </a:t>
            </a:r>
            <a:r>
              <a:rPr sz="2400" spc="-4" dirty="0">
                <a:latin typeface="Arial"/>
                <a:cs typeface="Arial"/>
              </a:rPr>
              <a:t>has a </a:t>
            </a:r>
            <a:r>
              <a:rPr sz="2400" dirty="0">
                <a:latin typeface="Arial"/>
                <a:cs typeface="Arial"/>
              </a:rPr>
              <a:t>foundation </a:t>
            </a:r>
            <a:r>
              <a:rPr sz="2400" spc="-4" dirty="0">
                <a:latin typeface="Arial"/>
                <a:cs typeface="Arial"/>
              </a:rPr>
              <a:t>in  </a:t>
            </a:r>
            <a:r>
              <a:rPr sz="2700" b="1" u="sng" spc="-4" dirty="0">
                <a:solidFill>
                  <a:srgbClr val="00B050"/>
                </a:solidFill>
                <a:latin typeface="Arial"/>
                <a:cs typeface="Arial"/>
              </a:rPr>
              <a:t>graph theory </a:t>
            </a:r>
            <a:r>
              <a:rPr sz="2400" spc="-4" dirty="0">
                <a:latin typeface="Arial"/>
                <a:cs typeface="Arial"/>
              </a:rPr>
              <a:t>and is computed in </a:t>
            </a:r>
            <a:r>
              <a:rPr sz="2400" dirty="0">
                <a:latin typeface="Arial"/>
                <a:cs typeface="Arial"/>
              </a:rPr>
              <a:t>the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following  ways:</a:t>
            </a:r>
          </a:p>
          <a:p>
            <a:pPr marL="266693" indent="-257168">
              <a:spcBef>
                <a:spcPts val="540"/>
              </a:spcBef>
              <a:buFont typeface="Wingdings"/>
              <a:buChar char=""/>
              <a:tabLst>
                <a:tab pos="266693" algn="l"/>
              </a:tabLst>
            </a:pPr>
            <a:r>
              <a:rPr sz="2400" dirty="0">
                <a:latin typeface="Arial"/>
                <a:cs typeface="Arial"/>
              </a:rPr>
              <a:t>Cyclomatic complexity </a:t>
            </a:r>
            <a:r>
              <a:rPr sz="2400" spc="-4" dirty="0">
                <a:solidFill>
                  <a:srgbClr val="C00000"/>
                </a:solidFill>
                <a:latin typeface="Arial"/>
                <a:cs typeface="Arial"/>
              </a:rPr>
              <a:t>V(G)</a:t>
            </a:r>
            <a:r>
              <a:rPr sz="2400" spc="-4" dirty="0">
                <a:latin typeface="Arial"/>
                <a:cs typeface="Arial"/>
              </a:rPr>
              <a:t>,for a flow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-4" dirty="0">
                <a:latin typeface="Arial"/>
                <a:cs typeface="Arial"/>
              </a:rPr>
              <a:t>graph,</a:t>
            </a:r>
            <a:endParaRPr sz="2400" dirty="0">
              <a:latin typeface="Arial"/>
              <a:cs typeface="Arial"/>
            </a:endParaRPr>
          </a:p>
          <a:p>
            <a:pPr marL="266693"/>
            <a:r>
              <a:rPr sz="2400" spc="-4" dirty="0">
                <a:solidFill>
                  <a:srgbClr val="C00000"/>
                </a:solidFill>
                <a:latin typeface="Arial"/>
                <a:cs typeface="Arial"/>
              </a:rPr>
              <a:t>G</a:t>
            </a:r>
            <a:r>
              <a:rPr sz="2400" spc="-4" dirty="0">
                <a:latin typeface="Arial"/>
                <a:cs typeface="Arial"/>
              </a:rPr>
              <a:t>, </a:t>
            </a:r>
            <a:r>
              <a:rPr sz="2400" dirty="0">
                <a:latin typeface="Arial"/>
                <a:cs typeface="Arial"/>
              </a:rPr>
              <a:t>is </a:t>
            </a:r>
            <a:r>
              <a:rPr sz="2400" spc="-4" dirty="0">
                <a:latin typeface="Arial"/>
                <a:cs typeface="Arial"/>
              </a:rPr>
              <a:t>defined</a:t>
            </a:r>
            <a:r>
              <a:rPr sz="2400" spc="-56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as: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857251"/>
            <a:ext cx="9144000" cy="685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1"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914402" y="943927"/>
            <a:ext cx="8077607" cy="4154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2700" dirty="0"/>
              <a:t>Computation of Cyclomatic</a:t>
            </a:r>
            <a:r>
              <a:rPr sz="2700" spc="-87" dirty="0"/>
              <a:t> </a:t>
            </a:r>
            <a:r>
              <a:rPr sz="2700" dirty="0"/>
              <a:t>Complexity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171150" y="5709014"/>
            <a:ext cx="256699" cy="3667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050">
              <a:lnSpc>
                <a:spcPts val="1440"/>
              </a:lnSpc>
            </a:pPr>
            <a:fld id="{81D60167-4931-47E6-BA6A-407CBD079E47}" type="slidenum">
              <a:rPr dirty="0"/>
              <a:pPr marL="19050">
                <a:lnSpc>
                  <a:spcPts val="1440"/>
                </a:lnSpc>
              </a:pPr>
              <a:t>35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1381347" y="3786474"/>
            <a:ext cx="6839153" cy="1592744"/>
          </a:xfrm>
          <a:prstGeom prst="rect">
            <a:avLst/>
          </a:prstGeom>
          <a:solidFill>
            <a:srgbClr val="F1F1F1"/>
          </a:solidFill>
          <a:ln w="25908">
            <a:solidFill>
              <a:srgbClr val="7E7E7E"/>
            </a:solidFill>
          </a:ln>
        </p:spPr>
        <p:txBody>
          <a:bodyPr vert="horz" wrap="square" lIns="0" tIns="114300" rIns="0" bIns="0" rtlCol="0">
            <a:spAutoFit/>
          </a:bodyPr>
          <a:lstStyle/>
          <a:p>
            <a:pPr marL="58101">
              <a:spcBef>
                <a:spcPts val="900"/>
              </a:spcBef>
            </a:pPr>
            <a:r>
              <a:rPr sz="2400" b="1" spc="-4" dirty="0">
                <a:solidFill>
                  <a:srgbClr val="C00000"/>
                </a:solidFill>
                <a:latin typeface="Arial"/>
                <a:cs typeface="Arial"/>
              </a:rPr>
              <a:t>V(G) = E – N +</a:t>
            </a:r>
            <a:r>
              <a:rPr sz="2400" b="1" spc="-41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C00000"/>
                </a:solidFill>
                <a:latin typeface="Arial"/>
                <a:cs typeface="Arial"/>
              </a:rPr>
              <a:t>2P</a:t>
            </a:r>
            <a:endParaRPr sz="2400" dirty="0">
              <a:latin typeface="Arial"/>
              <a:cs typeface="Arial"/>
            </a:endParaRPr>
          </a:p>
          <a:p>
            <a:pPr marL="58101"/>
            <a:r>
              <a:rPr sz="2400" b="1" spc="-8" dirty="0">
                <a:solidFill>
                  <a:srgbClr val="001F5F"/>
                </a:solidFill>
                <a:latin typeface="Arial"/>
                <a:cs typeface="Arial"/>
              </a:rPr>
              <a:t>E</a:t>
            </a:r>
            <a:r>
              <a:rPr sz="2400" spc="-8" dirty="0">
                <a:solidFill>
                  <a:srgbClr val="001F5F"/>
                </a:solidFill>
                <a:latin typeface="Arial"/>
                <a:cs typeface="Arial"/>
              </a:rPr>
              <a:t>: </a:t>
            </a:r>
            <a:r>
              <a:rPr sz="2400" spc="-4" dirty="0">
                <a:solidFill>
                  <a:srgbClr val="001F5F"/>
                </a:solidFill>
                <a:latin typeface="Arial"/>
                <a:cs typeface="Arial"/>
              </a:rPr>
              <a:t>No. of</a:t>
            </a:r>
            <a:r>
              <a:rPr sz="2400" spc="-49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1F5F"/>
                </a:solidFill>
                <a:latin typeface="Arial"/>
                <a:cs typeface="Arial"/>
              </a:rPr>
              <a:t>edges</a:t>
            </a:r>
            <a:endParaRPr sz="2400" dirty="0">
              <a:latin typeface="Arial"/>
              <a:cs typeface="Arial"/>
            </a:endParaRPr>
          </a:p>
          <a:p>
            <a:pPr marL="58101"/>
            <a:r>
              <a:rPr sz="2400" b="1" spc="-4" dirty="0">
                <a:solidFill>
                  <a:srgbClr val="001F5F"/>
                </a:solidFill>
                <a:latin typeface="Arial"/>
                <a:cs typeface="Arial"/>
              </a:rPr>
              <a:t>N</a:t>
            </a:r>
            <a:r>
              <a:rPr sz="2400" spc="-4" dirty="0">
                <a:solidFill>
                  <a:srgbClr val="001F5F"/>
                </a:solidFill>
                <a:latin typeface="Arial"/>
                <a:cs typeface="Arial"/>
              </a:rPr>
              <a:t>: No. of</a:t>
            </a:r>
            <a:r>
              <a:rPr sz="2400" spc="-41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spc="-4" dirty="0">
                <a:solidFill>
                  <a:srgbClr val="001F5F"/>
                </a:solidFill>
                <a:latin typeface="Arial"/>
                <a:cs typeface="Arial"/>
              </a:rPr>
              <a:t>nodes</a:t>
            </a:r>
            <a:endParaRPr sz="2400" dirty="0">
              <a:latin typeface="Arial"/>
              <a:cs typeface="Arial"/>
            </a:endParaRPr>
          </a:p>
          <a:p>
            <a:pPr marL="58101"/>
            <a:r>
              <a:rPr sz="2400" b="1" spc="-4" dirty="0">
                <a:solidFill>
                  <a:srgbClr val="001F5F"/>
                </a:solidFill>
                <a:latin typeface="Arial"/>
                <a:cs typeface="Arial"/>
              </a:rPr>
              <a:t>P</a:t>
            </a:r>
            <a:r>
              <a:rPr sz="2400" spc="-4" dirty="0">
                <a:solidFill>
                  <a:srgbClr val="001F5F"/>
                </a:solidFill>
                <a:latin typeface="Arial"/>
                <a:cs typeface="Arial"/>
              </a:rPr>
              <a:t>: No. of disconnected </a:t>
            </a:r>
            <a:r>
              <a:rPr sz="2400" dirty="0">
                <a:solidFill>
                  <a:srgbClr val="001F5F"/>
                </a:solidFill>
                <a:latin typeface="Arial"/>
                <a:cs typeface="Arial"/>
              </a:rPr>
              <a:t>parts </a:t>
            </a:r>
            <a:r>
              <a:rPr sz="2400" spc="-4" dirty="0">
                <a:solidFill>
                  <a:srgbClr val="001F5F"/>
                </a:solidFill>
                <a:latin typeface="Arial"/>
                <a:cs typeface="Arial"/>
              </a:rPr>
              <a:t>of the</a:t>
            </a:r>
            <a:r>
              <a:rPr sz="2400" spc="49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001F5F"/>
                </a:solidFill>
                <a:latin typeface="Arial"/>
                <a:cs typeface="Arial"/>
              </a:rPr>
              <a:t>graph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F09D1-249C-6E91-7423-C8A28C4FB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EF2440-63B8-6923-C9C8-2C825913EA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11418A-324A-77BC-03C2-B39CD9EC94A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399">
              <a:lnSpc>
                <a:spcPts val="1920"/>
              </a:lnSpc>
            </a:pPr>
            <a:fld id="{81D60167-4931-47E6-BA6A-407CBD079E47}" type="slidenum">
              <a:rPr lang="en-PK" smtClean="0"/>
              <a:pPr marL="25399">
                <a:lnSpc>
                  <a:spcPts val="1920"/>
                </a:lnSpc>
              </a:pPr>
              <a:t>36</a:t>
            </a:fld>
            <a:endParaRPr lang="en-PK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72C38E0-0B04-1064-8BD6-00B7A9A73A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914400"/>
            <a:ext cx="9154159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1455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B56D5-1D8C-7C01-B9D4-486EB520C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68BEC6-972F-260C-D713-2A860D2F69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A19C4E-2A92-6523-562B-DB8B67A62E0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399">
              <a:lnSpc>
                <a:spcPts val="1920"/>
              </a:lnSpc>
            </a:pPr>
            <a:fld id="{81D60167-4931-47E6-BA6A-407CBD079E47}" type="slidenum">
              <a:rPr lang="en-PK" smtClean="0"/>
              <a:pPr marL="25399">
                <a:lnSpc>
                  <a:spcPts val="1920"/>
                </a:lnSpc>
              </a:pPr>
              <a:t>37</a:t>
            </a:fld>
            <a:endParaRPr lang="en-PK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C54366B-071F-64EC-2FF6-5E49772915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838200"/>
            <a:ext cx="6858000" cy="5353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68274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7E7F4-5BB6-9EAE-B077-AD2357F24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41FC5A-8A34-5431-9A4F-769FA9B23D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53AD92-D55B-8ADF-AAA7-F00E4F3CDE1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399">
              <a:lnSpc>
                <a:spcPts val="1920"/>
              </a:lnSpc>
            </a:pPr>
            <a:fld id="{81D60167-4931-47E6-BA6A-407CBD079E47}" type="slidenum">
              <a:rPr lang="en-PK" smtClean="0"/>
              <a:pPr marL="25399">
                <a:lnSpc>
                  <a:spcPts val="1920"/>
                </a:lnSpc>
              </a:pPr>
              <a:t>38</a:t>
            </a:fld>
            <a:endParaRPr lang="en-PK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C83F83F-BAF5-2C10-F6A7-A1329BCE6A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040640"/>
            <a:ext cx="8763000" cy="4784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49370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03313-6640-3F33-9F33-18AFCB08A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F8C095-5C7F-52B9-41F9-9DE6423DEC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B96636-70B0-C4F3-B83C-F3F546139CD0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399">
              <a:lnSpc>
                <a:spcPts val="1920"/>
              </a:lnSpc>
            </a:pPr>
            <a:fld id="{81D60167-4931-47E6-BA6A-407CBD079E47}" type="slidenum">
              <a:rPr lang="en-PK" smtClean="0"/>
              <a:pPr marL="25399">
                <a:lnSpc>
                  <a:spcPts val="1920"/>
                </a:lnSpc>
              </a:pPr>
              <a:t>39</a:t>
            </a:fld>
            <a:endParaRPr lang="en-PK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91968F5-0325-E268-384A-E70E7DCEB3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876" y="1040639"/>
            <a:ext cx="8895390" cy="5131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84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1" y="2032127"/>
            <a:ext cx="3610611" cy="15928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591" indent="-342891">
              <a:buFont typeface="Wingdings"/>
              <a:buChar char=""/>
              <a:tabLst>
                <a:tab pos="355591" algn="l"/>
              </a:tabLst>
            </a:pPr>
            <a:r>
              <a:rPr sz="3000" dirty="0">
                <a:latin typeface="Arial"/>
                <a:cs typeface="Arial"/>
              </a:rPr>
              <a:t>Control </a:t>
            </a:r>
            <a:r>
              <a:rPr sz="3000" spc="-5" dirty="0">
                <a:latin typeface="Arial"/>
                <a:cs typeface="Arial"/>
              </a:rPr>
              <a:t>flow</a:t>
            </a:r>
            <a:r>
              <a:rPr sz="3000" spc="-8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testing</a:t>
            </a:r>
          </a:p>
          <a:p>
            <a:pPr>
              <a:spcBef>
                <a:spcPts val="37"/>
              </a:spcBef>
              <a:buFont typeface="Wingdings"/>
              <a:buChar char=""/>
            </a:pPr>
            <a:endParaRPr sz="4351" dirty="0">
              <a:latin typeface="Times New Roman"/>
              <a:cs typeface="Times New Roman"/>
            </a:endParaRPr>
          </a:p>
          <a:p>
            <a:pPr marL="355591" indent="-342891">
              <a:buFont typeface="Wingdings"/>
              <a:buChar char=""/>
              <a:tabLst>
                <a:tab pos="355591" algn="l"/>
              </a:tabLst>
            </a:pPr>
            <a:r>
              <a:rPr sz="3000" dirty="0">
                <a:highlight>
                  <a:srgbClr val="FFFF00"/>
                </a:highlight>
                <a:latin typeface="Arial"/>
                <a:cs typeface="Arial"/>
              </a:rPr>
              <a:t>Data flow</a:t>
            </a:r>
            <a:r>
              <a:rPr sz="3000" spc="-95" dirty="0">
                <a:highlight>
                  <a:srgbClr val="FFFF00"/>
                </a:highlight>
                <a:latin typeface="Arial"/>
                <a:cs typeface="Arial"/>
              </a:rPr>
              <a:t> </a:t>
            </a:r>
            <a:r>
              <a:rPr sz="3000" dirty="0">
                <a:highlight>
                  <a:srgbClr val="FFFF00"/>
                </a:highlight>
                <a:latin typeface="Arial"/>
                <a:cs typeface="Arial"/>
              </a:rPr>
              <a:t>testing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pc="-5" dirty="0"/>
              <a:t>White Box</a:t>
            </a:r>
            <a:r>
              <a:rPr spc="-125" dirty="0"/>
              <a:t> </a:t>
            </a:r>
            <a:r>
              <a:rPr spc="-65" dirty="0"/>
              <a:t>Testing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399">
              <a:lnSpc>
                <a:spcPts val="1920"/>
              </a:lnSpc>
            </a:pPr>
            <a:fld id="{81D60167-4931-47E6-BA6A-407CBD079E47}" type="slidenum">
              <a:rPr dirty="0"/>
              <a:pPr marL="25399">
                <a:lnSpc>
                  <a:spcPts val="1920"/>
                </a:lnSpc>
              </a:pPr>
              <a:t>4</a:t>
            </a:fld>
            <a:endParaRPr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7"/>
          </p:nvPr>
        </p:nvSpPr>
        <p:spPr>
          <a:xfrm>
            <a:off x="171150" y="5709014"/>
            <a:ext cx="256699" cy="366767"/>
          </a:xfrm>
        </p:spPr>
        <p:txBody>
          <a:bodyPr/>
          <a:lstStyle/>
          <a:p>
            <a:pPr marL="19050">
              <a:lnSpc>
                <a:spcPts val="1440"/>
              </a:lnSpc>
            </a:pPr>
            <a:fld id="{81D60167-4931-47E6-BA6A-407CBD079E47}" type="slidenum">
              <a:rPr lang="en-US" smtClean="0"/>
              <a:pPr marL="19050">
                <a:lnSpc>
                  <a:spcPts val="1440"/>
                </a:lnSpc>
              </a:pPr>
              <a:t>40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0706" y="1314454"/>
            <a:ext cx="3436623" cy="3851019"/>
          </a:xfrm>
          <a:prstGeom prst="rect">
            <a:avLst/>
          </a:prstGeom>
        </p:spPr>
      </p:pic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228195" y="1485905"/>
            <a:ext cx="2743700" cy="3160460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66655" numCol="1" anchor="ctr" anchorCtr="0" compatLnSpc="1">
            <a:prstTxWarp prst="textNoShape">
              <a:avLst/>
            </a:prstTxWarp>
            <a:spAutoFit/>
          </a:bodyPr>
          <a:lstStyle/>
          <a:p>
            <a:pPr defTabSz="68578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313131"/>
                </a:solidFill>
                <a:latin typeface="Menlo"/>
              </a:rPr>
              <a:t>IF A </a:t>
            </a:r>
            <a:r>
              <a:rPr lang="en-US" altLang="en-US" sz="2400" dirty="0">
                <a:solidFill>
                  <a:srgbClr val="666600"/>
                </a:solidFill>
                <a:latin typeface="Menlo"/>
              </a:rPr>
              <a:t>=</a:t>
            </a:r>
            <a:r>
              <a:rPr lang="en-US" altLang="en-US" sz="2400" dirty="0">
                <a:solidFill>
                  <a:srgbClr val="313131"/>
                </a:solidFill>
                <a:latin typeface="Menlo"/>
              </a:rPr>
              <a:t> </a:t>
            </a:r>
            <a:r>
              <a:rPr lang="en-US" altLang="en-US" sz="2400" dirty="0">
                <a:solidFill>
                  <a:srgbClr val="006666"/>
                </a:solidFill>
                <a:latin typeface="Menlo"/>
              </a:rPr>
              <a:t>10</a:t>
            </a:r>
            <a:r>
              <a:rPr lang="en-US" altLang="en-US" sz="2400" dirty="0">
                <a:solidFill>
                  <a:srgbClr val="313131"/>
                </a:solidFill>
                <a:latin typeface="Menlo"/>
              </a:rPr>
              <a:t> THEN </a:t>
            </a:r>
          </a:p>
          <a:p>
            <a:pPr defTabSz="68578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313131"/>
                </a:solidFill>
                <a:latin typeface="Menlo"/>
              </a:rPr>
              <a:t>IF B </a:t>
            </a:r>
            <a:r>
              <a:rPr lang="en-US" altLang="en-US" sz="2400" dirty="0">
                <a:solidFill>
                  <a:srgbClr val="666600"/>
                </a:solidFill>
                <a:latin typeface="Menlo"/>
              </a:rPr>
              <a:t>&gt;</a:t>
            </a:r>
            <a:r>
              <a:rPr lang="en-US" altLang="en-US" sz="2400" dirty="0">
                <a:solidFill>
                  <a:srgbClr val="313131"/>
                </a:solidFill>
                <a:latin typeface="Menlo"/>
              </a:rPr>
              <a:t> C THEN </a:t>
            </a:r>
          </a:p>
          <a:p>
            <a:pPr defTabSz="68578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313131"/>
                </a:solidFill>
                <a:latin typeface="Menlo"/>
              </a:rPr>
              <a:t>A </a:t>
            </a:r>
            <a:r>
              <a:rPr lang="en-US" altLang="en-US" sz="2400" dirty="0">
                <a:solidFill>
                  <a:srgbClr val="666600"/>
                </a:solidFill>
                <a:latin typeface="Menlo"/>
              </a:rPr>
              <a:t>=</a:t>
            </a:r>
            <a:r>
              <a:rPr lang="en-US" altLang="en-US" sz="2400" dirty="0">
                <a:solidFill>
                  <a:srgbClr val="313131"/>
                </a:solidFill>
                <a:latin typeface="Menlo"/>
              </a:rPr>
              <a:t> B </a:t>
            </a:r>
          </a:p>
          <a:p>
            <a:pPr defTabSz="68578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313131"/>
                </a:solidFill>
                <a:latin typeface="Menlo"/>
              </a:rPr>
              <a:t>ELSE</a:t>
            </a:r>
          </a:p>
          <a:p>
            <a:pPr defTabSz="68578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313131"/>
                </a:solidFill>
                <a:latin typeface="Menlo"/>
              </a:rPr>
              <a:t> A </a:t>
            </a:r>
            <a:r>
              <a:rPr lang="en-US" altLang="en-US" sz="2400" dirty="0">
                <a:solidFill>
                  <a:srgbClr val="666600"/>
                </a:solidFill>
                <a:latin typeface="Menlo"/>
              </a:rPr>
              <a:t>=</a:t>
            </a:r>
            <a:r>
              <a:rPr lang="en-US" altLang="en-US" sz="2400" dirty="0">
                <a:solidFill>
                  <a:srgbClr val="313131"/>
                </a:solidFill>
                <a:latin typeface="Menlo"/>
              </a:rPr>
              <a:t> C </a:t>
            </a:r>
          </a:p>
          <a:p>
            <a:pPr defTabSz="68578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313131"/>
                </a:solidFill>
                <a:latin typeface="Menlo"/>
              </a:rPr>
              <a:t>ENDIF </a:t>
            </a:r>
          </a:p>
          <a:p>
            <a:pPr defTabSz="68578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313131"/>
                </a:solidFill>
                <a:latin typeface="Menlo"/>
              </a:rPr>
              <a:t>ENDIF </a:t>
            </a:r>
          </a:p>
          <a:p>
            <a:pPr defTabSz="685783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rgbClr val="7F0055"/>
                </a:solidFill>
                <a:latin typeface="Menlo"/>
              </a:rPr>
              <a:t>Print</a:t>
            </a:r>
            <a:r>
              <a:rPr lang="en-US" altLang="en-US" sz="2400" dirty="0">
                <a:solidFill>
                  <a:srgbClr val="313131"/>
                </a:solidFill>
                <a:latin typeface="Menlo"/>
              </a:rPr>
              <a:t> A </a:t>
            </a:r>
            <a:r>
              <a:rPr lang="en-US" altLang="en-US" sz="2400" dirty="0">
                <a:solidFill>
                  <a:srgbClr val="7F0055"/>
                </a:solidFill>
                <a:latin typeface="Menlo"/>
              </a:rPr>
              <a:t>Print</a:t>
            </a:r>
            <a:r>
              <a:rPr lang="en-US" altLang="en-US" sz="2400" dirty="0">
                <a:solidFill>
                  <a:srgbClr val="313131"/>
                </a:solidFill>
                <a:latin typeface="Menlo"/>
              </a:rPr>
              <a:t> B </a:t>
            </a:r>
            <a:r>
              <a:rPr lang="en-US" altLang="en-US" sz="2400" dirty="0">
                <a:solidFill>
                  <a:srgbClr val="7F0055"/>
                </a:solidFill>
                <a:latin typeface="Menlo"/>
              </a:rPr>
              <a:t>Print</a:t>
            </a:r>
            <a:r>
              <a:rPr lang="en-US" altLang="en-US" sz="2400" dirty="0">
                <a:solidFill>
                  <a:srgbClr val="313131"/>
                </a:solidFill>
                <a:latin typeface="Menlo"/>
              </a:rPr>
              <a:t> C</a:t>
            </a:r>
            <a:r>
              <a:rPr lang="en-US" altLang="en-US" sz="3300" dirty="0"/>
              <a:t> </a:t>
            </a:r>
            <a:endParaRPr lang="en-US" altLang="en-US" sz="4951" dirty="0">
              <a:latin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657604" y="3771906"/>
            <a:ext cx="1806905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00" dirty="0"/>
              <a:t>8 - 7 + 2 = 3</a:t>
            </a:r>
          </a:p>
        </p:txBody>
      </p:sp>
      <p:sp>
        <p:nvSpPr>
          <p:cNvPr id="10" name="Rectangle 9"/>
          <p:cNvSpPr/>
          <p:nvPr/>
        </p:nvSpPr>
        <p:spPr>
          <a:xfrm>
            <a:off x="3608716" y="3480412"/>
            <a:ext cx="1634807" cy="3002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8101">
              <a:spcBef>
                <a:spcPts val="900"/>
              </a:spcBef>
            </a:pPr>
            <a:r>
              <a:rPr lang="en-US" sz="1351" b="1" spc="-4" dirty="0">
                <a:solidFill>
                  <a:srgbClr val="C00000"/>
                </a:solidFill>
                <a:latin typeface="Arial"/>
                <a:cs typeface="Arial"/>
              </a:rPr>
              <a:t>V(G) = E – N +</a:t>
            </a:r>
            <a:r>
              <a:rPr lang="en-US" sz="1351" b="1" spc="-41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lang="en-US" sz="1351" b="1" dirty="0">
                <a:solidFill>
                  <a:srgbClr val="C00000"/>
                </a:solidFill>
                <a:latin typeface="Arial"/>
                <a:cs typeface="Arial"/>
              </a:rPr>
              <a:t>2P</a:t>
            </a:r>
            <a:endParaRPr lang="en-US" sz="1351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28060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1969583"/>
            <a:ext cx="9144000" cy="144962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6693" marR="3811" indent="-257168">
              <a:buFont typeface="Wingdings"/>
              <a:buChar char=""/>
              <a:tabLst>
                <a:tab pos="266693" algn="l"/>
              </a:tabLst>
            </a:pPr>
            <a:r>
              <a:rPr sz="2251" dirty="0">
                <a:latin typeface="Arial"/>
                <a:cs typeface="Arial"/>
              </a:rPr>
              <a:t>Cyclomatic complexity </a:t>
            </a:r>
            <a:r>
              <a:rPr sz="2251" spc="-4" dirty="0">
                <a:latin typeface="Arial"/>
                <a:cs typeface="Arial"/>
              </a:rPr>
              <a:t>has a </a:t>
            </a:r>
            <a:r>
              <a:rPr sz="2251" dirty="0">
                <a:latin typeface="Arial"/>
                <a:cs typeface="Arial"/>
              </a:rPr>
              <a:t>foundation </a:t>
            </a:r>
            <a:r>
              <a:rPr sz="2251" spc="-4" dirty="0">
                <a:latin typeface="Arial"/>
                <a:cs typeface="Arial"/>
              </a:rPr>
              <a:t>in  </a:t>
            </a:r>
            <a:r>
              <a:rPr sz="2251" spc="-4" dirty="0">
                <a:solidFill>
                  <a:srgbClr val="C00000"/>
                </a:solidFill>
                <a:latin typeface="Arial"/>
                <a:cs typeface="Arial"/>
              </a:rPr>
              <a:t>graph theory </a:t>
            </a:r>
            <a:r>
              <a:rPr sz="2251" spc="-4" dirty="0">
                <a:latin typeface="Arial"/>
                <a:cs typeface="Arial"/>
              </a:rPr>
              <a:t>and is computed in </a:t>
            </a:r>
            <a:r>
              <a:rPr sz="2251" dirty="0">
                <a:latin typeface="Arial"/>
                <a:cs typeface="Arial"/>
              </a:rPr>
              <a:t>the</a:t>
            </a:r>
            <a:r>
              <a:rPr sz="2251" spc="-15" dirty="0">
                <a:latin typeface="Arial"/>
                <a:cs typeface="Arial"/>
              </a:rPr>
              <a:t> </a:t>
            </a:r>
            <a:r>
              <a:rPr sz="2251" dirty="0">
                <a:latin typeface="Arial"/>
                <a:cs typeface="Arial"/>
              </a:rPr>
              <a:t>following  ways:</a:t>
            </a:r>
          </a:p>
          <a:p>
            <a:pPr marL="266693" indent="-257168">
              <a:spcBef>
                <a:spcPts val="540"/>
              </a:spcBef>
              <a:buFont typeface="Wingdings"/>
              <a:buChar char=""/>
              <a:tabLst>
                <a:tab pos="266693" algn="l"/>
              </a:tabLst>
            </a:pPr>
            <a:r>
              <a:rPr sz="2251" dirty="0">
                <a:latin typeface="Arial"/>
                <a:cs typeface="Arial"/>
              </a:rPr>
              <a:t>Cyclomatic complexity </a:t>
            </a:r>
            <a:r>
              <a:rPr sz="2251" spc="-4" dirty="0">
                <a:solidFill>
                  <a:srgbClr val="C00000"/>
                </a:solidFill>
                <a:latin typeface="Arial"/>
                <a:cs typeface="Arial"/>
              </a:rPr>
              <a:t>V(G)</a:t>
            </a:r>
            <a:r>
              <a:rPr sz="2251" spc="-4" dirty="0">
                <a:latin typeface="Arial"/>
                <a:cs typeface="Arial"/>
              </a:rPr>
              <a:t>,for a flow</a:t>
            </a:r>
            <a:r>
              <a:rPr sz="2251" spc="-45" dirty="0">
                <a:latin typeface="Arial"/>
                <a:cs typeface="Arial"/>
              </a:rPr>
              <a:t> </a:t>
            </a:r>
            <a:r>
              <a:rPr sz="2251" spc="-4" dirty="0">
                <a:latin typeface="Arial"/>
                <a:cs typeface="Arial"/>
              </a:rPr>
              <a:t>graph,</a:t>
            </a:r>
            <a:endParaRPr sz="2251" dirty="0">
              <a:latin typeface="Arial"/>
              <a:cs typeface="Arial"/>
            </a:endParaRPr>
          </a:p>
          <a:p>
            <a:pPr marL="266693"/>
            <a:r>
              <a:rPr sz="2251" spc="-4" dirty="0">
                <a:solidFill>
                  <a:srgbClr val="C00000"/>
                </a:solidFill>
                <a:latin typeface="Arial"/>
                <a:cs typeface="Arial"/>
              </a:rPr>
              <a:t>G</a:t>
            </a:r>
            <a:r>
              <a:rPr sz="2251" spc="-4" dirty="0">
                <a:latin typeface="Arial"/>
                <a:cs typeface="Arial"/>
              </a:rPr>
              <a:t>, </a:t>
            </a:r>
            <a:r>
              <a:rPr sz="2251" dirty="0">
                <a:latin typeface="Arial"/>
                <a:cs typeface="Arial"/>
              </a:rPr>
              <a:t>is </a:t>
            </a:r>
            <a:r>
              <a:rPr sz="2251" spc="-4" dirty="0">
                <a:latin typeface="Arial"/>
                <a:cs typeface="Arial"/>
              </a:rPr>
              <a:t>defined</a:t>
            </a:r>
            <a:r>
              <a:rPr sz="2251" spc="-56" dirty="0">
                <a:latin typeface="Arial"/>
                <a:cs typeface="Arial"/>
              </a:rPr>
              <a:t> </a:t>
            </a:r>
            <a:r>
              <a:rPr sz="2251" dirty="0">
                <a:latin typeface="Arial"/>
                <a:cs typeface="Arial"/>
              </a:rPr>
              <a:t>as: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857251"/>
            <a:ext cx="9144000" cy="685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1"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894947" y="971551"/>
            <a:ext cx="8077607" cy="4154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2700" dirty="0"/>
              <a:t>Computation of Cyclomatic</a:t>
            </a:r>
            <a:r>
              <a:rPr sz="2700" spc="-87" dirty="0"/>
              <a:t> </a:t>
            </a:r>
            <a:r>
              <a:rPr sz="2700" dirty="0"/>
              <a:t>Complexity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xfrm>
            <a:off x="171150" y="5709014"/>
            <a:ext cx="256699" cy="3667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050">
              <a:lnSpc>
                <a:spcPts val="1440"/>
              </a:lnSpc>
            </a:pPr>
            <a:fld id="{81D60167-4931-47E6-BA6A-407CBD079E47}" type="slidenum">
              <a:rPr dirty="0"/>
              <a:pPr marL="19050">
                <a:lnSpc>
                  <a:spcPts val="1440"/>
                </a:lnSpc>
              </a:pPr>
              <a:t>41</a:t>
            </a:fld>
            <a:endParaRPr dirty="0"/>
          </a:p>
        </p:txBody>
      </p:sp>
      <p:sp>
        <p:nvSpPr>
          <p:cNvPr id="7" name="object 7"/>
          <p:cNvSpPr txBox="1"/>
          <p:nvPr/>
        </p:nvSpPr>
        <p:spPr>
          <a:xfrm>
            <a:off x="1829372" y="3943926"/>
            <a:ext cx="5543551" cy="1208409"/>
          </a:xfrm>
          <a:prstGeom prst="rect">
            <a:avLst/>
          </a:prstGeom>
          <a:solidFill>
            <a:srgbClr val="F1F1F1"/>
          </a:solidFill>
          <a:ln w="25908">
            <a:solidFill>
              <a:srgbClr val="7E7E7E"/>
            </a:solidFill>
          </a:ln>
        </p:spPr>
        <p:txBody>
          <a:bodyPr vert="horz" wrap="square" lIns="0" tIns="2795" rIns="0" bIns="0" rtlCol="0">
            <a:spAutoFit/>
          </a:bodyPr>
          <a:lstStyle/>
          <a:p>
            <a:pPr>
              <a:spcBef>
                <a:spcPts val="23"/>
              </a:spcBef>
            </a:pPr>
            <a:endParaRPr sz="2551">
              <a:latin typeface="Times New Roman"/>
              <a:cs typeface="Times New Roman"/>
            </a:endParaRPr>
          </a:p>
          <a:p>
            <a:pPr marL="58101"/>
            <a:r>
              <a:rPr sz="2100" b="1" spc="-4" dirty="0">
                <a:solidFill>
                  <a:srgbClr val="C00000"/>
                </a:solidFill>
                <a:latin typeface="Arial"/>
                <a:cs typeface="Arial"/>
              </a:rPr>
              <a:t>V(G) = b +</a:t>
            </a:r>
            <a:r>
              <a:rPr sz="2100" b="1" spc="-53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100" b="1" spc="-4" dirty="0">
                <a:solidFill>
                  <a:srgbClr val="C00000"/>
                </a:solidFill>
                <a:latin typeface="Arial"/>
                <a:cs typeface="Arial"/>
              </a:rPr>
              <a:t>1</a:t>
            </a:r>
            <a:endParaRPr sz="2100">
              <a:latin typeface="Arial"/>
              <a:cs typeface="Arial"/>
            </a:endParaRPr>
          </a:p>
          <a:p>
            <a:pPr marL="58101">
              <a:spcBef>
                <a:spcPts val="1260"/>
              </a:spcBef>
            </a:pPr>
            <a:r>
              <a:rPr sz="2100" b="1" spc="-4" dirty="0">
                <a:solidFill>
                  <a:srgbClr val="001F5F"/>
                </a:solidFill>
                <a:latin typeface="Arial"/>
                <a:cs typeface="Arial"/>
              </a:rPr>
              <a:t>b</a:t>
            </a:r>
            <a:r>
              <a:rPr sz="2100" spc="-4" dirty="0">
                <a:solidFill>
                  <a:srgbClr val="001F5F"/>
                </a:solidFill>
                <a:latin typeface="Arial"/>
                <a:cs typeface="Arial"/>
              </a:rPr>
              <a:t>: number of binary </a:t>
            </a:r>
            <a:r>
              <a:rPr sz="2100" dirty="0">
                <a:solidFill>
                  <a:srgbClr val="001F5F"/>
                </a:solidFill>
                <a:latin typeface="Arial"/>
                <a:cs typeface="Arial"/>
              </a:rPr>
              <a:t>decision</a:t>
            </a:r>
            <a:endParaRPr sz="2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33712" y="249208"/>
            <a:ext cx="8077607" cy="4154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2700" dirty="0"/>
              <a:t>Computation of Cyclomatic</a:t>
            </a:r>
            <a:r>
              <a:rPr sz="2700" spc="-87" dirty="0"/>
              <a:t> </a:t>
            </a:r>
            <a:r>
              <a:rPr sz="2700" dirty="0"/>
              <a:t>Complexity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xfrm>
            <a:off x="171150" y="5709014"/>
            <a:ext cx="256699" cy="3667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050">
              <a:lnSpc>
                <a:spcPts val="1440"/>
              </a:lnSpc>
            </a:pPr>
            <a:fld id="{81D60167-4931-47E6-BA6A-407CBD079E47}" type="slidenum">
              <a:rPr dirty="0"/>
              <a:pPr marL="19050">
                <a:lnSpc>
                  <a:spcPts val="1440"/>
                </a:lnSpc>
              </a:pPr>
              <a:t>42</a:t>
            </a:fld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543051" y="1770506"/>
            <a:ext cx="1062991" cy="9121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1"/>
          </a:p>
        </p:txBody>
      </p:sp>
      <p:sp>
        <p:nvSpPr>
          <p:cNvPr id="7" name="object 7"/>
          <p:cNvSpPr/>
          <p:nvPr/>
        </p:nvSpPr>
        <p:spPr>
          <a:xfrm>
            <a:off x="3156967" y="1600202"/>
            <a:ext cx="2299716" cy="10629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1"/>
          </a:p>
        </p:txBody>
      </p:sp>
      <p:sp>
        <p:nvSpPr>
          <p:cNvPr id="8" name="object 8"/>
          <p:cNvSpPr/>
          <p:nvPr/>
        </p:nvSpPr>
        <p:spPr>
          <a:xfrm>
            <a:off x="5660135" y="1651635"/>
            <a:ext cx="1997964" cy="9601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1"/>
          </a:p>
        </p:txBody>
      </p:sp>
      <p:sp>
        <p:nvSpPr>
          <p:cNvPr id="9" name="object 9"/>
          <p:cNvSpPr/>
          <p:nvPr/>
        </p:nvSpPr>
        <p:spPr>
          <a:xfrm>
            <a:off x="1796795" y="2780921"/>
            <a:ext cx="5020056" cy="127673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1"/>
          </a:p>
        </p:txBody>
      </p:sp>
      <p:sp>
        <p:nvSpPr>
          <p:cNvPr id="10" name="object 10"/>
          <p:cNvSpPr/>
          <p:nvPr/>
        </p:nvSpPr>
        <p:spPr>
          <a:xfrm>
            <a:off x="1632204" y="4035939"/>
            <a:ext cx="5879592" cy="156476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1"/>
          </a:p>
        </p:txBody>
      </p:sp>
      <p:sp>
        <p:nvSpPr>
          <p:cNvPr id="11" name="object 11"/>
          <p:cNvSpPr txBox="1"/>
          <p:nvPr/>
        </p:nvSpPr>
        <p:spPr>
          <a:xfrm>
            <a:off x="1894261" y="2496318"/>
            <a:ext cx="981075" cy="2078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1351" b="1" spc="-4" dirty="0">
                <a:solidFill>
                  <a:srgbClr val="C00000"/>
                </a:solidFill>
                <a:latin typeface="Arial"/>
                <a:cs typeface="Arial"/>
              </a:rPr>
              <a:t>1 – 2 </a:t>
            </a:r>
            <a:r>
              <a:rPr sz="1351" b="1" dirty="0">
                <a:solidFill>
                  <a:srgbClr val="C00000"/>
                </a:solidFill>
                <a:latin typeface="Arial"/>
                <a:cs typeface="Arial"/>
              </a:rPr>
              <a:t>+ </a:t>
            </a:r>
            <a:r>
              <a:rPr sz="1351" b="1" spc="-4" dirty="0">
                <a:solidFill>
                  <a:srgbClr val="C00000"/>
                </a:solidFill>
                <a:latin typeface="Arial"/>
                <a:cs typeface="Arial"/>
              </a:rPr>
              <a:t>2 </a:t>
            </a:r>
            <a:r>
              <a:rPr sz="1351" b="1" dirty="0">
                <a:solidFill>
                  <a:srgbClr val="C00000"/>
                </a:solidFill>
                <a:latin typeface="Arial"/>
                <a:cs typeface="Arial"/>
              </a:rPr>
              <a:t>=</a:t>
            </a:r>
            <a:r>
              <a:rPr sz="1351" b="1" spc="-64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351" b="1" spc="-4" dirty="0">
                <a:solidFill>
                  <a:srgbClr val="C00000"/>
                </a:solidFill>
                <a:latin typeface="Arial"/>
                <a:cs typeface="Arial"/>
              </a:rPr>
              <a:t>1</a:t>
            </a:r>
            <a:endParaRPr sz="1351" dirty="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123568" y="2444407"/>
            <a:ext cx="981075" cy="2078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1351" b="1" spc="-4" dirty="0">
                <a:solidFill>
                  <a:srgbClr val="C00000"/>
                </a:solidFill>
                <a:latin typeface="Arial"/>
                <a:cs typeface="Arial"/>
              </a:rPr>
              <a:t>4 – 4 </a:t>
            </a:r>
            <a:r>
              <a:rPr sz="1351" b="1" dirty="0">
                <a:solidFill>
                  <a:srgbClr val="C00000"/>
                </a:solidFill>
                <a:latin typeface="Arial"/>
                <a:cs typeface="Arial"/>
              </a:rPr>
              <a:t>+ </a:t>
            </a:r>
            <a:r>
              <a:rPr sz="1351" b="1" spc="-4" dirty="0">
                <a:solidFill>
                  <a:srgbClr val="C00000"/>
                </a:solidFill>
                <a:latin typeface="Arial"/>
                <a:cs typeface="Arial"/>
              </a:rPr>
              <a:t>2 </a:t>
            </a:r>
            <a:r>
              <a:rPr sz="1351" b="1" dirty="0">
                <a:solidFill>
                  <a:srgbClr val="C00000"/>
                </a:solidFill>
                <a:latin typeface="Arial"/>
                <a:cs typeface="Arial"/>
              </a:rPr>
              <a:t>=</a:t>
            </a:r>
            <a:r>
              <a:rPr sz="1351" b="1" spc="-64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351" b="1" spc="-4" dirty="0">
                <a:solidFill>
                  <a:srgbClr val="C00000"/>
                </a:solidFill>
                <a:latin typeface="Arial"/>
                <a:cs typeface="Arial"/>
              </a:rPr>
              <a:t>2</a:t>
            </a:r>
            <a:endParaRPr sz="1351" dirty="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525197" y="2373066"/>
            <a:ext cx="1238251" cy="2078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1351" b="1" dirty="0">
                <a:solidFill>
                  <a:srgbClr val="C00000"/>
                </a:solidFill>
                <a:latin typeface="Arial"/>
                <a:cs typeface="Arial"/>
              </a:rPr>
              <a:t>2 – 4 + 2 * 2 =</a:t>
            </a:r>
            <a:r>
              <a:rPr sz="1351" b="1" spc="-9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351" b="1" dirty="0">
                <a:solidFill>
                  <a:srgbClr val="C00000"/>
                </a:solidFill>
                <a:latin typeface="Arial"/>
                <a:cs typeface="Arial"/>
              </a:rPr>
              <a:t>2</a:t>
            </a:r>
            <a:endParaRPr sz="1351" dirty="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130482" y="3260318"/>
            <a:ext cx="1077279" cy="2078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1351" b="1" spc="-4" dirty="0">
                <a:solidFill>
                  <a:srgbClr val="C00000"/>
                </a:solidFill>
                <a:latin typeface="Arial"/>
                <a:cs typeface="Arial"/>
              </a:rPr>
              <a:t>12 – 7 </a:t>
            </a:r>
            <a:r>
              <a:rPr sz="1351" b="1" dirty="0">
                <a:solidFill>
                  <a:srgbClr val="C00000"/>
                </a:solidFill>
                <a:latin typeface="Arial"/>
                <a:cs typeface="Arial"/>
              </a:rPr>
              <a:t>+ </a:t>
            </a:r>
            <a:r>
              <a:rPr sz="1351" b="1" spc="-4" dirty="0">
                <a:solidFill>
                  <a:srgbClr val="C00000"/>
                </a:solidFill>
                <a:latin typeface="Arial"/>
                <a:cs typeface="Arial"/>
              </a:rPr>
              <a:t>2 </a:t>
            </a:r>
            <a:r>
              <a:rPr sz="1351" b="1" dirty="0">
                <a:solidFill>
                  <a:srgbClr val="C00000"/>
                </a:solidFill>
                <a:latin typeface="Arial"/>
                <a:cs typeface="Arial"/>
              </a:rPr>
              <a:t>=</a:t>
            </a:r>
            <a:r>
              <a:rPr sz="1351" b="1" spc="-53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351" b="1" spc="-4" dirty="0">
                <a:solidFill>
                  <a:srgbClr val="C00000"/>
                </a:solidFill>
                <a:latin typeface="Arial"/>
                <a:cs typeface="Arial"/>
              </a:rPr>
              <a:t>7</a:t>
            </a:r>
            <a:endParaRPr sz="1351" dirty="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835904" y="5002688"/>
            <a:ext cx="1048227" cy="2078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1351" b="1" spc="-11" dirty="0">
                <a:solidFill>
                  <a:srgbClr val="C00000"/>
                </a:solidFill>
                <a:latin typeface="Arial"/>
                <a:cs typeface="Arial"/>
              </a:rPr>
              <a:t>13-11+2*3=</a:t>
            </a:r>
            <a:r>
              <a:rPr sz="1351" b="1" spc="-49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1351" b="1" spc="-4" dirty="0">
                <a:solidFill>
                  <a:srgbClr val="C00000"/>
                </a:solidFill>
                <a:latin typeface="Arial"/>
                <a:cs typeface="Arial"/>
              </a:rPr>
              <a:t>8</a:t>
            </a:r>
            <a:endParaRPr sz="1351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/>
      <p:bldP spid="12" grpId="0"/>
      <p:bldP spid="13" grpId="0"/>
      <p:bldP spid="14" grpId="0"/>
      <p:bldP spid="15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76199" y="943927"/>
            <a:ext cx="8077607" cy="4154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2700" dirty="0"/>
              <a:t>Computation of Cyclomatic</a:t>
            </a:r>
            <a:r>
              <a:rPr sz="2700" spc="-87" dirty="0"/>
              <a:t> </a:t>
            </a:r>
            <a:r>
              <a:rPr sz="2700" dirty="0"/>
              <a:t>Complexity</a:t>
            </a:r>
            <a:endParaRPr sz="2700"/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xfrm>
            <a:off x="171150" y="5709014"/>
            <a:ext cx="256699" cy="3667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050">
              <a:lnSpc>
                <a:spcPts val="1440"/>
              </a:lnSpc>
            </a:pPr>
            <a:fld id="{81D60167-4931-47E6-BA6A-407CBD079E47}" type="slidenum">
              <a:rPr dirty="0"/>
              <a:pPr marL="19050">
                <a:lnSpc>
                  <a:spcPts val="1440"/>
                </a:lnSpc>
              </a:pPr>
              <a:t>43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629151" y="1772797"/>
            <a:ext cx="3074671" cy="2000452"/>
          </a:xfrm>
          <a:prstGeom prst="rect">
            <a:avLst/>
          </a:prstGeom>
          <a:solidFill>
            <a:srgbClr val="F1F1F1"/>
          </a:solidFill>
          <a:ln w="9144">
            <a:solidFill>
              <a:srgbClr val="7E7E7E"/>
            </a:solidFill>
          </a:ln>
        </p:spPr>
        <p:txBody>
          <a:bodyPr vert="horz" wrap="square" lIns="0" tIns="23336" rIns="0" bIns="0" rtlCol="0">
            <a:spAutoFit/>
          </a:bodyPr>
          <a:lstStyle/>
          <a:p>
            <a:pPr marL="65245">
              <a:spcBef>
                <a:spcPts val="183"/>
              </a:spcBef>
            </a:pPr>
            <a:r>
              <a:rPr sz="2251" b="1" dirty="0">
                <a:solidFill>
                  <a:srgbClr val="C00000"/>
                </a:solidFill>
                <a:latin typeface="Arial"/>
                <a:cs typeface="Arial"/>
              </a:rPr>
              <a:t>V(G) = E </a:t>
            </a:r>
            <a:r>
              <a:rPr sz="2251" b="1" spc="-4" dirty="0">
                <a:solidFill>
                  <a:srgbClr val="C00000"/>
                </a:solidFill>
                <a:latin typeface="Arial"/>
                <a:cs typeface="Arial"/>
              </a:rPr>
              <a:t>– N </a:t>
            </a:r>
            <a:r>
              <a:rPr sz="2251" b="1" dirty="0">
                <a:solidFill>
                  <a:srgbClr val="C00000"/>
                </a:solidFill>
                <a:latin typeface="Arial"/>
                <a:cs typeface="Arial"/>
              </a:rPr>
              <a:t>+</a:t>
            </a:r>
            <a:r>
              <a:rPr sz="2251" b="1" spc="-56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251" b="1" spc="-4" dirty="0">
                <a:solidFill>
                  <a:srgbClr val="C00000"/>
                </a:solidFill>
                <a:latin typeface="Arial"/>
                <a:cs typeface="Arial"/>
              </a:rPr>
              <a:t>2P</a:t>
            </a:r>
            <a:endParaRPr sz="2251">
              <a:latin typeface="Arial"/>
              <a:cs typeface="Arial"/>
            </a:endParaRPr>
          </a:p>
          <a:p>
            <a:pPr marL="65245">
              <a:spcBef>
                <a:spcPts val="540"/>
              </a:spcBef>
            </a:pPr>
            <a:r>
              <a:rPr sz="2251" dirty="0">
                <a:solidFill>
                  <a:srgbClr val="001F5F"/>
                </a:solidFill>
                <a:latin typeface="Arial"/>
                <a:cs typeface="Arial"/>
              </a:rPr>
              <a:t>E =</a:t>
            </a:r>
            <a:r>
              <a:rPr sz="2251" spc="-7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51" dirty="0">
                <a:solidFill>
                  <a:srgbClr val="001F5F"/>
                </a:solidFill>
                <a:latin typeface="Arial"/>
                <a:cs typeface="Arial"/>
              </a:rPr>
              <a:t>?</a:t>
            </a:r>
            <a:endParaRPr sz="2251">
              <a:latin typeface="Arial"/>
              <a:cs typeface="Arial"/>
            </a:endParaRPr>
          </a:p>
          <a:p>
            <a:pPr marL="65245">
              <a:spcBef>
                <a:spcPts val="540"/>
              </a:spcBef>
            </a:pPr>
            <a:r>
              <a:rPr sz="2251" spc="-4" dirty="0">
                <a:solidFill>
                  <a:srgbClr val="001F5F"/>
                </a:solidFill>
                <a:latin typeface="Arial"/>
                <a:cs typeface="Arial"/>
              </a:rPr>
              <a:t>N </a:t>
            </a:r>
            <a:r>
              <a:rPr sz="2251" dirty="0">
                <a:solidFill>
                  <a:srgbClr val="001F5F"/>
                </a:solidFill>
                <a:latin typeface="Arial"/>
                <a:cs typeface="Arial"/>
              </a:rPr>
              <a:t>=</a:t>
            </a:r>
            <a:r>
              <a:rPr sz="2251" spc="-68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51" spc="-4" dirty="0">
                <a:solidFill>
                  <a:srgbClr val="001F5F"/>
                </a:solidFill>
                <a:latin typeface="Arial"/>
                <a:cs typeface="Arial"/>
              </a:rPr>
              <a:t>?</a:t>
            </a:r>
            <a:endParaRPr sz="2251">
              <a:latin typeface="Arial"/>
              <a:cs typeface="Arial"/>
            </a:endParaRPr>
          </a:p>
          <a:p>
            <a:pPr marL="65245" marR="1907811">
              <a:lnSpc>
                <a:spcPts val="3240"/>
              </a:lnSpc>
              <a:spcBef>
                <a:spcPts val="195"/>
              </a:spcBef>
            </a:pPr>
            <a:r>
              <a:rPr sz="2251" dirty="0">
                <a:solidFill>
                  <a:srgbClr val="001F5F"/>
                </a:solidFill>
                <a:latin typeface="Arial"/>
                <a:cs typeface="Arial"/>
              </a:rPr>
              <a:t>P = </a:t>
            </a:r>
            <a:r>
              <a:rPr sz="2251" spc="-4" dirty="0">
                <a:solidFill>
                  <a:srgbClr val="001F5F"/>
                </a:solidFill>
                <a:latin typeface="Arial"/>
                <a:cs typeface="Arial"/>
              </a:rPr>
              <a:t>?  </a:t>
            </a:r>
            <a:r>
              <a:rPr sz="2251" dirty="0">
                <a:solidFill>
                  <a:srgbClr val="001F5F"/>
                </a:solidFill>
                <a:latin typeface="Arial"/>
                <a:cs typeface="Arial"/>
              </a:rPr>
              <a:t>V(G) =</a:t>
            </a:r>
            <a:r>
              <a:rPr sz="2251" spc="-68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51" spc="-4" dirty="0">
                <a:solidFill>
                  <a:srgbClr val="001F5F"/>
                </a:solidFill>
                <a:latin typeface="Arial"/>
                <a:cs typeface="Arial"/>
              </a:rPr>
              <a:t>?</a:t>
            </a:r>
            <a:endParaRPr sz="2251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76731" y="1543055"/>
            <a:ext cx="3248407" cy="39056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1"/>
          </a:p>
        </p:txBody>
      </p:sp>
      <p:sp>
        <p:nvSpPr>
          <p:cNvPr id="5" name="object 5"/>
          <p:cNvSpPr txBox="1"/>
          <p:nvPr/>
        </p:nvSpPr>
        <p:spPr>
          <a:xfrm>
            <a:off x="2805021" y="1737932"/>
            <a:ext cx="146685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1500" dirty="0">
                <a:latin typeface="Arial"/>
                <a:cs typeface="Arial"/>
              </a:rPr>
              <a:t>A</a:t>
            </a:r>
            <a:endParaRPr sz="15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12389" y="2366583"/>
            <a:ext cx="146685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1500" dirty="0">
                <a:latin typeface="Arial"/>
                <a:cs typeface="Arial"/>
              </a:rPr>
              <a:t>B</a:t>
            </a:r>
            <a:endParaRPr sz="15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295369" y="2366583"/>
            <a:ext cx="157163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1500" dirty="0">
                <a:latin typeface="Arial"/>
                <a:cs typeface="Arial"/>
              </a:rPr>
              <a:t>C</a:t>
            </a:r>
            <a:endParaRPr sz="15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799306" y="2995517"/>
            <a:ext cx="157163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1500" dirty="0">
                <a:latin typeface="Arial"/>
                <a:cs typeface="Arial"/>
              </a:rPr>
              <a:t>D</a:t>
            </a:r>
            <a:endParaRPr sz="15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913692" y="3608357"/>
            <a:ext cx="146685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1500" dirty="0">
                <a:latin typeface="Arial"/>
                <a:cs typeface="Arial"/>
              </a:rPr>
              <a:t>E</a:t>
            </a:r>
            <a:endParaRPr sz="15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02308" y="4237007"/>
            <a:ext cx="167640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1500" dirty="0">
                <a:latin typeface="Arial"/>
                <a:cs typeface="Arial"/>
              </a:rPr>
              <a:t>G</a:t>
            </a:r>
            <a:endParaRPr sz="15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399256" y="4218719"/>
            <a:ext cx="157163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1500" dirty="0">
                <a:latin typeface="Arial"/>
                <a:cs typeface="Arial"/>
              </a:rPr>
              <a:t>H</a:t>
            </a:r>
            <a:endParaRPr sz="15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913692" y="4808792"/>
            <a:ext cx="146685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1500" dirty="0">
                <a:latin typeface="Arial"/>
                <a:cs typeface="Arial"/>
              </a:rPr>
              <a:t>K</a:t>
            </a:r>
            <a:endParaRPr sz="15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755516" y="3493865"/>
            <a:ext cx="136208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1500" dirty="0">
                <a:latin typeface="Arial"/>
                <a:cs typeface="Arial"/>
              </a:rPr>
              <a:t>F</a:t>
            </a:r>
            <a:endParaRPr sz="15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286698" y="4122707"/>
            <a:ext cx="72391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1500" dirty="0">
                <a:latin typeface="Arial"/>
                <a:cs typeface="Arial"/>
              </a:rPr>
              <a:t>I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4257105" y="4104419"/>
            <a:ext cx="114776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1500" dirty="0">
                <a:latin typeface="Arial"/>
                <a:cs typeface="Arial"/>
              </a:rPr>
              <a:t>J</a:t>
            </a:r>
            <a:endParaRPr sz="15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761233" y="4694207"/>
            <a:ext cx="125731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1500" dirty="0">
                <a:latin typeface="Arial"/>
                <a:cs typeface="Arial"/>
              </a:rPr>
              <a:t>L</a:t>
            </a:r>
            <a:endParaRPr sz="15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802066" y="5224807"/>
            <a:ext cx="178119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1500" dirty="0">
                <a:latin typeface="Arial"/>
                <a:cs typeface="Arial"/>
              </a:rPr>
              <a:t>M</a:t>
            </a:r>
            <a:endParaRPr sz="15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629151" y="4001643"/>
            <a:ext cx="3074671" cy="1191416"/>
          </a:xfrm>
          <a:prstGeom prst="rect">
            <a:avLst/>
          </a:prstGeom>
          <a:solidFill>
            <a:srgbClr val="EBF0DE"/>
          </a:solidFill>
          <a:ln w="9144">
            <a:solidFill>
              <a:srgbClr val="7E7E7E"/>
            </a:solidFill>
          </a:ln>
        </p:spPr>
        <p:txBody>
          <a:bodyPr vert="horz" wrap="square" lIns="0" tIns="23813" rIns="0" bIns="0" rtlCol="0">
            <a:spAutoFit/>
          </a:bodyPr>
          <a:lstStyle/>
          <a:p>
            <a:pPr marL="65245">
              <a:spcBef>
                <a:spcPts val="188"/>
              </a:spcBef>
            </a:pPr>
            <a:r>
              <a:rPr sz="2251" b="1" dirty="0">
                <a:solidFill>
                  <a:srgbClr val="C00000"/>
                </a:solidFill>
                <a:latin typeface="Arial"/>
                <a:cs typeface="Arial"/>
              </a:rPr>
              <a:t>V(G) = b +</a:t>
            </a:r>
            <a:r>
              <a:rPr sz="2251" b="1" spc="-68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251" b="1" spc="-4" dirty="0">
                <a:solidFill>
                  <a:srgbClr val="C00000"/>
                </a:solidFill>
                <a:latin typeface="Arial"/>
                <a:cs typeface="Arial"/>
              </a:rPr>
              <a:t>1</a:t>
            </a:r>
            <a:endParaRPr sz="2251" dirty="0">
              <a:latin typeface="Arial"/>
              <a:cs typeface="Arial"/>
            </a:endParaRPr>
          </a:p>
          <a:p>
            <a:pPr marL="65245">
              <a:spcBef>
                <a:spcPts val="540"/>
              </a:spcBef>
            </a:pPr>
            <a:r>
              <a:rPr sz="2251" dirty="0">
                <a:solidFill>
                  <a:srgbClr val="001F5F"/>
                </a:solidFill>
                <a:latin typeface="Arial"/>
                <a:cs typeface="Arial"/>
              </a:rPr>
              <a:t>b =</a:t>
            </a:r>
            <a:r>
              <a:rPr sz="2251" spc="-83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51" dirty="0">
                <a:solidFill>
                  <a:srgbClr val="001F5F"/>
                </a:solidFill>
                <a:latin typeface="Arial"/>
                <a:cs typeface="Arial"/>
              </a:rPr>
              <a:t>?</a:t>
            </a:r>
            <a:endParaRPr sz="2251" dirty="0">
              <a:latin typeface="Arial"/>
              <a:cs typeface="Arial"/>
            </a:endParaRPr>
          </a:p>
          <a:p>
            <a:pPr marL="65245">
              <a:spcBef>
                <a:spcPts val="540"/>
              </a:spcBef>
            </a:pPr>
            <a:r>
              <a:rPr sz="2251" b="1" dirty="0">
                <a:solidFill>
                  <a:srgbClr val="001F5F"/>
                </a:solidFill>
                <a:latin typeface="Arial"/>
                <a:cs typeface="Arial"/>
              </a:rPr>
              <a:t>V(G) =</a:t>
            </a:r>
            <a:r>
              <a:rPr sz="2251" b="1" spc="-7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51" b="1" dirty="0">
                <a:solidFill>
                  <a:srgbClr val="001F5F"/>
                </a:solidFill>
                <a:latin typeface="Arial"/>
                <a:cs typeface="Arial"/>
              </a:rPr>
              <a:t>?</a:t>
            </a:r>
            <a:endParaRPr sz="2251" dirty="0">
              <a:latin typeface="Arial"/>
              <a:cs typeface="Arial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971551" y="5573471"/>
            <a:ext cx="7086600" cy="843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22" name="Rectangle 21"/>
          <p:cNvSpPr/>
          <p:nvPr/>
        </p:nvSpPr>
        <p:spPr>
          <a:xfrm>
            <a:off x="8308931" y="6075781"/>
            <a:ext cx="674079" cy="7822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76199" y="943927"/>
            <a:ext cx="8077607" cy="4154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2700" dirty="0"/>
              <a:t>Computation of Cyclomatic</a:t>
            </a:r>
            <a:r>
              <a:rPr sz="2700" spc="-87" dirty="0"/>
              <a:t> </a:t>
            </a:r>
            <a:r>
              <a:rPr sz="2700" dirty="0"/>
              <a:t>Complexity</a:t>
            </a:r>
            <a:endParaRPr sz="2700"/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xfrm>
            <a:off x="171150" y="5709014"/>
            <a:ext cx="256699" cy="3667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050">
              <a:lnSpc>
                <a:spcPts val="1440"/>
              </a:lnSpc>
            </a:pPr>
            <a:fld id="{81D60167-4931-47E6-BA6A-407CBD079E47}" type="slidenum">
              <a:rPr dirty="0"/>
              <a:pPr marL="19050">
                <a:lnSpc>
                  <a:spcPts val="1440"/>
                </a:lnSpc>
              </a:pPr>
              <a:t>44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629151" y="1772795"/>
            <a:ext cx="3074671" cy="2011929"/>
          </a:xfrm>
          <a:prstGeom prst="rect">
            <a:avLst/>
          </a:prstGeom>
          <a:solidFill>
            <a:srgbClr val="F1F1F1"/>
          </a:solidFill>
          <a:ln w="9144">
            <a:solidFill>
              <a:srgbClr val="7E7E7E"/>
            </a:solidFill>
          </a:ln>
        </p:spPr>
        <p:txBody>
          <a:bodyPr vert="horz" wrap="square" lIns="0" tIns="23336" rIns="0" bIns="0" rtlCol="0">
            <a:spAutoFit/>
          </a:bodyPr>
          <a:lstStyle/>
          <a:p>
            <a:pPr marL="65245">
              <a:spcBef>
                <a:spcPts val="183"/>
              </a:spcBef>
            </a:pPr>
            <a:r>
              <a:rPr sz="2251" b="1" dirty="0">
                <a:solidFill>
                  <a:srgbClr val="C00000"/>
                </a:solidFill>
                <a:latin typeface="Arial"/>
                <a:cs typeface="Arial"/>
              </a:rPr>
              <a:t>V(G) = E </a:t>
            </a:r>
            <a:r>
              <a:rPr sz="2251" b="1" spc="-4" dirty="0">
                <a:solidFill>
                  <a:srgbClr val="C00000"/>
                </a:solidFill>
                <a:latin typeface="Arial"/>
                <a:cs typeface="Arial"/>
              </a:rPr>
              <a:t>– N </a:t>
            </a:r>
            <a:r>
              <a:rPr sz="2251" b="1" dirty="0">
                <a:solidFill>
                  <a:srgbClr val="C00000"/>
                </a:solidFill>
                <a:latin typeface="Arial"/>
                <a:cs typeface="Arial"/>
              </a:rPr>
              <a:t>+</a:t>
            </a:r>
            <a:r>
              <a:rPr sz="2251" b="1" spc="-56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251" b="1" spc="-4" dirty="0">
                <a:solidFill>
                  <a:srgbClr val="C00000"/>
                </a:solidFill>
                <a:latin typeface="Arial"/>
                <a:cs typeface="Arial"/>
              </a:rPr>
              <a:t>2P</a:t>
            </a:r>
            <a:endParaRPr sz="2251">
              <a:latin typeface="Arial"/>
              <a:cs typeface="Arial"/>
            </a:endParaRPr>
          </a:p>
          <a:p>
            <a:pPr marL="65245">
              <a:spcBef>
                <a:spcPts val="540"/>
              </a:spcBef>
            </a:pPr>
            <a:r>
              <a:rPr sz="2251" dirty="0">
                <a:solidFill>
                  <a:srgbClr val="001F5F"/>
                </a:solidFill>
                <a:latin typeface="Arial"/>
                <a:cs typeface="Arial"/>
              </a:rPr>
              <a:t>E =</a:t>
            </a:r>
            <a:r>
              <a:rPr sz="2251" spc="-7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51" dirty="0">
                <a:solidFill>
                  <a:srgbClr val="001F5F"/>
                </a:solidFill>
                <a:latin typeface="Arial"/>
                <a:cs typeface="Arial"/>
              </a:rPr>
              <a:t>16</a:t>
            </a:r>
            <a:endParaRPr sz="2251">
              <a:latin typeface="Arial"/>
              <a:cs typeface="Arial"/>
            </a:endParaRPr>
          </a:p>
          <a:p>
            <a:pPr marL="65245">
              <a:spcBef>
                <a:spcPts val="540"/>
              </a:spcBef>
            </a:pPr>
            <a:r>
              <a:rPr sz="2251" spc="-4" dirty="0">
                <a:solidFill>
                  <a:srgbClr val="001F5F"/>
                </a:solidFill>
                <a:latin typeface="Arial"/>
                <a:cs typeface="Arial"/>
              </a:rPr>
              <a:t>N </a:t>
            </a:r>
            <a:r>
              <a:rPr sz="2251" dirty="0">
                <a:solidFill>
                  <a:srgbClr val="001F5F"/>
                </a:solidFill>
                <a:latin typeface="Arial"/>
                <a:cs typeface="Arial"/>
              </a:rPr>
              <a:t>=</a:t>
            </a:r>
            <a:r>
              <a:rPr sz="2251" spc="-64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51" spc="-4" dirty="0">
                <a:solidFill>
                  <a:srgbClr val="001F5F"/>
                </a:solidFill>
                <a:latin typeface="Arial"/>
                <a:cs typeface="Arial"/>
              </a:rPr>
              <a:t>13</a:t>
            </a:r>
            <a:endParaRPr sz="2251">
              <a:latin typeface="Arial"/>
              <a:cs typeface="Arial"/>
            </a:endParaRPr>
          </a:p>
          <a:p>
            <a:pPr marL="65245">
              <a:spcBef>
                <a:spcPts val="540"/>
              </a:spcBef>
            </a:pPr>
            <a:r>
              <a:rPr sz="2251" dirty="0">
                <a:solidFill>
                  <a:srgbClr val="001F5F"/>
                </a:solidFill>
                <a:latin typeface="Arial"/>
                <a:cs typeface="Arial"/>
              </a:rPr>
              <a:t>P =</a:t>
            </a:r>
            <a:r>
              <a:rPr sz="2251" spc="-109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51" spc="-4" dirty="0">
                <a:solidFill>
                  <a:srgbClr val="001F5F"/>
                </a:solidFill>
                <a:latin typeface="Arial"/>
                <a:cs typeface="Arial"/>
              </a:rPr>
              <a:t>1</a:t>
            </a:r>
            <a:endParaRPr sz="2251">
              <a:latin typeface="Arial"/>
              <a:cs typeface="Arial"/>
            </a:endParaRPr>
          </a:p>
          <a:p>
            <a:pPr marL="65245">
              <a:spcBef>
                <a:spcPts val="540"/>
              </a:spcBef>
            </a:pPr>
            <a:r>
              <a:rPr sz="2251" b="1" dirty="0">
                <a:solidFill>
                  <a:srgbClr val="001F5F"/>
                </a:solidFill>
                <a:latin typeface="Arial"/>
                <a:cs typeface="Arial"/>
              </a:rPr>
              <a:t>V(G) =</a:t>
            </a:r>
            <a:r>
              <a:rPr sz="2251" b="1" spc="-71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51" b="1" spc="-4" dirty="0">
                <a:solidFill>
                  <a:srgbClr val="001F5F"/>
                </a:solidFill>
                <a:latin typeface="Arial"/>
                <a:cs typeface="Arial"/>
              </a:rPr>
              <a:t>5</a:t>
            </a:r>
            <a:endParaRPr sz="2251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276731" y="1648211"/>
            <a:ext cx="3248407" cy="39056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1"/>
          </a:p>
        </p:txBody>
      </p:sp>
      <p:sp>
        <p:nvSpPr>
          <p:cNvPr id="5" name="object 5"/>
          <p:cNvSpPr txBox="1"/>
          <p:nvPr/>
        </p:nvSpPr>
        <p:spPr>
          <a:xfrm>
            <a:off x="2805021" y="1737932"/>
            <a:ext cx="146685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1500" dirty="0">
                <a:latin typeface="Arial"/>
                <a:cs typeface="Arial"/>
              </a:rPr>
              <a:t>A</a:t>
            </a:r>
            <a:endParaRPr sz="15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12389" y="2366583"/>
            <a:ext cx="146685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1500" dirty="0">
                <a:latin typeface="Arial"/>
                <a:cs typeface="Arial"/>
              </a:rPr>
              <a:t>B</a:t>
            </a:r>
            <a:endParaRPr sz="15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295369" y="2366583"/>
            <a:ext cx="157163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1500" dirty="0">
                <a:latin typeface="Arial"/>
                <a:cs typeface="Arial"/>
              </a:rPr>
              <a:t>C</a:t>
            </a:r>
            <a:endParaRPr sz="15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799306" y="2995517"/>
            <a:ext cx="157163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1500" dirty="0">
                <a:latin typeface="Arial"/>
                <a:cs typeface="Arial"/>
              </a:rPr>
              <a:t>D</a:t>
            </a:r>
            <a:endParaRPr sz="15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913692" y="3608357"/>
            <a:ext cx="146685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1500" dirty="0">
                <a:latin typeface="Arial"/>
                <a:cs typeface="Arial"/>
              </a:rPr>
              <a:t>E</a:t>
            </a:r>
            <a:endParaRPr sz="15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02308" y="4237007"/>
            <a:ext cx="167640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1500" dirty="0">
                <a:latin typeface="Arial"/>
                <a:cs typeface="Arial"/>
              </a:rPr>
              <a:t>G</a:t>
            </a:r>
            <a:endParaRPr sz="15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399256" y="4218719"/>
            <a:ext cx="157163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1500" dirty="0">
                <a:latin typeface="Arial"/>
                <a:cs typeface="Arial"/>
              </a:rPr>
              <a:t>H</a:t>
            </a:r>
            <a:endParaRPr sz="15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913692" y="4808792"/>
            <a:ext cx="146685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1500" dirty="0">
                <a:latin typeface="Arial"/>
                <a:cs typeface="Arial"/>
              </a:rPr>
              <a:t>K</a:t>
            </a:r>
            <a:endParaRPr sz="15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755516" y="3493865"/>
            <a:ext cx="136208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1500" dirty="0">
                <a:latin typeface="Arial"/>
                <a:cs typeface="Arial"/>
              </a:rPr>
              <a:t>F</a:t>
            </a:r>
            <a:endParaRPr sz="15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286698" y="4122707"/>
            <a:ext cx="72391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1500" dirty="0">
                <a:latin typeface="Arial"/>
                <a:cs typeface="Arial"/>
              </a:rPr>
              <a:t>I</a:t>
            </a:r>
            <a:endParaRPr sz="15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257105" y="4104419"/>
            <a:ext cx="114776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1500" dirty="0">
                <a:latin typeface="Arial"/>
                <a:cs typeface="Arial"/>
              </a:rPr>
              <a:t>J</a:t>
            </a:r>
            <a:endParaRPr sz="15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761233" y="4694207"/>
            <a:ext cx="125731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1500" dirty="0">
                <a:latin typeface="Arial"/>
                <a:cs typeface="Arial"/>
              </a:rPr>
              <a:t>L</a:t>
            </a:r>
            <a:endParaRPr sz="15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802066" y="5224807"/>
            <a:ext cx="178119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1500" dirty="0">
                <a:latin typeface="Arial"/>
                <a:cs typeface="Arial"/>
              </a:rPr>
              <a:t>M</a:t>
            </a:r>
            <a:endParaRPr sz="15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629151" y="4001643"/>
            <a:ext cx="3074671" cy="1191416"/>
          </a:xfrm>
          <a:prstGeom prst="rect">
            <a:avLst/>
          </a:prstGeom>
          <a:solidFill>
            <a:srgbClr val="EBF0DE"/>
          </a:solidFill>
          <a:ln w="9144">
            <a:solidFill>
              <a:srgbClr val="7E7E7E"/>
            </a:solidFill>
          </a:ln>
        </p:spPr>
        <p:txBody>
          <a:bodyPr vert="horz" wrap="square" lIns="0" tIns="23813" rIns="0" bIns="0" rtlCol="0">
            <a:spAutoFit/>
          </a:bodyPr>
          <a:lstStyle/>
          <a:p>
            <a:pPr marL="65245">
              <a:spcBef>
                <a:spcPts val="188"/>
              </a:spcBef>
            </a:pPr>
            <a:r>
              <a:rPr sz="2251" b="1" dirty="0">
                <a:solidFill>
                  <a:srgbClr val="C00000"/>
                </a:solidFill>
                <a:latin typeface="Arial"/>
                <a:cs typeface="Arial"/>
              </a:rPr>
              <a:t>V(G) = b +</a:t>
            </a:r>
            <a:r>
              <a:rPr sz="2251" b="1" spc="-68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251" b="1" spc="-4" dirty="0">
                <a:solidFill>
                  <a:srgbClr val="C00000"/>
                </a:solidFill>
                <a:latin typeface="Arial"/>
                <a:cs typeface="Arial"/>
              </a:rPr>
              <a:t>1</a:t>
            </a:r>
            <a:endParaRPr sz="2251">
              <a:latin typeface="Arial"/>
              <a:cs typeface="Arial"/>
            </a:endParaRPr>
          </a:p>
          <a:p>
            <a:pPr marL="65245">
              <a:spcBef>
                <a:spcPts val="540"/>
              </a:spcBef>
            </a:pPr>
            <a:r>
              <a:rPr sz="2251" dirty="0">
                <a:solidFill>
                  <a:srgbClr val="001F5F"/>
                </a:solidFill>
                <a:latin typeface="Arial"/>
                <a:cs typeface="Arial"/>
              </a:rPr>
              <a:t>b =</a:t>
            </a:r>
            <a:r>
              <a:rPr sz="2251" spc="-83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51" dirty="0">
                <a:solidFill>
                  <a:srgbClr val="001F5F"/>
                </a:solidFill>
                <a:latin typeface="Arial"/>
                <a:cs typeface="Arial"/>
              </a:rPr>
              <a:t>4</a:t>
            </a:r>
            <a:endParaRPr sz="2251">
              <a:latin typeface="Arial"/>
              <a:cs typeface="Arial"/>
            </a:endParaRPr>
          </a:p>
          <a:p>
            <a:pPr marL="65245">
              <a:spcBef>
                <a:spcPts val="540"/>
              </a:spcBef>
            </a:pPr>
            <a:r>
              <a:rPr sz="2251" b="1" dirty="0">
                <a:solidFill>
                  <a:srgbClr val="001F5F"/>
                </a:solidFill>
                <a:latin typeface="Arial"/>
                <a:cs typeface="Arial"/>
              </a:rPr>
              <a:t>V(G) =</a:t>
            </a:r>
            <a:r>
              <a:rPr sz="2251" b="1" spc="-7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2251" b="1" dirty="0">
                <a:solidFill>
                  <a:srgbClr val="001F5F"/>
                </a:solidFill>
                <a:latin typeface="Arial"/>
                <a:cs typeface="Arial"/>
              </a:rPr>
              <a:t>?</a:t>
            </a:r>
            <a:endParaRPr sz="2251">
              <a:latin typeface="Arial"/>
              <a:cs typeface="Arial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971551" y="5576225"/>
            <a:ext cx="6972300" cy="1304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22" name="Rectangle 21"/>
          <p:cNvSpPr/>
          <p:nvPr/>
        </p:nvSpPr>
        <p:spPr>
          <a:xfrm>
            <a:off x="8091448" y="6138844"/>
            <a:ext cx="1022072" cy="7191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01" y="1671807"/>
            <a:ext cx="8801100" cy="274947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6693" indent="-257168">
              <a:buFont typeface="Wingdings"/>
              <a:buChar char=""/>
              <a:tabLst>
                <a:tab pos="266693" algn="l"/>
              </a:tabLst>
            </a:pPr>
            <a:r>
              <a:rPr sz="2700" dirty="0">
                <a:latin typeface="Arial"/>
                <a:cs typeface="Arial"/>
              </a:rPr>
              <a:t>Derive the </a:t>
            </a:r>
            <a:r>
              <a:rPr sz="2700" spc="-4" dirty="0">
                <a:solidFill>
                  <a:srgbClr val="C00000"/>
                </a:solidFill>
                <a:latin typeface="Arial"/>
                <a:cs typeface="Arial"/>
              </a:rPr>
              <a:t>control flow</a:t>
            </a:r>
            <a:r>
              <a:rPr sz="2700" spc="-49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700" spc="-4" dirty="0">
                <a:solidFill>
                  <a:srgbClr val="C00000"/>
                </a:solidFill>
                <a:latin typeface="Arial"/>
                <a:cs typeface="Arial"/>
              </a:rPr>
              <a:t>graph</a:t>
            </a:r>
            <a:endParaRPr sz="2700" dirty="0">
              <a:latin typeface="Arial"/>
              <a:cs typeface="Arial"/>
            </a:endParaRPr>
          </a:p>
          <a:p>
            <a:pPr marL="266693" marR="103820" indent="-257168">
              <a:spcBef>
                <a:spcPts val="540"/>
              </a:spcBef>
              <a:buClr>
                <a:srgbClr val="000000"/>
              </a:buClr>
              <a:buFont typeface="Wingdings"/>
              <a:buChar char=""/>
              <a:tabLst>
                <a:tab pos="266693" algn="l"/>
              </a:tabLst>
            </a:pPr>
            <a:r>
              <a:rPr sz="2700" dirty="0">
                <a:solidFill>
                  <a:srgbClr val="C00000"/>
                </a:solidFill>
                <a:latin typeface="Arial"/>
                <a:cs typeface="Arial"/>
              </a:rPr>
              <a:t>Compute </a:t>
            </a:r>
            <a:r>
              <a:rPr sz="2700" dirty="0">
                <a:latin typeface="Arial"/>
                <a:cs typeface="Arial"/>
              </a:rPr>
              <a:t>the </a:t>
            </a:r>
            <a:r>
              <a:rPr sz="2700" spc="-8" dirty="0">
                <a:latin typeface="Arial"/>
                <a:cs typeface="Arial"/>
              </a:rPr>
              <a:t>graph’s </a:t>
            </a:r>
            <a:r>
              <a:rPr sz="2700" spc="-4" dirty="0">
                <a:solidFill>
                  <a:srgbClr val="C00000"/>
                </a:solidFill>
                <a:latin typeface="Arial"/>
                <a:cs typeface="Arial"/>
              </a:rPr>
              <a:t>Cyclomatic</a:t>
            </a:r>
            <a:r>
              <a:rPr sz="2700" spc="-41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700" spc="-4" dirty="0">
                <a:solidFill>
                  <a:srgbClr val="C00000"/>
                </a:solidFill>
                <a:latin typeface="Arial"/>
                <a:cs typeface="Arial"/>
              </a:rPr>
              <a:t>Complexity  </a:t>
            </a:r>
            <a:r>
              <a:rPr sz="2700" dirty="0">
                <a:latin typeface="Arial"/>
                <a:cs typeface="Arial"/>
              </a:rPr>
              <a:t>of the resultant </a:t>
            </a:r>
            <a:r>
              <a:rPr sz="2700" spc="-4" dirty="0">
                <a:latin typeface="Arial"/>
                <a:cs typeface="Arial"/>
              </a:rPr>
              <a:t>flow</a:t>
            </a:r>
            <a:r>
              <a:rPr sz="2700" spc="-31" dirty="0">
                <a:latin typeface="Arial"/>
                <a:cs typeface="Arial"/>
              </a:rPr>
              <a:t> </a:t>
            </a:r>
            <a:r>
              <a:rPr sz="2700" spc="-4" dirty="0">
                <a:latin typeface="Arial"/>
                <a:cs typeface="Arial"/>
              </a:rPr>
              <a:t>graph</a:t>
            </a:r>
            <a:endParaRPr sz="2700" dirty="0">
              <a:latin typeface="Arial"/>
              <a:cs typeface="Arial"/>
            </a:endParaRPr>
          </a:p>
          <a:p>
            <a:pPr marL="266693" marR="3811" indent="-257168">
              <a:spcBef>
                <a:spcPts val="540"/>
              </a:spcBef>
              <a:buFont typeface="Wingdings"/>
              <a:buChar char=""/>
              <a:tabLst>
                <a:tab pos="266693" algn="l"/>
              </a:tabLst>
            </a:pPr>
            <a:r>
              <a:rPr sz="2700" dirty="0">
                <a:latin typeface="Arial"/>
                <a:cs typeface="Arial"/>
              </a:rPr>
              <a:t>Determine </a:t>
            </a:r>
            <a:r>
              <a:rPr sz="2700" spc="-4" dirty="0">
                <a:latin typeface="Arial"/>
                <a:cs typeface="Arial"/>
              </a:rPr>
              <a:t>a </a:t>
            </a:r>
            <a:r>
              <a:rPr sz="2700" spc="-4" dirty="0">
                <a:solidFill>
                  <a:srgbClr val="C00000"/>
                </a:solidFill>
                <a:latin typeface="Arial"/>
                <a:cs typeface="Arial"/>
              </a:rPr>
              <a:t>basis </a:t>
            </a:r>
            <a:r>
              <a:rPr sz="2700" dirty="0">
                <a:solidFill>
                  <a:srgbClr val="C00000"/>
                </a:solidFill>
                <a:latin typeface="Arial"/>
                <a:cs typeface="Arial"/>
              </a:rPr>
              <a:t>set </a:t>
            </a:r>
            <a:r>
              <a:rPr sz="2700" dirty="0">
                <a:latin typeface="Arial"/>
                <a:cs typeface="Arial"/>
              </a:rPr>
              <a:t>of </a:t>
            </a:r>
            <a:r>
              <a:rPr sz="2700" spc="-4" dirty="0">
                <a:latin typeface="Arial"/>
                <a:cs typeface="Arial"/>
              </a:rPr>
              <a:t>linearly</a:t>
            </a:r>
            <a:r>
              <a:rPr sz="2700" spc="-53" dirty="0">
                <a:latin typeface="Arial"/>
                <a:cs typeface="Arial"/>
              </a:rPr>
              <a:t> </a:t>
            </a:r>
            <a:r>
              <a:rPr sz="2700" spc="-4" dirty="0">
                <a:solidFill>
                  <a:srgbClr val="C00000"/>
                </a:solidFill>
                <a:latin typeface="Arial"/>
                <a:cs typeface="Arial"/>
              </a:rPr>
              <a:t>independent  paths</a:t>
            </a:r>
            <a:endParaRPr sz="2700" dirty="0">
              <a:latin typeface="Arial"/>
              <a:cs typeface="Arial"/>
            </a:endParaRPr>
          </a:p>
          <a:p>
            <a:pPr marL="266693" indent="-257168">
              <a:spcBef>
                <a:spcPts val="540"/>
              </a:spcBef>
              <a:buFont typeface="Wingdings"/>
              <a:buChar char=""/>
              <a:tabLst>
                <a:tab pos="266693" algn="l"/>
              </a:tabLst>
            </a:pPr>
            <a:r>
              <a:rPr sz="2700" dirty="0">
                <a:latin typeface="Arial"/>
                <a:cs typeface="Arial"/>
              </a:rPr>
              <a:t>Create </a:t>
            </a:r>
            <a:r>
              <a:rPr sz="2700" spc="-4" dirty="0">
                <a:latin typeface="Arial"/>
                <a:cs typeface="Arial"/>
              </a:rPr>
              <a:t>a </a:t>
            </a:r>
            <a:r>
              <a:rPr sz="2700" dirty="0">
                <a:solidFill>
                  <a:srgbClr val="C00000"/>
                </a:solidFill>
                <a:latin typeface="Arial"/>
                <a:cs typeface="Arial"/>
              </a:rPr>
              <a:t>test </a:t>
            </a:r>
            <a:r>
              <a:rPr sz="2700" spc="-4" dirty="0">
                <a:solidFill>
                  <a:srgbClr val="C00000"/>
                </a:solidFill>
                <a:latin typeface="Arial"/>
                <a:cs typeface="Arial"/>
              </a:rPr>
              <a:t>case </a:t>
            </a:r>
            <a:r>
              <a:rPr sz="2700" dirty="0">
                <a:latin typeface="Arial"/>
                <a:cs typeface="Arial"/>
              </a:rPr>
              <a:t>for </a:t>
            </a:r>
            <a:r>
              <a:rPr sz="2700" spc="-4" dirty="0">
                <a:solidFill>
                  <a:srgbClr val="C00000"/>
                </a:solidFill>
                <a:latin typeface="Arial"/>
                <a:cs typeface="Arial"/>
              </a:rPr>
              <a:t>each basis</a:t>
            </a:r>
            <a:r>
              <a:rPr sz="2700" spc="-3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700" spc="-4" dirty="0">
                <a:solidFill>
                  <a:srgbClr val="C00000"/>
                </a:solidFill>
                <a:latin typeface="Arial"/>
                <a:cs typeface="Arial"/>
              </a:rPr>
              <a:t>path</a:t>
            </a:r>
            <a:endParaRPr sz="2700" dirty="0">
              <a:latin typeface="Arial"/>
              <a:cs typeface="Arial"/>
            </a:endParaRPr>
          </a:p>
          <a:p>
            <a:pPr marL="266693" indent="-257168">
              <a:spcBef>
                <a:spcPts val="540"/>
              </a:spcBef>
              <a:buFont typeface="Wingdings"/>
              <a:buChar char=""/>
              <a:tabLst>
                <a:tab pos="266693" algn="l"/>
              </a:tabLst>
            </a:pPr>
            <a:r>
              <a:rPr sz="2700" dirty="0">
                <a:latin typeface="Arial"/>
                <a:cs typeface="Arial"/>
              </a:rPr>
              <a:t>Execute </a:t>
            </a:r>
            <a:r>
              <a:rPr sz="2700" spc="-4" dirty="0">
                <a:latin typeface="Arial"/>
                <a:cs typeface="Arial"/>
              </a:rPr>
              <a:t>these</a:t>
            </a:r>
            <a:r>
              <a:rPr sz="2700" spc="-56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tests</a:t>
            </a:r>
          </a:p>
        </p:txBody>
      </p:sp>
      <p:sp>
        <p:nvSpPr>
          <p:cNvPr id="3" name="object 3"/>
          <p:cNvSpPr/>
          <p:nvPr/>
        </p:nvSpPr>
        <p:spPr>
          <a:xfrm>
            <a:off x="7429500" y="5497836"/>
            <a:ext cx="457200" cy="50291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1"/>
          </a:p>
        </p:txBody>
      </p:sp>
      <p:sp>
        <p:nvSpPr>
          <p:cNvPr id="4" name="object 4"/>
          <p:cNvSpPr/>
          <p:nvPr/>
        </p:nvSpPr>
        <p:spPr>
          <a:xfrm>
            <a:off x="0" y="857251"/>
            <a:ext cx="9144000" cy="6858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1"/>
          </a:p>
        </p:txBody>
      </p:sp>
      <p:sp>
        <p:nvSpPr>
          <p:cNvPr id="5" name="object 5"/>
          <p:cNvSpPr/>
          <p:nvPr/>
        </p:nvSpPr>
        <p:spPr>
          <a:xfrm>
            <a:off x="1885955" y="5584699"/>
            <a:ext cx="5197221" cy="7315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1"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pc="-4" dirty="0"/>
              <a:t>Basis Path</a:t>
            </a:r>
            <a:r>
              <a:rPr spc="-99" dirty="0"/>
              <a:t> </a:t>
            </a:r>
            <a:r>
              <a:rPr spc="-49" dirty="0"/>
              <a:t>Testing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171150" y="5709014"/>
            <a:ext cx="256699" cy="3667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050">
              <a:lnSpc>
                <a:spcPts val="1440"/>
              </a:lnSpc>
            </a:pPr>
            <a:fld id="{81D60167-4931-47E6-BA6A-407CBD079E47}" type="slidenum">
              <a:rPr dirty="0"/>
              <a:pPr marL="19050">
                <a:lnSpc>
                  <a:spcPts val="1440"/>
                </a:lnSpc>
              </a:pPr>
              <a:t>45</a:t>
            </a:fld>
            <a:endParaRPr dirty="0"/>
          </a:p>
        </p:txBody>
      </p:sp>
      <p:sp>
        <p:nvSpPr>
          <p:cNvPr id="9" name="Rectangle 8"/>
          <p:cNvSpPr/>
          <p:nvPr/>
        </p:nvSpPr>
        <p:spPr>
          <a:xfrm>
            <a:off x="1913687" y="5576220"/>
            <a:ext cx="5230064" cy="1304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  <p:sp>
        <p:nvSpPr>
          <p:cNvPr id="10" name="Rectangle 9"/>
          <p:cNvSpPr/>
          <p:nvPr/>
        </p:nvSpPr>
        <p:spPr>
          <a:xfrm>
            <a:off x="7372351" y="5421618"/>
            <a:ext cx="571500" cy="5791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1" rIns="68580" bIns="34291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1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" y="1664942"/>
            <a:ext cx="9086851" cy="40831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6693" marR="3811" indent="-257168" algn="just">
              <a:buFont typeface="Wingdings"/>
              <a:buChar char=""/>
              <a:tabLst>
                <a:tab pos="266693" algn="l"/>
              </a:tabLst>
            </a:pPr>
            <a:r>
              <a:rPr sz="2100" dirty="0">
                <a:latin typeface="Arial"/>
                <a:cs typeface="Arial"/>
              </a:rPr>
              <a:t>Pick a </a:t>
            </a:r>
            <a:r>
              <a:rPr sz="2100" dirty="0">
                <a:solidFill>
                  <a:srgbClr val="C00000"/>
                </a:solidFill>
                <a:latin typeface="Arial"/>
                <a:cs typeface="Arial"/>
              </a:rPr>
              <a:t>“baseline” </a:t>
            </a:r>
            <a:r>
              <a:rPr sz="2100" dirty="0">
                <a:latin typeface="Arial"/>
                <a:cs typeface="Arial"/>
              </a:rPr>
              <a:t>path. This path should be a </a:t>
            </a:r>
            <a:r>
              <a:rPr sz="2100" dirty="0">
                <a:solidFill>
                  <a:srgbClr val="C00000"/>
                </a:solidFill>
                <a:latin typeface="Arial"/>
                <a:cs typeface="Arial"/>
              </a:rPr>
              <a:t>“normal</a:t>
            </a:r>
            <a:r>
              <a:rPr sz="2100" spc="-221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100" dirty="0">
                <a:solidFill>
                  <a:srgbClr val="C00000"/>
                </a:solidFill>
                <a:latin typeface="Arial"/>
                <a:cs typeface="Arial"/>
              </a:rPr>
              <a:t>case”  </a:t>
            </a:r>
            <a:r>
              <a:rPr sz="2100" dirty="0">
                <a:latin typeface="Arial"/>
                <a:cs typeface="Arial"/>
              </a:rPr>
              <a:t>program </a:t>
            </a:r>
            <a:r>
              <a:rPr sz="2100" spc="-4" dirty="0">
                <a:latin typeface="Arial"/>
                <a:cs typeface="Arial"/>
              </a:rPr>
              <a:t>execution. </a:t>
            </a:r>
            <a:r>
              <a:rPr sz="2100" dirty="0">
                <a:solidFill>
                  <a:srgbClr val="C00000"/>
                </a:solidFill>
                <a:latin typeface="Arial"/>
                <a:cs typeface="Arial"/>
              </a:rPr>
              <a:t>McCabe advises</a:t>
            </a:r>
            <a:r>
              <a:rPr sz="2100" dirty="0">
                <a:latin typeface="Arial"/>
                <a:cs typeface="Arial"/>
              </a:rPr>
              <a:t>: </a:t>
            </a:r>
            <a:r>
              <a:rPr sz="2100" u="heavy" dirty="0">
                <a:solidFill>
                  <a:srgbClr val="002060"/>
                </a:solidFill>
                <a:latin typeface="Arial"/>
                <a:cs typeface="Arial"/>
              </a:rPr>
              <a:t>choose a path with  as many decision as</a:t>
            </a:r>
            <a:r>
              <a:rPr sz="2100" u="heavy" spc="-71" dirty="0">
                <a:solidFill>
                  <a:srgbClr val="002060"/>
                </a:solidFill>
                <a:latin typeface="Arial"/>
                <a:cs typeface="Arial"/>
              </a:rPr>
              <a:t> </a:t>
            </a:r>
            <a:r>
              <a:rPr sz="2100" u="heavy" spc="-4" dirty="0">
                <a:solidFill>
                  <a:srgbClr val="002060"/>
                </a:solidFill>
                <a:latin typeface="Arial"/>
                <a:cs typeface="Arial"/>
              </a:rPr>
              <a:t>possible</a:t>
            </a:r>
            <a:r>
              <a:rPr sz="2100" spc="-4" dirty="0">
                <a:solidFill>
                  <a:srgbClr val="002060"/>
                </a:solidFill>
                <a:latin typeface="Arial"/>
                <a:cs typeface="Arial"/>
              </a:rPr>
              <a:t>.</a:t>
            </a:r>
            <a:endParaRPr sz="2100" dirty="0">
              <a:solidFill>
                <a:srgbClr val="002060"/>
              </a:solidFill>
              <a:latin typeface="Arial"/>
              <a:cs typeface="Arial"/>
            </a:endParaRPr>
          </a:p>
          <a:p>
            <a:pPr marL="266693" marR="269075" indent="-257168" algn="just">
              <a:spcBef>
                <a:spcPts val="413"/>
              </a:spcBef>
              <a:buFont typeface="Wingdings"/>
              <a:buChar char=""/>
              <a:tabLst>
                <a:tab pos="266693" algn="l"/>
              </a:tabLst>
            </a:pPr>
            <a:r>
              <a:rPr sz="2100" spc="-99" dirty="0">
                <a:latin typeface="Arial"/>
                <a:cs typeface="Arial"/>
              </a:rPr>
              <a:t>To </a:t>
            </a:r>
            <a:r>
              <a:rPr sz="2100" dirty="0">
                <a:latin typeface="Arial"/>
                <a:cs typeface="Arial"/>
              </a:rPr>
              <a:t>choose </a:t>
            </a:r>
            <a:r>
              <a:rPr sz="2100" spc="-4" dirty="0">
                <a:latin typeface="Arial"/>
                <a:cs typeface="Arial"/>
              </a:rPr>
              <a:t>the </a:t>
            </a:r>
            <a:r>
              <a:rPr sz="2100" dirty="0">
                <a:solidFill>
                  <a:srgbClr val="C00000"/>
                </a:solidFill>
                <a:latin typeface="Arial"/>
                <a:cs typeface="Arial"/>
              </a:rPr>
              <a:t>next path</a:t>
            </a:r>
            <a:r>
              <a:rPr sz="2100" dirty="0">
                <a:latin typeface="Arial"/>
                <a:cs typeface="Arial"/>
              </a:rPr>
              <a:t>, change the outcome of </a:t>
            </a:r>
            <a:r>
              <a:rPr sz="2100" spc="-4" dirty="0">
                <a:latin typeface="Arial"/>
                <a:cs typeface="Arial"/>
              </a:rPr>
              <a:t>the</a:t>
            </a:r>
            <a:r>
              <a:rPr sz="2100" spc="-75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first  decision along the baseline path while keeping the  maximum </a:t>
            </a:r>
            <a:r>
              <a:rPr sz="2100" spc="4" dirty="0">
                <a:latin typeface="Arial"/>
                <a:cs typeface="Arial"/>
              </a:rPr>
              <a:t>number </a:t>
            </a:r>
            <a:r>
              <a:rPr sz="2100" dirty="0">
                <a:latin typeface="Arial"/>
                <a:cs typeface="Arial"/>
              </a:rPr>
              <a:t>of other decisions the same as the  baseline</a:t>
            </a:r>
            <a:r>
              <a:rPr sz="2100" spc="-68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path.</a:t>
            </a:r>
          </a:p>
          <a:p>
            <a:pPr marL="266693" marR="280028" indent="-257168" algn="just">
              <a:spcBef>
                <a:spcPts val="413"/>
              </a:spcBef>
              <a:buFont typeface="Wingdings"/>
              <a:buChar char=""/>
              <a:tabLst>
                <a:tab pos="266693" algn="l"/>
              </a:tabLst>
            </a:pPr>
            <a:r>
              <a:rPr sz="2100" spc="-99" dirty="0">
                <a:latin typeface="Arial"/>
                <a:cs typeface="Arial"/>
              </a:rPr>
              <a:t>To </a:t>
            </a:r>
            <a:r>
              <a:rPr sz="2100" dirty="0">
                <a:latin typeface="Arial"/>
                <a:cs typeface="Arial"/>
              </a:rPr>
              <a:t>generate the </a:t>
            </a:r>
            <a:r>
              <a:rPr sz="2100" dirty="0">
                <a:solidFill>
                  <a:srgbClr val="C00000"/>
                </a:solidFill>
                <a:latin typeface="Arial"/>
                <a:cs typeface="Arial"/>
              </a:rPr>
              <a:t>third </a:t>
            </a:r>
            <a:r>
              <a:rPr sz="2100" spc="-4" dirty="0">
                <a:solidFill>
                  <a:srgbClr val="C00000"/>
                </a:solidFill>
                <a:latin typeface="Arial"/>
                <a:cs typeface="Arial"/>
              </a:rPr>
              <a:t>path</a:t>
            </a:r>
            <a:r>
              <a:rPr sz="2100" spc="-4" dirty="0">
                <a:latin typeface="Arial"/>
                <a:cs typeface="Arial"/>
              </a:rPr>
              <a:t>, </a:t>
            </a:r>
            <a:r>
              <a:rPr sz="2100" dirty="0">
                <a:latin typeface="Arial"/>
                <a:cs typeface="Arial"/>
              </a:rPr>
              <a:t>begin again with the</a:t>
            </a:r>
            <a:r>
              <a:rPr sz="2100" spc="-91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baseline  but vary the </a:t>
            </a:r>
            <a:r>
              <a:rPr sz="2100" dirty="0">
                <a:solidFill>
                  <a:srgbClr val="C00000"/>
                </a:solidFill>
                <a:latin typeface="Arial"/>
                <a:cs typeface="Arial"/>
              </a:rPr>
              <a:t>second decision </a:t>
            </a:r>
            <a:r>
              <a:rPr sz="2100" dirty="0">
                <a:latin typeface="Arial"/>
                <a:cs typeface="Arial"/>
              </a:rPr>
              <a:t>rather than the</a:t>
            </a:r>
            <a:r>
              <a:rPr sz="2100" spc="-180" dirty="0">
                <a:latin typeface="Arial"/>
                <a:cs typeface="Arial"/>
              </a:rPr>
              <a:t> </a:t>
            </a:r>
            <a:r>
              <a:rPr sz="2100" dirty="0">
                <a:solidFill>
                  <a:srgbClr val="C00000"/>
                </a:solidFill>
                <a:latin typeface="Arial"/>
                <a:cs typeface="Arial"/>
              </a:rPr>
              <a:t>first</a:t>
            </a:r>
            <a:r>
              <a:rPr sz="2100" dirty="0">
                <a:latin typeface="Arial"/>
                <a:cs typeface="Arial"/>
              </a:rPr>
              <a:t>.</a:t>
            </a:r>
          </a:p>
          <a:p>
            <a:pPr marL="266693" indent="-257168" algn="just">
              <a:spcBef>
                <a:spcPts val="413"/>
              </a:spcBef>
              <a:buFont typeface="Wingdings"/>
              <a:buChar char=""/>
              <a:tabLst>
                <a:tab pos="266693" algn="l"/>
              </a:tabLst>
            </a:pPr>
            <a:r>
              <a:rPr sz="2100" dirty="0">
                <a:latin typeface="Arial"/>
                <a:cs typeface="Arial"/>
              </a:rPr>
              <a:t>Repeat the </a:t>
            </a:r>
            <a:r>
              <a:rPr sz="2100" dirty="0">
                <a:solidFill>
                  <a:srgbClr val="C00000"/>
                </a:solidFill>
                <a:latin typeface="Arial"/>
                <a:cs typeface="Arial"/>
              </a:rPr>
              <a:t>3 </a:t>
            </a:r>
            <a:r>
              <a:rPr sz="2100" dirty="0">
                <a:latin typeface="Arial"/>
                <a:cs typeface="Arial"/>
              </a:rPr>
              <a:t>for other paths until all decision</a:t>
            </a:r>
            <a:r>
              <a:rPr sz="2100" spc="-139" dirty="0">
                <a:latin typeface="Arial"/>
                <a:cs typeface="Arial"/>
              </a:rPr>
              <a:t> </a:t>
            </a:r>
            <a:r>
              <a:rPr sz="2100" spc="-4" dirty="0">
                <a:latin typeface="Arial"/>
                <a:cs typeface="Arial"/>
              </a:rPr>
              <a:t>along</a:t>
            </a:r>
            <a:r>
              <a:rPr lang="en-US" sz="2100" spc="-4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baseline path have been</a:t>
            </a:r>
            <a:r>
              <a:rPr sz="2100" spc="-105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flipped.</a:t>
            </a:r>
          </a:p>
          <a:p>
            <a:pPr marL="266693" marR="10953" indent="-257168" algn="just">
              <a:spcBef>
                <a:spcPts val="413"/>
              </a:spcBef>
              <a:buFont typeface="Wingdings"/>
              <a:buChar char=""/>
              <a:tabLst>
                <a:tab pos="266693" algn="l"/>
              </a:tabLst>
            </a:pPr>
            <a:r>
              <a:rPr sz="2100" dirty="0">
                <a:latin typeface="Arial"/>
                <a:cs typeface="Arial"/>
              </a:rPr>
              <a:t>Now proceed to the </a:t>
            </a:r>
            <a:r>
              <a:rPr sz="2100" dirty="0">
                <a:solidFill>
                  <a:srgbClr val="C00000"/>
                </a:solidFill>
                <a:latin typeface="Arial"/>
                <a:cs typeface="Arial"/>
              </a:rPr>
              <a:t>second path</a:t>
            </a:r>
            <a:r>
              <a:rPr sz="2100" dirty="0">
                <a:latin typeface="Arial"/>
                <a:cs typeface="Arial"/>
              </a:rPr>
              <a:t>, flipping its decisions,</a:t>
            </a:r>
            <a:r>
              <a:rPr sz="2100" spc="-199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one  by one until the basis path set is</a:t>
            </a:r>
            <a:r>
              <a:rPr sz="2100" spc="-101" dirty="0">
                <a:latin typeface="Arial"/>
                <a:cs typeface="Arial"/>
              </a:rPr>
              <a:t> </a:t>
            </a:r>
            <a:r>
              <a:rPr sz="2100" dirty="0">
                <a:latin typeface="Arial"/>
                <a:cs typeface="Arial"/>
              </a:rPr>
              <a:t>completed.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869719"/>
            <a:ext cx="9144000" cy="685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1"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pc="-11" dirty="0"/>
              <a:t>McCabe’s </a:t>
            </a:r>
            <a:r>
              <a:rPr spc="-4" dirty="0"/>
              <a:t>Baseline</a:t>
            </a:r>
            <a:r>
              <a:rPr spc="31" dirty="0"/>
              <a:t> </a:t>
            </a:r>
            <a:r>
              <a:rPr spc="-4" dirty="0"/>
              <a:t>Method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171150" y="5709014"/>
            <a:ext cx="256699" cy="3667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050">
              <a:lnSpc>
                <a:spcPts val="1440"/>
              </a:lnSpc>
            </a:pPr>
            <a:fld id="{81D60167-4931-47E6-BA6A-407CBD079E47}" type="slidenum">
              <a:rPr dirty="0"/>
              <a:pPr marL="19050">
                <a:lnSpc>
                  <a:spcPts val="1440"/>
                </a:lnSpc>
              </a:pPr>
              <a:t>46</a:t>
            </a:fld>
            <a:endParaRPr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" y="1664942"/>
            <a:ext cx="9086851" cy="323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6693" marR="3811" indent="-257168" algn="just">
              <a:buFont typeface="Wingdings"/>
              <a:buChar char=""/>
              <a:tabLst>
                <a:tab pos="266693" algn="l"/>
              </a:tabLst>
            </a:pPr>
            <a:endParaRPr sz="2100" dirty="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pc="-11" dirty="0"/>
              <a:t>McCabe’s </a:t>
            </a:r>
            <a:r>
              <a:rPr spc="-4" dirty="0"/>
              <a:t>Baseline</a:t>
            </a:r>
            <a:r>
              <a:rPr spc="31" dirty="0"/>
              <a:t> </a:t>
            </a:r>
            <a:r>
              <a:rPr spc="-4" dirty="0"/>
              <a:t>Method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171150" y="5709014"/>
            <a:ext cx="256699" cy="3667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050">
              <a:lnSpc>
                <a:spcPts val="1440"/>
              </a:lnSpc>
            </a:pPr>
            <a:fld id="{81D60167-4931-47E6-BA6A-407CBD079E47}" type="slidenum">
              <a:rPr dirty="0"/>
              <a:pPr marL="19050">
                <a:lnSpc>
                  <a:spcPts val="1440"/>
                </a:lnSpc>
              </a:pPr>
              <a:t>47</a:t>
            </a:fld>
            <a:endParaRPr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93850752-8867-A45B-C2BB-B4CD1639F6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066800"/>
            <a:ext cx="67818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980839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8200" y="1752600"/>
            <a:ext cx="8077606" cy="369331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l"/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Determine the cyclomatic complexity of the flow graph.</a:t>
            </a:r>
          </a:p>
          <a:p>
            <a:pPr algn="l"/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V(G) = E - N + 2</a:t>
            </a:r>
            <a:b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       = 19 - 14 + 2</a:t>
            </a:r>
            <a:b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       =  7</a:t>
            </a:r>
          </a:p>
          <a:p>
            <a:pPr algn="l"/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</a:endParaRPr>
          </a:p>
          <a:p>
            <a:pPr algn="l"/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V(G) = B+1</a:t>
            </a:r>
          </a:p>
          <a:p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          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= 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</a:rPr>
              <a:t>6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+1</a:t>
            </a:r>
          </a:p>
          <a:p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          =  7</a:t>
            </a:r>
          </a:p>
          <a:p>
            <a:pPr algn="l"/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This tells us the </a:t>
            </a:r>
            <a:r>
              <a:rPr lang="en-US" sz="2400" b="0" i="1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upper bound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on the size of the basis set.  That is, it gives us the number of independent paths we need to find.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pc="-11" dirty="0"/>
              <a:t>McCabe’s </a:t>
            </a:r>
            <a:r>
              <a:rPr spc="-4" dirty="0"/>
              <a:t>Baseline</a:t>
            </a:r>
            <a:r>
              <a:rPr spc="31" dirty="0"/>
              <a:t> </a:t>
            </a:r>
            <a:r>
              <a:rPr spc="-4" dirty="0"/>
              <a:t>Method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171150" y="5709014"/>
            <a:ext cx="256699" cy="3667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050">
              <a:lnSpc>
                <a:spcPts val="1440"/>
              </a:lnSpc>
            </a:pPr>
            <a:fld id="{81D60167-4931-47E6-BA6A-407CBD079E47}" type="slidenum">
              <a:rPr dirty="0"/>
              <a:pPr marL="19050">
                <a:lnSpc>
                  <a:spcPts val="1440"/>
                </a:lnSpc>
              </a:pPr>
              <a:t>48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6263063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8200" y="1752600"/>
            <a:ext cx="8077606" cy="29546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l"/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Determine the basis set of independent paths.</a:t>
            </a:r>
          </a:p>
          <a:p>
            <a:pPr lvl="1"/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Path 1:  1 - 2 - 3 - 5 - 7 - 9 - 11 - 13 - 14</a:t>
            </a:r>
            <a:b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Path 2:  1 - 3 - 4 - 14</a:t>
            </a:r>
            <a:b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Path 3:  1 - 3 - 5 - 6 - 14</a:t>
            </a:r>
            <a:b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Path 4:  1 - 3 - 5 - 7 - 8 - 14</a:t>
            </a:r>
            <a:b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Path 5:  1 - 3 - 5 - 7 - 9 - 10 - 14</a:t>
            </a:r>
            <a:b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Path 6:  1 - 3 - 5 - 7 - 9 - 11 - 12 - 14</a:t>
            </a:r>
            <a:b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Path 7:  1 - 3 - 5 - 7 - 9 - 11 - 13 - 14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pc="-11" dirty="0"/>
              <a:t>McCabe’s </a:t>
            </a:r>
            <a:r>
              <a:rPr spc="-4" dirty="0"/>
              <a:t>Baseline</a:t>
            </a:r>
            <a:r>
              <a:rPr spc="31" dirty="0"/>
              <a:t> </a:t>
            </a:r>
            <a:r>
              <a:rPr spc="-4" dirty="0"/>
              <a:t>Method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171150" y="5709014"/>
            <a:ext cx="256699" cy="3667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050">
              <a:lnSpc>
                <a:spcPts val="1440"/>
              </a:lnSpc>
            </a:pPr>
            <a:fld id="{81D60167-4931-47E6-BA6A-407CBD079E47}" type="slidenum">
              <a:rPr dirty="0"/>
              <a:pPr marL="19050">
                <a:lnSpc>
                  <a:spcPts val="1440"/>
                </a:lnSpc>
              </a:pPr>
              <a:t>49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58028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200" y="1483107"/>
            <a:ext cx="8686800" cy="435003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3000" spc="-5" dirty="0">
                <a:solidFill>
                  <a:srgbClr val="C00000"/>
                </a:solidFill>
                <a:latin typeface="Arial"/>
                <a:cs typeface="Arial"/>
              </a:rPr>
              <a:t>Based on </a:t>
            </a:r>
            <a:r>
              <a:rPr sz="3000" spc="-11" dirty="0">
                <a:solidFill>
                  <a:srgbClr val="C00000"/>
                </a:solidFill>
                <a:latin typeface="Arial"/>
                <a:cs typeface="Arial"/>
              </a:rPr>
              <a:t>the </a:t>
            </a:r>
            <a:r>
              <a:rPr sz="3000" spc="-5" dirty="0">
                <a:solidFill>
                  <a:srgbClr val="C00000"/>
                </a:solidFill>
                <a:latin typeface="Arial"/>
                <a:cs typeface="Arial"/>
              </a:rPr>
              <a:t>flow </a:t>
            </a:r>
            <a:r>
              <a:rPr sz="3000" dirty="0">
                <a:solidFill>
                  <a:srgbClr val="C00000"/>
                </a:solidFill>
                <a:latin typeface="Arial"/>
                <a:cs typeface="Arial"/>
              </a:rPr>
              <a:t>of </a:t>
            </a:r>
            <a:r>
              <a:rPr sz="3000" spc="-5" dirty="0">
                <a:solidFill>
                  <a:srgbClr val="C00000"/>
                </a:solidFill>
                <a:latin typeface="Arial"/>
                <a:cs typeface="Arial"/>
              </a:rPr>
              <a:t>control in </a:t>
            </a:r>
            <a:r>
              <a:rPr sz="3000" spc="-11" dirty="0">
                <a:solidFill>
                  <a:srgbClr val="C00000"/>
                </a:solidFill>
                <a:latin typeface="Arial"/>
                <a:cs typeface="Arial"/>
              </a:rPr>
              <a:t>the</a:t>
            </a:r>
            <a:r>
              <a:rPr sz="3000" spc="55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3000" spc="-5" dirty="0">
                <a:solidFill>
                  <a:srgbClr val="C00000"/>
                </a:solidFill>
                <a:latin typeface="Arial"/>
                <a:cs typeface="Arial"/>
              </a:rPr>
              <a:t>program</a:t>
            </a:r>
            <a:endParaRPr sz="3000" dirty="0">
              <a:latin typeface="Arial"/>
              <a:cs typeface="Arial"/>
            </a:endParaRPr>
          </a:p>
          <a:p>
            <a:pPr marL="355591" indent="-342891">
              <a:spcBef>
                <a:spcPts val="720"/>
              </a:spcBef>
              <a:buFont typeface="Wingdings"/>
              <a:buChar char=""/>
              <a:tabLst>
                <a:tab pos="355591" algn="l"/>
              </a:tabLst>
            </a:pPr>
            <a:r>
              <a:rPr sz="3000" dirty="0">
                <a:latin typeface="Arial"/>
                <a:cs typeface="Arial"/>
              </a:rPr>
              <a:t>Logical</a:t>
            </a:r>
            <a:r>
              <a:rPr sz="3000" spc="-13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decisions</a:t>
            </a:r>
          </a:p>
          <a:p>
            <a:pPr marL="355591" indent="-342891">
              <a:spcBef>
                <a:spcPts val="720"/>
              </a:spcBef>
              <a:buFont typeface="Wingdings"/>
              <a:buChar char=""/>
              <a:tabLst>
                <a:tab pos="355591" algn="l"/>
              </a:tabLst>
            </a:pPr>
            <a:r>
              <a:rPr sz="3000" spc="-5" dirty="0">
                <a:latin typeface="Arial"/>
                <a:cs typeface="Arial"/>
              </a:rPr>
              <a:t>Loops</a:t>
            </a:r>
            <a:endParaRPr sz="3000" dirty="0">
              <a:latin typeface="Arial"/>
              <a:cs typeface="Arial"/>
            </a:endParaRPr>
          </a:p>
          <a:p>
            <a:pPr marL="355591" indent="-342891">
              <a:spcBef>
                <a:spcPts val="720"/>
              </a:spcBef>
              <a:buFont typeface="Wingdings"/>
              <a:buChar char=""/>
              <a:tabLst>
                <a:tab pos="355591" algn="l"/>
              </a:tabLst>
            </a:pPr>
            <a:r>
              <a:rPr sz="3000" dirty="0">
                <a:latin typeface="Arial"/>
                <a:cs typeface="Arial"/>
              </a:rPr>
              <a:t>Execution</a:t>
            </a:r>
            <a:r>
              <a:rPr sz="3000" spc="-105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paths</a:t>
            </a:r>
            <a:endParaRPr sz="3000" dirty="0">
              <a:latin typeface="Arial"/>
              <a:cs typeface="Arial"/>
            </a:endParaRPr>
          </a:p>
          <a:p>
            <a:pPr>
              <a:spcBef>
                <a:spcPts val="39"/>
              </a:spcBef>
              <a:buFont typeface="Wingdings"/>
              <a:buChar char=""/>
            </a:pPr>
            <a:endParaRPr sz="4351" dirty="0">
              <a:latin typeface="Times New Roman"/>
              <a:cs typeface="Times New Roman"/>
            </a:endParaRPr>
          </a:p>
          <a:p>
            <a:pPr marL="12700"/>
            <a:r>
              <a:rPr sz="3000" spc="-5" dirty="0">
                <a:solidFill>
                  <a:srgbClr val="C00000"/>
                </a:solidFill>
                <a:latin typeface="Arial"/>
                <a:cs typeface="Arial"/>
              </a:rPr>
              <a:t>Coverage</a:t>
            </a:r>
            <a:r>
              <a:rPr sz="3000" spc="-71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3000" spc="-5" dirty="0">
                <a:solidFill>
                  <a:srgbClr val="C00000"/>
                </a:solidFill>
                <a:latin typeface="Arial"/>
                <a:cs typeface="Arial"/>
              </a:rPr>
              <a:t>metrics</a:t>
            </a:r>
            <a:endParaRPr sz="3000" dirty="0">
              <a:latin typeface="Arial"/>
              <a:cs typeface="Arial"/>
            </a:endParaRPr>
          </a:p>
          <a:p>
            <a:pPr marL="355591" indent="-342891">
              <a:spcBef>
                <a:spcPts val="720"/>
              </a:spcBef>
              <a:buFont typeface="Wingdings"/>
              <a:buChar char=""/>
              <a:tabLst>
                <a:tab pos="355591" algn="l"/>
              </a:tabLst>
            </a:pPr>
            <a:r>
              <a:rPr sz="3000" dirty="0">
                <a:latin typeface="Arial"/>
                <a:cs typeface="Arial"/>
              </a:rPr>
              <a:t>Measure of </a:t>
            </a:r>
            <a:r>
              <a:rPr sz="3000" u="heavy" dirty="0">
                <a:latin typeface="Arial"/>
                <a:cs typeface="Arial"/>
              </a:rPr>
              <a:t>how complete the test cases</a:t>
            </a:r>
            <a:r>
              <a:rPr sz="3000" u="heavy" spc="-95" dirty="0">
                <a:latin typeface="Arial"/>
                <a:cs typeface="Arial"/>
              </a:rPr>
              <a:t> </a:t>
            </a:r>
            <a:r>
              <a:rPr sz="3000" u="heavy" dirty="0">
                <a:latin typeface="Arial"/>
                <a:cs typeface="Arial"/>
              </a:rPr>
              <a:t>are</a:t>
            </a:r>
            <a:endParaRPr sz="3000" dirty="0">
              <a:latin typeface="Arial"/>
              <a:cs typeface="Arial"/>
            </a:endParaRPr>
          </a:p>
          <a:p>
            <a:pPr marL="355591" indent="-342891">
              <a:spcBef>
                <a:spcPts val="720"/>
              </a:spcBef>
              <a:buFont typeface="Wingdings"/>
              <a:buChar char=""/>
              <a:tabLst>
                <a:tab pos="355591" algn="l"/>
              </a:tabLst>
            </a:pPr>
            <a:r>
              <a:rPr sz="3000" dirty="0">
                <a:latin typeface="Arial"/>
                <a:cs typeface="Arial"/>
              </a:rPr>
              <a:t>Not the </a:t>
            </a:r>
            <a:r>
              <a:rPr sz="3000" spc="-5" dirty="0">
                <a:latin typeface="Arial"/>
                <a:cs typeface="Arial"/>
              </a:rPr>
              <a:t>same as how good </a:t>
            </a:r>
            <a:r>
              <a:rPr sz="3000" dirty="0">
                <a:latin typeface="Arial"/>
                <a:cs typeface="Arial"/>
              </a:rPr>
              <a:t>they</a:t>
            </a:r>
            <a:r>
              <a:rPr sz="3000" spc="-8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are!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pc="-5" dirty="0"/>
              <a:t>Control Flow</a:t>
            </a:r>
            <a:r>
              <a:rPr spc="-91" dirty="0"/>
              <a:t> </a:t>
            </a:r>
            <a:r>
              <a:rPr spc="-65" dirty="0"/>
              <a:t>Testing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399">
              <a:lnSpc>
                <a:spcPts val="1920"/>
              </a:lnSpc>
            </a:pPr>
            <a:fld id="{81D60167-4931-47E6-BA6A-407CBD079E47}" type="slidenum">
              <a:rPr dirty="0"/>
              <a:pPr marL="25399">
                <a:lnSpc>
                  <a:spcPts val="1920"/>
                </a:lnSpc>
              </a:pPr>
              <a:t>5</a:t>
            </a:fld>
            <a:endParaRPr dirty="0"/>
          </a:p>
        </p:txBody>
      </p:sp>
      <p:sp>
        <p:nvSpPr>
          <p:cNvPr id="3" name="Rectangle 2"/>
          <p:cNvSpPr/>
          <p:nvPr/>
        </p:nvSpPr>
        <p:spPr>
          <a:xfrm>
            <a:off x="4953000" y="2057400"/>
            <a:ext cx="4114800" cy="4572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2060"/>
                </a:solidFill>
              </a:rPr>
              <a:t>Boolean AND, OR, XOR</a:t>
            </a:r>
          </a:p>
        </p:txBody>
      </p:sp>
      <p:sp>
        <p:nvSpPr>
          <p:cNvPr id="5" name="Right Arrow 4"/>
          <p:cNvSpPr/>
          <p:nvPr/>
        </p:nvSpPr>
        <p:spPr>
          <a:xfrm>
            <a:off x="3505200" y="2286006"/>
            <a:ext cx="1371600" cy="4571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714808" y="5998480"/>
            <a:ext cx="43434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rgbClr val="002060"/>
                </a:solidFill>
              </a:rPr>
              <a:t>Which test case is good?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373" y="1629732"/>
            <a:ext cx="9116633" cy="345222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6693" marR="295267" indent="-257168" algn="just">
              <a:buFont typeface="Wingdings"/>
              <a:buChar char=""/>
              <a:tabLst>
                <a:tab pos="266693" algn="l"/>
              </a:tabLst>
            </a:pPr>
            <a:r>
              <a:rPr sz="2700" dirty="0">
                <a:latin typeface="Arial"/>
                <a:cs typeface="Arial"/>
              </a:rPr>
              <a:t>Basis </a:t>
            </a:r>
            <a:r>
              <a:rPr sz="2700" spc="-4" dirty="0">
                <a:latin typeface="Arial"/>
                <a:cs typeface="Arial"/>
              </a:rPr>
              <a:t>path </a:t>
            </a:r>
            <a:r>
              <a:rPr sz="2700" dirty="0">
                <a:latin typeface="Arial"/>
                <a:cs typeface="Arial"/>
              </a:rPr>
              <a:t>testing calls for the </a:t>
            </a:r>
            <a:r>
              <a:rPr sz="2700" spc="-4" dirty="0">
                <a:solidFill>
                  <a:srgbClr val="C00000"/>
                </a:solidFill>
                <a:latin typeface="Arial"/>
                <a:cs typeface="Arial"/>
              </a:rPr>
              <a:t>creation </a:t>
            </a:r>
            <a:r>
              <a:rPr sz="2700" dirty="0">
                <a:latin typeface="Arial"/>
                <a:cs typeface="Arial"/>
              </a:rPr>
              <a:t>of</a:t>
            </a:r>
            <a:r>
              <a:rPr sz="2700" spc="-71" dirty="0">
                <a:latin typeface="Arial"/>
                <a:cs typeface="Arial"/>
              </a:rPr>
              <a:t> </a:t>
            </a:r>
            <a:r>
              <a:rPr sz="2700" spc="-4" dirty="0">
                <a:latin typeface="Arial"/>
                <a:cs typeface="Arial"/>
              </a:rPr>
              <a:t>a  </a:t>
            </a:r>
            <a:r>
              <a:rPr sz="2700" dirty="0">
                <a:solidFill>
                  <a:srgbClr val="C00000"/>
                </a:solidFill>
                <a:latin typeface="Arial"/>
                <a:cs typeface="Arial"/>
              </a:rPr>
              <a:t>test </a:t>
            </a:r>
            <a:r>
              <a:rPr sz="2700" spc="-4" dirty="0">
                <a:solidFill>
                  <a:srgbClr val="C00000"/>
                </a:solidFill>
                <a:latin typeface="Arial"/>
                <a:cs typeface="Arial"/>
              </a:rPr>
              <a:t>case </a:t>
            </a:r>
            <a:r>
              <a:rPr sz="2700" dirty="0">
                <a:latin typeface="Arial"/>
                <a:cs typeface="Arial"/>
              </a:rPr>
              <a:t>for </a:t>
            </a:r>
            <a:r>
              <a:rPr sz="2700" spc="-4" dirty="0">
                <a:latin typeface="Arial"/>
                <a:cs typeface="Arial"/>
              </a:rPr>
              <a:t>each </a:t>
            </a:r>
            <a:r>
              <a:rPr sz="2700" dirty="0">
                <a:latin typeface="Arial"/>
                <a:cs typeface="Arial"/>
              </a:rPr>
              <a:t>of </a:t>
            </a:r>
            <a:r>
              <a:rPr sz="2700" spc="-4" dirty="0">
                <a:latin typeface="Arial"/>
                <a:cs typeface="Arial"/>
              </a:rPr>
              <a:t>these</a:t>
            </a:r>
            <a:r>
              <a:rPr sz="2700" spc="-19" dirty="0">
                <a:latin typeface="Arial"/>
                <a:cs typeface="Arial"/>
              </a:rPr>
              <a:t> </a:t>
            </a:r>
            <a:r>
              <a:rPr sz="2700" spc="-4" dirty="0">
                <a:solidFill>
                  <a:srgbClr val="C00000"/>
                </a:solidFill>
                <a:latin typeface="Arial"/>
                <a:cs typeface="Arial"/>
              </a:rPr>
              <a:t>paths</a:t>
            </a:r>
            <a:endParaRPr sz="2700" dirty="0">
              <a:latin typeface="Arial"/>
              <a:cs typeface="Arial"/>
            </a:endParaRPr>
          </a:p>
          <a:p>
            <a:pPr marL="266693" marR="580535" indent="-257168" algn="just">
              <a:spcBef>
                <a:spcPts val="540"/>
              </a:spcBef>
              <a:buFont typeface="Wingdings"/>
              <a:buChar char=""/>
              <a:tabLst>
                <a:tab pos="266693" algn="l"/>
              </a:tabLst>
            </a:pPr>
            <a:r>
              <a:rPr sz="2700" dirty="0">
                <a:latin typeface="Arial"/>
                <a:cs typeface="Arial"/>
              </a:rPr>
              <a:t>This set of test cases will </a:t>
            </a:r>
            <a:r>
              <a:rPr sz="2700" spc="-4" dirty="0">
                <a:solidFill>
                  <a:srgbClr val="C00000"/>
                </a:solidFill>
                <a:latin typeface="Arial"/>
                <a:cs typeface="Arial"/>
              </a:rPr>
              <a:t>guarantee</a:t>
            </a:r>
            <a:r>
              <a:rPr sz="2700" spc="-71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700" spc="-4" dirty="0">
                <a:latin typeface="Arial"/>
                <a:cs typeface="Arial"/>
              </a:rPr>
              <a:t>both  </a:t>
            </a:r>
            <a:r>
              <a:rPr sz="2700" dirty="0">
                <a:solidFill>
                  <a:srgbClr val="C00000"/>
                </a:solidFill>
                <a:latin typeface="Arial"/>
                <a:cs typeface="Arial"/>
              </a:rPr>
              <a:t>statement </a:t>
            </a:r>
            <a:r>
              <a:rPr sz="2700" spc="-4" dirty="0">
                <a:latin typeface="Arial"/>
                <a:cs typeface="Arial"/>
              </a:rPr>
              <a:t>and </a:t>
            </a:r>
            <a:r>
              <a:rPr sz="2700" spc="-4" dirty="0">
                <a:solidFill>
                  <a:srgbClr val="C00000"/>
                </a:solidFill>
                <a:latin typeface="Arial"/>
                <a:cs typeface="Arial"/>
              </a:rPr>
              <a:t>branch</a:t>
            </a:r>
            <a:r>
              <a:rPr sz="2700" spc="-49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700" spc="-4" dirty="0">
                <a:latin typeface="Arial"/>
                <a:cs typeface="Arial"/>
              </a:rPr>
              <a:t>coverage</a:t>
            </a:r>
            <a:endParaRPr sz="2700" dirty="0">
              <a:latin typeface="Arial"/>
              <a:cs typeface="Arial"/>
            </a:endParaRPr>
          </a:p>
          <a:p>
            <a:pPr marL="266693" marR="3811" indent="-257168" algn="just">
              <a:spcBef>
                <a:spcPts val="540"/>
              </a:spcBef>
              <a:buFont typeface="Wingdings"/>
              <a:buChar char=""/>
              <a:tabLst>
                <a:tab pos="266693" algn="l"/>
              </a:tabLst>
            </a:pPr>
            <a:r>
              <a:rPr sz="2700" dirty="0">
                <a:latin typeface="Arial"/>
                <a:cs typeface="Arial"/>
              </a:rPr>
              <a:t>Note that multiple sets of basis </a:t>
            </a:r>
            <a:r>
              <a:rPr sz="2700" spc="-4" dirty="0">
                <a:latin typeface="Arial"/>
                <a:cs typeface="Arial"/>
              </a:rPr>
              <a:t>paths can be  created </a:t>
            </a:r>
            <a:r>
              <a:rPr sz="2700" dirty="0">
                <a:latin typeface="Arial"/>
                <a:cs typeface="Arial"/>
              </a:rPr>
              <a:t>that </a:t>
            </a:r>
            <a:r>
              <a:rPr sz="2700" spc="-4" dirty="0">
                <a:latin typeface="Arial"/>
                <a:cs typeface="Arial"/>
              </a:rPr>
              <a:t>are </a:t>
            </a:r>
            <a:r>
              <a:rPr sz="2700" dirty="0">
                <a:latin typeface="Arial"/>
                <a:cs typeface="Arial"/>
              </a:rPr>
              <a:t>not necessarily unique.</a:t>
            </a:r>
            <a:r>
              <a:rPr sz="2700" spc="-37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Each  set, </a:t>
            </a:r>
            <a:r>
              <a:rPr sz="2700" spc="-19" dirty="0">
                <a:latin typeface="Arial"/>
                <a:cs typeface="Arial"/>
              </a:rPr>
              <a:t>however, </a:t>
            </a:r>
            <a:r>
              <a:rPr sz="2700" spc="-4" dirty="0">
                <a:latin typeface="Arial"/>
                <a:cs typeface="Arial"/>
              </a:rPr>
              <a:t>has </a:t>
            </a:r>
            <a:r>
              <a:rPr sz="2700" dirty="0">
                <a:latin typeface="Arial"/>
                <a:cs typeface="Arial"/>
              </a:rPr>
              <a:t>the </a:t>
            </a:r>
            <a:r>
              <a:rPr sz="2700" spc="-4" dirty="0">
                <a:solidFill>
                  <a:srgbClr val="C00000"/>
                </a:solidFill>
                <a:latin typeface="Arial"/>
                <a:cs typeface="Arial"/>
              </a:rPr>
              <a:t>property </a:t>
            </a:r>
            <a:r>
              <a:rPr sz="2700" dirty="0">
                <a:latin typeface="Arial"/>
                <a:cs typeface="Arial"/>
              </a:rPr>
              <a:t>that </a:t>
            </a:r>
            <a:r>
              <a:rPr sz="2700" spc="-4" dirty="0">
                <a:latin typeface="Arial"/>
                <a:cs typeface="Arial"/>
              </a:rPr>
              <a:t>a </a:t>
            </a:r>
            <a:r>
              <a:rPr sz="2700" dirty="0">
                <a:solidFill>
                  <a:srgbClr val="C00000"/>
                </a:solidFill>
                <a:latin typeface="Arial"/>
                <a:cs typeface="Arial"/>
              </a:rPr>
              <a:t>set of  test cases </a:t>
            </a:r>
            <a:r>
              <a:rPr sz="2700" dirty="0">
                <a:latin typeface="Arial"/>
                <a:cs typeface="Arial"/>
              </a:rPr>
              <a:t>based on it will </a:t>
            </a:r>
            <a:r>
              <a:rPr sz="2700" spc="-4" dirty="0">
                <a:solidFill>
                  <a:srgbClr val="C00000"/>
                </a:solidFill>
                <a:latin typeface="Arial"/>
                <a:cs typeface="Arial"/>
              </a:rPr>
              <a:t>execute </a:t>
            </a:r>
            <a:r>
              <a:rPr sz="2700" dirty="0">
                <a:solidFill>
                  <a:srgbClr val="C00000"/>
                </a:solidFill>
                <a:latin typeface="Arial"/>
                <a:cs typeface="Arial"/>
              </a:rPr>
              <a:t>every  statement </a:t>
            </a:r>
            <a:r>
              <a:rPr sz="2700" spc="-4" dirty="0">
                <a:latin typeface="Arial"/>
                <a:cs typeface="Arial"/>
              </a:rPr>
              <a:t>and every</a:t>
            </a:r>
            <a:r>
              <a:rPr sz="2700" spc="-49" dirty="0">
                <a:latin typeface="Arial"/>
                <a:cs typeface="Arial"/>
              </a:rPr>
              <a:t> </a:t>
            </a:r>
            <a:r>
              <a:rPr sz="2700" spc="-4" dirty="0">
                <a:solidFill>
                  <a:srgbClr val="C00000"/>
                </a:solidFill>
                <a:latin typeface="Arial"/>
                <a:cs typeface="Arial"/>
              </a:rPr>
              <a:t>branch</a:t>
            </a:r>
            <a:endParaRPr sz="27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7373" y="857251"/>
            <a:ext cx="9116633" cy="685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1"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pc="-4" dirty="0"/>
              <a:t>Observation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171150" y="5709014"/>
            <a:ext cx="256699" cy="3667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050">
              <a:lnSpc>
                <a:spcPts val="1440"/>
              </a:lnSpc>
            </a:pPr>
            <a:fld id="{81D60167-4931-47E6-BA6A-407CBD079E47}" type="slidenum">
              <a:rPr dirty="0"/>
              <a:pPr marL="19050">
                <a:lnSpc>
                  <a:spcPts val="1440"/>
                </a:lnSpc>
              </a:pPr>
              <a:t>50</a:t>
            </a:fld>
            <a:endParaRPr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1885951"/>
            <a:ext cx="9144000" cy="175432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2400" dirty="0">
                <a:latin typeface="Arial"/>
                <a:cs typeface="Arial"/>
              </a:rPr>
              <a:t>+ </a:t>
            </a:r>
            <a:r>
              <a:rPr sz="3300" b="1" dirty="0">
                <a:latin typeface="Arial"/>
                <a:cs typeface="Arial"/>
              </a:rPr>
              <a:t>Control </a:t>
            </a:r>
            <a:r>
              <a:rPr sz="3300" b="1" spc="-4" dirty="0">
                <a:latin typeface="Arial"/>
                <a:cs typeface="Arial"/>
              </a:rPr>
              <a:t>flow testing </a:t>
            </a:r>
            <a:r>
              <a:rPr sz="2400" spc="-4" dirty="0">
                <a:latin typeface="Arial"/>
                <a:cs typeface="Arial"/>
              </a:rPr>
              <a:t>is </a:t>
            </a:r>
            <a:r>
              <a:rPr sz="2400" dirty="0">
                <a:latin typeface="Arial"/>
                <a:cs typeface="Arial"/>
              </a:rPr>
              <a:t>the </a:t>
            </a:r>
            <a:r>
              <a:rPr sz="2400" spc="-4" dirty="0">
                <a:solidFill>
                  <a:srgbClr val="C00000"/>
                </a:solidFill>
                <a:latin typeface="Arial"/>
                <a:cs typeface="Arial"/>
              </a:rPr>
              <a:t>basis </a:t>
            </a:r>
            <a:r>
              <a:rPr sz="2400" dirty="0">
                <a:latin typeface="Arial"/>
                <a:cs typeface="Arial"/>
              </a:rPr>
              <a:t>of </a:t>
            </a:r>
            <a:r>
              <a:rPr sz="2400" b="1" spc="-4" dirty="0">
                <a:solidFill>
                  <a:srgbClr val="C00000"/>
                </a:solidFill>
                <a:latin typeface="Arial"/>
                <a:cs typeface="Arial"/>
              </a:rPr>
              <a:t>unit</a:t>
            </a:r>
            <a:r>
              <a:rPr sz="2400" b="1" spc="64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2400" b="1" spc="-4" dirty="0">
                <a:solidFill>
                  <a:srgbClr val="C00000"/>
                </a:solidFill>
                <a:latin typeface="Arial"/>
                <a:cs typeface="Arial"/>
              </a:rPr>
              <a:t>testing</a:t>
            </a:r>
            <a:endParaRPr sz="2400" b="1" dirty="0">
              <a:latin typeface="Arial"/>
              <a:cs typeface="Arial"/>
            </a:endParaRPr>
          </a:p>
          <a:p>
            <a:pPr>
              <a:spcBef>
                <a:spcPts val="28"/>
              </a:spcBef>
            </a:pPr>
            <a:endParaRPr sz="3300" dirty="0">
              <a:latin typeface="Times New Roman"/>
              <a:cs typeface="Times New Roman"/>
            </a:endParaRPr>
          </a:p>
          <a:p>
            <a:pPr marL="266693" marR="34290" indent="-257168" algn="just"/>
            <a:r>
              <a:rPr sz="2400" dirty="0">
                <a:latin typeface="Arial"/>
                <a:cs typeface="Arial"/>
              </a:rPr>
              <a:t>+ </a:t>
            </a:r>
            <a:r>
              <a:rPr sz="2400" spc="-4" dirty="0">
                <a:latin typeface="Arial"/>
                <a:cs typeface="Arial"/>
              </a:rPr>
              <a:t>It </a:t>
            </a:r>
            <a:r>
              <a:rPr sz="2400" dirty="0">
                <a:latin typeface="Arial"/>
                <a:cs typeface="Arial"/>
              </a:rPr>
              <a:t>should be used for all </a:t>
            </a:r>
            <a:r>
              <a:rPr sz="2400" dirty="0">
                <a:solidFill>
                  <a:srgbClr val="C00000"/>
                </a:solidFill>
                <a:latin typeface="Arial"/>
                <a:cs typeface="Arial"/>
              </a:rPr>
              <a:t>modules </a:t>
            </a:r>
            <a:r>
              <a:rPr sz="2400" dirty="0">
                <a:latin typeface="Arial"/>
                <a:cs typeface="Arial"/>
              </a:rPr>
              <a:t>of code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that  </a:t>
            </a:r>
            <a:r>
              <a:rPr sz="2400" dirty="0">
                <a:solidFill>
                  <a:srgbClr val="C00000"/>
                </a:solidFill>
                <a:latin typeface="Arial"/>
                <a:cs typeface="Arial"/>
              </a:rPr>
              <a:t>cannot </a:t>
            </a:r>
            <a:r>
              <a:rPr sz="2400" spc="-4" dirty="0">
                <a:solidFill>
                  <a:srgbClr val="C00000"/>
                </a:solidFill>
                <a:latin typeface="Arial"/>
                <a:cs typeface="Arial"/>
              </a:rPr>
              <a:t>be </a:t>
            </a:r>
            <a:r>
              <a:rPr sz="2400" dirty="0">
                <a:solidFill>
                  <a:srgbClr val="C00000"/>
                </a:solidFill>
                <a:latin typeface="Arial"/>
                <a:cs typeface="Arial"/>
              </a:rPr>
              <a:t>tested </a:t>
            </a:r>
            <a:r>
              <a:rPr sz="2400" spc="-4" dirty="0">
                <a:solidFill>
                  <a:srgbClr val="C00000"/>
                </a:solidFill>
                <a:latin typeface="Arial"/>
                <a:cs typeface="Arial"/>
              </a:rPr>
              <a:t>sufficiently </a:t>
            </a:r>
            <a:r>
              <a:rPr sz="2400" spc="-4" dirty="0">
                <a:latin typeface="Arial"/>
                <a:cs typeface="Arial"/>
              </a:rPr>
              <a:t>through </a:t>
            </a:r>
            <a:r>
              <a:rPr sz="2400" dirty="0">
                <a:latin typeface="Arial"/>
                <a:cs typeface="Arial"/>
              </a:rPr>
              <a:t>reviews  </a:t>
            </a:r>
            <a:r>
              <a:rPr sz="2400" spc="-4" dirty="0">
                <a:latin typeface="Arial"/>
                <a:cs typeface="Arial"/>
              </a:rPr>
              <a:t>and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-4" dirty="0">
                <a:latin typeface="Arial"/>
                <a:cs typeface="Arial"/>
              </a:rPr>
              <a:t>inspections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-9128" y="852421"/>
            <a:ext cx="9153131" cy="685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1"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dirty="0"/>
              <a:t>Applicability </a:t>
            </a:r>
            <a:r>
              <a:rPr spc="-4" dirty="0"/>
              <a:t>and</a:t>
            </a:r>
            <a:r>
              <a:rPr spc="-23" dirty="0"/>
              <a:t> </a:t>
            </a:r>
            <a:r>
              <a:rPr spc="-4" dirty="0"/>
              <a:t>Limitation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171150" y="5709014"/>
            <a:ext cx="256699" cy="3667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050">
              <a:lnSpc>
                <a:spcPts val="1440"/>
              </a:lnSpc>
            </a:pPr>
            <a:fld id="{81D60167-4931-47E6-BA6A-407CBD079E47}" type="slidenum">
              <a:rPr dirty="0"/>
              <a:pPr marL="19050">
                <a:lnSpc>
                  <a:spcPts val="1440"/>
                </a:lnSpc>
              </a:pPr>
              <a:t>51</a:t>
            </a:fld>
            <a:endParaRPr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294" y="1771652"/>
            <a:ext cx="9128707" cy="304698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66693" marR="3811" indent="-257168" algn="just">
              <a:buFont typeface="Arial"/>
              <a:buChar char="‒"/>
              <a:tabLst>
                <a:tab pos="266693" algn="l"/>
              </a:tabLst>
            </a:pPr>
            <a:r>
              <a:rPr sz="2700" dirty="0">
                <a:latin typeface="Arial"/>
                <a:cs typeface="Arial"/>
              </a:rPr>
              <a:t>Its </a:t>
            </a:r>
            <a:r>
              <a:rPr sz="2700" spc="-4" dirty="0">
                <a:latin typeface="Arial"/>
                <a:cs typeface="Arial"/>
              </a:rPr>
              <a:t>limitation are that </a:t>
            </a:r>
            <a:r>
              <a:rPr sz="2700" dirty="0">
                <a:latin typeface="Arial"/>
                <a:cs typeface="Arial"/>
              </a:rPr>
              <a:t>the </a:t>
            </a:r>
            <a:r>
              <a:rPr sz="2700" dirty="0">
                <a:solidFill>
                  <a:srgbClr val="C00000"/>
                </a:solidFill>
                <a:latin typeface="Arial"/>
                <a:cs typeface="Arial"/>
              </a:rPr>
              <a:t>tester </a:t>
            </a:r>
            <a:r>
              <a:rPr sz="2700" dirty="0">
                <a:latin typeface="Arial"/>
                <a:cs typeface="Arial"/>
              </a:rPr>
              <a:t>must </a:t>
            </a:r>
            <a:r>
              <a:rPr sz="2700" spc="-4" dirty="0">
                <a:latin typeface="Arial"/>
                <a:cs typeface="Arial"/>
              </a:rPr>
              <a:t>have  sufficient </a:t>
            </a:r>
            <a:r>
              <a:rPr sz="2700" b="1" spc="-4" dirty="0">
                <a:solidFill>
                  <a:srgbClr val="C00000"/>
                </a:solidFill>
                <a:latin typeface="Arial"/>
                <a:cs typeface="Arial"/>
              </a:rPr>
              <a:t>programming </a:t>
            </a:r>
            <a:r>
              <a:rPr sz="2700" b="1" dirty="0">
                <a:solidFill>
                  <a:srgbClr val="C00000"/>
                </a:solidFill>
                <a:latin typeface="Arial"/>
                <a:cs typeface="Arial"/>
              </a:rPr>
              <a:t>skill </a:t>
            </a:r>
            <a:r>
              <a:rPr sz="2700" dirty="0">
                <a:latin typeface="Arial"/>
                <a:cs typeface="Arial"/>
              </a:rPr>
              <a:t>to </a:t>
            </a:r>
            <a:r>
              <a:rPr sz="2700" spc="-4" dirty="0">
                <a:latin typeface="Arial"/>
                <a:cs typeface="Arial"/>
              </a:rPr>
              <a:t>understand</a:t>
            </a:r>
            <a:r>
              <a:rPr sz="2700" spc="-64" dirty="0">
                <a:latin typeface="Arial"/>
                <a:cs typeface="Arial"/>
              </a:rPr>
              <a:t> </a:t>
            </a:r>
            <a:r>
              <a:rPr sz="2700" dirty="0">
                <a:latin typeface="Arial"/>
                <a:cs typeface="Arial"/>
              </a:rPr>
              <a:t>the  </a:t>
            </a:r>
            <a:r>
              <a:rPr sz="2700" spc="-4" dirty="0">
                <a:latin typeface="Arial"/>
                <a:cs typeface="Arial"/>
              </a:rPr>
              <a:t>code and </a:t>
            </a:r>
            <a:r>
              <a:rPr sz="2700" dirty="0">
                <a:latin typeface="Arial"/>
                <a:cs typeface="Arial"/>
              </a:rPr>
              <a:t>its control</a:t>
            </a:r>
            <a:r>
              <a:rPr sz="2700" spc="-64" dirty="0">
                <a:latin typeface="Arial"/>
                <a:cs typeface="Arial"/>
              </a:rPr>
              <a:t> </a:t>
            </a:r>
            <a:r>
              <a:rPr sz="2700" spc="-4" dirty="0">
                <a:latin typeface="Arial"/>
                <a:cs typeface="Arial"/>
              </a:rPr>
              <a:t>flow</a:t>
            </a:r>
            <a:endParaRPr sz="2700" dirty="0">
              <a:latin typeface="Arial"/>
              <a:cs typeface="Arial"/>
            </a:endParaRPr>
          </a:p>
          <a:p>
            <a:pPr algn="just">
              <a:spcBef>
                <a:spcPts val="29"/>
              </a:spcBef>
              <a:buFont typeface="Arial"/>
              <a:buChar char="‒"/>
            </a:pPr>
            <a:endParaRPr sz="3600" dirty="0">
              <a:latin typeface="Times New Roman"/>
              <a:cs typeface="Times New Roman"/>
            </a:endParaRPr>
          </a:p>
          <a:p>
            <a:pPr marL="266693" marR="64769" indent="-257168" algn="just">
              <a:buFont typeface="Arial"/>
              <a:buChar char="‒"/>
              <a:tabLst>
                <a:tab pos="266693" algn="l"/>
              </a:tabLst>
            </a:pPr>
            <a:r>
              <a:rPr sz="2700" dirty="0">
                <a:latin typeface="Arial"/>
                <a:cs typeface="Arial"/>
              </a:rPr>
              <a:t>Control </a:t>
            </a:r>
            <a:r>
              <a:rPr sz="2700" spc="-4" dirty="0">
                <a:latin typeface="Arial"/>
                <a:cs typeface="Arial"/>
              </a:rPr>
              <a:t>flow testing can be </a:t>
            </a:r>
            <a:r>
              <a:rPr sz="2700" b="1" dirty="0">
                <a:solidFill>
                  <a:srgbClr val="C00000"/>
                </a:solidFill>
                <a:latin typeface="Arial"/>
                <a:cs typeface="Arial"/>
              </a:rPr>
              <a:t>very time  consuming </a:t>
            </a:r>
            <a:r>
              <a:rPr sz="2700" dirty="0">
                <a:latin typeface="Arial"/>
                <a:cs typeface="Arial"/>
              </a:rPr>
              <a:t>because of </a:t>
            </a:r>
            <a:r>
              <a:rPr sz="2700" spc="-4" dirty="0">
                <a:latin typeface="Arial"/>
                <a:cs typeface="Arial"/>
              </a:rPr>
              <a:t>all modules and</a:t>
            </a:r>
            <a:r>
              <a:rPr sz="2700" spc="-95" dirty="0">
                <a:latin typeface="Arial"/>
                <a:cs typeface="Arial"/>
              </a:rPr>
              <a:t> </a:t>
            </a:r>
            <a:r>
              <a:rPr sz="2700" spc="-4" dirty="0">
                <a:latin typeface="Arial"/>
                <a:cs typeface="Arial"/>
              </a:rPr>
              <a:t>basic  </a:t>
            </a:r>
            <a:r>
              <a:rPr sz="2700" dirty="0">
                <a:latin typeface="Arial"/>
                <a:cs typeface="Arial"/>
              </a:rPr>
              <a:t>paths that comprise a</a:t>
            </a:r>
            <a:r>
              <a:rPr sz="2700" spc="-79" dirty="0">
                <a:latin typeface="Arial"/>
                <a:cs typeface="Arial"/>
              </a:rPr>
              <a:t> </a:t>
            </a:r>
            <a:r>
              <a:rPr sz="2700" spc="-4" dirty="0">
                <a:latin typeface="Arial"/>
                <a:cs typeface="Arial"/>
              </a:rPr>
              <a:t>system</a:t>
            </a:r>
            <a:endParaRPr sz="27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832485"/>
            <a:ext cx="9144000" cy="685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1"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dirty="0"/>
              <a:t>Applicability </a:t>
            </a:r>
            <a:r>
              <a:rPr spc="-4" dirty="0"/>
              <a:t>and</a:t>
            </a:r>
            <a:r>
              <a:rPr spc="-23" dirty="0"/>
              <a:t> </a:t>
            </a:r>
            <a:r>
              <a:rPr spc="-4" dirty="0"/>
              <a:t>Limitation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171150" y="5709014"/>
            <a:ext cx="256699" cy="3667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050">
              <a:lnSpc>
                <a:spcPts val="1440"/>
              </a:lnSpc>
            </a:pPr>
            <a:fld id="{81D60167-4931-47E6-BA6A-407CBD079E47}" type="slidenum">
              <a:rPr dirty="0"/>
              <a:pPr marL="19050">
                <a:lnSpc>
                  <a:spcPts val="1440"/>
                </a:lnSpc>
              </a:pPr>
              <a:t>52</a:t>
            </a:fld>
            <a:endParaRPr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6189" y="846725"/>
            <a:ext cx="9127817" cy="685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351"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pc="-341" dirty="0"/>
              <a:t>T</a:t>
            </a:r>
            <a:r>
              <a:rPr spc="-4" dirty="0"/>
              <a:t>ask</a:t>
            </a:r>
          </a:p>
        </p:txBody>
      </p:sp>
      <p:sp>
        <p:nvSpPr>
          <p:cNvPr id="38" name="object 38"/>
          <p:cNvSpPr txBox="1">
            <a:spLocks noGrp="1"/>
          </p:cNvSpPr>
          <p:nvPr>
            <p:ph type="sldNum" sz="quarter" idx="7"/>
          </p:nvPr>
        </p:nvSpPr>
        <p:spPr>
          <a:xfrm>
            <a:off x="171150" y="5709014"/>
            <a:ext cx="256699" cy="36676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050">
              <a:lnSpc>
                <a:spcPts val="1440"/>
              </a:lnSpc>
            </a:pPr>
            <a:fld id="{81D60167-4931-47E6-BA6A-407CBD079E47}" type="slidenum">
              <a:rPr dirty="0"/>
              <a:pPr marL="19050">
                <a:lnSpc>
                  <a:spcPts val="1440"/>
                </a:lnSpc>
              </a:pPr>
              <a:t>53</a:t>
            </a:fld>
            <a:endParaRPr dirty="0"/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100776" y="1747849"/>
          <a:ext cx="890779" cy="12928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08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7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41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4020">
                <a:tc>
                  <a:txBody>
                    <a:bodyPr/>
                    <a:lstStyle/>
                    <a:p>
                      <a:pPr marR="65405" algn="ctr">
                        <a:lnSpc>
                          <a:spcPts val="2720"/>
                        </a:lnSpc>
                      </a:pPr>
                      <a:r>
                        <a:rPr sz="1900" dirty="0">
                          <a:latin typeface="Courier New"/>
                          <a:cs typeface="Courier New"/>
                        </a:rPr>
                        <a:t>a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20"/>
                        </a:lnSpc>
                      </a:pPr>
                      <a:r>
                        <a:rPr sz="1900" dirty="0">
                          <a:latin typeface="Courier New"/>
                          <a:cs typeface="Courier New"/>
                        </a:rPr>
                        <a:t>=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R="14604" algn="r">
                        <a:lnSpc>
                          <a:spcPts val="2720"/>
                        </a:lnSpc>
                      </a:pPr>
                      <a:r>
                        <a:rPr sz="1900" dirty="0">
                          <a:latin typeface="Courier New"/>
                          <a:cs typeface="Courier New"/>
                        </a:rPr>
                        <a:t>1;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9420">
                <a:tc>
                  <a:txBody>
                    <a:bodyPr/>
                    <a:lstStyle/>
                    <a:p>
                      <a:pPr marR="65405" algn="ctr">
                        <a:lnSpc>
                          <a:spcPts val="2885"/>
                        </a:lnSpc>
                      </a:pPr>
                      <a:r>
                        <a:rPr sz="1900" dirty="0">
                          <a:latin typeface="Courier New"/>
                          <a:cs typeface="Courier New"/>
                        </a:rPr>
                        <a:t>b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85"/>
                        </a:lnSpc>
                      </a:pPr>
                      <a:r>
                        <a:rPr sz="1900" dirty="0">
                          <a:latin typeface="Courier New"/>
                          <a:cs typeface="Courier New"/>
                        </a:rPr>
                        <a:t>=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R="14604" algn="r">
                        <a:lnSpc>
                          <a:spcPts val="2885"/>
                        </a:lnSpc>
                      </a:pPr>
                      <a:r>
                        <a:rPr sz="1900" dirty="0">
                          <a:latin typeface="Courier New"/>
                          <a:cs typeface="Courier New"/>
                        </a:rPr>
                        <a:t>2;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9420">
                <a:tc>
                  <a:txBody>
                    <a:bodyPr/>
                    <a:lstStyle/>
                    <a:p>
                      <a:pPr marR="65405" algn="ctr">
                        <a:lnSpc>
                          <a:spcPts val="2890"/>
                        </a:lnSpc>
                      </a:pPr>
                      <a:r>
                        <a:rPr sz="1900" dirty="0">
                          <a:latin typeface="Courier New"/>
                          <a:cs typeface="Courier New"/>
                        </a:rPr>
                        <a:t>c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90"/>
                        </a:lnSpc>
                      </a:pPr>
                      <a:r>
                        <a:rPr sz="1900" dirty="0">
                          <a:latin typeface="Courier New"/>
                          <a:cs typeface="Courier New"/>
                        </a:rPr>
                        <a:t>=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R="14604" algn="r">
                        <a:lnSpc>
                          <a:spcPts val="2890"/>
                        </a:lnSpc>
                      </a:pPr>
                      <a:r>
                        <a:rPr sz="1900" dirty="0">
                          <a:latin typeface="Courier New"/>
                          <a:cs typeface="Courier New"/>
                        </a:rPr>
                        <a:t>3;</a:t>
                      </a:r>
                      <a:endParaRPr sz="19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58661" y="3166966"/>
            <a:ext cx="3549683" cy="2885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1875" spc="-4" dirty="0">
                <a:solidFill>
                  <a:srgbClr val="006FC0"/>
                </a:solidFill>
                <a:latin typeface="Courier New"/>
                <a:cs typeface="Courier New"/>
              </a:rPr>
              <a:t>if</a:t>
            </a:r>
            <a:r>
              <a:rPr sz="1875" spc="-56" dirty="0">
                <a:solidFill>
                  <a:srgbClr val="006FC0"/>
                </a:solidFill>
                <a:latin typeface="Courier New"/>
                <a:cs typeface="Courier New"/>
              </a:rPr>
              <a:t> </a:t>
            </a:r>
            <a:r>
              <a:rPr sz="1875" spc="-4" dirty="0">
                <a:latin typeface="Courier New"/>
                <a:cs typeface="Courier New"/>
              </a:rPr>
              <a:t>(a==2){x</a:t>
            </a:r>
            <a:endParaRPr sz="1875" dirty="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60939" y="3185545"/>
            <a:ext cx="1305401" cy="2885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1875" spc="-4" dirty="0">
                <a:latin typeface="Courier New"/>
                <a:cs typeface="Courier New"/>
              </a:rPr>
              <a:t>= x /</a:t>
            </a:r>
            <a:r>
              <a:rPr sz="1875" spc="-56" dirty="0">
                <a:latin typeface="Courier New"/>
                <a:cs typeface="Courier New"/>
              </a:rPr>
              <a:t> </a:t>
            </a:r>
            <a:r>
              <a:rPr sz="1875" spc="-4" dirty="0">
                <a:latin typeface="Courier New"/>
                <a:cs typeface="Courier New"/>
              </a:rPr>
              <a:t>2;}</a:t>
            </a:r>
            <a:endParaRPr sz="1875" dirty="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8661" y="3584926"/>
            <a:ext cx="1447800" cy="2885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1875" spc="-4" dirty="0">
                <a:solidFill>
                  <a:srgbClr val="006FC0"/>
                </a:solidFill>
                <a:latin typeface="Courier New"/>
                <a:cs typeface="Courier New"/>
              </a:rPr>
              <a:t>else</a:t>
            </a:r>
            <a:r>
              <a:rPr sz="1875" spc="-4" dirty="0">
                <a:latin typeface="Courier New"/>
                <a:cs typeface="Courier New"/>
              </a:rPr>
              <a:t>{x =</a:t>
            </a:r>
            <a:r>
              <a:rPr sz="1875" spc="-56" dirty="0">
                <a:latin typeface="Courier New"/>
                <a:cs typeface="Courier New"/>
              </a:rPr>
              <a:t> </a:t>
            </a:r>
            <a:r>
              <a:rPr sz="1875" spc="-4" dirty="0">
                <a:latin typeface="Courier New"/>
                <a:cs typeface="Courier New"/>
              </a:rPr>
              <a:t>x</a:t>
            </a:r>
            <a:endParaRPr sz="1875" dirty="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520665" y="3612053"/>
            <a:ext cx="733901" cy="2885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1875" spc="-4" dirty="0">
                <a:latin typeface="Courier New"/>
                <a:cs typeface="Courier New"/>
              </a:rPr>
              <a:t>+</a:t>
            </a:r>
            <a:r>
              <a:rPr sz="1875" spc="-64" dirty="0">
                <a:latin typeface="Courier New"/>
                <a:cs typeface="Courier New"/>
              </a:rPr>
              <a:t> </a:t>
            </a:r>
            <a:r>
              <a:rPr sz="1875" spc="-4" dirty="0">
                <a:latin typeface="Courier New"/>
                <a:cs typeface="Courier New"/>
              </a:rPr>
              <a:t>2;}</a:t>
            </a:r>
            <a:endParaRPr sz="1875" dirty="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8113" y="3968366"/>
            <a:ext cx="2305527" cy="134652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1875" spc="-4" dirty="0">
                <a:latin typeface="Courier New"/>
                <a:cs typeface="Courier New"/>
              </a:rPr>
              <a:t>p = a /</a:t>
            </a:r>
            <a:r>
              <a:rPr sz="1875" spc="-49" dirty="0">
                <a:latin typeface="Courier New"/>
                <a:cs typeface="Courier New"/>
              </a:rPr>
              <a:t> </a:t>
            </a:r>
            <a:r>
              <a:rPr sz="1875" spc="-4" dirty="0">
                <a:latin typeface="Courier New"/>
                <a:cs typeface="Courier New"/>
              </a:rPr>
              <a:t>r;</a:t>
            </a:r>
            <a:endParaRPr sz="1875" dirty="0">
              <a:latin typeface="Courier New"/>
              <a:cs typeface="Courier New"/>
            </a:endParaRPr>
          </a:p>
          <a:p>
            <a:pPr marL="9525">
              <a:spcBef>
                <a:spcPts val="451"/>
              </a:spcBef>
            </a:pPr>
            <a:r>
              <a:rPr sz="1875" spc="-4" dirty="0">
                <a:solidFill>
                  <a:srgbClr val="006FC0"/>
                </a:solidFill>
                <a:latin typeface="Courier New"/>
                <a:cs typeface="Courier New"/>
              </a:rPr>
              <a:t>if </a:t>
            </a:r>
            <a:r>
              <a:rPr sz="1875" spc="-4" dirty="0">
                <a:latin typeface="Courier New"/>
                <a:cs typeface="Courier New"/>
              </a:rPr>
              <a:t>(b / c &gt;</a:t>
            </a:r>
            <a:r>
              <a:rPr sz="1875" spc="-41" dirty="0">
                <a:latin typeface="Courier New"/>
                <a:cs typeface="Courier New"/>
              </a:rPr>
              <a:t> </a:t>
            </a:r>
            <a:r>
              <a:rPr sz="1875" spc="-4" dirty="0">
                <a:latin typeface="Courier New"/>
                <a:cs typeface="Courier New"/>
              </a:rPr>
              <a:t>3)</a:t>
            </a:r>
            <a:endParaRPr lang="en-US" sz="1875" spc="-4" dirty="0">
              <a:latin typeface="Courier New"/>
              <a:cs typeface="Courier New"/>
            </a:endParaRPr>
          </a:p>
          <a:p>
            <a:pPr marL="9525">
              <a:spcBef>
                <a:spcPts val="451"/>
              </a:spcBef>
            </a:pPr>
            <a:r>
              <a:rPr sz="1875" spc="-4" dirty="0">
                <a:latin typeface="Courier New"/>
                <a:cs typeface="Courier New"/>
              </a:rPr>
              <a:t>{z</a:t>
            </a:r>
            <a:r>
              <a:rPr lang="en-US" sz="1875" spc="-4" dirty="0">
                <a:latin typeface="Courier New"/>
                <a:cs typeface="Courier New"/>
              </a:rPr>
              <a:t>= x +</a:t>
            </a:r>
            <a:r>
              <a:rPr lang="en-US" sz="1875" spc="-56" dirty="0">
                <a:latin typeface="Courier New"/>
                <a:cs typeface="Courier New"/>
              </a:rPr>
              <a:t> </a:t>
            </a:r>
            <a:r>
              <a:rPr lang="en-US" sz="1875" spc="-4" dirty="0">
                <a:latin typeface="Courier New"/>
                <a:cs typeface="Courier New"/>
              </a:rPr>
              <a:t>y;}</a:t>
            </a:r>
            <a:endParaRPr lang="en-US" sz="1875" dirty="0">
              <a:latin typeface="Courier New"/>
              <a:cs typeface="Courier New"/>
            </a:endParaRPr>
          </a:p>
          <a:p>
            <a:pPr marL="9525">
              <a:spcBef>
                <a:spcPts val="451"/>
              </a:spcBef>
            </a:pPr>
            <a:endParaRPr sz="1875" dirty="0">
              <a:latin typeface="Courier New"/>
              <a:cs typeface="Courier New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6268785" y="1681926"/>
            <a:ext cx="628651" cy="628651"/>
          </a:xfrm>
          <a:custGeom>
            <a:avLst/>
            <a:gdLst/>
            <a:ahLst/>
            <a:cxnLst/>
            <a:rect l="l" t="t" r="r" b="b"/>
            <a:pathLst>
              <a:path w="838200" h="838200">
                <a:moveTo>
                  <a:pt x="0" y="419100"/>
                </a:moveTo>
                <a:lnTo>
                  <a:pt x="2818" y="370213"/>
                </a:lnTo>
                <a:lnTo>
                  <a:pt x="11065" y="322985"/>
                </a:lnTo>
                <a:lnTo>
                  <a:pt x="24426" y="277731"/>
                </a:lnTo>
                <a:lnTo>
                  <a:pt x="42587" y="234764"/>
                </a:lnTo>
                <a:lnTo>
                  <a:pt x="65234" y="194399"/>
                </a:lnTo>
                <a:lnTo>
                  <a:pt x="92053" y="156949"/>
                </a:lnTo>
                <a:lnTo>
                  <a:pt x="122729" y="122729"/>
                </a:lnTo>
                <a:lnTo>
                  <a:pt x="156949" y="92053"/>
                </a:lnTo>
                <a:lnTo>
                  <a:pt x="194399" y="65234"/>
                </a:lnTo>
                <a:lnTo>
                  <a:pt x="234764" y="42587"/>
                </a:lnTo>
                <a:lnTo>
                  <a:pt x="277731" y="24426"/>
                </a:lnTo>
                <a:lnTo>
                  <a:pt x="322985" y="11065"/>
                </a:lnTo>
                <a:lnTo>
                  <a:pt x="370213" y="2818"/>
                </a:lnTo>
                <a:lnTo>
                  <a:pt x="419100" y="0"/>
                </a:lnTo>
                <a:lnTo>
                  <a:pt x="467986" y="2818"/>
                </a:lnTo>
                <a:lnTo>
                  <a:pt x="515214" y="11065"/>
                </a:lnTo>
                <a:lnTo>
                  <a:pt x="560468" y="24426"/>
                </a:lnTo>
                <a:lnTo>
                  <a:pt x="603435" y="42587"/>
                </a:lnTo>
                <a:lnTo>
                  <a:pt x="643800" y="65234"/>
                </a:lnTo>
                <a:lnTo>
                  <a:pt x="681250" y="92053"/>
                </a:lnTo>
                <a:lnTo>
                  <a:pt x="715470" y="122729"/>
                </a:lnTo>
                <a:lnTo>
                  <a:pt x="746146" y="156949"/>
                </a:lnTo>
                <a:lnTo>
                  <a:pt x="772965" y="194399"/>
                </a:lnTo>
                <a:lnTo>
                  <a:pt x="795612" y="234764"/>
                </a:lnTo>
                <a:lnTo>
                  <a:pt x="813773" y="277731"/>
                </a:lnTo>
                <a:lnTo>
                  <a:pt x="827134" y="322985"/>
                </a:lnTo>
                <a:lnTo>
                  <a:pt x="835381" y="370213"/>
                </a:lnTo>
                <a:lnTo>
                  <a:pt x="838200" y="419100"/>
                </a:lnTo>
                <a:lnTo>
                  <a:pt x="835381" y="467986"/>
                </a:lnTo>
                <a:lnTo>
                  <a:pt x="827134" y="515214"/>
                </a:lnTo>
                <a:lnTo>
                  <a:pt x="813773" y="560468"/>
                </a:lnTo>
                <a:lnTo>
                  <a:pt x="795612" y="603435"/>
                </a:lnTo>
                <a:lnTo>
                  <a:pt x="772965" y="643800"/>
                </a:lnTo>
                <a:lnTo>
                  <a:pt x="746146" y="681250"/>
                </a:lnTo>
                <a:lnTo>
                  <a:pt x="715470" y="715470"/>
                </a:lnTo>
                <a:lnTo>
                  <a:pt x="681250" y="746146"/>
                </a:lnTo>
                <a:lnTo>
                  <a:pt x="643800" y="772965"/>
                </a:lnTo>
                <a:lnTo>
                  <a:pt x="603435" y="795612"/>
                </a:lnTo>
                <a:lnTo>
                  <a:pt x="560468" y="813773"/>
                </a:lnTo>
                <a:lnTo>
                  <a:pt x="515214" y="827134"/>
                </a:lnTo>
                <a:lnTo>
                  <a:pt x="467986" y="835381"/>
                </a:lnTo>
                <a:lnTo>
                  <a:pt x="419100" y="838200"/>
                </a:lnTo>
                <a:lnTo>
                  <a:pt x="370213" y="835381"/>
                </a:lnTo>
                <a:lnTo>
                  <a:pt x="322985" y="827134"/>
                </a:lnTo>
                <a:lnTo>
                  <a:pt x="277731" y="813773"/>
                </a:lnTo>
                <a:lnTo>
                  <a:pt x="234764" y="795612"/>
                </a:lnTo>
                <a:lnTo>
                  <a:pt x="194399" y="772965"/>
                </a:lnTo>
                <a:lnTo>
                  <a:pt x="156949" y="746146"/>
                </a:lnTo>
                <a:lnTo>
                  <a:pt x="122729" y="715470"/>
                </a:lnTo>
                <a:lnTo>
                  <a:pt x="92053" y="681250"/>
                </a:lnTo>
                <a:lnTo>
                  <a:pt x="65234" y="643800"/>
                </a:lnTo>
                <a:lnTo>
                  <a:pt x="42587" y="603435"/>
                </a:lnTo>
                <a:lnTo>
                  <a:pt x="24426" y="560468"/>
                </a:lnTo>
                <a:lnTo>
                  <a:pt x="11065" y="515214"/>
                </a:lnTo>
                <a:lnTo>
                  <a:pt x="2818" y="467986"/>
                </a:lnTo>
                <a:lnTo>
                  <a:pt x="0" y="4191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1"/>
          </a:p>
        </p:txBody>
      </p:sp>
      <p:sp>
        <p:nvSpPr>
          <p:cNvPr id="16" name="object 16"/>
          <p:cNvSpPr txBox="1"/>
          <p:nvPr/>
        </p:nvSpPr>
        <p:spPr>
          <a:xfrm>
            <a:off x="6482244" y="1804231"/>
            <a:ext cx="203359" cy="38087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marR="3811" indent="1905" algn="just"/>
            <a:r>
              <a:rPr sz="825" b="1" dirty="0">
                <a:latin typeface="Arial"/>
                <a:cs typeface="Arial"/>
              </a:rPr>
              <a:t>a=1  b=2  c=3</a:t>
            </a:r>
            <a:endParaRPr sz="825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5458397" y="2963229"/>
            <a:ext cx="628651" cy="628651"/>
          </a:xfrm>
          <a:custGeom>
            <a:avLst/>
            <a:gdLst/>
            <a:ahLst/>
            <a:cxnLst/>
            <a:rect l="l" t="t" r="r" b="b"/>
            <a:pathLst>
              <a:path w="838200" h="838200">
                <a:moveTo>
                  <a:pt x="0" y="419100"/>
                </a:moveTo>
                <a:lnTo>
                  <a:pt x="2818" y="370213"/>
                </a:lnTo>
                <a:lnTo>
                  <a:pt x="11065" y="322985"/>
                </a:lnTo>
                <a:lnTo>
                  <a:pt x="24426" y="277731"/>
                </a:lnTo>
                <a:lnTo>
                  <a:pt x="42587" y="234764"/>
                </a:lnTo>
                <a:lnTo>
                  <a:pt x="65234" y="194399"/>
                </a:lnTo>
                <a:lnTo>
                  <a:pt x="92053" y="156949"/>
                </a:lnTo>
                <a:lnTo>
                  <a:pt x="122729" y="122729"/>
                </a:lnTo>
                <a:lnTo>
                  <a:pt x="156949" y="92053"/>
                </a:lnTo>
                <a:lnTo>
                  <a:pt x="194399" y="65234"/>
                </a:lnTo>
                <a:lnTo>
                  <a:pt x="234764" y="42587"/>
                </a:lnTo>
                <a:lnTo>
                  <a:pt x="277731" y="24426"/>
                </a:lnTo>
                <a:lnTo>
                  <a:pt x="322985" y="11065"/>
                </a:lnTo>
                <a:lnTo>
                  <a:pt x="370213" y="2818"/>
                </a:lnTo>
                <a:lnTo>
                  <a:pt x="419100" y="0"/>
                </a:lnTo>
                <a:lnTo>
                  <a:pt x="467986" y="2818"/>
                </a:lnTo>
                <a:lnTo>
                  <a:pt x="515214" y="11065"/>
                </a:lnTo>
                <a:lnTo>
                  <a:pt x="560468" y="24426"/>
                </a:lnTo>
                <a:lnTo>
                  <a:pt x="603435" y="42587"/>
                </a:lnTo>
                <a:lnTo>
                  <a:pt x="643800" y="65234"/>
                </a:lnTo>
                <a:lnTo>
                  <a:pt x="681250" y="92053"/>
                </a:lnTo>
                <a:lnTo>
                  <a:pt x="715470" y="122729"/>
                </a:lnTo>
                <a:lnTo>
                  <a:pt x="746146" y="156949"/>
                </a:lnTo>
                <a:lnTo>
                  <a:pt x="772965" y="194399"/>
                </a:lnTo>
                <a:lnTo>
                  <a:pt x="795612" y="234764"/>
                </a:lnTo>
                <a:lnTo>
                  <a:pt x="813773" y="277731"/>
                </a:lnTo>
                <a:lnTo>
                  <a:pt x="827134" y="322985"/>
                </a:lnTo>
                <a:lnTo>
                  <a:pt x="835381" y="370213"/>
                </a:lnTo>
                <a:lnTo>
                  <a:pt x="838199" y="419100"/>
                </a:lnTo>
                <a:lnTo>
                  <a:pt x="835381" y="467986"/>
                </a:lnTo>
                <a:lnTo>
                  <a:pt x="827134" y="515214"/>
                </a:lnTo>
                <a:lnTo>
                  <a:pt x="813773" y="560468"/>
                </a:lnTo>
                <a:lnTo>
                  <a:pt x="795612" y="603435"/>
                </a:lnTo>
                <a:lnTo>
                  <a:pt x="772965" y="643800"/>
                </a:lnTo>
                <a:lnTo>
                  <a:pt x="746146" y="681250"/>
                </a:lnTo>
                <a:lnTo>
                  <a:pt x="715470" y="715470"/>
                </a:lnTo>
                <a:lnTo>
                  <a:pt x="681250" y="746146"/>
                </a:lnTo>
                <a:lnTo>
                  <a:pt x="643800" y="772965"/>
                </a:lnTo>
                <a:lnTo>
                  <a:pt x="603435" y="795612"/>
                </a:lnTo>
                <a:lnTo>
                  <a:pt x="560468" y="813773"/>
                </a:lnTo>
                <a:lnTo>
                  <a:pt x="515214" y="827134"/>
                </a:lnTo>
                <a:lnTo>
                  <a:pt x="467986" y="835381"/>
                </a:lnTo>
                <a:lnTo>
                  <a:pt x="419100" y="838199"/>
                </a:lnTo>
                <a:lnTo>
                  <a:pt x="370213" y="835381"/>
                </a:lnTo>
                <a:lnTo>
                  <a:pt x="322985" y="827134"/>
                </a:lnTo>
                <a:lnTo>
                  <a:pt x="277731" y="813773"/>
                </a:lnTo>
                <a:lnTo>
                  <a:pt x="234764" y="795612"/>
                </a:lnTo>
                <a:lnTo>
                  <a:pt x="194399" y="772965"/>
                </a:lnTo>
                <a:lnTo>
                  <a:pt x="156949" y="746146"/>
                </a:lnTo>
                <a:lnTo>
                  <a:pt x="122729" y="715470"/>
                </a:lnTo>
                <a:lnTo>
                  <a:pt x="92053" y="681250"/>
                </a:lnTo>
                <a:lnTo>
                  <a:pt x="65234" y="643800"/>
                </a:lnTo>
                <a:lnTo>
                  <a:pt x="42587" y="603435"/>
                </a:lnTo>
                <a:lnTo>
                  <a:pt x="24426" y="560468"/>
                </a:lnTo>
                <a:lnTo>
                  <a:pt x="11065" y="515214"/>
                </a:lnTo>
                <a:lnTo>
                  <a:pt x="2818" y="467986"/>
                </a:lnTo>
                <a:lnTo>
                  <a:pt x="0" y="4191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1"/>
          </a:p>
        </p:txBody>
      </p:sp>
      <p:sp>
        <p:nvSpPr>
          <p:cNvPr id="18" name="object 18"/>
          <p:cNvSpPr txBox="1"/>
          <p:nvPr/>
        </p:nvSpPr>
        <p:spPr>
          <a:xfrm>
            <a:off x="5629847" y="3212021"/>
            <a:ext cx="285751" cy="1269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825" b="1" dirty="0">
                <a:latin typeface="Arial"/>
                <a:cs typeface="Arial"/>
              </a:rPr>
              <a:t>x=x/2</a:t>
            </a:r>
            <a:endParaRPr sz="825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268785" y="2502600"/>
            <a:ext cx="628651" cy="628651"/>
          </a:xfrm>
          <a:custGeom>
            <a:avLst/>
            <a:gdLst/>
            <a:ahLst/>
            <a:cxnLst/>
            <a:rect l="l" t="t" r="r" b="b"/>
            <a:pathLst>
              <a:path w="838200" h="838200">
                <a:moveTo>
                  <a:pt x="0" y="419100"/>
                </a:moveTo>
                <a:lnTo>
                  <a:pt x="2818" y="370213"/>
                </a:lnTo>
                <a:lnTo>
                  <a:pt x="11065" y="322985"/>
                </a:lnTo>
                <a:lnTo>
                  <a:pt x="24426" y="277731"/>
                </a:lnTo>
                <a:lnTo>
                  <a:pt x="42587" y="234764"/>
                </a:lnTo>
                <a:lnTo>
                  <a:pt x="65234" y="194399"/>
                </a:lnTo>
                <a:lnTo>
                  <a:pt x="92053" y="156949"/>
                </a:lnTo>
                <a:lnTo>
                  <a:pt x="122729" y="122729"/>
                </a:lnTo>
                <a:lnTo>
                  <a:pt x="156949" y="92053"/>
                </a:lnTo>
                <a:lnTo>
                  <a:pt x="194399" y="65234"/>
                </a:lnTo>
                <a:lnTo>
                  <a:pt x="234764" y="42587"/>
                </a:lnTo>
                <a:lnTo>
                  <a:pt x="277731" y="24426"/>
                </a:lnTo>
                <a:lnTo>
                  <a:pt x="322985" y="11065"/>
                </a:lnTo>
                <a:lnTo>
                  <a:pt x="370213" y="2818"/>
                </a:lnTo>
                <a:lnTo>
                  <a:pt x="419100" y="0"/>
                </a:lnTo>
                <a:lnTo>
                  <a:pt x="467986" y="2818"/>
                </a:lnTo>
                <a:lnTo>
                  <a:pt x="515214" y="11065"/>
                </a:lnTo>
                <a:lnTo>
                  <a:pt x="560468" y="24426"/>
                </a:lnTo>
                <a:lnTo>
                  <a:pt x="603435" y="42587"/>
                </a:lnTo>
                <a:lnTo>
                  <a:pt x="643800" y="65234"/>
                </a:lnTo>
                <a:lnTo>
                  <a:pt x="681250" y="92053"/>
                </a:lnTo>
                <a:lnTo>
                  <a:pt x="715470" y="122729"/>
                </a:lnTo>
                <a:lnTo>
                  <a:pt x="746146" y="156949"/>
                </a:lnTo>
                <a:lnTo>
                  <a:pt x="772965" y="194399"/>
                </a:lnTo>
                <a:lnTo>
                  <a:pt x="795612" y="234764"/>
                </a:lnTo>
                <a:lnTo>
                  <a:pt x="813773" y="277731"/>
                </a:lnTo>
                <a:lnTo>
                  <a:pt x="827134" y="322985"/>
                </a:lnTo>
                <a:lnTo>
                  <a:pt x="835381" y="370213"/>
                </a:lnTo>
                <a:lnTo>
                  <a:pt x="838200" y="419100"/>
                </a:lnTo>
                <a:lnTo>
                  <a:pt x="835381" y="467986"/>
                </a:lnTo>
                <a:lnTo>
                  <a:pt x="827134" y="515214"/>
                </a:lnTo>
                <a:lnTo>
                  <a:pt x="813773" y="560468"/>
                </a:lnTo>
                <a:lnTo>
                  <a:pt x="795612" y="603435"/>
                </a:lnTo>
                <a:lnTo>
                  <a:pt x="772965" y="643800"/>
                </a:lnTo>
                <a:lnTo>
                  <a:pt x="746146" y="681250"/>
                </a:lnTo>
                <a:lnTo>
                  <a:pt x="715470" y="715470"/>
                </a:lnTo>
                <a:lnTo>
                  <a:pt x="681250" y="746146"/>
                </a:lnTo>
                <a:lnTo>
                  <a:pt x="643800" y="772965"/>
                </a:lnTo>
                <a:lnTo>
                  <a:pt x="603435" y="795612"/>
                </a:lnTo>
                <a:lnTo>
                  <a:pt x="560468" y="813773"/>
                </a:lnTo>
                <a:lnTo>
                  <a:pt x="515214" y="827134"/>
                </a:lnTo>
                <a:lnTo>
                  <a:pt x="467986" y="835381"/>
                </a:lnTo>
                <a:lnTo>
                  <a:pt x="419100" y="838200"/>
                </a:lnTo>
                <a:lnTo>
                  <a:pt x="370213" y="835381"/>
                </a:lnTo>
                <a:lnTo>
                  <a:pt x="322985" y="827134"/>
                </a:lnTo>
                <a:lnTo>
                  <a:pt x="277731" y="813773"/>
                </a:lnTo>
                <a:lnTo>
                  <a:pt x="234764" y="795612"/>
                </a:lnTo>
                <a:lnTo>
                  <a:pt x="194399" y="772965"/>
                </a:lnTo>
                <a:lnTo>
                  <a:pt x="156949" y="746146"/>
                </a:lnTo>
                <a:lnTo>
                  <a:pt x="122729" y="715470"/>
                </a:lnTo>
                <a:lnTo>
                  <a:pt x="92053" y="681250"/>
                </a:lnTo>
                <a:lnTo>
                  <a:pt x="65234" y="643800"/>
                </a:lnTo>
                <a:lnTo>
                  <a:pt x="42587" y="603435"/>
                </a:lnTo>
                <a:lnTo>
                  <a:pt x="24426" y="560468"/>
                </a:lnTo>
                <a:lnTo>
                  <a:pt x="11065" y="515214"/>
                </a:lnTo>
                <a:lnTo>
                  <a:pt x="2818" y="467986"/>
                </a:lnTo>
                <a:lnTo>
                  <a:pt x="0" y="4191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1"/>
          </a:p>
        </p:txBody>
      </p:sp>
      <p:sp>
        <p:nvSpPr>
          <p:cNvPr id="20" name="object 20"/>
          <p:cNvSpPr txBox="1"/>
          <p:nvPr/>
        </p:nvSpPr>
        <p:spPr>
          <a:xfrm>
            <a:off x="6453665" y="2687575"/>
            <a:ext cx="259556" cy="25391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marR="3811" indent="87627"/>
            <a:r>
              <a:rPr sz="825" b="1" spc="4" dirty="0">
                <a:latin typeface="Arial"/>
                <a:cs typeface="Arial"/>
              </a:rPr>
              <a:t>if  </a:t>
            </a:r>
            <a:r>
              <a:rPr sz="825" b="1" dirty="0">
                <a:latin typeface="Arial"/>
                <a:cs typeface="Arial"/>
              </a:rPr>
              <a:t>a==2</a:t>
            </a:r>
            <a:endParaRPr sz="825">
              <a:latin typeface="Arial"/>
              <a:cs typeface="Arial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6289358" y="3405570"/>
            <a:ext cx="628651" cy="628651"/>
          </a:xfrm>
          <a:custGeom>
            <a:avLst/>
            <a:gdLst/>
            <a:ahLst/>
            <a:cxnLst/>
            <a:rect l="l" t="t" r="r" b="b"/>
            <a:pathLst>
              <a:path w="838200" h="838200">
                <a:moveTo>
                  <a:pt x="0" y="419099"/>
                </a:moveTo>
                <a:lnTo>
                  <a:pt x="2818" y="370213"/>
                </a:lnTo>
                <a:lnTo>
                  <a:pt x="11065" y="322985"/>
                </a:lnTo>
                <a:lnTo>
                  <a:pt x="24426" y="277731"/>
                </a:lnTo>
                <a:lnTo>
                  <a:pt x="42587" y="234764"/>
                </a:lnTo>
                <a:lnTo>
                  <a:pt x="65234" y="194399"/>
                </a:lnTo>
                <a:lnTo>
                  <a:pt x="92053" y="156949"/>
                </a:lnTo>
                <a:lnTo>
                  <a:pt x="122729" y="122729"/>
                </a:lnTo>
                <a:lnTo>
                  <a:pt x="156949" y="92053"/>
                </a:lnTo>
                <a:lnTo>
                  <a:pt x="194399" y="65234"/>
                </a:lnTo>
                <a:lnTo>
                  <a:pt x="234764" y="42587"/>
                </a:lnTo>
                <a:lnTo>
                  <a:pt x="277731" y="24426"/>
                </a:lnTo>
                <a:lnTo>
                  <a:pt x="322985" y="11065"/>
                </a:lnTo>
                <a:lnTo>
                  <a:pt x="370213" y="2818"/>
                </a:lnTo>
                <a:lnTo>
                  <a:pt x="419100" y="0"/>
                </a:lnTo>
                <a:lnTo>
                  <a:pt x="467986" y="2818"/>
                </a:lnTo>
                <a:lnTo>
                  <a:pt x="515214" y="11065"/>
                </a:lnTo>
                <a:lnTo>
                  <a:pt x="560468" y="24426"/>
                </a:lnTo>
                <a:lnTo>
                  <a:pt x="603435" y="42587"/>
                </a:lnTo>
                <a:lnTo>
                  <a:pt x="643800" y="65234"/>
                </a:lnTo>
                <a:lnTo>
                  <a:pt x="681250" y="92053"/>
                </a:lnTo>
                <a:lnTo>
                  <a:pt x="715470" y="122729"/>
                </a:lnTo>
                <a:lnTo>
                  <a:pt x="746146" y="156949"/>
                </a:lnTo>
                <a:lnTo>
                  <a:pt x="772965" y="194399"/>
                </a:lnTo>
                <a:lnTo>
                  <a:pt x="795612" y="234764"/>
                </a:lnTo>
                <a:lnTo>
                  <a:pt x="813773" y="277731"/>
                </a:lnTo>
                <a:lnTo>
                  <a:pt x="827134" y="322985"/>
                </a:lnTo>
                <a:lnTo>
                  <a:pt x="835381" y="370213"/>
                </a:lnTo>
                <a:lnTo>
                  <a:pt x="838200" y="419099"/>
                </a:lnTo>
                <a:lnTo>
                  <a:pt x="835381" y="467986"/>
                </a:lnTo>
                <a:lnTo>
                  <a:pt x="827134" y="515214"/>
                </a:lnTo>
                <a:lnTo>
                  <a:pt x="813773" y="560468"/>
                </a:lnTo>
                <a:lnTo>
                  <a:pt x="795612" y="603435"/>
                </a:lnTo>
                <a:lnTo>
                  <a:pt x="772965" y="643800"/>
                </a:lnTo>
                <a:lnTo>
                  <a:pt x="746146" y="681250"/>
                </a:lnTo>
                <a:lnTo>
                  <a:pt x="715470" y="715470"/>
                </a:lnTo>
                <a:lnTo>
                  <a:pt x="681250" y="746146"/>
                </a:lnTo>
                <a:lnTo>
                  <a:pt x="643800" y="772965"/>
                </a:lnTo>
                <a:lnTo>
                  <a:pt x="603435" y="795612"/>
                </a:lnTo>
                <a:lnTo>
                  <a:pt x="560468" y="813773"/>
                </a:lnTo>
                <a:lnTo>
                  <a:pt x="515214" y="827134"/>
                </a:lnTo>
                <a:lnTo>
                  <a:pt x="467986" y="835381"/>
                </a:lnTo>
                <a:lnTo>
                  <a:pt x="419100" y="838199"/>
                </a:lnTo>
                <a:lnTo>
                  <a:pt x="370213" y="835381"/>
                </a:lnTo>
                <a:lnTo>
                  <a:pt x="322985" y="827134"/>
                </a:lnTo>
                <a:lnTo>
                  <a:pt x="277731" y="813773"/>
                </a:lnTo>
                <a:lnTo>
                  <a:pt x="234764" y="795612"/>
                </a:lnTo>
                <a:lnTo>
                  <a:pt x="194399" y="772965"/>
                </a:lnTo>
                <a:lnTo>
                  <a:pt x="156949" y="746146"/>
                </a:lnTo>
                <a:lnTo>
                  <a:pt x="122729" y="715470"/>
                </a:lnTo>
                <a:lnTo>
                  <a:pt x="92053" y="681250"/>
                </a:lnTo>
                <a:lnTo>
                  <a:pt x="65234" y="643800"/>
                </a:lnTo>
                <a:lnTo>
                  <a:pt x="42587" y="603435"/>
                </a:lnTo>
                <a:lnTo>
                  <a:pt x="24426" y="560468"/>
                </a:lnTo>
                <a:lnTo>
                  <a:pt x="11065" y="515214"/>
                </a:lnTo>
                <a:lnTo>
                  <a:pt x="2818" y="467986"/>
                </a:lnTo>
                <a:lnTo>
                  <a:pt x="0" y="419099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1"/>
          </a:p>
        </p:txBody>
      </p:sp>
      <p:sp>
        <p:nvSpPr>
          <p:cNvPr id="22" name="object 22"/>
          <p:cNvSpPr txBox="1"/>
          <p:nvPr/>
        </p:nvSpPr>
        <p:spPr>
          <a:xfrm>
            <a:off x="6466714" y="3653885"/>
            <a:ext cx="273844" cy="1269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825" b="1" spc="-4" dirty="0">
                <a:latin typeface="Arial"/>
                <a:cs typeface="Arial"/>
              </a:rPr>
              <a:t>p</a:t>
            </a:r>
            <a:r>
              <a:rPr sz="825" b="1" dirty="0">
                <a:latin typeface="Arial"/>
                <a:cs typeface="Arial"/>
              </a:rPr>
              <a:t>=a/r</a:t>
            </a:r>
            <a:endParaRPr sz="825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7030022" y="2967801"/>
            <a:ext cx="628651" cy="628651"/>
          </a:xfrm>
          <a:custGeom>
            <a:avLst/>
            <a:gdLst/>
            <a:ahLst/>
            <a:cxnLst/>
            <a:rect l="l" t="t" r="r" b="b"/>
            <a:pathLst>
              <a:path w="838200" h="838200">
                <a:moveTo>
                  <a:pt x="0" y="419100"/>
                </a:moveTo>
                <a:lnTo>
                  <a:pt x="2818" y="370213"/>
                </a:lnTo>
                <a:lnTo>
                  <a:pt x="11065" y="322985"/>
                </a:lnTo>
                <a:lnTo>
                  <a:pt x="24426" y="277731"/>
                </a:lnTo>
                <a:lnTo>
                  <a:pt x="42587" y="234764"/>
                </a:lnTo>
                <a:lnTo>
                  <a:pt x="65234" y="194399"/>
                </a:lnTo>
                <a:lnTo>
                  <a:pt x="92053" y="156949"/>
                </a:lnTo>
                <a:lnTo>
                  <a:pt x="122729" y="122729"/>
                </a:lnTo>
                <a:lnTo>
                  <a:pt x="156949" y="92053"/>
                </a:lnTo>
                <a:lnTo>
                  <a:pt x="194399" y="65234"/>
                </a:lnTo>
                <a:lnTo>
                  <a:pt x="234764" y="42587"/>
                </a:lnTo>
                <a:lnTo>
                  <a:pt x="277731" y="24426"/>
                </a:lnTo>
                <a:lnTo>
                  <a:pt x="322985" y="11065"/>
                </a:lnTo>
                <a:lnTo>
                  <a:pt x="370213" y="2818"/>
                </a:lnTo>
                <a:lnTo>
                  <a:pt x="419100" y="0"/>
                </a:lnTo>
                <a:lnTo>
                  <a:pt x="467986" y="2818"/>
                </a:lnTo>
                <a:lnTo>
                  <a:pt x="515214" y="11065"/>
                </a:lnTo>
                <a:lnTo>
                  <a:pt x="560468" y="24426"/>
                </a:lnTo>
                <a:lnTo>
                  <a:pt x="603435" y="42587"/>
                </a:lnTo>
                <a:lnTo>
                  <a:pt x="643800" y="65234"/>
                </a:lnTo>
                <a:lnTo>
                  <a:pt x="681250" y="92053"/>
                </a:lnTo>
                <a:lnTo>
                  <a:pt x="715470" y="122729"/>
                </a:lnTo>
                <a:lnTo>
                  <a:pt x="746146" y="156949"/>
                </a:lnTo>
                <a:lnTo>
                  <a:pt x="772965" y="194399"/>
                </a:lnTo>
                <a:lnTo>
                  <a:pt x="795612" y="234764"/>
                </a:lnTo>
                <a:lnTo>
                  <a:pt x="813773" y="277731"/>
                </a:lnTo>
                <a:lnTo>
                  <a:pt x="827134" y="322985"/>
                </a:lnTo>
                <a:lnTo>
                  <a:pt x="835381" y="370213"/>
                </a:lnTo>
                <a:lnTo>
                  <a:pt x="838200" y="419100"/>
                </a:lnTo>
                <a:lnTo>
                  <a:pt x="835381" y="467986"/>
                </a:lnTo>
                <a:lnTo>
                  <a:pt x="827134" y="515214"/>
                </a:lnTo>
                <a:lnTo>
                  <a:pt x="813773" y="560468"/>
                </a:lnTo>
                <a:lnTo>
                  <a:pt x="795612" y="603435"/>
                </a:lnTo>
                <a:lnTo>
                  <a:pt x="772965" y="643800"/>
                </a:lnTo>
                <a:lnTo>
                  <a:pt x="746146" y="681250"/>
                </a:lnTo>
                <a:lnTo>
                  <a:pt x="715470" y="715470"/>
                </a:lnTo>
                <a:lnTo>
                  <a:pt x="681250" y="746146"/>
                </a:lnTo>
                <a:lnTo>
                  <a:pt x="643800" y="772965"/>
                </a:lnTo>
                <a:lnTo>
                  <a:pt x="603435" y="795612"/>
                </a:lnTo>
                <a:lnTo>
                  <a:pt x="560468" y="813773"/>
                </a:lnTo>
                <a:lnTo>
                  <a:pt x="515214" y="827134"/>
                </a:lnTo>
                <a:lnTo>
                  <a:pt x="467986" y="835381"/>
                </a:lnTo>
                <a:lnTo>
                  <a:pt x="419100" y="838200"/>
                </a:lnTo>
                <a:lnTo>
                  <a:pt x="370213" y="835381"/>
                </a:lnTo>
                <a:lnTo>
                  <a:pt x="322985" y="827134"/>
                </a:lnTo>
                <a:lnTo>
                  <a:pt x="277731" y="813773"/>
                </a:lnTo>
                <a:lnTo>
                  <a:pt x="234764" y="795612"/>
                </a:lnTo>
                <a:lnTo>
                  <a:pt x="194399" y="772965"/>
                </a:lnTo>
                <a:lnTo>
                  <a:pt x="156949" y="746146"/>
                </a:lnTo>
                <a:lnTo>
                  <a:pt x="122729" y="715470"/>
                </a:lnTo>
                <a:lnTo>
                  <a:pt x="92053" y="681250"/>
                </a:lnTo>
                <a:lnTo>
                  <a:pt x="65234" y="643800"/>
                </a:lnTo>
                <a:lnTo>
                  <a:pt x="42587" y="603435"/>
                </a:lnTo>
                <a:lnTo>
                  <a:pt x="24426" y="560468"/>
                </a:lnTo>
                <a:lnTo>
                  <a:pt x="11065" y="515214"/>
                </a:lnTo>
                <a:lnTo>
                  <a:pt x="2818" y="467986"/>
                </a:lnTo>
                <a:lnTo>
                  <a:pt x="0" y="4191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1"/>
          </a:p>
        </p:txBody>
      </p:sp>
      <p:sp>
        <p:nvSpPr>
          <p:cNvPr id="24" name="object 24"/>
          <p:cNvSpPr txBox="1"/>
          <p:nvPr/>
        </p:nvSpPr>
        <p:spPr>
          <a:xfrm>
            <a:off x="7186142" y="3216784"/>
            <a:ext cx="317659" cy="12695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825" b="1" dirty="0">
                <a:latin typeface="Arial"/>
                <a:cs typeface="Arial"/>
              </a:rPr>
              <a:t>x=x+2</a:t>
            </a:r>
            <a:endParaRPr sz="825"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6293930" y="4209098"/>
            <a:ext cx="628651" cy="628651"/>
          </a:xfrm>
          <a:custGeom>
            <a:avLst/>
            <a:gdLst/>
            <a:ahLst/>
            <a:cxnLst/>
            <a:rect l="l" t="t" r="r" b="b"/>
            <a:pathLst>
              <a:path w="838200" h="838200">
                <a:moveTo>
                  <a:pt x="0" y="419100"/>
                </a:moveTo>
                <a:lnTo>
                  <a:pt x="2818" y="370213"/>
                </a:lnTo>
                <a:lnTo>
                  <a:pt x="11065" y="322985"/>
                </a:lnTo>
                <a:lnTo>
                  <a:pt x="24426" y="277731"/>
                </a:lnTo>
                <a:lnTo>
                  <a:pt x="42587" y="234764"/>
                </a:lnTo>
                <a:lnTo>
                  <a:pt x="65234" y="194399"/>
                </a:lnTo>
                <a:lnTo>
                  <a:pt x="92053" y="156949"/>
                </a:lnTo>
                <a:lnTo>
                  <a:pt x="122729" y="122729"/>
                </a:lnTo>
                <a:lnTo>
                  <a:pt x="156949" y="92053"/>
                </a:lnTo>
                <a:lnTo>
                  <a:pt x="194399" y="65234"/>
                </a:lnTo>
                <a:lnTo>
                  <a:pt x="234764" y="42587"/>
                </a:lnTo>
                <a:lnTo>
                  <a:pt x="277731" y="24426"/>
                </a:lnTo>
                <a:lnTo>
                  <a:pt x="322985" y="11065"/>
                </a:lnTo>
                <a:lnTo>
                  <a:pt x="370213" y="2818"/>
                </a:lnTo>
                <a:lnTo>
                  <a:pt x="419100" y="0"/>
                </a:lnTo>
                <a:lnTo>
                  <a:pt x="467986" y="2818"/>
                </a:lnTo>
                <a:lnTo>
                  <a:pt x="515214" y="11065"/>
                </a:lnTo>
                <a:lnTo>
                  <a:pt x="560468" y="24426"/>
                </a:lnTo>
                <a:lnTo>
                  <a:pt x="603435" y="42587"/>
                </a:lnTo>
                <a:lnTo>
                  <a:pt x="643800" y="65234"/>
                </a:lnTo>
                <a:lnTo>
                  <a:pt x="681250" y="92053"/>
                </a:lnTo>
                <a:lnTo>
                  <a:pt x="715470" y="122729"/>
                </a:lnTo>
                <a:lnTo>
                  <a:pt x="746146" y="156949"/>
                </a:lnTo>
                <a:lnTo>
                  <a:pt x="772965" y="194399"/>
                </a:lnTo>
                <a:lnTo>
                  <a:pt x="795612" y="234764"/>
                </a:lnTo>
                <a:lnTo>
                  <a:pt x="813773" y="277731"/>
                </a:lnTo>
                <a:lnTo>
                  <a:pt x="827134" y="322985"/>
                </a:lnTo>
                <a:lnTo>
                  <a:pt x="835381" y="370213"/>
                </a:lnTo>
                <a:lnTo>
                  <a:pt x="838200" y="419100"/>
                </a:lnTo>
                <a:lnTo>
                  <a:pt x="835381" y="467986"/>
                </a:lnTo>
                <a:lnTo>
                  <a:pt x="827134" y="515214"/>
                </a:lnTo>
                <a:lnTo>
                  <a:pt x="813773" y="560468"/>
                </a:lnTo>
                <a:lnTo>
                  <a:pt x="795612" y="603435"/>
                </a:lnTo>
                <a:lnTo>
                  <a:pt x="772965" y="643800"/>
                </a:lnTo>
                <a:lnTo>
                  <a:pt x="746146" y="681250"/>
                </a:lnTo>
                <a:lnTo>
                  <a:pt x="715470" y="715470"/>
                </a:lnTo>
                <a:lnTo>
                  <a:pt x="681250" y="746146"/>
                </a:lnTo>
                <a:lnTo>
                  <a:pt x="643800" y="772965"/>
                </a:lnTo>
                <a:lnTo>
                  <a:pt x="603435" y="795612"/>
                </a:lnTo>
                <a:lnTo>
                  <a:pt x="560468" y="813773"/>
                </a:lnTo>
                <a:lnTo>
                  <a:pt x="515214" y="827134"/>
                </a:lnTo>
                <a:lnTo>
                  <a:pt x="467986" y="835381"/>
                </a:lnTo>
                <a:lnTo>
                  <a:pt x="419100" y="838200"/>
                </a:lnTo>
                <a:lnTo>
                  <a:pt x="370213" y="835381"/>
                </a:lnTo>
                <a:lnTo>
                  <a:pt x="322985" y="827134"/>
                </a:lnTo>
                <a:lnTo>
                  <a:pt x="277731" y="813773"/>
                </a:lnTo>
                <a:lnTo>
                  <a:pt x="234764" y="795612"/>
                </a:lnTo>
                <a:lnTo>
                  <a:pt x="194399" y="772965"/>
                </a:lnTo>
                <a:lnTo>
                  <a:pt x="156949" y="746146"/>
                </a:lnTo>
                <a:lnTo>
                  <a:pt x="122729" y="715470"/>
                </a:lnTo>
                <a:lnTo>
                  <a:pt x="92053" y="681250"/>
                </a:lnTo>
                <a:lnTo>
                  <a:pt x="65234" y="643800"/>
                </a:lnTo>
                <a:lnTo>
                  <a:pt x="42587" y="603435"/>
                </a:lnTo>
                <a:lnTo>
                  <a:pt x="24426" y="560468"/>
                </a:lnTo>
                <a:lnTo>
                  <a:pt x="11065" y="515214"/>
                </a:lnTo>
                <a:lnTo>
                  <a:pt x="2818" y="467986"/>
                </a:lnTo>
                <a:lnTo>
                  <a:pt x="0" y="4191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1"/>
          </a:p>
        </p:txBody>
      </p:sp>
      <p:sp>
        <p:nvSpPr>
          <p:cNvPr id="26" name="object 26"/>
          <p:cNvSpPr/>
          <p:nvPr/>
        </p:nvSpPr>
        <p:spPr>
          <a:xfrm>
            <a:off x="7030022" y="4549713"/>
            <a:ext cx="628651" cy="628651"/>
          </a:xfrm>
          <a:custGeom>
            <a:avLst/>
            <a:gdLst/>
            <a:ahLst/>
            <a:cxnLst/>
            <a:rect l="l" t="t" r="r" b="b"/>
            <a:pathLst>
              <a:path w="838200" h="838200">
                <a:moveTo>
                  <a:pt x="0" y="419100"/>
                </a:moveTo>
                <a:lnTo>
                  <a:pt x="2818" y="370213"/>
                </a:lnTo>
                <a:lnTo>
                  <a:pt x="11065" y="322985"/>
                </a:lnTo>
                <a:lnTo>
                  <a:pt x="24426" y="277731"/>
                </a:lnTo>
                <a:lnTo>
                  <a:pt x="42587" y="234764"/>
                </a:lnTo>
                <a:lnTo>
                  <a:pt x="65234" y="194399"/>
                </a:lnTo>
                <a:lnTo>
                  <a:pt x="92053" y="156949"/>
                </a:lnTo>
                <a:lnTo>
                  <a:pt x="122729" y="122729"/>
                </a:lnTo>
                <a:lnTo>
                  <a:pt x="156949" y="92053"/>
                </a:lnTo>
                <a:lnTo>
                  <a:pt x="194399" y="65234"/>
                </a:lnTo>
                <a:lnTo>
                  <a:pt x="234764" y="42587"/>
                </a:lnTo>
                <a:lnTo>
                  <a:pt x="277731" y="24426"/>
                </a:lnTo>
                <a:lnTo>
                  <a:pt x="322985" y="11065"/>
                </a:lnTo>
                <a:lnTo>
                  <a:pt x="370213" y="2818"/>
                </a:lnTo>
                <a:lnTo>
                  <a:pt x="419100" y="0"/>
                </a:lnTo>
                <a:lnTo>
                  <a:pt x="467986" y="2818"/>
                </a:lnTo>
                <a:lnTo>
                  <a:pt x="515214" y="11065"/>
                </a:lnTo>
                <a:lnTo>
                  <a:pt x="560468" y="24426"/>
                </a:lnTo>
                <a:lnTo>
                  <a:pt x="603435" y="42587"/>
                </a:lnTo>
                <a:lnTo>
                  <a:pt x="643800" y="65234"/>
                </a:lnTo>
                <a:lnTo>
                  <a:pt x="681250" y="92053"/>
                </a:lnTo>
                <a:lnTo>
                  <a:pt x="715470" y="122729"/>
                </a:lnTo>
                <a:lnTo>
                  <a:pt x="746146" y="156949"/>
                </a:lnTo>
                <a:lnTo>
                  <a:pt x="772965" y="194399"/>
                </a:lnTo>
                <a:lnTo>
                  <a:pt x="795612" y="234764"/>
                </a:lnTo>
                <a:lnTo>
                  <a:pt x="813773" y="277731"/>
                </a:lnTo>
                <a:lnTo>
                  <a:pt x="827134" y="322985"/>
                </a:lnTo>
                <a:lnTo>
                  <a:pt x="835381" y="370213"/>
                </a:lnTo>
                <a:lnTo>
                  <a:pt x="838200" y="419100"/>
                </a:lnTo>
                <a:lnTo>
                  <a:pt x="835381" y="467986"/>
                </a:lnTo>
                <a:lnTo>
                  <a:pt x="827134" y="515214"/>
                </a:lnTo>
                <a:lnTo>
                  <a:pt x="813773" y="560468"/>
                </a:lnTo>
                <a:lnTo>
                  <a:pt x="795612" y="603435"/>
                </a:lnTo>
                <a:lnTo>
                  <a:pt x="772965" y="643800"/>
                </a:lnTo>
                <a:lnTo>
                  <a:pt x="746146" y="681250"/>
                </a:lnTo>
                <a:lnTo>
                  <a:pt x="715470" y="715470"/>
                </a:lnTo>
                <a:lnTo>
                  <a:pt x="681250" y="746146"/>
                </a:lnTo>
                <a:lnTo>
                  <a:pt x="643800" y="772965"/>
                </a:lnTo>
                <a:lnTo>
                  <a:pt x="603435" y="795612"/>
                </a:lnTo>
                <a:lnTo>
                  <a:pt x="560468" y="813773"/>
                </a:lnTo>
                <a:lnTo>
                  <a:pt x="515214" y="827134"/>
                </a:lnTo>
                <a:lnTo>
                  <a:pt x="467986" y="835381"/>
                </a:lnTo>
                <a:lnTo>
                  <a:pt x="419100" y="838200"/>
                </a:lnTo>
                <a:lnTo>
                  <a:pt x="370213" y="835381"/>
                </a:lnTo>
                <a:lnTo>
                  <a:pt x="322985" y="827134"/>
                </a:lnTo>
                <a:lnTo>
                  <a:pt x="277731" y="813773"/>
                </a:lnTo>
                <a:lnTo>
                  <a:pt x="234764" y="795612"/>
                </a:lnTo>
                <a:lnTo>
                  <a:pt x="194399" y="772965"/>
                </a:lnTo>
                <a:lnTo>
                  <a:pt x="156949" y="746146"/>
                </a:lnTo>
                <a:lnTo>
                  <a:pt x="122729" y="715470"/>
                </a:lnTo>
                <a:lnTo>
                  <a:pt x="92053" y="681250"/>
                </a:lnTo>
                <a:lnTo>
                  <a:pt x="65234" y="643800"/>
                </a:lnTo>
                <a:lnTo>
                  <a:pt x="42587" y="603435"/>
                </a:lnTo>
                <a:lnTo>
                  <a:pt x="24426" y="560468"/>
                </a:lnTo>
                <a:lnTo>
                  <a:pt x="11065" y="515214"/>
                </a:lnTo>
                <a:lnTo>
                  <a:pt x="2818" y="467986"/>
                </a:lnTo>
                <a:lnTo>
                  <a:pt x="0" y="419100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1"/>
          </a:p>
        </p:txBody>
      </p:sp>
      <p:sp>
        <p:nvSpPr>
          <p:cNvPr id="27" name="object 27"/>
          <p:cNvSpPr txBox="1"/>
          <p:nvPr/>
        </p:nvSpPr>
        <p:spPr>
          <a:xfrm>
            <a:off x="6461952" y="4395027"/>
            <a:ext cx="1039655" cy="5367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marR="751028" indent="103820"/>
            <a:r>
              <a:rPr sz="825" b="1" spc="4" dirty="0">
                <a:latin typeface="Arial"/>
                <a:cs typeface="Arial"/>
              </a:rPr>
              <a:t>if  </a:t>
            </a:r>
            <a:r>
              <a:rPr sz="825" b="1" dirty="0">
                <a:latin typeface="Arial"/>
                <a:cs typeface="Arial"/>
              </a:rPr>
              <a:t>b/c</a:t>
            </a:r>
            <a:r>
              <a:rPr sz="825" b="1" spc="4" dirty="0">
                <a:latin typeface="Arial"/>
                <a:cs typeface="Arial"/>
              </a:rPr>
              <a:t>&gt;</a:t>
            </a:r>
            <a:r>
              <a:rPr sz="825" b="1" dirty="0">
                <a:latin typeface="Arial"/>
                <a:cs typeface="Arial"/>
              </a:rPr>
              <a:t>3</a:t>
            </a:r>
            <a:endParaRPr sz="825">
              <a:latin typeface="Arial"/>
              <a:cs typeface="Arial"/>
            </a:endParaRPr>
          </a:p>
          <a:p>
            <a:pPr>
              <a:spcBef>
                <a:spcPts val="31"/>
              </a:spcBef>
            </a:pPr>
            <a:endParaRPr sz="1013">
              <a:latin typeface="Times New Roman"/>
              <a:cs typeface="Times New Roman"/>
            </a:endParaRPr>
          </a:p>
          <a:p>
            <a:pPr marR="3811" algn="r"/>
            <a:r>
              <a:rPr sz="825" b="1" dirty="0">
                <a:latin typeface="Arial"/>
                <a:cs typeface="Arial"/>
              </a:rPr>
              <a:t>z=x+y</a:t>
            </a:r>
            <a:endParaRPr sz="825">
              <a:latin typeface="Arial"/>
              <a:cs typeface="Arial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6436809" y="5049205"/>
            <a:ext cx="333851" cy="360044"/>
          </a:xfrm>
          <a:custGeom>
            <a:avLst/>
            <a:gdLst/>
            <a:ahLst/>
            <a:cxnLst/>
            <a:rect l="l" t="t" r="r" b="b"/>
            <a:pathLst>
              <a:path w="445134" h="480060">
                <a:moveTo>
                  <a:pt x="0" y="240029"/>
                </a:moveTo>
                <a:lnTo>
                  <a:pt x="4518" y="191656"/>
                </a:lnTo>
                <a:lnTo>
                  <a:pt x="17478" y="146600"/>
                </a:lnTo>
                <a:lnTo>
                  <a:pt x="37986" y="105827"/>
                </a:lnTo>
                <a:lnTo>
                  <a:pt x="65150" y="70304"/>
                </a:lnTo>
                <a:lnTo>
                  <a:pt x="98077" y="40993"/>
                </a:lnTo>
                <a:lnTo>
                  <a:pt x="135874" y="18863"/>
                </a:lnTo>
                <a:lnTo>
                  <a:pt x="177647" y="4876"/>
                </a:lnTo>
                <a:lnTo>
                  <a:pt x="222503" y="0"/>
                </a:lnTo>
                <a:lnTo>
                  <a:pt x="267360" y="4876"/>
                </a:lnTo>
                <a:lnTo>
                  <a:pt x="309133" y="18863"/>
                </a:lnTo>
                <a:lnTo>
                  <a:pt x="346930" y="40993"/>
                </a:lnTo>
                <a:lnTo>
                  <a:pt x="379857" y="70304"/>
                </a:lnTo>
                <a:lnTo>
                  <a:pt x="407021" y="105827"/>
                </a:lnTo>
                <a:lnTo>
                  <a:pt x="427529" y="146600"/>
                </a:lnTo>
                <a:lnTo>
                  <a:pt x="440489" y="191656"/>
                </a:lnTo>
                <a:lnTo>
                  <a:pt x="445008" y="240029"/>
                </a:lnTo>
                <a:lnTo>
                  <a:pt x="440489" y="288403"/>
                </a:lnTo>
                <a:lnTo>
                  <a:pt x="427529" y="333459"/>
                </a:lnTo>
                <a:lnTo>
                  <a:pt x="407021" y="374232"/>
                </a:lnTo>
                <a:lnTo>
                  <a:pt x="379857" y="409755"/>
                </a:lnTo>
                <a:lnTo>
                  <a:pt x="346930" y="439066"/>
                </a:lnTo>
                <a:lnTo>
                  <a:pt x="309133" y="461196"/>
                </a:lnTo>
                <a:lnTo>
                  <a:pt x="267360" y="475183"/>
                </a:lnTo>
                <a:lnTo>
                  <a:pt x="222503" y="480059"/>
                </a:lnTo>
                <a:lnTo>
                  <a:pt x="177647" y="475183"/>
                </a:lnTo>
                <a:lnTo>
                  <a:pt x="135874" y="461196"/>
                </a:lnTo>
                <a:lnTo>
                  <a:pt x="98077" y="439066"/>
                </a:lnTo>
                <a:lnTo>
                  <a:pt x="65150" y="409755"/>
                </a:lnTo>
                <a:lnTo>
                  <a:pt x="37986" y="374232"/>
                </a:lnTo>
                <a:lnTo>
                  <a:pt x="17478" y="333459"/>
                </a:lnTo>
                <a:lnTo>
                  <a:pt x="4518" y="288403"/>
                </a:lnTo>
                <a:lnTo>
                  <a:pt x="0" y="240029"/>
                </a:lnTo>
                <a:close/>
              </a:path>
            </a:pathLst>
          </a:custGeom>
          <a:ln w="3200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351"/>
          </a:p>
        </p:txBody>
      </p:sp>
      <p:sp>
        <p:nvSpPr>
          <p:cNvPr id="29" name="object 29"/>
          <p:cNvSpPr/>
          <p:nvPr/>
        </p:nvSpPr>
        <p:spPr>
          <a:xfrm>
            <a:off x="6547104" y="2310575"/>
            <a:ext cx="72391" cy="191928"/>
          </a:xfrm>
          <a:custGeom>
            <a:avLst/>
            <a:gdLst/>
            <a:ahLst/>
            <a:cxnLst/>
            <a:rect l="l" t="t" r="r" b="b"/>
            <a:pathLst>
              <a:path w="96520" h="255905">
                <a:moveTo>
                  <a:pt x="32003" y="159385"/>
                </a:moveTo>
                <a:lnTo>
                  <a:pt x="0" y="159385"/>
                </a:lnTo>
                <a:lnTo>
                  <a:pt x="48005" y="255397"/>
                </a:lnTo>
                <a:lnTo>
                  <a:pt x="88010" y="175387"/>
                </a:lnTo>
                <a:lnTo>
                  <a:pt x="32003" y="175387"/>
                </a:lnTo>
                <a:lnTo>
                  <a:pt x="32003" y="159385"/>
                </a:lnTo>
                <a:close/>
              </a:path>
              <a:path w="96520" h="255905">
                <a:moveTo>
                  <a:pt x="64007" y="0"/>
                </a:moveTo>
                <a:lnTo>
                  <a:pt x="32003" y="0"/>
                </a:lnTo>
                <a:lnTo>
                  <a:pt x="32003" y="175387"/>
                </a:lnTo>
                <a:lnTo>
                  <a:pt x="64007" y="175387"/>
                </a:lnTo>
                <a:lnTo>
                  <a:pt x="64007" y="0"/>
                </a:lnTo>
                <a:close/>
              </a:path>
              <a:path w="96520" h="255905">
                <a:moveTo>
                  <a:pt x="96011" y="159385"/>
                </a:moveTo>
                <a:lnTo>
                  <a:pt x="64007" y="159385"/>
                </a:lnTo>
                <a:lnTo>
                  <a:pt x="64007" y="175387"/>
                </a:lnTo>
                <a:lnTo>
                  <a:pt x="88010" y="175387"/>
                </a:lnTo>
                <a:lnTo>
                  <a:pt x="96011" y="15938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1"/>
          </a:p>
        </p:txBody>
      </p:sp>
      <p:sp>
        <p:nvSpPr>
          <p:cNvPr id="30" name="object 30"/>
          <p:cNvSpPr/>
          <p:nvPr/>
        </p:nvSpPr>
        <p:spPr>
          <a:xfrm>
            <a:off x="6893532" y="2805590"/>
            <a:ext cx="450533" cy="174308"/>
          </a:xfrm>
          <a:custGeom>
            <a:avLst/>
            <a:gdLst/>
            <a:ahLst/>
            <a:cxnLst/>
            <a:rect l="l" t="t" r="r" b="b"/>
            <a:pathLst>
              <a:path w="600709" h="232410">
                <a:moveTo>
                  <a:pt x="504563" y="201866"/>
                </a:moveTo>
                <a:lnTo>
                  <a:pt x="494283" y="232155"/>
                </a:lnTo>
                <a:lnTo>
                  <a:pt x="600582" y="217677"/>
                </a:lnTo>
                <a:lnTo>
                  <a:pt x="590056" y="207010"/>
                </a:lnTo>
                <a:lnTo>
                  <a:pt x="519683" y="207010"/>
                </a:lnTo>
                <a:lnTo>
                  <a:pt x="504563" y="201866"/>
                </a:lnTo>
                <a:close/>
              </a:path>
              <a:path w="600709" h="232410">
                <a:moveTo>
                  <a:pt x="514875" y="171482"/>
                </a:moveTo>
                <a:lnTo>
                  <a:pt x="504563" y="201866"/>
                </a:lnTo>
                <a:lnTo>
                  <a:pt x="519683" y="207010"/>
                </a:lnTo>
                <a:lnTo>
                  <a:pt x="530098" y="176656"/>
                </a:lnTo>
                <a:lnTo>
                  <a:pt x="514875" y="171482"/>
                </a:lnTo>
                <a:close/>
              </a:path>
              <a:path w="600709" h="232410">
                <a:moveTo>
                  <a:pt x="525145" y="141224"/>
                </a:moveTo>
                <a:lnTo>
                  <a:pt x="514875" y="171482"/>
                </a:lnTo>
                <a:lnTo>
                  <a:pt x="530098" y="176656"/>
                </a:lnTo>
                <a:lnTo>
                  <a:pt x="519683" y="207010"/>
                </a:lnTo>
                <a:lnTo>
                  <a:pt x="590056" y="207010"/>
                </a:lnTo>
                <a:lnTo>
                  <a:pt x="525145" y="141224"/>
                </a:lnTo>
                <a:close/>
              </a:path>
              <a:path w="600709" h="232410">
                <a:moveTo>
                  <a:pt x="10413" y="0"/>
                </a:moveTo>
                <a:lnTo>
                  <a:pt x="0" y="30225"/>
                </a:lnTo>
                <a:lnTo>
                  <a:pt x="504563" y="201866"/>
                </a:lnTo>
                <a:lnTo>
                  <a:pt x="514875" y="171482"/>
                </a:lnTo>
                <a:lnTo>
                  <a:pt x="1041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1"/>
          </a:p>
        </p:txBody>
      </p:sp>
      <p:sp>
        <p:nvSpPr>
          <p:cNvPr id="31" name="object 31"/>
          <p:cNvSpPr/>
          <p:nvPr/>
        </p:nvSpPr>
        <p:spPr>
          <a:xfrm>
            <a:off x="5772726" y="2805399"/>
            <a:ext cx="500539" cy="172879"/>
          </a:xfrm>
          <a:custGeom>
            <a:avLst/>
            <a:gdLst/>
            <a:ahLst/>
            <a:cxnLst/>
            <a:rect l="l" t="t" r="r" b="b"/>
            <a:pathLst>
              <a:path w="667384" h="230505">
                <a:moveTo>
                  <a:pt x="78486" y="138303"/>
                </a:moveTo>
                <a:lnTo>
                  <a:pt x="0" y="211582"/>
                </a:lnTo>
                <a:lnTo>
                  <a:pt x="105663" y="230251"/>
                </a:lnTo>
                <a:lnTo>
                  <a:pt x="97968" y="204216"/>
                </a:lnTo>
                <a:lnTo>
                  <a:pt x="81279" y="204216"/>
                </a:lnTo>
                <a:lnTo>
                  <a:pt x="72136" y="173482"/>
                </a:lnTo>
                <a:lnTo>
                  <a:pt x="87536" y="168920"/>
                </a:lnTo>
                <a:lnTo>
                  <a:pt x="78486" y="138303"/>
                </a:lnTo>
                <a:close/>
              </a:path>
              <a:path w="667384" h="230505">
                <a:moveTo>
                  <a:pt x="87536" y="168920"/>
                </a:moveTo>
                <a:lnTo>
                  <a:pt x="72136" y="173482"/>
                </a:lnTo>
                <a:lnTo>
                  <a:pt x="81279" y="204216"/>
                </a:lnTo>
                <a:lnTo>
                  <a:pt x="96625" y="199671"/>
                </a:lnTo>
                <a:lnTo>
                  <a:pt x="87536" y="168920"/>
                </a:lnTo>
                <a:close/>
              </a:path>
              <a:path w="667384" h="230505">
                <a:moveTo>
                  <a:pt x="96625" y="199671"/>
                </a:moveTo>
                <a:lnTo>
                  <a:pt x="81279" y="204216"/>
                </a:lnTo>
                <a:lnTo>
                  <a:pt x="97968" y="204216"/>
                </a:lnTo>
                <a:lnTo>
                  <a:pt x="96625" y="199671"/>
                </a:lnTo>
                <a:close/>
              </a:path>
              <a:path w="667384" h="230505">
                <a:moveTo>
                  <a:pt x="657860" y="0"/>
                </a:moveTo>
                <a:lnTo>
                  <a:pt x="87536" y="168920"/>
                </a:lnTo>
                <a:lnTo>
                  <a:pt x="96625" y="199671"/>
                </a:lnTo>
                <a:lnTo>
                  <a:pt x="667004" y="30734"/>
                </a:lnTo>
                <a:lnTo>
                  <a:pt x="6578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1"/>
          </a:p>
        </p:txBody>
      </p:sp>
      <p:sp>
        <p:nvSpPr>
          <p:cNvPr id="32" name="object 32"/>
          <p:cNvSpPr/>
          <p:nvPr/>
        </p:nvSpPr>
        <p:spPr>
          <a:xfrm>
            <a:off x="5769870" y="3580262"/>
            <a:ext cx="520065" cy="157163"/>
          </a:xfrm>
          <a:custGeom>
            <a:avLst/>
            <a:gdLst/>
            <a:ahLst/>
            <a:cxnLst/>
            <a:rect l="l" t="t" r="r" b="b"/>
            <a:pathLst>
              <a:path w="693420" h="209550">
                <a:moveTo>
                  <a:pt x="595817" y="178147"/>
                </a:moveTo>
                <a:lnTo>
                  <a:pt x="588137" y="209296"/>
                </a:lnTo>
                <a:lnTo>
                  <a:pt x="692912" y="185674"/>
                </a:lnTo>
                <a:lnTo>
                  <a:pt x="688583" y="181991"/>
                </a:lnTo>
                <a:lnTo>
                  <a:pt x="611377" y="181991"/>
                </a:lnTo>
                <a:lnTo>
                  <a:pt x="595817" y="178147"/>
                </a:lnTo>
                <a:close/>
              </a:path>
              <a:path w="693420" h="209550">
                <a:moveTo>
                  <a:pt x="603486" y="147048"/>
                </a:moveTo>
                <a:lnTo>
                  <a:pt x="595817" y="178147"/>
                </a:lnTo>
                <a:lnTo>
                  <a:pt x="611377" y="181991"/>
                </a:lnTo>
                <a:lnTo>
                  <a:pt x="618998" y="150875"/>
                </a:lnTo>
                <a:lnTo>
                  <a:pt x="603486" y="147048"/>
                </a:lnTo>
                <a:close/>
              </a:path>
              <a:path w="693420" h="209550">
                <a:moveTo>
                  <a:pt x="611124" y="116078"/>
                </a:moveTo>
                <a:lnTo>
                  <a:pt x="603486" y="147048"/>
                </a:lnTo>
                <a:lnTo>
                  <a:pt x="618998" y="150875"/>
                </a:lnTo>
                <a:lnTo>
                  <a:pt x="611377" y="181991"/>
                </a:lnTo>
                <a:lnTo>
                  <a:pt x="688583" y="181991"/>
                </a:lnTo>
                <a:lnTo>
                  <a:pt x="611124" y="116078"/>
                </a:lnTo>
                <a:close/>
              </a:path>
              <a:path w="693420" h="209550">
                <a:moveTo>
                  <a:pt x="7620" y="0"/>
                </a:moveTo>
                <a:lnTo>
                  <a:pt x="0" y="30987"/>
                </a:lnTo>
                <a:lnTo>
                  <a:pt x="595817" y="178147"/>
                </a:lnTo>
                <a:lnTo>
                  <a:pt x="603486" y="147048"/>
                </a:lnTo>
                <a:lnTo>
                  <a:pt x="76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1"/>
          </a:p>
        </p:txBody>
      </p:sp>
      <p:sp>
        <p:nvSpPr>
          <p:cNvPr id="33" name="object 33"/>
          <p:cNvSpPr/>
          <p:nvPr/>
        </p:nvSpPr>
        <p:spPr>
          <a:xfrm>
            <a:off x="6918010" y="3584926"/>
            <a:ext cx="430055" cy="149067"/>
          </a:xfrm>
          <a:custGeom>
            <a:avLst/>
            <a:gdLst/>
            <a:ahLst/>
            <a:cxnLst/>
            <a:rect l="l" t="t" r="r" b="b"/>
            <a:pathLst>
              <a:path w="573404" h="198754">
                <a:moveTo>
                  <a:pt x="78994" y="106552"/>
                </a:moveTo>
                <a:lnTo>
                  <a:pt x="0" y="179196"/>
                </a:lnTo>
                <a:lnTo>
                  <a:pt x="105537" y="198755"/>
                </a:lnTo>
                <a:lnTo>
                  <a:pt x="97968" y="172465"/>
                </a:lnTo>
                <a:lnTo>
                  <a:pt x="81280" y="172465"/>
                </a:lnTo>
                <a:lnTo>
                  <a:pt x="72517" y="141731"/>
                </a:lnTo>
                <a:lnTo>
                  <a:pt x="87849" y="137313"/>
                </a:lnTo>
                <a:lnTo>
                  <a:pt x="78994" y="106552"/>
                </a:lnTo>
                <a:close/>
              </a:path>
              <a:path w="573404" h="198754">
                <a:moveTo>
                  <a:pt x="87849" y="137313"/>
                </a:moveTo>
                <a:lnTo>
                  <a:pt x="72517" y="141731"/>
                </a:lnTo>
                <a:lnTo>
                  <a:pt x="81280" y="172465"/>
                </a:lnTo>
                <a:lnTo>
                  <a:pt x="96690" y="168026"/>
                </a:lnTo>
                <a:lnTo>
                  <a:pt x="87849" y="137313"/>
                </a:lnTo>
                <a:close/>
              </a:path>
              <a:path w="573404" h="198754">
                <a:moveTo>
                  <a:pt x="96690" y="168026"/>
                </a:moveTo>
                <a:lnTo>
                  <a:pt x="81280" y="172465"/>
                </a:lnTo>
                <a:lnTo>
                  <a:pt x="97968" y="172465"/>
                </a:lnTo>
                <a:lnTo>
                  <a:pt x="96690" y="168026"/>
                </a:lnTo>
                <a:close/>
              </a:path>
              <a:path w="573404" h="198754">
                <a:moveTo>
                  <a:pt x="564388" y="0"/>
                </a:moveTo>
                <a:lnTo>
                  <a:pt x="87849" y="137313"/>
                </a:lnTo>
                <a:lnTo>
                  <a:pt x="96690" y="168026"/>
                </a:lnTo>
                <a:lnTo>
                  <a:pt x="573278" y="30733"/>
                </a:lnTo>
                <a:lnTo>
                  <a:pt x="56438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1"/>
          </a:p>
        </p:txBody>
      </p:sp>
      <p:sp>
        <p:nvSpPr>
          <p:cNvPr id="34" name="object 34"/>
          <p:cNvSpPr/>
          <p:nvPr/>
        </p:nvSpPr>
        <p:spPr>
          <a:xfrm>
            <a:off x="6570251" y="4033938"/>
            <a:ext cx="72391" cy="175259"/>
          </a:xfrm>
          <a:custGeom>
            <a:avLst/>
            <a:gdLst/>
            <a:ahLst/>
            <a:cxnLst/>
            <a:rect l="l" t="t" r="r" b="b"/>
            <a:pathLst>
              <a:path w="96520" h="233679">
                <a:moveTo>
                  <a:pt x="31989" y="138134"/>
                </a:moveTo>
                <a:lnTo>
                  <a:pt x="0" y="138937"/>
                </a:lnTo>
                <a:lnTo>
                  <a:pt x="50419" y="233680"/>
                </a:lnTo>
                <a:lnTo>
                  <a:pt x="87787" y="154050"/>
                </a:lnTo>
                <a:lnTo>
                  <a:pt x="32385" y="154050"/>
                </a:lnTo>
                <a:lnTo>
                  <a:pt x="31989" y="138134"/>
                </a:lnTo>
                <a:close/>
              </a:path>
              <a:path w="96520" h="233679">
                <a:moveTo>
                  <a:pt x="63992" y="137329"/>
                </a:moveTo>
                <a:lnTo>
                  <a:pt x="31989" y="138134"/>
                </a:lnTo>
                <a:lnTo>
                  <a:pt x="32385" y="154050"/>
                </a:lnTo>
                <a:lnTo>
                  <a:pt x="64389" y="153289"/>
                </a:lnTo>
                <a:lnTo>
                  <a:pt x="63992" y="137329"/>
                </a:lnTo>
                <a:close/>
              </a:path>
              <a:path w="96520" h="233679">
                <a:moveTo>
                  <a:pt x="96012" y="136525"/>
                </a:moveTo>
                <a:lnTo>
                  <a:pt x="63992" y="137329"/>
                </a:lnTo>
                <a:lnTo>
                  <a:pt x="64389" y="153289"/>
                </a:lnTo>
                <a:lnTo>
                  <a:pt x="32385" y="154050"/>
                </a:lnTo>
                <a:lnTo>
                  <a:pt x="87787" y="154050"/>
                </a:lnTo>
                <a:lnTo>
                  <a:pt x="96012" y="136525"/>
                </a:lnTo>
                <a:close/>
              </a:path>
              <a:path w="96520" h="233679">
                <a:moveTo>
                  <a:pt x="60578" y="0"/>
                </a:moveTo>
                <a:lnTo>
                  <a:pt x="28575" y="762"/>
                </a:lnTo>
                <a:lnTo>
                  <a:pt x="31989" y="138134"/>
                </a:lnTo>
                <a:lnTo>
                  <a:pt x="63992" y="137329"/>
                </a:lnTo>
                <a:lnTo>
                  <a:pt x="6057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1"/>
          </a:p>
        </p:txBody>
      </p:sp>
      <p:sp>
        <p:nvSpPr>
          <p:cNvPr id="35" name="object 35"/>
          <p:cNvSpPr/>
          <p:nvPr/>
        </p:nvSpPr>
        <p:spPr>
          <a:xfrm>
            <a:off x="6569202" y="4837466"/>
            <a:ext cx="71915" cy="211931"/>
          </a:xfrm>
          <a:custGeom>
            <a:avLst/>
            <a:gdLst/>
            <a:ahLst/>
            <a:cxnLst/>
            <a:rect l="l" t="t" r="r" b="b"/>
            <a:pathLst>
              <a:path w="95884" h="282575">
                <a:moveTo>
                  <a:pt x="0" y="185292"/>
                </a:moveTo>
                <a:lnTo>
                  <a:pt x="45974" y="282320"/>
                </a:lnTo>
                <a:lnTo>
                  <a:pt x="87811" y="202691"/>
                </a:lnTo>
                <a:lnTo>
                  <a:pt x="63627" y="202691"/>
                </a:lnTo>
                <a:lnTo>
                  <a:pt x="31623" y="202056"/>
                </a:lnTo>
                <a:lnTo>
                  <a:pt x="31956" y="185970"/>
                </a:lnTo>
                <a:lnTo>
                  <a:pt x="0" y="185292"/>
                </a:lnTo>
                <a:close/>
              </a:path>
              <a:path w="95884" h="282575">
                <a:moveTo>
                  <a:pt x="31956" y="185970"/>
                </a:moveTo>
                <a:lnTo>
                  <a:pt x="31623" y="202056"/>
                </a:lnTo>
                <a:lnTo>
                  <a:pt x="63627" y="202691"/>
                </a:lnTo>
                <a:lnTo>
                  <a:pt x="63959" y="186648"/>
                </a:lnTo>
                <a:lnTo>
                  <a:pt x="31956" y="185970"/>
                </a:lnTo>
                <a:close/>
              </a:path>
              <a:path w="95884" h="282575">
                <a:moveTo>
                  <a:pt x="63959" y="186648"/>
                </a:moveTo>
                <a:lnTo>
                  <a:pt x="63627" y="202691"/>
                </a:lnTo>
                <a:lnTo>
                  <a:pt x="87811" y="202691"/>
                </a:lnTo>
                <a:lnTo>
                  <a:pt x="95885" y="187325"/>
                </a:lnTo>
                <a:lnTo>
                  <a:pt x="63959" y="186648"/>
                </a:lnTo>
                <a:close/>
              </a:path>
              <a:path w="95884" h="282575">
                <a:moveTo>
                  <a:pt x="35814" y="0"/>
                </a:moveTo>
                <a:lnTo>
                  <a:pt x="31956" y="185970"/>
                </a:lnTo>
                <a:lnTo>
                  <a:pt x="63959" y="186648"/>
                </a:lnTo>
                <a:lnTo>
                  <a:pt x="67818" y="762"/>
                </a:lnTo>
                <a:lnTo>
                  <a:pt x="3581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1"/>
          </a:p>
        </p:txBody>
      </p:sp>
      <p:sp>
        <p:nvSpPr>
          <p:cNvPr id="36" name="object 36"/>
          <p:cNvSpPr/>
          <p:nvPr/>
        </p:nvSpPr>
        <p:spPr>
          <a:xfrm>
            <a:off x="6916485" y="4513039"/>
            <a:ext cx="206216" cy="128588"/>
          </a:xfrm>
          <a:custGeom>
            <a:avLst/>
            <a:gdLst/>
            <a:ahLst/>
            <a:cxnLst/>
            <a:rect l="l" t="t" r="r" b="b"/>
            <a:pathLst>
              <a:path w="274954" h="171450">
                <a:moveTo>
                  <a:pt x="184012" y="136288"/>
                </a:moveTo>
                <a:lnTo>
                  <a:pt x="167767" y="163830"/>
                </a:lnTo>
                <a:lnTo>
                  <a:pt x="274827" y="171323"/>
                </a:lnTo>
                <a:lnTo>
                  <a:pt x="257422" y="144399"/>
                </a:lnTo>
                <a:lnTo>
                  <a:pt x="197739" y="144399"/>
                </a:lnTo>
                <a:lnTo>
                  <a:pt x="184012" y="136288"/>
                </a:lnTo>
                <a:close/>
              </a:path>
              <a:path w="274954" h="171450">
                <a:moveTo>
                  <a:pt x="200268" y="108729"/>
                </a:moveTo>
                <a:lnTo>
                  <a:pt x="184012" y="136288"/>
                </a:lnTo>
                <a:lnTo>
                  <a:pt x="197739" y="144399"/>
                </a:lnTo>
                <a:lnTo>
                  <a:pt x="213995" y="116839"/>
                </a:lnTo>
                <a:lnTo>
                  <a:pt x="200268" y="108729"/>
                </a:lnTo>
                <a:close/>
              </a:path>
              <a:path w="274954" h="171450">
                <a:moveTo>
                  <a:pt x="216535" y="81152"/>
                </a:moveTo>
                <a:lnTo>
                  <a:pt x="200268" y="108729"/>
                </a:lnTo>
                <a:lnTo>
                  <a:pt x="213995" y="116839"/>
                </a:lnTo>
                <a:lnTo>
                  <a:pt x="197739" y="144399"/>
                </a:lnTo>
                <a:lnTo>
                  <a:pt x="257422" y="144399"/>
                </a:lnTo>
                <a:lnTo>
                  <a:pt x="216535" y="81152"/>
                </a:lnTo>
                <a:close/>
              </a:path>
              <a:path w="274954" h="171450">
                <a:moveTo>
                  <a:pt x="16255" y="0"/>
                </a:moveTo>
                <a:lnTo>
                  <a:pt x="0" y="27558"/>
                </a:lnTo>
                <a:lnTo>
                  <a:pt x="184012" y="136288"/>
                </a:lnTo>
                <a:lnTo>
                  <a:pt x="200268" y="108729"/>
                </a:lnTo>
                <a:lnTo>
                  <a:pt x="1625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1"/>
          </a:p>
        </p:txBody>
      </p:sp>
      <p:sp>
        <p:nvSpPr>
          <p:cNvPr id="37" name="object 37"/>
          <p:cNvSpPr/>
          <p:nvPr/>
        </p:nvSpPr>
        <p:spPr>
          <a:xfrm>
            <a:off x="6770566" y="5074664"/>
            <a:ext cx="356235" cy="160496"/>
          </a:xfrm>
          <a:custGeom>
            <a:avLst/>
            <a:gdLst/>
            <a:ahLst/>
            <a:cxnLst/>
            <a:rect l="l" t="t" r="r" b="b"/>
            <a:pathLst>
              <a:path w="474979" h="213995">
                <a:moveTo>
                  <a:pt x="70865" y="124853"/>
                </a:moveTo>
                <a:lnTo>
                  <a:pt x="0" y="205511"/>
                </a:lnTo>
                <a:lnTo>
                  <a:pt x="107060" y="213791"/>
                </a:lnTo>
                <a:lnTo>
                  <a:pt x="97452" y="190182"/>
                </a:lnTo>
                <a:lnTo>
                  <a:pt x="80136" y="190182"/>
                </a:lnTo>
                <a:lnTo>
                  <a:pt x="68071" y="160527"/>
                </a:lnTo>
                <a:lnTo>
                  <a:pt x="82925" y="154485"/>
                </a:lnTo>
                <a:lnTo>
                  <a:pt x="70865" y="124853"/>
                </a:lnTo>
                <a:close/>
              </a:path>
              <a:path w="474979" h="213995">
                <a:moveTo>
                  <a:pt x="82925" y="154485"/>
                </a:moveTo>
                <a:lnTo>
                  <a:pt x="68071" y="160527"/>
                </a:lnTo>
                <a:lnTo>
                  <a:pt x="80136" y="190182"/>
                </a:lnTo>
                <a:lnTo>
                  <a:pt x="94992" y="184138"/>
                </a:lnTo>
                <a:lnTo>
                  <a:pt x="82925" y="154485"/>
                </a:lnTo>
                <a:close/>
              </a:path>
              <a:path w="474979" h="213995">
                <a:moveTo>
                  <a:pt x="94992" y="184138"/>
                </a:moveTo>
                <a:lnTo>
                  <a:pt x="80136" y="190182"/>
                </a:lnTo>
                <a:lnTo>
                  <a:pt x="97452" y="190182"/>
                </a:lnTo>
                <a:lnTo>
                  <a:pt x="94992" y="184138"/>
                </a:lnTo>
                <a:close/>
              </a:path>
              <a:path w="474979" h="213995">
                <a:moveTo>
                  <a:pt x="462660" y="0"/>
                </a:moveTo>
                <a:lnTo>
                  <a:pt x="82925" y="154485"/>
                </a:lnTo>
                <a:lnTo>
                  <a:pt x="94992" y="184138"/>
                </a:lnTo>
                <a:lnTo>
                  <a:pt x="474725" y="29641"/>
                </a:lnTo>
                <a:lnTo>
                  <a:pt x="4626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35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/>
      <p:bldP spid="17" grpId="0" animBg="1"/>
      <p:bldP spid="18" grpId="0"/>
      <p:bldP spid="19" grpId="0" animBg="1"/>
      <p:bldP spid="20" grpId="0"/>
      <p:bldP spid="21" grpId="0" animBg="1"/>
      <p:bldP spid="22" grpId="0"/>
      <p:bldP spid="23" grpId="0" animBg="1"/>
      <p:bldP spid="24" grpId="0"/>
      <p:bldP spid="25" grpId="0" animBg="1"/>
      <p:bldP spid="26" grpId="0" animBg="1"/>
      <p:bldP spid="27" grpId="0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447800"/>
            <a:ext cx="9144000" cy="2438400"/>
          </a:xfrm>
          <a:custGeom>
            <a:avLst/>
            <a:gdLst/>
            <a:ahLst/>
            <a:cxnLst/>
            <a:rect l="l" t="t" r="r" b="b"/>
            <a:pathLst>
              <a:path w="8229600" h="2438400">
                <a:moveTo>
                  <a:pt x="0" y="2438400"/>
                </a:moveTo>
                <a:lnTo>
                  <a:pt x="8229600" y="2438400"/>
                </a:lnTo>
                <a:lnTo>
                  <a:pt x="8229600" y="0"/>
                </a:lnTo>
                <a:lnTo>
                  <a:pt x="0" y="0"/>
                </a:lnTo>
                <a:lnTo>
                  <a:pt x="0" y="243840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447800"/>
            <a:ext cx="9144000" cy="2438400"/>
          </a:xfrm>
          <a:custGeom>
            <a:avLst/>
            <a:gdLst/>
            <a:ahLst/>
            <a:cxnLst/>
            <a:rect l="l" t="t" r="r" b="b"/>
            <a:pathLst>
              <a:path w="8229600" h="2438400">
                <a:moveTo>
                  <a:pt x="0" y="2438400"/>
                </a:moveTo>
                <a:lnTo>
                  <a:pt x="8229600" y="2438400"/>
                </a:lnTo>
                <a:lnTo>
                  <a:pt x="8229600" y="0"/>
                </a:lnTo>
                <a:lnTo>
                  <a:pt x="0" y="0"/>
                </a:lnTo>
                <a:lnTo>
                  <a:pt x="0" y="2438400"/>
                </a:lnTo>
                <a:close/>
              </a:path>
            </a:pathLst>
          </a:custGeom>
          <a:ln w="9144">
            <a:solidFill>
              <a:srgbClr val="7E7E7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pc="-5" dirty="0"/>
              <a:t>Control Flow Graphs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399">
              <a:lnSpc>
                <a:spcPts val="1920"/>
              </a:lnSpc>
            </a:pPr>
            <a:fld id="{81D60167-4931-47E6-BA6A-407CBD079E47}" type="slidenum">
              <a:rPr dirty="0"/>
              <a:pPr marL="25399">
                <a:lnSpc>
                  <a:spcPts val="1920"/>
                </a:lnSpc>
              </a:pPr>
              <a:t>6</a:t>
            </a:fld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0" y="1385204"/>
            <a:ext cx="9144000" cy="27699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591" marR="5080" indent="-342891" algn="just">
              <a:buFont typeface="Wingdings"/>
              <a:buChar char=""/>
              <a:tabLst>
                <a:tab pos="355591" algn="l"/>
              </a:tabLst>
            </a:pPr>
            <a:r>
              <a:rPr sz="3000" dirty="0">
                <a:latin typeface="Arial"/>
                <a:cs typeface="Arial"/>
              </a:rPr>
              <a:t>Given </a:t>
            </a:r>
            <a:r>
              <a:rPr sz="3000" spc="-5" dirty="0">
                <a:latin typeface="Arial"/>
                <a:cs typeface="Arial"/>
              </a:rPr>
              <a:t>a program written in an imperative  </a:t>
            </a:r>
            <a:r>
              <a:rPr sz="3000" dirty="0">
                <a:latin typeface="Arial"/>
                <a:cs typeface="Arial"/>
              </a:rPr>
              <a:t>programming </a:t>
            </a:r>
            <a:r>
              <a:rPr sz="3000" spc="-5" dirty="0">
                <a:latin typeface="Arial"/>
                <a:cs typeface="Arial"/>
              </a:rPr>
              <a:t>language, </a:t>
            </a:r>
            <a:r>
              <a:rPr sz="3000" dirty="0">
                <a:latin typeface="Arial"/>
                <a:cs typeface="Arial"/>
              </a:rPr>
              <a:t>its </a:t>
            </a:r>
            <a:r>
              <a:rPr sz="3000" spc="-5" dirty="0">
                <a:latin typeface="Arial"/>
                <a:cs typeface="Arial"/>
              </a:rPr>
              <a:t>program </a:t>
            </a:r>
            <a:r>
              <a:rPr sz="3000" dirty="0">
                <a:latin typeface="Arial"/>
                <a:cs typeface="Arial"/>
              </a:rPr>
              <a:t>graph</a:t>
            </a:r>
            <a:r>
              <a:rPr sz="3000" spc="-51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is  a </a:t>
            </a:r>
            <a:r>
              <a:rPr sz="3000" spc="-5" dirty="0">
                <a:solidFill>
                  <a:srgbClr val="C00000"/>
                </a:solidFill>
                <a:latin typeface="Arial"/>
                <a:cs typeface="Arial"/>
              </a:rPr>
              <a:t>directed graph </a:t>
            </a:r>
            <a:r>
              <a:rPr sz="3000" spc="-5" dirty="0">
                <a:latin typeface="Arial"/>
                <a:cs typeface="Arial"/>
              </a:rPr>
              <a:t>in </a:t>
            </a:r>
            <a:r>
              <a:rPr sz="3000" dirty="0">
                <a:latin typeface="Arial"/>
                <a:cs typeface="Arial"/>
              </a:rPr>
              <a:t>which </a:t>
            </a:r>
            <a:r>
              <a:rPr sz="3000" spc="-5" dirty="0">
                <a:solidFill>
                  <a:srgbClr val="C00000"/>
                </a:solidFill>
                <a:latin typeface="Arial"/>
                <a:cs typeface="Arial"/>
              </a:rPr>
              <a:t>nodes </a:t>
            </a:r>
            <a:r>
              <a:rPr sz="3000" spc="-5" dirty="0">
                <a:latin typeface="Arial"/>
                <a:cs typeface="Arial"/>
              </a:rPr>
              <a:t>are  </a:t>
            </a:r>
            <a:r>
              <a:rPr sz="3000" dirty="0">
                <a:solidFill>
                  <a:srgbClr val="C00000"/>
                </a:solidFill>
                <a:latin typeface="Arial"/>
                <a:cs typeface="Arial"/>
              </a:rPr>
              <a:t>statement </a:t>
            </a:r>
            <a:r>
              <a:rPr sz="3000" spc="-5" dirty="0">
                <a:latin typeface="Arial"/>
                <a:cs typeface="Arial"/>
              </a:rPr>
              <a:t>fragments, and </a:t>
            </a:r>
            <a:r>
              <a:rPr sz="3000" spc="-5" dirty="0">
                <a:solidFill>
                  <a:srgbClr val="C00000"/>
                </a:solidFill>
                <a:latin typeface="Arial"/>
                <a:cs typeface="Arial"/>
              </a:rPr>
              <a:t>edges </a:t>
            </a:r>
            <a:r>
              <a:rPr sz="3000" spc="-5" dirty="0">
                <a:latin typeface="Arial"/>
                <a:cs typeface="Arial"/>
              </a:rPr>
              <a:t>represent  </a:t>
            </a:r>
            <a:r>
              <a:rPr sz="3000" dirty="0">
                <a:solidFill>
                  <a:srgbClr val="C00000"/>
                </a:solidFill>
                <a:latin typeface="Arial"/>
                <a:cs typeface="Arial"/>
              </a:rPr>
              <a:t>flow of</a:t>
            </a:r>
            <a:r>
              <a:rPr sz="3000" spc="-80" dirty="0">
                <a:solidFill>
                  <a:srgbClr val="C00000"/>
                </a:solidFill>
                <a:latin typeface="Arial"/>
                <a:cs typeface="Arial"/>
              </a:rPr>
              <a:t> </a:t>
            </a:r>
            <a:r>
              <a:rPr sz="3000" dirty="0">
                <a:solidFill>
                  <a:srgbClr val="C00000"/>
                </a:solidFill>
                <a:latin typeface="Arial"/>
                <a:cs typeface="Arial"/>
              </a:rPr>
              <a:t>control</a:t>
            </a:r>
            <a:endParaRPr lang="en-US" sz="3000" dirty="0">
              <a:solidFill>
                <a:srgbClr val="C00000"/>
              </a:solidFill>
              <a:latin typeface="Arial"/>
              <a:cs typeface="Arial"/>
            </a:endParaRPr>
          </a:p>
          <a:p>
            <a:pPr marL="355591" marR="5080" indent="-342891" algn="just">
              <a:buFont typeface="Wingdings"/>
              <a:buChar char=""/>
              <a:tabLst>
                <a:tab pos="355591" algn="l"/>
              </a:tabLst>
            </a:pPr>
            <a:endParaRPr lang="en-US" sz="3000" dirty="0">
              <a:latin typeface="Arial"/>
              <a:cs typeface="Arial"/>
            </a:endParaRPr>
          </a:p>
          <a:p>
            <a:pPr marL="355591" marR="5080" indent="-342891" algn="just">
              <a:buFont typeface="Wingdings"/>
              <a:buChar char=""/>
              <a:tabLst>
                <a:tab pos="355591" algn="l"/>
              </a:tabLst>
            </a:pPr>
            <a:endParaRPr sz="30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pPr marL="25399">
              <a:lnSpc>
                <a:spcPts val="1920"/>
              </a:lnSpc>
            </a:pPr>
            <a:fld id="{81D60167-4931-47E6-BA6A-407CBD079E47}" type="slidenum">
              <a:rPr lang="en-US" smtClean="0"/>
              <a:pPr marL="25399">
                <a:lnSpc>
                  <a:spcPts val="1920"/>
                </a:lnSpc>
              </a:pPr>
              <a:t>7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229600" y="6096000"/>
            <a:ext cx="914400" cy="76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1" y="1600200"/>
            <a:ext cx="3352800" cy="22860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62000" y="4783329"/>
            <a:ext cx="27168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Directed Graph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97ED491-D215-B0EE-91FF-F50C4F34AA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1447800"/>
            <a:ext cx="3129280" cy="2438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B27BFB0-F590-3E41-420C-1AD0AA72AA82}"/>
              </a:ext>
            </a:extLst>
          </p:cNvPr>
          <p:cNvSpPr txBox="1"/>
          <p:nvPr/>
        </p:nvSpPr>
        <p:spPr>
          <a:xfrm>
            <a:off x="6096000" y="4737893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Undirected Graph</a:t>
            </a:r>
          </a:p>
        </p:txBody>
      </p:sp>
    </p:spTree>
    <p:extLst>
      <p:ext uri="{BB962C8B-B14F-4D97-AF65-F5344CB8AC3E}">
        <p14:creationId xmlns:p14="http://schemas.microsoft.com/office/powerpoint/2010/main" val="3607147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pc="-5" dirty="0"/>
              <a:t>Control Flow Graphs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399">
              <a:lnSpc>
                <a:spcPts val="1920"/>
              </a:lnSpc>
            </a:pPr>
            <a:fld id="{81D60167-4931-47E6-BA6A-407CBD079E47}" type="slidenum">
              <a:rPr dirty="0"/>
              <a:pPr marL="25399">
                <a:lnSpc>
                  <a:spcPts val="1920"/>
                </a:lnSpc>
              </a:pPr>
              <a:t>8</a:t>
            </a:fld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539495" y="1066806"/>
            <a:ext cx="1909572" cy="15758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585971" y="1066800"/>
            <a:ext cx="1837944" cy="1676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483096" y="1066801"/>
            <a:ext cx="1837944" cy="16261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47701" y="3244600"/>
            <a:ext cx="1693164" cy="101650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692652" y="3032766"/>
            <a:ext cx="1624584" cy="153923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33401" y="4796029"/>
            <a:ext cx="2229612" cy="145237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224783" y="4712214"/>
            <a:ext cx="2560320" cy="153619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656145" y="3020575"/>
            <a:ext cx="2057400" cy="231343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Rectangle 13"/>
          <p:cNvSpPr/>
          <p:nvPr/>
        </p:nvSpPr>
        <p:spPr>
          <a:xfrm>
            <a:off x="8321040" y="6096000"/>
            <a:ext cx="822960" cy="76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200" y="1447801"/>
            <a:ext cx="8839200" cy="43216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sz="3000" b="1" spc="-5" dirty="0">
                <a:latin typeface="Arial"/>
                <a:cs typeface="Arial"/>
              </a:rPr>
              <a:t>Levels </a:t>
            </a:r>
            <a:r>
              <a:rPr sz="3000" b="1" dirty="0">
                <a:latin typeface="Arial"/>
                <a:cs typeface="Arial"/>
              </a:rPr>
              <a:t>of</a:t>
            </a:r>
            <a:r>
              <a:rPr sz="3000" b="1" spc="-80" dirty="0">
                <a:latin typeface="Arial"/>
                <a:cs typeface="Arial"/>
              </a:rPr>
              <a:t> </a:t>
            </a:r>
            <a:r>
              <a:rPr sz="3000" b="1" dirty="0">
                <a:latin typeface="Arial"/>
                <a:cs typeface="Arial"/>
              </a:rPr>
              <a:t>Coverage:</a:t>
            </a:r>
            <a:endParaRPr sz="3000" dirty="0">
              <a:latin typeface="Arial"/>
              <a:cs typeface="Arial"/>
            </a:endParaRPr>
          </a:p>
          <a:p>
            <a:pPr marL="355591" marR="5080" indent="-342891">
              <a:spcBef>
                <a:spcPts val="720"/>
              </a:spcBef>
              <a:buFont typeface="Wingdings"/>
              <a:buChar char=""/>
              <a:tabLst>
                <a:tab pos="355591" algn="l"/>
              </a:tabLst>
            </a:pPr>
            <a:r>
              <a:rPr sz="3000" dirty="0">
                <a:latin typeface="Arial"/>
                <a:cs typeface="Arial"/>
              </a:rPr>
              <a:t>Statement/Line/Basic</a:t>
            </a:r>
            <a:r>
              <a:rPr sz="3000" spc="-9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block/Segment  Coverage</a:t>
            </a:r>
          </a:p>
          <a:p>
            <a:pPr marL="355591" indent="-342891">
              <a:spcBef>
                <a:spcPts val="720"/>
              </a:spcBef>
              <a:buFont typeface="Wingdings"/>
              <a:buChar char=""/>
              <a:tabLst>
                <a:tab pos="355591" algn="l"/>
              </a:tabLst>
            </a:pPr>
            <a:r>
              <a:rPr sz="3000" dirty="0">
                <a:latin typeface="Arial"/>
                <a:cs typeface="Arial"/>
              </a:rPr>
              <a:t>Decision (Branch)</a:t>
            </a:r>
            <a:r>
              <a:rPr sz="3000" spc="-131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Coverage</a:t>
            </a:r>
          </a:p>
          <a:p>
            <a:pPr marL="355591" indent="-342891">
              <a:spcBef>
                <a:spcPts val="720"/>
              </a:spcBef>
              <a:buFont typeface="Wingdings"/>
              <a:buChar char=""/>
              <a:tabLst>
                <a:tab pos="355591" algn="l"/>
              </a:tabLst>
            </a:pPr>
            <a:r>
              <a:rPr sz="3000" dirty="0">
                <a:latin typeface="Arial"/>
                <a:cs typeface="Arial"/>
              </a:rPr>
              <a:t>Condition</a:t>
            </a:r>
            <a:r>
              <a:rPr sz="3000" spc="-60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Coverage</a:t>
            </a:r>
            <a:endParaRPr sz="3000" dirty="0">
              <a:latin typeface="Arial"/>
              <a:cs typeface="Arial"/>
            </a:endParaRPr>
          </a:p>
          <a:p>
            <a:pPr marL="355591" indent="-342891">
              <a:spcBef>
                <a:spcPts val="720"/>
              </a:spcBef>
              <a:buFont typeface="Wingdings"/>
              <a:buChar char=""/>
              <a:tabLst>
                <a:tab pos="355591" algn="l"/>
              </a:tabLst>
            </a:pPr>
            <a:r>
              <a:rPr sz="3000" dirty="0">
                <a:latin typeface="Arial"/>
                <a:cs typeface="Arial"/>
              </a:rPr>
              <a:t>Multiple Condition</a:t>
            </a:r>
            <a:r>
              <a:rPr sz="3000" spc="-71" dirty="0">
                <a:latin typeface="Arial"/>
                <a:cs typeface="Arial"/>
              </a:rPr>
              <a:t> </a:t>
            </a:r>
            <a:r>
              <a:rPr sz="3000" spc="-5" dirty="0">
                <a:latin typeface="Arial"/>
                <a:cs typeface="Arial"/>
              </a:rPr>
              <a:t>Coverage</a:t>
            </a:r>
            <a:endParaRPr sz="3000" dirty="0">
              <a:latin typeface="Arial"/>
              <a:cs typeface="Arial"/>
            </a:endParaRPr>
          </a:p>
          <a:p>
            <a:pPr marL="355591" indent="-342891">
              <a:spcBef>
                <a:spcPts val="720"/>
              </a:spcBef>
              <a:buFont typeface="Wingdings"/>
              <a:buChar char=""/>
              <a:tabLst>
                <a:tab pos="355591" algn="l"/>
              </a:tabLst>
            </a:pPr>
            <a:r>
              <a:rPr sz="3000" dirty="0">
                <a:latin typeface="Arial"/>
                <a:cs typeface="Arial"/>
              </a:rPr>
              <a:t>Decision/Condition</a:t>
            </a:r>
            <a:r>
              <a:rPr sz="3000" spc="-100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Coverage</a:t>
            </a:r>
          </a:p>
          <a:p>
            <a:pPr marL="355591" indent="-342891">
              <a:spcBef>
                <a:spcPts val="720"/>
              </a:spcBef>
              <a:buFont typeface="Wingdings"/>
              <a:buChar char=""/>
              <a:tabLst>
                <a:tab pos="355591" algn="l"/>
              </a:tabLst>
            </a:pPr>
            <a:r>
              <a:rPr sz="3000" spc="-5" dirty="0">
                <a:highlight>
                  <a:srgbClr val="FFFF00"/>
                </a:highlight>
                <a:latin typeface="Arial"/>
                <a:cs typeface="Arial"/>
              </a:rPr>
              <a:t>Loop</a:t>
            </a:r>
            <a:r>
              <a:rPr sz="3000" spc="-95" dirty="0">
                <a:highlight>
                  <a:srgbClr val="FFFF00"/>
                </a:highlight>
                <a:latin typeface="Arial"/>
                <a:cs typeface="Arial"/>
              </a:rPr>
              <a:t> </a:t>
            </a:r>
            <a:r>
              <a:rPr sz="3000" dirty="0">
                <a:highlight>
                  <a:srgbClr val="FFFF00"/>
                </a:highlight>
                <a:latin typeface="Arial"/>
                <a:cs typeface="Arial"/>
              </a:rPr>
              <a:t>Coverage</a:t>
            </a:r>
          </a:p>
          <a:p>
            <a:pPr marL="355591" indent="-342891">
              <a:spcBef>
                <a:spcPts val="720"/>
              </a:spcBef>
              <a:buFont typeface="Wingdings"/>
              <a:buChar char=""/>
              <a:tabLst>
                <a:tab pos="355591" algn="l"/>
              </a:tabLst>
            </a:pPr>
            <a:r>
              <a:rPr sz="3000" dirty="0">
                <a:latin typeface="Arial"/>
                <a:cs typeface="Arial"/>
              </a:rPr>
              <a:t>Path</a:t>
            </a:r>
            <a:r>
              <a:rPr sz="3000" spc="-95" dirty="0">
                <a:latin typeface="Arial"/>
                <a:cs typeface="Arial"/>
              </a:rPr>
              <a:t> </a:t>
            </a:r>
            <a:r>
              <a:rPr sz="3000" dirty="0">
                <a:latin typeface="Arial"/>
                <a:cs typeface="Arial"/>
              </a:rPr>
              <a:t>Coverage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28195" y="133579"/>
            <a:ext cx="8077607" cy="579645"/>
          </a:xfrm>
          <a:prstGeom prst="rect">
            <a:avLst/>
          </a:prstGeom>
        </p:spPr>
        <p:txBody>
          <a:bodyPr vert="horz" wrap="square" lIns="0" tIns="40639" rIns="0" bIns="0" rtlCol="0">
            <a:spAutoFit/>
          </a:bodyPr>
          <a:lstStyle/>
          <a:p>
            <a:pPr marL="12700"/>
            <a:r>
              <a:rPr sz="3500" dirty="0"/>
              <a:t>Code Coverage </a:t>
            </a:r>
            <a:r>
              <a:rPr sz="3500" spc="-80" dirty="0"/>
              <a:t>(Test </a:t>
            </a:r>
            <a:r>
              <a:rPr sz="3500" dirty="0"/>
              <a:t>Coverage</a:t>
            </a:r>
            <a:r>
              <a:rPr sz="3500" spc="80" dirty="0"/>
              <a:t> </a:t>
            </a:r>
            <a:r>
              <a:rPr sz="3500" dirty="0"/>
              <a:t>Metrics)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399">
              <a:lnSpc>
                <a:spcPts val="1920"/>
              </a:lnSpc>
            </a:pPr>
            <a:fld id="{81D60167-4931-47E6-BA6A-407CBD079E47}" type="slidenum">
              <a:rPr dirty="0"/>
              <a:pPr marL="25399">
                <a:lnSpc>
                  <a:spcPts val="1920"/>
                </a:lnSpc>
              </a:pPr>
              <a:t>9</a:t>
            </a:fld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7E7E7E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4175</TotalTime>
  <Words>2664</Words>
  <Application>Microsoft Office PowerPoint</Application>
  <PresentationFormat>On-screen Show (4:3)</PresentationFormat>
  <Paragraphs>494</Paragraphs>
  <Slides>53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2" baseType="lpstr">
      <vt:lpstr>Arial</vt:lpstr>
      <vt:lpstr>Calibri</vt:lpstr>
      <vt:lpstr>Courier New</vt:lpstr>
      <vt:lpstr>georgia</vt:lpstr>
      <vt:lpstr>Menlo</vt:lpstr>
      <vt:lpstr>Times New Roman</vt:lpstr>
      <vt:lpstr>Verdana</vt:lpstr>
      <vt:lpstr>Wingdings</vt:lpstr>
      <vt:lpstr>Office Theme</vt:lpstr>
      <vt:lpstr>PowerPoint Presentation</vt:lpstr>
      <vt:lpstr>White Box Testing</vt:lpstr>
      <vt:lpstr>White Box Testing - Applicability</vt:lpstr>
      <vt:lpstr>White Box Testing</vt:lpstr>
      <vt:lpstr>Control Flow Testing</vt:lpstr>
      <vt:lpstr>Control Flow Graphs</vt:lpstr>
      <vt:lpstr>PowerPoint Presentation</vt:lpstr>
      <vt:lpstr>Control Flow Graphs</vt:lpstr>
      <vt:lpstr>Code Coverage (Test Coverage Metrics)</vt:lpstr>
      <vt:lpstr>PowerPoint Presentation</vt:lpstr>
      <vt:lpstr>Statement Coverage</vt:lpstr>
      <vt:lpstr>Statement Coverage</vt:lpstr>
      <vt:lpstr>Statement Coverage</vt:lpstr>
      <vt:lpstr>What is wrong with line coverage</vt:lpstr>
      <vt:lpstr>Decision (Branch) Coverage</vt:lpstr>
      <vt:lpstr>Decision (Branch) Coverage</vt:lpstr>
      <vt:lpstr>Decision (Branch) Coverage</vt:lpstr>
      <vt:lpstr>Condition Coverage</vt:lpstr>
      <vt:lpstr>Condition Coverage</vt:lpstr>
      <vt:lpstr>Condition Coverage</vt:lpstr>
      <vt:lpstr>Multiple Condition Coverage</vt:lpstr>
      <vt:lpstr>Multiple Condition Coverage</vt:lpstr>
      <vt:lpstr>Decision/Condition Coverage</vt:lpstr>
      <vt:lpstr>Decision/Condition Coverage</vt:lpstr>
      <vt:lpstr>Loop Coverage</vt:lpstr>
      <vt:lpstr>Loop Coverage</vt:lpstr>
      <vt:lpstr>Loop Coverage</vt:lpstr>
      <vt:lpstr>Loop Coverage</vt:lpstr>
      <vt:lpstr>Loop Coverage</vt:lpstr>
      <vt:lpstr>Loop Coverage</vt:lpstr>
      <vt:lpstr>Path Coverage</vt:lpstr>
      <vt:lpstr>Independent paths</vt:lpstr>
      <vt:lpstr>PowerPoint Presentation</vt:lpstr>
      <vt:lpstr>Cyclomatic Complexity</vt:lpstr>
      <vt:lpstr>Computation of Cyclomatic Complexity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Computation of Cyclomatic Complexity</vt:lpstr>
      <vt:lpstr>Computation of Cyclomatic Complexity</vt:lpstr>
      <vt:lpstr>Computation of Cyclomatic Complexity</vt:lpstr>
      <vt:lpstr>Computation of Cyclomatic Complexity</vt:lpstr>
      <vt:lpstr>Basis Path Testing</vt:lpstr>
      <vt:lpstr>McCabe’s Baseline Method</vt:lpstr>
      <vt:lpstr>McCabe’s Baseline Method</vt:lpstr>
      <vt:lpstr>McCabe’s Baseline Method</vt:lpstr>
      <vt:lpstr>McCabe’s Baseline Method</vt:lpstr>
      <vt:lpstr>Observation</vt:lpstr>
      <vt:lpstr>Applicability and Limitation</vt:lpstr>
      <vt:lpstr>Applicability and Limitation</vt:lpstr>
      <vt:lpstr>Task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Shahid</dc:creator>
  <cp:lastModifiedBy>Ms.Saba Naseem</cp:lastModifiedBy>
  <cp:revision>57</cp:revision>
  <dcterms:created xsi:type="dcterms:W3CDTF">2015-12-16T18:47:47Z</dcterms:created>
  <dcterms:modified xsi:type="dcterms:W3CDTF">2025-05-05T06:32:59Z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2014-06-09T00:00:00Z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2015-12-16T00:00:00Z</vt:filetime>
  </property>
</Properties>
</file>